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4"/>
  </p:notesMasterIdLst>
  <p:sldIdLst>
    <p:sldId id="262" r:id="rId2"/>
    <p:sldId id="302" r:id="rId3"/>
    <p:sldId id="304" r:id="rId4"/>
    <p:sldId id="303" r:id="rId5"/>
    <p:sldId id="323" r:id="rId6"/>
    <p:sldId id="263" r:id="rId7"/>
    <p:sldId id="294" r:id="rId8"/>
    <p:sldId id="265" r:id="rId9"/>
    <p:sldId id="266" r:id="rId10"/>
    <p:sldId id="267" r:id="rId11"/>
    <p:sldId id="268" r:id="rId12"/>
    <p:sldId id="269" r:id="rId13"/>
    <p:sldId id="298" r:id="rId14"/>
    <p:sldId id="307" r:id="rId15"/>
    <p:sldId id="270" r:id="rId16"/>
    <p:sldId id="305" r:id="rId17"/>
    <p:sldId id="306" r:id="rId18"/>
    <p:sldId id="271" r:id="rId19"/>
    <p:sldId id="299" r:id="rId20"/>
    <p:sldId id="308" r:id="rId21"/>
    <p:sldId id="309" r:id="rId22"/>
    <p:sldId id="312" r:id="rId23"/>
    <p:sldId id="272" r:id="rId24"/>
    <p:sldId id="273" r:id="rId25"/>
    <p:sldId id="300" r:id="rId26"/>
    <p:sldId id="311" r:id="rId27"/>
    <p:sldId id="276" r:id="rId28"/>
    <p:sldId id="313" r:id="rId29"/>
    <p:sldId id="310" r:id="rId30"/>
    <p:sldId id="314" r:id="rId31"/>
    <p:sldId id="297" r:id="rId32"/>
    <p:sldId id="295" r:id="rId33"/>
    <p:sldId id="277" r:id="rId34"/>
    <p:sldId id="301" r:id="rId35"/>
    <p:sldId id="278" r:id="rId36"/>
    <p:sldId id="316" r:id="rId37"/>
    <p:sldId id="317" r:id="rId38"/>
    <p:sldId id="318" r:id="rId39"/>
    <p:sldId id="319" r:id="rId40"/>
    <p:sldId id="320" r:id="rId41"/>
    <p:sldId id="321" r:id="rId42"/>
    <p:sldId id="32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60" d="100"/>
          <a:sy n="60" d="100"/>
        </p:scale>
        <p:origin x="-916" y="-1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05/10/2012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p:spPr>
        <p:txBody>
          <a:bodyPr/>
          <a:lstStyle/>
          <a:p>
            <a:pPr eaLnBrk="1" hangingPunct="1"/>
            <a:r>
              <a:rPr lang="en-GB" smtClean="0"/>
              <a:t>Lack of time due to work, family, and childcare responsibilities</a:t>
            </a:r>
          </a:p>
          <a:p>
            <a:pPr eaLnBrk="1" hangingPunct="1"/>
            <a:endParaRPr lang="en-GB" smtClean="0"/>
          </a:p>
          <a:p>
            <a:pPr eaLnBrk="1" hangingPunct="1"/>
            <a:r>
              <a:rPr lang="en-GB" smtClean="0"/>
              <a:t>Difficulties in paying course fees and fear of getting into debt</a:t>
            </a:r>
          </a:p>
          <a:p>
            <a:pPr eaLnBrk="1" hangingPunct="1"/>
            <a:endParaRPr lang="en-GB" smtClean="0"/>
          </a:p>
          <a:p>
            <a:pPr eaLnBrk="1" hangingPunct="1"/>
            <a:r>
              <a:rPr lang="en-GB" smtClean="0"/>
              <a:t>Disability, particularly lack of mobility</a:t>
            </a:r>
          </a:p>
          <a:p>
            <a:pPr eaLnBrk="1" hangingPunct="1"/>
            <a:endParaRPr lang="en-GB" smtClean="0"/>
          </a:p>
          <a:p>
            <a:pPr eaLnBrk="1" hangingPunct="1"/>
            <a:r>
              <a:rPr lang="en-GB" smtClean="0"/>
              <a:t>Ill health</a:t>
            </a:r>
          </a:p>
          <a:p>
            <a:pPr eaLnBrk="1" hangingPunct="1"/>
            <a:endParaRPr lang="en-GB" smtClean="0"/>
          </a:p>
          <a:p>
            <a:pPr eaLnBrk="1" hangingPunct="1"/>
            <a:r>
              <a:rPr lang="en-GB" smtClean="0"/>
              <a:t>Difficulties with reading and writing, English and Numeracy</a:t>
            </a:r>
          </a:p>
          <a:p>
            <a:pPr eaLnBrk="1" hangingPunct="1"/>
            <a:endParaRPr lang="en-GB" smtClean="0"/>
          </a:p>
          <a:p>
            <a:pPr eaLnBrk="1" hangingPunct="1"/>
            <a:r>
              <a:rPr lang="en-GB" smtClean="0"/>
              <a:t>Jargon in the presentation of new knowledge.</a:t>
            </a:r>
          </a:p>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p:spPr>
        <p:txBody>
          <a:bodyPr/>
          <a:lstStyle/>
          <a:p>
            <a:pPr eaLnBrk="1" hangingPunct="1"/>
            <a:r>
              <a:rPr lang="en-GB" smtClean="0"/>
              <a:t>Being nervous about going back to the classroom and concern about not being able to keep up</a:t>
            </a:r>
          </a:p>
          <a:p>
            <a:pPr eaLnBrk="1" hangingPunct="1"/>
            <a:endParaRPr lang="en-GB" smtClean="0"/>
          </a:p>
          <a:p>
            <a:pPr eaLnBrk="1" hangingPunct="1"/>
            <a:r>
              <a:rPr lang="en-GB" smtClean="0"/>
              <a:t>Negative perceptions of schooling and scepticism about the value of learning</a:t>
            </a:r>
          </a:p>
          <a:p>
            <a:pPr eaLnBrk="1" hangingPunct="1"/>
            <a:endParaRPr lang="en-GB" smtClean="0"/>
          </a:p>
          <a:p>
            <a:pPr eaLnBrk="1" hangingPunct="1"/>
            <a:r>
              <a:rPr lang="en-GB" smtClean="0"/>
              <a:t>Low self-esteem and lack of confidence both generally and in relation to learning</a:t>
            </a:r>
          </a:p>
          <a:p>
            <a:pPr eaLnBrk="1" hangingPunct="1"/>
            <a:endParaRPr lang="en-GB" smtClean="0"/>
          </a:p>
          <a:p>
            <a:pPr eaLnBrk="1" hangingPunct="1"/>
            <a:r>
              <a:rPr lang="en-GB" smtClean="0"/>
              <a:t>Low aspirations and lack of role models</a:t>
            </a:r>
          </a:p>
          <a:p>
            <a:pPr eaLnBrk="1" hangingPunct="1"/>
            <a:endParaRPr lang="en-GB" smtClean="0"/>
          </a:p>
          <a:p>
            <a:pPr eaLnBrk="1" hangingPunct="1"/>
            <a:r>
              <a:rPr lang="en-GB" smtClean="0"/>
              <a:t>Lack of trust in 'officialdom' and formal institutions or organisations.</a:t>
            </a:r>
          </a:p>
          <a:p>
            <a:pPr eaLnBrk="1" hangingPunct="1"/>
            <a:endParaRPr lang="en-GB" smtClean="0"/>
          </a:p>
          <a:p>
            <a:pPr eaLnBrk="1" hangingPunct="1"/>
            <a:r>
              <a:rPr lang="en-GB" smtClean="0"/>
              <a:t>Perfectionism, which makes it difficult to accept exposure to the initial ‘not- knowing’ and the uncertainty of getting to know, underlined by a fear of not being good enough</a:t>
            </a:r>
          </a:p>
          <a:p>
            <a:pPr eaLnBrk="1" hangingPunct="1"/>
            <a:endParaRPr lang="en-GB" smtClean="0"/>
          </a:p>
          <a:p>
            <a:pPr eaLnBrk="1" hangingPunct="1"/>
            <a:r>
              <a:rPr lang="en-GB" smtClean="0"/>
              <a:t>Other people’s expectations of you, leading to internalised pressure.</a:t>
            </a:r>
          </a:p>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r>
              <a:rPr lang="en-GB" smtClean="0"/>
              <a:t>Lack of transport</a:t>
            </a:r>
          </a:p>
          <a:p>
            <a:pPr eaLnBrk="1" hangingPunct="1"/>
            <a:endParaRPr lang="en-GB" smtClean="0"/>
          </a:p>
          <a:p>
            <a:pPr eaLnBrk="1" hangingPunct="1"/>
            <a:r>
              <a:rPr lang="en-GB" smtClean="0"/>
              <a:t>Lack of suitable accommodation</a:t>
            </a:r>
          </a:p>
          <a:p>
            <a:pPr eaLnBrk="1" hangingPunct="1"/>
            <a:endParaRPr lang="en-GB" smtClean="0"/>
          </a:p>
          <a:p>
            <a:pPr eaLnBrk="1" hangingPunct="1"/>
            <a:r>
              <a:rPr lang="en-GB" smtClean="0"/>
              <a:t>Lack of facilities and equipment</a:t>
            </a:r>
          </a:p>
          <a:p>
            <a:pPr eaLnBrk="1" hangingPunct="1"/>
            <a:endParaRPr lang="en-GB" smtClean="0"/>
          </a:p>
          <a:p>
            <a:pPr eaLnBrk="1" hangingPunct="1"/>
            <a:r>
              <a:rPr lang="en-GB" smtClean="0"/>
              <a:t>Lack of appropriate qualifications/knowledge.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pPr eaLnBrk="1" hangingPunct="1"/>
            <a:r>
              <a:rPr lang="en-GB" dirty="0" smtClean="0"/>
              <a:t>Use your own natural rhythms – get to know when your mind is lively and forge ahead, and equally recognise when you’re flagging and give it a rest</a:t>
            </a:r>
          </a:p>
          <a:p>
            <a:pPr eaLnBrk="1" hangingPunct="1"/>
            <a:endParaRPr lang="en-GB" dirty="0" smtClean="0"/>
          </a:p>
          <a:p>
            <a:pPr eaLnBrk="1" hangingPunct="1"/>
            <a:r>
              <a:rPr lang="en-GB" dirty="0" smtClean="0"/>
              <a:t>Manage your time and your deadlines effectively</a:t>
            </a:r>
          </a:p>
          <a:p>
            <a:pPr eaLnBrk="1" hangingPunct="1"/>
            <a:endParaRPr lang="en-GB" dirty="0" smtClean="0"/>
          </a:p>
          <a:p>
            <a:pPr eaLnBrk="1" hangingPunct="1"/>
            <a:r>
              <a:rPr lang="en-GB" dirty="0" smtClean="0"/>
              <a:t>Accept that it’s a human tendency to make mistakes</a:t>
            </a:r>
          </a:p>
          <a:p>
            <a:pPr eaLnBrk="1" hangingPunct="1"/>
            <a:endParaRPr lang="en-GB" dirty="0" smtClean="0"/>
          </a:p>
          <a:p>
            <a:pPr eaLnBrk="1" hangingPunct="1"/>
            <a:r>
              <a:rPr lang="en-GB" dirty="0" smtClean="0"/>
              <a:t>Be brave, take risks, have a go. You’ve nothing to lose!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05/10/2012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05/10/2012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05/10/2012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05/10/2012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05/10/2012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ldu.leeds.ac.uk/ldu/sddu_multimedia/images/kolb_cycle.gif"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827584" y="2276872"/>
            <a:ext cx="3312368" cy="936104"/>
          </a:xfrm>
        </p:spPr>
        <p:txBody>
          <a:bodyPr>
            <a:normAutofit/>
          </a:bodyPr>
          <a:lstStyle/>
          <a:p>
            <a:pPr algn="l"/>
            <a:r>
              <a:rPr lang="en-GB" sz="5400" dirty="0" smtClean="0"/>
              <a:t>Learning</a:t>
            </a:r>
          </a:p>
        </p:txBody>
      </p:sp>
      <p:pic>
        <p:nvPicPr>
          <p:cNvPr id="5" name="Picture 3" descr="C:\Users\James Williams\AppData\Local\Microsoft\Windows\Temporary Internet Files\Content.IE5\Q5ZP6VQN\MP910220890[1].jpg"/>
          <p:cNvPicPr>
            <a:picLocks noChangeAspect="1" noChangeArrowheads="1"/>
          </p:cNvPicPr>
          <p:nvPr/>
        </p:nvPicPr>
        <p:blipFill>
          <a:blip r:embed="rId2" cstate="print"/>
          <a:srcRect/>
          <a:stretch>
            <a:fillRect/>
          </a:stretch>
        </p:blipFill>
        <p:spPr bwMode="auto">
          <a:xfrm>
            <a:off x="5724128" y="2132856"/>
            <a:ext cx="2788281" cy="277422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1214422"/>
            <a:ext cx="8229600" cy="4525963"/>
          </a:xfrm>
        </p:spPr>
        <p:txBody>
          <a:bodyPr>
            <a:normAutofit/>
          </a:bodyPr>
          <a:lstStyle/>
          <a:p>
            <a:r>
              <a:rPr lang="en-GB" sz="2000" b="1" dirty="0" smtClean="0"/>
              <a:t>Learning</a:t>
            </a:r>
            <a:r>
              <a:rPr lang="en-GB" sz="2000" dirty="0" smtClean="0"/>
              <a:t> is acquiring </a:t>
            </a:r>
            <a:r>
              <a:rPr lang="en-GB" sz="2000" b="1" dirty="0" smtClean="0"/>
              <a:t>new</a:t>
            </a:r>
            <a:r>
              <a:rPr lang="en-GB" sz="2000" b="1" dirty="0" smtClean="0"/>
              <a:t> </a:t>
            </a:r>
            <a:r>
              <a:rPr lang="en-GB" sz="2000" dirty="0" smtClean="0"/>
              <a:t>or </a:t>
            </a:r>
            <a:r>
              <a:rPr lang="en-GB" sz="2000" b="1" dirty="0" smtClean="0"/>
              <a:t>updating</a:t>
            </a:r>
            <a:r>
              <a:rPr lang="en-GB" sz="2000" dirty="0" smtClean="0"/>
              <a:t> knowledge</a:t>
            </a:r>
            <a:r>
              <a:rPr lang="en-GB" sz="2000" dirty="0" smtClean="0"/>
              <a:t>, </a:t>
            </a:r>
            <a:r>
              <a:rPr lang="en-GB" sz="2000" dirty="0" smtClean="0"/>
              <a:t>behaviour, </a:t>
            </a:r>
            <a:r>
              <a:rPr lang="en-GB" sz="2000" dirty="0" smtClean="0"/>
              <a:t>skills, values, or </a:t>
            </a:r>
            <a:r>
              <a:rPr lang="en-GB" sz="2000" dirty="0" smtClean="0"/>
              <a:t>beliefs and can involve </a:t>
            </a:r>
            <a:r>
              <a:rPr lang="en-GB" sz="2000" dirty="0" smtClean="0"/>
              <a:t>synthesizing different types of information. </a:t>
            </a:r>
            <a:endParaRPr lang="en-GB" sz="2000" dirty="0" smtClean="0"/>
          </a:p>
          <a:p>
            <a:r>
              <a:rPr lang="en-GB" sz="2000" dirty="0" smtClean="0"/>
              <a:t>Learning occurs </a:t>
            </a:r>
            <a:r>
              <a:rPr lang="en-GB" sz="2000" dirty="0" smtClean="0"/>
              <a:t>as part of </a:t>
            </a:r>
            <a:r>
              <a:rPr lang="en-GB" sz="2000" b="1" dirty="0" smtClean="0"/>
              <a:t>life experience </a:t>
            </a:r>
            <a:r>
              <a:rPr lang="en-GB" sz="2000" dirty="0" smtClean="0"/>
              <a:t>trial-and-error, education and training</a:t>
            </a:r>
            <a:r>
              <a:rPr lang="en-GB" sz="2000" dirty="0" smtClean="0"/>
              <a:t>. </a:t>
            </a:r>
            <a:endParaRPr lang="en-GB" sz="2000" dirty="0" smtClean="0"/>
          </a:p>
          <a:p>
            <a:r>
              <a:rPr lang="en-GB" sz="2000" dirty="0" smtClean="0"/>
              <a:t>Learning is often </a:t>
            </a:r>
            <a:r>
              <a:rPr lang="en-GB" sz="2000" b="1" dirty="0" smtClean="0"/>
              <a:t>self-initiated</a:t>
            </a:r>
            <a:r>
              <a:rPr lang="en-GB" sz="2000" dirty="0" smtClean="0"/>
              <a:t> and goal-oriented.</a:t>
            </a:r>
            <a:endParaRPr lang="en-GB" sz="2000" dirty="0" smtClean="0"/>
          </a:p>
          <a:p>
            <a:r>
              <a:rPr lang="en-GB" sz="2000" b="1" dirty="0" smtClean="0"/>
              <a:t>Intrinsic-Motivation</a:t>
            </a:r>
            <a:r>
              <a:rPr lang="en-GB" sz="2000" dirty="0" smtClean="0"/>
              <a:t> greatly quickens the learning process.</a:t>
            </a:r>
          </a:p>
          <a:p>
            <a:r>
              <a:rPr lang="en-GB" sz="2000" b="1" dirty="0" smtClean="0"/>
              <a:t>Play</a:t>
            </a:r>
            <a:r>
              <a:rPr lang="en-GB" sz="2000" dirty="0" smtClean="0"/>
              <a:t> </a:t>
            </a:r>
            <a:r>
              <a:rPr lang="en-GB" sz="2000" dirty="0" smtClean="0"/>
              <a:t>has been </a:t>
            </a:r>
            <a:r>
              <a:rPr lang="en-GB" sz="2000" b="1" dirty="0" smtClean="0"/>
              <a:t>recognised</a:t>
            </a:r>
            <a:r>
              <a:rPr lang="en-GB" sz="2000" dirty="0" smtClean="0"/>
              <a:t> by </a:t>
            </a:r>
            <a:r>
              <a:rPr lang="en-GB" sz="2000" dirty="0" smtClean="0"/>
              <a:t>several theorists as the </a:t>
            </a:r>
            <a:r>
              <a:rPr lang="en-GB" sz="2000" dirty="0" smtClean="0"/>
              <a:t>first form </a:t>
            </a:r>
            <a:r>
              <a:rPr lang="en-GB" sz="2000" dirty="0" smtClean="0"/>
              <a:t>of learning. Children play, experiment with the </a:t>
            </a:r>
            <a:r>
              <a:rPr lang="en-GB" sz="2000" dirty="0" smtClean="0"/>
              <a:t>world</a:t>
            </a:r>
            <a:r>
              <a:rPr lang="en-GB" sz="2000" dirty="0" smtClean="0"/>
              <a:t> </a:t>
            </a:r>
            <a:r>
              <a:rPr lang="en-GB" sz="2000" dirty="0" smtClean="0"/>
              <a:t>and learn.</a:t>
            </a:r>
          </a:p>
          <a:p>
            <a:r>
              <a:rPr lang="en-GB" sz="2000" dirty="0" smtClean="0"/>
              <a:t>Making </a:t>
            </a:r>
            <a:r>
              <a:rPr lang="en-GB" sz="2000" b="1" dirty="0" smtClean="0"/>
              <a:t>mistakes</a:t>
            </a:r>
            <a:r>
              <a:rPr lang="en-GB" sz="2000" dirty="0" smtClean="0"/>
              <a:t> is a natural part of the learning process.</a:t>
            </a:r>
          </a:p>
          <a:p>
            <a:endParaRPr lang="en-GB" sz="2000" dirty="0"/>
          </a:p>
        </p:txBody>
      </p:sp>
      <p:sp>
        <p:nvSpPr>
          <p:cNvPr id="3" name="Title 2"/>
          <p:cNvSpPr>
            <a:spLocks noGrp="1"/>
          </p:cNvSpPr>
          <p:nvPr>
            <p:ph type="title"/>
          </p:nvPr>
        </p:nvSpPr>
        <p:spPr/>
        <p:txBody>
          <a:bodyPr/>
          <a:lstStyle/>
          <a:p>
            <a:r>
              <a:rPr lang="en-GB" dirty="0" smtClean="0"/>
              <a:t>Learning</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1196752"/>
            <a:ext cx="9144000" cy="2677656"/>
          </a:xfrm>
          <a:prstGeom prst="rect">
            <a:avLst/>
          </a:prstGeom>
          <a:noFill/>
        </p:spPr>
        <p:txBody>
          <a:bodyPr wrap="square" rtlCol="0">
            <a:spAutoFit/>
          </a:bodyPr>
          <a:lstStyle/>
          <a:p>
            <a:r>
              <a:rPr lang="en-GB" sz="2400" dirty="0" smtClean="0"/>
              <a:t>In addition to our Academic learning and enhancement of </a:t>
            </a:r>
          </a:p>
          <a:p>
            <a:r>
              <a:rPr lang="en-GB" sz="2400" dirty="0" smtClean="0"/>
              <a:t>Employable job-specific skills our general </a:t>
            </a:r>
            <a:r>
              <a:rPr lang="en-GB" sz="2400" b="1" dirty="0" smtClean="0"/>
              <a:t>life experiences </a:t>
            </a:r>
            <a:r>
              <a:rPr lang="en-GB" sz="2400" dirty="0" smtClean="0"/>
              <a:t>help us to learn and grow in many different and important ways and it is these experiences and interactions with others on a daily basis that help us learn grow and enhance our </a:t>
            </a:r>
            <a:r>
              <a:rPr lang="en-GB" sz="2400" b="1" dirty="0" smtClean="0"/>
              <a:t>Personal qualities </a:t>
            </a:r>
            <a:r>
              <a:rPr lang="en-GB" sz="2400" dirty="0" smtClean="0"/>
              <a:t>and gain the most </a:t>
            </a:r>
            <a:r>
              <a:rPr lang="en-GB" sz="2400" b="1" dirty="0" smtClean="0"/>
              <a:t>Transferable and Self-Management skills</a:t>
            </a:r>
            <a:r>
              <a:rPr lang="en-GB" sz="2400" dirty="0" smtClean="0"/>
              <a:t>.</a:t>
            </a:r>
            <a:endParaRPr lang="en-GB" sz="2400" dirty="0"/>
          </a:p>
        </p:txBody>
      </p:sp>
      <p:sp>
        <p:nvSpPr>
          <p:cNvPr id="8" name="Title 2"/>
          <p:cNvSpPr>
            <a:spLocks noGrp="1"/>
          </p:cNvSpPr>
          <p:nvPr>
            <p:ph type="title"/>
          </p:nvPr>
        </p:nvSpPr>
        <p:spPr>
          <a:xfrm>
            <a:off x="107504" y="197768"/>
            <a:ext cx="8229600" cy="998984"/>
          </a:xfrm>
        </p:spPr>
        <p:txBody>
          <a:bodyPr/>
          <a:lstStyle/>
          <a:p>
            <a:r>
              <a:rPr lang="en-GB" dirty="0" smtClean="0"/>
              <a:t>Learning &amp; Life </a:t>
            </a:r>
            <a:r>
              <a:rPr lang="en-GB" dirty="0" err="1" smtClean="0"/>
              <a:t>expereince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2844" y="1214422"/>
            <a:ext cx="8858312" cy="4525963"/>
          </a:xfrm>
        </p:spPr>
        <p:txBody>
          <a:bodyPr>
            <a:normAutofit fontScale="92500" lnSpcReduction="10000"/>
          </a:bodyPr>
          <a:lstStyle/>
          <a:p>
            <a:r>
              <a:rPr lang="en-GB" sz="2000" b="1" dirty="0" smtClean="0"/>
              <a:t>Experiential learning</a:t>
            </a:r>
            <a:r>
              <a:rPr lang="en-GB" sz="2000" dirty="0" smtClean="0"/>
              <a:t> is the process of making meaning from direct </a:t>
            </a:r>
            <a:r>
              <a:rPr lang="en-GB" sz="2000" dirty="0" smtClean="0"/>
              <a:t>experience, </a:t>
            </a:r>
            <a:r>
              <a:rPr lang="en-GB" sz="2000" dirty="0" smtClean="0"/>
              <a:t>through reflection on </a:t>
            </a:r>
            <a:r>
              <a:rPr lang="en-GB" sz="2000" dirty="0" smtClean="0"/>
              <a:t>experience.</a:t>
            </a:r>
            <a:endParaRPr lang="en-GB" sz="2000" b="1" dirty="0" smtClean="0"/>
          </a:p>
          <a:p>
            <a:r>
              <a:rPr lang="en-GB" sz="2000" b="1" dirty="0" smtClean="0"/>
              <a:t>David </a:t>
            </a:r>
            <a:r>
              <a:rPr lang="en-GB" sz="2000" b="1" dirty="0" smtClean="0"/>
              <a:t>A. Kolb</a:t>
            </a:r>
            <a:r>
              <a:rPr lang="en-GB" sz="2000" dirty="0" smtClean="0"/>
              <a:t> (born 1939) </a:t>
            </a:r>
            <a:r>
              <a:rPr lang="en-GB" sz="2000" dirty="0" smtClean="0"/>
              <a:t>is an </a:t>
            </a:r>
            <a:r>
              <a:rPr lang="en-GB" sz="2000" dirty="0" smtClean="0"/>
              <a:t>American Professor of </a:t>
            </a:r>
            <a:r>
              <a:rPr lang="en-GB" sz="2000" b="1" dirty="0" smtClean="0"/>
              <a:t>Organizational Behaviour </a:t>
            </a:r>
            <a:r>
              <a:rPr lang="en-GB" sz="2000" b="1" dirty="0" smtClean="0"/>
              <a:t>and </a:t>
            </a:r>
            <a:r>
              <a:rPr lang="en-GB" sz="2000" dirty="0" smtClean="0"/>
              <a:t>educational </a:t>
            </a:r>
            <a:r>
              <a:rPr lang="en-GB" sz="2000" dirty="0" smtClean="0"/>
              <a:t>theorist </a:t>
            </a:r>
            <a:r>
              <a:rPr lang="en-GB" sz="2000" dirty="0" smtClean="0"/>
              <a:t>whose </a:t>
            </a:r>
            <a:r>
              <a:rPr lang="en-GB" sz="2000" dirty="0" smtClean="0"/>
              <a:t>interests and </a:t>
            </a:r>
            <a:r>
              <a:rPr lang="en-GB" sz="2000" dirty="0" smtClean="0"/>
              <a:t>publications </a:t>
            </a:r>
            <a:r>
              <a:rPr lang="en-GB" sz="2000" dirty="0" smtClean="0"/>
              <a:t>focus on </a:t>
            </a:r>
            <a:r>
              <a:rPr lang="en-GB" sz="2000" b="1" dirty="0" smtClean="0"/>
              <a:t>experiential </a:t>
            </a:r>
            <a:r>
              <a:rPr lang="en-GB" sz="2000" b="1" dirty="0" smtClean="0"/>
              <a:t>learning.</a:t>
            </a:r>
          </a:p>
          <a:p>
            <a:r>
              <a:rPr lang="en-GB" sz="2000" b="1" dirty="0" smtClean="0"/>
              <a:t>Kolb</a:t>
            </a:r>
            <a:r>
              <a:rPr lang="en-GB" sz="2000" dirty="0" smtClean="0"/>
              <a:t> developed </a:t>
            </a:r>
            <a:r>
              <a:rPr lang="en-GB" sz="2000" dirty="0" smtClean="0"/>
              <a:t>the </a:t>
            </a:r>
            <a:r>
              <a:rPr lang="en-GB" sz="2000" b="1" dirty="0" smtClean="0"/>
              <a:t>Experiential Learning Model (</a:t>
            </a:r>
            <a:r>
              <a:rPr lang="en-GB" sz="2000" b="1" dirty="0" smtClean="0"/>
              <a:t>ELM) i</a:t>
            </a:r>
            <a:r>
              <a:rPr lang="en-GB" sz="2000" dirty="0" smtClean="0"/>
              <a:t>n the1970s</a:t>
            </a:r>
            <a:r>
              <a:rPr lang="en-GB" sz="2000" dirty="0" smtClean="0"/>
              <a:t>, </a:t>
            </a:r>
            <a:r>
              <a:rPr lang="en-GB" sz="2000" dirty="0" smtClean="0"/>
              <a:t>and is composed </a:t>
            </a:r>
            <a:r>
              <a:rPr lang="en-GB" sz="2000" dirty="0" smtClean="0"/>
              <a:t>of four elements:</a:t>
            </a:r>
          </a:p>
          <a:p>
            <a:pPr lvl="1"/>
            <a:r>
              <a:rPr lang="en-GB" sz="2200" dirty="0" smtClean="0">
                <a:latin typeface="Arial" pitchFamily="34" charset="0"/>
                <a:ea typeface="Batang" pitchFamily="18" charset="-127"/>
                <a:cs typeface="Arial" pitchFamily="34" charset="0"/>
              </a:rPr>
              <a:t>Concrete </a:t>
            </a:r>
            <a:r>
              <a:rPr lang="en-GB" sz="2200" b="1" dirty="0" smtClean="0">
                <a:latin typeface="Arial" pitchFamily="34" charset="0"/>
                <a:ea typeface="Batang" pitchFamily="18" charset="-127"/>
                <a:cs typeface="Arial" pitchFamily="34" charset="0"/>
              </a:rPr>
              <a:t>experience</a:t>
            </a:r>
            <a:endParaRPr lang="en-GB" sz="2200" b="1" dirty="0" smtClean="0">
              <a:latin typeface="Arial" pitchFamily="34" charset="0"/>
              <a:ea typeface="Batang" pitchFamily="18" charset="-127"/>
              <a:cs typeface="Arial" pitchFamily="34" charset="0"/>
            </a:endParaRPr>
          </a:p>
          <a:p>
            <a:pPr lvl="1"/>
            <a:r>
              <a:rPr lang="en-GB" sz="2200" b="1" dirty="0" smtClean="0">
                <a:latin typeface="Arial" pitchFamily="34" charset="0"/>
                <a:ea typeface="Batang" pitchFamily="18" charset="-127"/>
                <a:cs typeface="Arial" pitchFamily="34" charset="0"/>
              </a:rPr>
              <a:t>Observation</a:t>
            </a:r>
            <a:r>
              <a:rPr lang="en-GB" sz="2200" dirty="0" smtClean="0">
                <a:latin typeface="Arial" pitchFamily="34" charset="0"/>
                <a:ea typeface="Batang" pitchFamily="18" charset="-127"/>
                <a:cs typeface="Arial" pitchFamily="34" charset="0"/>
              </a:rPr>
              <a:t> </a:t>
            </a:r>
            <a:r>
              <a:rPr lang="en-GB" sz="2200" dirty="0" smtClean="0">
                <a:latin typeface="Arial" pitchFamily="34" charset="0"/>
                <a:ea typeface="Batang" pitchFamily="18" charset="-127"/>
                <a:cs typeface="Arial" pitchFamily="34" charset="0"/>
              </a:rPr>
              <a:t>of and </a:t>
            </a:r>
            <a:r>
              <a:rPr lang="en-GB" sz="2200" b="1" dirty="0" smtClean="0">
                <a:latin typeface="Arial" pitchFamily="34" charset="0"/>
                <a:ea typeface="Batang" pitchFamily="18" charset="-127"/>
                <a:cs typeface="Arial" pitchFamily="34" charset="0"/>
              </a:rPr>
              <a:t>Reflection</a:t>
            </a:r>
            <a:r>
              <a:rPr lang="en-GB" sz="2200" dirty="0" smtClean="0">
                <a:latin typeface="Arial" pitchFamily="34" charset="0"/>
                <a:ea typeface="Batang" pitchFamily="18" charset="-127"/>
                <a:cs typeface="Arial" pitchFamily="34" charset="0"/>
              </a:rPr>
              <a:t> </a:t>
            </a:r>
            <a:r>
              <a:rPr lang="en-GB" sz="2200" dirty="0" smtClean="0">
                <a:latin typeface="Arial" pitchFamily="34" charset="0"/>
                <a:ea typeface="Batang" pitchFamily="18" charset="-127"/>
                <a:cs typeface="Arial" pitchFamily="34" charset="0"/>
              </a:rPr>
              <a:t>on that experience,</a:t>
            </a:r>
          </a:p>
          <a:p>
            <a:pPr lvl="1"/>
            <a:r>
              <a:rPr lang="en-GB" sz="2200" b="1" dirty="0" smtClean="0">
                <a:latin typeface="Arial" pitchFamily="34" charset="0"/>
                <a:ea typeface="Batang" pitchFamily="18" charset="-127"/>
                <a:cs typeface="Arial" pitchFamily="34" charset="0"/>
              </a:rPr>
              <a:t>Formation</a:t>
            </a:r>
            <a:r>
              <a:rPr lang="en-GB" sz="2200" dirty="0" smtClean="0">
                <a:latin typeface="Arial" pitchFamily="34" charset="0"/>
                <a:ea typeface="Batang" pitchFamily="18" charset="-127"/>
                <a:cs typeface="Arial" pitchFamily="34" charset="0"/>
              </a:rPr>
              <a:t> </a:t>
            </a:r>
            <a:r>
              <a:rPr lang="en-GB" sz="2200" dirty="0" smtClean="0">
                <a:latin typeface="Arial" pitchFamily="34" charset="0"/>
                <a:ea typeface="Batang" pitchFamily="18" charset="-127"/>
                <a:cs typeface="Arial" pitchFamily="34" charset="0"/>
              </a:rPr>
              <a:t>of abstract concepts based upon the reflection,</a:t>
            </a:r>
          </a:p>
          <a:p>
            <a:pPr lvl="1"/>
            <a:r>
              <a:rPr lang="en-GB" sz="2200" b="1" dirty="0" smtClean="0">
                <a:latin typeface="Arial" pitchFamily="34" charset="0"/>
                <a:ea typeface="Batang" pitchFamily="18" charset="-127"/>
                <a:cs typeface="Arial" pitchFamily="34" charset="0"/>
              </a:rPr>
              <a:t>Testing</a:t>
            </a:r>
            <a:r>
              <a:rPr lang="en-GB" sz="2200" dirty="0" smtClean="0">
                <a:latin typeface="Arial" pitchFamily="34" charset="0"/>
                <a:ea typeface="Batang" pitchFamily="18" charset="-127"/>
                <a:cs typeface="Arial" pitchFamily="34" charset="0"/>
              </a:rPr>
              <a:t> </a:t>
            </a:r>
            <a:r>
              <a:rPr lang="en-GB" sz="2200" dirty="0" smtClean="0">
                <a:latin typeface="Arial" pitchFamily="34" charset="0"/>
                <a:ea typeface="Batang" pitchFamily="18" charset="-127"/>
                <a:cs typeface="Arial" pitchFamily="34" charset="0"/>
              </a:rPr>
              <a:t>the new concepts,</a:t>
            </a:r>
          </a:p>
          <a:p>
            <a:pPr lvl="1"/>
            <a:r>
              <a:rPr lang="en-GB" sz="2200" dirty="0" smtClean="0">
                <a:latin typeface="Arial" pitchFamily="34" charset="0"/>
                <a:ea typeface="Batang" pitchFamily="18" charset="-127"/>
                <a:cs typeface="Arial" pitchFamily="34" charset="0"/>
              </a:rPr>
              <a:t>(repeat).</a:t>
            </a:r>
          </a:p>
          <a:p>
            <a:r>
              <a:rPr lang="en-GB" sz="2000" dirty="0" smtClean="0"/>
              <a:t>These four elements are the essence of a </a:t>
            </a:r>
            <a:r>
              <a:rPr lang="en-GB" sz="2000" b="1" dirty="0" smtClean="0"/>
              <a:t>spiral </a:t>
            </a:r>
            <a:r>
              <a:rPr lang="en-GB" sz="2000" b="1" dirty="0" smtClean="0"/>
              <a:t>learning </a:t>
            </a:r>
            <a:r>
              <a:rPr lang="en-GB" sz="2000" dirty="0" smtClean="0"/>
              <a:t>that can begin with any one of the four elements, but typically begins with a concrete experience. </a:t>
            </a:r>
          </a:p>
          <a:p>
            <a:endParaRPr lang="en-GB" sz="2000" b="1" dirty="0" smtClean="0"/>
          </a:p>
        </p:txBody>
      </p:sp>
      <p:sp>
        <p:nvSpPr>
          <p:cNvPr id="3" name="Title 2"/>
          <p:cNvSpPr>
            <a:spLocks noGrp="1"/>
          </p:cNvSpPr>
          <p:nvPr>
            <p:ph type="title"/>
          </p:nvPr>
        </p:nvSpPr>
        <p:spPr>
          <a:xfrm>
            <a:off x="457200" y="417514"/>
            <a:ext cx="8229600" cy="868346"/>
          </a:xfrm>
        </p:spPr>
        <p:txBody>
          <a:bodyPr/>
          <a:lstStyle/>
          <a:p>
            <a:r>
              <a:rPr lang="en-GB" dirty="0" smtClean="0"/>
              <a:t>Kolb: Experiential learning</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285853" y="1142984"/>
            <a:ext cx="6526836" cy="5000660"/>
          </a:xfrm>
          <a:prstGeom prst="rect">
            <a:avLst/>
          </a:prstGeom>
          <a:noFill/>
          <a:ln w="9525">
            <a:noFill/>
            <a:miter lim="800000"/>
            <a:headEnd/>
            <a:tailEnd/>
          </a:ln>
          <a:effectLst/>
        </p:spPr>
      </p:pic>
      <p:sp>
        <p:nvSpPr>
          <p:cNvPr id="5" name="TextBox 4"/>
          <p:cNvSpPr txBox="1"/>
          <p:nvPr/>
        </p:nvSpPr>
        <p:spPr>
          <a:xfrm>
            <a:off x="0" y="6714018"/>
            <a:ext cx="9144000" cy="215444"/>
          </a:xfrm>
          <a:prstGeom prst="rect">
            <a:avLst/>
          </a:prstGeom>
          <a:noFill/>
        </p:spPr>
        <p:txBody>
          <a:bodyPr wrap="square" rtlCol="0">
            <a:spAutoFit/>
          </a:bodyPr>
          <a:lstStyle/>
          <a:p>
            <a:r>
              <a:rPr lang="en-GB" sz="800" dirty="0" smtClean="0"/>
              <a:t>Ref: </a:t>
            </a:r>
            <a:r>
              <a:rPr lang="en-GB" sz="800" dirty="0" smtClean="0">
                <a:hlinkClick r:id="rId3"/>
              </a:rPr>
              <a:t>http://</a:t>
            </a:r>
            <a:r>
              <a:rPr lang="en-GB" sz="800" dirty="0" smtClean="0">
                <a:hlinkClick r:id="rId3"/>
              </a:rPr>
              <a:t>www.ldu.leeds.ac.uk/ldu/sddu_multimedia/images/kolb_cycle.gif</a:t>
            </a:r>
            <a:r>
              <a:rPr lang="en-GB" sz="800" dirty="0" smtClean="0"/>
              <a:t> </a:t>
            </a:r>
            <a:endParaRPr lang="en-GB" sz="800" dirty="0"/>
          </a:p>
        </p:txBody>
      </p:sp>
      <p:sp>
        <p:nvSpPr>
          <p:cNvPr id="6" name="Title 2"/>
          <p:cNvSpPr>
            <a:spLocks noGrp="1"/>
          </p:cNvSpPr>
          <p:nvPr>
            <p:ph type="title"/>
          </p:nvPr>
        </p:nvSpPr>
        <p:spPr>
          <a:xfrm>
            <a:off x="142844" y="214290"/>
            <a:ext cx="8229600" cy="868346"/>
          </a:xfrm>
        </p:spPr>
        <p:txBody>
          <a:bodyPr/>
          <a:lstStyle/>
          <a:p>
            <a:r>
              <a:rPr lang="en-GB" dirty="0" smtClean="0"/>
              <a:t>Kolb: Experiential learning</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a:xfrm>
            <a:off x="0" y="1196752"/>
            <a:ext cx="9144000" cy="5040560"/>
          </a:xfrm>
        </p:spPr>
        <p:txBody>
          <a:bodyPr>
            <a:normAutofit fontScale="92500" lnSpcReduction="10000"/>
          </a:bodyPr>
          <a:lstStyle/>
          <a:p>
            <a:r>
              <a:rPr lang="en-GB" dirty="0" smtClean="0"/>
              <a:t>What </a:t>
            </a:r>
            <a:r>
              <a:rPr lang="en-GB" dirty="0" smtClean="0"/>
              <a:t>is </a:t>
            </a:r>
            <a:r>
              <a:rPr lang="en-GB" dirty="0" smtClean="0"/>
              <a:t>your main purpose in </a:t>
            </a:r>
            <a:r>
              <a:rPr lang="en-GB" dirty="0" smtClean="0"/>
              <a:t>returning to study:</a:t>
            </a:r>
            <a:endParaRPr lang="en-GB" dirty="0" smtClean="0"/>
          </a:p>
          <a:p>
            <a:pPr lvl="1"/>
            <a:r>
              <a:rPr lang="en-GB" dirty="0" smtClean="0"/>
              <a:t>Enhance Academic Learning &amp; Intelligence</a:t>
            </a:r>
          </a:p>
          <a:p>
            <a:pPr lvl="2"/>
            <a:r>
              <a:rPr lang="en-GB" dirty="0" smtClean="0"/>
              <a:t>To gain new skills, advance your skills knowledge &amp; understanding/intelligence?</a:t>
            </a:r>
          </a:p>
          <a:p>
            <a:pPr lvl="1"/>
            <a:r>
              <a:rPr lang="en-GB" dirty="0" smtClean="0"/>
              <a:t>Enhance Employability</a:t>
            </a:r>
          </a:p>
          <a:p>
            <a:pPr lvl="2"/>
            <a:r>
              <a:rPr lang="en-GB" dirty="0" smtClean="0"/>
              <a:t>A way of making yourself more employable and increasing your Employment opportunities?</a:t>
            </a:r>
          </a:p>
          <a:p>
            <a:pPr lvl="1"/>
            <a:r>
              <a:rPr lang="en-GB" dirty="0" smtClean="0"/>
              <a:t>Personal achievement</a:t>
            </a:r>
          </a:p>
          <a:p>
            <a:pPr lvl="2"/>
            <a:r>
              <a:rPr lang="en-GB" dirty="0" smtClean="0"/>
              <a:t>To develop yourself or to prove to yourself and others you can do it?</a:t>
            </a:r>
          </a:p>
          <a:p>
            <a:pPr lvl="1"/>
            <a:r>
              <a:rPr lang="en-GB" dirty="0" smtClean="0"/>
              <a:t>Social experience</a:t>
            </a:r>
          </a:p>
          <a:p>
            <a:pPr lvl="2"/>
            <a:r>
              <a:rPr lang="en-GB" dirty="0" smtClean="0"/>
              <a:t>To meet new people, make new friends and have new experiences?</a:t>
            </a:r>
          </a:p>
          <a:p>
            <a:pPr lvl="1"/>
            <a:r>
              <a:rPr lang="en-GB" dirty="0" smtClean="0"/>
              <a:t>All of the Above?</a:t>
            </a:r>
          </a:p>
          <a:p>
            <a:pPr algn="ctr">
              <a:buNone/>
            </a:pPr>
            <a:r>
              <a:rPr lang="en-GB" dirty="0" smtClean="0"/>
              <a:t>Is it Scary? Exciting? Or Both? </a:t>
            </a:r>
            <a:r>
              <a:rPr lang="en-GB" dirty="0" smtClean="0">
                <a:solidFill>
                  <a:srgbClr val="0070C0"/>
                </a:solidFill>
                <a:sym typeface="Wingdings" pitchFamily="2" charset="2"/>
              </a:rPr>
              <a:t></a:t>
            </a:r>
          </a:p>
          <a:p>
            <a:pPr algn="ctr">
              <a:buNone/>
            </a:pPr>
            <a:r>
              <a:rPr lang="en-GB" dirty="0" smtClean="0">
                <a:solidFill>
                  <a:srgbClr val="0070C0"/>
                </a:solidFill>
                <a:sym typeface="Wingdings" pitchFamily="2" charset="2"/>
              </a:rPr>
              <a:t>We hope you will Enjoy learning new skills and abilities.</a:t>
            </a:r>
            <a:endParaRPr lang="en-GB" dirty="0" smtClean="0">
              <a:solidFill>
                <a:srgbClr val="0070C0"/>
              </a:solidFill>
            </a:endParaRPr>
          </a:p>
          <a:p>
            <a:endParaRPr lang="en-GB" dirty="0" smtClean="0"/>
          </a:p>
        </p:txBody>
      </p:sp>
      <p:sp>
        <p:nvSpPr>
          <p:cNvPr id="4098" name="Rectangle 2"/>
          <p:cNvSpPr>
            <a:spLocks noGrp="1" noChangeArrowheads="1"/>
          </p:cNvSpPr>
          <p:nvPr>
            <p:ph type="title"/>
          </p:nvPr>
        </p:nvSpPr>
        <p:spPr/>
        <p:txBody>
          <a:bodyPr/>
          <a:lstStyle/>
          <a:p>
            <a:r>
              <a:rPr lang="en-GB" dirty="0" smtClean="0"/>
              <a:t>Why learn?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758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758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758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7587">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7587">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7587">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7587">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7587">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7587">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758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make the learning process as Enjoyable as possible it can be useful to reduce any barriers to learning that you may have or perceive.</a:t>
            </a:r>
            <a:endParaRPr lang="en-GB" dirty="0"/>
          </a:p>
        </p:txBody>
      </p:sp>
      <p:sp>
        <p:nvSpPr>
          <p:cNvPr id="3" name="Title 2"/>
          <p:cNvSpPr>
            <a:spLocks noGrp="1"/>
          </p:cNvSpPr>
          <p:nvPr>
            <p:ph type="title"/>
          </p:nvPr>
        </p:nvSpPr>
        <p:spPr/>
        <p:txBody>
          <a:bodyPr/>
          <a:lstStyle/>
          <a:p>
            <a:r>
              <a:rPr lang="en-GB" dirty="0" smtClean="0"/>
              <a:t>Barriers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0" y="1196752"/>
            <a:ext cx="9144000" cy="4968552"/>
          </a:xfrm>
        </p:spPr>
        <p:txBody>
          <a:bodyPr>
            <a:normAutofit/>
          </a:bodyPr>
          <a:lstStyle/>
          <a:p>
            <a:r>
              <a:rPr lang="en-GB" dirty="0" smtClean="0"/>
              <a:t>Time</a:t>
            </a:r>
          </a:p>
          <a:p>
            <a:pPr lvl="1"/>
            <a:r>
              <a:rPr lang="en-GB" dirty="0" smtClean="0"/>
              <a:t>Lack of time due to work, family, and/or childcare responsibilities.</a:t>
            </a:r>
          </a:p>
          <a:p>
            <a:r>
              <a:rPr lang="en-GB" dirty="0" smtClean="0"/>
              <a:t>Cost</a:t>
            </a:r>
          </a:p>
          <a:p>
            <a:pPr lvl="1"/>
            <a:r>
              <a:rPr lang="en-GB" dirty="0" smtClean="0"/>
              <a:t>Difficulties in paying course fees and fear of getting into debt.</a:t>
            </a:r>
          </a:p>
          <a:p>
            <a:r>
              <a:rPr lang="en-GB" dirty="0" smtClean="0"/>
              <a:t>Disability</a:t>
            </a:r>
          </a:p>
          <a:p>
            <a:r>
              <a:rPr lang="en-GB" dirty="0" smtClean="0"/>
              <a:t>Ill health</a:t>
            </a:r>
          </a:p>
          <a:p>
            <a:r>
              <a:rPr lang="en-GB" dirty="0" smtClean="0"/>
              <a:t>Understanding Technical Jargon</a:t>
            </a:r>
          </a:p>
          <a:p>
            <a:r>
              <a:rPr lang="en-GB" dirty="0" smtClean="0"/>
              <a:t>Difficulty with the English language</a:t>
            </a:r>
          </a:p>
        </p:txBody>
      </p:sp>
      <p:sp>
        <p:nvSpPr>
          <p:cNvPr id="6146" name="Rectangle 2"/>
          <p:cNvSpPr>
            <a:spLocks noGrp="1" noChangeArrowheads="1"/>
          </p:cNvSpPr>
          <p:nvPr>
            <p:ph type="title"/>
          </p:nvPr>
        </p:nvSpPr>
        <p:spPr/>
        <p:txBody>
          <a:bodyPr/>
          <a:lstStyle/>
          <a:p>
            <a:r>
              <a:rPr lang="en-GB" smtClean="0"/>
              <a:t>Physical Barriers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p:txBody>
          <a:bodyPr>
            <a:normAutofit lnSpcReduction="10000"/>
          </a:bodyPr>
          <a:lstStyle/>
          <a:p>
            <a:r>
              <a:rPr lang="en-GB" dirty="0" smtClean="0"/>
              <a:t>Nerves</a:t>
            </a:r>
          </a:p>
          <a:p>
            <a:r>
              <a:rPr lang="en-GB" dirty="0" smtClean="0"/>
              <a:t>Negative perceptions</a:t>
            </a:r>
          </a:p>
          <a:p>
            <a:r>
              <a:rPr lang="en-GB" dirty="0" smtClean="0"/>
              <a:t>Scepticism</a:t>
            </a:r>
          </a:p>
          <a:p>
            <a:r>
              <a:rPr lang="en-GB" dirty="0" smtClean="0"/>
              <a:t>Low self-esteem</a:t>
            </a:r>
          </a:p>
          <a:p>
            <a:r>
              <a:rPr lang="en-GB" dirty="0" smtClean="0"/>
              <a:t>Lack of confidence</a:t>
            </a:r>
          </a:p>
          <a:p>
            <a:r>
              <a:rPr lang="en-GB" dirty="0" smtClean="0"/>
              <a:t>Low aspirations </a:t>
            </a:r>
          </a:p>
          <a:p>
            <a:r>
              <a:rPr lang="en-GB" dirty="0" smtClean="0"/>
              <a:t>Lack of role models</a:t>
            </a:r>
          </a:p>
          <a:p>
            <a:r>
              <a:rPr lang="en-GB" dirty="0" smtClean="0"/>
              <a:t>Lack of trust</a:t>
            </a:r>
          </a:p>
          <a:p>
            <a:r>
              <a:rPr lang="en-GB" dirty="0" smtClean="0"/>
              <a:t>Perfectionism</a:t>
            </a:r>
          </a:p>
          <a:p>
            <a:r>
              <a:rPr lang="en-GB" dirty="0" smtClean="0"/>
              <a:t>Expectations</a:t>
            </a:r>
          </a:p>
        </p:txBody>
      </p:sp>
      <p:sp>
        <p:nvSpPr>
          <p:cNvPr id="7170" name="Rectangle 2"/>
          <p:cNvSpPr>
            <a:spLocks noGrp="1" noChangeArrowheads="1"/>
          </p:cNvSpPr>
          <p:nvPr>
            <p:ph type="title"/>
          </p:nvPr>
        </p:nvSpPr>
        <p:spPr/>
        <p:txBody>
          <a:bodyPr/>
          <a:lstStyle/>
          <a:p>
            <a:r>
              <a:rPr lang="en-GB" smtClean="0"/>
              <a:t>Attitudinal Barriers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p:txBody>
          <a:bodyPr/>
          <a:lstStyle/>
          <a:p>
            <a:r>
              <a:rPr lang="en-GB" dirty="0" smtClean="0"/>
              <a:t>Transport problems</a:t>
            </a:r>
          </a:p>
          <a:p>
            <a:r>
              <a:rPr lang="en-GB" dirty="0" smtClean="0"/>
              <a:t>Accommodation</a:t>
            </a:r>
          </a:p>
          <a:p>
            <a:r>
              <a:rPr lang="en-GB" dirty="0" smtClean="0"/>
              <a:t>Facilities to study and learn</a:t>
            </a:r>
          </a:p>
          <a:p>
            <a:r>
              <a:rPr lang="en-GB" dirty="0" smtClean="0"/>
              <a:t>Equipment</a:t>
            </a:r>
          </a:p>
          <a:p>
            <a:endParaRPr lang="en-GB" dirty="0" smtClean="0"/>
          </a:p>
        </p:txBody>
      </p:sp>
      <p:sp>
        <p:nvSpPr>
          <p:cNvPr id="8194" name="Rectangle 2"/>
          <p:cNvSpPr>
            <a:spLocks noGrp="1" noChangeArrowheads="1"/>
          </p:cNvSpPr>
          <p:nvPr>
            <p:ph type="title"/>
          </p:nvPr>
        </p:nvSpPr>
        <p:spPr/>
        <p:txBody>
          <a:bodyPr/>
          <a:lstStyle/>
          <a:p>
            <a:r>
              <a:rPr lang="en-GB" smtClean="0"/>
              <a:t>Structural Barriers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8" name="Rectangle 8"/>
          <p:cNvSpPr>
            <a:spLocks noGrp="1" noChangeArrowheads="1"/>
          </p:cNvSpPr>
          <p:nvPr>
            <p:ph idx="1"/>
          </p:nvPr>
        </p:nvSpPr>
        <p:spPr>
          <a:xfrm>
            <a:off x="457200" y="1351309"/>
            <a:ext cx="8229600" cy="4525963"/>
          </a:xfrm>
        </p:spPr>
        <p:txBody>
          <a:bodyPr/>
          <a:lstStyle/>
          <a:p>
            <a:pPr algn="ctr" eaLnBrk="1" hangingPunct="1">
              <a:buFont typeface="Wingdings" pitchFamily="2" charset="2"/>
              <a:buNone/>
            </a:pPr>
            <a:endParaRPr lang="en-GB" dirty="0" smtClean="0"/>
          </a:p>
          <a:p>
            <a:pPr algn="ctr" eaLnBrk="1" hangingPunct="1">
              <a:buFont typeface="Wingdings" pitchFamily="2" charset="2"/>
              <a:buNone/>
            </a:pPr>
            <a:r>
              <a:rPr lang="en-GB" dirty="0" smtClean="0"/>
              <a:t>Lets see if you can identify the </a:t>
            </a:r>
            <a:br>
              <a:rPr lang="en-GB" dirty="0" smtClean="0"/>
            </a:br>
            <a:r>
              <a:rPr lang="en-GB" dirty="0" smtClean="0"/>
              <a:t>Barriers to Learning </a:t>
            </a:r>
          </a:p>
          <a:p>
            <a:pPr algn="ctr" eaLnBrk="1" hangingPunct="1">
              <a:buFont typeface="Wingdings" pitchFamily="2" charset="2"/>
              <a:buNone/>
            </a:pPr>
            <a:r>
              <a:rPr lang="en-GB" dirty="0" smtClean="0"/>
              <a:t>And learning Opportunities</a:t>
            </a:r>
          </a:p>
          <a:p>
            <a:pPr algn="ctr" eaLnBrk="1" hangingPunct="1">
              <a:buFont typeface="Wingdings" pitchFamily="2" charset="2"/>
              <a:buNone/>
            </a:pPr>
            <a:r>
              <a:rPr lang="en-GB" dirty="0" smtClean="0"/>
              <a:t>in the following</a:t>
            </a:r>
          </a:p>
          <a:p>
            <a:pPr algn="ctr" eaLnBrk="1" hangingPunct="1">
              <a:buFont typeface="Wingdings" pitchFamily="2" charset="2"/>
              <a:buNone/>
            </a:pPr>
            <a:r>
              <a:rPr lang="en-GB" dirty="0" smtClean="0"/>
              <a:t>Case-studies.</a:t>
            </a:r>
          </a:p>
        </p:txBody>
      </p:sp>
      <p:sp>
        <p:nvSpPr>
          <p:cNvPr id="9218" name="Rectangle 7"/>
          <p:cNvSpPr>
            <a:spLocks noGrp="1" noChangeArrowheads="1"/>
          </p:cNvSpPr>
          <p:nvPr>
            <p:ph type="title"/>
          </p:nvPr>
        </p:nvSpPr>
        <p:spPr/>
        <p:txBody>
          <a:bodyPr/>
          <a:lstStyle/>
          <a:p>
            <a:pPr eaLnBrk="1" hangingPunct="1"/>
            <a:r>
              <a:rPr lang="en-GB" smtClean="0"/>
              <a:t>Identify Barriers</a:t>
            </a:r>
          </a:p>
        </p:txBody>
      </p:sp>
      <p:pic>
        <p:nvPicPr>
          <p:cNvPr id="81929" name="Picture 9" descr="MC900296093[1]"/>
          <p:cNvPicPr>
            <a:picLocks noChangeAspect="1" noChangeArrowheads="1"/>
          </p:cNvPicPr>
          <p:nvPr/>
        </p:nvPicPr>
        <p:blipFill>
          <a:blip r:embed="rId2" cstate="print"/>
          <a:srcRect/>
          <a:stretch>
            <a:fillRect/>
          </a:stretch>
        </p:blipFill>
        <p:spPr bwMode="auto">
          <a:xfrm>
            <a:off x="250825" y="3284538"/>
            <a:ext cx="3517900" cy="3354387"/>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2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2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2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barriers to learning faced by Jamie?</a:t>
            </a:r>
          </a:p>
        </p:txBody>
      </p:sp>
      <p:sp>
        <p:nvSpPr>
          <p:cNvPr id="10242" name="Rectangle 2"/>
          <p:cNvSpPr>
            <a:spLocks noGrp="1" noChangeArrowheads="1"/>
          </p:cNvSpPr>
          <p:nvPr>
            <p:ph type="title"/>
          </p:nvPr>
        </p:nvSpPr>
        <p:spPr/>
        <p:txBody>
          <a:bodyPr/>
          <a:lstStyle/>
          <a:p>
            <a:pPr eaLnBrk="1" hangingPunct="1"/>
            <a:r>
              <a:rPr lang="en-GB" dirty="0" smtClean="0"/>
              <a:t>Case Study One</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0297"/>
            <a:ext cx="9144000" cy="6555641"/>
          </a:xfrm>
          <a:prstGeom prst="rect">
            <a:avLst/>
          </a:prstGeom>
          <a:noFill/>
        </p:spPr>
        <p:txBody>
          <a:bodyPr wrap="square" rtlCol="0">
            <a:spAutoFit/>
          </a:bodyPr>
          <a:lstStyle/>
          <a:p>
            <a:r>
              <a:rPr lang="en-GB" sz="2000" dirty="0" smtClean="0"/>
              <a:t>Jamie is 16. He left school in May last year, with no qualifications. He did not really enjoy school, and found it hard to make the commitment to attend every day. The more he missed, the more he found it hard to concentrate and catch up when he did attend.</a:t>
            </a:r>
          </a:p>
          <a:p>
            <a:r>
              <a:rPr lang="en-GB" sz="2000" dirty="0" smtClean="0"/>
              <a:t> </a:t>
            </a:r>
          </a:p>
          <a:p>
            <a:r>
              <a:rPr lang="en-GB" sz="2000" dirty="0" smtClean="0"/>
              <a:t>Jamie is not really doing anything at present - a couple of days here and there on a local building site, and hanging around at home because he doesn't have enough money to go out. Jamie wants to be a plasterer - that's what his uncle Andy does, and Jamie sees that Andy has a fair amount of money and seems to be his own boss most of the time. Jamie is aware that he cannot do a Modern Apprenticeship, as he has not achieved the GSCEs required, but he is against enrolling on "any old" training programme that won't allow him to earn the money he wants, or to "get a trade". He feels that many training courses are effectively "slave labour".</a:t>
            </a:r>
          </a:p>
          <a:p>
            <a:r>
              <a:rPr lang="en-GB" sz="2000" dirty="0" smtClean="0"/>
              <a:t> </a:t>
            </a:r>
          </a:p>
          <a:p>
            <a:r>
              <a:rPr lang="en-GB" sz="2000" dirty="0" smtClean="0"/>
              <a:t>Jamie is vaguely aware that his English and maths skills are low, but does not really know what to do about this, and is sceptical about making a commitment to attend a course that he fears may be "just like school", and which won't provide him with any instant benefits.</a:t>
            </a:r>
          </a:p>
          <a:p>
            <a:endParaRPr lang="en-GB"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the barriers to learning faced by Jamie?</a:t>
            </a:r>
            <a:endParaRPr lang="en-GB" dirty="0"/>
          </a:p>
        </p:txBody>
      </p:sp>
      <p:sp>
        <p:nvSpPr>
          <p:cNvPr id="3" name="Title 2"/>
          <p:cNvSpPr>
            <a:spLocks noGrp="1"/>
          </p:cNvSpPr>
          <p:nvPr>
            <p:ph type="title"/>
          </p:nvPr>
        </p:nvSpPr>
        <p:spPr/>
        <p:txBody>
          <a:bodyPr/>
          <a:lstStyle/>
          <a:p>
            <a:r>
              <a:rPr lang="en-GB" dirty="0" smtClean="0"/>
              <a:t>What were the: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4" name="Rectangle 4"/>
          <p:cNvSpPr>
            <a:spLocks noGrp="1" noChangeArrowheads="1"/>
          </p:cNvSpPr>
          <p:nvPr>
            <p:ph idx="1"/>
          </p:nvPr>
        </p:nvSpPr>
        <p:spPr/>
        <p:txBody>
          <a:bodyPr/>
          <a:lstStyle/>
          <a:p>
            <a:r>
              <a:rPr lang="en-GB" smtClean="0"/>
              <a:t>Lack of a Positive Role model</a:t>
            </a:r>
          </a:p>
          <a:p>
            <a:r>
              <a:rPr lang="en-GB" smtClean="0"/>
              <a:t>Negative perception of Education</a:t>
            </a:r>
          </a:p>
          <a:p>
            <a:r>
              <a:rPr lang="en-GB" smtClean="0"/>
              <a:t>In Limbo</a:t>
            </a:r>
          </a:p>
          <a:p>
            <a:r>
              <a:rPr lang="en-GB" smtClean="0"/>
              <a:t>Lack of Money</a:t>
            </a:r>
          </a:p>
          <a:p>
            <a:r>
              <a:rPr lang="en-GB" smtClean="0"/>
              <a:t>Lack of Qualifications</a:t>
            </a:r>
          </a:p>
          <a:p>
            <a:r>
              <a:rPr lang="en-GB" smtClean="0"/>
              <a:t>Perception of Alternative Training</a:t>
            </a:r>
          </a:p>
        </p:txBody>
      </p:sp>
      <p:sp>
        <p:nvSpPr>
          <p:cNvPr id="11266" name="Rectangle 2"/>
          <p:cNvSpPr>
            <a:spLocks noGrp="1" noChangeArrowheads="1"/>
          </p:cNvSpPr>
          <p:nvPr>
            <p:ph type="title"/>
          </p:nvPr>
        </p:nvSpPr>
        <p:spPr/>
        <p:txBody>
          <a:bodyPr/>
          <a:lstStyle/>
          <a:p>
            <a:r>
              <a:rPr lang="en-GB" dirty="0" smtClean="0"/>
              <a:t>Case Study 1</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21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6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16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a:t>
            </a:r>
            <a:r>
              <a:rPr lang="en-GB" b="1" dirty="0" smtClean="0"/>
              <a:t>Positive learning opportunities </a:t>
            </a:r>
            <a:r>
              <a:rPr lang="en-GB" dirty="0" smtClean="0"/>
              <a:t>Jamie can gain from this experience?</a:t>
            </a:r>
          </a:p>
        </p:txBody>
      </p:sp>
      <p:sp>
        <p:nvSpPr>
          <p:cNvPr id="10242" name="Rectangle 2"/>
          <p:cNvSpPr>
            <a:spLocks noGrp="1" noChangeArrowheads="1"/>
          </p:cNvSpPr>
          <p:nvPr>
            <p:ph type="title"/>
          </p:nvPr>
        </p:nvSpPr>
        <p:spPr/>
        <p:txBody>
          <a:bodyPr/>
          <a:lstStyle/>
          <a:p>
            <a:pPr eaLnBrk="1" hangingPunct="1"/>
            <a:r>
              <a:rPr lang="en-GB" dirty="0" smtClean="0"/>
              <a:t>Case Study 1</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4" name="Rectangle 4"/>
          <p:cNvSpPr>
            <a:spLocks noGrp="1" noChangeArrowheads="1"/>
          </p:cNvSpPr>
          <p:nvPr>
            <p:ph idx="1"/>
          </p:nvPr>
        </p:nvSpPr>
        <p:spPr>
          <a:xfrm>
            <a:off x="251520" y="1481328"/>
            <a:ext cx="8435280" cy="4525963"/>
          </a:xfrm>
        </p:spPr>
        <p:txBody>
          <a:bodyPr/>
          <a:lstStyle/>
          <a:p>
            <a:r>
              <a:rPr lang="en-GB" dirty="0" smtClean="0"/>
              <a:t>Take responsibility for his Mind and to learn how to </a:t>
            </a:r>
            <a:r>
              <a:rPr lang="en-GB" b="1" dirty="0" smtClean="0"/>
              <a:t>change his perception </a:t>
            </a:r>
            <a:r>
              <a:rPr lang="en-GB" dirty="0" smtClean="0"/>
              <a:t>into a more Positive and productive one.</a:t>
            </a:r>
          </a:p>
          <a:p>
            <a:r>
              <a:rPr lang="en-GB" dirty="0" smtClean="0"/>
              <a:t>To learn </a:t>
            </a:r>
            <a:r>
              <a:rPr lang="en-GB" b="1" dirty="0" smtClean="0"/>
              <a:t>Self-Motivation</a:t>
            </a:r>
            <a:r>
              <a:rPr lang="en-GB" dirty="0" smtClean="0"/>
              <a:t> and Personal Will-power.</a:t>
            </a:r>
          </a:p>
          <a:p>
            <a:r>
              <a:rPr lang="en-GB" dirty="0" smtClean="0"/>
              <a:t>Use his </a:t>
            </a:r>
            <a:r>
              <a:rPr lang="en-GB" b="1" dirty="0" smtClean="0"/>
              <a:t>Positive Mind </a:t>
            </a:r>
            <a:r>
              <a:rPr lang="en-GB" dirty="0" smtClean="0"/>
              <a:t>and Personal Will-power to gain Qualifications and Money.</a:t>
            </a:r>
          </a:p>
          <a:p>
            <a:r>
              <a:rPr lang="en-GB" dirty="0" smtClean="0"/>
              <a:t>Become a </a:t>
            </a:r>
            <a:r>
              <a:rPr lang="en-GB" b="1" dirty="0" smtClean="0"/>
              <a:t>Positive Role model </a:t>
            </a:r>
            <a:r>
              <a:rPr lang="en-GB" dirty="0" smtClean="0"/>
              <a:t>for others.</a:t>
            </a:r>
          </a:p>
        </p:txBody>
      </p:sp>
      <p:sp>
        <p:nvSpPr>
          <p:cNvPr id="11266" name="Rectangle 2"/>
          <p:cNvSpPr>
            <a:spLocks noGrp="1" noChangeArrowheads="1"/>
          </p:cNvSpPr>
          <p:nvPr>
            <p:ph type="title"/>
          </p:nvPr>
        </p:nvSpPr>
        <p:spPr>
          <a:xfrm>
            <a:off x="133672" y="274638"/>
            <a:ext cx="8686800" cy="1143000"/>
          </a:xfrm>
        </p:spPr>
        <p:txBody>
          <a:bodyPr>
            <a:normAutofit fontScale="90000"/>
          </a:bodyPr>
          <a:lstStyle/>
          <a:p>
            <a:r>
              <a:rPr lang="en-GB" dirty="0" smtClean="0"/>
              <a:t>Case Study 1: Learning Opportunity</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21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6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p:txBody>
      </p:sp>
      <p:sp>
        <p:nvSpPr>
          <p:cNvPr id="12290" name="Rectangle 2"/>
          <p:cNvSpPr>
            <a:spLocks noGrp="1" noChangeArrowheads="1"/>
          </p:cNvSpPr>
          <p:nvPr>
            <p:ph type="title"/>
          </p:nvPr>
        </p:nvSpPr>
        <p:spPr/>
        <p:txBody>
          <a:bodyPr/>
          <a:lstStyle/>
          <a:p>
            <a:pPr eaLnBrk="1" hangingPunct="1"/>
            <a:r>
              <a:rPr lang="en-GB" dirty="0" smtClean="0"/>
              <a:t>Case Study 2</a:t>
            </a:r>
          </a:p>
        </p:txBody>
      </p:sp>
      <p:sp>
        <p:nvSpPr>
          <p:cNvPr id="4" name="Rectangle 7"/>
          <p:cNvSpPr txBox="1">
            <a:spLocks noChangeArrowheads="1"/>
          </p:cNvSpPr>
          <p:nvPr/>
        </p:nvSpPr>
        <p:spPr>
          <a:xfrm>
            <a:off x="302840" y="1556792"/>
            <a:ext cx="8229600" cy="4525963"/>
          </a:xfrm>
          <a:prstGeom prst="rect">
            <a:avLst/>
          </a:prstGeom>
        </p:spPr>
        <p:txBody>
          <a:bodyPr vert="horz">
            <a:normAutofit/>
          </a:bodyPr>
          <a:lstStyle/>
          <a:p>
            <a:pPr marL="365760" marR="0" lvl="0" indent="-256032" algn="ctr" defTabSz="914400" rtl="0" eaLnBrk="1" fontAlgn="auto" latinLnBrk="0" hangingPunct="1">
              <a:lnSpc>
                <a:spcPct val="100000"/>
              </a:lnSpc>
              <a:spcBef>
                <a:spcPts val="400"/>
              </a:spcBef>
              <a:spcAft>
                <a:spcPts val="0"/>
              </a:spcAft>
              <a:buClr>
                <a:schemeClr val="accent1"/>
              </a:buClr>
              <a:buSzPct val="68000"/>
              <a:buFont typeface="Wingdings" pitchFamily="2" charset="2"/>
              <a:buNone/>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ctr" defTabSz="914400" rtl="0" eaLnBrk="1" fontAlgn="auto" latinLnBrk="0" hangingPunct="1">
              <a:lnSpc>
                <a:spcPct val="100000"/>
              </a:lnSpc>
              <a:spcBef>
                <a:spcPts val="400"/>
              </a:spcBef>
              <a:spcAft>
                <a:spcPts val="0"/>
              </a:spcAft>
              <a:buClr>
                <a:schemeClr val="accent1"/>
              </a:buClr>
              <a:buSzPct val="68000"/>
              <a:buFont typeface="Wingdings" pitchFamily="2" charset="2"/>
              <a:buNone/>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ctr" defTabSz="914400" rtl="0" eaLnBrk="1" fontAlgn="auto" latinLnBrk="0" hangingPunct="1">
              <a:lnSpc>
                <a:spcPct val="100000"/>
              </a:lnSpc>
              <a:spcBef>
                <a:spcPts val="400"/>
              </a:spcBef>
              <a:spcAft>
                <a:spcPts val="0"/>
              </a:spcAft>
              <a:buClr>
                <a:schemeClr val="accent1"/>
              </a:buClr>
              <a:buSzPct val="68000"/>
              <a:buFont typeface="Wingdings" pitchFamily="2" charset="2"/>
              <a:buNone/>
              <a:tabLst/>
              <a:defRPr/>
            </a:pPr>
            <a:r>
              <a:rPr kumimoji="0" lang="en-GB" sz="2700" b="0" i="0" u="none" strike="noStrike" kern="1200" cap="none" spc="0" normalizeH="0" baseline="0" noProof="0" dirty="0" smtClean="0">
                <a:ln>
                  <a:noFill/>
                </a:ln>
                <a:solidFill>
                  <a:schemeClr val="tx1"/>
                </a:solidFill>
                <a:effectLst/>
                <a:uLnTx/>
                <a:uFillTx/>
                <a:latin typeface="+mn-lt"/>
                <a:ea typeface="+mn-ea"/>
                <a:cs typeface="+mn-cs"/>
              </a:rPr>
              <a:t>See if you can identify and write down the barriers to learning faced by </a:t>
            </a:r>
            <a:r>
              <a:rPr kumimoji="0" lang="en-GB" sz="2700" b="0" i="0" u="none" strike="noStrike" kern="1200" cap="none" spc="0" normalizeH="0" baseline="0" noProof="0" dirty="0" err="1" smtClean="0">
                <a:ln>
                  <a:noFill/>
                </a:ln>
                <a:solidFill>
                  <a:schemeClr val="tx1"/>
                </a:solidFill>
                <a:effectLst/>
                <a:uLnTx/>
                <a:uFillTx/>
                <a:latin typeface="+mn-lt"/>
                <a:ea typeface="+mn-ea"/>
                <a:cs typeface="+mn-cs"/>
              </a:rPr>
              <a:t>Rupinder</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8640"/>
            <a:ext cx="9144000" cy="6555641"/>
          </a:xfrm>
          <a:prstGeom prst="rect">
            <a:avLst/>
          </a:prstGeom>
          <a:noFill/>
        </p:spPr>
        <p:txBody>
          <a:bodyPr wrap="square" rtlCol="0">
            <a:spAutoFit/>
          </a:bodyPr>
          <a:lstStyle/>
          <a:p>
            <a:r>
              <a:rPr lang="en-GB" sz="2000" dirty="0" err="1" smtClean="0"/>
              <a:t>Rupinder</a:t>
            </a:r>
            <a:r>
              <a:rPr lang="en-GB" sz="2000" dirty="0" smtClean="0"/>
              <a:t> is 21 and has an 18-month old son, Josh. She lives alone in a flat, and is currently relying on benefits. She no longer has any contact with her family, as they disowned her when they discovered that she was pregnant.</a:t>
            </a:r>
          </a:p>
          <a:p>
            <a:r>
              <a:rPr lang="en-GB" sz="2000" dirty="0" smtClean="0"/>
              <a:t> </a:t>
            </a:r>
          </a:p>
          <a:p>
            <a:r>
              <a:rPr lang="en-GB" sz="2000" dirty="0" err="1" smtClean="0"/>
              <a:t>Rupinder</a:t>
            </a:r>
            <a:r>
              <a:rPr lang="en-GB" sz="2000" dirty="0" smtClean="0"/>
              <a:t> was never that interested in learning and left school with few GCSE's. School was just the place where she could see her mates, although she got on OK with some of the teachers.</a:t>
            </a:r>
          </a:p>
          <a:p>
            <a:r>
              <a:rPr lang="en-GB" sz="2000" dirty="0" smtClean="0"/>
              <a:t> </a:t>
            </a:r>
          </a:p>
          <a:p>
            <a:r>
              <a:rPr lang="en-GB" sz="2000" dirty="0" err="1" smtClean="0"/>
              <a:t>Rupinder</a:t>
            </a:r>
            <a:r>
              <a:rPr lang="en-GB" sz="2000" dirty="0" smtClean="0"/>
              <a:t> has a fairly good relationship with Josh's dad, Craig, but they do not live together. Craig is not working at the moment, and </a:t>
            </a:r>
            <a:r>
              <a:rPr lang="en-GB" sz="2000" dirty="0" err="1" smtClean="0"/>
              <a:t>Rupinder</a:t>
            </a:r>
            <a:r>
              <a:rPr lang="en-GB" sz="2000" dirty="0" smtClean="0"/>
              <a:t> is fed up with having no money for herself and Josh. She would like to work part time in an office, but recognises that she has little IT skills, and that her English skills might need some improving. She doesn't know where to look for help, and is fairly isolated on the estate where she lives. She also doesn't know who would look after Josh if she could find a course to go to. </a:t>
            </a:r>
            <a:r>
              <a:rPr lang="en-GB" sz="2000" dirty="0" err="1" smtClean="0"/>
              <a:t>Rupinder</a:t>
            </a:r>
            <a:r>
              <a:rPr lang="en-GB" sz="2000" dirty="0" smtClean="0"/>
              <a:t> is very proud of Josh, and feels that being a mum is the first thing she has ever been good at. She is angered at groups for young mothers that teach about parenting skills, as she feels that it's insulting to assume that young parents can't cope.</a:t>
            </a:r>
          </a:p>
          <a:p>
            <a:endParaRPr lang="en-GB"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the barriers to learning faced by </a:t>
            </a:r>
            <a:r>
              <a:rPr lang="en-GB" dirty="0" err="1" smtClean="0"/>
              <a:t>Rupinder</a:t>
            </a:r>
            <a:r>
              <a:rPr lang="en-GB" dirty="0" smtClean="0"/>
              <a:t>?</a:t>
            </a:r>
            <a:endParaRPr lang="en-GB" dirty="0"/>
          </a:p>
        </p:txBody>
      </p:sp>
      <p:sp>
        <p:nvSpPr>
          <p:cNvPr id="3" name="Title 2"/>
          <p:cNvSpPr>
            <a:spLocks noGrp="1"/>
          </p:cNvSpPr>
          <p:nvPr>
            <p:ph type="title"/>
          </p:nvPr>
        </p:nvSpPr>
        <p:spPr/>
        <p:txBody>
          <a:bodyPr/>
          <a:lstStyle/>
          <a:p>
            <a:r>
              <a:rPr lang="en-GB" dirty="0" smtClean="0"/>
              <a:t>What were the:</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8" name="Rectangle 4"/>
          <p:cNvSpPr>
            <a:spLocks noGrp="1" noChangeArrowheads="1"/>
          </p:cNvSpPr>
          <p:nvPr>
            <p:ph idx="1"/>
          </p:nvPr>
        </p:nvSpPr>
        <p:spPr/>
        <p:txBody>
          <a:bodyPr/>
          <a:lstStyle/>
          <a:p>
            <a:r>
              <a:rPr lang="en-GB" dirty="0" smtClean="0"/>
              <a:t>Children</a:t>
            </a:r>
          </a:p>
          <a:p>
            <a:r>
              <a:rPr lang="en-GB" dirty="0" smtClean="0"/>
              <a:t>Money</a:t>
            </a:r>
          </a:p>
          <a:p>
            <a:r>
              <a:rPr lang="en-GB" dirty="0" smtClean="0"/>
              <a:t>Language</a:t>
            </a:r>
          </a:p>
          <a:p>
            <a:r>
              <a:rPr lang="en-GB" dirty="0" smtClean="0"/>
              <a:t>Motivation</a:t>
            </a:r>
          </a:p>
          <a:p>
            <a:r>
              <a:rPr lang="en-GB" dirty="0" smtClean="0"/>
              <a:t>Attitude to Learning</a:t>
            </a:r>
          </a:p>
          <a:p>
            <a:r>
              <a:rPr lang="en-GB" dirty="0" smtClean="0"/>
              <a:t>Ethnicity</a:t>
            </a:r>
          </a:p>
        </p:txBody>
      </p:sp>
      <p:sp>
        <p:nvSpPr>
          <p:cNvPr id="13314" name="Rectangle 2"/>
          <p:cNvSpPr>
            <a:spLocks noGrp="1" noChangeArrowheads="1"/>
          </p:cNvSpPr>
          <p:nvPr>
            <p:ph type="title"/>
          </p:nvPr>
        </p:nvSpPr>
        <p:spPr>
          <a:xfrm>
            <a:off x="0" y="274638"/>
            <a:ext cx="8686800" cy="1143000"/>
          </a:xfrm>
        </p:spPr>
        <p:txBody>
          <a:bodyPr/>
          <a:lstStyle/>
          <a:p>
            <a:r>
              <a:rPr lang="en-GB" dirty="0" smtClean="0"/>
              <a:t>Case Study 2: Barriers to learning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31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31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31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31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31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318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a:xfrm>
            <a:off x="457200" y="1412776"/>
            <a:ext cx="8229600" cy="4525963"/>
          </a:xfrm>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a:t>
            </a:r>
            <a:r>
              <a:rPr lang="en-GB" b="1" dirty="0" smtClean="0"/>
              <a:t>Positive learning opportunities </a:t>
            </a:r>
            <a:r>
              <a:rPr lang="en-GB" dirty="0" err="1" smtClean="0"/>
              <a:t>Rupinder</a:t>
            </a:r>
            <a:r>
              <a:rPr lang="en-GB" b="1" dirty="0" smtClean="0"/>
              <a:t> </a:t>
            </a:r>
            <a:r>
              <a:rPr lang="en-GB" dirty="0" smtClean="0"/>
              <a:t>can gain from this experience?</a:t>
            </a:r>
          </a:p>
        </p:txBody>
      </p:sp>
      <p:sp>
        <p:nvSpPr>
          <p:cNvPr id="10242" name="Rectangle 2"/>
          <p:cNvSpPr>
            <a:spLocks noGrp="1" noChangeArrowheads="1"/>
          </p:cNvSpPr>
          <p:nvPr>
            <p:ph type="title"/>
          </p:nvPr>
        </p:nvSpPr>
        <p:spPr/>
        <p:txBody>
          <a:bodyPr/>
          <a:lstStyle/>
          <a:p>
            <a:pPr eaLnBrk="1" hangingPunct="1"/>
            <a:r>
              <a:rPr lang="en-GB" dirty="0" smtClean="0"/>
              <a:t>Case Study 2</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8" name="Rectangle 4"/>
          <p:cNvSpPr>
            <a:spLocks noGrp="1" noChangeArrowheads="1"/>
          </p:cNvSpPr>
          <p:nvPr>
            <p:ph idx="1"/>
          </p:nvPr>
        </p:nvSpPr>
        <p:spPr>
          <a:xfrm>
            <a:off x="446856" y="1481328"/>
            <a:ext cx="8229600" cy="4525963"/>
          </a:xfrm>
        </p:spPr>
        <p:txBody>
          <a:bodyPr>
            <a:normAutofit/>
          </a:bodyPr>
          <a:lstStyle/>
          <a:p>
            <a:r>
              <a:rPr lang="en-GB" dirty="0" smtClean="0"/>
              <a:t>Learn to Ask for help!</a:t>
            </a:r>
          </a:p>
          <a:p>
            <a:r>
              <a:rPr lang="en-GB" dirty="0" smtClean="0"/>
              <a:t>Ask Craig for help with the Children</a:t>
            </a:r>
          </a:p>
          <a:p>
            <a:r>
              <a:rPr lang="en-GB" dirty="0" smtClean="0"/>
              <a:t>Ask her local Employment &amp; Job Support center for assistance with training and part-time employment.</a:t>
            </a:r>
          </a:p>
          <a:p>
            <a:r>
              <a:rPr lang="en-GB" dirty="0" smtClean="0"/>
              <a:t>She hasn’t got to it alone.</a:t>
            </a:r>
          </a:p>
          <a:p>
            <a:r>
              <a:rPr lang="en-GB" dirty="0" smtClean="0"/>
              <a:t>Develop a can-do and Positive attitude towards training opportunities.</a:t>
            </a:r>
          </a:p>
          <a:p>
            <a:r>
              <a:rPr lang="en-GB" dirty="0" smtClean="0"/>
              <a:t>She ‘can’ achieve her goals.</a:t>
            </a:r>
          </a:p>
        </p:txBody>
      </p:sp>
      <p:sp>
        <p:nvSpPr>
          <p:cNvPr id="13314" name="Rectangle 2"/>
          <p:cNvSpPr>
            <a:spLocks noGrp="1" noChangeArrowheads="1"/>
          </p:cNvSpPr>
          <p:nvPr>
            <p:ph type="title"/>
          </p:nvPr>
        </p:nvSpPr>
        <p:spPr>
          <a:xfrm>
            <a:off x="0" y="274638"/>
            <a:ext cx="9144000" cy="1143000"/>
          </a:xfrm>
        </p:spPr>
        <p:txBody>
          <a:bodyPr>
            <a:normAutofit fontScale="90000"/>
          </a:bodyPr>
          <a:lstStyle/>
          <a:p>
            <a:r>
              <a:rPr lang="en-GB" dirty="0" smtClean="0"/>
              <a:t>Case Study 2: learning Opportunities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31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31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31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31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31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318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algn="ctr" eaLnBrk="1" hangingPunct="1">
              <a:buFont typeface="Wingdings" pitchFamily="2" charset="2"/>
              <a:buNone/>
            </a:pPr>
            <a:endParaRPr lang="en-GB" dirty="0" smtClean="0"/>
          </a:p>
          <a:p>
            <a:pPr eaLnBrk="1" hangingPunct="1">
              <a:buFont typeface="Wingdings" pitchFamily="2" charset="2"/>
              <a:buNone/>
            </a:pPr>
            <a:endParaRPr lang="en-GB" dirty="0" smtClean="0"/>
          </a:p>
          <a:p>
            <a:pPr lvl="0" algn="ctr">
              <a:buNone/>
            </a:pPr>
            <a:r>
              <a:rPr lang="en-GB" dirty="0" smtClean="0"/>
              <a:t>See if you can identify and write down the barriers to learning faced by Rosa?</a:t>
            </a:r>
          </a:p>
          <a:p>
            <a:pPr eaLnBrk="1" hangingPunct="1">
              <a:buFont typeface="Wingdings" pitchFamily="2" charset="2"/>
              <a:buNone/>
            </a:pPr>
            <a:endParaRPr lang="en-GB" dirty="0" smtClean="0"/>
          </a:p>
        </p:txBody>
      </p:sp>
      <p:sp>
        <p:nvSpPr>
          <p:cNvPr id="14338" name="Rectangle 2"/>
          <p:cNvSpPr>
            <a:spLocks noGrp="1" noChangeArrowheads="1"/>
          </p:cNvSpPr>
          <p:nvPr>
            <p:ph type="title"/>
          </p:nvPr>
        </p:nvSpPr>
        <p:spPr/>
        <p:txBody>
          <a:bodyPr/>
          <a:lstStyle/>
          <a:p>
            <a:pPr eaLnBrk="1" hangingPunct="1"/>
            <a:r>
              <a:rPr lang="en-GB" dirty="0" smtClean="0"/>
              <a:t>Case Study 3</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400010"/>
            <a:ext cx="9144000" cy="5909310"/>
          </a:xfrm>
          <a:prstGeom prst="rect">
            <a:avLst/>
          </a:prstGeom>
          <a:noFill/>
        </p:spPr>
        <p:txBody>
          <a:bodyPr wrap="square" rtlCol="0">
            <a:spAutoFit/>
          </a:bodyPr>
          <a:lstStyle/>
          <a:p>
            <a:r>
              <a:rPr lang="en-GB" sz="2100" dirty="0" smtClean="0"/>
              <a:t>Rosa is 29. Rosa really enjoyed school and got on well with the other students and the teachers in her comprehensive school. She got five GCSE's (two in English and Maths) and went on to start A-Levels in her school sixth form when she was 17 years old.</a:t>
            </a:r>
          </a:p>
          <a:p>
            <a:r>
              <a:rPr lang="en-GB" sz="2100" dirty="0" smtClean="0"/>
              <a:t> </a:t>
            </a:r>
          </a:p>
          <a:p>
            <a:r>
              <a:rPr lang="en-GB" sz="2100" dirty="0" smtClean="0"/>
              <a:t>Unfortunately, Rosa's father passed away when she was 17, leaving Rosa and her mother behind. Rosa's mum was disabled and Rosa's dad was her full time carer. Therefore, Rosa had to leave school at 17 to look after her mum when her dad died. Rosa's mum passed away 5 months ago and now Rosa has started to think about what she would like to do with her future.</a:t>
            </a:r>
          </a:p>
          <a:p>
            <a:r>
              <a:rPr lang="en-GB" sz="2100" dirty="0" smtClean="0"/>
              <a:t> </a:t>
            </a:r>
          </a:p>
          <a:p>
            <a:r>
              <a:rPr lang="en-GB" sz="2100" dirty="0" smtClean="0"/>
              <a:t>Rosa would love to go back to college to finish the A-Levels she started, but is nervous about returning to that environment as she feels she will be the only ‘older' person in her class. Rosa also doesn't know how she will be able to pay her bills without a working wage coming in each month.</a:t>
            </a:r>
          </a:p>
          <a:p>
            <a:endParaRPr lang="en-GB" sz="2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barriers to learning faced by Rosa?</a:t>
            </a:r>
            <a:endParaRPr lang="en-GB" dirty="0"/>
          </a:p>
        </p:txBody>
      </p:sp>
      <p:sp>
        <p:nvSpPr>
          <p:cNvPr id="3" name="Title 2"/>
          <p:cNvSpPr>
            <a:spLocks noGrp="1"/>
          </p:cNvSpPr>
          <p:nvPr>
            <p:ph type="title"/>
          </p:nvPr>
        </p:nvSpPr>
        <p:spPr/>
        <p:txBody>
          <a:bodyPr/>
          <a:lstStyle/>
          <a:p>
            <a:r>
              <a:rPr lang="en-GB" dirty="0" smtClean="0"/>
              <a:t>What were the:</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6" name="Rectangle 4"/>
          <p:cNvSpPr>
            <a:spLocks noGrp="1" noChangeArrowheads="1"/>
          </p:cNvSpPr>
          <p:nvPr>
            <p:ph idx="1"/>
          </p:nvPr>
        </p:nvSpPr>
        <p:spPr/>
        <p:txBody>
          <a:bodyPr/>
          <a:lstStyle/>
          <a:p>
            <a:r>
              <a:rPr lang="en-GB" dirty="0" smtClean="0"/>
              <a:t>Has to work (Bills etc)</a:t>
            </a:r>
          </a:p>
          <a:p>
            <a:r>
              <a:rPr lang="en-GB" dirty="0" smtClean="0"/>
              <a:t>Age</a:t>
            </a:r>
          </a:p>
          <a:p>
            <a:r>
              <a:rPr lang="en-GB" dirty="0" smtClean="0"/>
              <a:t>Lack of Confidence</a:t>
            </a:r>
          </a:p>
        </p:txBody>
      </p:sp>
      <p:sp>
        <p:nvSpPr>
          <p:cNvPr id="17410" name="Rectangle 2"/>
          <p:cNvSpPr>
            <a:spLocks noGrp="1" noChangeArrowheads="1"/>
          </p:cNvSpPr>
          <p:nvPr>
            <p:ph type="title"/>
          </p:nvPr>
        </p:nvSpPr>
        <p:spPr/>
        <p:txBody>
          <a:bodyPr/>
          <a:lstStyle/>
          <a:p>
            <a:r>
              <a:rPr lang="en-GB" dirty="0" smtClean="0"/>
              <a:t>CS3: Barriers to Learning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52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52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523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a:xfrm>
            <a:off x="395536" y="1481328"/>
            <a:ext cx="8229600" cy="4525963"/>
          </a:xfrm>
        </p:spPr>
        <p:txBody>
          <a:bodyPr/>
          <a:lstStyle/>
          <a:p>
            <a:pPr algn="ctr" eaLnBrk="1" hangingPunct="1">
              <a:buFont typeface="Wingdings" pitchFamily="2" charset="2"/>
              <a:buNone/>
            </a:pPr>
            <a:endParaRPr lang="en-GB" dirty="0" smtClean="0"/>
          </a:p>
          <a:p>
            <a:pPr algn="ctr" eaLnBrk="1" hangingPunct="1">
              <a:buFont typeface="Wingdings" pitchFamily="2" charset="2"/>
              <a:buNone/>
            </a:pPr>
            <a:endParaRPr lang="en-GB" dirty="0" smtClean="0"/>
          </a:p>
          <a:p>
            <a:pPr algn="ctr" eaLnBrk="1" hangingPunct="1">
              <a:buFont typeface="Wingdings" pitchFamily="2" charset="2"/>
              <a:buNone/>
            </a:pPr>
            <a:r>
              <a:rPr lang="en-GB" dirty="0" smtClean="0"/>
              <a:t>See if you can identify and write down the </a:t>
            </a:r>
            <a:r>
              <a:rPr lang="en-GB" b="1" dirty="0" smtClean="0"/>
              <a:t>Positive learning opportunities Rosa </a:t>
            </a:r>
            <a:r>
              <a:rPr lang="en-GB" dirty="0" smtClean="0"/>
              <a:t>can gain from this experience?</a:t>
            </a:r>
          </a:p>
        </p:txBody>
      </p:sp>
      <p:sp>
        <p:nvSpPr>
          <p:cNvPr id="10242" name="Rectangle 2"/>
          <p:cNvSpPr>
            <a:spLocks noGrp="1" noChangeArrowheads="1"/>
          </p:cNvSpPr>
          <p:nvPr>
            <p:ph type="title"/>
          </p:nvPr>
        </p:nvSpPr>
        <p:spPr/>
        <p:txBody>
          <a:bodyPr/>
          <a:lstStyle/>
          <a:p>
            <a:pPr eaLnBrk="1" hangingPunct="1"/>
            <a:r>
              <a:rPr lang="en-GB" dirty="0" smtClean="0"/>
              <a:t>CS3: Learning Opportunities?</a:t>
            </a:r>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6" name="Rectangle 4"/>
          <p:cNvSpPr>
            <a:spLocks noGrp="1" noChangeArrowheads="1"/>
          </p:cNvSpPr>
          <p:nvPr>
            <p:ph idx="1"/>
          </p:nvPr>
        </p:nvSpPr>
        <p:spPr>
          <a:xfrm>
            <a:off x="179512" y="1409320"/>
            <a:ext cx="8686800" cy="4755984"/>
          </a:xfrm>
        </p:spPr>
        <p:txBody>
          <a:bodyPr>
            <a:normAutofit lnSpcReduction="10000"/>
          </a:bodyPr>
          <a:lstStyle/>
          <a:p>
            <a:r>
              <a:rPr lang="en-GB" dirty="0" smtClean="0"/>
              <a:t>Learn how to change her mind-set about her Age and to focus on the Positive aspects such as her maturity, experience and benevolent personal qualities gained from her life experience.</a:t>
            </a:r>
          </a:p>
          <a:p>
            <a:r>
              <a:rPr lang="en-GB" dirty="0" smtClean="0"/>
              <a:t>This will increase her Confidence.</a:t>
            </a:r>
          </a:p>
          <a:p>
            <a:r>
              <a:rPr lang="en-GB" dirty="0" smtClean="0"/>
              <a:t>Trust and have faith in herself, her innate potential and ability to learn and succeed.</a:t>
            </a:r>
          </a:p>
          <a:p>
            <a:r>
              <a:rPr lang="en-GB" dirty="0" smtClean="0"/>
              <a:t>Ask about bursaries/free courses for unemployed adult learners.</a:t>
            </a:r>
          </a:p>
          <a:p>
            <a:r>
              <a:rPr lang="en-GB" dirty="0" smtClean="0"/>
              <a:t>Investigate opportunities to study and work part-time.</a:t>
            </a:r>
          </a:p>
        </p:txBody>
      </p:sp>
      <p:sp>
        <p:nvSpPr>
          <p:cNvPr id="17410" name="Rectangle 2"/>
          <p:cNvSpPr>
            <a:spLocks noGrp="1" noChangeArrowheads="1"/>
          </p:cNvSpPr>
          <p:nvPr>
            <p:ph type="title"/>
          </p:nvPr>
        </p:nvSpPr>
        <p:spPr/>
        <p:txBody>
          <a:bodyPr/>
          <a:lstStyle/>
          <a:p>
            <a:r>
              <a:rPr lang="en-GB" dirty="0" smtClean="0"/>
              <a:t>CS3: Positive learning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52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52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52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52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523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Whenever you are faced with challenging experiences always look for the positive quality that can be gained from it.</a:t>
            </a:r>
          </a:p>
          <a:p>
            <a:pPr>
              <a:buNone/>
            </a:pPr>
            <a:endParaRPr lang="en-GB" dirty="0" smtClean="0"/>
          </a:p>
        </p:txBody>
      </p:sp>
      <p:sp>
        <p:nvSpPr>
          <p:cNvPr id="3" name="Title 2"/>
          <p:cNvSpPr>
            <a:spLocks noGrp="1"/>
          </p:cNvSpPr>
          <p:nvPr>
            <p:ph type="title"/>
          </p:nvPr>
        </p:nvSpPr>
        <p:spPr/>
        <p:txBody>
          <a:bodyPr/>
          <a:lstStyle/>
          <a:p>
            <a:r>
              <a:rPr lang="en-GB" dirty="0" smtClean="0"/>
              <a:t>Personal Development</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1268761"/>
            <a:ext cx="8820472" cy="4680520"/>
          </a:xfrm>
        </p:spPr>
        <p:txBody>
          <a:bodyPr>
            <a:noAutofit/>
          </a:bodyPr>
          <a:lstStyle/>
          <a:p>
            <a:r>
              <a:rPr lang="en-GB" sz="2400" dirty="0" smtClean="0"/>
              <a:t>Whereas sometimes Further and Higher Education may not be possible for everyone;</a:t>
            </a:r>
          </a:p>
          <a:p>
            <a:r>
              <a:rPr lang="en-GB" sz="2400" dirty="0" smtClean="0"/>
              <a:t>One of the biggest barriers to learning are the ones we create, ‘I cant’ because... Where as there may well be a solution;</a:t>
            </a:r>
          </a:p>
          <a:p>
            <a:r>
              <a:rPr lang="en-GB" sz="2400" dirty="0" smtClean="0"/>
              <a:t>Where there’s a ‘</a:t>
            </a:r>
            <a:r>
              <a:rPr lang="en-GB" sz="2400" b="1" dirty="0" smtClean="0"/>
              <a:t>Will</a:t>
            </a:r>
            <a:r>
              <a:rPr lang="en-GB" sz="2400" dirty="0" smtClean="0"/>
              <a:t>’ there’s a </a:t>
            </a:r>
            <a:r>
              <a:rPr lang="en-GB" sz="2400" b="1" dirty="0" smtClean="0"/>
              <a:t>Way</a:t>
            </a:r>
            <a:r>
              <a:rPr lang="en-GB" sz="2400" dirty="0" smtClean="0"/>
              <a:t> and a </a:t>
            </a:r>
            <a:r>
              <a:rPr lang="en-GB" sz="2400" b="1" dirty="0" smtClean="0"/>
              <a:t>Positive Mental attitude </a:t>
            </a:r>
            <a:r>
              <a:rPr lang="en-GB" sz="2400" dirty="0" smtClean="0"/>
              <a:t>can go a Long </a:t>
            </a:r>
            <a:r>
              <a:rPr lang="en-GB" sz="2400" dirty="0" err="1" smtClean="0"/>
              <a:t>long</a:t>
            </a:r>
            <a:r>
              <a:rPr lang="en-GB" sz="2400" dirty="0" smtClean="0"/>
              <a:t> way to achieving your goals and desires.</a:t>
            </a:r>
          </a:p>
          <a:p>
            <a:r>
              <a:rPr lang="en-GB" sz="2400" dirty="0" smtClean="0"/>
              <a:t>Today there is a lot of assistance and support available that can resolve and dissolve barriers to learning of all kinds.</a:t>
            </a:r>
          </a:p>
          <a:p>
            <a:r>
              <a:rPr lang="en-GB" sz="2400" dirty="0" smtClean="0"/>
              <a:t>Always ask for help if you need it.</a:t>
            </a:r>
          </a:p>
        </p:txBody>
      </p:sp>
      <p:sp>
        <p:nvSpPr>
          <p:cNvPr id="3" name="Title 2"/>
          <p:cNvSpPr>
            <a:spLocks noGrp="1"/>
          </p:cNvSpPr>
          <p:nvPr>
            <p:ph type="title"/>
          </p:nvPr>
        </p:nvSpPr>
        <p:spPr/>
        <p:txBody>
          <a:bodyPr/>
          <a:lstStyle/>
          <a:p>
            <a:r>
              <a:rPr lang="en-GB" dirty="0" smtClean="0"/>
              <a:t>Ask for help if needed</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27992"/>
          </a:xfrm>
        </p:spPr>
        <p:txBody>
          <a:bodyPr>
            <a:normAutofit/>
          </a:bodyPr>
          <a:lstStyle/>
          <a:p>
            <a:r>
              <a:rPr lang="en-GB" sz="2400" dirty="0" smtClean="0"/>
              <a:t>It is important to remember that if you are experiencing any difficulties whilst you are studying at University not to keep them to yourself.</a:t>
            </a:r>
          </a:p>
          <a:p>
            <a:r>
              <a:rPr lang="en-GB" sz="2400" dirty="0" smtClean="0"/>
              <a:t>If you run into any difficulties: ‘</a:t>
            </a:r>
            <a:r>
              <a:rPr lang="en-GB" sz="2400" b="1" dirty="0" smtClean="0"/>
              <a:t>Tell someone</a:t>
            </a:r>
            <a:r>
              <a:rPr lang="en-GB" sz="2400" dirty="0" smtClean="0"/>
              <a:t>’ inform trusted people that could assist and advice you.</a:t>
            </a:r>
          </a:p>
          <a:p>
            <a:r>
              <a:rPr lang="en-GB" sz="2400" dirty="0" smtClean="0"/>
              <a:t>Such as close </a:t>
            </a:r>
            <a:r>
              <a:rPr lang="en-GB" sz="2400" b="1" dirty="0" smtClean="0"/>
              <a:t>family and friends</a:t>
            </a:r>
            <a:r>
              <a:rPr lang="en-GB" sz="2400" dirty="0" smtClean="0"/>
              <a:t>.</a:t>
            </a:r>
          </a:p>
          <a:p>
            <a:r>
              <a:rPr lang="en-GB" sz="2400" dirty="0" smtClean="0"/>
              <a:t>Your </a:t>
            </a:r>
            <a:r>
              <a:rPr lang="en-GB" sz="2400" b="1" dirty="0" smtClean="0"/>
              <a:t>Course tutor </a:t>
            </a:r>
            <a:r>
              <a:rPr lang="en-GB" sz="2400" dirty="0" smtClean="0"/>
              <a:t>who will be able to advice and if possible assist you with </a:t>
            </a:r>
            <a:r>
              <a:rPr lang="en-GB" sz="2400" b="1" dirty="0" smtClean="0"/>
              <a:t>study support </a:t>
            </a:r>
            <a:r>
              <a:rPr lang="en-GB" sz="2400" dirty="0" smtClean="0"/>
              <a:t>such as recommended reading, assessment extensions and/or direct you to additional University support services if required e.g. Professional Personnel in the Student Services department.</a:t>
            </a:r>
          </a:p>
        </p:txBody>
      </p:sp>
      <p:sp>
        <p:nvSpPr>
          <p:cNvPr id="3" name="Title 2"/>
          <p:cNvSpPr>
            <a:spLocks noGrp="1"/>
          </p:cNvSpPr>
          <p:nvPr>
            <p:ph type="title"/>
          </p:nvPr>
        </p:nvSpPr>
        <p:spPr/>
        <p:txBody>
          <a:bodyPr/>
          <a:lstStyle/>
          <a:p>
            <a:r>
              <a:rPr lang="en-GB" dirty="0" smtClean="0"/>
              <a:t>Support</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0" y="1124744"/>
            <a:ext cx="9144000" cy="5328592"/>
          </a:xfrm>
        </p:spPr>
        <p:txBody>
          <a:bodyPr>
            <a:noAutofit/>
          </a:bodyPr>
          <a:lstStyle/>
          <a:p>
            <a:r>
              <a:rPr lang="en-GB" sz="2100" b="1" dirty="0" smtClean="0"/>
              <a:t>Follow your own natural rhythms </a:t>
            </a:r>
            <a:r>
              <a:rPr lang="en-GB" sz="2100" dirty="0" smtClean="0"/>
              <a:t>– get to know when your energised and to forge ahead, and equally recognise when you’re tired flagging and need to rest.</a:t>
            </a:r>
          </a:p>
          <a:p>
            <a:r>
              <a:rPr lang="en-GB" sz="2100" b="1" dirty="0" smtClean="0"/>
              <a:t>Balance your life </a:t>
            </a:r>
            <a:r>
              <a:rPr lang="en-GB" sz="2100" dirty="0" smtClean="0"/>
              <a:t>by managing your time well.</a:t>
            </a:r>
          </a:p>
          <a:p>
            <a:r>
              <a:rPr lang="en-GB" sz="2100" b="1" dirty="0" smtClean="0"/>
              <a:t>Manage your time well </a:t>
            </a:r>
            <a:r>
              <a:rPr lang="en-GB" sz="2100" dirty="0" smtClean="0"/>
              <a:t>to meet your assessment deadlines.</a:t>
            </a:r>
          </a:p>
          <a:p>
            <a:r>
              <a:rPr lang="en-GB" sz="2100" dirty="0" smtClean="0"/>
              <a:t>And to </a:t>
            </a:r>
            <a:r>
              <a:rPr lang="en-GB" sz="2100" b="1" dirty="0" smtClean="0"/>
              <a:t>get enough rest </a:t>
            </a:r>
            <a:r>
              <a:rPr lang="en-GB" sz="2100" dirty="0" smtClean="0"/>
              <a:t>and relaxation.</a:t>
            </a:r>
          </a:p>
          <a:p>
            <a:r>
              <a:rPr lang="en-GB" sz="2100" dirty="0" smtClean="0"/>
              <a:t>Engage in moderate and </a:t>
            </a:r>
            <a:r>
              <a:rPr lang="en-GB" sz="2100" b="1" dirty="0" smtClean="0"/>
              <a:t>regular exercise</a:t>
            </a:r>
            <a:r>
              <a:rPr lang="en-GB" sz="2100" dirty="0" smtClean="0"/>
              <a:t>.</a:t>
            </a:r>
          </a:p>
          <a:p>
            <a:r>
              <a:rPr lang="en-GB" sz="2100" dirty="0" smtClean="0"/>
              <a:t>Eat and enjoy your </a:t>
            </a:r>
            <a:r>
              <a:rPr lang="en-GB" sz="2100" b="1" dirty="0" smtClean="0"/>
              <a:t>5 a day</a:t>
            </a:r>
            <a:r>
              <a:rPr lang="en-GB" sz="2100" dirty="0" smtClean="0"/>
              <a:t>.</a:t>
            </a:r>
          </a:p>
          <a:p>
            <a:r>
              <a:rPr lang="en-GB" sz="2100" dirty="0" smtClean="0"/>
              <a:t>And drink </a:t>
            </a:r>
            <a:r>
              <a:rPr lang="en-GB" sz="2100" b="1" dirty="0" smtClean="0"/>
              <a:t>plenty of water</a:t>
            </a:r>
            <a:r>
              <a:rPr lang="en-GB" sz="2100" dirty="0" smtClean="0"/>
              <a:t>, hydrides replenishes and refreshes your Mind and Body.</a:t>
            </a:r>
          </a:p>
          <a:p>
            <a:r>
              <a:rPr lang="en-GB" sz="2100" dirty="0" smtClean="0"/>
              <a:t>Stress can reduce  your ability to think/analyse learn and retain knowledge. </a:t>
            </a:r>
            <a:r>
              <a:rPr lang="en-GB" sz="2100" b="1" dirty="0" smtClean="0"/>
              <a:t>Reduce stress </a:t>
            </a:r>
            <a:r>
              <a:rPr lang="en-GB" sz="2100" dirty="0" smtClean="0"/>
              <a:t>by being pro-active planning and managing your time.</a:t>
            </a:r>
          </a:p>
        </p:txBody>
      </p:sp>
      <p:sp>
        <p:nvSpPr>
          <p:cNvPr id="18434" name="Rectangle 2"/>
          <p:cNvSpPr>
            <a:spLocks noGrp="1" noChangeArrowheads="1"/>
          </p:cNvSpPr>
          <p:nvPr>
            <p:ph type="title"/>
          </p:nvPr>
        </p:nvSpPr>
        <p:spPr>
          <a:xfrm>
            <a:off x="446856" y="346646"/>
            <a:ext cx="8229600" cy="850106"/>
          </a:xfrm>
        </p:spPr>
        <p:txBody>
          <a:bodyPr>
            <a:normAutofit/>
          </a:bodyPr>
          <a:lstStyle/>
          <a:p>
            <a:r>
              <a:rPr lang="en-GB" dirty="0" smtClean="0"/>
              <a:t>Learning Self-Management</a:t>
            </a:r>
          </a:p>
        </p:txBody>
      </p:sp>
      <p:pic>
        <p:nvPicPr>
          <p:cNvPr id="18436" name="Picture 6" descr="MC900446304[1]"/>
          <p:cNvPicPr>
            <a:picLocks noChangeAspect="1" noChangeArrowheads="1"/>
          </p:cNvPicPr>
          <p:nvPr/>
        </p:nvPicPr>
        <p:blipFill>
          <a:blip r:embed="rId3" cstate="print"/>
          <a:srcRect/>
          <a:stretch>
            <a:fillRect/>
          </a:stretch>
        </p:blipFill>
        <p:spPr bwMode="auto">
          <a:xfrm>
            <a:off x="6948264" y="5324762"/>
            <a:ext cx="1979712" cy="1488614"/>
          </a:xfrm>
          <a:prstGeom prst="rect">
            <a:avLst/>
          </a:prstGeom>
          <a:noFill/>
          <a:ln w="9525">
            <a:noFill/>
            <a:miter lim="800000"/>
            <a:headEnd/>
            <a:tailEnd/>
          </a:ln>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40768"/>
            <a:ext cx="9144000" cy="3240360"/>
          </a:xfrm>
        </p:spPr>
        <p:txBody>
          <a:bodyPr>
            <a:normAutofit/>
          </a:bodyPr>
          <a:lstStyle/>
          <a:p>
            <a:r>
              <a:rPr lang="en-GB" sz="2200" dirty="0" smtClean="0"/>
              <a:t>Make mistakes, we all make mistakes, don’t be hard on yourself. Accept that it’s natural to make mistakes and that your not going to get everything right first time.  Making mistakes is perfect and </a:t>
            </a:r>
            <a:r>
              <a:rPr lang="en-GB" sz="2200" b="1" dirty="0" smtClean="0"/>
              <a:t>a natural part of the learning innovation and evolution process of self and society.</a:t>
            </a:r>
          </a:p>
          <a:p>
            <a:r>
              <a:rPr lang="en-GB" sz="2200" dirty="0" smtClean="0"/>
              <a:t>Be brave, take risks, have a go. You’ve nothing to lose! So don’t be afraid to try new things, new approaches and ways of doing things.</a:t>
            </a:r>
          </a:p>
          <a:p>
            <a:r>
              <a:rPr lang="en-GB" sz="2200" b="1" dirty="0" smtClean="0"/>
              <a:t>Have FUN and Enjoy learning in HE and throughout your Life.</a:t>
            </a:r>
            <a:endParaRPr lang="en-GB" sz="2200" dirty="0" smtClean="0"/>
          </a:p>
          <a:p>
            <a:endParaRPr lang="en-GB" sz="2200" dirty="0"/>
          </a:p>
        </p:txBody>
      </p:sp>
      <p:sp>
        <p:nvSpPr>
          <p:cNvPr id="3" name="Title 2"/>
          <p:cNvSpPr>
            <a:spLocks noGrp="1"/>
          </p:cNvSpPr>
          <p:nvPr>
            <p:ph type="title"/>
          </p:nvPr>
        </p:nvSpPr>
        <p:spPr/>
        <p:txBody>
          <a:bodyPr/>
          <a:lstStyle/>
          <a:p>
            <a:r>
              <a:rPr lang="en-GB" dirty="0" smtClean="0"/>
              <a:t>Learning Self-Management</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1" name="Rectangle 3"/>
          <p:cNvSpPr>
            <a:spLocks noGrp="1" noChangeArrowheads="1"/>
          </p:cNvSpPr>
          <p:nvPr>
            <p:ph idx="1"/>
          </p:nvPr>
        </p:nvSpPr>
        <p:spPr>
          <a:xfrm>
            <a:off x="0" y="1340768"/>
            <a:ext cx="9144000" cy="4680520"/>
          </a:xfrm>
        </p:spPr>
        <p:txBody>
          <a:bodyPr>
            <a:normAutofit/>
          </a:bodyPr>
          <a:lstStyle/>
          <a:p>
            <a:r>
              <a:rPr lang="en-GB" sz="2400" b="1" dirty="0" smtClean="0"/>
              <a:t>Credit your achievements</a:t>
            </a:r>
            <a:r>
              <a:rPr lang="en-GB" sz="2400" dirty="0" smtClean="0"/>
              <a:t>: Getting into the habit of giving yourself a pat on the back and credit for your achievements, big and small.</a:t>
            </a:r>
          </a:p>
          <a:p>
            <a:pPr>
              <a:buNone/>
            </a:pPr>
            <a:endParaRPr lang="en-GB" sz="2400" dirty="0" smtClean="0"/>
          </a:p>
          <a:p>
            <a:r>
              <a:rPr lang="en-GB" sz="2400" b="1" dirty="0" smtClean="0"/>
              <a:t>Disruptive event: </a:t>
            </a:r>
            <a:r>
              <a:rPr lang="en-GB" sz="2400" dirty="0" smtClean="0"/>
              <a:t>If you have experienced a disruptive event in your life, accept and allow yourself to be concerned or anxious and know that this is completely natural and will quicken the healing process.</a:t>
            </a:r>
          </a:p>
          <a:p>
            <a:endParaRPr lang="en-GB" sz="2400" b="1" dirty="0" smtClean="0"/>
          </a:p>
          <a:p>
            <a:r>
              <a:rPr lang="en-GB" sz="2400" b="1" dirty="0" smtClean="0"/>
              <a:t>Learning style: </a:t>
            </a:r>
            <a:r>
              <a:rPr lang="en-GB" sz="2400" dirty="0" smtClean="0"/>
              <a:t>Identify your most effective learning style and learn how to use that knowledge to your advantage.</a:t>
            </a:r>
          </a:p>
          <a:p>
            <a:endParaRPr lang="en-GB" sz="2400" dirty="0" smtClean="0"/>
          </a:p>
        </p:txBody>
      </p:sp>
      <p:sp>
        <p:nvSpPr>
          <p:cNvPr id="19458" name="Rectangle 2"/>
          <p:cNvSpPr>
            <a:spLocks noGrp="1" noChangeArrowheads="1"/>
          </p:cNvSpPr>
          <p:nvPr>
            <p:ph type="title"/>
          </p:nvPr>
        </p:nvSpPr>
        <p:spPr/>
        <p:txBody>
          <a:bodyPr/>
          <a:lstStyle/>
          <a:p>
            <a:r>
              <a:rPr lang="en-GB" dirty="0" smtClean="0"/>
              <a:t>Learning Self-Management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8851">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88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How can these skills &amp; personal qualities identified gained from life experience benefit people Professionally at work?</a:t>
            </a:r>
            <a:endParaRPr lang="en-GB" dirty="0"/>
          </a:p>
        </p:txBody>
      </p:sp>
      <p:sp>
        <p:nvSpPr>
          <p:cNvPr id="3" name="Title 2"/>
          <p:cNvSpPr>
            <a:spLocks noGrp="1"/>
          </p:cNvSpPr>
          <p:nvPr>
            <p:ph type="title"/>
          </p:nvPr>
        </p:nvSpPr>
        <p:spPr/>
        <p:txBody>
          <a:bodyPr/>
          <a:lstStyle/>
          <a:p>
            <a:r>
              <a:rPr lang="en-GB" dirty="0" smtClean="0"/>
              <a:t>Positive learning Opportunities</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686800" cy="4900000"/>
          </a:xfrm>
        </p:spPr>
        <p:txBody>
          <a:bodyPr>
            <a:normAutofit lnSpcReduction="10000"/>
          </a:bodyPr>
          <a:lstStyle/>
          <a:p>
            <a:pPr>
              <a:buNone/>
            </a:pPr>
            <a:r>
              <a:rPr lang="en-GB" dirty="0" smtClean="0"/>
              <a:t>A can-do Positive attitude allows you to feel:</a:t>
            </a:r>
          </a:p>
          <a:p>
            <a:r>
              <a:rPr lang="en-GB" dirty="0" smtClean="0"/>
              <a:t>Good </a:t>
            </a:r>
          </a:p>
          <a:p>
            <a:r>
              <a:rPr lang="en-GB" dirty="0" smtClean="0"/>
              <a:t>Positive Happy &amp; Productive</a:t>
            </a:r>
          </a:p>
          <a:p>
            <a:r>
              <a:rPr lang="en-GB" dirty="0" smtClean="0"/>
              <a:t>Innovative</a:t>
            </a:r>
          </a:p>
          <a:p>
            <a:r>
              <a:rPr lang="en-GB" dirty="0" smtClean="0"/>
              <a:t>Inspired </a:t>
            </a:r>
          </a:p>
          <a:p>
            <a:r>
              <a:rPr lang="en-GB" dirty="0" smtClean="0"/>
              <a:t>Solution-orientated</a:t>
            </a:r>
          </a:p>
          <a:p>
            <a:r>
              <a:rPr lang="en-GB" dirty="0" smtClean="0"/>
              <a:t>Open to new ideas</a:t>
            </a:r>
          </a:p>
          <a:p>
            <a:r>
              <a:rPr lang="en-GB" dirty="0" smtClean="0"/>
              <a:t>Allowing yourself to ask for help when needed allows for collaboration sharing and solutions to be derived.</a:t>
            </a:r>
          </a:p>
          <a:p>
            <a:r>
              <a:rPr lang="en-GB" dirty="0" smtClean="0"/>
              <a:t>Plus many more....</a:t>
            </a:r>
          </a:p>
        </p:txBody>
      </p:sp>
      <p:sp>
        <p:nvSpPr>
          <p:cNvPr id="3" name="Title 2"/>
          <p:cNvSpPr>
            <a:spLocks noGrp="1"/>
          </p:cNvSpPr>
          <p:nvPr>
            <p:ph type="title"/>
          </p:nvPr>
        </p:nvSpPr>
        <p:spPr/>
        <p:txBody>
          <a:bodyPr/>
          <a:lstStyle/>
          <a:p>
            <a:r>
              <a:rPr lang="en-GB" dirty="0" smtClean="0"/>
              <a:t>Transferable Qualities</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Always follow your heart and do what you love and enjoy in life.</a:t>
            </a:r>
          </a:p>
          <a:p>
            <a:r>
              <a:rPr lang="en-GB" dirty="0" smtClean="0"/>
              <a:t>You can’t force yourself to be positive about something you genuinely hate. </a:t>
            </a:r>
          </a:p>
          <a:p>
            <a:r>
              <a:rPr lang="en-GB" dirty="0" smtClean="0"/>
              <a:t>Always follow your individual inspiration and do what YOU Love and Enjoy.</a:t>
            </a:r>
          </a:p>
          <a:p>
            <a:r>
              <a:rPr lang="en-GB" dirty="0" smtClean="0"/>
              <a:t>In doing so you will be naturally motivated to accomplish your goals with ease and Joy.</a:t>
            </a:r>
            <a:endParaRPr lang="en-GB" dirty="0"/>
          </a:p>
        </p:txBody>
      </p:sp>
      <p:sp>
        <p:nvSpPr>
          <p:cNvPr id="3" name="Title 2"/>
          <p:cNvSpPr>
            <a:spLocks noGrp="1"/>
          </p:cNvSpPr>
          <p:nvPr>
            <p:ph type="title"/>
          </p:nvPr>
        </p:nvSpPr>
        <p:spPr/>
        <p:txBody>
          <a:bodyPr/>
          <a:lstStyle/>
          <a:p>
            <a:r>
              <a:rPr lang="en-GB" dirty="0" smtClean="0"/>
              <a:t>Intrinsic Motivation</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Forms of Intelligence</a:t>
            </a:r>
            <a:endParaRPr lang="en-GB" dirty="0"/>
          </a:p>
        </p:txBody>
      </p:sp>
      <p:pic>
        <p:nvPicPr>
          <p:cNvPr id="4" name="Picture 3" descr="Intelligence_Model.jpg"/>
          <p:cNvPicPr>
            <a:picLocks noChangeAspect="1"/>
          </p:cNvPicPr>
          <p:nvPr/>
        </p:nvPicPr>
        <p:blipFill>
          <a:blip r:embed="rId2" cstate="print"/>
          <a:stretch>
            <a:fillRect/>
          </a:stretch>
        </p:blipFill>
        <p:spPr>
          <a:xfrm>
            <a:off x="1835696" y="1124744"/>
            <a:ext cx="5529784" cy="4824536"/>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IntQ</a:t>
            </a:r>
            <a:r>
              <a:rPr lang="en-GB" dirty="0" smtClean="0"/>
              <a:t>: Trust and follow your personal Inspiration;</a:t>
            </a:r>
          </a:p>
          <a:p>
            <a:r>
              <a:rPr lang="en-GB" dirty="0" smtClean="0"/>
              <a:t>EQ: Value yourself, Do what you love, and don’t allow fear or insecurity to stop you;</a:t>
            </a:r>
          </a:p>
          <a:p>
            <a:r>
              <a:rPr lang="en-GB" dirty="0" smtClean="0"/>
              <a:t>IQ: Use your Mind Positively to achieve your Goals;</a:t>
            </a:r>
          </a:p>
          <a:p>
            <a:r>
              <a:rPr lang="en-GB" dirty="0" smtClean="0"/>
              <a:t>PQ: Look after your Physical body.</a:t>
            </a:r>
          </a:p>
        </p:txBody>
      </p:sp>
      <p:sp>
        <p:nvSpPr>
          <p:cNvPr id="3" name="Title 2"/>
          <p:cNvSpPr>
            <a:spLocks noGrp="1"/>
          </p:cNvSpPr>
          <p:nvPr>
            <p:ph type="title"/>
          </p:nvPr>
        </p:nvSpPr>
        <p:spPr/>
        <p:txBody>
          <a:bodyPr/>
          <a:lstStyle/>
          <a:p>
            <a:r>
              <a:rPr lang="en-GB" dirty="0" smtClean="0"/>
              <a:t>Forms of Intelligence</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28596" y="2071678"/>
            <a:ext cx="8229600" cy="1143000"/>
          </a:xfrm>
        </p:spPr>
        <p:txBody>
          <a:bodyPr>
            <a:noAutofit/>
          </a:bodyPr>
          <a:lstStyle/>
          <a:p>
            <a:pPr algn="ctr"/>
            <a:r>
              <a:rPr lang="en-GB" sz="4800" dirty="0" smtClean="0"/>
              <a:t>We hope you ‘</a:t>
            </a:r>
            <a:r>
              <a:rPr lang="en-GB" sz="4800" u="sng" dirty="0" smtClean="0"/>
              <a:t>Enjoy</a:t>
            </a:r>
            <a:r>
              <a:rPr lang="en-GB" sz="4800" dirty="0" smtClean="0"/>
              <a:t>’ learning new skills and abilities during your HE programme.</a:t>
            </a:r>
            <a:endParaRPr lang="en-GB" sz="4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780928"/>
            <a:ext cx="1774850" cy="79827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439</TotalTime>
  <Words>2008</Words>
  <Application>Microsoft Office PowerPoint</Application>
  <PresentationFormat>On-screen Show (4:3)</PresentationFormat>
  <Paragraphs>244</Paragraphs>
  <Slides>42</Slides>
  <Notes>5</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Concourse</vt:lpstr>
      <vt:lpstr>Learning</vt:lpstr>
      <vt:lpstr>Learning</vt:lpstr>
      <vt:lpstr>Learning &amp; Life expereince</vt:lpstr>
      <vt:lpstr>Kolb: Experiential learning</vt:lpstr>
      <vt:lpstr>Kolb: Experiential learning</vt:lpstr>
      <vt:lpstr>Why learn?</vt:lpstr>
      <vt:lpstr>Barriers</vt:lpstr>
      <vt:lpstr>Physical Barriers</vt:lpstr>
      <vt:lpstr>Attitudinal Barriers</vt:lpstr>
      <vt:lpstr>Structural Barriers</vt:lpstr>
      <vt:lpstr>Identify Barriers</vt:lpstr>
      <vt:lpstr>Case Study One</vt:lpstr>
      <vt:lpstr>Slide 13</vt:lpstr>
      <vt:lpstr>What were the:</vt:lpstr>
      <vt:lpstr>Case Study 1</vt:lpstr>
      <vt:lpstr>Case Study 1</vt:lpstr>
      <vt:lpstr>Case Study 1: Learning Opportunity</vt:lpstr>
      <vt:lpstr>Case Study 2</vt:lpstr>
      <vt:lpstr>Slide 19</vt:lpstr>
      <vt:lpstr>What were the:</vt:lpstr>
      <vt:lpstr>Case Study 2: Barriers to learning</vt:lpstr>
      <vt:lpstr>Case Study 2</vt:lpstr>
      <vt:lpstr>Case Study 2: learning Opportunities</vt:lpstr>
      <vt:lpstr>Case Study 3</vt:lpstr>
      <vt:lpstr>Slide 25</vt:lpstr>
      <vt:lpstr>What were the:</vt:lpstr>
      <vt:lpstr>CS3: Barriers to Learning</vt:lpstr>
      <vt:lpstr>CS3: Learning Opportunities?</vt:lpstr>
      <vt:lpstr>CS3: Positive learning</vt:lpstr>
      <vt:lpstr>Personal Development</vt:lpstr>
      <vt:lpstr>Ask for help if needed</vt:lpstr>
      <vt:lpstr>Support</vt:lpstr>
      <vt:lpstr>Learning Self-Management</vt:lpstr>
      <vt:lpstr>Learning Self-Management</vt:lpstr>
      <vt:lpstr>Learning Self-Management</vt:lpstr>
      <vt:lpstr>Positive learning Opportunities</vt:lpstr>
      <vt:lpstr>Transferable Qualities</vt:lpstr>
      <vt:lpstr>Intrinsic Motivation</vt:lpstr>
      <vt:lpstr>Forms of Intelligence</vt:lpstr>
      <vt:lpstr>Forms of Intelligence</vt:lpstr>
      <vt:lpstr>We hope you ‘Enjoy’ learning new skills and abilities during your HE programme.</vt:lpstr>
      <vt:lpstr>Slide 42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Barriers to Learning</dc:title>
  <dc:creator>Graham Rees-Evans</dc:creator>
  <cp:lastModifiedBy>sc-jw</cp:lastModifiedBy>
  <cp:revision>50</cp:revision>
  <dcterms:created xsi:type="dcterms:W3CDTF">2011-10-11T23:21:34Z</dcterms:created>
  <dcterms:modified xsi:type="dcterms:W3CDTF">2012-10-05T13:40:15Z</dcterms:modified>
</cp:coreProperties>
</file>