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3"/>
  </p:notesMasterIdLst>
  <p:sldIdLst>
    <p:sldId id="256" r:id="rId2"/>
    <p:sldId id="316" r:id="rId3"/>
    <p:sldId id="297" r:id="rId4"/>
    <p:sldId id="298" r:id="rId5"/>
    <p:sldId id="317" r:id="rId6"/>
    <p:sldId id="318" r:id="rId7"/>
    <p:sldId id="319" r:id="rId8"/>
    <p:sldId id="321" r:id="rId9"/>
    <p:sldId id="331" r:id="rId10"/>
    <p:sldId id="332" r:id="rId11"/>
    <p:sldId id="322" r:id="rId12"/>
    <p:sldId id="323" r:id="rId13"/>
    <p:sldId id="326" r:id="rId14"/>
    <p:sldId id="320" r:id="rId15"/>
    <p:sldId id="333" r:id="rId16"/>
    <p:sldId id="334" r:id="rId17"/>
    <p:sldId id="335" r:id="rId18"/>
    <p:sldId id="336" r:id="rId19"/>
    <p:sldId id="337" r:id="rId20"/>
    <p:sldId id="339" r:id="rId21"/>
    <p:sldId id="340" r:id="rId22"/>
    <p:sldId id="342" r:id="rId23"/>
    <p:sldId id="343" r:id="rId24"/>
    <p:sldId id="309" r:id="rId25"/>
    <p:sldId id="310" r:id="rId26"/>
    <p:sldId id="311" r:id="rId27"/>
    <p:sldId id="344" r:id="rId28"/>
    <p:sldId id="345" r:id="rId29"/>
    <p:sldId id="346" r:id="rId30"/>
    <p:sldId id="347" r:id="rId31"/>
    <p:sldId id="303" r:id="rId32"/>
    <p:sldId id="304" r:id="rId33"/>
    <p:sldId id="305" r:id="rId34"/>
    <p:sldId id="306" r:id="rId35"/>
    <p:sldId id="299" r:id="rId36"/>
    <p:sldId id="350" r:id="rId37"/>
    <p:sldId id="351" r:id="rId38"/>
    <p:sldId id="352" r:id="rId39"/>
    <p:sldId id="353" r:id="rId40"/>
    <p:sldId id="354" r:id="rId41"/>
    <p:sldId id="355" r:id="rId42"/>
    <p:sldId id="356" r:id="rId43"/>
    <p:sldId id="357" r:id="rId44"/>
    <p:sldId id="312" r:id="rId45"/>
    <p:sldId id="313" r:id="rId46"/>
    <p:sldId id="291" r:id="rId47"/>
    <p:sldId id="358" r:id="rId48"/>
    <p:sldId id="285" r:id="rId49"/>
    <p:sldId id="258" r:id="rId50"/>
    <p:sldId id="259" r:id="rId51"/>
    <p:sldId id="260" r:id="rId52"/>
    <p:sldId id="261" r:id="rId53"/>
    <p:sldId id="262" r:id="rId54"/>
    <p:sldId id="263" r:id="rId55"/>
    <p:sldId id="264" r:id="rId56"/>
    <p:sldId id="265" r:id="rId57"/>
    <p:sldId id="266" r:id="rId58"/>
    <p:sldId id="267" r:id="rId59"/>
    <p:sldId id="268" r:id="rId60"/>
    <p:sldId id="270" r:id="rId61"/>
    <p:sldId id="271" r:id="rId62"/>
    <p:sldId id="272" r:id="rId63"/>
    <p:sldId id="273" r:id="rId64"/>
    <p:sldId id="274" r:id="rId65"/>
    <p:sldId id="275" r:id="rId66"/>
    <p:sldId id="276" r:id="rId67"/>
    <p:sldId id="278" r:id="rId68"/>
    <p:sldId id="280" r:id="rId69"/>
    <p:sldId id="279" r:id="rId70"/>
    <p:sldId id="288" r:id="rId71"/>
    <p:sldId id="287" r:id="rId72"/>
    <p:sldId id="289" r:id="rId73"/>
    <p:sldId id="290" r:id="rId74"/>
    <p:sldId id="281" r:id="rId75"/>
    <p:sldId id="282" r:id="rId76"/>
    <p:sldId id="286" r:id="rId77"/>
    <p:sldId id="294" r:id="rId78"/>
    <p:sldId id="295" r:id="rId79"/>
    <p:sldId id="296" r:id="rId80"/>
    <p:sldId id="283" r:id="rId81"/>
    <p:sldId id="284" r:id="rId8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C266E5-A1DA-4C52-BFC0-B457D2B22D78}" v="124" dt="2026-02-02T15:09:21.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3987" autoAdjust="0"/>
  </p:normalViewPr>
  <p:slideViewPr>
    <p:cSldViewPr snapToGrid="0">
      <p:cViewPr varScale="1">
        <p:scale>
          <a:sx n="61" d="100"/>
          <a:sy n="61" d="100"/>
        </p:scale>
        <p:origin x="566"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presProps" Target="pres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notesMaster" Target="notesMasters/notesMaster1.xml"/><Relationship Id="rId88"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1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4B2676-00C1-49D9-9895-DF192829D586}"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290F0A8C-BBC3-4ABC-9649-A2C5A53B93BE}">
      <dgm:prSet/>
      <dgm:spPr/>
      <dgm:t>
        <a:bodyPr/>
        <a:lstStyle/>
        <a:p>
          <a:r>
            <a:rPr lang="en-GB" dirty="0"/>
            <a:t>By the end of this, you should know:</a:t>
          </a:r>
          <a:endParaRPr lang="en-US" dirty="0"/>
        </a:p>
      </dgm:t>
    </dgm:pt>
    <dgm:pt modelId="{99845D97-FA45-44E5-8B55-0E276CB48F16}" type="parTrans" cxnId="{7CD15350-7D8E-4522-8D9B-69EDA752DB89}">
      <dgm:prSet/>
      <dgm:spPr/>
      <dgm:t>
        <a:bodyPr/>
        <a:lstStyle/>
        <a:p>
          <a:endParaRPr lang="en-US"/>
        </a:p>
      </dgm:t>
    </dgm:pt>
    <dgm:pt modelId="{7FC66EBC-2053-4CEF-AE03-D0C819F05064}" type="sibTrans" cxnId="{7CD15350-7D8E-4522-8D9B-69EDA752DB89}">
      <dgm:prSet/>
      <dgm:spPr/>
      <dgm:t>
        <a:bodyPr/>
        <a:lstStyle/>
        <a:p>
          <a:endParaRPr lang="en-US"/>
        </a:p>
      </dgm:t>
    </dgm:pt>
    <dgm:pt modelId="{D87BCC31-06A5-4F29-B538-F98D544B2C0F}">
      <dgm:prSet/>
      <dgm:spPr/>
      <dgm:t>
        <a:bodyPr/>
        <a:lstStyle/>
        <a:p>
          <a:r>
            <a:rPr lang="en-GB" dirty="0"/>
            <a:t>The relationship between murder and voluntary manslaughter</a:t>
          </a:r>
          <a:endParaRPr lang="en-US" dirty="0"/>
        </a:p>
      </dgm:t>
    </dgm:pt>
    <dgm:pt modelId="{516A2F11-BD45-400D-B7F6-D4581A8C67D9}" type="parTrans" cxnId="{D535E409-BCBD-4A8F-B2A6-A69AF5240D7C}">
      <dgm:prSet/>
      <dgm:spPr/>
      <dgm:t>
        <a:bodyPr/>
        <a:lstStyle/>
        <a:p>
          <a:endParaRPr lang="en-US"/>
        </a:p>
      </dgm:t>
    </dgm:pt>
    <dgm:pt modelId="{65791CF7-D6BB-46DA-9DBF-D03CF0B9FAAB}" type="sibTrans" cxnId="{D535E409-BCBD-4A8F-B2A6-A69AF5240D7C}">
      <dgm:prSet/>
      <dgm:spPr/>
      <dgm:t>
        <a:bodyPr/>
        <a:lstStyle/>
        <a:p>
          <a:endParaRPr lang="en-US"/>
        </a:p>
      </dgm:t>
    </dgm:pt>
    <dgm:pt modelId="{741CF839-4246-459B-8ADF-01BE7881F832}">
      <dgm:prSet/>
      <dgm:spPr/>
      <dgm:t>
        <a:bodyPr/>
        <a:lstStyle/>
        <a:p>
          <a:r>
            <a:rPr lang="en-GB"/>
            <a:t>•The circumstances in which a defendant can rely upon diminished responsibility</a:t>
          </a:r>
          <a:endParaRPr lang="en-US"/>
        </a:p>
      </dgm:t>
    </dgm:pt>
    <dgm:pt modelId="{8CA32B6F-4624-4D76-B445-0C5FC037C4E6}" type="parTrans" cxnId="{092F0D9E-4161-4A07-A9CB-8E71A9CB3538}">
      <dgm:prSet/>
      <dgm:spPr/>
      <dgm:t>
        <a:bodyPr/>
        <a:lstStyle/>
        <a:p>
          <a:endParaRPr lang="en-US"/>
        </a:p>
      </dgm:t>
    </dgm:pt>
    <dgm:pt modelId="{9C9AF420-0D45-4589-A7F0-2A005040C704}" type="sibTrans" cxnId="{092F0D9E-4161-4A07-A9CB-8E71A9CB3538}">
      <dgm:prSet/>
      <dgm:spPr/>
      <dgm:t>
        <a:bodyPr/>
        <a:lstStyle/>
        <a:p>
          <a:endParaRPr lang="en-US"/>
        </a:p>
      </dgm:t>
    </dgm:pt>
    <dgm:pt modelId="{39257117-2E68-48E7-9655-64FAE3BF8C2C}">
      <dgm:prSet/>
      <dgm:spPr/>
      <dgm:t>
        <a:bodyPr/>
        <a:lstStyle/>
        <a:p>
          <a:r>
            <a:rPr lang="en-GB"/>
            <a:t>•The nature and operation of the defence of loss of control</a:t>
          </a:r>
          <a:endParaRPr lang="en-US"/>
        </a:p>
      </dgm:t>
    </dgm:pt>
    <dgm:pt modelId="{E1A06373-E27F-4162-AC50-FB13C93C6568}" type="parTrans" cxnId="{3BCE3B01-101D-4FDF-B9AD-14131991624C}">
      <dgm:prSet/>
      <dgm:spPr/>
      <dgm:t>
        <a:bodyPr/>
        <a:lstStyle/>
        <a:p>
          <a:endParaRPr lang="en-US"/>
        </a:p>
      </dgm:t>
    </dgm:pt>
    <dgm:pt modelId="{23224412-722E-4EBF-B09E-54275A8FBCD7}" type="sibTrans" cxnId="{3BCE3B01-101D-4FDF-B9AD-14131991624C}">
      <dgm:prSet/>
      <dgm:spPr/>
      <dgm:t>
        <a:bodyPr/>
        <a:lstStyle/>
        <a:p>
          <a:endParaRPr lang="en-US"/>
        </a:p>
      </dgm:t>
    </dgm:pt>
    <dgm:pt modelId="{81E7D667-4F3F-4108-8CE7-14C13FF4AFC6}" type="pres">
      <dgm:prSet presAssocID="{124B2676-00C1-49D9-9895-DF192829D586}" presName="Name0" presStyleCnt="0">
        <dgm:presLayoutVars>
          <dgm:dir/>
          <dgm:animLvl val="lvl"/>
          <dgm:resizeHandles val="exact"/>
        </dgm:presLayoutVars>
      </dgm:prSet>
      <dgm:spPr/>
    </dgm:pt>
    <dgm:pt modelId="{86E2DBD2-9C60-425C-A9BB-A593EB07B5AD}" type="pres">
      <dgm:prSet presAssocID="{39257117-2E68-48E7-9655-64FAE3BF8C2C}" presName="boxAndChildren" presStyleCnt="0"/>
      <dgm:spPr/>
    </dgm:pt>
    <dgm:pt modelId="{8EF0C588-8284-49DB-AC32-3C33202B264B}" type="pres">
      <dgm:prSet presAssocID="{39257117-2E68-48E7-9655-64FAE3BF8C2C}" presName="parentTextBox" presStyleLbl="node1" presStyleIdx="0" presStyleCnt="4"/>
      <dgm:spPr/>
    </dgm:pt>
    <dgm:pt modelId="{57F641EA-21B7-4A9B-A478-39D0C0223745}" type="pres">
      <dgm:prSet presAssocID="{9C9AF420-0D45-4589-A7F0-2A005040C704}" presName="sp" presStyleCnt="0"/>
      <dgm:spPr/>
    </dgm:pt>
    <dgm:pt modelId="{C31ECB69-EA67-4479-B619-B43639F9BF3C}" type="pres">
      <dgm:prSet presAssocID="{741CF839-4246-459B-8ADF-01BE7881F832}" presName="arrowAndChildren" presStyleCnt="0"/>
      <dgm:spPr/>
    </dgm:pt>
    <dgm:pt modelId="{E1575FB3-3001-462E-8941-545C3AA280C9}" type="pres">
      <dgm:prSet presAssocID="{741CF839-4246-459B-8ADF-01BE7881F832}" presName="parentTextArrow" presStyleLbl="node1" presStyleIdx="1" presStyleCnt="4"/>
      <dgm:spPr/>
    </dgm:pt>
    <dgm:pt modelId="{20FD214B-D437-4B6E-A014-624AE51C6645}" type="pres">
      <dgm:prSet presAssocID="{65791CF7-D6BB-46DA-9DBF-D03CF0B9FAAB}" presName="sp" presStyleCnt="0"/>
      <dgm:spPr/>
    </dgm:pt>
    <dgm:pt modelId="{1C88982E-5B2A-49A1-8F7C-FF77013E1A3A}" type="pres">
      <dgm:prSet presAssocID="{D87BCC31-06A5-4F29-B538-F98D544B2C0F}" presName="arrowAndChildren" presStyleCnt="0"/>
      <dgm:spPr/>
    </dgm:pt>
    <dgm:pt modelId="{8EB530A8-3E2E-44AE-984B-9BD761E7A81F}" type="pres">
      <dgm:prSet presAssocID="{D87BCC31-06A5-4F29-B538-F98D544B2C0F}" presName="parentTextArrow" presStyleLbl="node1" presStyleIdx="2" presStyleCnt="4"/>
      <dgm:spPr/>
    </dgm:pt>
    <dgm:pt modelId="{6E4831BD-3AF6-4B03-B75C-85C0071934E2}" type="pres">
      <dgm:prSet presAssocID="{7FC66EBC-2053-4CEF-AE03-D0C819F05064}" presName="sp" presStyleCnt="0"/>
      <dgm:spPr/>
    </dgm:pt>
    <dgm:pt modelId="{0901F569-669B-4627-9AD3-B63FF10DA335}" type="pres">
      <dgm:prSet presAssocID="{290F0A8C-BBC3-4ABC-9649-A2C5A53B93BE}" presName="arrowAndChildren" presStyleCnt="0"/>
      <dgm:spPr/>
    </dgm:pt>
    <dgm:pt modelId="{14E0D0C1-6831-4D8E-84AC-C04FD2A4F8EC}" type="pres">
      <dgm:prSet presAssocID="{290F0A8C-BBC3-4ABC-9649-A2C5A53B93BE}" presName="parentTextArrow" presStyleLbl="node1" presStyleIdx="3" presStyleCnt="4"/>
      <dgm:spPr/>
    </dgm:pt>
  </dgm:ptLst>
  <dgm:cxnLst>
    <dgm:cxn modelId="{3BCE3B01-101D-4FDF-B9AD-14131991624C}" srcId="{124B2676-00C1-49D9-9895-DF192829D586}" destId="{39257117-2E68-48E7-9655-64FAE3BF8C2C}" srcOrd="3" destOrd="0" parTransId="{E1A06373-E27F-4162-AC50-FB13C93C6568}" sibTransId="{23224412-722E-4EBF-B09E-54275A8FBCD7}"/>
    <dgm:cxn modelId="{126DB801-D316-4DE9-93C7-B731462B2199}" type="presOf" srcId="{124B2676-00C1-49D9-9895-DF192829D586}" destId="{81E7D667-4F3F-4108-8CE7-14C13FF4AFC6}" srcOrd="0" destOrd="0" presId="urn:microsoft.com/office/officeart/2005/8/layout/process4"/>
    <dgm:cxn modelId="{D535E409-BCBD-4A8F-B2A6-A69AF5240D7C}" srcId="{124B2676-00C1-49D9-9895-DF192829D586}" destId="{D87BCC31-06A5-4F29-B538-F98D544B2C0F}" srcOrd="1" destOrd="0" parTransId="{516A2F11-BD45-400D-B7F6-D4581A8C67D9}" sibTransId="{65791CF7-D6BB-46DA-9DBF-D03CF0B9FAAB}"/>
    <dgm:cxn modelId="{56A37A37-15A6-46F6-AB67-9915DC0214AF}" type="presOf" srcId="{290F0A8C-BBC3-4ABC-9649-A2C5A53B93BE}" destId="{14E0D0C1-6831-4D8E-84AC-C04FD2A4F8EC}" srcOrd="0" destOrd="0" presId="urn:microsoft.com/office/officeart/2005/8/layout/process4"/>
    <dgm:cxn modelId="{92AE626D-4794-4B3F-805A-208A1664D51C}" type="presOf" srcId="{39257117-2E68-48E7-9655-64FAE3BF8C2C}" destId="{8EF0C588-8284-49DB-AC32-3C33202B264B}" srcOrd="0" destOrd="0" presId="urn:microsoft.com/office/officeart/2005/8/layout/process4"/>
    <dgm:cxn modelId="{7CD15350-7D8E-4522-8D9B-69EDA752DB89}" srcId="{124B2676-00C1-49D9-9895-DF192829D586}" destId="{290F0A8C-BBC3-4ABC-9649-A2C5A53B93BE}" srcOrd="0" destOrd="0" parTransId="{99845D97-FA45-44E5-8B55-0E276CB48F16}" sibTransId="{7FC66EBC-2053-4CEF-AE03-D0C819F05064}"/>
    <dgm:cxn modelId="{53F2375A-81E4-4507-B383-0AAA2E9E89F9}" type="presOf" srcId="{D87BCC31-06A5-4F29-B538-F98D544B2C0F}" destId="{8EB530A8-3E2E-44AE-984B-9BD761E7A81F}" srcOrd="0" destOrd="0" presId="urn:microsoft.com/office/officeart/2005/8/layout/process4"/>
    <dgm:cxn modelId="{B921B387-BE4E-47C3-9B60-BCD2B0882E4E}" type="presOf" srcId="{741CF839-4246-459B-8ADF-01BE7881F832}" destId="{E1575FB3-3001-462E-8941-545C3AA280C9}" srcOrd="0" destOrd="0" presId="urn:microsoft.com/office/officeart/2005/8/layout/process4"/>
    <dgm:cxn modelId="{092F0D9E-4161-4A07-A9CB-8E71A9CB3538}" srcId="{124B2676-00C1-49D9-9895-DF192829D586}" destId="{741CF839-4246-459B-8ADF-01BE7881F832}" srcOrd="2" destOrd="0" parTransId="{8CA32B6F-4624-4D76-B445-0C5FC037C4E6}" sibTransId="{9C9AF420-0D45-4589-A7F0-2A005040C704}"/>
    <dgm:cxn modelId="{11349777-A61C-4241-A795-178B62E07180}" type="presParOf" srcId="{81E7D667-4F3F-4108-8CE7-14C13FF4AFC6}" destId="{86E2DBD2-9C60-425C-A9BB-A593EB07B5AD}" srcOrd="0" destOrd="0" presId="urn:microsoft.com/office/officeart/2005/8/layout/process4"/>
    <dgm:cxn modelId="{940B9D58-11C9-492A-AA42-EEBA190C0A48}" type="presParOf" srcId="{86E2DBD2-9C60-425C-A9BB-A593EB07B5AD}" destId="{8EF0C588-8284-49DB-AC32-3C33202B264B}" srcOrd="0" destOrd="0" presId="urn:microsoft.com/office/officeart/2005/8/layout/process4"/>
    <dgm:cxn modelId="{04CD6669-5AC4-4E82-8182-2EEDECE87AA2}" type="presParOf" srcId="{81E7D667-4F3F-4108-8CE7-14C13FF4AFC6}" destId="{57F641EA-21B7-4A9B-A478-39D0C0223745}" srcOrd="1" destOrd="0" presId="urn:microsoft.com/office/officeart/2005/8/layout/process4"/>
    <dgm:cxn modelId="{32BC7951-AFD7-43B1-BD23-171CCD67DC4E}" type="presParOf" srcId="{81E7D667-4F3F-4108-8CE7-14C13FF4AFC6}" destId="{C31ECB69-EA67-4479-B619-B43639F9BF3C}" srcOrd="2" destOrd="0" presId="urn:microsoft.com/office/officeart/2005/8/layout/process4"/>
    <dgm:cxn modelId="{53BE9955-A27A-43E2-B91F-D25B55DBD575}" type="presParOf" srcId="{C31ECB69-EA67-4479-B619-B43639F9BF3C}" destId="{E1575FB3-3001-462E-8941-545C3AA280C9}" srcOrd="0" destOrd="0" presId="urn:microsoft.com/office/officeart/2005/8/layout/process4"/>
    <dgm:cxn modelId="{9FB411DB-6627-475E-B46F-B42ED286D808}" type="presParOf" srcId="{81E7D667-4F3F-4108-8CE7-14C13FF4AFC6}" destId="{20FD214B-D437-4B6E-A014-624AE51C6645}" srcOrd="3" destOrd="0" presId="urn:microsoft.com/office/officeart/2005/8/layout/process4"/>
    <dgm:cxn modelId="{A8CC9A32-FC66-4EE6-9FD3-0D4F2CC1BC29}" type="presParOf" srcId="{81E7D667-4F3F-4108-8CE7-14C13FF4AFC6}" destId="{1C88982E-5B2A-49A1-8F7C-FF77013E1A3A}" srcOrd="4" destOrd="0" presId="urn:microsoft.com/office/officeart/2005/8/layout/process4"/>
    <dgm:cxn modelId="{692CD3BC-A639-4728-8401-73B3A8B4ED30}" type="presParOf" srcId="{1C88982E-5B2A-49A1-8F7C-FF77013E1A3A}" destId="{8EB530A8-3E2E-44AE-984B-9BD761E7A81F}" srcOrd="0" destOrd="0" presId="urn:microsoft.com/office/officeart/2005/8/layout/process4"/>
    <dgm:cxn modelId="{0E49217E-0BF1-470D-83EB-BE73BDAFB17F}" type="presParOf" srcId="{81E7D667-4F3F-4108-8CE7-14C13FF4AFC6}" destId="{6E4831BD-3AF6-4B03-B75C-85C0071934E2}" srcOrd="5" destOrd="0" presId="urn:microsoft.com/office/officeart/2005/8/layout/process4"/>
    <dgm:cxn modelId="{BFC4DD30-91F5-488C-AF78-80C72ECFFF1F}" type="presParOf" srcId="{81E7D667-4F3F-4108-8CE7-14C13FF4AFC6}" destId="{0901F569-669B-4627-9AD3-B63FF10DA335}" srcOrd="6" destOrd="0" presId="urn:microsoft.com/office/officeart/2005/8/layout/process4"/>
    <dgm:cxn modelId="{3B26D859-2DCE-4749-B4B6-06FC9EC1F29C}" type="presParOf" srcId="{0901F569-669B-4627-9AD3-B63FF10DA335}" destId="{14E0D0C1-6831-4D8E-84AC-C04FD2A4F8E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20F36B-4616-46D1-87EF-CAD6F4A8490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A7BF28-6CFD-4E30-AE73-2CCBDEDD2598}">
      <dgm:prSet/>
      <dgm:spPr/>
      <dgm:t>
        <a:bodyPr/>
        <a:lstStyle/>
        <a:p>
          <a:r>
            <a:rPr lang="en-GB"/>
            <a:t>Did the qualifying trigger led to a loss of self-control. </a:t>
          </a:r>
          <a:endParaRPr lang="en-US"/>
        </a:p>
      </dgm:t>
    </dgm:pt>
    <dgm:pt modelId="{08D52CB1-311E-44D6-98A7-E6512CD22F8C}" type="parTrans" cxnId="{04055E7C-4115-4049-AE90-49E83D60EE1E}">
      <dgm:prSet/>
      <dgm:spPr/>
      <dgm:t>
        <a:bodyPr/>
        <a:lstStyle/>
        <a:p>
          <a:endParaRPr lang="en-US"/>
        </a:p>
      </dgm:t>
    </dgm:pt>
    <dgm:pt modelId="{CC7F5576-23E4-4F8D-B203-150351041E2C}" type="sibTrans" cxnId="{04055E7C-4115-4049-AE90-49E83D60EE1E}">
      <dgm:prSet/>
      <dgm:spPr/>
      <dgm:t>
        <a:bodyPr/>
        <a:lstStyle/>
        <a:p>
          <a:endParaRPr lang="en-US"/>
        </a:p>
      </dgm:t>
    </dgm:pt>
    <dgm:pt modelId="{DF875FB9-BDD6-4B44-945E-D291FCD267F7}">
      <dgm:prSet/>
      <dgm:spPr/>
      <dgm:t>
        <a:bodyPr/>
        <a:lstStyle/>
        <a:p>
          <a:r>
            <a:rPr lang="en-GB"/>
            <a:t>We look to case law for the meaning of loss of self-control. </a:t>
          </a:r>
          <a:endParaRPr lang="en-US"/>
        </a:p>
      </dgm:t>
    </dgm:pt>
    <dgm:pt modelId="{5F90099B-0CE7-4B33-82FA-E1E407E0EF65}" type="parTrans" cxnId="{9FCD0BDD-C6C0-4DC6-AA80-45F37A907B3B}">
      <dgm:prSet/>
      <dgm:spPr/>
      <dgm:t>
        <a:bodyPr/>
        <a:lstStyle/>
        <a:p>
          <a:endParaRPr lang="en-US"/>
        </a:p>
      </dgm:t>
    </dgm:pt>
    <dgm:pt modelId="{860BDE4C-8C42-4EA3-97E7-23F80F04B66E}" type="sibTrans" cxnId="{9FCD0BDD-C6C0-4DC6-AA80-45F37A907B3B}">
      <dgm:prSet/>
      <dgm:spPr/>
      <dgm:t>
        <a:bodyPr/>
        <a:lstStyle/>
        <a:p>
          <a:endParaRPr lang="en-US"/>
        </a:p>
      </dgm:t>
    </dgm:pt>
    <dgm:pt modelId="{4CCF2520-8DE1-4D27-AABF-B6A00D78555F}">
      <dgm:prSet/>
      <dgm:spPr/>
      <dgm:t>
        <a:bodyPr/>
        <a:lstStyle/>
        <a:p>
          <a:r>
            <a:rPr lang="en-GB"/>
            <a:t>Key case; R v Jewell [2014] </a:t>
          </a:r>
          <a:endParaRPr lang="en-US"/>
        </a:p>
      </dgm:t>
    </dgm:pt>
    <dgm:pt modelId="{9CF1E07F-F496-4B51-B52B-ED29760A8A74}" type="parTrans" cxnId="{42165BF3-2166-4854-8A58-95F4F4825B61}">
      <dgm:prSet/>
      <dgm:spPr/>
      <dgm:t>
        <a:bodyPr/>
        <a:lstStyle/>
        <a:p>
          <a:endParaRPr lang="en-US"/>
        </a:p>
      </dgm:t>
    </dgm:pt>
    <dgm:pt modelId="{ED66402F-EF22-4301-AB8C-4708FC147D0A}" type="sibTrans" cxnId="{42165BF3-2166-4854-8A58-95F4F4825B61}">
      <dgm:prSet/>
      <dgm:spPr/>
      <dgm:t>
        <a:bodyPr/>
        <a:lstStyle/>
        <a:p>
          <a:endParaRPr lang="en-US"/>
        </a:p>
      </dgm:t>
    </dgm:pt>
    <dgm:pt modelId="{B6A8CCA9-4464-4894-AF27-1855BEAA915C}">
      <dgm:prSet/>
      <dgm:spPr/>
      <dgm:t>
        <a:bodyPr/>
        <a:lstStyle/>
        <a:p>
          <a:r>
            <a:rPr lang="en-GB"/>
            <a:t>Research the facts and outcome. </a:t>
          </a:r>
          <a:endParaRPr lang="en-US"/>
        </a:p>
      </dgm:t>
    </dgm:pt>
    <dgm:pt modelId="{B3387C40-69BA-4115-B71B-1F7F03290DE8}" type="parTrans" cxnId="{1FCBA746-9B0D-4612-AC5B-ECEB83940DAC}">
      <dgm:prSet/>
      <dgm:spPr/>
      <dgm:t>
        <a:bodyPr/>
        <a:lstStyle/>
        <a:p>
          <a:endParaRPr lang="en-US"/>
        </a:p>
      </dgm:t>
    </dgm:pt>
    <dgm:pt modelId="{5D9295DA-AE7B-44AE-9EF1-5AD54D9BEDCF}" type="sibTrans" cxnId="{1FCBA746-9B0D-4612-AC5B-ECEB83940DAC}">
      <dgm:prSet/>
      <dgm:spPr/>
      <dgm:t>
        <a:bodyPr/>
        <a:lstStyle/>
        <a:p>
          <a:endParaRPr lang="en-US"/>
        </a:p>
      </dgm:t>
    </dgm:pt>
    <dgm:pt modelId="{F72F4568-E218-4692-94A9-6E5F98BF40D7}" type="pres">
      <dgm:prSet presAssocID="{7220F36B-4616-46D1-87EF-CAD6F4A84909}" presName="root" presStyleCnt="0">
        <dgm:presLayoutVars>
          <dgm:dir/>
          <dgm:resizeHandles val="exact"/>
        </dgm:presLayoutVars>
      </dgm:prSet>
      <dgm:spPr/>
    </dgm:pt>
    <dgm:pt modelId="{5CCA0306-A36D-476A-9B1B-C86EDE0819A5}" type="pres">
      <dgm:prSet presAssocID="{D8A7BF28-6CFD-4E30-AE73-2CCBDEDD2598}" presName="compNode" presStyleCnt="0"/>
      <dgm:spPr/>
    </dgm:pt>
    <dgm:pt modelId="{7C3FCA9C-7744-4B7E-A044-940BC9545B0A}" type="pres">
      <dgm:prSet presAssocID="{D8A7BF28-6CFD-4E30-AE73-2CCBDEDD2598}" presName="bgRect" presStyleLbl="bgShp" presStyleIdx="0" presStyleCnt="4"/>
      <dgm:spPr/>
    </dgm:pt>
    <dgm:pt modelId="{9923F9C4-0452-4359-AE4F-4F324DA01C87}" type="pres">
      <dgm:prSet presAssocID="{D8A7BF28-6CFD-4E30-AE73-2CCBDEDD259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4CDC1AB0-5ED6-4149-8881-17A7560695D0}" type="pres">
      <dgm:prSet presAssocID="{D8A7BF28-6CFD-4E30-AE73-2CCBDEDD2598}" presName="spaceRect" presStyleCnt="0"/>
      <dgm:spPr/>
    </dgm:pt>
    <dgm:pt modelId="{6B43EF92-DFEA-4517-87DE-DE84B8A44417}" type="pres">
      <dgm:prSet presAssocID="{D8A7BF28-6CFD-4E30-AE73-2CCBDEDD2598}" presName="parTx" presStyleLbl="revTx" presStyleIdx="0" presStyleCnt="4">
        <dgm:presLayoutVars>
          <dgm:chMax val="0"/>
          <dgm:chPref val="0"/>
        </dgm:presLayoutVars>
      </dgm:prSet>
      <dgm:spPr/>
    </dgm:pt>
    <dgm:pt modelId="{D6964356-2063-4FE9-B4C3-0FBAA82F5D58}" type="pres">
      <dgm:prSet presAssocID="{CC7F5576-23E4-4F8D-B203-150351041E2C}" presName="sibTrans" presStyleCnt="0"/>
      <dgm:spPr/>
    </dgm:pt>
    <dgm:pt modelId="{4DE59717-FC95-4326-B7B3-C211635C0CC1}" type="pres">
      <dgm:prSet presAssocID="{DF875FB9-BDD6-4B44-945E-D291FCD267F7}" presName="compNode" presStyleCnt="0"/>
      <dgm:spPr/>
    </dgm:pt>
    <dgm:pt modelId="{58080E37-6631-4A07-9167-3043B108DD60}" type="pres">
      <dgm:prSet presAssocID="{DF875FB9-BDD6-4B44-945E-D291FCD267F7}" presName="bgRect" presStyleLbl="bgShp" presStyleIdx="1" presStyleCnt="4"/>
      <dgm:spPr/>
    </dgm:pt>
    <dgm:pt modelId="{3F3FE9E3-DB19-4B12-A066-BCEDCED4B15D}" type="pres">
      <dgm:prSet presAssocID="{DF875FB9-BDD6-4B44-945E-D291FCD267F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57F7D9C3-4DF1-4E4D-B8D7-A79342409711}" type="pres">
      <dgm:prSet presAssocID="{DF875FB9-BDD6-4B44-945E-D291FCD267F7}" presName="spaceRect" presStyleCnt="0"/>
      <dgm:spPr/>
    </dgm:pt>
    <dgm:pt modelId="{6FB9C0F2-2727-4A42-9002-C02C535CBE35}" type="pres">
      <dgm:prSet presAssocID="{DF875FB9-BDD6-4B44-945E-D291FCD267F7}" presName="parTx" presStyleLbl="revTx" presStyleIdx="1" presStyleCnt="4">
        <dgm:presLayoutVars>
          <dgm:chMax val="0"/>
          <dgm:chPref val="0"/>
        </dgm:presLayoutVars>
      </dgm:prSet>
      <dgm:spPr/>
    </dgm:pt>
    <dgm:pt modelId="{E53A77DD-6958-436A-A07E-9F13FAC41FDF}" type="pres">
      <dgm:prSet presAssocID="{860BDE4C-8C42-4EA3-97E7-23F80F04B66E}" presName="sibTrans" presStyleCnt="0"/>
      <dgm:spPr/>
    </dgm:pt>
    <dgm:pt modelId="{799C8F9B-4024-4488-B379-0C0BDE98164E}" type="pres">
      <dgm:prSet presAssocID="{4CCF2520-8DE1-4D27-AABF-B6A00D78555F}" presName="compNode" presStyleCnt="0"/>
      <dgm:spPr/>
    </dgm:pt>
    <dgm:pt modelId="{8B328006-A338-4334-9E68-D4AF0F58650C}" type="pres">
      <dgm:prSet presAssocID="{4CCF2520-8DE1-4D27-AABF-B6A00D78555F}" presName="bgRect" presStyleLbl="bgShp" presStyleIdx="2" presStyleCnt="4"/>
      <dgm:spPr/>
    </dgm:pt>
    <dgm:pt modelId="{F1466197-3288-4312-B337-94BCD357E16E}" type="pres">
      <dgm:prSet presAssocID="{4CCF2520-8DE1-4D27-AABF-B6A00D78555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amond"/>
        </a:ext>
      </dgm:extLst>
    </dgm:pt>
    <dgm:pt modelId="{7937383C-B84C-4843-86B7-23AB9F4D01F2}" type="pres">
      <dgm:prSet presAssocID="{4CCF2520-8DE1-4D27-AABF-B6A00D78555F}" presName="spaceRect" presStyleCnt="0"/>
      <dgm:spPr/>
    </dgm:pt>
    <dgm:pt modelId="{D1A65EA4-0A52-4F31-A3FF-726D4BEEB9B5}" type="pres">
      <dgm:prSet presAssocID="{4CCF2520-8DE1-4D27-AABF-B6A00D78555F}" presName="parTx" presStyleLbl="revTx" presStyleIdx="2" presStyleCnt="4">
        <dgm:presLayoutVars>
          <dgm:chMax val="0"/>
          <dgm:chPref val="0"/>
        </dgm:presLayoutVars>
      </dgm:prSet>
      <dgm:spPr/>
    </dgm:pt>
    <dgm:pt modelId="{21BA4C47-F620-4D1F-B05F-83DE7440C57C}" type="pres">
      <dgm:prSet presAssocID="{ED66402F-EF22-4301-AB8C-4708FC147D0A}" presName="sibTrans" presStyleCnt="0"/>
      <dgm:spPr/>
    </dgm:pt>
    <dgm:pt modelId="{5D48ED9C-A344-45C8-ADFA-C05342B1CF4B}" type="pres">
      <dgm:prSet presAssocID="{B6A8CCA9-4464-4894-AF27-1855BEAA915C}" presName="compNode" presStyleCnt="0"/>
      <dgm:spPr/>
    </dgm:pt>
    <dgm:pt modelId="{557DDA5E-4BAC-40FC-B986-590B7C3FB546}" type="pres">
      <dgm:prSet presAssocID="{B6A8CCA9-4464-4894-AF27-1855BEAA915C}" presName="bgRect" presStyleLbl="bgShp" presStyleIdx="3" presStyleCnt="4"/>
      <dgm:spPr/>
    </dgm:pt>
    <dgm:pt modelId="{C937CA95-E7F6-4A69-A047-57735450390F}" type="pres">
      <dgm:prSet presAssocID="{B6A8CCA9-4464-4894-AF27-1855BEAA915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search"/>
        </a:ext>
      </dgm:extLst>
    </dgm:pt>
    <dgm:pt modelId="{E248F2E2-5A87-49D7-9A25-16F460344DA8}" type="pres">
      <dgm:prSet presAssocID="{B6A8CCA9-4464-4894-AF27-1855BEAA915C}" presName="spaceRect" presStyleCnt="0"/>
      <dgm:spPr/>
    </dgm:pt>
    <dgm:pt modelId="{26FCA88D-B3AD-45E5-BC7F-9C055DF0D94E}" type="pres">
      <dgm:prSet presAssocID="{B6A8CCA9-4464-4894-AF27-1855BEAA915C}" presName="parTx" presStyleLbl="revTx" presStyleIdx="3" presStyleCnt="4">
        <dgm:presLayoutVars>
          <dgm:chMax val="0"/>
          <dgm:chPref val="0"/>
        </dgm:presLayoutVars>
      </dgm:prSet>
      <dgm:spPr/>
    </dgm:pt>
  </dgm:ptLst>
  <dgm:cxnLst>
    <dgm:cxn modelId="{980F5032-04D0-471F-9318-6E689BF7A859}" type="presOf" srcId="{7220F36B-4616-46D1-87EF-CAD6F4A84909}" destId="{F72F4568-E218-4692-94A9-6E5F98BF40D7}" srcOrd="0" destOrd="0" presId="urn:microsoft.com/office/officeart/2018/2/layout/IconVerticalSolidList"/>
    <dgm:cxn modelId="{1FCBA746-9B0D-4612-AC5B-ECEB83940DAC}" srcId="{7220F36B-4616-46D1-87EF-CAD6F4A84909}" destId="{B6A8CCA9-4464-4894-AF27-1855BEAA915C}" srcOrd="3" destOrd="0" parTransId="{B3387C40-69BA-4115-B71B-1F7F03290DE8}" sibTransId="{5D9295DA-AE7B-44AE-9EF1-5AD54D9BEDCF}"/>
    <dgm:cxn modelId="{04055E7C-4115-4049-AE90-49E83D60EE1E}" srcId="{7220F36B-4616-46D1-87EF-CAD6F4A84909}" destId="{D8A7BF28-6CFD-4E30-AE73-2CCBDEDD2598}" srcOrd="0" destOrd="0" parTransId="{08D52CB1-311E-44D6-98A7-E6512CD22F8C}" sibTransId="{CC7F5576-23E4-4F8D-B203-150351041E2C}"/>
    <dgm:cxn modelId="{E48D389B-8AF6-4357-AADA-8CBFA8E8E537}" type="presOf" srcId="{4CCF2520-8DE1-4D27-AABF-B6A00D78555F}" destId="{D1A65EA4-0A52-4F31-A3FF-726D4BEEB9B5}" srcOrd="0" destOrd="0" presId="urn:microsoft.com/office/officeart/2018/2/layout/IconVerticalSolidList"/>
    <dgm:cxn modelId="{639188B1-9026-45D2-9CA5-35680821C4B5}" type="presOf" srcId="{B6A8CCA9-4464-4894-AF27-1855BEAA915C}" destId="{26FCA88D-B3AD-45E5-BC7F-9C055DF0D94E}" srcOrd="0" destOrd="0" presId="urn:microsoft.com/office/officeart/2018/2/layout/IconVerticalSolidList"/>
    <dgm:cxn modelId="{C62BFFC7-DA3B-4AA0-87EB-6EB5CC95898D}" type="presOf" srcId="{DF875FB9-BDD6-4B44-945E-D291FCD267F7}" destId="{6FB9C0F2-2727-4A42-9002-C02C535CBE35}" srcOrd="0" destOrd="0" presId="urn:microsoft.com/office/officeart/2018/2/layout/IconVerticalSolidList"/>
    <dgm:cxn modelId="{3E0F8BCE-3D3B-468C-BDEE-3243F8684271}" type="presOf" srcId="{D8A7BF28-6CFD-4E30-AE73-2CCBDEDD2598}" destId="{6B43EF92-DFEA-4517-87DE-DE84B8A44417}" srcOrd="0" destOrd="0" presId="urn:microsoft.com/office/officeart/2018/2/layout/IconVerticalSolidList"/>
    <dgm:cxn modelId="{9FCD0BDD-C6C0-4DC6-AA80-45F37A907B3B}" srcId="{7220F36B-4616-46D1-87EF-CAD6F4A84909}" destId="{DF875FB9-BDD6-4B44-945E-D291FCD267F7}" srcOrd="1" destOrd="0" parTransId="{5F90099B-0CE7-4B33-82FA-E1E407E0EF65}" sibTransId="{860BDE4C-8C42-4EA3-97E7-23F80F04B66E}"/>
    <dgm:cxn modelId="{42165BF3-2166-4854-8A58-95F4F4825B61}" srcId="{7220F36B-4616-46D1-87EF-CAD6F4A84909}" destId="{4CCF2520-8DE1-4D27-AABF-B6A00D78555F}" srcOrd="2" destOrd="0" parTransId="{9CF1E07F-F496-4B51-B52B-ED29760A8A74}" sibTransId="{ED66402F-EF22-4301-AB8C-4708FC147D0A}"/>
    <dgm:cxn modelId="{2EEC7112-B678-496E-9A58-11F4E2D6CBE8}" type="presParOf" srcId="{F72F4568-E218-4692-94A9-6E5F98BF40D7}" destId="{5CCA0306-A36D-476A-9B1B-C86EDE0819A5}" srcOrd="0" destOrd="0" presId="urn:microsoft.com/office/officeart/2018/2/layout/IconVerticalSolidList"/>
    <dgm:cxn modelId="{41C1028F-4B5C-4B12-969C-6D124CE49398}" type="presParOf" srcId="{5CCA0306-A36D-476A-9B1B-C86EDE0819A5}" destId="{7C3FCA9C-7744-4B7E-A044-940BC9545B0A}" srcOrd="0" destOrd="0" presId="urn:microsoft.com/office/officeart/2018/2/layout/IconVerticalSolidList"/>
    <dgm:cxn modelId="{D443A837-534D-4E1F-8201-39AC96895249}" type="presParOf" srcId="{5CCA0306-A36D-476A-9B1B-C86EDE0819A5}" destId="{9923F9C4-0452-4359-AE4F-4F324DA01C87}" srcOrd="1" destOrd="0" presId="urn:microsoft.com/office/officeart/2018/2/layout/IconVerticalSolidList"/>
    <dgm:cxn modelId="{B7565EE6-FFFF-421B-A76F-FBEA70B66D79}" type="presParOf" srcId="{5CCA0306-A36D-476A-9B1B-C86EDE0819A5}" destId="{4CDC1AB0-5ED6-4149-8881-17A7560695D0}" srcOrd="2" destOrd="0" presId="urn:microsoft.com/office/officeart/2018/2/layout/IconVerticalSolidList"/>
    <dgm:cxn modelId="{E1D6BD42-A00B-4D9E-9762-4D2CBB92C8C8}" type="presParOf" srcId="{5CCA0306-A36D-476A-9B1B-C86EDE0819A5}" destId="{6B43EF92-DFEA-4517-87DE-DE84B8A44417}" srcOrd="3" destOrd="0" presId="urn:microsoft.com/office/officeart/2018/2/layout/IconVerticalSolidList"/>
    <dgm:cxn modelId="{1907A1E2-1B2F-4132-BA3C-D93C1AB81A29}" type="presParOf" srcId="{F72F4568-E218-4692-94A9-6E5F98BF40D7}" destId="{D6964356-2063-4FE9-B4C3-0FBAA82F5D58}" srcOrd="1" destOrd="0" presId="urn:microsoft.com/office/officeart/2018/2/layout/IconVerticalSolidList"/>
    <dgm:cxn modelId="{797B7C0B-E6BD-47AC-AAE6-48FBB44BA71B}" type="presParOf" srcId="{F72F4568-E218-4692-94A9-6E5F98BF40D7}" destId="{4DE59717-FC95-4326-B7B3-C211635C0CC1}" srcOrd="2" destOrd="0" presId="urn:microsoft.com/office/officeart/2018/2/layout/IconVerticalSolidList"/>
    <dgm:cxn modelId="{82A31BED-716E-4C41-8335-FAFD608D8F47}" type="presParOf" srcId="{4DE59717-FC95-4326-B7B3-C211635C0CC1}" destId="{58080E37-6631-4A07-9167-3043B108DD60}" srcOrd="0" destOrd="0" presId="urn:microsoft.com/office/officeart/2018/2/layout/IconVerticalSolidList"/>
    <dgm:cxn modelId="{90D0FC65-E9C6-4A04-8930-275CCA35D4E6}" type="presParOf" srcId="{4DE59717-FC95-4326-B7B3-C211635C0CC1}" destId="{3F3FE9E3-DB19-4B12-A066-BCEDCED4B15D}" srcOrd="1" destOrd="0" presId="urn:microsoft.com/office/officeart/2018/2/layout/IconVerticalSolidList"/>
    <dgm:cxn modelId="{F3B892D2-69ED-413B-BCC8-11615DF0069F}" type="presParOf" srcId="{4DE59717-FC95-4326-B7B3-C211635C0CC1}" destId="{57F7D9C3-4DF1-4E4D-B8D7-A79342409711}" srcOrd="2" destOrd="0" presId="urn:microsoft.com/office/officeart/2018/2/layout/IconVerticalSolidList"/>
    <dgm:cxn modelId="{408AFFB7-2818-4907-90F8-016DCF0405AD}" type="presParOf" srcId="{4DE59717-FC95-4326-B7B3-C211635C0CC1}" destId="{6FB9C0F2-2727-4A42-9002-C02C535CBE35}" srcOrd="3" destOrd="0" presId="urn:microsoft.com/office/officeart/2018/2/layout/IconVerticalSolidList"/>
    <dgm:cxn modelId="{45A95545-9F40-43B7-A8BF-F2C0F55A9A33}" type="presParOf" srcId="{F72F4568-E218-4692-94A9-6E5F98BF40D7}" destId="{E53A77DD-6958-436A-A07E-9F13FAC41FDF}" srcOrd="3" destOrd="0" presId="urn:microsoft.com/office/officeart/2018/2/layout/IconVerticalSolidList"/>
    <dgm:cxn modelId="{827A7FCD-E0D8-4984-8F05-5C5D3051A925}" type="presParOf" srcId="{F72F4568-E218-4692-94A9-6E5F98BF40D7}" destId="{799C8F9B-4024-4488-B379-0C0BDE98164E}" srcOrd="4" destOrd="0" presId="urn:microsoft.com/office/officeart/2018/2/layout/IconVerticalSolidList"/>
    <dgm:cxn modelId="{A2BA0670-72F5-4DC6-BC7A-679F3B7F9E0B}" type="presParOf" srcId="{799C8F9B-4024-4488-B379-0C0BDE98164E}" destId="{8B328006-A338-4334-9E68-D4AF0F58650C}" srcOrd="0" destOrd="0" presId="urn:microsoft.com/office/officeart/2018/2/layout/IconVerticalSolidList"/>
    <dgm:cxn modelId="{A6E1F606-F317-4D65-A58B-970C4DA4E00B}" type="presParOf" srcId="{799C8F9B-4024-4488-B379-0C0BDE98164E}" destId="{F1466197-3288-4312-B337-94BCD357E16E}" srcOrd="1" destOrd="0" presId="urn:microsoft.com/office/officeart/2018/2/layout/IconVerticalSolidList"/>
    <dgm:cxn modelId="{35361654-AB61-4FAC-AD32-6F82C9A08F0E}" type="presParOf" srcId="{799C8F9B-4024-4488-B379-0C0BDE98164E}" destId="{7937383C-B84C-4843-86B7-23AB9F4D01F2}" srcOrd="2" destOrd="0" presId="urn:microsoft.com/office/officeart/2018/2/layout/IconVerticalSolidList"/>
    <dgm:cxn modelId="{4C788498-70FF-4581-8F37-C7D23429693A}" type="presParOf" srcId="{799C8F9B-4024-4488-B379-0C0BDE98164E}" destId="{D1A65EA4-0A52-4F31-A3FF-726D4BEEB9B5}" srcOrd="3" destOrd="0" presId="urn:microsoft.com/office/officeart/2018/2/layout/IconVerticalSolidList"/>
    <dgm:cxn modelId="{841F4F11-A41A-44D7-8072-21BF1EA246B3}" type="presParOf" srcId="{F72F4568-E218-4692-94A9-6E5F98BF40D7}" destId="{21BA4C47-F620-4D1F-B05F-83DE7440C57C}" srcOrd="5" destOrd="0" presId="urn:microsoft.com/office/officeart/2018/2/layout/IconVerticalSolidList"/>
    <dgm:cxn modelId="{D9DF03A3-192B-4EE7-97E5-484086374276}" type="presParOf" srcId="{F72F4568-E218-4692-94A9-6E5F98BF40D7}" destId="{5D48ED9C-A344-45C8-ADFA-C05342B1CF4B}" srcOrd="6" destOrd="0" presId="urn:microsoft.com/office/officeart/2018/2/layout/IconVerticalSolidList"/>
    <dgm:cxn modelId="{315BE5A8-356F-4062-813C-06C0FFFD7C3B}" type="presParOf" srcId="{5D48ED9C-A344-45C8-ADFA-C05342B1CF4B}" destId="{557DDA5E-4BAC-40FC-B986-590B7C3FB546}" srcOrd="0" destOrd="0" presId="urn:microsoft.com/office/officeart/2018/2/layout/IconVerticalSolidList"/>
    <dgm:cxn modelId="{8521B850-697F-459C-99CF-D4B46560B19A}" type="presParOf" srcId="{5D48ED9C-A344-45C8-ADFA-C05342B1CF4B}" destId="{C937CA95-E7F6-4A69-A047-57735450390F}" srcOrd="1" destOrd="0" presId="urn:microsoft.com/office/officeart/2018/2/layout/IconVerticalSolidList"/>
    <dgm:cxn modelId="{826719F9-5E3D-49BD-966C-08290B24496D}" type="presParOf" srcId="{5D48ED9C-A344-45C8-ADFA-C05342B1CF4B}" destId="{E248F2E2-5A87-49D7-9A25-16F460344DA8}" srcOrd="2" destOrd="0" presId="urn:microsoft.com/office/officeart/2018/2/layout/IconVerticalSolidList"/>
    <dgm:cxn modelId="{21C42BD9-F99A-46E9-A63E-96312229025C}" type="presParOf" srcId="{5D48ED9C-A344-45C8-ADFA-C05342B1CF4B}" destId="{26FCA88D-B3AD-45E5-BC7F-9C055DF0D94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3DE65A-632A-4A98-B755-6B6E57F2DEE7}"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D1F3C1DD-70F4-4B32-9515-4CC5642BF276}">
      <dgm:prSet/>
      <dgm:spPr/>
      <dgm:t>
        <a:bodyPr/>
        <a:lstStyle/>
        <a:p>
          <a:r>
            <a:rPr lang="en-GB"/>
            <a:t>Objective test – Reasonable person. </a:t>
          </a:r>
          <a:endParaRPr lang="en-US"/>
        </a:p>
      </dgm:t>
    </dgm:pt>
    <dgm:pt modelId="{4B5A9541-A016-4161-9E12-8D4023A8DEDC}" type="parTrans" cxnId="{816CB14F-3E4E-42A4-B3A1-46D0384CF937}">
      <dgm:prSet/>
      <dgm:spPr/>
      <dgm:t>
        <a:bodyPr/>
        <a:lstStyle/>
        <a:p>
          <a:endParaRPr lang="en-US"/>
        </a:p>
      </dgm:t>
    </dgm:pt>
    <dgm:pt modelId="{D7AAC118-B469-4F3F-805B-2D0D230EE711}" type="sibTrans" cxnId="{816CB14F-3E4E-42A4-B3A1-46D0384CF937}">
      <dgm:prSet/>
      <dgm:spPr/>
      <dgm:t>
        <a:bodyPr/>
        <a:lstStyle/>
        <a:p>
          <a:endParaRPr lang="en-US"/>
        </a:p>
      </dgm:t>
    </dgm:pt>
    <dgm:pt modelId="{4ACC31D7-A7C3-4F22-919B-13F2A75A098B}">
      <dgm:prSet/>
      <dgm:spPr/>
      <dgm:t>
        <a:bodyPr/>
        <a:lstStyle/>
        <a:p>
          <a:r>
            <a:rPr lang="en-GB"/>
            <a:t>Look at age and sex for example. </a:t>
          </a:r>
          <a:endParaRPr lang="en-US"/>
        </a:p>
      </dgm:t>
    </dgm:pt>
    <dgm:pt modelId="{D21B765C-D91C-45B1-A3F3-F95090D1E356}" type="parTrans" cxnId="{D0873617-01DA-4FE1-B677-39880D82CD40}">
      <dgm:prSet/>
      <dgm:spPr/>
      <dgm:t>
        <a:bodyPr/>
        <a:lstStyle/>
        <a:p>
          <a:endParaRPr lang="en-US"/>
        </a:p>
      </dgm:t>
    </dgm:pt>
    <dgm:pt modelId="{E214E444-C62F-4CF3-BCD0-990FD72F103D}" type="sibTrans" cxnId="{D0873617-01DA-4FE1-B677-39880D82CD40}">
      <dgm:prSet/>
      <dgm:spPr/>
      <dgm:t>
        <a:bodyPr/>
        <a:lstStyle/>
        <a:p>
          <a:endParaRPr lang="en-US"/>
        </a:p>
      </dgm:t>
    </dgm:pt>
    <dgm:pt modelId="{6CD27249-8284-4C73-87CE-7B8D042FC44D}">
      <dgm:prSet/>
      <dgm:spPr/>
      <dgm:t>
        <a:bodyPr/>
        <a:lstStyle/>
        <a:p>
          <a:r>
            <a:rPr lang="en-GB"/>
            <a:t>The circumstances are relevant so that the jury can understand whether another individual would have acted the same way. </a:t>
          </a:r>
          <a:endParaRPr lang="en-US"/>
        </a:p>
      </dgm:t>
    </dgm:pt>
    <dgm:pt modelId="{8CC09DCE-9919-4DBC-8BED-527ACF9E690E}" type="parTrans" cxnId="{BA1741BD-6E7B-4C1D-9E1B-414835ECF436}">
      <dgm:prSet/>
      <dgm:spPr/>
      <dgm:t>
        <a:bodyPr/>
        <a:lstStyle/>
        <a:p>
          <a:endParaRPr lang="en-US"/>
        </a:p>
      </dgm:t>
    </dgm:pt>
    <dgm:pt modelId="{74DF87F6-43FF-480B-8CCB-90A653D9884A}" type="sibTrans" cxnId="{BA1741BD-6E7B-4C1D-9E1B-414835ECF436}">
      <dgm:prSet/>
      <dgm:spPr/>
      <dgm:t>
        <a:bodyPr/>
        <a:lstStyle/>
        <a:p>
          <a:endParaRPr lang="en-US"/>
        </a:p>
      </dgm:t>
    </dgm:pt>
    <dgm:pt modelId="{58312201-FDD2-4A6A-BE1D-ABC2A569B2E6}" type="pres">
      <dgm:prSet presAssocID="{3C3DE65A-632A-4A98-B755-6B6E57F2DEE7}" presName="Name0" presStyleCnt="0">
        <dgm:presLayoutVars>
          <dgm:dir/>
          <dgm:animLvl val="lvl"/>
          <dgm:resizeHandles val="exact"/>
        </dgm:presLayoutVars>
      </dgm:prSet>
      <dgm:spPr/>
    </dgm:pt>
    <dgm:pt modelId="{2EA7F7DC-EDE0-4087-9167-E7816B06C0A5}" type="pres">
      <dgm:prSet presAssocID="{6CD27249-8284-4C73-87CE-7B8D042FC44D}" presName="boxAndChildren" presStyleCnt="0"/>
      <dgm:spPr/>
    </dgm:pt>
    <dgm:pt modelId="{68D13FC2-229C-40CC-822F-9D7ED8389CE1}" type="pres">
      <dgm:prSet presAssocID="{6CD27249-8284-4C73-87CE-7B8D042FC44D}" presName="parentTextBox" presStyleLbl="node1" presStyleIdx="0" presStyleCnt="3"/>
      <dgm:spPr/>
    </dgm:pt>
    <dgm:pt modelId="{AA903246-D847-4AEB-88F6-B91C2ACF65CB}" type="pres">
      <dgm:prSet presAssocID="{E214E444-C62F-4CF3-BCD0-990FD72F103D}" presName="sp" presStyleCnt="0"/>
      <dgm:spPr/>
    </dgm:pt>
    <dgm:pt modelId="{00BE402E-5DF2-4E2A-8F26-29826B60A76B}" type="pres">
      <dgm:prSet presAssocID="{4ACC31D7-A7C3-4F22-919B-13F2A75A098B}" presName="arrowAndChildren" presStyleCnt="0"/>
      <dgm:spPr/>
    </dgm:pt>
    <dgm:pt modelId="{6F9A8588-4F4A-43EA-BFAA-2F59AA2D104D}" type="pres">
      <dgm:prSet presAssocID="{4ACC31D7-A7C3-4F22-919B-13F2A75A098B}" presName="parentTextArrow" presStyleLbl="node1" presStyleIdx="1" presStyleCnt="3"/>
      <dgm:spPr/>
    </dgm:pt>
    <dgm:pt modelId="{8154DD62-D6F8-422F-8597-A62384257526}" type="pres">
      <dgm:prSet presAssocID="{D7AAC118-B469-4F3F-805B-2D0D230EE711}" presName="sp" presStyleCnt="0"/>
      <dgm:spPr/>
    </dgm:pt>
    <dgm:pt modelId="{D17361BB-9496-4BC8-97C6-E598BC99378B}" type="pres">
      <dgm:prSet presAssocID="{D1F3C1DD-70F4-4B32-9515-4CC5642BF276}" presName="arrowAndChildren" presStyleCnt="0"/>
      <dgm:spPr/>
    </dgm:pt>
    <dgm:pt modelId="{699A63A0-16B9-4397-BA17-88F281F33BAE}" type="pres">
      <dgm:prSet presAssocID="{D1F3C1DD-70F4-4B32-9515-4CC5642BF276}" presName="parentTextArrow" presStyleLbl="node1" presStyleIdx="2" presStyleCnt="3"/>
      <dgm:spPr/>
    </dgm:pt>
  </dgm:ptLst>
  <dgm:cxnLst>
    <dgm:cxn modelId="{D0873617-01DA-4FE1-B677-39880D82CD40}" srcId="{3C3DE65A-632A-4A98-B755-6B6E57F2DEE7}" destId="{4ACC31D7-A7C3-4F22-919B-13F2A75A098B}" srcOrd="1" destOrd="0" parTransId="{D21B765C-D91C-45B1-A3F3-F95090D1E356}" sibTransId="{E214E444-C62F-4CF3-BCD0-990FD72F103D}"/>
    <dgm:cxn modelId="{1BBA8A3D-B952-405F-B178-ADB619D0F268}" type="presOf" srcId="{D1F3C1DD-70F4-4B32-9515-4CC5642BF276}" destId="{699A63A0-16B9-4397-BA17-88F281F33BAE}" srcOrd="0" destOrd="0" presId="urn:microsoft.com/office/officeart/2005/8/layout/process4"/>
    <dgm:cxn modelId="{816CB14F-3E4E-42A4-B3A1-46D0384CF937}" srcId="{3C3DE65A-632A-4A98-B755-6B6E57F2DEE7}" destId="{D1F3C1DD-70F4-4B32-9515-4CC5642BF276}" srcOrd="0" destOrd="0" parTransId="{4B5A9541-A016-4161-9E12-8D4023A8DEDC}" sibTransId="{D7AAC118-B469-4F3F-805B-2D0D230EE711}"/>
    <dgm:cxn modelId="{42C60E8C-E3A0-40D7-8057-F656EC8D7DB9}" type="presOf" srcId="{6CD27249-8284-4C73-87CE-7B8D042FC44D}" destId="{68D13FC2-229C-40CC-822F-9D7ED8389CE1}" srcOrd="0" destOrd="0" presId="urn:microsoft.com/office/officeart/2005/8/layout/process4"/>
    <dgm:cxn modelId="{ECD70CB8-11B3-45C2-8565-0245F1E53C29}" type="presOf" srcId="{3C3DE65A-632A-4A98-B755-6B6E57F2DEE7}" destId="{58312201-FDD2-4A6A-BE1D-ABC2A569B2E6}" srcOrd="0" destOrd="0" presId="urn:microsoft.com/office/officeart/2005/8/layout/process4"/>
    <dgm:cxn modelId="{BA1741BD-6E7B-4C1D-9E1B-414835ECF436}" srcId="{3C3DE65A-632A-4A98-B755-6B6E57F2DEE7}" destId="{6CD27249-8284-4C73-87CE-7B8D042FC44D}" srcOrd="2" destOrd="0" parTransId="{8CC09DCE-9919-4DBC-8BED-527ACF9E690E}" sibTransId="{74DF87F6-43FF-480B-8CCB-90A653D9884A}"/>
    <dgm:cxn modelId="{5B0BB3D9-B815-4771-839A-6B563CE888DC}" type="presOf" srcId="{4ACC31D7-A7C3-4F22-919B-13F2A75A098B}" destId="{6F9A8588-4F4A-43EA-BFAA-2F59AA2D104D}" srcOrd="0" destOrd="0" presId="urn:microsoft.com/office/officeart/2005/8/layout/process4"/>
    <dgm:cxn modelId="{CD4CA856-3C95-4A69-89FB-F7762131E606}" type="presParOf" srcId="{58312201-FDD2-4A6A-BE1D-ABC2A569B2E6}" destId="{2EA7F7DC-EDE0-4087-9167-E7816B06C0A5}" srcOrd="0" destOrd="0" presId="urn:microsoft.com/office/officeart/2005/8/layout/process4"/>
    <dgm:cxn modelId="{65DD592A-FB9A-42C1-A9C0-B0F583B53785}" type="presParOf" srcId="{2EA7F7DC-EDE0-4087-9167-E7816B06C0A5}" destId="{68D13FC2-229C-40CC-822F-9D7ED8389CE1}" srcOrd="0" destOrd="0" presId="urn:microsoft.com/office/officeart/2005/8/layout/process4"/>
    <dgm:cxn modelId="{6F5C78F7-BA0D-44F3-847D-FEF978A49488}" type="presParOf" srcId="{58312201-FDD2-4A6A-BE1D-ABC2A569B2E6}" destId="{AA903246-D847-4AEB-88F6-B91C2ACF65CB}" srcOrd="1" destOrd="0" presId="urn:microsoft.com/office/officeart/2005/8/layout/process4"/>
    <dgm:cxn modelId="{B17CE208-A000-4708-8B9B-8B6C044440A3}" type="presParOf" srcId="{58312201-FDD2-4A6A-BE1D-ABC2A569B2E6}" destId="{00BE402E-5DF2-4E2A-8F26-29826B60A76B}" srcOrd="2" destOrd="0" presId="urn:microsoft.com/office/officeart/2005/8/layout/process4"/>
    <dgm:cxn modelId="{3B807CDA-5D1D-4BAE-822F-844AB1FC827E}" type="presParOf" srcId="{00BE402E-5DF2-4E2A-8F26-29826B60A76B}" destId="{6F9A8588-4F4A-43EA-BFAA-2F59AA2D104D}" srcOrd="0" destOrd="0" presId="urn:microsoft.com/office/officeart/2005/8/layout/process4"/>
    <dgm:cxn modelId="{BD3BDDDB-098F-46F1-ABA7-00141A50023F}" type="presParOf" srcId="{58312201-FDD2-4A6A-BE1D-ABC2A569B2E6}" destId="{8154DD62-D6F8-422F-8597-A62384257526}" srcOrd="3" destOrd="0" presId="urn:microsoft.com/office/officeart/2005/8/layout/process4"/>
    <dgm:cxn modelId="{F59622B7-71CB-452C-8344-5D5B273B52BC}" type="presParOf" srcId="{58312201-FDD2-4A6A-BE1D-ABC2A569B2E6}" destId="{D17361BB-9496-4BC8-97C6-E598BC99378B}" srcOrd="4" destOrd="0" presId="urn:microsoft.com/office/officeart/2005/8/layout/process4"/>
    <dgm:cxn modelId="{0F9707CE-97E8-406F-9444-C5773A08AA29}" type="presParOf" srcId="{D17361BB-9496-4BC8-97C6-E598BC99378B}" destId="{699A63A0-16B9-4397-BA17-88F281F33BA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2C6276-9A9E-463D-8C79-CD69F8B0D04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948B9D2-83DB-449B-8890-977E6482277A}">
      <dgm:prSet/>
      <dgm:spPr/>
      <dgm:t>
        <a:bodyPr/>
        <a:lstStyle/>
        <a:p>
          <a:pPr>
            <a:lnSpc>
              <a:spcPct val="100000"/>
            </a:lnSpc>
          </a:pPr>
          <a:r>
            <a:rPr lang="en-GB" b="1"/>
            <a:t>R v Gittens [1984] </a:t>
          </a:r>
          <a:r>
            <a:rPr lang="en-GB"/>
            <a:t>– Research this case. </a:t>
          </a:r>
          <a:endParaRPr lang="en-US"/>
        </a:p>
      </dgm:t>
    </dgm:pt>
    <dgm:pt modelId="{29905A45-9C35-4C40-9F37-E82A4B9680D9}" type="parTrans" cxnId="{E570D98F-86C3-49F4-A984-A9FEF094B3D0}">
      <dgm:prSet/>
      <dgm:spPr/>
      <dgm:t>
        <a:bodyPr/>
        <a:lstStyle/>
        <a:p>
          <a:endParaRPr lang="en-US"/>
        </a:p>
      </dgm:t>
    </dgm:pt>
    <dgm:pt modelId="{7E8C4F63-D5C8-4B92-A37C-7BD4DCA3F224}" type="sibTrans" cxnId="{E570D98F-86C3-49F4-A984-A9FEF094B3D0}">
      <dgm:prSet/>
      <dgm:spPr/>
      <dgm:t>
        <a:bodyPr/>
        <a:lstStyle/>
        <a:p>
          <a:endParaRPr lang="en-US"/>
        </a:p>
      </dgm:t>
    </dgm:pt>
    <dgm:pt modelId="{FF3752E6-F066-4A9D-90F4-5E26454E00CF}">
      <dgm:prSet/>
      <dgm:spPr/>
      <dgm:t>
        <a:bodyPr/>
        <a:lstStyle/>
        <a:p>
          <a:pPr>
            <a:lnSpc>
              <a:spcPct val="100000"/>
            </a:lnSpc>
          </a:pPr>
          <a:r>
            <a:rPr lang="en-GB" b="1"/>
            <a:t>R v Blackman [2017] </a:t>
          </a:r>
          <a:r>
            <a:rPr lang="en-GB"/>
            <a:t>– Killed Insurgent whilst in the marine’s. Charge with murder – suffering from a adjustment disorder – Conviction overturned – Manslaughter. </a:t>
          </a:r>
          <a:endParaRPr lang="en-US"/>
        </a:p>
      </dgm:t>
    </dgm:pt>
    <dgm:pt modelId="{3BD7BD33-4482-4E59-A109-E4A7C6B408AC}" type="parTrans" cxnId="{913A0BB5-E13B-42F7-9336-A81A53734C60}">
      <dgm:prSet/>
      <dgm:spPr/>
      <dgm:t>
        <a:bodyPr/>
        <a:lstStyle/>
        <a:p>
          <a:endParaRPr lang="en-US"/>
        </a:p>
      </dgm:t>
    </dgm:pt>
    <dgm:pt modelId="{29A552DA-3B12-4FE9-BFB6-C216D1AE5B38}" type="sibTrans" cxnId="{913A0BB5-E13B-42F7-9336-A81A53734C60}">
      <dgm:prSet/>
      <dgm:spPr/>
      <dgm:t>
        <a:bodyPr/>
        <a:lstStyle/>
        <a:p>
          <a:endParaRPr lang="en-US"/>
        </a:p>
      </dgm:t>
    </dgm:pt>
    <dgm:pt modelId="{ED8856F1-04F0-4D34-9282-1712178E99F7}">
      <dgm:prSet/>
      <dgm:spPr/>
      <dgm:t>
        <a:bodyPr/>
        <a:lstStyle/>
        <a:p>
          <a:pPr>
            <a:lnSpc>
              <a:spcPct val="100000"/>
            </a:lnSpc>
          </a:pPr>
          <a:r>
            <a:rPr lang="en-GB" b="1"/>
            <a:t>R v Moyle [2008] </a:t>
          </a:r>
          <a:r>
            <a:rPr lang="en-GB"/>
            <a:t>– Killed an individual – kicked them to death outside a pub. Schizophrenia and Paranoia – conviction for murder overturned – Manslaughter. </a:t>
          </a:r>
          <a:endParaRPr lang="en-US"/>
        </a:p>
      </dgm:t>
    </dgm:pt>
    <dgm:pt modelId="{E876AE92-F2C2-4AE2-A4BD-A6161F2E4296}" type="parTrans" cxnId="{685FFB9B-41AD-4347-A1CF-644F86B7774A}">
      <dgm:prSet/>
      <dgm:spPr/>
      <dgm:t>
        <a:bodyPr/>
        <a:lstStyle/>
        <a:p>
          <a:endParaRPr lang="en-US"/>
        </a:p>
      </dgm:t>
    </dgm:pt>
    <dgm:pt modelId="{B8D3C729-5ECF-4D3B-ABA0-1E741C9587D3}" type="sibTrans" cxnId="{685FFB9B-41AD-4347-A1CF-644F86B7774A}">
      <dgm:prSet/>
      <dgm:spPr/>
      <dgm:t>
        <a:bodyPr/>
        <a:lstStyle/>
        <a:p>
          <a:endParaRPr lang="en-US"/>
        </a:p>
      </dgm:t>
    </dgm:pt>
    <dgm:pt modelId="{B38482D3-FB0F-4F0A-93EF-D1FA5E782299}" type="pres">
      <dgm:prSet presAssocID="{AB2C6276-9A9E-463D-8C79-CD69F8B0D045}" presName="vert0" presStyleCnt="0">
        <dgm:presLayoutVars>
          <dgm:dir/>
          <dgm:animOne val="branch"/>
          <dgm:animLvl val="lvl"/>
        </dgm:presLayoutVars>
      </dgm:prSet>
      <dgm:spPr/>
    </dgm:pt>
    <dgm:pt modelId="{5B7549F9-200F-4253-BE2B-FA1E5F878048}" type="pres">
      <dgm:prSet presAssocID="{4948B9D2-83DB-449B-8890-977E6482277A}" presName="thickLine" presStyleLbl="alignNode1" presStyleIdx="0" presStyleCnt="3"/>
      <dgm:spPr/>
    </dgm:pt>
    <dgm:pt modelId="{9511ABEA-DBE3-40B4-A9C6-B8607CB754AE}" type="pres">
      <dgm:prSet presAssocID="{4948B9D2-83DB-449B-8890-977E6482277A}" presName="horz1" presStyleCnt="0"/>
      <dgm:spPr/>
    </dgm:pt>
    <dgm:pt modelId="{99FE0D2A-F63B-4FA7-9589-91B06DBD2584}" type="pres">
      <dgm:prSet presAssocID="{4948B9D2-83DB-449B-8890-977E6482277A}" presName="tx1" presStyleLbl="revTx" presStyleIdx="0" presStyleCnt="3"/>
      <dgm:spPr/>
    </dgm:pt>
    <dgm:pt modelId="{C43C16A9-BFF3-478C-A578-FD499E045AE6}" type="pres">
      <dgm:prSet presAssocID="{4948B9D2-83DB-449B-8890-977E6482277A}" presName="vert1" presStyleCnt="0"/>
      <dgm:spPr/>
    </dgm:pt>
    <dgm:pt modelId="{CB40E2AF-B5BD-4C50-A92C-2292A5F16663}" type="pres">
      <dgm:prSet presAssocID="{FF3752E6-F066-4A9D-90F4-5E26454E00CF}" presName="thickLine" presStyleLbl="alignNode1" presStyleIdx="1" presStyleCnt="3"/>
      <dgm:spPr/>
    </dgm:pt>
    <dgm:pt modelId="{E662BC8E-AC56-4E6E-A5B4-1A64011E52F5}" type="pres">
      <dgm:prSet presAssocID="{FF3752E6-F066-4A9D-90F4-5E26454E00CF}" presName="horz1" presStyleCnt="0"/>
      <dgm:spPr/>
    </dgm:pt>
    <dgm:pt modelId="{BC991BF3-EDB8-4F1A-BCA3-8D77649E4905}" type="pres">
      <dgm:prSet presAssocID="{FF3752E6-F066-4A9D-90F4-5E26454E00CF}" presName="tx1" presStyleLbl="revTx" presStyleIdx="1" presStyleCnt="3"/>
      <dgm:spPr/>
    </dgm:pt>
    <dgm:pt modelId="{AF9C98DC-9E6F-4CC6-80CB-4C64AD871412}" type="pres">
      <dgm:prSet presAssocID="{FF3752E6-F066-4A9D-90F4-5E26454E00CF}" presName="vert1" presStyleCnt="0"/>
      <dgm:spPr/>
    </dgm:pt>
    <dgm:pt modelId="{F4346B79-E5BE-468F-8642-998F27484326}" type="pres">
      <dgm:prSet presAssocID="{ED8856F1-04F0-4D34-9282-1712178E99F7}" presName="thickLine" presStyleLbl="alignNode1" presStyleIdx="2" presStyleCnt="3"/>
      <dgm:spPr/>
    </dgm:pt>
    <dgm:pt modelId="{82345075-76CD-49B5-BC20-CB3C5CE71999}" type="pres">
      <dgm:prSet presAssocID="{ED8856F1-04F0-4D34-9282-1712178E99F7}" presName="horz1" presStyleCnt="0"/>
      <dgm:spPr/>
    </dgm:pt>
    <dgm:pt modelId="{16C43718-5B61-4D02-BA77-69A87EC6EBEA}" type="pres">
      <dgm:prSet presAssocID="{ED8856F1-04F0-4D34-9282-1712178E99F7}" presName="tx1" presStyleLbl="revTx" presStyleIdx="2" presStyleCnt="3"/>
      <dgm:spPr/>
    </dgm:pt>
    <dgm:pt modelId="{565B0FDC-DAA5-44AE-BC7F-050EDDCFFF40}" type="pres">
      <dgm:prSet presAssocID="{ED8856F1-04F0-4D34-9282-1712178E99F7}" presName="vert1" presStyleCnt="0"/>
      <dgm:spPr/>
    </dgm:pt>
  </dgm:ptLst>
  <dgm:cxnLst>
    <dgm:cxn modelId="{89CC5200-CC15-43FF-BF2A-1B2713A9EB72}" type="presOf" srcId="{4948B9D2-83DB-449B-8890-977E6482277A}" destId="{99FE0D2A-F63B-4FA7-9589-91B06DBD2584}" srcOrd="0" destOrd="0" presId="urn:microsoft.com/office/officeart/2008/layout/LinedList"/>
    <dgm:cxn modelId="{FE9C0635-F1DD-49A3-A864-822CFD9C25A9}" type="presOf" srcId="{FF3752E6-F066-4A9D-90F4-5E26454E00CF}" destId="{BC991BF3-EDB8-4F1A-BCA3-8D77649E4905}" srcOrd="0" destOrd="0" presId="urn:microsoft.com/office/officeart/2008/layout/LinedList"/>
    <dgm:cxn modelId="{1720E446-BA57-4B80-A24D-1F0F10A7B259}" type="presOf" srcId="{AB2C6276-9A9E-463D-8C79-CD69F8B0D045}" destId="{B38482D3-FB0F-4F0A-93EF-D1FA5E782299}" srcOrd="0" destOrd="0" presId="urn:microsoft.com/office/officeart/2008/layout/LinedList"/>
    <dgm:cxn modelId="{1612776A-1987-4480-A94E-F7D84C8D097E}" type="presOf" srcId="{ED8856F1-04F0-4D34-9282-1712178E99F7}" destId="{16C43718-5B61-4D02-BA77-69A87EC6EBEA}" srcOrd="0" destOrd="0" presId="urn:microsoft.com/office/officeart/2008/layout/LinedList"/>
    <dgm:cxn modelId="{E570D98F-86C3-49F4-A984-A9FEF094B3D0}" srcId="{AB2C6276-9A9E-463D-8C79-CD69F8B0D045}" destId="{4948B9D2-83DB-449B-8890-977E6482277A}" srcOrd="0" destOrd="0" parTransId="{29905A45-9C35-4C40-9F37-E82A4B9680D9}" sibTransId="{7E8C4F63-D5C8-4B92-A37C-7BD4DCA3F224}"/>
    <dgm:cxn modelId="{685FFB9B-41AD-4347-A1CF-644F86B7774A}" srcId="{AB2C6276-9A9E-463D-8C79-CD69F8B0D045}" destId="{ED8856F1-04F0-4D34-9282-1712178E99F7}" srcOrd="2" destOrd="0" parTransId="{E876AE92-F2C2-4AE2-A4BD-A6161F2E4296}" sibTransId="{B8D3C729-5ECF-4D3B-ABA0-1E741C9587D3}"/>
    <dgm:cxn modelId="{913A0BB5-E13B-42F7-9336-A81A53734C60}" srcId="{AB2C6276-9A9E-463D-8C79-CD69F8B0D045}" destId="{FF3752E6-F066-4A9D-90F4-5E26454E00CF}" srcOrd="1" destOrd="0" parTransId="{3BD7BD33-4482-4E59-A109-E4A7C6B408AC}" sibTransId="{29A552DA-3B12-4FE9-BFB6-C216D1AE5B38}"/>
    <dgm:cxn modelId="{E2986541-73EB-4878-89FB-A5EFE7BA65C0}" type="presParOf" srcId="{B38482D3-FB0F-4F0A-93EF-D1FA5E782299}" destId="{5B7549F9-200F-4253-BE2B-FA1E5F878048}" srcOrd="0" destOrd="0" presId="urn:microsoft.com/office/officeart/2008/layout/LinedList"/>
    <dgm:cxn modelId="{67E2E79A-240F-4FDA-A5F1-1B35FB216FED}" type="presParOf" srcId="{B38482D3-FB0F-4F0A-93EF-D1FA5E782299}" destId="{9511ABEA-DBE3-40B4-A9C6-B8607CB754AE}" srcOrd="1" destOrd="0" presId="urn:microsoft.com/office/officeart/2008/layout/LinedList"/>
    <dgm:cxn modelId="{7EE41164-0D35-4904-AB97-41D56BD00B21}" type="presParOf" srcId="{9511ABEA-DBE3-40B4-A9C6-B8607CB754AE}" destId="{99FE0D2A-F63B-4FA7-9589-91B06DBD2584}" srcOrd="0" destOrd="0" presId="urn:microsoft.com/office/officeart/2008/layout/LinedList"/>
    <dgm:cxn modelId="{26884160-B888-4B6D-A726-24AE7DCBD6FE}" type="presParOf" srcId="{9511ABEA-DBE3-40B4-A9C6-B8607CB754AE}" destId="{C43C16A9-BFF3-478C-A578-FD499E045AE6}" srcOrd="1" destOrd="0" presId="urn:microsoft.com/office/officeart/2008/layout/LinedList"/>
    <dgm:cxn modelId="{5EBC153D-8A14-48D2-B1AC-04FCCF17485F}" type="presParOf" srcId="{B38482D3-FB0F-4F0A-93EF-D1FA5E782299}" destId="{CB40E2AF-B5BD-4C50-A92C-2292A5F16663}" srcOrd="2" destOrd="0" presId="urn:microsoft.com/office/officeart/2008/layout/LinedList"/>
    <dgm:cxn modelId="{18DF8D53-AB0A-4D04-92C8-CC74376366B6}" type="presParOf" srcId="{B38482D3-FB0F-4F0A-93EF-D1FA5E782299}" destId="{E662BC8E-AC56-4E6E-A5B4-1A64011E52F5}" srcOrd="3" destOrd="0" presId="urn:microsoft.com/office/officeart/2008/layout/LinedList"/>
    <dgm:cxn modelId="{F8AE204B-B9C0-4A64-A1E6-EB425457753C}" type="presParOf" srcId="{E662BC8E-AC56-4E6E-A5B4-1A64011E52F5}" destId="{BC991BF3-EDB8-4F1A-BCA3-8D77649E4905}" srcOrd="0" destOrd="0" presId="urn:microsoft.com/office/officeart/2008/layout/LinedList"/>
    <dgm:cxn modelId="{C1F4755C-4A14-429C-AEEC-FC19BAB28F1D}" type="presParOf" srcId="{E662BC8E-AC56-4E6E-A5B4-1A64011E52F5}" destId="{AF9C98DC-9E6F-4CC6-80CB-4C64AD871412}" srcOrd="1" destOrd="0" presId="urn:microsoft.com/office/officeart/2008/layout/LinedList"/>
    <dgm:cxn modelId="{05C9D362-EE11-47ED-AD9A-8479BB3B70E6}" type="presParOf" srcId="{B38482D3-FB0F-4F0A-93EF-D1FA5E782299}" destId="{F4346B79-E5BE-468F-8642-998F27484326}" srcOrd="4" destOrd="0" presId="urn:microsoft.com/office/officeart/2008/layout/LinedList"/>
    <dgm:cxn modelId="{1E447740-C56A-4BE8-BF45-E489D4777207}" type="presParOf" srcId="{B38482D3-FB0F-4F0A-93EF-D1FA5E782299}" destId="{82345075-76CD-49B5-BC20-CB3C5CE71999}" srcOrd="5" destOrd="0" presId="urn:microsoft.com/office/officeart/2008/layout/LinedList"/>
    <dgm:cxn modelId="{C845DB25-8105-4119-830A-409FDDE28D98}" type="presParOf" srcId="{82345075-76CD-49B5-BC20-CB3C5CE71999}" destId="{16C43718-5B61-4D02-BA77-69A87EC6EBEA}" srcOrd="0" destOrd="0" presId="urn:microsoft.com/office/officeart/2008/layout/LinedList"/>
    <dgm:cxn modelId="{6D4C00E7-397B-4959-80E2-97E8DC486682}" type="presParOf" srcId="{82345075-76CD-49B5-BC20-CB3C5CE71999}" destId="{565B0FDC-DAA5-44AE-BC7F-050EDDCFFF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2192AD-C415-415C-B903-DC9B375FBE7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23B4FF2-B373-48C3-9FDD-37F32A660579}">
      <dgm:prSet/>
      <dgm:spPr/>
      <dgm:t>
        <a:bodyPr/>
        <a:lstStyle/>
        <a:p>
          <a:r>
            <a:rPr lang="en-GB"/>
            <a:t>Removes the term abnormality of the mind. </a:t>
          </a:r>
          <a:endParaRPr lang="en-US"/>
        </a:p>
      </dgm:t>
    </dgm:pt>
    <dgm:pt modelId="{90132F25-2A51-4EC0-8B00-F470C2D211A9}" type="parTrans" cxnId="{A07F7C06-2590-4551-84E9-04C58E1E6423}">
      <dgm:prSet/>
      <dgm:spPr/>
      <dgm:t>
        <a:bodyPr/>
        <a:lstStyle/>
        <a:p>
          <a:endParaRPr lang="en-US"/>
        </a:p>
      </dgm:t>
    </dgm:pt>
    <dgm:pt modelId="{D5B4AA1B-2D08-4F0A-9F76-659B519E34BF}" type="sibTrans" cxnId="{A07F7C06-2590-4551-84E9-04C58E1E6423}">
      <dgm:prSet/>
      <dgm:spPr/>
      <dgm:t>
        <a:bodyPr/>
        <a:lstStyle/>
        <a:p>
          <a:endParaRPr lang="en-US"/>
        </a:p>
      </dgm:t>
    </dgm:pt>
    <dgm:pt modelId="{D39C9847-0513-4532-AF55-32E70BE897E6}" type="pres">
      <dgm:prSet presAssocID="{C62192AD-C415-415C-B903-DC9B375FBE7B}" presName="linear" presStyleCnt="0">
        <dgm:presLayoutVars>
          <dgm:animLvl val="lvl"/>
          <dgm:resizeHandles val="exact"/>
        </dgm:presLayoutVars>
      </dgm:prSet>
      <dgm:spPr/>
    </dgm:pt>
    <dgm:pt modelId="{CC7F6264-069F-4FA9-ADF6-8B3C08CE65CD}" type="pres">
      <dgm:prSet presAssocID="{623B4FF2-B373-48C3-9FDD-37F32A660579}" presName="parentText" presStyleLbl="node1" presStyleIdx="0" presStyleCnt="1">
        <dgm:presLayoutVars>
          <dgm:chMax val="0"/>
          <dgm:bulletEnabled val="1"/>
        </dgm:presLayoutVars>
      </dgm:prSet>
      <dgm:spPr/>
    </dgm:pt>
  </dgm:ptLst>
  <dgm:cxnLst>
    <dgm:cxn modelId="{A07F7C06-2590-4551-84E9-04C58E1E6423}" srcId="{C62192AD-C415-415C-B903-DC9B375FBE7B}" destId="{623B4FF2-B373-48C3-9FDD-37F32A660579}" srcOrd="0" destOrd="0" parTransId="{90132F25-2A51-4EC0-8B00-F470C2D211A9}" sibTransId="{D5B4AA1B-2D08-4F0A-9F76-659B519E34BF}"/>
    <dgm:cxn modelId="{AF0BC727-8DB7-41AF-AEA3-98EE60BD1427}" type="presOf" srcId="{623B4FF2-B373-48C3-9FDD-37F32A660579}" destId="{CC7F6264-069F-4FA9-ADF6-8B3C08CE65CD}" srcOrd="0" destOrd="0" presId="urn:microsoft.com/office/officeart/2005/8/layout/vList2"/>
    <dgm:cxn modelId="{D9D44430-9ECD-49C2-863D-9A39F7A30DBD}" type="presOf" srcId="{C62192AD-C415-415C-B903-DC9B375FBE7B}" destId="{D39C9847-0513-4532-AF55-32E70BE897E6}" srcOrd="0" destOrd="0" presId="urn:microsoft.com/office/officeart/2005/8/layout/vList2"/>
    <dgm:cxn modelId="{FD2D2056-5625-4F2D-9A4B-61A37EE5A50A}" type="presParOf" srcId="{D39C9847-0513-4532-AF55-32E70BE897E6}" destId="{CC7F6264-069F-4FA9-ADF6-8B3C08CE65CD}"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E7C43E-B962-49B1-8E05-C5ED5E613CE4}"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B450874B-8C28-40E4-BE7C-5A271A148204}">
      <dgm:prSet/>
      <dgm:spPr/>
      <dgm:t>
        <a:bodyPr/>
        <a:lstStyle/>
        <a:p>
          <a:r>
            <a:rPr lang="en-GB"/>
            <a:t>Gross Negligence Manslaughter </a:t>
          </a:r>
          <a:endParaRPr lang="en-US"/>
        </a:p>
      </dgm:t>
    </dgm:pt>
    <dgm:pt modelId="{AAB78197-625B-4CF1-99B9-8A1F8CF58832}" type="parTrans" cxnId="{1A07CC17-675C-48CC-A0BA-255223FB10B4}">
      <dgm:prSet/>
      <dgm:spPr/>
      <dgm:t>
        <a:bodyPr/>
        <a:lstStyle/>
        <a:p>
          <a:endParaRPr lang="en-US"/>
        </a:p>
      </dgm:t>
    </dgm:pt>
    <dgm:pt modelId="{8CD8697F-EE2E-42B9-B3EF-F616C48BCFAE}" type="sibTrans" cxnId="{1A07CC17-675C-48CC-A0BA-255223FB10B4}">
      <dgm:prSet/>
      <dgm:spPr/>
      <dgm:t>
        <a:bodyPr/>
        <a:lstStyle/>
        <a:p>
          <a:endParaRPr lang="en-US"/>
        </a:p>
      </dgm:t>
    </dgm:pt>
    <dgm:pt modelId="{30A5756D-E852-4B52-9B44-AFFCA3BE987C}">
      <dgm:prSet/>
      <dgm:spPr/>
      <dgm:t>
        <a:bodyPr/>
        <a:lstStyle/>
        <a:p>
          <a:r>
            <a:rPr lang="en-GB"/>
            <a:t>Corporate manslaughter </a:t>
          </a:r>
          <a:endParaRPr lang="en-US"/>
        </a:p>
      </dgm:t>
    </dgm:pt>
    <dgm:pt modelId="{5ADE5A8E-08E6-4F35-B116-6BC352FE1DD3}" type="parTrans" cxnId="{29F103F2-4F60-4315-8B81-48396D1F78D2}">
      <dgm:prSet/>
      <dgm:spPr/>
      <dgm:t>
        <a:bodyPr/>
        <a:lstStyle/>
        <a:p>
          <a:endParaRPr lang="en-US"/>
        </a:p>
      </dgm:t>
    </dgm:pt>
    <dgm:pt modelId="{A76CD55C-653F-4418-8F34-DC6FC5630BDC}" type="sibTrans" cxnId="{29F103F2-4F60-4315-8B81-48396D1F78D2}">
      <dgm:prSet/>
      <dgm:spPr/>
      <dgm:t>
        <a:bodyPr/>
        <a:lstStyle/>
        <a:p>
          <a:endParaRPr lang="en-US"/>
        </a:p>
      </dgm:t>
    </dgm:pt>
    <dgm:pt modelId="{0137CF7C-FC1F-4FF5-829F-61F9536E28D0}">
      <dgm:prSet/>
      <dgm:spPr/>
      <dgm:t>
        <a:bodyPr/>
        <a:lstStyle/>
        <a:p>
          <a:r>
            <a:rPr lang="en-GB"/>
            <a:t>Unlawful Act manslaughter.</a:t>
          </a:r>
          <a:endParaRPr lang="en-US"/>
        </a:p>
      </dgm:t>
    </dgm:pt>
    <dgm:pt modelId="{04896F6F-34AC-4BAC-A00D-2937CCDAAB55}" type="parTrans" cxnId="{396A56D0-C52E-4C0D-8FC3-BBB5F8DEFB1A}">
      <dgm:prSet/>
      <dgm:spPr/>
      <dgm:t>
        <a:bodyPr/>
        <a:lstStyle/>
        <a:p>
          <a:endParaRPr lang="en-US"/>
        </a:p>
      </dgm:t>
    </dgm:pt>
    <dgm:pt modelId="{B723CBBD-137A-48E4-8ECA-0E479A944228}" type="sibTrans" cxnId="{396A56D0-C52E-4C0D-8FC3-BBB5F8DEFB1A}">
      <dgm:prSet/>
      <dgm:spPr/>
      <dgm:t>
        <a:bodyPr/>
        <a:lstStyle/>
        <a:p>
          <a:endParaRPr lang="en-US"/>
        </a:p>
      </dgm:t>
    </dgm:pt>
    <dgm:pt modelId="{4E7BCD82-ACBD-4DE0-B2A1-98F86AADEE08}">
      <dgm:prSet/>
      <dgm:spPr/>
      <dgm:t>
        <a:bodyPr/>
        <a:lstStyle/>
        <a:p>
          <a:r>
            <a:rPr lang="en-GB"/>
            <a:t>Reckless Manslaughter </a:t>
          </a:r>
          <a:endParaRPr lang="en-US"/>
        </a:p>
      </dgm:t>
    </dgm:pt>
    <dgm:pt modelId="{9E262942-48A9-4E0F-AE26-5EFA592D3D1A}" type="parTrans" cxnId="{9A0B13F6-FF1B-4F24-B763-72B6AC29D8E1}">
      <dgm:prSet/>
      <dgm:spPr/>
      <dgm:t>
        <a:bodyPr/>
        <a:lstStyle/>
        <a:p>
          <a:endParaRPr lang="en-US"/>
        </a:p>
      </dgm:t>
    </dgm:pt>
    <dgm:pt modelId="{BC6A2BB8-2ED8-4667-9765-CC363D4452ED}" type="sibTrans" cxnId="{9A0B13F6-FF1B-4F24-B763-72B6AC29D8E1}">
      <dgm:prSet/>
      <dgm:spPr/>
      <dgm:t>
        <a:bodyPr/>
        <a:lstStyle/>
        <a:p>
          <a:endParaRPr lang="en-US"/>
        </a:p>
      </dgm:t>
    </dgm:pt>
    <dgm:pt modelId="{E81FC9D5-48F7-470F-85F0-5E2728A668F8}" type="pres">
      <dgm:prSet presAssocID="{F3E7C43E-B962-49B1-8E05-C5ED5E613CE4}" presName="hierChild1" presStyleCnt="0">
        <dgm:presLayoutVars>
          <dgm:chPref val="1"/>
          <dgm:dir/>
          <dgm:animOne val="branch"/>
          <dgm:animLvl val="lvl"/>
          <dgm:resizeHandles/>
        </dgm:presLayoutVars>
      </dgm:prSet>
      <dgm:spPr/>
    </dgm:pt>
    <dgm:pt modelId="{679DCF8D-FC0E-4BB5-AD9C-C43B5B394DBC}" type="pres">
      <dgm:prSet presAssocID="{B450874B-8C28-40E4-BE7C-5A271A148204}" presName="hierRoot1" presStyleCnt="0"/>
      <dgm:spPr/>
    </dgm:pt>
    <dgm:pt modelId="{03AB9562-F7F8-45B6-A9A2-5B6DC812C87E}" type="pres">
      <dgm:prSet presAssocID="{B450874B-8C28-40E4-BE7C-5A271A148204}" presName="composite" presStyleCnt="0"/>
      <dgm:spPr/>
    </dgm:pt>
    <dgm:pt modelId="{77BFA9A1-613D-4AAE-9EEB-CF8C68842E08}" type="pres">
      <dgm:prSet presAssocID="{B450874B-8C28-40E4-BE7C-5A271A148204}" presName="background" presStyleLbl="node0" presStyleIdx="0" presStyleCnt="4"/>
      <dgm:spPr/>
    </dgm:pt>
    <dgm:pt modelId="{ADC50C58-4189-44C4-8826-E774F0EC062B}" type="pres">
      <dgm:prSet presAssocID="{B450874B-8C28-40E4-BE7C-5A271A148204}" presName="text" presStyleLbl="fgAcc0" presStyleIdx="0" presStyleCnt="4">
        <dgm:presLayoutVars>
          <dgm:chPref val="3"/>
        </dgm:presLayoutVars>
      </dgm:prSet>
      <dgm:spPr/>
    </dgm:pt>
    <dgm:pt modelId="{55CCCCE7-C17D-4F4A-94B4-0CEC933B0B1F}" type="pres">
      <dgm:prSet presAssocID="{B450874B-8C28-40E4-BE7C-5A271A148204}" presName="hierChild2" presStyleCnt="0"/>
      <dgm:spPr/>
    </dgm:pt>
    <dgm:pt modelId="{319794AC-CEA3-43A7-A525-23000E98657E}" type="pres">
      <dgm:prSet presAssocID="{30A5756D-E852-4B52-9B44-AFFCA3BE987C}" presName="hierRoot1" presStyleCnt="0"/>
      <dgm:spPr/>
    </dgm:pt>
    <dgm:pt modelId="{5359AFB6-30E3-4F5B-BBE4-6884619F9B54}" type="pres">
      <dgm:prSet presAssocID="{30A5756D-E852-4B52-9B44-AFFCA3BE987C}" presName="composite" presStyleCnt="0"/>
      <dgm:spPr/>
    </dgm:pt>
    <dgm:pt modelId="{7BD82CBB-6CFF-4BDD-8897-7FFF0A4D431C}" type="pres">
      <dgm:prSet presAssocID="{30A5756D-E852-4B52-9B44-AFFCA3BE987C}" presName="background" presStyleLbl="node0" presStyleIdx="1" presStyleCnt="4"/>
      <dgm:spPr/>
    </dgm:pt>
    <dgm:pt modelId="{C4FB9138-304B-489F-8789-74A3F329349D}" type="pres">
      <dgm:prSet presAssocID="{30A5756D-E852-4B52-9B44-AFFCA3BE987C}" presName="text" presStyleLbl="fgAcc0" presStyleIdx="1" presStyleCnt="4">
        <dgm:presLayoutVars>
          <dgm:chPref val="3"/>
        </dgm:presLayoutVars>
      </dgm:prSet>
      <dgm:spPr/>
    </dgm:pt>
    <dgm:pt modelId="{8231AF79-01BC-4C43-B515-79529F46AEF8}" type="pres">
      <dgm:prSet presAssocID="{30A5756D-E852-4B52-9B44-AFFCA3BE987C}" presName="hierChild2" presStyleCnt="0"/>
      <dgm:spPr/>
    </dgm:pt>
    <dgm:pt modelId="{D6A94951-73A5-45F6-AF59-E12C7F7A8553}" type="pres">
      <dgm:prSet presAssocID="{0137CF7C-FC1F-4FF5-829F-61F9536E28D0}" presName="hierRoot1" presStyleCnt="0"/>
      <dgm:spPr/>
    </dgm:pt>
    <dgm:pt modelId="{E554B059-CF71-4D90-B910-1FA1DB6E896B}" type="pres">
      <dgm:prSet presAssocID="{0137CF7C-FC1F-4FF5-829F-61F9536E28D0}" presName="composite" presStyleCnt="0"/>
      <dgm:spPr/>
    </dgm:pt>
    <dgm:pt modelId="{21D0A9BF-289B-460F-9E13-00F828693FFC}" type="pres">
      <dgm:prSet presAssocID="{0137CF7C-FC1F-4FF5-829F-61F9536E28D0}" presName="background" presStyleLbl="node0" presStyleIdx="2" presStyleCnt="4"/>
      <dgm:spPr/>
    </dgm:pt>
    <dgm:pt modelId="{2767ED04-1686-44F5-9430-D4F9E925CFD2}" type="pres">
      <dgm:prSet presAssocID="{0137CF7C-FC1F-4FF5-829F-61F9536E28D0}" presName="text" presStyleLbl="fgAcc0" presStyleIdx="2" presStyleCnt="4">
        <dgm:presLayoutVars>
          <dgm:chPref val="3"/>
        </dgm:presLayoutVars>
      </dgm:prSet>
      <dgm:spPr/>
    </dgm:pt>
    <dgm:pt modelId="{FE74B638-A79A-4EDC-9C07-12A35856C96E}" type="pres">
      <dgm:prSet presAssocID="{0137CF7C-FC1F-4FF5-829F-61F9536E28D0}" presName="hierChild2" presStyleCnt="0"/>
      <dgm:spPr/>
    </dgm:pt>
    <dgm:pt modelId="{483BED92-EE9D-47C2-AA02-74C3A221356F}" type="pres">
      <dgm:prSet presAssocID="{4E7BCD82-ACBD-4DE0-B2A1-98F86AADEE08}" presName="hierRoot1" presStyleCnt="0"/>
      <dgm:spPr/>
    </dgm:pt>
    <dgm:pt modelId="{8D60FD4C-952C-443D-A074-F7E84667952F}" type="pres">
      <dgm:prSet presAssocID="{4E7BCD82-ACBD-4DE0-B2A1-98F86AADEE08}" presName="composite" presStyleCnt="0"/>
      <dgm:spPr/>
    </dgm:pt>
    <dgm:pt modelId="{9D1BD45B-14EB-4CB6-95D5-C5CDA0F63A26}" type="pres">
      <dgm:prSet presAssocID="{4E7BCD82-ACBD-4DE0-B2A1-98F86AADEE08}" presName="background" presStyleLbl="node0" presStyleIdx="3" presStyleCnt="4"/>
      <dgm:spPr/>
    </dgm:pt>
    <dgm:pt modelId="{D369DE65-E868-4729-8C23-A38395B446E0}" type="pres">
      <dgm:prSet presAssocID="{4E7BCD82-ACBD-4DE0-B2A1-98F86AADEE08}" presName="text" presStyleLbl="fgAcc0" presStyleIdx="3" presStyleCnt="4">
        <dgm:presLayoutVars>
          <dgm:chPref val="3"/>
        </dgm:presLayoutVars>
      </dgm:prSet>
      <dgm:spPr/>
    </dgm:pt>
    <dgm:pt modelId="{7C25B71B-A83D-4845-83AE-03CF19B09F50}" type="pres">
      <dgm:prSet presAssocID="{4E7BCD82-ACBD-4DE0-B2A1-98F86AADEE08}" presName="hierChild2" presStyleCnt="0"/>
      <dgm:spPr/>
    </dgm:pt>
  </dgm:ptLst>
  <dgm:cxnLst>
    <dgm:cxn modelId="{1A07CC17-675C-48CC-A0BA-255223FB10B4}" srcId="{F3E7C43E-B962-49B1-8E05-C5ED5E613CE4}" destId="{B450874B-8C28-40E4-BE7C-5A271A148204}" srcOrd="0" destOrd="0" parTransId="{AAB78197-625B-4CF1-99B9-8A1F8CF58832}" sibTransId="{8CD8697F-EE2E-42B9-B3EF-F616C48BCFAE}"/>
    <dgm:cxn modelId="{2D78CF21-8128-4A4B-BB49-E19C04A91BF7}" type="presOf" srcId="{F3E7C43E-B962-49B1-8E05-C5ED5E613CE4}" destId="{E81FC9D5-48F7-470F-85F0-5E2728A668F8}" srcOrd="0" destOrd="0" presId="urn:microsoft.com/office/officeart/2005/8/layout/hierarchy1"/>
    <dgm:cxn modelId="{4F450D58-406D-4516-96E5-7E90E71C0330}" type="presOf" srcId="{0137CF7C-FC1F-4FF5-829F-61F9536E28D0}" destId="{2767ED04-1686-44F5-9430-D4F9E925CFD2}" srcOrd="0" destOrd="0" presId="urn:microsoft.com/office/officeart/2005/8/layout/hierarchy1"/>
    <dgm:cxn modelId="{6A2A958C-B610-4177-B7EC-018E354394A0}" type="presOf" srcId="{B450874B-8C28-40E4-BE7C-5A271A148204}" destId="{ADC50C58-4189-44C4-8826-E774F0EC062B}" srcOrd="0" destOrd="0" presId="urn:microsoft.com/office/officeart/2005/8/layout/hierarchy1"/>
    <dgm:cxn modelId="{396A56D0-C52E-4C0D-8FC3-BBB5F8DEFB1A}" srcId="{F3E7C43E-B962-49B1-8E05-C5ED5E613CE4}" destId="{0137CF7C-FC1F-4FF5-829F-61F9536E28D0}" srcOrd="2" destOrd="0" parTransId="{04896F6F-34AC-4BAC-A00D-2937CCDAAB55}" sibTransId="{B723CBBD-137A-48E4-8ECA-0E479A944228}"/>
    <dgm:cxn modelId="{C45F8CD6-5075-4DB1-A24E-AD41F6D003B0}" type="presOf" srcId="{4E7BCD82-ACBD-4DE0-B2A1-98F86AADEE08}" destId="{D369DE65-E868-4729-8C23-A38395B446E0}" srcOrd="0" destOrd="0" presId="urn:microsoft.com/office/officeart/2005/8/layout/hierarchy1"/>
    <dgm:cxn modelId="{98F585E4-6F14-4C24-81DB-FCE50616C1BD}" type="presOf" srcId="{30A5756D-E852-4B52-9B44-AFFCA3BE987C}" destId="{C4FB9138-304B-489F-8789-74A3F329349D}" srcOrd="0" destOrd="0" presId="urn:microsoft.com/office/officeart/2005/8/layout/hierarchy1"/>
    <dgm:cxn modelId="{29F103F2-4F60-4315-8B81-48396D1F78D2}" srcId="{F3E7C43E-B962-49B1-8E05-C5ED5E613CE4}" destId="{30A5756D-E852-4B52-9B44-AFFCA3BE987C}" srcOrd="1" destOrd="0" parTransId="{5ADE5A8E-08E6-4F35-B116-6BC352FE1DD3}" sibTransId="{A76CD55C-653F-4418-8F34-DC6FC5630BDC}"/>
    <dgm:cxn modelId="{9A0B13F6-FF1B-4F24-B763-72B6AC29D8E1}" srcId="{F3E7C43E-B962-49B1-8E05-C5ED5E613CE4}" destId="{4E7BCD82-ACBD-4DE0-B2A1-98F86AADEE08}" srcOrd="3" destOrd="0" parTransId="{9E262942-48A9-4E0F-AE26-5EFA592D3D1A}" sibTransId="{BC6A2BB8-2ED8-4667-9765-CC363D4452ED}"/>
    <dgm:cxn modelId="{A0E15094-5DAA-44A2-932B-2C540EA58918}" type="presParOf" srcId="{E81FC9D5-48F7-470F-85F0-5E2728A668F8}" destId="{679DCF8D-FC0E-4BB5-AD9C-C43B5B394DBC}" srcOrd="0" destOrd="0" presId="urn:microsoft.com/office/officeart/2005/8/layout/hierarchy1"/>
    <dgm:cxn modelId="{9D35DAFA-0B9D-4BD9-862F-B185AD071D55}" type="presParOf" srcId="{679DCF8D-FC0E-4BB5-AD9C-C43B5B394DBC}" destId="{03AB9562-F7F8-45B6-A9A2-5B6DC812C87E}" srcOrd="0" destOrd="0" presId="urn:microsoft.com/office/officeart/2005/8/layout/hierarchy1"/>
    <dgm:cxn modelId="{2DCA4210-8033-46AB-A7BD-6660607B34CB}" type="presParOf" srcId="{03AB9562-F7F8-45B6-A9A2-5B6DC812C87E}" destId="{77BFA9A1-613D-4AAE-9EEB-CF8C68842E08}" srcOrd="0" destOrd="0" presId="urn:microsoft.com/office/officeart/2005/8/layout/hierarchy1"/>
    <dgm:cxn modelId="{EE323768-6645-4E92-8207-2FDDC0DE505A}" type="presParOf" srcId="{03AB9562-F7F8-45B6-A9A2-5B6DC812C87E}" destId="{ADC50C58-4189-44C4-8826-E774F0EC062B}" srcOrd="1" destOrd="0" presId="urn:microsoft.com/office/officeart/2005/8/layout/hierarchy1"/>
    <dgm:cxn modelId="{6F22286A-5FFE-4A32-A8CD-F68932E8116D}" type="presParOf" srcId="{679DCF8D-FC0E-4BB5-AD9C-C43B5B394DBC}" destId="{55CCCCE7-C17D-4F4A-94B4-0CEC933B0B1F}" srcOrd="1" destOrd="0" presId="urn:microsoft.com/office/officeart/2005/8/layout/hierarchy1"/>
    <dgm:cxn modelId="{E3E8CF13-5A9D-4829-987A-3F5198297E8D}" type="presParOf" srcId="{E81FC9D5-48F7-470F-85F0-5E2728A668F8}" destId="{319794AC-CEA3-43A7-A525-23000E98657E}" srcOrd="1" destOrd="0" presId="urn:microsoft.com/office/officeart/2005/8/layout/hierarchy1"/>
    <dgm:cxn modelId="{E1DD4FBF-AC14-46ED-95F2-E3A903FE4E26}" type="presParOf" srcId="{319794AC-CEA3-43A7-A525-23000E98657E}" destId="{5359AFB6-30E3-4F5B-BBE4-6884619F9B54}" srcOrd="0" destOrd="0" presId="urn:microsoft.com/office/officeart/2005/8/layout/hierarchy1"/>
    <dgm:cxn modelId="{73A65CFA-B127-4B90-B182-E5AE309836DB}" type="presParOf" srcId="{5359AFB6-30E3-4F5B-BBE4-6884619F9B54}" destId="{7BD82CBB-6CFF-4BDD-8897-7FFF0A4D431C}" srcOrd="0" destOrd="0" presId="urn:microsoft.com/office/officeart/2005/8/layout/hierarchy1"/>
    <dgm:cxn modelId="{420FFE48-663D-4ACD-80A2-347EAB695C96}" type="presParOf" srcId="{5359AFB6-30E3-4F5B-BBE4-6884619F9B54}" destId="{C4FB9138-304B-489F-8789-74A3F329349D}" srcOrd="1" destOrd="0" presId="urn:microsoft.com/office/officeart/2005/8/layout/hierarchy1"/>
    <dgm:cxn modelId="{5387D9E1-4E37-4F73-9388-D5694FD07216}" type="presParOf" srcId="{319794AC-CEA3-43A7-A525-23000E98657E}" destId="{8231AF79-01BC-4C43-B515-79529F46AEF8}" srcOrd="1" destOrd="0" presId="urn:microsoft.com/office/officeart/2005/8/layout/hierarchy1"/>
    <dgm:cxn modelId="{4441C41E-7F97-479C-8655-41C740ADFD1C}" type="presParOf" srcId="{E81FC9D5-48F7-470F-85F0-5E2728A668F8}" destId="{D6A94951-73A5-45F6-AF59-E12C7F7A8553}" srcOrd="2" destOrd="0" presId="urn:microsoft.com/office/officeart/2005/8/layout/hierarchy1"/>
    <dgm:cxn modelId="{A761ACCD-5B84-4F22-9E39-17FDEF741464}" type="presParOf" srcId="{D6A94951-73A5-45F6-AF59-E12C7F7A8553}" destId="{E554B059-CF71-4D90-B910-1FA1DB6E896B}" srcOrd="0" destOrd="0" presId="urn:microsoft.com/office/officeart/2005/8/layout/hierarchy1"/>
    <dgm:cxn modelId="{412EDB99-0F23-4D5D-9732-D0385252A537}" type="presParOf" srcId="{E554B059-CF71-4D90-B910-1FA1DB6E896B}" destId="{21D0A9BF-289B-460F-9E13-00F828693FFC}" srcOrd="0" destOrd="0" presId="urn:microsoft.com/office/officeart/2005/8/layout/hierarchy1"/>
    <dgm:cxn modelId="{29BBEFAB-1FF2-45EB-AA5F-BD6E689FA964}" type="presParOf" srcId="{E554B059-CF71-4D90-B910-1FA1DB6E896B}" destId="{2767ED04-1686-44F5-9430-D4F9E925CFD2}" srcOrd="1" destOrd="0" presId="urn:microsoft.com/office/officeart/2005/8/layout/hierarchy1"/>
    <dgm:cxn modelId="{E7CE287A-5540-43FF-BECB-F9EE646CBF27}" type="presParOf" srcId="{D6A94951-73A5-45F6-AF59-E12C7F7A8553}" destId="{FE74B638-A79A-4EDC-9C07-12A35856C96E}" srcOrd="1" destOrd="0" presId="urn:microsoft.com/office/officeart/2005/8/layout/hierarchy1"/>
    <dgm:cxn modelId="{E6019AA0-5973-48AC-842F-24FD6FF219A9}" type="presParOf" srcId="{E81FC9D5-48F7-470F-85F0-5E2728A668F8}" destId="{483BED92-EE9D-47C2-AA02-74C3A221356F}" srcOrd="3" destOrd="0" presId="urn:microsoft.com/office/officeart/2005/8/layout/hierarchy1"/>
    <dgm:cxn modelId="{02433182-0C21-4BEA-A445-118DB0B54F2C}" type="presParOf" srcId="{483BED92-EE9D-47C2-AA02-74C3A221356F}" destId="{8D60FD4C-952C-443D-A074-F7E84667952F}" srcOrd="0" destOrd="0" presId="urn:microsoft.com/office/officeart/2005/8/layout/hierarchy1"/>
    <dgm:cxn modelId="{0711355A-275B-44AE-BE2C-0C61A3EB3DDE}" type="presParOf" srcId="{8D60FD4C-952C-443D-A074-F7E84667952F}" destId="{9D1BD45B-14EB-4CB6-95D5-C5CDA0F63A26}" srcOrd="0" destOrd="0" presId="urn:microsoft.com/office/officeart/2005/8/layout/hierarchy1"/>
    <dgm:cxn modelId="{DAF7CF3D-9E4A-43A7-88B3-44532C62790B}" type="presParOf" srcId="{8D60FD4C-952C-443D-A074-F7E84667952F}" destId="{D369DE65-E868-4729-8C23-A38395B446E0}" srcOrd="1" destOrd="0" presId="urn:microsoft.com/office/officeart/2005/8/layout/hierarchy1"/>
    <dgm:cxn modelId="{02AB61A7-9FF2-453E-BC29-969EFB3FAEC7}" type="presParOf" srcId="{483BED92-EE9D-47C2-AA02-74C3A221356F}" destId="{7C25B71B-A83D-4845-83AE-03CF19B09F5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A2B5EA4-5AAA-4227-BDC2-161CE8E24D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29F5EED-A436-4D67-99E2-188C348DA627}">
      <dgm:prSet/>
      <dgm:spPr/>
      <dgm:t>
        <a:bodyPr/>
        <a:lstStyle/>
        <a:p>
          <a:r>
            <a:rPr lang="en-GB"/>
            <a:t>Not the same standard as civil (tort) law. </a:t>
          </a:r>
          <a:endParaRPr lang="en-US"/>
        </a:p>
      </dgm:t>
    </dgm:pt>
    <dgm:pt modelId="{2D648CAA-10BF-4A56-9B19-866BB6F1BD43}" type="parTrans" cxnId="{42AA8027-7477-4EF3-8E46-B17C9E5B87D3}">
      <dgm:prSet/>
      <dgm:spPr/>
      <dgm:t>
        <a:bodyPr/>
        <a:lstStyle/>
        <a:p>
          <a:endParaRPr lang="en-US"/>
        </a:p>
      </dgm:t>
    </dgm:pt>
    <dgm:pt modelId="{CC440227-6D6F-4E15-9632-C51333BA7401}" type="sibTrans" cxnId="{42AA8027-7477-4EF3-8E46-B17C9E5B87D3}">
      <dgm:prSet/>
      <dgm:spPr/>
      <dgm:t>
        <a:bodyPr/>
        <a:lstStyle/>
        <a:p>
          <a:endParaRPr lang="en-US"/>
        </a:p>
      </dgm:t>
    </dgm:pt>
    <dgm:pt modelId="{29A273DD-0F0F-42F4-9F83-F4F381F72629}">
      <dgm:prSet/>
      <dgm:spPr/>
      <dgm:t>
        <a:bodyPr/>
        <a:lstStyle/>
        <a:p>
          <a:r>
            <a:rPr lang="en-GB"/>
            <a:t>It is a higher standard.</a:t>
          </a:r>
          <a:endParaRPr lang="en-US"/>
        </a:p>
      </dgm:t>
    </dgm:pt>
    <dgm:pt modelId="{748BC409-366A-4C41-A974-59F58B555CF0}" type="parTrans" cxnId="{F4678B61-8809-4DA9-9C73-44174A3452E6}">
      <dgm:prSet/>
      <dgm:spPr/>
      <dgm:t>
        <a:bodyPr/>
        <a:lstStyle/>
        <a:p>
          <a:endParaRPr lang="en-US"/>
        </a:p>
      </dgm:t>
    </dgm:pt>
    <dgm:pt modelId="{205D79BE-A367-4E33-8604-F92B3883DCA8}" type="sibTrans" cxnId="{F4678B61-8809-4DA9-9C73-44174A3452E6}">
      <dgm:prSet/>
      <dgm:spPr/>
      <dgm:t>
        <a:bodyPr/>
        <a:lstStyle/>
        <a:p>
          <a:endParaRPr lang="en-US"/>
        </a:p>
      </dgm:t>
    </dgm:pt>
    <dgm:pt modelId="{688F2E28-1202-49CB-9FB8-1E3EF21C6D65}">
      <dgm:prSet/>
      <dgm:spPr/>
      <dgm:t>
        <a:bodyPr/>
        <a:lstStyle/>
        <a:p>
          <a:r>
            <a:rPr lang="en-GB" dirty="0"/>
            <a:t>Key case which explains this is the case of Andrews v DPP [1937] </a:t>
          </a:r>
          <a:endParaRPr lang="en-US" dirty="0"/>
        </a:p>
      </dgm:t>
    </dgm:pt>
    <dgm:pt modelId="{CDFE9EB1-3F0E-4D20-BCE0-5D545C7DA3ED}" type="parTrans" cxnId="{128B2F56-1EF0-4715-8DFD-1687E59364C3}">
      <dgm:prSet/>
      <dgm:spPr/>
      <dgm:t>
        <a:bodyPr/>
        <a:lstStyle/>
        <a:p>
          <a:endParaRPr lang="en-US"/>
        </a:p>
      </dgm:t>
    </dgm:pt>
    <dgm:pt modelId="{E195E8D7-FE9F-4F76-8791-3B764302EA54}" type="sibTrans" cxnId="{128B2F56-1EF0-4715-8DFD-1687E59364C3}">
      <dgm:prSet/>
      <dgm:spPr/>
      <dgm:t>
        <a:bodyPr/>
        <a:lstStyle/>
        <a:p>
          <a:endParaRPr lang="en-US"/>
        </a:p>
      </dgm:t>
    </dgm:pt>
    <dgm:pt modelId="{145DC0BD-7F08-4389-9D89-B1991799B383}" type="pres">
      <dgm:prSet presAssocID="{4A2B5EA4-5AAA-4227-BDC2-161CE8E24DD6}" presName="root" presStyleCnt="0">
        <dgm:presLayoutVars>
          <dgm:dir/>
          <dgm:resizeHandles val="exact"/>
        </dgm:presLayoutVars>
      </dgm:prSet>
      <dgm:spPr/>
    </dgm:pt>
    <dgm:pt modelId="{0E42F335-057B-4147-BB72-B0513E5696AB}" type="pres">
      <dgm:prSet presAssocID="{F29F5EED-A436-4D67-99E2-188C348DA627}" presName="compNode" presStyleCnt="0"/>
      <dgm:spPr/>
    </dgm:pt>
    <dgm:pt modelId="{DC4F3728-03A0-4137-B12D-ECBCA030B168}" type="pres">
      <dgm:prSet presAssocID="{F29F5EED-A436-4D67-99E2-188C348DA627}" presName="bgRect" presStyleLbl="bgShp" presStyleIdx="0" presStyleCnt="3"/>
      <dgm:spPr/>
    </dgm:pt>
    <dgm:pt modelId="{2B655FD9-BD25-449B-B4A8-406644FC88CD}" type="pres">
      <dgm:prSet presAssocID="{F29F5EED-A436-4D67-99E2-188C348DA62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3FD6D26E-6CB3-4E97-A869-0D3647EC78DF}" type="pres">
      <dgm:prSet presAssocID="{F29F5EED-A436-4D67-99E2-188C348DA627}" presName="spaceRect" presStyleCnt="0"/>
      <dgm:spPr/>
    </dgm:pt>
    <dgm:pt modelId="{1DAD16B8-1100-48BD-BF68-CE8000857C45}" type="pres">
      <dgm:prSet presAssocID="{F29F5EED-A436-4D67-99E2-188C348DA627}" presName="parTx" presStyleLbl="revTx" presStyleIdx="0" presStyleCnt="3">
        <dgm:presLayoutVars>
          <dgm:chMax val="0"/>
          <dgm:chPref val="0"/>
        </dgm:presLayoutVars>
      </dgm:prSet>
      <dgm:spPr/>
    </dgm:pt>
    <dgm:pt modelId="{D81C99CA-9425-40FA-8FB6-E3E38DCE4965}" type="pres">
      <dgm:prSet presAssocID="{CC440227-6D6F-4E15-9632-C51333BA7401}" presName="sibTrans" presStyleCnt="0"/>
      <dgm:spPr/>
    </dgm:pt>
    <dgm:pt modelId="{ED438B76-58B6-42AF-95D0-F290B5738CA5}" type="pres">
      <dgm:prSet presAssocID="{29A273DD-0F0F-42F4-9F83-F4F381F72629}" presName="compNode" presStyleCnt="0"/>
      <dgm:spPr/>
    </dgm:pt>
    <dgm:pt modelId="{CF059941-7409-4794-A0E9-B4BB6413A59A}" type="pres">
      <dgm:prSet presAssocID="{29A273DD-0F0F-42F4-9F83-F4F381F72629}" presName="bgRect" presStyleLbl="bgShp" presStyleIdx="1" presStyleCnt="3"/>
      <dgm:spPr/>
    </dgm:pt>
    <dgm:pt modelId="{7915F9D8-8552-4BC4-BC2C-A524F91B0BD1}" type="pres">
      <dgm:prSet presAssocID="{29A273DD-0F0F-42F4-9F83-F4F381F726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a:ext>
      </dgm:extLst>
    </dgm:pt>
    <dgm:pt modelId="{EC1C6B86-2EB7-4EA3-8CE3-B595B4B23A69}" type="pres">
      <dgm:prSet presAssocID="{29A273DD-0F0F-42F4-9F83-F4F381F72629}" presName="spaceRect" presStyleCnt="0"/>
      <dgm:spPr/>
    </dgm:pt>
    <dgm:pt modelId="{BD577228-EBC0-448D-86DF-1906C7DC8E6B}" type="pres">
      <dgm:prSet presAssocID="{29A273DD-0F0F-42F4-9F83-F4F381F72629}" presName="parTx" presStyleLbl="revTx" presStyleIdx="1" presStyleCnt="3">
        <dgm:presLayoutVars>
          <dgm:chMax val="0"/>
          <dgm:chPref val="0"/>
        </dgm:presLayoutVars>
      </dgm:prSet>
      <dgm:spPr/>
    </dgm:pt>
    <dgm:pt modelId="{C7235664-905F-4ECA-BD47-00A7ABCC9E90}" type="pres">
      <dgm:prSet presAssocID="{205D79BE-A367-4E33-8604-F92B3883DCA8}" presName="sibTrans" presStyleCnt="0"/>
      <dgm:spPr/>
    </dgm:pt>
    <dgm:pt modelId="{9D20EC26-0831-44F8-9CCF-2E644AF9E7E5}" type="pres">
      <dgm:prSet presAssocID="{688F2E28-1202-49CB-9FB8-1E3EF21C6D65}" presName="compNode" presStyleCnt="0"/>
      <dgm:spPr/>
    </dgm:pt>
    <dgm:pt modelId="{87AE1C2F-D300-4FFF-8225-D5BF51F84E63}" type="pres">
      <dgm:prSet presAssocID="{688F2E28-1202-49CB-9FB8-1E3EF21C6D65}" presName="bgRect" presStyleLbl="bgShp" presStyleIdx="2" presStyleCnt="3"/>
      <dgm:spPr/>
    </dgm:pt>
    <dgm:pt modelId="{C3CFE5E3-DF97-441A-BF89-542EE8AFC61B}" type="pres">
      <dgm:prSet presAssocID="{688F2E28-1202-49CB-9FB8-1E3EF21C6D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with Pulse"/>
        </a:ext>
      </dgm:extLst>
    </dgm:pt>
    <dgm:pt modelId="{0D220734-307E-4C00-B37C-157F35D1347A}" type="pres">
      <dgm:prSet presAssocID="{688F2E28-1202-49CB-9FB8-1E3EF21C6D65}" presName="spaceRect" presStyleCnt="0"/>
      <dgm:spPr/>
    </dgm:pt>
    <dgm:pt modelId="{FCA908C1-4C61-466C-8378-D98025F2479C}" type="pres">
      <dgm:prSet presAssocID="{688F2E28-1202-49CB-9FB8-1E3EF21C6D65}" presName="parTx" presStyleLbl="revTx" presStyleIdx="2" presStyleCnt="3">
        <dgm:presLayoutVars>
          <dgm:chMax val="0"/>
          <dgm:chPref val="0"/>
        </dgm:presLayoutVars>
      </dgm:prSet>
      <dgm:spPr/>
    </dgm:pt>
  </dgm:ptLst>
  <dgm:cxnLst>
    <dgm:cxn modelId="{819E990D-E346-4E93-B4F5-E0637F5B6EA9}" type="presOf" srcId="{F29F5EED-A436-4D67-99E2-188C348DA627}" destId="{1DAD16B8-1100-48BD-BF68-CE8000857C45}" srcOrd="0" destOrd="0" presId="urn:microsoft.com/office/officeart/2018/2/layout/IconVerticalSolidList"/>
    <dgm:cxn modelId="{42AA8027-7477-4EF3-8E46-B17C9E5B87D3}" srcId="{4A2B5EA4-5AAA-4227-BDC2-161CE8E24DD6}" destId="{F29F5EED-A436-4D67-99E2-188C348DA627}" srcOrd="0" destOrd="0" parTransId="{2D648CAA-10BF-4A56-9B19-866BB6F1BD43}" sibTransId="{CC440227-6D6F-4E15-9632-C51333BA7401}"/>
    <dgm:cxn modelId="{5AE60A2A-2152-4E19-853E-0EC630AFB2D5}" type="presOf" srcId="{29A273DD-0F0F-42F4-9F83-F4F381F72629}" destId="{BD577228-EBC0-448D-86DF-1906C7DC8E6B}" srcOrd="0" destOrd="0" presId="urn:microsoft.com/office/officeart/2018/2/layout/IconVerticalSolidList"/>
    <dgm:cxn modelId="{F4678B61-8809-4DA9-9C73-44174A3452E6}" srcId="{4A2B5EA4-5AAA-4227-BDC2-161CE8E24DD6}" destId="{29A273DD-0F0F-42F4-9F83-F4F381F72629}" srcOrd="1" destOrd="0" parTransId="{748BC409-366A-4C41-A974-59F58B555CF0}" sibTransId="{205D79BE-A367-4E33-8604-F92B3883DCA8}"/>
    <dgm:cxn modelId="{128B2F56-1EF0-4715-8DFD-1687E59364C3}" srcId="{4A2B5EA4-5AAA-4227-BDC2-161CE8E24DD6}" destId="{688F2E28-1202-49CB-9FB8-1E3EF21C6D65}" srcOrd="2" destOrd="0" parTransId="{CDFE9EB1-3F0E-4D20-BCE0-5D545C7DA3ED}" sibTransId="{E195E8D7-FE9F-4F76-8791-3B764302EA54}"/>
    <dgm:cxn modelId="{DC681B9A-CD9D-4202-A35D-419CFAF2D76A}" type="presOf" srcId="{688F2E28-1202-49CB-9FB8-1E3EF21C6D65}" destId="{FCA908C1-4C61-466C-8378-D98025F2479C}" srcOrd="0" destOrd="0" presId="urn:microsoft.com/office/officeart/2018/2/layout/IconVerticalSolidList"/>
    <dgm:cxn modelId="{286770C2-DCF0-4AD0-8DCA-D45536C3D060}" type="presOf" srcId="{4A2B5EA4-5AAA-4227-BDC2-161CE8E24DD6}" destId="{145DC0BD-7F08-4389-9D89-B1991799B383}" srcOrd="0" destOrd="0" presId="urn:microsoft.com/office/officeart/2018/2/layout/IconVerticalSolidList"/>
    <dgm:cxn modelId="{467410A3-0811-48A2-BF56-CE4FAE4FD68B}" type="presParOf" srcId="{145DC0BD-7F08-4389-9D89-B1991799B383}" destId="{0E42F335-057B-4147-BB72-B0513E5696AB}" srcOrd="0" destOrd="0" presId="urn:microsoft.com/office/officeart/2018/2/layout/IconVerticalSolidList"/>
    <dgm:cxn modelId="{8FDB3493-D73F-4A63-B87A-E40AF5DBB019}" type="presParOf" srcId="{0E42F335-057B-4147-BB72-B0513E5696AB}" destId="{DC4F3728-03A0-4137-B12D-ECBCA030B168}" srcOrd="0" destOrd="0" presId="urn:microsoft.com/office/officeart/2018/2/layout/IconVerticalSolidList"/>
    <dgm:cxn modelId="{9D2EF991-6688-4D32-89EB-7721EB8524FE}" type="presParOf" srcId="{0E42F335-057B-4147-BB72-B0513E5696AB}" destId="{2B655FD9-BD25-449B-B4A8-406644FC88CD}" srcOrd="1" destOrd="0" presId="urn:microsoft.com/office/officeart/2018/2/layout/IconVerticalSolidList"/>
    <dgm:cxn modelId="{3F2CD23C-39B2-456F-B34F-7B59F73CB047}" type="presParOf" srcId="{0E42F335-057B-4147-BB72-B0513E5696AB}" destId="{3FD6D26E-6CB3-4E97-A869-0D3647EC78DF}" srcOrd="2" destOrd="0" presId="urn:microsoft.com/office/officeart/2018/2/layout/IconVerticalSolidList"/>
    <dgm:cxn modelId="{0A89A9E3-E84C-4B11-93C5-8A9BD5823B3C}" type="presParOf" srcId="{0E42F335-057B-4147-BB72-B0513E5696AB}" destId="{1DAD16B8-1100-48BD-BF68-CE8000857C45}" srcOrd="3" destOrd="0" presId="urn:microsoft.com/office/officeart/2018/2/layout/IconVerticalSolidList"/>
    <dgm:cxn modelId="{46DDD793-1ACE-424D-A502-320D5340D391}" type="presParOf" srcId="{145DC0BD-7F08-4389-9D89-B1991799B383}" destId="{D81C99CA-9425-40FA-8FB6-E3E38DCE4965}" srcOrd="1" destOrd="0" presId="urn:microsoft.com/office/officeart/2018/2/layout/IconVerticalSolidList"/>
    <dgm:cxn modelId="{0B5BDA8B-91B6-4700-8CFB-1009D3418C13}" type="presParOf" srcId="{145DC0BD-7F08-4389-9D89-B1991799B383}" destId="{ED438B76-58B6-42AF-95D0-F290B5738CA5}" srcOrd="2" destOrd="0" presId="urn:microsoft.com/office/officeart/2018/2/layout/IconVerticalSolidList"/>
    <dgm:cxn modelId="{958412B3-CBCB-4AF5-BB4D-66FF648A14FE}" type="presParOf" srcId="{ED438B76-58B6-42AF-95D0-F290B5738CA5}" destId="{CF059941-7409-4794-A0E9-B4BB6413A59A}" srcOrd="0" destOrd="0" presId="urn:microsoft.com/office/officeart/2018/2/layout/IconVerticalSolidList"/>
    <dgm:cxn modelId="{255CED59-B29B-488F-87CA-C33ABAA12A32}" type="presParOf" srcId="{ED438B76-58B6-42AF-95D0-F290B5738CA5}" destId="{7915F9D8-8552-4BC4-BC2C-A524F91B0BD1}" srcOrd="1" destOrd="0" presId="urn:microsoft.com/office/officeart/2018/2/layout/IconVerticalSolidList"/>
    <dgm:cxn modelId="{E8D0FC8F-76B3-4AE5-9C9C-199F62CEF880}" type="presParOf" srcId="{ED438B76-58B6-42AF-95D0-F290B5738CA5}" destId="{EC1C6B86-2EB7-4EA3-8CE3-B595B4B23A69}" srcOrd="2" destOrd="0" presId="urn:microsoft.com/office/officeart/2018/2/layout/IconVerticalSolidList"/>
    <dgm:cxn modelId="{76DF5FB3-F52A-47D5-A78C-B29F0207B8B1}" type="presParOf" srcId="{ED438B76-58B6-42AF-95D0-F290B5738CA5}" destId="{BD577228-EBC0-448D-86DF-1906C7DC8E6B}" srcOrd="3" destOrd="0" presId="urn:microsoft.com/office/officeart/2018/2/layout/IconVerticalSolidList"/>
    <dgm:cxn modelId="{743F7B9C-06E8-46AC-A3D7-70786EA8F955}" type="presParOf" srcId="{145DC0BD-7F08-4389-9D89-B1991799B383}" destId="{C7235664-905F-4ECA-BD47-00A7ABCC9E90}" srcOrd="3" destOrd="0" presId="urn:microsoft.com/office/officeart/2018/2/layout/IconVerticalSolidList"/>
    <dgm:cxn modelId="{1B0E364F-FD03-4C03-A20A-127CC0446935}" type="presParOf" srcId="{145DC0BD-7F08-4389-9D89-B1991799B383}" destId="{9D20EC26-0831-44F8-9CCF-2E644AF9E7E5}" srcOrd="4" destOrd="0" presId="urn:microsoft.com/office/officeart/2018/2/layout/IconVerticalSolidList"/>
    <dgm:cxn modelId="{F3300BC3-6A44-4BF2-B9D4-DC431134A9C0}" type="presParOf" srcId="{9D20EC26-0831-44F8-9CCF-2E644AF9E7E5}" destId="{87AE1C2F-D300-4FFF-8225-D5BF51F84E63}" srcOrd="0" destOrd="0" presId="urn:microsoft.com/office/officeart/2018/2/layout/IconVerticalSolidList"/>
    <dgm:cxn modelId="{A2CA0756-EC62-4E21-8AC1-16B44EE97830}" type="presParOf" srcId="{9D20EC26-0831-44F8-9CCF-2E644AF9E7E5}" destId="{C3CFE5E3-DF97-441A-BF89-542EE8AFC61B}" srcOrd="1" destOrd="0" presId="urn:microsoft.com/office/officeart/2018/2/layout/IconVerticalSolidList"/>
    <dgm:cxn modelId="{1DC3E879-DDCC-47D9-8F0A-AAB72DB55984}" type="presParOf" srcId="{9D20EC26-0831-44F8-9CCF-2E644AF9E7E5}" destId="{0D220734-307E-4C00-B37C-157F35D1347A}" srcOrd="2" destOrd="0" presId="urn:microsoft.com/office/officeart/2018/2/layout/IconVerticalSolidList"/>
    <dgm:cxn modelId="{35A91C1F-287E-4F17-A6CD-0CB7DC3C5907}" type="presParOf" srcId="{9D20EC26-0831-44F8-9CCF-2E644AF9E7E5}" destId="{FCA908C1-4C61-466C-8378-D98025F2479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BE43C48-6F60-4B02-930D-2A8773A1074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8DEF39A-BD1E-4AD0-951F-B082D583EE76}">
      <dgm:prSet/>
      <dgm:spPr/>
      <dgm:t>
        <a:bodyPr/>
        <a:lstStyle/>
        <a:p>
          <a:r>
            <a:rPr lang="en-GB"/>
            <a:t>Research the following case; </a:t>
          </a:r>
          <a:endParaRPr lang="en-US"/>
        </a:p>
      </dgm:t>
    </dgm:pt>
    <dgm:pt modelId="{D589F742-D415-4F37-BD2D-D236651497F0}" type="parTrans" cxnId="{829AF74E-A48F-4164-A57E-94C9C1F894E8}">
      <dgm:prSet/>
      <dgm:spPr/>
      <dgm:t>
        <a:bodyPr/>
        <a:lstStyle/>
        <a:p>
          <a:endParaRPr lang="en-US"/>
        </a:p>
      </dgm:t>
    </dgm:pt>
    <dgm:pt modelId="{A4D4C9AF-F29C-4985-A0A9-0AB797C28751}" type="sibTrans" cxnId="{829AF74E-A48F-4164-A57E-94C9C1F894E8}">
      <dgm:prSet/>
      <dgm:spPr/>
      <dgm:t>
        <a:bodyPr/>
        <a:lstStyle/>
        <a:p>
          <a:endParaRPr lang="en-US"/>
        </a:p>
      </dgm:t>
    </dgm:pt>
    <dgm:pt modelId="{C40A3053-E0AB-482C-8D5A-F6613A845477}">
      <dgm:prSet/>
      <dgm:spPr/>
      <dgm:t>
        <a:bodyPr/>
        <a:lstStyle/>
        <a:p>
          <a:r>
            <a:rPr lang="en-GB"/>
            <a:t>R v Bristow [2013] </a:t>
          </a:r>
          <a:endParaRPr lang="en-US"/>
        </a:p>
      </dgm:t>
    </dgm:pt>
    <dgm:pt modelId="{928E8008-13B4-4535-9CD9-A650F790E9AD}" type="parTrans" cxnId="{B3CB9BD3-ED5F-48FE-9264-01EB75FF10A0}">
      <dgm:prSet/>
      <dgm:spPr/>
      <dgm:t>
        <a:bodyPr/>
        <a:lstStyle/>
        <a:p>
          <a:endParaRPr lang="en-US"/>
        </a:p>
      </dgm:t>
    </dgm:pt>
    <dgm:pt modelId="{E0FBA2BE-B4FD-4EC9-8A02-E838DADD34C8}" type="sibTrans" cxnId="{B3CB9BD3-ED5F-48FE-9264-01EB75FF10A0}">
      <dgm:prSet/>
      <dgm:spPr/>
      <dgm:t>
        <a:bodyPr/>
        <a:lstStyle/>
        <a:p>
          <a:endParaRPr lang="en-US"/>
        </a:p>
      </dgm:t>
    </dgm:pt>
    <dgm:pt modelId="{92D3FA22-4880-4A76-B464-C8C42ACE4B2F}">
      <dgm:prSet/>
      <dgm:spPr/>
      <dgm:t>
        <a:bodyPr/>
        <a:lstStyle/>
        <a:p>
          <a:r>
            <a:rPr lang="en-GB"/>
            <a:t>What are the facts of the case. </a:t>
          </a:r>
          <a:endParaRPr lang="en-US"/>
        </a:p>
      </dgm:t>
    </dgm:pt>
    <dgm:pt modelId="{DCFCD7BB-9322-49D9-9D04-931F7AADC1F6}" type="parTrans" cxnId="{089BBB8E-1340-4114-8950-A8087AFC3312}">
      <dgm:prSet/>
      <dgm:spPr/>
      <dgm:t>
        <a:bodyPr/>
        <a:lstStyle/>
        <a:p>
          <a:endParaRPr lang="en-US"/>
        </a:p>
      </dgm:t>
    </dgm:pt>
    <dgm:pt modelId="{D90E3481-FFB7-455C-8CBC-4B781F6B30A3}" type="sibTrans" cxnId="{089BBB8E-1340-4114-8950-A8087AFC3312}">
      <dgm:prSet/>
      <dgm:spPr/>
      <dgm:t>
        <a:bodyPr/>
        <a:lstStyle/>
        <a:p>
          <a:endParaRPr lang="en-US"/>
        </a:p>
      </dgm:t>
    </dgm:pt>
    <dgm:pt modelId="{C9B865A7-3AF4-4941-BC57-B59CF78510E2}">
      <dgm:prSet/>
      <dgm:spPr/>
      <dgm:t>
        <a:bodyPr/>
        <a:lstStyle/>
        <a:p>
          <a:r>
            <a:rPr lang="en-GB"/>
            <a:t>What is the outcome? </a:t>
          </a:r>
          <a:endParaRPr lang="en-US"/>
        </a:p>
      </dgm:t>
    </dgm:pt>
    <dgm:pt modelId="{C6AEA327-6CBF-4AFD-B565-2D2D45BB9BA7}" type="parTrans" cxnId="{1DF8F458-ACB3-4CC2-AC7E-076D99394B14}">
      <dgm:prSet/>
      <dgm:spPr/>
      <dgm:t>
        <a:bodyPr/>
        <a:lstStyle/>
        <a:p>
          <a:endParaRPr lang="en-US"/>
        </a:p>
      </dgm:t>
    </dgm:pt>
    <dgm:pt modelId="{5C7AE540-5A3F-4C9F-8723-B66D295A88DA}" type="sibTrans" cxnId="{1DF8F458-ACB3-4CC2-AC7E-076D99394B14}">
      <dgm:prSet/>
      <dgm:spPr/>
      <dgm:t>
        <a:bodyPr/>
        <a:lstStyle/>
        <a:p>
          <a:endParaRPr lang="en-US"/>
        </a:p>
      </dgm:t>
    </dgm:pt>
    <dgm:pt modelId="{D86DCA15-C3EA-492A-9675-43A58B68D7AA}">
      <dgm:prSet/>
      <dgm:spPr/>
      <dgm:t>
        <a:bodyPr/>
        <a:lstStyle/>
        <a:p>
          <a:r>
            <a:rPr lang="en-GB"/>
            <a:t>Why is the case important?</a:t>
          </a:r>
          <a:endParaRPr lang="en-US"/>
        </a:p>
      </dgm:t>
    </dgm:pt>
    <dgm:pt modelId="{B63B228D-383A-491F-9BD3-F0658CD8FE56}" type="parTrans" cxnId="{020005F5-E763-47CA-BA4A-7E24E9E054A2}">
      <dgm:prSet/>
      <dgm:spPr/>
      <dgm:t>
        <a:bodyPr/>
        <a:lstStyle/>
        <a:p>
          <a:endParaRPr lang="en-US"/>
        </a:p>
      </dgm:t>
    </dgm:pt>
    <dgm:pt modelId="{8906623D-2423-4391-920F-07A86FE28AE3}" type="sibTrans" cxnId="{020005F5-E763-47CA-BA4A-7E24E9E054A2}">
      <dgm:prSet/>
      <dgm:spPr/>
      <dgm:t>
        <a:bodyPr/>
        <a:lstStyle/>
        <a:p>
          <a:endParaRPr lang="en-US"/>
        </a:p>
      </dgm:t>
    </dgm:pt>
    <dgm:pt modelId="{18A50BD4-1E72-4A44-9A5A-4A1A2A7AF1F2}" type="pres">
      <dgm:prSet presAssocID="{5BE43C48-6F60-4B02-930D-2A8773A1074C}" presName="linear" presStyleCnt="0">
        <dgm:presLayoutVars>
          <dgm:animLvl val="lvl"/>
          <dgm:resizeHandles val="exact"/>
        </dgm:presLayoutVars>
      </dgm:prSet>
      <dgm:spPr/>
    </dgm:pt>
    <dgm:pt modelId="{50630F88-A8C1-456A-9BB1-6ED0BE7503D6}" type="pres">
      <dgm:prSet presAssocID="{48DEF39A-BD1E-4AD0-951F-B082D583EE76}" presName="parentText" presStyleLbl="node1" presStyleIdx="0" presStyleCnt="5">
        <dgm:presLayoutVars>
          <dgm:chMax val="0"/>
          <dgm:bulletEnabled val="1"/>
        </dgm:presLayoutVars>
      </dgm:prSet>
      <dgm:spPr/>
    </dgm:pt>
    <dgm:pt modelId="{037C5527-793F-47E7-ABFB-18D928EB925F}" type="pres">
      <dgm:prSet presAssocID="{A4D4C9AF-F29C-4985-A0A9-0AB797C28751}" presName="spacer" presStyleCnt="0"/>
      <dgm:spPr/>
    </dgm:pt>
    <dgm:pt modelId="{A5DD65E3-A588-4B11-870B-F0A6DDCFB101}" type="pres">
      <dgm:prSet presAssocID="{C40A3053-E0AB-482C-8D5A-F6613A845477}" presName="parentText" presStyleLbl="node1" presStyleIdx="1" presStyleCnt="5">
        <dgm:presLayoutVars>
          <dgm:chMax val="0"/>
          <dgm:bulletEnabled val="1"/>
        </dgm:presLayoutVars>
      </dgm:prSet>
      <dgm:spPr/>
    </dgm:pt>
    <dgm:pt modelId="{8F691ECE-2A65-4537-B776-3D3A6F11AAA8}" type="pres">
      <dgm:prSet presAssocID="{E0FBA2BE-B4FD-4EC9-8A02-E838DADD34C8}" presName="spacer" presStyleCnt="0"/>
      <dgm:spPr/>
    </dgm:pt>
    <dgm:pt modelId="{AD7939FE-9416-4DE6-AD0B-0A81484CC222}" type="pres">
      <dgm:prSet presAssocID="{92D3FA22-4880-4A76-B464-C8C42ACE4B2F}" presName="parentText" presStyleLbl="node1" presStyleIdx="2" presStyleCnt="5">
        <dgm:presLayoutVars>
          <dgm:chMax val="0"/>
          <dgm:bulletEnabled val="1"/>
        </dgm:presLayoutVars>
      </dgm:prSet>
      <dgm:spPr/>
    </dgm:pt>
    <dgm:pt modelId="{2C1BA575-AF5C-4167-824A-1504C2F9C3B4}" type="pres">
      <dgm:prSet presAssocID="{D90E3481-FFB7-455C-8CBC-4B781F6B30A3}" presName="spacer" presStyleCnt="0"/>
      <dgm:spPr/>
    </dgm:pt>
    <dgm:pt modelId="{B5C0532A-F6D1-4035-B8C4-D6747BA19AC8}" type="pres">
      <dgm:prSet presAssocID="{C9B865A7-3AF4-4941-BC57-B59CF78510E2}" presName="parentText" presStyleLbl="node1" presStyleIdx="3" presStyleCnt="5">
        <dgm:presLayoutVars>
          <dgm:chMax val="0"/>
          <dgm:bulletEnabled val="1"/>
        </dgm:presLayoutVars>
      </dgm:prSet>
      <dgm:spPr/>
    </dgm:pt>
    <dgm:pt modelId="{03F38ADE-AB89-4E23-93E2-0A767EDF8720}" type="pres">
      <dgm:prSet presAssocID="{5C7AE540-5A3F-4C9F-8723-B66D295A88DA}" presName="spacer" presStyleCnt="0"/>
      <dgm:spPr/>
    </dgm:pt>
    <dgm:pt modelId="{3616A348-D1D8-4E88-99DF-D773C6866157}" type="pres">
      <dgm:prSet presAssocID="{D86DCA15-C3EA-492A-9675-43A58B68D7AA}" presName="parentText" presStyleLbl="node1" presStyleIdx="4" presStyleCnt="5">
        <dgm:presLayoutVars>
          <dgm:chMax val="0"/>
          <dgm:bulletEnabled val="1"/>
        </dgm:presLayoutVars>
      </dgm:prSet>
      <dgm:spPr/>
    </dgm:pt>
  </dgm:ptLst>
  <dgm:cxnLst>
    <dgm:cxn modelId="{69029E01-DDC2-4A30-B99A-127D2C1A7E2B}" type="presOf" srcId="{92D3FA22-4880-4A76-B464-C8C42ACE4B2F}" destId="{AD7939FE-9416-4DE6-AD0B-0A81484CC222}" srcOrd="0" destOrd="0" presId="urn:microsoft.com/office/officeart/2005/8/layout/vList2"/>
    <dgm:cxn modelId="{9E84850F-6D3D-4578-8768-3CA041B4D559}" type="presOf" srcId="{5BE43C48-6F60-4B02-930D-2A8773A1074C}" destId="{18A50BD4-1E72-4A44-9A5A-4A1A2A7AF1F2}" srcOrd="0" destOrd="0" presId="urn:microsoft.com/office/officeart/2005/8/layout/vList2"/>
    <dgm:cxn modelId="{9A6C913D-A21F-42DB-A2B4-310F6E82642B}" type="presOf" srcId="{D86DCA15-C3EA-492A-9675-43A58B68D7AA}" destId="{3616A348-D1D8-4E88-99DF-D773C6866157}" srcOrd="0" destOrd="0" presId="urn:microsoft.com/office/officeart/2005/8/layout/vList2"/>
    <dgm:cxn modelId="{BE0FBA46-15BC-414E-947F-4C1C930DD165}" type="presOf" srcId="{C40A3053-E0AB-482C-8D5A-F6613A845477}" destId="{A5DD65E3-A588-4B11-870B-F0A6DDCFB101}" srcOrd="0" destOrd="0" presId="urn:microsoft.com/office/officeart/2005/8/layout/vList2"/>
    <dgm:cxn modelId="{84A7B14B-07A8-4E8F-BD97-0990B3035F30}" type="presOf" srcId="{48DEF39A-BD1E-4AD0-951F-B082D583EE76}" destId="{50630F88-A8C1-456A-9BB1-6ED0BE7503D6}" srcOrd="0" destOrd="0" presId="urn:microsoft.com/office/officeart/2005/8/layout/vList2"/>
    <dgm:cxn modelId="{829AF74E-A48F-4164-A57E-94C9C1F894E8}" srcId="{5BE43C48-6F60-4B02-930D-2A8773A1074C}" destId="{48DEF39A-BD1E-4AD0-951F-B082D583EE76}" srcOrd="0" destOrd="0" parTransId="{D589F742-D415-4F37-BD2D-D236651497F0}" sibTransId="{A4D4C9AF-F29C-4985-A0A9-0AB797C28751}"/>
    <dgm:cxn modelId="{1DF8F458-ACB3-4CC2-AC7E-076D99394B14}" srcId="{5BE43C48-6F60-4B02-930D-2A8773A1074C}" destId="{C9B865A7-3AF4-4941-BC57-B59CF78510E2}" srcOrd="3" destOrd="0" parTransId="{C6AEA327-6CBF-4AFD-B565-2D2D45BB9BA7}" sibTransId="{5C7AE540-5A3F-4C9F-8723-B66D295A88DA}"/>
    <dgm:cxn modelId="{95739385-AFA0-4A6A-9643-465EEF034CF5}" type="presOf" srcId="{C9B865A7-3AF4-4941-BC57-B59CF78510E2}" destId="{B5C0532A-F6D1-4035-B8C4-D6747BA19AC8}" srcOrd="0" destOrd="0" presId="urn:microsoft.com/office/officeart/2005/8/layout/vList2"/>
    <dgm:cxn modelId="{089BBB8E-1340-4114-8950-A8087AFC3312}" srcId="{5BE43C48-6F60-4B02-930D-2A8773A1074C}" destId="{92D3FA22-4880-4A76-B464-C8C42ACE4B2F}" srcOrd="2" destOrd="0" parTransId="{DCFCD7BB-9322-49D9-9D04-931F7AADC1F6}" sibTransId="{D90E3481-FFB7-455C-8CBC-4B781F6B30A3}"/>
    <dgm:cxn modelId="{B3CB9BD3-ED5F-48FE-9264-01EB75FF10A0}" srcId="{5BE43C48-6F60-4B02-930D-2A8773A1074C}" destId="{C40A3053-E0AB-482C-8D5A-F6613A845477}" srcOrd="1" destOrd="0" parTransId="{928E8008-13B4-4535-9CD9-A650F790E9AD}" sibTransId="{E0FBA2BE-B4FD-4EC9-8A02-E838DADD34C8}"/>
    <dgm:cxn modelId="{020005F5-E763-47CA-BA4A-7E24E9E054A2}" srcId="{5BE43C48-6F60-4B02-930D-2A8773A1074C}" destId="{D86DCA15-C3EA-492A-9675-43A58B68D7AA}" srcOrd="4" destOrd="0" parTransId="{B63B228D-383A-491F-9BD3-F0658CD8FE56}" sibTransId="{8906623D-2423-4391-920F-07A86FE28AE3}"/>
    <dgm:cxn modelId="{70FF6D95-05A3-481B-B040-F0AF37FA9B96}" type="presParOf" srcId="{18A50BD4-1E72-4A44-9A5A-4A1A2A7AF1F2}" destId="{50630F88-A8C1-456A-9BB1-6ED0BE7503D6}" srcOrd="0" destOrd="0" presId="urn:microsoft.com/office/officeart/2005/8/layout/vList2"/>
    <dgm:cxn modelId="{6FBBF430-EA3A-40BA-8592-03C521F8DCC0}" type="presParOf" srcId="{18A50BD4-1E72-4A44-9A5A-4A1A2A7AF1F2}" destId="{037C5527-793F-47E7-ABFB-18D928EB925F}" srcOrd="1" destOrd="0" presId="urn:microsoft.com/office/officeart/2005/8/layout/vList2"/>
    <dgm:cxn modelId="{128E01C8-C187-4C7D-A0E2-9C4D9B9F6DA5}" type="presParOf" srcId="{18A50BD4-1E72-4A44-9A5A-4A1A2A7AF1F2}" destId="{A5DD65E3-A588-4B11-870B-F0A6DDCFB101}" srcOrd="2" destOrd="0" presId="urn:microsoft.com/office/officeart/2005/8/layout/vList2"/>
    <dgm:cxn modelId="{1888DF1A-4253-4259-9F72-0A1624E063C6}" type="presParOf" srcId="{18A50BD4-1E72-4A44-9A5A-4A1A2A7AF1F2}" destId="{8F691ECE-2A65-4537-B776-3D3A6F11AAA8}" srcOrd="3" destOrd="0" presId="urn:microsoft.com/office/officeart/2005/8/layout/vList2"/>
    <dgm:cxn modelId="{D017184E-58DC-41DE-91C6-C59D13AF3AF1}" type="presParOf" srcId="{18A50BD4-1E72-4A44-9A5A-4A1A2A7AF1F2}" destId="{AD7939FE-9416-4DE6-AD0B-0A81484CC222}" srcOrd="4" destOrd="0" presId="urn:microsoft.com/office/officeart/2005/8/layout/vList2"/>
    <dgm:cxn modelId="{E58CC178-26F4-4B37-8CFC-A229D39D1A5A}" type="presParOf" srcId="{18A50BD4-1E72-4A44-9A5A-4A1A2A7AF1F2}" destId="{2C1BA575-AF5C-4167-824A-1504C2F9C3B4}" srcOrd="5" destOrd="0" presId="urn:microsoft.com/office/officeart/2005/8/layout/vList2"/>
    <dgm:cxn modelId="{6D6CCE9C-DDEB-4C5C-8F71-BD3ED16831C4}" type="presParOf" srcId="{18A50BD4-1E72-4A44-9A5A-4A1A2A7AF1F2}" destId="{B5C0532A-F6D1-4035-B8C4-D6747BA19AC8}" srcOrd="6" destOrd="0" presId="urn:microsoft.com/office/officeart/2005/8/layout/vList2"/>
    <dgm:cxn modelId="{DFA876F9-824D-473B-B903-FDC9E5F9F89B}" type="presParOf" srcId="{18A50BD4-1E72-4A44-9A5A-4A1A2A7AF1F2}" destId="{03F38ADE-AB89-4E23-93E2-0A767EDF8720}" srcOrd="7" destOrd="0" presId="urn:microsoft.com/office/officeart/2005/8/layout/vList2"/>
    <dgm:cxn modelId="{4DDEFFD3-8A3E-4935-81B0-96C870D649B4}" type="presParOf" srcId="{18A50BD4-1E72-4A44-9A5A-4A1A2A7AF1F2}" destId="{3616A348-D1D8-4E88-99DF-D773C686615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2C8DF02-5A8C-4773-A2A2-DFE7A1FE1FD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8B07752-FB57-4C49-9BAF-687BE54B9E6B}">
      <dgm:prSet/>
      <dgm:spPr/>
      <dgm:t>
        <a:bodyPr/>
        <a:lstStyle/>
        <a:p>
          <a:r>
            <a:rPr lang="en-GB"/>
            <a:t>Result Crime. </a:t>
          </a:r>
          <a:endParaRPr lang="en-US"/>
        </a:p>
      </dgm:t>
    </dgm:pt>
    <dgm:pt modelId="{AB4183BD-08ED-4AE8-A78C-CB81298EC3FA}" type="parTrans" cxnId="{2A0652FA-F7B3-4347-A2F8-9CB6683485D1}">
      <dgm:prSet/>
      <dgm:spPr/>
      <dgm:t>
        <a:bodyPr/>
        <a:lstStyle/>
        <a:p>
          <a:endParaRPr lang="en-US"/>
        </a:p>
      </dgm:t>
    </dgm:pt>
    <dgm:pt modelId="{072A7E1F-53ED-4EF2-A63B-AF1605751E0B}" type="sibTrans" cxnId="{2A0652FA-F7B3-4347-A2F8-9CB6683485D1}">
      <dgm:prSet/>
      <dgm:spPr/>
      <dgm:t>
        <a:bodyPr/>
        <a:lstStyle/>
        <a:p>
          <a:endParaRPr lang="en-US"/>
        </a:p>
      </dgm:t>
    </dgm:pt>
    <dgm:pt modelId="{0507AE21-1433-4749-BF38-8A590BEE250F}">
      <dgm:prSet/>
      <dgm:spPr/>
      <dgm:t>
        <a:bodyPr/>
        <a:lstStyle/>
        <a:p>
          <a:r>
            <a:rPr lang="en-GB"/>
            <a:t>Both factual and legal causation need to proven for the defendant to be convicted. </a:t>
          </a:r>
          <a:endParaRPr lang="en-US"/>
        </a:p>
      </dgm:t>
    </dgm:pt>
    <dgm:pt modelId="{BE560DDE-719B-4945-A6BF-0BEECB59AA84}" type="parTrans" cxnId="{84574D38-A380-45FD-B085-6405D8712ABE}">
      <dgm:prSet/>
      <dgm:spPr/>
      <dgm:t>
        <a:bodyPr/>
        <a:lstStyle/>
        <a:p>
          <a:endParaRPr lang="en-US"/>
        </a:p>
      </dgm:t>
    </dgm:pt>
    <dgm:pt modelId="{1E4ACAE7-3571-4EB8-8586-344375A17A96}" type="sibTrans" cxnId="{84574D38-A380-45FD-B085-6405D8712ABE}">
      <dgm:prSet/>
      <dgm:spPr/>
      <dgm:t>
        <a:bodyPr/>
        <a:lstStyle/>
        <a:p>
          <a:endParaRPr lang="en-US"/>
        </a:p>
      </dgm:t>
    </dgm:pt>
    <dgm:pt modelId="{989B47B5-43A6-4362-8F29-C7C70011FBFA}">
      <dgm:prSet/>
      <dgm:spPr/>
      <dgm:t>
        <a:bodyPr/>
        <a:lstStyle/>
        <a:p>
          <a:r>
            <a:rPr lang="en-GB"/>
            <a:t>We see this in cases such as R v Cato and R v Kennedy (Both these cases discussed the use of dangerous drugs) </a:t>
          </a:r>
          <a:endParaRPr lang="en-US"/>
        </a:p>
      </dgm:t>
    </dgm:pt>
    <dgm:pt modelId="{E847B32F-6C04-430E-B70B-E802231EEAE7}" type="parTrans" cxnId="{337C59D3-9FCA-4A42-8988-0367E43A1A23}">
      <dgm:prSet/>
      <dgm:spPr/>
      <dgm:t>
        <a:bodyPr/>
        <a:lstStyle/>
        <a:p>
          <a:endParaRPr lang="en-US"/>
        </a:p>
      </dgm:t>
    </dgm:pt>
    <dgm:pt modelId="{4DC67298-6E4D-4BF5-BCBB-C61FB9AF58F4}" type="sibTrans" cxnId="{337C59D3-9FCA-4A42-8988-0367E43A1A23}">
      <dgm:prSet/>
      <dgm:spPr/>
      <dgm:t>
        <a:bodyPr/>
        <a:lstStyle/>
        <a:p>
          <a:endParaRPr lang="en-US"/>
        </a:p>
      </dgm:t>
    </dgm:pt>
    <dgm:pt modelId="{7BD03087-0C5D-493C-A459-16FAF5613156}" type="pres">
      <dgm:prSet presAssocID="{42C8DF02-5A8C-4773-A2A2-DFE7A1FE1FDA}" presName="vert0" presStyleCnt="0">
        <dgm:presLayoutVars>
          <dgm:dir/>
          <dgm:animOne val="branch"/>
          <dgm:animLvl val="lvl"/>
        </dgm:presLayoutVars>
      </dgm:prSet>
      <dgm:spPr/>
    </dgm:pt>
    <dgm:pt modelId="{492F8DB8-02B5-45BF-A47D-B102DA0FA531}" type="pres">
      <dgm:prSet presAssocID="{C8B07752-FB57-4C49-9BAF-687BE54B9E6B}" presName="thickLine" presStyleLbl="alignNode1" presStyleIdx="0" presStyleCnt="3"/>
      <dgm:spPr/>
    </dgm:pt>
    <dgm:pt modelId="{C34D8577-DC7A-47B1-AA47-68D2CA07FF55}" type="pres">
      <dgm:prSet presAssocID="{C8B07752-FB57-4C49-9BAF-687BE54B9E6B}" presName="horz1" presStyleCnt="0"/>
      <dgm:spPr/>
    </dgm:pt>
    <dgm:pt modelId="{A4B39283-BD80-415D-98BE-13D6DBF7A6E5}" type="pres">
      <dgm:prSet presAssocID="{C8B07752-FB57-4C49-9BAF-687BE54B9E6B}" presName="tx1" presStyleLbl="revTx" presStyleIdx="0" presStyleCnt="3"/>
      <dgm:spPr/>
    </dgm:pt>
    <dgm:pt modelId="{66E1A139-3C35-4993-8E94-9B4DDDDF7D2B}" type="pres">
      <dgm:prSet presAssocID="{C8B07752-FB57-4C49-9BAF-687BE54B9E6B}" presName="vert1" presStyleCnt="0"/>
      <dgm:spPr/>
    </dgm:pt>
    <dgm:pt modelId="{775E24A4-39A5-4654-B678-AFFFA8B96305}" type="pres">
      <dgm:prSet presAssocID="{0507AE21-1433-4749-BF38-8A590BEE250F}" presName="thickLine" presStyleLbl="alignNode1" presStyleIdx="1" presStyleCnt="3"/>
      <dgm:spPr/>
    </dgm:pt>
    <dgm:pt modelId="{07A82987-8D82-4908-930D-B63A95057FE5}" type="pres">
      <dgm:prSet presAssocID="{0507AE21-1433-4749-BF38-8A590BEE250F}" presName="horz1" presStyleCnt="0"/>
      <dgm:spPr/>
    </dgm:pt>
    <dgm:pt modelId="{115F23BB-235B-4D0F-85B4-DC23468697C9}" type="pres">
      <dgm:prSet presAssocID="{0507AE21-1433-4749-BF38-8A590BEE250F}" presName="tx1" presStyleLbl="revTx" presStyleIdx="1" presStyleCnt="3"/>
      <dgm:spPr/>
    </dgm:pt>
    <dgm:pt modelId="{5786D424-DBF0-4FE5-BB53-9CDBE01F96A0}" type="pres">
      <dgm:prSet presAssocID="{0507AE21-1433-4749-BF38-8A590BEE250F}" presName="vert1" presStyleCnt="0"/>
      <dgm:spPr/>
    </dgm:pt>
    <dgm:pt modelId="{5496CE8A-3ACA-47DE-B4B5-1A79C0EBDDFE}" type="pres">
      <dgm:prSet presAssocID="{989B47B5-43A6-4362-8F29-C7C70011FBFA}" presName="thickLine" presStyleLbl="alignNode1" presStyleIdx="2" presStyleCnt="3"/>
      <dgm:spPr/>
    </dgm:pt>
    <dgm:pt modelId="{D070B803-A25B-4B4B-AEAA-083F1818F43D}" type="pres">
      <dgm:prSet presAssocID="{989B47B5-43A6-4362-8F29-C7C70011FBFA}" presName="horz1" presStyleCnt="0"/>
      <dgm:spPr/>
    </dgm:pt>
    <dgm:pt modelId="{545A4E0D-B7A2-4EB7-AB2F-B24997A0C2BF}" type="pres">
      <dgm:prSet presAssocID="{989B47B5-43A6-4362-8F29-C7C70011FBFA}" presName="tx1" presStyleLbl="revTx" presStyleIdx="2" presStyleCnt="3"/>
      <dgm:spPr/>
    </dgm:pt>
    <dgm:pt modelId="{D070F46D-0551-4DBB-B729-8F6AFB6346A3}" type="pres">
      <dgm:prSet presAssocID="{989B47B5-43A6-4362-8F29-C7C70011FBFA}" presName="vert1" presStyleCnt="0"/>
      <dgm:spPr/>
    </dgm:pt>
  </dgm:ptLst>
  <dgm:cxnLst>
    <dgm:cxn modelId="{6081F825-1693-4538-971A-E534A4C7F869}" type="presOf" srcId="{989B47B5-43A6-4362-8F29-C7C70011FBFA}" destId="{545A4E0D-B7A2-4EB7-AB2F-B24997A0C2BF}" srcOrd="0" destOrd="0" presId="urn:microsoft.com/office/officeart/2008/layout/LinedList"/>
    <dgm:cxn modelId="{84574D38-A380-45FD-B085-6405D8712ABE}" srcId="{42C8DF02-5A8C-4773-A2A2-DFE7A1FE1FDA}" destId="{0507AE21-1433-4749-BF38-8A590BEE250F}" srcOrd="1" destOrd="0" parTransId="{BE560DDE-719B-4945-A6BF-0BEECB59AA84}" sibTransId="{1E4ACAE7-3571-4EB8-8586-344375A17A96}"/>
    <dgm:cxn modelId="{3411243F-2A2D-42CD-A5D0-FF1E899CDD56}" type="presOf" srcId="{42C8DF02-5A8C-4773-A2A2-DFE7A1FE1FDA}" destId="{7BD03087-0C5D-493C-A459-16FAF5613156}" srcOrd="0" destOrd="0" presId="urn:microsoft.com/office/officeart/2008/layout/LinedList"/>
    <dgm:cxn modelId="{F786D84F-6C4B-44B4-958F-532BD27014E3}" type="presOf" srcId="{C8B07752-FB57-4C49-9BAF-687BE54B9E6B}" destId="{A4B39283-BD80-415D-98BE-13D6DBF7A6E5}" srcOrd="0" destOrd="0" presId="urn:microsoft.com/office/officeart/2008/layout/LinedList"/>
    <dgm:cxn modelId="{D1C6E38F-D53B-4288-94A3-423FA15E665D}" type="presOf" srcId="{0507AE21-1433-4749-BF38-8A590BEE250F}" destId="{115F23BB-235B-4D0F-85B4-DC23468697C9}" srcOrd="0" destOrd="0" presId="urn:microsoft.com/office/officeart/2008/layout/LinedList"/>
    <dgm:cxn modelId="{337C59D3-9FCA-4A42-8988-0367E43A1A23}" srcId="{42C8DF02-5A8C-4773-A2A2-DFE7A1FE1FDA}" destId="{989B47B5-43A6-4362-8F29-C7C70011FBFA}" srcOrd="2" destOrd="0" parTransId="{E847B32F-6C04-430E-B70B-E802231EEAE7}" sibTransId="{4DC67298-6E4D-4BF5-BCBB-C61FB9AF58F4}"/>
    <dgm:cxn modelId="{2A0652FA-F7B3-4347-A2F8-9CB6683485D1}" srcId="{42C8DF02-5A8C-4773-A2A2-DFE7A1FE1FDA}" destId="{C8B07752-FB57-4C49-9BAF-687BE54B9E6B}" srcOrd="0" destOrd="0" parTransId="{AB4183BD-08ED-4AE8-A78C-CB81298EC3FA}" sibTransId="{072A7E1F-53ED-4EF2-A63B-AF1605751E0B}"/>
    <dgm:cxn modelId="{39BF2BFA-D09F-4347-AD8B-29BE0DCEA16E}" type="presParOf" srcId="{7BD03087-0C5D-493C-A459-16FAF5613156}" destId="{492F8DB8-02B5-45BF-A47D-B102DA0FA531}" srcOrd="0" destOrd="0" presId="urn:microsoft.com/office/officeart/2008/layout/LinedList"/>
    <dgm:cxn modelId="{D14DC63F-4117-4782-83D9-6B04E95C5F8D}" type="presParOf" srcId="{7BD03087-0C5D-493C-A459-16FAF5613156}" destId="{C34D8577-DC7A-47B1-AA47-68D2CA07FF55}" srcOrd="1" destOrd="0" presId="urn:microsoft.com/office/officeart/2008/layout/LinedList"/>
    <dgm:cxn modelId="{18B91186-A71D-486D-A8FB-2BCF11926027}" type="presParOf" srcId="{C34D8577-DC7A-47B1-AA47-68D2CA07FF55}" destId="{A4B39283-BD80-415D-98BE-13D6DBF7A6E5}" srcOrd="0" destOrd="0" presId="urn:microsoft.com/office/officeart/2008/layout/LinedList"/>
    <dgm:cxn modelId="{04BDF281-EA11-40D4-ADFC-FA0ADEF945F6}" type="presParOf" srcId="{C34D8577-DC7A-47B1-AA47-68D2CA07FF55}" destId="{66E1A139-3C35-4993-8E94-9B4DDDDF7D2B}" srcOrd="1" destOrd="0" presId="urn:microsoft.com/office/officeart/2008/layout/LinedList"/>
    <dgm:cxn modelId="{BBDD9DCF-A359-4086-A107-5583556B810C}" type="presParOf" srcId="{7BD03087-0C5D-493C-A459-16FAF5613156}" destId="{775E24A4-39A5-4654-B678-AFFFA8B96305}" srcOrd="2" destOrd="0" presId="urn:microsoft.com/office/officeart/2008/layout/LinedList"/>
    <dgm:cxn modelId="{E3439701-834E-4E48-A5E8-532F75549E82}" type="presParOf" srcId="{7BD03087-0C5D-493C-A459-16FAF5613156}" destId="{07A82987-8D82-4908-930D-B63A95057FE5}" srcOrd="3" destOrd="0" presId="urn:microsoft.com/office/officeart/2008/layout/LinedList"/>
    <dgm:cxn modelId="{99AEFCA2-C233-4572-8D3B-157332900DA3}" type="presParOf" srcId="{07A82987-8D82-4908-930D-B63A95057FE5}" destId="{115F23BB-235B-4D0F-85B4-DC23468697C9}" srcOrd="0" destOrd="0" presId="urn:microsoft.com/office/officeart/2008/layout/LinedList"/>
    <dgm:cxn modelId="{88472F17-0C91-4DB8-B8E1-F6C88DEA565C}" type="presParOf" srcId="{07A82987-8D82-4908-930D-B63A95057FE5}" destId="{5786D424-DBF0-4FE5-BB53-9CDBE01F96A0}" srcOrd="1" destOrd="0" presId="urn:microsoft.com/office/officeart/2008/layout/LinedList"/>
    <dgm:cxn modelId="{3F7F7108-6D68-4C92-80EC-0B0E18E98130}" type="presParOf" srcId="{7BD03087-0C5D-493C-A459-16FAF5613156}" destId="{5496CE8A-3ACA-47DE-B4B5-1A79C0EBDDFE}" srcOrd="4" destOrd="0" presId="urn:microsoft.com/office/officeart/2008/layout/LinedList"/>
    <dgm:cxn modelId="{FB4D8304-DBE3-46F7-ABD6-1623BA2A64BA}" type="presParOf" srcId="{7BD03087-0C5D-493C-A459-16FAF5613156}" destId="{D070B803-A25B-4B4B-AEAA-083F1818F43D}" srcOrd="5" destOrd="0" presId="urn:microsoft.com/office/officeart/2008/layout/LinedList"/>
    <dgm:cxn modelId="{2D98CC04-36B7-4442-AD36-E5E4910362F8}" type="presParOf" srcId="{D070B803-A25B-4B4B-AEAA-083F1818F43D}" destId="{545A4E0D-B7A2-4EB7-AB2F-B24997A0C2BF}" srcOrd="0" destOrd="0" presId="urn:microsoft.com/office/officeart/2008/layout/LinedList"/>
    <dgm:cxn modelId="{81D66926-EFDF-46EC-9F02-C8A65BF58789}" type="presParOf" srcId="{D070B803-A25B-4B4B-AEAA-083F1818F43D}" destId="{D070F46D-0551-4DBB-B729-8F6AFB6346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19590DF-BF12-4AE2-AF51-DD5E2A1244E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BCB2CD9-B7E5-4D74-A9B4-ED9D5D2E0440}">
      <dgm:prSet/>
      <dgm:spPr/>
      <dgm:t>
        <a:bodyPr/>
        <a:lstStyle/>
        <a:p>
          <a:r>
            <a:rPr lang="en-GB"/>
            <a:t>In addition, transferred malice applies to the offence. </a:t>
          </a:r>
          <a:endParaRPr lang="en-US"/>
        </a:p>
      </dgm:t>
    </dgm:pt>
    <dgm:pt modelId="{CDD10E8D-9272-4996-8631-FC99272BB476}" type="parTrans" cxnId="{E7A876FD-3D9F-4F0C-BD5F-72FF1708FEAB}">
      <dgm:prSet/>
      <dgm:spPr/>
      <dgm:t>
        <a:bodyPr/>
        <a:lstStyle/>
        <a:p>
          <a:endParaRPr lang="en-US"/>
        </a:p>
      </dgm:t>
    </dgm:pt>
    <dgm:pt modelId="{44E90101-A173-42B5-A29D-FACCCCA2DE59}" type="sibTrans" cxnId="{E7A876FD-3D9F-4F0C-BD5F-72FF1708FEAB}">
      <dgm:prSet/>
      <dgm:spPr/>
      <dgm:t>
        <a:bodyPr/>
        <a:lstStyle/>
        <a:p>
          <a:endParaRPr lang="en-US"/>
        </a:p>
      </dgm:t>
    </dgm:pt>
    <dgm:pt modelId="{1EB61F90-CC6C-408A-A76D-DF673E0C20BC}">
      <dgm:prSet/>
      <dgm:spPr/>
      <dgm:t>
        <a:bodyPr/>
        <a:lstStyle/>
        <a:p>
          <a:r>
            <a:rPr lang="en-GB"/>
            <a:t>A key case that demonstrates this is the case of R v Mitchell. </a:t>
          </a:r>
          <a:endParaRPr lang="en-US"/>
        </a:p>
      </dgm:t>
    </dgm:pt>
    <dgm:pt modelId="{77396A91-A5FE-433D-9F98-1E619A0E2786}" type="parTrans" cxnId="{9CC492F5-9EB7-4732-93F7-93BAC8D3C67A}">
      <dgm:prSet/>
      <dgm:spPr/>
      <dgm:t>
        <a:bodyPr/>
        <a:lstStyle/>
        <a:p>
          <a:endParaRPr lang="en-US"/>
        </a:p>
      </dgm:t>
    </dgm:pt>
    <dgm:pt modelId="{BC98C6EF-CDDF-46E9-BFB4-4F165AF7D3CD}" type="sibTrans" cxnId="{9CC492F5-9EB7-4732-93F7-93BAC8D3C67A}">
      <dgm:prSet/>
      <dgm:spPr/>
      <dgm:t>
        <a:bodyPr/>
        <a:lstStyle/>
        <a:p>
          <a:endParaRPr lang="en-US"/>
        </a:p>
      </dgm:t>
    </dgm:pt>
    <dgm:pt modelId="{71B3C415-76C4-4CF5-99D4-BE8310657DB7}">
      <dgm:prSet/>
      <dgm:spPr/>
      <dgm:t>
        <a:bodyPr/>
        <a:lstStyle/>
        <a:p>
          <a:r>
            <a:rPr lang="en-GB"/>
            <a:t>D hit someone who fell against the victim, which resulted in the victim suffering from a broken leg. As a result of the injury, she suffered from an embolism and died. </a:t>
          </a:r>
          <a:endParaRPr lang="en-US"/>
        </a:p>
      </dgm:t>
    </dgm:pt>
    <dgm:pt modelId="{6A243749-4150-4B25-B6BC-60E2A232E79C}" type="parTrans" cxnId="{C40D631E-6475-4451-99D7-9688E7BCFC41}">
      <dgm:prSet/>
      <dgm:spPr/>
      <dgm:t>
        <a:bodyPr/>
        <a:lstStyle/>
        <a:p>
          <a:endParaRPr lang="en-US"/>
        </a:p>
      </dgm:t>
    </dgm:pt>
    <dgm:pt modelId="{E46F7784-6A5D-42DA-A645-047D359BC9C4}" type="sibTrans" cxnId="{C40D631E-6475-4451-99D7-9688E7BCFC41}">
      <dgm:prSet/>
      <dgm:spPr/>
      <dgm:t>
        <a:bodyPr/>
        <a:lstStyle/>
        <a:p>
          <a:endParaRPr lang="en-US"/>
        </a:p>
      </dgm:t>
    </dgm:pt>
    <dgm:pt modelId="{B43BDEF7-0F20-4F54-8E86-B8503167B223}">
      <dgm:prSet/>
      <dgm:spPr/>
      <dgm:t>
        <a:bodyPr/>
        <a:lstStyle/>
        <a:p>
          <a:r>
            <a:rPr lang="en-GB"/>
            <a:t>Outcome; Convicted of Manslaughter. </a:t>
          </a:r>
          <a:endParaRPr lang="en-US"/>
        </a:p>
      </dgm:t>
    </dgm:pt>
    <dgm:pt modelId="{EBD903C1-7DC1-44C9-8DF7-A5C9A30118D1}" type="parTrans" cxnId="{67E1BD58-80BB-41B8-92F1-7FF0E30C887B}">
      <dgm:prSet/>
      <dgm:spPr/>
      <dgm:t>
        <a:bodyPr/>
        <a:lstStyle/>
        <a:p>
          <a:endParaRPr lang="en-US"/>
        </a:p>
      </dgm:t>
    </dgm:pt>
    <dgm:pt modelId="{CDBF6DD9-8E95-4E3E-A130-1A790B5774B7}" type="sibTrans" cxnId="{67E1BD58-80BB-41B8-92F1-7FF0E30C887B}">
      <dgm:prSet/>
      <dgm:spPr/>
      <dgm:t>
        <a:bodyPr/>
        <a:lstStyle/>
        <a:p>
          <a:endParaRPr lang="en-US"/>
        </a:p>
      </dgm:t>
    </dgm:pt>
    <dgm:pt modelId="{01B1BE7E-5079-425F-8820-49091D612D84}" type="pres">
      <dgm:prSet presAssocID="{B19590DF-BF12-4AE2-AF51-DD5E2A1244E7}" presName="vert0" presStyleCnt="0">
        <dgm:presLayoutVars>
          <dgm:dir/>
          <dgm:animOne val="branch"/>
          <dgm:animLvl val="lvl"/>
        </dgm:presLayoutVars>
      </dgm:prSet>
      <dgm:spPr/>
    </dgm:pt>
    <dgm:pt modelId="{2F959CE7-98C7-4716-8A42-30F36991AACB}" type="pres">
      <dgm:prSet presAssocID="{9BCB2CD9-B7E5-4D74-A9B4-ED9D5D2E0440}" presName="thickLine" presStyleLbl="alignNode1" presStyleIdx="0" presStyleCnt="4"/>
      <dgm:spPr/>
    </dgm:pt>
    <dgm:pt modelId="{046900CF-BA37-44CC-9ACB-438BB6CDFA85}" type="pres">
      <dgm:prSet presAssocID="{9BCB2CD9-B7E5-4D74-A9B4-ED9D5D2E0440}" presName="horz1" presStyleCnt="0"/>
      <dgm:spPr/>
    </dgm:pt>
    <dgm:pt modelId="{64D44B28-8427-4D16-8B2B-07E2BF0698C5}" type="pres">
      <dgm:prSet presAssocID="{9BCB2CD9-B7E5-4D74-A9B4-ED9D5D2E0440}" presName="tx1" presStyleLbl="revTx" presStyleIdx="0" presStyleCnt="4"/>
      <dgm:spPr/>
    </dgm:pt>
    <dgm:pt modelId="{BF1D9B35-355E-4108-A899-D688FDB391D1}" type="pres">
      <dgm:prSet presAssocID="{9BCB2CD9-B7E5-4D74-A9B4-ED9D5D2E0440}" presName="vert1" presStyleCnt="0"/>
      <dgm:spPr/>
    </dgm:pt>
    <dgm:pt modelId="{4C362BF3-B4C1-4A5B-973E-AC0D2A121E8C}" type="pres">
      <dgm:prSet presAssocID="{1EB61F90-CC6C-408A-A76D-DF673E0C20BC}" presName="thickLine" presStyleLbl="alignNode1" presStyleIdx="1" presStyleCnt="4"/>
      <dgm:spPr/>
    </dgm:pt>
    <dgm:pt modelId="{0FCBB8D8-FDBF-4E59-B13A-7F88A83AAE2A}" type="pres">
      <dgm:prSet presAssocID="{1EB61F90-CC6C-408A-A76D-DF673E0C20BC}" presName="horz1" presStyleCnt="0"/>
      <dgm:spPr/>
    </dgm:pt>
    <dgm:pt modelId="{1FFA4203-40CF-4017-A29A-5443CA5BDE92}" type="pres">
      <dgm:prSet presAssocID="{1EB61F90-CC6C-408A-A76D-DF673E0C20BC}" presName="tx1" presStyleLbl="revTx" presStyleIdx="1" presStyleCnt="4"/>
      <dgm:spPr/>
    </dgm:pt>
    <dgm:pt modelId="{F2A56DA1-359D-4FD3-A1D8-E581A8D6BABD}" type="pres">
      <dgm:prSet presAssocID="{1EB61F90-CC6C-408A-A76D-DF673E0C20BC}" presName="vert1" presStyleCnt="0"/>
      <dgm:spPr/>
    </dgm:pt>
    <dgm:pt modelId="{92A95B79-1807-444E-8C7F-5B6DA0549C00}" type="pres">
      <dgm:prSet presAssocID="{71B3C415-76C4-4CF5-99D4-BE8310657DB7}" presName="thickLine" presStyleLbl="alignNode1" presStyleIdx="2" presStyleCnt="4"/>
      <dgm:spPr/>
    </dgm:pt>
    <dgm:pt modelId="{CCE0733F-366E-4A30-8A75-7253916CC57C}" type="pres">
      <dgm:prSet presAssocID="{71B3C415-76C4-4CF5-99D4-BE8310657DB7}" presName="horz1" presStyleCnt="0"/>
      <dgm:spPr/>
    </dgm:pt>
    <dgm:pt modelId="{11DB569C-86A5-4090-8689-6E154EACF19E}" type="pres">
      <dgm:prSet presAssocID="{71B3C415-76C4-4CF5-99D4-BE8310657DB7}" presName="tx1" presStyleLbl="revTx" presStyleIdx="2" presStyleCnt="4"/>
      <dgm:spPr/>
    </dgm:pt>
    <dgm:pt modelId="{A775FC3B-88DA-45DC-AC3A-518A0CA6A2BE}" type="pres">
      <dgm:prSet presAssocID="{71B3C415-76C4-4CF5-99D4-BE8310657DB7}" presName="vert1" presStyleCnt="0"/>
      <dgm:spPr/>
    </dgm:pt>
    <dgm:pt modelId="{FB387392-F583-4745-B92C-DDFEE5F9CD33}" type="pres">
      <dgm:prSet presAssocID="{B43BDEF7-0F20-4F54-8E86-B8503167B223}" presName="thickLine" presStyleLbl="alignNode1" presStyleIdx="3" presStyleCnt="4"/>
      <dgm:spPr/>
    </dgm:pt>
    <dgm:pt modelId="{BAA76B7B-14EF-4890-8E94-6B4F1B4C8255}" type="pres">
      <dgm:prSet presAssocID="{B43BDEF7-0F20-4F54-8E86-B8503167B223}" presName="horz1" presStyleCnt="0"/>
      <dgm:spPr/>
    </dgm:pt>
    <dgm:pt modelId="{834193AA-DD8C-4C0E-828F-D155B1C3C2F9}" type="pres">
      <dgm:prSet presAssocID="{B43BDEF7-0F20-4F54-8E86-B8503167B223}" presName="tx1" presStyleLbl="revTx" presStyleIdx="3" presStyleCnt="4"/>
      <dgm:spPr/>
    </dgm:pt>
    <dgm:pt modelId="{EA19CB26-4A9C-4585-AB3D-351BF090431F}" type="pres">
      <dgm:prSet presAssocID="{B43BDEF7-0F20-4F54-8E86-B8503167B223}" presName="vert1" presStyleCnt="0"/>
      <dgm:spPr/>
    </dgm:pt>
  </dgm:ptLst>
  <dgm:cxnLst>
    <dgm:cxn modelId="{C40D631E-6475-4451-99D7-9688E7BCFC41}" srcId="{B19590DF-BF12-4AE2-AF51-DD5E2A1244E7}" destId="{71B3C415-76C4-4CF5-99D4-BE8310657DB7}" srcOrd="2" destOrd="0" parTransId="{6A243749-4150-4B25-B6BC-60E2A232E79C}" sibTransId="{E46F7784-6A5D-42DA-A645-047D359BC9C4}"/>
    <dgm:cxn modelId="{19AF4B5F-C263-453D-BD41-6987F9F9BD72}" type="presOf" srcId="{B19590DF-BF12-4AE2-AF51-DD5E2A1244E7}" destId="{01B1BE7E-5079-425F-8820-49091D612D84}" srcOrd="0" destOrd="0" presId="urn:microsoft.com/office/officeart/2008/layout/LinedList"/>
    <dgm:cxn modelId="{8146FC74-BB2D-4209-BB99-C551675283C6}" type="presOf" srcId="{B43BDEF7-0F20-4F54-8E86-B8503167B223}" destId="{834193AA-DD8C-4C0E-828F-D155B1C3C2F9}" srcOrd="0" destOrd="0" presId="urn:microsoft.com/office/officeart/2008/layout/LinedList"/>
    <dgm:cxn modelId="{67E1BD58-80BB-41B8-92F1-7FF0E30C887B}" srcId="{B19590DF-BF12-4AE2-AF51-DD5E2A1244E7}" destId="{B43BDEF7-0F20-4F54-8E86-B8503167B223}" srcOrd="3" destOrd="0" parTransId="{EBD903C1-7DC1-44C9-8DF7-A5C9A30118D1}" sibTransId="{CDBF6DD9-8E95-4E3E-A130-1A790B5774B7}"/>
    <dgm:cxn modelId="{BF9756A9-ABB0-40A1-998A-93F65DB6299B}" type="presOf" srcId="{1EB61F90-CC6C-408A-A76D-DF673E0C20BC}" destId="{1FFA4203-40CF-4017-A29A-5443CA5BDE92}" srcOrd="0" destOrd="0" presId="urn:microsoft.com/office/officeart/2008/layout/LinedList"/>
    <dgm:cxn modelId="{316AA5CC-A57B-452F-81CC-9528B106A593}" type="presOf" srcId="{9BCB2CD9-B7E5-4D74-A9B4-ED9D5D2E0440}" destId="{64D44B28-8427-4D16-8B2B-07E2BF0698C5}" srcOrd="0" destOrd="0" presId="urn:microsoft.com/office/officeart/2008/layout/LinedList"/>
    <dgm:cxn modelId="{9CC492F5-9EB7-4732-93F7-93BAC8D3C67A}" srcId="{B19590DF-BF12-4AE2-AF51-DD5E2A1244E7}" destId="{1EB61F90-CC6C-408A-A76D-DF673E0C20BC}" srcOrd="1" destOrd="0" parTransId="{77396A91-A5FE-433D-9F98-1E619A0E2786}" sibTransId="{BC98C6EF-CDDF-46E9-BFB4-4F165AF7D3CD}"/>
    <dgm:cxn modelId="{E7A876FD-3D9F-4F0C-BD5F-72FF1708FEAB}" srcId="{B19590DF-BF12-4AE2-AF51-DD5E2A1244E7}" destId="{9BCB2CD9-B7E5-4D74-A9B4-ED9D5D2E0440}" srcOrd="0" destOrd="0" parTransId="{CDD10E8D-9272-4996-8631-FC99272BB476}" sibTransId="{44E90101-A173-42B5-A29D-FACCCCA2DE59}"/>
    <dgm:cxn modelId="{6C73B8FE-3B5B-4C6D-A6D0-1EC7C2D2F451}" type="presOf" srcId="{71B3C415-76C4-4CF5-99D4-BE8310657DB7}" destId="{11DB569C-86A5-4090-8689-6E154EACF19E}" srcOrd="0" destOrd="0" presId="urn:microsoft.com/office/officeart/2008/layout/LinedList"/>
    <dgm:cxn modelId="{F0EF485C-CF4E-4B70-8F11-ACCE00F0F970}" type="presParOf" srcId="{01B1BE7E-5079-425F-8820-49091D612D84}" destId="{2F959CE7-98C7-4716-8A42-30F36991AACB}" srcOrd="0" destOrd="0" presId="urn:microsoft.com/office/officeart/2008/layout/LinedList"/>
    <dgm:cxn modelId="{B7ADA13B-439B-4C65-A8C0-D4EEBC8CA4CC}" type="presParOf" srcId="{01B1BE7E-5079-425F-8820-49091D612D84}" destId="{046900CF-BA37-44CC-9ACB-438BB6CDFA85}" srcOrd="1" destOrd="0" presId="urn:microsoft.com/office/officeart/2008/layout/LinedList"/>
    <dgm:cxn modelId="{196361E5-FF96-4794-A267-4D1805470C30}" type="presParOf" srcId="{046900CF-BA37-44CC-9ACB-438BB6CDFA85}" destId="{64D44B28-8427-4D16-8B2B-07E2BF0698C5}" srcOrd="0" destOrd="0" presId="urn:microsoft.com/office/officeart/2008/layout/LinedList"/>
    <dgm:cxn modelId="{D85BC7B0-C7FE-42EE-984E-1E0EED8D9020}" type="presParOf" srcId="{046900CF-BA37-44CC-9ACB-438BB6CDFA85}" destId="{BF1D9B35-355E-4108-A899-D688FDB391D1}" srcOrd="1" destOrd="0" presId="urn:microsoft.com/office/officeart/2008/layout/LinedList"/>
    <dgm:cxn modelId="{1A5BE0C6-1EC9-4F8F-AB01-BAA17666D185}" type="presParOf" srcId="{01B1BE7E-5079-425F-8820-49091D612D84}" destId="{4C362BF3-B4C1-4A5B-973E-AC0D2A121E8C}" srcOrd="2" destOrd="0" presId="urn:microsoft.com/office/officeart/2008/layout/LinedList"/>
    <dgm:cxn modelId="{CADC9BF6-E8C0-4D8B-ADA1-CF707C967BDB}" type="presParOf" srcId="{01B1BE7E-5079-425F-8820-49091D612D84}" destId="{0FCBB8D8-FDBF-4E59-B13A-7F88A83AAE2A}" srcOrd="3" destOrd="0" presId="urn:microsoft.com/office/officeart/2008/layout/LinedList"/>
    <dgm:cxn modelId="{822A4586-D238-460B-B1D3-85500C697FDB}" type="presParOf" srcId="{0FCBB8D8-FDBF-4E59-B13A-7F88A83AAE2A}" destId="{1FFA4203-40CF-4017-A29A-5443CA5BDE92}" srcOrd="0" destOrd="0" presId="urn:microsoft.com/office/officeart/2008/layout/LinedList"/>
    <dgm:cxn modelId="{DEA686DB-98A3-4139-9E6B-29B1469B0753}" type="presParOf" srcId="{0FCBB8D8-FDBF-4E59-B13A-7F88A83AAE2A}" destId="{F2A56DA1-359D-4FD3-A1D8-E581A8D6BABD}" srcOrd="1" destOrd="0" presId="urn:microsoft.com/office/officeart/2008/layout/LinedList"/>
    <dgm:cxn modelId="{E184BAD2-99CD-4587-9F79-4C4AC83A4A48}" type="presParOf" srcId="{01B1BE7E-5079-425F-8820-49091D612D84}" destId="{92A95B79-1807-444E-8C7F-5B6DA0549C00}" srcOrd="4" destOrd="0" presId="urn:microsoft.com/office/officeart/2008/layout/LinedList"/>
    <dgm:cxn modelId="{1EFC4738-24D3-47FB-9B17-D296A27AE5D7}" type="presParOf" srcId="{01B1BE7E-5079-425F-8820-49091D612D84}" destId="{CCE0733F-366E-4A30-8A75-7253916CC57C}" srcOrd="5" destOrd="0" presId="urn:microsoft.com/office/officeart/2008/layout/LinedList"/>
    <dgm:cxn modelId="{D5A41151-973D-41CA-A8E9-EB5F07A782E4}" type="presParOf" srcId="{CCE0733F-366E-4A30-8A75-7253916CC57C}" destId="{11DB569C-86A5-4090-8689-6E154EACF19E}" srcOrd="0" destOrd="0" presId="urn:microsoft.com/office/officeart/2008/layout/LinedList"/>
    <dgm:cxn modelId="{F58B3A1C-0818-44F0-98D9-BB3A0B8944D6}" type="presParOf" srcId="{CCE0733F-366E-4A30-8A75-7253916CC57C}" destId="{A775FC3B-88DA-45DC-AC3A-518A0CA6A2BE}" srcOrd="1" destOrd="0" presId="urn:microsoft.com/office/officeart/2008/layout/LinedList"/>
    <dgm:cxn modelId="{59035E30-D9BB-4DFA-BF16-626F3C2EA355}" type="presParOf" srcId="{01B1BE7E-5079-425F-8820-49091D612D84}" destId="{FB387392-F583-4745-B92C-DDFEE5F9CD33}" srcOrd="6" destOrd="0" presId="urn:microsoft.com/office/officeart/2008/layout/LinedList"/>
    <dgm:cxn modelId="{23C93A01-CFBF-43C6-958F-907A7870A200}" type="presParOf" srcId="{01B1BE7E-5079-425F-8820-49091D612D84}" destId="{BAA76B7B-14EF-4890-8E94-6B4F1B4C8255}" srcOrd="7" destOrd="0" presId="urn:microsoft.com/office/officeart/2008/layout/LinedList"/>
    <dgm:cxn modelId="{3E2BB950-BEAF-419E-BAB6-3B7C662104E3}" type="presParOf" srcId="{BAA76B7B-14EF-4890-8E94-6B4F1B4C8255}" destId="{834193AA-DD8C-4C0E-828F-D155B1C3C2F9}" srcOrd="0" destOrd="0" presId="urn:microsoft.com/office/officeart/2008/layout/LinedList"/>
    <dgm:cxn modelId="{31F3F458-20B3-4283-AF63-2CD676D7C4C7}" type="presParOf" srcId="{BAA76B7B-14EF-4890-8E94-6B4F1B4C8255}" destId="{EA19CB26-4A9C-4585-AB3D-351BF09043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CDC943C-C057-4427-B0AB-D5E55D3109D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EB7E82-C977-405B-8C74-2DAB4C4981BD}">
      <dgm:prSet/>
      <dgm:spPr/>
      <dgm:t>
        <a:bodyPr/>
        <a:lstStyle/>
        <a:p>
          <a:r>
            <a:rPr lang="en-GB"/>
            <a:t>Research task; </a:t>
          </a:r>
          <a:endParaRPr lang="en-US"/>
        </a:p>
      </dgm:t>
    </dgm:pt>
    <dgm:pt modelId="{853FDE01-78A9-426E-820F-A19DAD758178}" type="parTrans" cxnId="{CDA6DF2A-EC6C-44E0-8A1B-0590649501DB}">
      <dgm:prSet/>
      <dgm:spPr/>
      <dgm:t>
        <a:bodyPr/>
        <a:lstStyle/>
        <a:p>
          <a:endParaRPr lang="en-US"/>
        </a:p>
      </dgm:t>
    </dgm:pt>
    <dgm:pt modelId="{2F689FF9-3E08-482D-9D67-F5D110CEDA9A}" type="sibTrans" cxnId="{CDA6DF2A-EC6C-44E0-8A1B-0590649501DB}">
      <dgm:prSet/>
      <dgm:spPr/>
      <dgm:t>
        <a:bodyPr/>
        <a:lstStyle/>
        <a:p>
          <a:endParaRPr lang="en-US"/>
        </a:p>
      </dgm:t>
    </dgm:pt>
    <dgm:pt modelId="{C76E1BD5-ED87-4918-9810-55408B2DB590}">
      <dgm:prSet/>
      <dgm:spPr/>
      <dgm:t>
        <a:bodyPr/>
        <a:lstStyle/>
        <a:p>
          <a:r>
            <a:rPr lang="en-GB"/>
            <a:t>R v Goodfellow [1986] </a:t>
          </a:r>
          <a:endParaRPr lang="en-US"/>
        </a:p>
      </dgm:t>
    </dgm:pt>
    <dgm:pt modelId="{5FC11BCC-A1CD-4961-9C02-DC29AD53DDE7}" type="parTrans" cxnId="{9B2F877E-25B1-4C43-9880-306E31AAF463}">
      <dgm:prSet/>
      <dgm:spPr/>
      <dgm:t>
        <a:bodyPr/>
        <a:lstStyle/>
        <a:p>
          <a:endParaRPr lang="en-US"/>
        </a:p>
      </dgm:t>
    </dgm:pt>
    <dgm:pt modelId="{60B66C60-F3E2-4700-837B-D80FAA7D870C}" type="sibTrans" cxnId="{9B2F877E-25B1-4C43-9880-306E31AAF463}">
      <dgm:prSet/>
      <dgm:spPr/>
      <dgm:t>
        <a:bodyPr/>
        <a:lstStyle/>
        <a:p>
          <a:endParaRPr lang="en-US"/>
        </a:p>
      </dgm:t>
    </dgm:pt>
    <dgm:pt modelId="{3C0C5B55-D6D9-4665-8595-880A66FAC34C}">
      <dgm:prSet/>
      <dgm:spPr/>
      <dgm:t>
        <a:bodyPr/>
        <a:lstStyle/>
        <a:p>
          <a:r>
            <a:rPr lang="en-GB"/>
            <a:t>What was the case about? </a:t>
          </a:r>
          <a:endParaRPr lang="en-US"/>
        </a:p>
      </dgm:t>
    </dgm:pt>
    <dgm:pt modelId="{6FB59BA2-B576-44CB-83B9-527EC240188F}" type="parTrans" cxnId="{873ED725-F01D-4ED0-9520-558800D250F3}">
      <dgm:prSet/>
      <dgm:spPr/>
      <dgm:t>
        <a:bodyPr/>
        <a:lstStyle/>
        <a:p>
          <a:endParaRPr lang="en-US"/>
        </a:p>
      </dgm:t>
    </dgm:pt>
    <dgm:pt modelId="{42E17DCB-B722-49E2-AB67-163CFE859CD6}" type="sibTrans" cxnId="{873ED725-F01D-4ED0-9520-558800D250F3}">
      <dgm:prSet/>
      <dgm:spPr/>
      <dgm:t>
        <a:bodyPr/>
        <a:lstStyle/>
        <a:p>
          <a:endParaRPr lang="en-US"/>
        </a:p>
      </dgm:t>
    </dgm:pt>
    <dgm:pt modelId="{1E7BA7EC-63F1-4FDC-831C-906F7DE7630A}">
      <dgm:prSet/>
      <dgm:spPr/>
      <dgm:t>
        <a:bodyPr/>
        <a:lstStyle/>
        <a:p>
          <a:r>
            <a:rPr lang="en-GB"/>
            <a:t>What was the outcome?</a:t>
          </a:r>
          <a:endParaRPr lang="en-US"/>
        </a:p>
      </dgm:t>
    </dgm:pt>
    <dgm:pt modelId="{4B5C87C9-C659-4F15-A4D5-87323ACDC4CF}" type="parTrans" cxnId="{0ACFFBC8-E81F-4E06-9979-6C435FC46118}">
      <dgm:prSet/>
      <dgm:spPr/>
      <dgm:t>
        <a:bodyPr/>
        <a:lstStyle/>
        <a:p>
          <a:endParaRPr lang="en-US"/>
        </a:p>
      </dgm:t>
    </dgm:pt>
    <dgm:pt modelId="{86109861-E1A2-47E5-B9B2-7829B9EE5434}" type="sibTrans" cxnId="{0ACFFBC8-E81F-4E06-9979-6C435FC46118}">
      <dgm:prSet/>
      <dgm:spPr/>
      <dgm:t>
        <a:bodyPr/>
        <a:lstStyle/>
        <a:p>
          <a:endParaRPr lang="en-US"/>
        </a:p>
      </dgm:t>
    </dgm:pt>
    <dgm:pt modelId="{87397322-018D-40DC-9CD1-E3188C3197D5}" type="pres">
      <dgm:prSet presAssocID="{CCDC943C-C057-4427-B0AB-D5E55D3109DC}" presName="root" presStyleCnt="0">
        <dgm:presLayoutVars>
          <dgm:dir/>
          <dgm:resizeHandles val="exact"/>
        </dgm:presLayoutVars>
      </dgm:prSet>
      <dgm:spPr/>
    </dgm:pt>
    <dgm:pt modelId="{23E5A435-B44A-49AD-8C58-418FD1D074DD}" type="pres">
      <dgm:prSet presAssocID="{71EB7E82-C977-405B-8C74-2DAB4C4981BD}" presName="compNode" presStyleCnt="0"/>
      <dgm:spPr/>
    </dgm:pt>
    <dgm:pt modelId="{B3418804-D926-4051-9817-ED075C118408}" type="pres">
      <dgm:prSet presAssocID="{71EB7E82-C977-405B-8C74-2DAB4C4981BD}" presName="bgRect" presStyleLbl="bgShp" presStyleIdx="0" presStyleCnt="4"/>
      <dgm:spPr/>
    </dgm:pt>
    <dgm:pt modelId="{7D6D4400-5B7B-416F-9DA4-A8731DFA2562}" type="pres">
      <dgm:prSet presAssocID="{71EB7E82-C977-405B-8C74-2DAB4C4981B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82BDCE72-12AB-41C2-83F9-2F122EE33F9E}" type="pres">
      <dgm:prSet presAssocID="{71EB7E82-C977-405B-8C74-2DAB4C4981BD}" presName="spaceRect" presStyleCnt="0"/>
      <dgm:spPr/>
    </dgm:pt>
    <dgm:pt modelId="{8F86F23E-3079-4063-9622-0474523F3059}" type="pres">
      <dgm:prSet presAssocID="{71EB7E82-C977-405B-8C74-2DAB4C4981BD}" presName="parTx" presStyleLbl="revTx" presStyleIdx="0" presStyleCnt="4">
        <dgm:presLayoutVars>
          <dgm:chMax val="0"/>
          <dgm:chPref val="0"/>
        </dgm:presLayoutVars>
      </dgm:prSet>
      <dgm:spPr/>
    </dgm:pt>
    <dgm:pt modelId="{72B07689-CDCD-447B-B61F-AA27A384A4C6}" type="pres">
      <dgm:prSet presAssocID="{2F689FF9-3E08-482D-9D67-F5D110CEDA9A}" presName="sibTrans" presStyleCnt="0"/>
      <dgm:spPr/>
    </dgm:pt>
    <dgm:pt modelId="{9CADA34A-E463-4EBC-A1FD-C0A5BB09EA1D}" type="pres">
      <dgm:prSet presAssocID="{C76E1BD5-ED87-4918-9810-55408B2DB590}" presName="compNode" presStyleCnt="0"/>
      <dgm:spPr/>
    </dgm:pt>
    <dgm:pt modelId="{6806DDC7-B7A7-49BC-B770-B2063B1922FE}" type="pres">
      <dgm:prSet presAssocID="{C76E1BD5-ED87-4918-9810-55408B2DB590}" presName="bgRect" presStyleLbl="bgShp" presStyleIdx="1" presStyleCnt="4"/>
      <dgm:spPr/>
    </dgm:pt>
    <dgm:pt modelId="{1DD286EF-29F9-4621-84B0-111083C96717}" type="pres">
      <dgm:prSet presAssocID="{C76E1BD5-ED87-4918-9810-55408B2DB59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20420F55-15F8-4899-87A0-53B980414A58}" type="pres">
      <dgm:prSet presAssocID="{C76E1BD5-ED87-4918-9810-55408B2DB590}" presName="spaceRect" presStyleCnt="0"/>
      <dgm:spPr/>
    </dgm:pt>
    <dgm:pt modelId="{36750FDE-9545-4176-98D1-D9D2FDA59089}" type="pres">
      <dgm:prSet presAssocID="{C76E1BD5-ED87-4918-9810-55408B2DB590}" presName="parTx" presStyleLbl="revTx" presStyleIdx="1" presStyleCnt="4">
        <dgm:presLayoutVars>
          <dgm:chMax val="0"/>
          <dgm:chPref val="0"/>
        </dgm:presLayoutVars>
      </dgm:prSet>
      <dgm:spPr/>
    </dgm:pt>
    <dgm:pt modelId="{61ED0E17-C0BF-420E-9C19-3BB9035943AF}" type="pres">
      <dgm:prSet presAssocID="{60B66C60-F3E2-4700-837B-D80FAA7D870C}" presName="sibTrans" presStyleCnt="0"/>
      <dgm:spPr/>
    </dgm:pt>
    <dgm:pt modelId="{096D85A2-F5AE-4884-9C43-DE8703904059}" type="pres">
      <dgm:prSet presAssocID="{3C0C5B55-D6D9-4665-8595-880A66FAC34C}" presName="compNode" presStyleCnt="0"/>
      <dgm:spPr/>
    </dgm:pt>
    <dgm:pt modelId="{478935E2-8D19-4A9E-9E04-4DA890A813E7}" type="pres">
      <dgm:prSet presAssocID="{3C0C5B55-D6D9-4665-8595-880A66FAC34C}" presName="bgRect" presStyleLbl="bgShp" presStyleIdx="2" presStyleCnt="4"/>
      <dgm:spPr/>
    </dgm:pt>
    <dgm:pt modelId="{A4AABD02-E9FF-48D2-ABCA-066CF84A9464}" type="pres">
      <dgm:prSet presAssocID="{3C0C5B55-D6D9-4665-8595-880A66FAC3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818072DC-5868-466B-981E-C281F0CD5798}" type="pres">
      <dgm:prSet presAssocID="{3C0C5B55-D6D9-4665-8595-880A66FAC34C}" presName="spaceRect" presStyleCnt="0"/>
      <dgm:spPr/>
    </dgm:pt>
    <dgm:pt modelId="{07B35BA7-833C-4019-8204-DEB22E39020E}" type="pres">
      <dgm:prSet presAssocID="{3C0C5B55-D6D9-4665-8595-880A66FAC34C}" presName="parTx" presStyleLbl="revTx" presStyleIdx="2" presStyleCnt="4">
        <dgm:presLayoutVars>
          <dgm:chMax val="0"/>
          <dgm:chPref val="0"/>
        </dgm:presLayoutVars>
      </dgm:prSet>
      <dgm:spPr/>
    </dgm:pt>
    <dgm:pt modelId="{06B8534A-914B-40C8-88F7-806B4E1D4285}" type="pres">
      <dgm:prSet presAssocID="{42E17DCB-B722-49E2-AB67-163CFE859CD6}" presName="sibTrans" presStyleCnt="0"/>
      <dgm:spPr/>
    </dgm:pt>
    <dgm:pt modelId="{0675BEBA-92F7-4EB1-BCC6-FCDCD3173312}" type="pres">
      <dgm:prSet presAssocID="{1E7BA7EC-63F1-4FDC-831C-906F7DE7630A}" presName="compNode" presStyleCnt="0"/>
      <dgm:spPr/>
    </dgm:pt>
    <dgm:pt modelId="{526C8237-FA28-436E-856F-C4D83DEB6FF0}" type="pres">
      <dgm:prSet presAssocID="{1E7BA7EC-63F1-4FDC-831C-906F7DE7630A}" presName="bgRect" presStyleLbl="bgShp" presStyleIdx="3" presStyleCnt="4"/>
      <dgm:spPr/>
    </dgm:pt>
    <dgm:pt modelId="{F496F736-0F1E-46E0-B203-E5366073BD3C}" type="pres">
      <dgm:prSet presAssocID="{1E7BA7EC-63F1-4FDC-831C-906F7DE7630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0AC2062E-C863-4178-A00F-CA8B4C52981C}" type="pres">
      <dgm:prSet presAssocID="{1E7BA7EC-63F1-4FDC-831C-906F7DE7630A}" presName="spaceRect" presStyleCnt="0"/>
      <dgm:spPr/>
    </dgm:pt>
    <dgm:pt modelId="{25EFA26B-617C-45F0-BDC7-9D371D5DA121}" type="pres">
      <dgm:prSet presAssocID="{1E7BA7EC-63F1-4FDC-831C-906F7DE7630A}" presName="parTx" presStyleLbl="revTx" presStyleIdx="3" presStyleCnt="4">
        <dgm:presLayoutVars>
          <dgm:chMax val="0"/>
          <dgm:chPref val="0"/>
        </dgm:presLayoutVars>
      </dgm:prSet>
      <dgm:spPr/>
    </dgm:pt>
  </dgm:ptLst>
  <dgm:cxnLst>
    <dgm:cxn modelId="{36C3BF14-3EAE-43AE-A904-0656CA1FD89C}" type="presOf" srcId="{3C0C5B55-D6D9-4665-8595-880A66FAC34C}" destId="{07B35BA7-833C-4019-8204-DEB22E39020E}" srcOrd="0" destOrd="0" presId="urn:microsoft.com/office/officeart/2018/2/layout/IconVerticalSolidList"/>
    <dgm:cxn modelId="{873ED725-F01D-4ED0-9520-558800D250F3}" srcId="{CCDC943C-C057-4427-B0AB-D5E55D3109DC}" destId="{3C0C5B55-D6D9-4665-8595-880A66FAC34C}" srcOrd="2" destOrd="0" parTransId="{6FB59BA2-B576-44CB-83B9-527EC240188F}" sibTransId="{42E17DCB-B722-49E2-AB67-163CFE859CD6}"/>
    <dgm:cxn modelId="{CDA6DF2A-EC6C-44E0-8A1B-0590649501DB}" srcId="{CCDC943C-C057-4427-B0AB-D5E55D3109DC}" destId="{71EB7E82-C977-405B-8C74-2DAB4C4981BD}" srcOrd="0" destOrd="0" parTransId="{853FDE01-78A9-426E-820F-A19DAD758178}" sibTransId="{2F689FF9-3E08-482D-9D67-F5D110CEDA9A}"/>
    <dgm:cxn modelId="{9B2F877E-25B1-4C43-9880-306E31AAF463}" srcId="{CCDC943C-C057-4427-B0AB-D5E55D3109DC}" destId="{C76E1BD5-ED87-4918-9810-55408B2DB590}" srcOrd="1" destOrd="0" parTransId="{5FC11BCC-A1CD-4961-9C02-DC29AD53DDE7}" sibTransId="{60B66C60-F3E2-4700-837B-D80FAA7D870C}"/>
    <dgm:cxn modelId="{0353F39B-D204-4EE5-825F-346B16933CD5}" type="presOf" srcId="{C76E1BD5-ED87-4918-9810-55408B2DB590}" destId="{36750FDE-9545-4176-98D1-D9D2FDA59089}" srcOrd="0" destOrd="0" presId="urn:microsoft.com/office/officeart/2018/2/layout/IconVerticalSolidList"/>
    <dgm:cxn modelId="{B481CBB3-D95D-4EBD-B223-FABD98E36CAE}" type="presOf" srcId="{1E7BA7EC-63F1-4FDC-831C-906F7DE7630A}" destId="{25EFA26B-617C-45F0-BDC7-9D371D5DA121}" srcOrd="0" destOrd="0" presId="urn:microsoft.com/office/officeart/2018/2/layout/IconVerticalSolidList"/>
    <dgm:cxn modelId="{0ACFFBC8-E81F-4E06-9979-6C435FC46118}" srcId="{CCDC943C-C057-4427-B0AB-D5E55D3109DC}" destId="{1E7BA7EC-63F1-4FDC-831C-906F7DE7630A}" srcOrd="3" destOrd="0" parTransId="{4B5C87C9-C659-4F15-A4D5-87323ACDC4CF}" sibTransId="{86109861-E1A2-47E5-B9B2-7829B9EE5434}"/>
    <dgm:cxn modelId="{A0593ADB-AE34-41A4-8D42-91EDD5B11B42}" type="presOf" srcId="{71EB7E82-C977-405B-8C74-2DAB4C4981BD}" destId="{8F86F23E-3079-4063-9622-0474523F3059}" srcOrd="0" destOrd="0" presId="urn:microsoft.com/office/officeart/2018/2/layout/IconVerticalSolidList"/>
    <dgm:cxn modelId="{3AFDBADD-443E-463E-8862-8BC563BC8861}" type="presOf" srcId="{CCDC943C-C057-4427-B0AB-D5E55D3109DC}" destId="{87397322-018D-40DC-9CD1-E3188C3197D5}" srcOrd="0" destOrd="0" presId="urn:microsoft.com/office/officeart/2018/2/layout/IconVerticalSolidList"/>
    <dgm:cxn modelId="{1AC4ADF3-124B-4D7E-B1C6-AD6DEE73C120}" type="presParOf" srcId="{87397322-018D-40DC-9CD1-E3188C3197D5}" destId="{23E5A435-B44A-49AD-8C58-418FD1D074DD}" srcOrd="0" destOrd="0" presId="urn:microsoft.com/office/officeart/2018/2/layout/IconVerticalSolidList"/>
    <dgm:cxn modelId="{738B147E-C287-4353-B7B3-95002EF6DDB3}" type="presParOf" srcId="{23E5A435-B44A-49AD-8C58-418FD1D074DD}" destId="{B3418804-D926-4051-9817-ED075C118408}" srcOrd="0" destOrd="0" presId="urn:microsoft.com/office/officeart/2018/2/layout/IconVerticalSolidList"/>
    <dgm:cxn modelId="{CD40E8FE-CE4A-4245-9855-94F941844B4F}" type="presParOf" srcId="{23E5A435-B44A-49AD-8C58-418FD1D074DD}" destId="{7D6D4400-5B7B-416F-9DA4-A8731DFA2562}" srcOrd="1" destOrd="0" presId="urn:microsoft.com/office/officeart/2018/2/layout/IconVerticalSolidList"/>
    <dgm:cxn modelId="{F9443EE1-C737-409C-9D69-FCE22B6ADBB8}" type="presParOf" srcId="{23E5A435-B44A-49AD-8C58-418FD1D074DD}" destId="{82BDCE72-12AB-41C2-83F9-2F122EE33F9E}" srcOrd="2" destOrd="0" presId="urn:microsoft.com/office/officeart/2018/2/layout/IconVerticalSolidList"/>
    <dgm:cxn modelId="{1FE51D25-4C11-451F-A99F-703E9D2B63B6}" type="presParOf" srcId="{23E5A435-B44A-49AD-8C58-418FD1D074DD}" destId="{8F86F23E-3079-4063-9622-0474523F3059}" srcOrd="3" destOrd="0" presId="urn:microsoft.com/office/officeart/2018/2/layout/IconVerticalSolidList"/>
    <dgm:cxn modelId="{E30C1959-29F7-4EBC-A3A9-67316C152B6F}" type="presParOf" srcId="{87397322-018D-40DC-9CD1-E3188C3197D5}" destId="{72B07689-CDCD-447B-B61F-AA27A384A4C6}" srcOrd="1" destOrd="0" presId="urn:microsoft.com/office/officeart/2018/2/layout/IconVerticalSolidList"/>
    <dgm:cxn modelId="{2AF9C86D-C95D-4409-8F1E-BFB288F1310B}" type="presParOf" srcId="{87397322-018D-40DC-9CD1-E3188C3197D5}" destId="{9CADA34A-E463-4EBC-A1FD-C0A5BB09EA1D}" srcOrd="2" destOrd="0" presId="urn:microsoft.com/office/officeart/2018/2/layout/IconVerticalSolidList"/>
    <dgm:cxn modelId="{807BB435-8FB8-4BF3-9F10-18F2000FB2AA}" type="presParOf" srcId="{9CADA34A-E463-4EBC-A1FD-C0A5BB09EA1D}" destId="{6806DDC7-B7A7-49BC-B770-B2063B1922FE}" srcOrd="0" destOrd="0" presId="urn:microsoft.com/office/officeart/2018/2/layout/IconVerticalSolidList"/>
    <dgm:cxn modelId="{B68392B6-D524-446B-8BB2-210996513DF6}" type="presParOf" srcId="{9CADA34A-E463-4EBC-A1FD-C0A5BB09EA1D}" destId="{1DD286EF-29F9-4621-84B0-111083C96717}" srcOrd="1" destOrd="0" presId="urn:microsoft.com/office/officeart/2018/2/layout/IconVerticalSolidList"/>
    <dgm:cxn modelId="{B3280BAD-55E6-483D-BA15-915BC0C650FF}" type="presParOf" srcId="{9CADA34A-E463-4EBC-A1FD-C0A5BB09EA1D}" destId="{20420F55-15F8-4899-87A0-53B980414A58}" srcOrd="2" destOrd="0" presId="urn:microsoft.com/office/officeart/2018/2/layout/IconVerticalSolidList"/>
    <dgm:cxn modelId="{8C7D19AE-FA99-475C-8004-52E78B8716E0}" type="presParOf" srcId="{9CADA34A-E463-4EBC-A1FD-C0A5BB09EA1D}" destId="{36750FDE-9545-4176-98D1-D9D2FDA59089}" srcOrd="3" destOrd="0" presId="urn:microsoft.com/office/officeart/2018/2/layout/IconVerticalSolidList"/>
    <dgm:cxn modelId="{7D922EEE-1820-481B-A670-F29C0A5D65B8}" type="presParOf" srcId="{87397322-018D-40DC-9CD1-E3188C3197D5}" destId="{61ED0E17-C0BF-420E-9C19-3BB9035943AF}" srcOrd="3" destOrd="0" presId="urn:microsoft.com/office/officeart/2018/2/layout/IconVerticalSolidList"/>
    <dgm:cxn modelId="{67D8BDDE-4911-40FD-91F5-985BF07F1BB4}" type="presParOf" srcId="{87397322-018D-40DC-9CD1-E3188C3197D5}" destId="{096D85A2-F5AE-4884-9C43-DE8703904059}" srcOrd="4" destOrd="0" presId="urn:microsoft.com/office/officeart/2018/2/layout/IconVerticalSolidList"/>
    <dgm:cxn modelId="{DF305B78-CB5B-4367-AEC4-BC139E17FBEC}" type="presParOf" srcId="{096D85A2-F5AE-4884-9C43-DE8703904059}" destId="{478935E2-8D19-4A9E-9E04-4DA890A813E7}" srcOrd="0" destOrd="0" presId="urn:microsoft.com/office/officeart/2018/2/layout/IconVerticalSolidList"/>
    <dgm:cxn modelId="{E264E7A7-8AD1-4D10-918C-DCF8336ACBE4}" type="presParOf" srcId="{096D85A2-F5AE-4884-9C43-DE8703904059}" destId="{A4AABD02-E9FF-48D2-ABCA-066CF84A9464}" srcOrd="1" destOrd="0" presId="urn:microsoft.com/office/officeart/2018/2/layout/IconVerticalSolidList"/>
    <dgm:cxn modelId="{6C5EAF60-90D0-4578-9B25-E738AF3E2745}" type="presParOf" srcId="{096D85A2-F5AE-4884-9C43-DE8703904059}" destId="{818072DC-5868-466B-981E-C281F0CD5798}" srcOrd="2" destOrd="0" presId="urn:microsoft.com/office/officeart/2018/2/layout/IconVerticalSolidList"/>
    <dgm:cxn modelId="{4DB1691B-10C1-4325-9769-0A93EA3CAF87}" type="presParOf" srcId="{096D85A2-F5AE-4884-9C43-DE8703904059}" destId="{07B35BA7-833C-4019-8204-DEB22E39020E}" srcOrd="3" destOrd="0" presId="urn:microsoft.com/office/officeart/2018/2/layout/IconVerticalSolidList"/>
    <dgm:cxn modelId="{A271F554-68F9-4339-B253-67E28ACA41C4}" type="presParOf" srcId="{87397322-018D-40DC-9CD1-E3188C3197D5}" destId="{06B8534A-914B-40C8-88F7-806B4E1D4285}" srcOrd="5" destOrd="0" presId="urn:microsoft.com/office/officeart/2018/2/layout/IconVerticalSolidList"/>
    <dgm:cxn modelId="{761D8EE2-8206-40FA-85E7-48F775C09460}" type="presParOf" srcId="{87397322-018D-40DC-9CD1-E3188C3197D5}" destId="{0675BEBA-92F7-4EB1-BCC6-FCDCD3173312}" srcOrd="6" destOrd="0" presId="urn:microsoft.com/office/officeart/2018/2/layout/IconVerticalSolidList"/>
    <dgm:cxn modelId="{43BB4622-1F57-4627-8589-6A34DBB7BA60}" type="presParOf" srcId="{0675BEBA-92F7-4EB1-BCC6-FCDCD3173312}" destId="{526C8237-FA28-436E-856F-C4D83DEB6FF0}" srcOrd="0" destOrd="0" presId="urn:microsoft.com/office/officeart/2018/2/layout/IconVerticalSolidList"/>
    <dgm:cxn modelId="{9793A9C2-A47C-41A2-8BFD-7315BD1F713E}" type="presParOf" srcId="{0675BEBA-92F7-4EB1-BCC6-FCDCD3173312}" destId="{F496F736-0F1E-46E0-B203-E5366073BD3C}" srcOrd="1" destOrd="0" presId="urn:microsoft.com/office/officeart/2018/2/layout/IconVerticalSolidList"/>
    <dgm:cxn modelId="{CE492A66-EF36-4BB6-8A85-989FF5DB92FB}" type="presParOf" srcId="{0675BEBA-92F7-4EB1-BCC6-FCDCD3173312}" destId="{0AC2062E-C863-4178-A00F-CA8B4C52981C}" srcOrd="2" destOrd="0" presId="urn:microsoft.com/office/officeart/2018/2/layout/IconVerticalSolidList"/>
    <dgm:cxn modelId="{2071E94D-1855-48E9-A0C7-96A76B109A02}" type="presParOf" srcId="{0675BEBA-92F7-4EB1-BCC6-FCDCD3173312}" destId="{25EFA26B-617C-45F0-BDC7-9D371D5DA12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7E3E247-F30C-493D-8E1A-21C57D00EDA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27CCEDA-8C6C-4E1C-98DD-29C9A31EAD55}">
      <dgm:prSet/>
      <dgm:spPr/>
      <dgm:t>
        <a:bodyPr/>
        <a:lstStyle/>
        <a:p>
          <a:r>
            <a:rPr lang="en-GB"/>
            <a:t>Unlawful Act manslaughter </a:t>
          </a:r>
          <a:endParaRPr lang="en-US"/>
        </a:p>
      </dgm:t>
    </dgm:pt>
    <dgm:pt modelId="{2CA5D10A-AF16-4C6A-B37C-542A17F2BE7A}" type="parTrans" cxnId="{8AF2C8EE-B45C-41B5-8202-5C816D892F04}">
      <dgm:prSet/>
      <dgm:spPr/>
      <dgm:t>
        <a:bodyPr/>
        <a:lstStyle/>
        <a:p>
          <a:endParaRPr lang="en-US"/>
        </a:p>
      </dgm:t>
    </dgm:pt>
    <dgm:pt modelId="{897FDE09-1810-4EB1-A5F2-E0B8AA657441}" type="sibTrans" cxnId="{8AF2C8EE-B45C-41B5-8202-5C816D892F04}">
      <dgm:prSet/>
      <dgm:spPr/>
      <dgm:t>
        <a:bodyPr/>
        <a:lstStyle/>
        <a:p>
          <a:endParaRPr lang="en-US"/>
        </a:p>
      </dgm:t>
    </dgm:pt>
    <dgm:pt modelId="{8E7FA877-E25B-4E1F-8DF1-AD116B29E1C8}">
      <dgm:prSet/>
      <dgm:spPr/>
      <dgm:t>
        <a:bodyPr/>
        <a:lstStyle/>
        <a:p>
          <a:r>
            <a:rPr lang="en-GB"/>
            <a:t>Gross Negligence Manslaughter </a:t>
          </a:r>
          <a:endParaRPr lang="en-US"/>
        </a:p>
      </dgm:t>
    </dgm:pt>
    <dgm:pt modelId="{4AA5C798-4079-4B96-9B80-2187BB6FE1AA}" type="parTrans" cxnId="{DBE4AEB5-B38D-4029-A89F-ECFFAF709D99}">
      <dgm:prSet/>
      <dgm:spPr/>
      <dgm:t>
        <a:bodyPr/>
        <a:lstStyle/>
        <a:p>
          <a:endParaRPr lang="en-US"/>
        </a:p>
      </dgm:t>
    </dgm:pt>
    <dgm:pt modelId="{212E7E29-AC13-4634-A1B7-2AD0593487E6}" type="sibTrans" cxnId="{DBE4AEB5-B38D-4029-A89F-ECFFAF709D99}">
      <dgm:prSet/>
      <dgm:spPr/>
      <dgm:t>
        <a:bodyPr/>
        <a:lstStyle/>
        <a:p>
          <a:endParaRPr lang="en-US"/>
        </a:p>
      </dgm:t>
    </dgm:pt>
    <dgm:pt modelId="{2E2E2009-0464-4A92-AE1B-936DBAB3EBAC}">
      <dgm:prSet/>
      <dgm:spPr/>
      <dgm:t>
        <a:bodyPr/>
        <a:lstStyle/>
        <a:p>
          <a:r>
            <a:rPr lang="en-GB"/>
            <a:t>Reckless Manslaughter.  </a:t>
          </a:r>
          <a:endParaRPr lang="en-US"/>
        </a:p>
      </dgm:t>
    </dgm:pt>
    <dgm:pt modelId="{1A3ABCB4-2C24-47A6-8593-AA7F6693DD76}" type="parTrans" cxnId="{35574BD8-A765-40B2-90D4-9DFA735B3E3F}">
      <dgm:prSet/>
      <dgm:spPr/>
      <dgm:t>
        <a:bodyPr/>
        <a:lstStyle/>
        <a:p>
          <a:endParaRPr lang="en-US"/>
        </a:p>
      </dgm:t>
    </dgm:pt>
    <dgm:pt modelId="{1AA30816-4FC1-4FF6-AB2B-20E22E22ED40}" type="sibTrans" cxnId="{35574BD8-A765-40B2-90D4-9DFA735B3E3F}">
      <dgm:prSet/>
      <dgm:spPr/>
      <dgm:t>
        <a:bodyPr/>
        <a:lstStyle/>
        <a:p>
          <a:endParaRPr lang="en-US"/>
        </a:p>
      </dgm:t>
    </dgm:pt>
    <dgm:pt modelId="{03A8C6BF-2DD3-4F3B-830C-97581F0E9404}" type="pres">
      <dgm:prSet presAssocID="{07E3E247-F30C-493D-8E1A-21C57D00EDA6}" presName="vert0" presStyleCnt="0">
        <dgm:presLayoutVars>
          <dgm:dir/>
          <dgm:animOne val="branch"/>
          <dgm:animLvl val="lvl"/>
        </dgm:presLayoutVars>
      </dgm:prSet>
      <dgm:spPr/>
    </dgm:pt>
    <dgm:pt modelId="{162EBAB8-59A5-48E6-868D-E099919AB1A2}" type="pres">
      <dgm:prSet presAssocID="{527CCEDA-8C6C-4E1C-98DD-29C9A31EAD55}" presName="thickLine" presStyleLbl="alignNode1" presStyleIdx="0" presStyleCnt="3"/>
      <dgm:spPr/>
    </dgm:pt>
    <dgm:pt modelId="{E27EF320-F0CE-40AE-9A82-F7DB1E0C238C}" type="pres">
      <dgm:prSet presAssocID="{527CCEDA-8C6C-4E1C-98DD-29C9A31EAD55}" presName="horz1" presStyleCnt="0"/>
      <dgm:spPr/>
    </dgm:pt>
    <dgm:pt modelId="{A19E4604-E4D4-410D-BEE1-177686945A19}" type="pres">
      <dgm:prSet presAssocID="{527CCEDA-8C6C-4E1C-98DD-29C9A31EAD55}" presName="tx1" presStyleLbl="revTx" presStyleIdx="0" presStyleCnt="3"/>
      <dgm:spPr/>
    </dgm:pt>
    <dgm:pt modelId="{7FBFD510-042C-4DD7-BA3F-7795BA11C4CB}" type="pres">
      <dgm:prSet presAssocID="{527CCEDA-8C6C-4E1C-98DD-29C9A31EAD55}" presName="vert1" presStyleCnt="0"/>
      <dgm:spPr/>
    </dgm:pt>
    <dgm:pt modelId="{4F2856BD-1D1C-4F10-9A4A-346B78C35FC4}" type="pres">
      <dgm:prSet presAssocID="{8E7FA877-E25B-4E1F-8DF1-AD116B29E1C8}" presName="thickLine" presStyleLbl="alignNode1" presStyleIdx="1" presStyleCnt="3"/>
      <dgm:spPr/>
    </dgm:pt>
    <dgm:pt modelId="{EEB43249-00FC-4CA4-90BA-6E94D0BF458B}" type="pres">
      <dgm:prSet presAssocID="{8E7FA877-E25B-4E1F-8DF1-AD116B29E1C8}" presName="horz1" presStyleCnt="0"/>
      <dgm:spPr/>
    </dgm:pt>
    <dgm:pt modelId="{001A7033-DCA0-481F-BF2A-9949E0F98DB8}" type="pres">
      <dgm:prSet presAssocID="{8E7FA877-E25B-4E1F-8DF1-AD116B29E1C8}" presName="tx1" presStyleLbl="revTx" presStyleIdx="1" presStyleCnt="3"/>
      <dgm:spPr/>
    </dgm:pt>
    <dgm:pt modelId="{9F6A58F1-2CA4-4F69-B619-1E6081073A14}" type="pres">
      <dgm:prSet presAssocID="{8E7FA877-E25B-4E1F-8DF1-AD116B29E1C8}" presName="vert1" presStyleCnt="0"/>
      <dgm:spPr/>
    </dgm:pt>
    <dgm:pt modelId="{E6114D2C-FC00-4661-ACED-0375633FE457}" type="pres">
      <dgm:prSet presAssocID="{2E2E2009-0464-4A92-AE1B-936DBAB3EBAC}" presName="thickLine" presStyleLbl="alignNode1" presStyleIdx="2" presStyleCnt="3"/>
      <dgm:spPr/>
    </dgm:pt>
    <dgm:pt modelId="{960BEC22-C49C-40BA-8AB0-8F145A033B97}" type="pres">
      <dgm:prSet presAssocID="{2E2E2009-0464-4A92-AE1B-936DBAB3EBAC}" presName="horz1" presStyleCnt="0"/>
      <dgm:spPr/>
    </dgm:pt>
    <dgm:pt modelId="{C58EA8E6-33EE-47CD-ABC4-FE3C08FA4E85}" type="pres">
      <dgm:prSet presAssocID="{2E2E2009-0464-4A92-AE1B-936DBAB3EBAC}" presName="tx1" presStyleLbl="revTx" presStyleIdx="2" presStyleCnt="3"/>
      <dgm:spPr/>
    </dgm:pt>
    <dgm:pt modelId="{53B4D8B3-B416-488D-96C2-A6160F49DD5A}" type="pres">
      <dgm:prSet presAssocID="{2E2E2009-0464-4A92-AE1B-936DBAB3EBAC}" presName="vert1" presStyleCnt="0"/>
      <dgm:spPr/>
    </dgm:pt>
  </dgm:ptLst>
  <dgm:cxnLst>
    <dgm:cxn modelId="{F0DC4D83-191D-45DC-8D43-0D90C21CE7B5}" type="presOf" srcId="{527CCEDA-8C6C-4E1C-98DD-29C9A31EAD55}" destId="{A19E4604-E4D4-410D-BEE1-177686945A19}" srcOrd="0" destOrd="0" presId="urn:microsoft.com/office/officeart/2008/layout/LinedList"/>
    <dgm:cxn modelId="{2E14B18B-AFAB-4EA3-9C06-5AD799EBD8D8}" type="presOf" srcId="{07E3E247-F30C-493D-8E1A-21C57D00EDA6}" destId="{03A8C6BF-2DD3-4F3B-830C-97581F0E9404}" srcOrd="0" destOrd="0" presId="urn:microsoft.com/office/officeart/2008/layout/LinedList"/>
    <dgm:cxn modelId="{BD595599-D373-4CCC-B442-DCADA0499C61}" type="presOf" srcId="{2E2E2009-0464-4A92-AE1B-936DBAB3EBAC}" destId="{C58EA8E6-33EE-47CD-ABC4-FE3C08FA4E85}" srcOrd="0" destOrd="0" presId="urn:microsoft.com/office/officeart/2008/layout/LinedList"/>
    <dgm:cxn modelId="{0936D1AD-EA69-4E17-92DC-963F0BBFD1BD}" type="presOf" srcId="{8E7FA877-E25B-4E1F-8DF1-AD116B29E1C8}" destId="{001A7033-DCA0-481F-BF2A-9949E0F98DB8}" srcOrd="0" destOrd="0" presId="urn:microsoft.com/office/officeart/2008/layout/LinedList"/>
    <dgm:cxn modelId="{DBE4AEB5-B38D-4029-A89F-ECFFAF709D99}" srcId="{07E3E247-F30C-493D-8E1A-21C57D00EDA6}" destId="{8E7FA877-E25B-4E1F-8DF1-AD116B29E1C8}" srcOrd="1" destOrd="0" parTransId="{4AA5C798-4079-4B96-9B80-2187BB6FE1AA}" sibTransId="{212E7E29-AC13-4634-A1B7-2AD0593487E6}"/>
    <dgm:cxn modelId="{35574BD8-A765-40B2-90D4-9DFA735B3E3F}" srcId="{07E3E247-F30C-493D-8E1A-21C57D00EDA6}" destId="{2E2E2009-0464-4A92-AE1B-936DBAB3EBAC}" srcOrd="2" destOrd="0" parTransId="{1A3ABCB4-2C24-47A6-8593-AA7F6693DD76}" sibTransId="{1AA30816-4FC1-4FF6-AB2B-20E22E22ED40}"/>
    <dgm:cxn modelId="{8AF2C8EE-B45C-41B5-8202-5C816D892F04}" srcId="{07E3E247-F30C-493D-8E1A-21C57D00EDA6}" destId="{527CCEDA-8C6C-4E1C-98DD-29C9A31EAD55}" srcOrd="0" destOrd="0" parTransId="{2CA5D10A-AF16-4C6A-B37C-542A17F2BE7A}" sibTransId="{897FDE09-1810-4EB1-A5F2-E0B8AA657441}"/>
    <dgm:cxn modelId="{0E6EC5A8-39B4-4887-8EB3-E4926039B4E4}" type="presParOf" srcId="{03A8C6BF-2DD3-4F3B-830C-97581F0E9404}" destId="{162EBAB8-59A5-48E6-868D-E099919AB1A2}" srcOrd="0" destOrd="0" presId="urn:microsoft.com/office/officeart/2008/layout/LinedList"/>
    <dgm:cxn modelId="{8D28209E-D793-40A4-B470-62A67DF70388}" type="presParOf" srcId="{03A8C6BF-2DD3-4F3B-830C-97581F0E9404}" destId="{E27EF320-F0CE-40AE-9A82-F7DB1E0C238C}" srcOrd="1" destOrd="0" presId="urn:microsoft.com/office/officeart/2008/layout/LinedList"/>
    <dgm:cxn modelId="{53DB13B0-18B5-41CF-8B95-23F9068E770E}" type="presParOf" srcId="{E27EF320-F0CE-40AE-9A82-F7DB1E0C238C}" destId="{A19E4604-E4D4-410D-BEE1-177686945A19}" srcOrd="0" destOrd="0" presId="urn:microsoft.com/office/officeart/2008/layout/LinedList"/>
    <dgm:cxn modelId="{2E70284B-8ECE-4E88-98A9-1C48649A36D9}" type="presParOf" srcId="{E27EF320-F0CE-40AE-9A82-F7DB1E0C238C}" destId="{7FBFD510-042C-4DD7-BA3F-7795BA11C4CB}" srcOrd="1" destOrd="0" presId="urn:microsoft.com/office/officeart/2008/layout/LinedList"/>
    <dgm:cxn modelId="{BE36114E-FCA2-4306-8DAB-3CAAA74BA6AF}" type="presParOf" srcId="{03A8C6BF-2DD3-4F3B-830C-97581F0E9404}" destId="{4F2856BD-1D1C-4F10-9A4A-346B78C35FC4}" srcOrd="2" destOrd="0" presId="urn:microsoft.com/office/officeart/2008/layout/LinedList"/>
    <dgm:cxn modelId="{7AF11129-E5A1-4129-96D4-A07832A65371}" type="presParOf" srcId="{03A8C6BF-2DD3-4F3B-830C-97581F0E9404}" destId="{EEB43249-00FC-4CA4-90BA-6E94D0BF458B}" srcOrd="3" destOrd="0" presId="urn:microsoft.com/office/officeart/2008/layout/LinedList"/>
    <dgm:cxn modelId="{DD2A9377-3D00-408B-BC4E-1EB81C33C59F}" type="presParOf" srcId="{EEB43249-00FC-4CA4-90BA-6E94D0BF458B}" destId="{001A7033-DCA0-481F-BF2A-9949E0F98DB8}" srcOrd="0" destOrd="0" presId="urn:microsoft.com/office/officeart/2008/layout/LinedList"/>
    <dgm:cxn modelId="{EB24067B-DB3E-47E2-8078-272857896507}" type="presParOf" srcId="{EEB43249-00FC-4CA4-90BA-6E94D0BF458B}" destId="{9F6A58F1-2CA4-4F69-B619-1E6081073A14}" srcOrd="1" destOrd="0" presId="urn:microsoft.com/office/officeart/2008/layout/LinedList"/>
    <dgm:cxn modelId="{1B2ED27D-2973-4962-8D53-8A240A1BBE68}" type="presParOf" srcId="{03A8C6BF-2DD3-4F3B-830C-97581F0E9404}" destId="{E6114D2C-FC00-4661-ACED-0375633FE457}" srcOrd="4" destOrd="0" presId="urn:microsoft.com/office/officeart/2008/layout/LinedList"/>
    <dgm:cxn modelId="{9C5CEEFD-9379-46B1-8E15-37082B0B4E1C}" type="presParOf" srcId="{03A8C6BF-2DD3-4F3B-830C-97581F0E9404}" destId="{960BEC22-C49C-40BA-8AB0-8F145A033B97}" srcOrd="5" destOrd="0" presId="urn:microsoft.com/office/officeart/2008/layout/LinedList"/>
    <dgm:cxn modelId="{E675726E-15A4-4DA7-8244-E8A4D74D2A7D}" type="presParOf" srcId="{960BEC22-C49C-40BA-8AB0-8F145A033B97}" destId="{C58EA8E6-33EE-47CD-ABC4-FE3C08FA4E85}" srcOrd="0" destOrd="0" presId="urn:microsoft.com/office/officeart/2008/layout/LinedList"/>
    <dgm:cxn modelId="{C2CB51A0-7F4E-4B87-AF8A-377985283216}" type="presParOf" srcId="{960BEC22-C49C-40BA-8AB0-8F145A033B97}" destId="{53B4D8B3-B416-488D-96C2-A6160F49DD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F0C588-8284-49DB-AC32-3C33202B264B}">
      <dsp:nvSpPr>
        <dsp:cNvPr id="0" name=""/>
        <dsp:cNvSpPr/>
      </dsp:nvSpPr>
      <dsp:spPr>
        <a:xfrm>
          <a:off x="0" y="4522536"/>
          <a:ext cx="6364224" cy="98942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•The nature and operation of the defence of loss of control</a:t>
          </a:r>
          <a:endParaRPr lang="en-US" sz="2300" kern="1200"/>
        </a:p>
      </dsp:txBody>
      <dsp:txXfrm>
        <a:off x="0" y="4522536"/>
        <a:ext cx="6364224" cy="989420"/>
      </dsp:txXfrm>
    </dsp:sp>
    <dsp:sp modelId="{E1575FB3-3001-462E-8941-545C3AA280C9}">
      <dsp:nvSpPr>
        <dsp:cNvPr id="0" name=""/>
        <dsp:cNvSpPr/>
      </dsp:nvSpPr>
      <dsp:spPr>
        <a:xfrm rot="10800000">
          <a:off x="0" y="3015649"/>
          <a:ext cx="6364224" cy="1521728"/>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•The circumstances in which a defendant can rely upon diminished responsibility</a:t>
          </a:r>
          <a:endParaRPr lang="en-US" sz="2300" kern="1200"/>
        </a:p>
      </dsp:txBody>
      <dsp:txXfrm rot="10800000">
        <a:off x="0" y="3015649"/>
        <a:ext cx="6364224" cy="988773"/>
      </dsp:txXfrm>
    </dsp:sp>
    <dsp:sp modelId="{8EB530A8-3E2E-44AE-984B-9BD761E7A81F}">
      <dsp:nvSpPr>
        <dsp:cNvPr id="0" name=""/>
        <dsp:cNvSpPr/>
      </dsp:nvSpPr>
      <dsp:spPr>
        <a:xfrm rot="10800000">
          <a:off x="0" y="1508761"/>
          <a:ext cx="6364224" cy="1521728"/>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The relationship between murder and voluntary manslaughter</a:t>
          </a:r>
          <a:endParaRPr lang="en-US" sz="2300" kern="1200" dirty="0"/>
        </a:p>
      </dsp:txBody>
      <dsp:txXfrm rot="10800000">
        <a:off x="0" y="1508761"/>
        <a:ext cx="6364224" cy="988773"/>
      </dsp:txXfrm>
    </dsp:sp>
    <dsp:sp modelId="{14E0D0C1-6831-4D8E-84AC-C04FD2A4F8EC}">
      <dsp:nvSpPr>
        <dsp:cNvPr id="0" name=""/>
        <dsp:cNvSpPr/>
      </dsp:nvSpPr>
      <dsp:spPr>
        <a:xfrm rot="10800000">
          <a:off x="0" y="1874"/>
          <a:ext cx="6364224" cy="1521728"/>
        </a:xfrm>
        <a:prstGeom prst="upArrowCallou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By the end of this, you should know:</a:t>
          </a:r>
          <a:endParaRPr lang="en-US" sz="2300" kern="1200" dirty="0"/>
        </a:p>
      </dsp:txBody>
      <dsp:txXfrm rot="10800000">
        <a:off x="0" y="1874"/>
        <a:ext cx="6364224" cy="9887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FCA9C-7744-4B7E-A044-940BC9545B0A}">
      <dsp:nvSpPr>
        <dsp:cNvPr id="0" name=""/>
        <dsp:cNvSpPr/>
      </dsp:nvSpPr>
      <dsp:spPr>
        <a:xfrm>
          <a:off x="0" y="2288"/>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3F9C4-0452-4359-AE4F-4F324DA01C87}">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43EF92-DFEA-4517-87DE-DE84B8A44417}">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Did the qualifying trigger led to a loss of self-control. </a:t>
          </a:r>
          <a:endParaRPr lang="en-US" sz="2200" kern="1200"/>
        </a:p>
      </dsp:txBody>
      <dsp:txXfrm>
        <a:off x="1339618" y="2288"/>
        <a:ext cx="5024605" cy="1159843"/>
      </dsp:txXfrm>
    </dsp:sp>
    <dsp:sp modelId="{58080E37-6631-4A07-9167-3043B108DD60}">
      <dsp:nvSpPr>
        <dsp:cNvPr id="0" name=""/>
        <dsp:cNvSpPr/>
      </dsp:nvSpPr>
      <dsp:spPr>
        <a:xfrm>
          <a:off x="0" y="1452092"/>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3FE9E3-DB19-4B12-A066-BCEDCED4B15D}">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B9C0F2-2727-4A42-9002-C02C535CBE35}">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We look to case law for the meaning of loss of self-control. </a:t>
          </a:r>
          <a:endParaRPr lang="en-US" sz="2200" kern="1200"/>
        </a:p>
      </dsp:txBody>
      <dsp:txXfrm>
        <a:off x="1339618" y="1452092"/>
        <a:ext cx="5024605" cy="1159843"/>
      </dsp:txXfrm>
    </dsp:sp>
    <dsp:sp modelId="{8B328006-A338-4334-9E68-D4AF0F58650C}">
      <dsp:nvSpPr>
        <dsp:cNvPr id="0" name=""/>
        <dsp:cNvSpPr/>
      </dsp:nvSpPr>
      <dsp:spPr>
        <a:xfrm>
          <a:off x="0" y="2901896"/>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466197-3288-4312-B337-94BCD357E16E}">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A65EA4-0A52-4F31-A3FF-726D4BEEB9B5}">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Key case; R v Jewell [2014] </a:t>
          </a:r>
          <a:endParaRPr lang="en-US" sz="2200" kern="1200"/>
        </a:p>
      </dsp:txBody>
      <dsp:txXfrm>
        <a:off x="1339618" y="2901896"/>
        <a:ext cx="5024605" cy="1159843"/>
      </dsp:txXfrm>
    </dsp:sp>
    <dsp:sp modelId="{557DDA5E-4BAC-40FC-B986-590B7C3FB546}">
      <dsp:nvSpPr>
        <dsp:cNvPr id="0" name=""/>
        <dsp:cNvSpPr/>
      </dsp:nvSpPr>
      <dsp:spPr>
        <a:xfrm>
          <a:off x="0" y="4351700"/>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37CA95-E7F6-4A69-A047-57735450390F}">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FCA88D-B3AD-45E5-BC7F-9C055DF0D94E}">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Research the facts and outcome. </a:t>
          </a:r>
          <a:endParaRPr lang="en-US" sz="2200" kern="1200"/>
        </a:p>
      </dsp:txBody>
      <dsp:txXfrm>
        <a:off x="1339618" y="4351700"/>
        <a:ext cx="5024605" cy="1159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13FC2-229C-40CC-822F-9D7ED8389CE1}">
      <dsp:nvSpPr>
        <dsp:cNvPr id="0" name=""/>
        <dsp:cNvSpPr/>
      </dsp:nvSpPr>
      <dsp:spPr>
        <a:xfrm>
          <a:off x="0" y="4150553"/>
          <a:ext cx="6364224" cy="136230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The circumstances are relevant so that the jury can understand whether another individual would have acted the same way. </a:t>
          </a:r>
          <a:endParaRPr lang="en-US" sz="2400" kern="1200"/>
        </a:p>
      </dsp:txBody>
      <dsp:txXfrm>
        <a:off x="0" y="4150553"/>
        <a:ext cx="6364224" cy="1362304"/>
      </dsp:txXfrm>
    </dsp:sp>
    <dsp:sp modelId="{6F9A8588-4F4A-43EA-BFAA-2F59AA2D104D}">
      <dsp:nvSpPr>
        <dsp:cNvPr id="0" name=""/>
        <dsp:cNvSpPr/>
      </dsp:nvSpPr>
      <dsp:spPr>
        <a:xfrm rot="10800000">
          <a:off x="0" y="2075763"/>
          <a:ext cx="6364224" cy="2095223"/>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Look at age and sex for example. </a:t>
          </a:r>
          <a:endParaRPr lang="en-US" sz="2400" kern="1200"/>
        </a:p>
      </dsp:txBody>
      <dsp:txXfrm rot="10800000">
        <a:off x="0" y="2075763"/>
        <a:ext cx="6364224" cy="1361413"/>
      </dsp:txXfrm>
    </dsp:sp>
    <dsp:sp modelId="{699A63A0-16B9-4397-BA17-88F281F33BAE}">
      <dsp:nvSpPr>
        <dsp:cNvPr id="0" name=""/>
        <dsp:cNvSpPr/>
      </dsp:nvSpPr>
      <dsp:spPr>
        <a:xfrm rot="10800000">
          <a:off x="0" y="974"/>
          <a:ext cx="6364224" cy="2095223"/>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Objective test – Reasonable person. </a:t>
          </a:r>
          <a:endParaRPr lang="en-US" sz="2400" kern="1200"/>
        </a:p>
      </dsp:txBody>
      <dsp:txXfrm rot="10800000">
        <a:off x="0" y="974"/>
        <a:ext cx="6364224" cy="13614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7549F9-200F-4253-BE2B-FA1E5F878048}">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FE0D2A-F63B-4FA7-9589-91B06DBD2584}">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100000"/>
            </a:lnSpc>
            <a:spcBef>
              <a:spcPct val="0"/>
            </a:spcBef>
            <a:spcAft>
              <a:spcPct val="35000"/>
            </a:spcAft>
            <a:buNone/>
          </a:pPr>
          <a:r>
            <a:rPr lang="en-GB" sz="2600" b="1" kern="1200"/>
            <a:t>R v Gittens [1984] </a:t>
          </a:r>
          <a:r>
            <a:rPr lang="en-GB" sz="2600" kern="1200"/>
            <a:t>– Research this case. </a:t>
          </a:r>
          <a:endParaRPr lang="en-US" sz="2600" kern="1200"/>
        </a:p>
      </dsp:txBody>
      <dsp:txXfrm>
        <a:off x="0" y="2703"/>
        <a:ext cx="6900512" cy="1843578"/>
      </dsp:txXfrm>
    </dsp:sp>
    <dsp:sp modelId="{CB40E2AF-B5BD-4C50-A92C-2292A5F16663}">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991BF3-EDB8-4F1A-BCA3-8D77649E4905}">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100000"/>
            </a:lnSpc>
            <a:spcBef>
              <a:spcPct val="0"/>
            </a:spcBef>
            <a:spcAft>
              <a:spcPct val="35000"/>
            </a:spcAft>
            <a:buNone/>
          </a:pPr>
          <a:r>
            <a:rPr lang="en-GB" sz="2600" b="1" kern="1200"/>
            <a:t>R v Blackman [2017] </a:t>
          </a:r>
          <a:r>
            <a:rPr lang="en-GB" sz="2600" kern="1200"/>
            <a:t>– Killed Insurgent whilst in the marine’s. Charge with murder – suffering from a adjustment disorder – Conviction overturned – Manslaughter. </a:t>
          </a:r>
          <a:endParaRPr lang="en-US" sz="2600" kern="1200"/>
        </a:p>
      </dsp:txBody>
      <dsp:txXfrm>
        <a:off x="0" y="1846281"/>
        <a:ext cx="6900512" cy="1843578"/>
      </dsp:txXfrm>
    </dsp:sp>
    <dsp:sp modelId="{F4346B79-E5BE-468F-8642-998F27484326}">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C43718-5B61-4D02-BA77-69A87EC6EBE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100000"/>
            </a:lnSpc>
            <a:spcBef>
              <a:spcPct val="0"/>
            </a:spcBef>
            <a:spcAft>
              <a:spcPct val="35000"/>
            </a:spcAft>
            <a:buNone/>
          </a:pPr>
          <a:r>
            <a:rPr lang="en-GB" sz="2600" b="1" kern="1200"/>
            <a:t>R v Moyle [2008] </a:t>
          </a:r>
          <a:r>
            <a:rPr lang="en-GB" sz="2600" kern="1200"/>
            <a:t>– Killed an individual – kicked them to death outside a pub. Schizophrenia and Paranoia – conviction for murder overturned – Manslaughter. </a:t>
          </a:r>
          <a:endParaRPr lang="en-US" sz="2600" kern="120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F6264-069F-4FA9-ADF6-8B3C08CE65CD}">
      <dsp:nvSpPr>
        <dsp:cNvPr id="0" name=""/>
        <dsp:cNvSpPr/>
      </dsp:nvSpPr>
      <dsp:spPr>
        <a:xfrm>
          <a:off x="0" y="448545"/>
          <a:ext cx="6900512" cy="46390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Removes the term abnormality of the mind. </a:t>
          </a:r>
          <a:endParaRPr lang="en-US" sz="6500" kern="1200"/>
        </a:p>
      </dsp:txBody>
      <dsp:txXfrm>
        <a:off x="226460" y="675005"/>
        <a:ext cx="6447592" cy="41861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BFA9A1-613D-4AAE-9EEB-CF8C68842E08}">
      <dsp:nvSpPr>
        <dsp:cNvPr id="0" name=""/>
        <dsp:cNvSpPr/>
      </dsp:nvSpPr>
      <dsp:spPr>
        <a:xfrm>
          <a:off x="3080" y="1361187"/>
          <a:ext cx="2199649" cy="139677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DC50C58-4189-44C4-8826-E774F0EC062B}">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Gross Negligence Manslaughter </a:t>
          </a:r>
          <a:endParaRPr lang="en-US" sz="2400" kern="1200"/>
        </a:p>
      </dsp:txBody>
      <dsp:txXfrm>
        <a:off x="288396" y="1634282"/>
        <a:ext cx="2117829" cy="1314957"/>
      </dsp:txXfrm>
    </dsp:sp>
    <dsp:sp modelId="{7BD82CBB-6CFF-4BDD-8897-7FFF0A4D431C}">
      <dsp:nvSpPr>
        <dsp:cNvPr id="0" name=""/>
        <dsp:cNvSpPr/>
      </dsp:nvSpPr>
      <dsp:spPr>
        <a:xfrm>
          <a:off x="2691541" y="1361187"/>
          <a:ext cx="2199649" cy="139677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4FB9138-304B-489F-8789-74A3F329349D}">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Corporate manslaughter </a:t>
          </a:r>
          <a:endParaRPr lang="en-US" sz="2400" kern="1200"/>
        </a:p>
      </dsp:txBody>
      <dsp:txXfrm>
        <a:off x="2976857" y="1634282"/>
        <a:ext cx="2117829" cy="1314957"/>
      </dsp:txXfrm>
    </dsp:sp>
    <dsp:sp modelId="{21D0A9BF-289B-460F-9E13-00F828693FFC}">
      <dsp:nvSpPr>
        <dsp:cNvPr id="0" name=""/>
        <dsp:cNvSpPr/>
      </dsp:nvSpPr>
      <dsp:spPr>
        <a:xfrm>
          <a:off x="5380002" y="1361187"/>
          <a:ext cx="2199649" cy="139677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767ED04-1686-44F5-9430-D4F9E925CFD2}">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Unlawful Act manslaughter.</a:t>
          </a:r>
          <a:endParaRPr lang="en-US" sz="2400" kern="1200"/>
        </a:p>
      </dsp:txBody>
      <dsp:txXfrm>
        <a:off x="5665318" y="1634282"/>
        <a:ext cx="2117829" cy="1314957"/>
      </dsp:txXfrm>
    </dsp:sp>
    <dsp:sp modelId="{9D1BD45B-14EB-4CB6-95D5-C5CDA0F63A26}">
      <dsp:nvSpPr>
        <dsp:cNvPr id="0" name=""/>
        <dsp:cNvSpPr/>
      </dsp:nvSpPr>
      <dsp:spPr>
        <a:xfrm>
          <a:off x="8068463" y="1361187"/>
          <a:ext cx="2199649" cy="139677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369DE65-E868-4729-8C23-A38395B446E0}">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Reckless Manslaughter </a:t>
          </a:r>
          <a:endParaRPr lang="en-US" sz="2400" kern="1200"/>
        </a:p>
      </dsp:txBody>
      <dsp:txXfrm>
        <a:off x="8353779" y="1634282"/>
        <a:ext cx="2117829" cy="13149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4F3728-03A0-4137-B12D-ECBCA030B168}">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655FD9-BD25-449B-B4A8-406644FC88CD}">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AD16B8-1100-48BD-BF68-CE8000857C45}">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Not the same standard as civil (tort) law. </a:t>
          </a:r>
          <a:endParaRPr lang="en-US" sz="2500" kern="1200"/>
        </a:p>
      </dsp:txBody>
      <dsp:txXfrm>
        <a:off x="1819120" y="673"/>
        <a:ext cx="4545103" cy="1574995"/>
      </dsp:txXfrm>
    </dsp:sp>
    <dsp:sp modelId="{CF059941-7409-4794-A0E9-B4BB6413A59A}">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15F9D8-8552-4BC4-BC2C-A524F91B0BD1}">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577228-EBC0-448D-86DF-1906C7DC8E6B}">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It is a higher standard.</a:t>
          </a:r>
          <a:endParaRPr lang="en-US" sz="2500" kern="1200"/>
        </a:p>
      </dsp:txBody>
      <dsp:txXfrm>
        <a:off x="1819120" y="1969418"/>
        <a:ext cx="4545103" cy="1574995"/>
      </dsp:txXfrm>
    </dsp:sp>
    <dsp:sp modelId="{87AE1C2F-D300-4FFF-8225-D5BF51F84E63}">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CFE5E3-DF97-441A-BF89-542EE8AFC61B}">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A908C1-4C61-466C-8378-D98025F2479C}">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dirty="0"/>
            <a:t>Key case which explains this is the case of Andrews v DPP [1937] </a:t>
          </a:r>
          <a:endParaRPr lang="en-US" sz="2500" kern="1200" dirty="0"/>
        </a:p>
      </dsp:txBody>
      <dsp:txXfrm>
        <a:off x="1819120" y="3938162"/>
        <a:ext cx="4545103" cy="15749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630F88-A8C1-456A-9BB1-6ED0BE7503D6}">
      <dsp:nvSpPr>
        <dsp:cNvPr id="0" name=""/>
        <dsp:cNvSpPr/>
      </dsp:nvSpPr>
      <dsp:spPr>
        <a:xfrm>
          <a:off x="0" y="443198"/>
          <a:ext cx="6245265" cy="8599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Research the following case; </a:t>
          </a:r>
          <a:endParaRPr lang="en-US" sz="3500" kern="1200"/>
        </a:p>
      </dsp:txBody>
      <dsp:txXfrm>
        <a:off x="41979" y="485177"/>
        <a:ext cx="6161307" cy="775991"/>
      </dsp:txXfrm>
    </dsp:sp>
    <dsp:sp modelId="{A5DD65E3-A588-4B11-870B-F0A6DDCFB101}">
      <dsp:nvSpPr>
        <dsp:cNvPr id="0" name=""/>
        <dsp:cNvSpPr/>
      </dsp:nvSpPr>
      <dsp:spPr>
        <a:xfrm>
          <a:off x="0" y="1403948"/>
          <a:ext cx="6245265" cy="859949"/>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R v Bristow [2013] </a:t>
          </a:r>
          <a:endParaRPr lang="en-US" sz="3500" kern="1200"/>
        </a:p>
      </dsp:txBody>
      <dsp:txXfrm>
        <a:off x="41979" y="1445927"/>
        <a:ext cx="6161307" cy="775991"/>
      </dsp:txXfrm>
    </dsp:sp>
    <dsp:sp modelId="{AD7939FE-9416-4DE6-AD0B-0A81484CC222}">
      <dsp:nvSpPr>
        <dsp:cNvPr id="0" name=""/>
        <dsp:cNvSpPr/>
      </dsp:nvSpPr>
      <dsp:spPr>
        <a:xfrm>
          <a:off x="0" y="2364698"/>
          <a:ext cx="6245265" cy="85994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are the facts of the case. </a:t>
          </a:r>
          <a:endParaRPr lang="en-US" sz="3500" kern="1200"/>
        </a:p>
      </dsp:txBody>
      <dsp:txXfrm>
        <a:off x="41979" y="2406677"/>
        <a:ext cx="6161307" cy="775991"/>
      </dsp:txXfrm>
    </dsp:sp>
    <dsp:sp modelId="{B5C0532A-F6D1-4035-B8C4-D6747BA19AC8}">
      <dsp:nvSpPr>
        <dsp:cNvPr id="0" name=""/>
        <dsp:cNvSpPr/>
      </dsp:nvSpPr>
      <dsp:spPr>
        <a:xfrm>
          <a:off x="0" y="3325448"/>
          <a:ext cx="6245265" cy="859949"/>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is the outcome? </a:t>
          </a:r>
          <a:endParaRPr lang="en-US" sz="3500" kern="1200"/>
        </a:p>
      </dsp:txBody>
      <dsp:txXfrm>
        <a:off x="41979" y="3367427"/>
        <a:ext cx="6161307" cy="775991"/>
      </dsp:txXfrm>
    </dsp:sp>
    <dsp:sp modelId="{3616A348-D1D8-4E88-99DF-D773C6866157}">
      <dsp:nvSpPr>
        <dsp:cNvPr id="0" name=""/>
        <dsp:cNvSpPr/>
      </dsp:nvSpPr>
      <dsp:spPr>
        <a:xfrm>
          <a:off x="0" y="4286198"/>
          <a:ext cx="6245265" cy="85994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Why is the case important?</a:t>
          </a:r>
          <a:endParaRPr lang="en-US" sz="3500" kern="1200"/>
        </a:p>
      </dsp:txBody>
      <dsp:txXfrm>
        <a:off x="41979" y="4328177"/>
        <a:ext cx="6161307" cy="77599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F8DB8-02B5-45BF-A47D-B102DA0FA531}">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B39283-BD80-415D-98BE-13D6DBF7A6E5}">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Result Crime. </a:t>
          </a:r>
          <a:endParaRPr lang="en-US" sz="2800" kern="1200"/>
        </a:p>
      </dsp:txBody>
      <dsp:txXfrm>
        <a:off x="0" y="2700"/>
        <a:ext cx="6291714" cy="1841777"/>
      </dsp:txXfrm>
    </dsp:sp>
    <dsp:sp modelId="{775E24A4-39A5-4654-B678-AFFFA8B96305}">
      <dsp:nvSpPr>
        <dsp:cNvPr id="0" name=""/>
        <dsp:cNvSpPr/>
      </dsp:nvSpPr>
      <dsp:spPr>
        <a:xfrm>
          <a:off x="0" y="1844478"/>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F23BB-235B-4D0F-85B4-DC23468697C9}">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Both factual and legal causation need to proven for the defendant to be convicted. </a:t>
          </a:r>
          <a:endParaRPr lang="en-US" sz="2800" kern="1200"/>
        </a:p>
      </dsp:txBody>
      <dsp:txXfrm>
        <a:off x="0" y="1844478"/>
        <a:ext cx="6291714" cy="1841777"/>
      </dsp:txXfrm>
    </dsp:sp>
    <dsp:sp modelId="{5496CE8A-3ACA-47DE-B4B5-1A79C0EBDDFE}">
      <dsp:nvSpPr>
        <dsp:cNvPr id="0" name=""/>
        <dsp:cNvSpPr/>
      </dsp:nvSpPr>
      <dsp:spPr>
        <a:xfrm>
          <a:off x="0" y="3686256"/>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5A4E0D-B7A2-4EB7-AB2F-B24997A0C2BF}">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We see this in cases such as R v Cato and R v Kennedy (Both these cases discussed the use of dangerous drugs) </a:t>
          </a:r>
          <a:endParaRPr lang="en-US" sz="2800" kern="1200"/>
        </a:p>
      </dsp:txBody>
      <dsp:txXfrm>
        <a:off x="0" y="3686256"/>
        <a:ext cx="6291714" cy="18417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59CE7-98C7-4716-8A42-30F36991AACB}">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D44B28-8427-4D16-8B2B-07E2BF0698C5}">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 addition, transferred malice applies to the offence. </a:t>
          </a:r>
          <a:endParaRPr lang="en-US" sz="2100" kern="1200"/>
        </a:p>
      </dsp:txBody>
      <dsp:txXfrm>
        <a:off x="0" y="0"/>
        <a:ext cx="6291714" cy="1382683"/>
      </dsp:txXfrm>
    </dsp:sp>
    <dsp:sp modelId="{4C362BF3-B4C1-4A5B-973E-AC0D2A121E8C}">
      <dsp:nvSpPr>
        <dsp:cNvPr id="0" name=""/>
        <dsp:cNvSpPr/>
      </dsp:nvSpPr>
      <dsp:spPr>
        <a:xfrm>
          <a:off x="0" y="1382683"/>
          <a:ext cx="6291714"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A4203-40CF-4017-A29A-5443CA5BDE92}">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 key case that demonstrates this is the case of R v Mitchell. </a:t>
          </a:r>
          <a:endParaRPr lang="en-US" sz="2100" kern="1200"/>
        </a:p>
      </dsp:txBody>
      <dsp:txXfrm>
        <a:off x="0" y="1382683"/>
        <a:ext cx="6291714" cy="1382683"/>
      </dsp:txXfrm>
    </dsp:sp>
    <dsp:sp modelId="{92A95B79-1807-444E-8C7F-5B6DA0549C00}">
      <dsp:nvSpPr>
        <dsp:cNvPr id="0" name=""/>
        <dsp:cNvSpPr/>
      </dsp:nvSpPr>
      <dsp:spPr>
        <a:xfrm>
          <a:off x="0" y="2765367"/>
          <a:ext cx="6291714"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DB569C-86A5-4090-8689-6E154EACF19E}">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 hit someone who fell against the victim, which resulted in the victim suffering from a broken leg. As a result of the injury, she suffered from an embolism and died. </a:t>
          </a:r>
          <a:endParaRPr lang="en-US" sz="2100" kern="1200"/>
        </a:p>
      </dsp:txBody>
      <dsp:txXfrm>
        <a:off x="0" y="2765367"/>
        <a:ext cx="6291714" cy="1382683"/>
      </dsp:txXfrm>
    </dsp:sp>
    <dsp:sp modelId="{FB387392-F583-4745-B92C-DDFEE5F9CD33}">
      <dsp:nvSpPr>
        <dsp:cNvPr id="0" name=""/>
        <dsp:cNvSpPr/>
      </dsp:nvSpPr>
      <dsp:spPr>
        <a:xfrm>
          <a:off x="0" y="4148051"/>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4193AA-DD8C-4C0E-828F-D155B1C3C2F9}">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Outcome; Convicted of Manslaughter. </a:t>
          </a:r>
          <a:endParaRPr lang="en-US" sz="2100" kern="1200"/>
        </a:p>
      </dsp:txBody>
      <dsp:txXfrm>
        <a:off x="0" y="4148051"/>
        <a:ext cx="6291714" cy="138268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18804-D926-4051-9817-ED075C118408}">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6D4400-5B7B-416F-9DA4-A8731DFA2562}">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86F23E-3079-4063-9622-0474523F3059}">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Research task; </a:t>
          </a:r>
          <a:endParaRPr lang="en-US" sz="2200" kern="1200"/>
        </a:p>
      </dsp:txBody>
      <dsp:txXfrm>
        <a:off x="1357965" y="2319"/>
        <a:ext cx="4887299" cy="1175727"/>
      </dsp:txXfrm>
    </dsp:sp>
    <dsp:sp modelId="{6806DDC7-B7A7-49BC-B770-B2063B1922FE}">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286EF-29F9-4621-84B0-111083C96717}">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750FDE-9545-4176-98D1-D9D2FDA59089}">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R v Goodfellow [1986] </a:t>
          </a:r>
          <a:endParaRPr lang="en-US" sz="2200" kern="1200"/>
        </a:p>
      </dsp:txBody>
      <dsp:txXfrm>
        <a:off x="1357965" y="1471979"/>
        <a:ext cx="4887299" cy="1175727"/>
      </dsp:txXfrm>
    </dsp:sp>
    <dsp:sp modelId="{478935E2-8D19-4A9E-9E04-4DA890A813E7}">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AABD02-E9FF-48D2-ABCA-066CF84A9464}">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B35BA7-833C-4019-8204-DEB22E39020E}">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What was the case about? </a:t>
          </a:r>
          <a:endParaRPr lang="en-US" sz="2200" kern="1200"/>
        </a:p>
      </dsp:txBody>
      <dsp:txXfrm>
        <a:off x="1357965" y="2941639"/>
        <a:ext cx="4887299" cy="1175727"/>
      </dsp:txXfrm>
    </dsp:sp>
    <dsp:sp modelId="{526C8237-FA28-436E-856F-C4D83DEB6FF0}">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96F736-0F1E-46E0-B203-E5366073BD3C}">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EFA26B-617C-45F0-BDC7-9D371D5DA121}">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What was the outcome?</a:t>
          </a:r>
          <a:endParaRPr lang="en-US" sz="2200" kern="1200"/>
        </a:p>
      </dsp:txBody>
      <dsp:txXfrm>
        <a:off x="1357965" y="4411299"/>
        <a:ext cx="4887299" cy="117572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EBAB8-59A5-48E6-868D-E099919AB1A2}">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9E4604-E4D4-410D-BEE1-177686945A19}">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Unlawful Act manslaughter </a:t>
          </a:r>
          <a:endParaRPr lang="en-US" sz="5100" kern="1200"/>
        </a:p>
      </dsp:txBody>
      <dsp:txXfrm>
        <a:off x="0" y="2700"/>
        <a:ext cx="6291714" cy="1841777"/>
      </dsp:txXfrm>
    </dsp:sp>
    <dsp:sp modelId="{4F2856BD-1D1C-4F10-9A4A-346B78C35FC4}">
      <dsp:nvSpPr>
        <dsp:cNvPr id="0" name=""/>
        <dsp:cNvSpPr/>
      </dsp:nvSpPr>
      <dsp:spPr>
        <a:xfrm>
          <a:off x="0" y="1844478"/>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1A7033-DCA0-481F-BF2A-9949E0F98DB8}">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Gross Negligence Manslaughter </a:t>
          </a:r>
          <a:endParaRPr lang="en-US" sz="5100" kern="1200"/>
        </a:p>
      </dsp:txBody>
      <dsp:txXfrm>
        <a:off x="0" y="1844478"/>
        <a:ext cx="6291714" cy="1841777"/>
      </dsp:txXfrm>
    </dsp:sp>
    <dsp:sp modelId="{E6114D2C-FC00-4661-ACED-0375633FE457}">
      <dsp:nvSpPr>
        <dsp:cNvPr id="0" name=""/>
        <dsp:cNvSpPr/>
      </dsp:nvSpPr>
      <dsp:spPr>
        <a:xfrm>
          <a:off x="0" y="3686256"/>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8EA8E6-33EE-47CD-ABC4-FE3C08FA4E85}">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Reckless Manslaughter.  </a:t>
          </a:r>
          <a:endParaRPr lang="en-US" sz="5100" kern="1200"/>
        </a:p>
      </dsp:txBody>
      <dsp:txXfrm>
        <a:off x="0" y="3686256"/>
        <a:ext cx="6291714" cy="184177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96D426-F2FE-49C0-A542-C73065AE1E26}"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4E8090-0FED-428A-BCD3-44CBA52C0BB6}" type="slidenum">
              <a:rPr lang="en-GB" smtClean="0"/>
              <a:t>‹#›</a:t>
            </a:fld>
            <a:endParaRPr lang="en-GB"/>
          </a:p>
        </p:txBody>
      </p:sp>
    </p:spTree>
    <p:extLst>
      <p:ext uri="{BB962C8B-B14F-4D97-AF65-F5344CB8AC3E}">
        <p14:creationId xmlns:p14="http://schemas.microsoft.com/office/powerpoint/2010/main" val="290698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bc.co.uk/news/uk-england-berkshire-19469372"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6</a:t>
            </a:fld>
            <a:endParaRPr lang="en-GB"/>
          </a:p>
        </p:txBody>
      </p:sp>
    </p:spTree>
    <p:extLst>
      <p:ext uri="{BB962C8B-B14F-4D97-AF65-F5344CB8AC3E}">
        <p14:creationId xmlns:p14="http://schemas.microsoft.com/office/powerpoint/2010/main" val="4271480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9</a:t>
            </a:fld>
            <a:endParaRPr lang="en-GB"/>
          </a:p>
        </p:txBody>
      </p:sp>
    </p:spTree>
    <p:extLst>
      <p:ext uri="{BB962C8B-B14F-4D97-AF65-F5344CB8AC3E}">
        <p14:creationId xmlns:p14="http://schemas.microsoft.com/office/powerpoint/2010/main" val="958018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2B712B-52CD-4CCF-8B64-53BB432FEF60}" type="slidenum">
              <a:rPr lang="en-GB" smtClean="0"/>
              <a:t>10</a:t>
            </a:fld>
            <a:endParaRPr lang="en-GB"/>
          </a:p>
        </p:txBody>
      </p:sp>
    </p:spTree>
    <p:extLst>
      <p:ext uri="{BB962C8B-B14F-4D97-AF65-F5344CB8AC3E}">
        <p14:creationId xmlns:p14="http://schemas.microsoft.com/office/powerpoint/2010/main" val="795821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F05E6D-268A-41AD-A3B2-185F8666E428}" type="slidenum">
              <a:rPr lang="en-GB" smtClean="0"/>
              <a:t>11</a:t>
            </a:fld>
            <a:endParaRPr lang="en-GB"/>
          </a:p>
        </p:txBody>
      </p:sp>
    </p:spTree>
    <p:extLst>
      <p:ext uri="{BB962C8B-B14F-4D97-AF65-F5344CB8AC3E}">
        <p14:creationId xmlns:p14="http://schemas.microsoft.com/office/powerpoint/2010/main" val="2792922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F05E6D-268A-41AD-A3B2-185F8666E428}" type="slidenum">
              <a:rPr lang="en-GB" smtClean="0"/>
              <a:t>12</a:t>
            </a:fld>
            <a:endParaRPr lang="en-GB"/>
          </a:p>
        </p:txBody>
      </p:sp>
    </p:spTree>
    <p:extLst>
      <p:ext uri="{BB962C8B-B14F-4D97-AF65-F5344CB8AC3E}">
        <p14:creationId xmlns:p14="http://schemas.microsoft.com/office/powerpoint/2010/main" val="3269205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14</a:t>
            </a:fld>
            <a:endParaRPr lang="en-GB"/>
          </a:p>
        </p:txBody>
      </p:sp>
    </p:spTree>
    <p:extLst>
      <p:ext uri="{BB962C8B-B14F-4D97-AF65-F5344CB8AC3E}">
        <p14:creationId xmlns:p14="http://schemas.microsoft.com/office/powerpoint/2010/main" val="2359589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16</a:t>
            </a:fld>
            <a:endParaRPr lang="en-GB"/>
          </a:p>
        </p:txBody>
      </p:sp>
    </p:spTree>
    <p:extLst>
      <p:ext uri="{BB962C8B-B14F-4D97-AF65-F5344CB8AC3E}">
        <p14:creationId xmlns:p14="http://schemas.microsoft.com/office/powerpoint/2010/main" val="719156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Cannot be in the future or just to people generally.</a:t>
            </a:r>
          </a:p>
        </p:txBody>
      </p:sp>
      <p:sp>
        <p:nvSpPr>
          <p:cNvPr id="4" name="Slide Number Placeholder 3"/>
          <p:cNvSpPr>
            <a:spLocks noGrp="1"/>
          </p:cNvSpPr>
          <p:nvPr>
            <p:ph type="sldNum" sz="quarter" idx="5"/>
          </p:nvPr>
        </p:nvSpPr>
        <p:spPr/>
        <p:txBody>
          <a:bodyPr/>
          <a:lstStyle/>
          <a:p>
            <a:fld id="{C4F05E6D-268A-41AD-A3B2-185F8666E428}" type="slidenum">
              <a:rPr lang="en-GB" smtClean="0"/>
              <a:t>20</a:t>
            </a:fld>
            <a:endParaRPr lang="en-GB"/>
          </a:p>
        </p:txBody>
      </p:sp>
    </p:spTree>
    <p:extLst>
      <p:ext uri="{BB962C8B-B14F-4D97-AF65-F5344CB8AC3E}">
        <p14:creationId xmlns:p14="http://schemas.microsoft.com/office/powerpoint/2010/main" val="3910869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21</a:t>
            </a:fld>
            <a:endParaRPr lang="en-GB"/>
          </a:p>
        </p:txBody>
      </p:sp>
    </p:spTree>
    <p:extLst>
      <p:ext uri="{BB962C8B-B14F-4D97-AF65-F5344CB8AC3E}">
        <p14:creationId xmlns:p14="http://schemas.microsoft.com/office/powerpoint/2010/main" val="489468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F05E6D-268A-41AD-A3B2-185F8666E428}" type="slidenum">
              <a:rPr lang="en-GB" smtClean="0"/>
              <a:t>23</a:t>
            </a:fld>
            <a:endParaRPr lang="en-GB"/>
          </a:p>
        </p:txBody>
      </p:sp>
    </p:spTree>
    <p:extLst>
      <p:ext uri="{BB962C8B-B14F-4D97-AF65-F5344CB8AC3E}">
        <p14:creationId xmlns:p14="http://schemas.microsoft.com/office/powerpoint/2010/main" val="19030677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F05E6D-268A-41AD-A3B2-185F8666E428}" type="slidenum">
              <a:rPr lang="en-GB" smtClean="0"/>
              <a:t>24</a:t>
            </a:fld>
            <a:endParaRPr lang="en-GB"/>
          </a:p>
        </p:txBody>
      </p:sp>
    </p:spTree>
    <p:extLst>
      <p:ext uri="{BB962C8B-B14F-4D97-AF65-F5344CB8AC3E}">
        <p14:creationId xmlns:p14="http://schemas.microsoft.com/office/powerpoint/2010/main" val="29944604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Jon-</a:t>
            </a:r>
            <a:r>
              <a:rPr lang="en-GB" dirty="0" err="1">
                <a:hlinkClick r:id="rId3"/>
              </a:rPr>
              <a:t>Jaques</a:t>
            </a:r>
            <a:r>
              <a:rPr lang="en-GB" dirty="0">
                <a:hlinkClick r:id="rId3"/>
              </a:rPr>
              <a:t> Clinton makes U-turn at retrial for wife's murder - BBC News</a:t>
            </a:r>
            <a:endParaRPr lang="en-GB" dirty="0"/>
          </a:p>
        </p:txBody>
      </p:sp>
      <p:sp>
        <p:nvSpPr>
          <p:cNvPr id="4" name="Slide Number Placeholder 3"/>
          <p:cNvSpPr>
            <a:spLocks noGrp="1"/>
          </p:cNvSpPr>
          <p:nvPr>
            <p:ph type="sldNum" sz="quarter" idx="5"/>
          </p:nvPr>
        </p:nvSpPr>
        <p:spPr/>
        <p:txBody>
          <a:bodyPr/>
          <a:lstStyle/>
          <a:p>
            <a:fld id="{C4F05E6D-268A-41AD-A3B2-185F8666E428}" type="slidenum">
              <a:rPr lang="en-GB" smtClean="0"/>
              <a:t>28</a:t>
            </a:fld>
            <a:endParaRPr lang="en-GB"/>
          </a:p>
        </p:txBody>
      </p:sp>
    </p:spTree>
    <p:extLst>
      <p:ext uri="{BB962C8B-B14F-4D97-AF65-F5344CB8AC3E}">
        <p14:creationId xmlns:p14="http://schemas.microsoft.com/office/powerpoint/2010/main" val="35236997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 it is important to note that the belief need not be reasonable but must be genuine and honest. </a:t>
            </a:r>
          </a:p>
          <a:p>
            <a:endParaRPr lang="en-GB" dirty="0"/>
          </a:p>
          <a:p>
            <a:r>
              <a:rPr lang="en-GB" dirty="0"/>
              <a:t>This applies to both. Mistaken belief also applies to both. </a:t>
            </a:r>
          </a:p>
        </p:txBody>
      </p:sp>
      <p:sp>
        <p:nvSpPr>
          <p:cNvPr id="4" name="Slide Number Placeholder 3"/>
          <p:cNvSpPr>
            <a:spLocks noGrp="1"/>
          </p:cNvSpPr>
          <p:nvPr>
            <p:ph type="sldNum" sz="quarter" idx="5"/>
          </p:nvPr>
        </p:nvSpPr>
        <p:spPr/>
        <p:txBody>
          <a:bodyPr/>
          <a:lstStyle/>
          <a:p>
            <a:fld id="{C4F05E6D-268A-41AD-A3B2-185F8666E428}" type="slidenum">
              <a:rPr lang="en-GB" smtClean="0"/>
              <a:t>29</a:t>
            </a:fld>
            <a:endParaRPr lang="en-GB"/>
          </a:p>
        </p:txBody>
      </p:sp>
    </p:spTree>
    <p:extLst>
      <p:ext uri="{BB962C8B-B14F-4D97-AF65-F5344CB8AC3E}">
        <p14:creationId xmlns:p14="http://schemas.microsoft.com/office/powerpoint/2010/main" val="24276383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loss of the ability to act in accordance with considered judgement or a loss of normal powers of reasoning’</a:t>
            </a:r>
          </a:p>
          <a:p>
            <a:endParaRPr lang="en-GB" dirty="0"/>
          </a:p>
          <a:p>
            <a:r>
              <a:rPr lang="en-GB" dirty="0"/>
              <a:t>Important to remember that – S.54(4) applies – cannot use the defence if you have killed for revenge. </a:t>
            </a:r>
          </a:p>
        </p:txBody>
      </p:sp>
      <p:sp>
        <p:nvSpPr>
          <p:cNvPr id="4" name="Slide Number Placeholder 3"/>
          <p:cNvSpPr>
            <a:spLocks noGrp="1"/>
          </p:cNvSpPr>
          <p:nvPr>
            <p:ph type="sldNum" sz="quarter" idx="5"/>
          </p:nvPr>
        </p:nvSpPr>
        <p:spPr/>
        <p:txBody>
          <a:bodyPr/>
          <a:lstStyle/>
          <a:p>
            <a:fld id="{C4F05E6D-268A-41AD-A3B2-185F8666E428}" type="slidenum">
              <a:rPr lang="en-GB" smtClean="0"/>
              <a:t>30</a:t>
            </a:fld>
            <a:endParaRPr lang="en-GB"/>
          </a:p>
        </p:txBody>
      </p:sp>
    </p:spTree>
    <p:extLst>
      <p:ext uri="{BB962C8B-B14F-4D97-AF65-F5344CB8AC3E}">
        <p14:creationId xmlns:p14="http://schemas.microsoft.com/office/powerpoint/2010/main" val="32111000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Adoption of the test used in the case of Attorney – General for Jersey v Holley [2005] </a:t>
            </a:r>
          </a:p>
          <a:p>
            <a:endParaRPr lang="en-GB" dirty="0"/>
          </a:p>
          <a:p>
            <a:r>
              <a:rPr lang="en-GB" dirty="0"/>
              <a:t>Only thing that can vary the standard is age and sex. </a:t>
            </a:r>
          </a:p>
          <a:p>
            <a:endParaRPr lang="en-GB" dirty="0"/>
          </a:p>
          <a:p>
            <a:r>
              <a:rPr lang="en-GB" dirty="0"/>
              <a:t>Alcohol and drugs can be taken into consideration if it concerns being taunted about their use which led to the qualifying trigger.</a:t>
            </a:r>
          </a:p>
        </p:txBody>
      </p:sp>
      <p:sp>
        <p:nvSpPr>
          <p:cNvPr id="4" name="Slide Number Placeholder 3"/>
          <p:cNvSpPr>
            <a:spLocks noGrp="1"/>
          </p:cNvSpPr>
          <p:nvPr>
            <p:ph type="sldNum" sz="quarter" idx="5"/>
          </p:nvPr>
        </p:nvSpPr>
        <p:spPr/>
        <p:txBody>
          <a:bodyPr/>
          <a:lstStyle/>
          <a:p>
            <a:fld id="{C4F05E6D-268A-41AD-A3B2-185F8666E428}" type="slidenum">
              <a:rPr lang="en-GB" smtClean="0"/>
              <a:t>32</a:t>
            </a:fld>
            <a:endParaRPr lang="en-GB"/>
          </a:p>
        </p:txBody>
      </p:sp>
    </p:spTree>
    <p:extLst>
      <p:ext uri="{BB962C8B-B14F-4D97-AF65-F5344CB8AC3E}">
        <p14:creationId xmlns:p14="http://schemas.microsoft.com/office/powerpoint/2010/main" val="2461083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 for capacity. </a:t>
            </a:r>
          </a:p>
        </p:txBody>
      </p:sp>
      <p:sp>
        <p:nvSpPr>
          <p:cNvPr id="4" name="Slide Number Placeholder 3"/>
          <p:cNvSpPr>
            <a:spLocks noGrp="1"/>
          </p:cNvSpPr>
          <p:nvPr>
            <p:ph type="sldNum" sz="quarter" idx="5"/>
          </p:nvPr>
        </p:nvSpPr>
        <p:spPr/>
        <p:txBody>
          <a:bodyPr/>
          <a:lstStyle/>
          <a:p>
            <a:fld id="{C4F05E6D-268A-41AD-A3B2-185F8666E428}" type="slidenum">
              <a:rPr lang="en-GB" smtClean="0"/>
              <a:t>33</a:t>
            </a:fld>
            <a:endParaRPr lang="en-GB"/>
          </a:p>
        </p:txBody>
      </p:sp>
    </p:spTree>
    <p:extLst>
      <p:ext uri="{BB962C8B-B14F-4D97-AF65-F5344CB8AC3E}">
        <p14:creationId xmlns:p14="http://schemas.microsoft.com/office/powerpoint/2010/main" val="1254119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35</a:t>
            </a:fld>
            <a:endParaRPr lang="en-GB"/>
          </a:p>
        </p:txBody>
      </p:sp>
    </p:spTree>
    <p:extLst>
      <p:ext uri="{BB962C8B-B14F-4D97-AF65-F5344CB8AC3E}">
        <p14:creationId xmlns:p14="http://schemas.microsoft.com/office/powerpoint/2010/main" val="5213720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reformed to ensure that the law and medicine– R v Brown [2012] </a:t>
            </a:r>
          </a:p>
        </p:txBody>
      </p:sp>
      <p:sp>
        <p:nvSpPr>
          <p:cNvPr id="4" name="Slide Number Placeholder 3"/>
          <p:cNvSpPr>
            <a:spLocks noGrp="1"/>
          </p:cNvSpPr>
          <p:nvPr>
            <p:ph type="sldNum" sz="quarter" idx="5"/>
          </p:nvPr>
        </p:nvSpPr>
        <p:spPr/>
        <p:txBody>
          <a:bodyPr/>
          <a:lstStyle/>
          <a:p>
            <a:fld id="{C4F05E6D-268A-41AD-A3B2-185F8666E428}" type="slidenum">
              <a:rPr lang="en-GB" smtClean="0"/>
              <a:t>37</a:t>
            </a:fld>
            <a:endParaRPr lang="en-GB"/>
          </a:p>
        </p:txBody>
      </p:sp>
    </p:spTree>
    <p:extLst>
      <p:ext uri="{BB962C8B-B14F-4D97-AF65-F5344CB8AC3E}">
        <p14:creationId xmlns:p14="http://schemas.microsoft.com/office/powerpoint/2010/main" val="933743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38</a:t>
            </a:fld>
            <a:endParaRPr lang="en-GB"/>
          </a:p>
        </p:txBody>
      </p:sp>
    </p:spTree>
    <p:extLst>
      <p:ext uri="{BB962C8B-B14F-4D97-AF65-F5344CB8AC3E}">
        <p14:creationId xmlns:p14="http://schemas.microsoft.com/office/powerpoint/2010/main" val="29950763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39</a:t>
            </a:fld>
            <a:endParaRPr lang="en-GB"/>
          </a:p>
        </p:txBody>
      </p:sp>
    </p:spTree>
    <p:extLst>
      <p:ext uri="{BB962C8B-B14F-4D97-AF65-F5344CB8AC3E}">
        <p14:creationId xmlns:p14="http://schemas.microsoft.com/office/powerpoint/2010/main" val="33938208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Comments have also been made about it in the case of R v Kay [2017] – intoxicated and schizophrenic can use the defence if the defence would be available if the schizophrenia would have an effect without the alcohol. </a:t>
            </a:r>
          </a:p>
          <a:p>
            <a:endParaRPr lang="en-GB" dirty="0"/>
          </a:p>
          <a:p>
            <a:r>
              <a:rPr lang="en-GB" dirty="0"/>
              <a:t>Also if this includes drink and drug that the individual is addicted too. </a:t>
            </a:r>
          </a:p>
          <a:p>
            <a:endParaRPr lang="en-GB" dirty="0"/>
          </a:p>
          <a:p>
            <a:endParaRPr lang="en-GB" dirty="0"/>
          </a:p>
        </p:txBody>
      </p:sp>
      <p:sp>
        <p:nvSpPr>
          <p:cNvPr id="4" name="Slide Number Placeholder 3"/>
          <p:cNvSpPr>
            <a:spLocks noGrp="1"/>
          </p:cNvSpPr>
          <p:nvPr>
            <p:ph type="sldNum" sz="quarter" idx="5"/>
          </p:nvPr>
        </p:nvSpPr>
        <p:spPr/>
        <p:txBody>
          <a:bodyPr/>
          <a:lstStyle/>
          <a:p>
            <a:fld id="{C4F05E6D-268A-41AD-A3B2-185F8666E428}" type="slidenum">
              <a:rPr lang="en-GB" smtClean="0"/>
              <a:t>45</a:t>
            </a:fld>
            <a:endParaRPr lang="en-GB"/>
          </a:p>
        </p:txBody>
      </p:sp>
    </p:spTree>
    <p:extLst>
      <p:ext uri="{BB962C8B-B14F-4D97-AF65-F5344CB8AC3E}">
        <p14:creationId xmlns:p14="http://schemas.microsoft.com/office/powerpoint/2010/main" val="16238449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49</a:t>
            </a:fld>
            <a:endParaRPr lang="en-GB"/>
          </a:p>
        </p:txBody>
      </p:sp>
    </p:spTree>
    <p:extLst>
      <p:ext uri="{BB962C8B-B14F-4D97-AF65-F5344CB8AC3E}">
        <p14:creationId xmlns:p14="http://schemas.microsoft.com/office/powerpoint/2010/main" val="34502756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52</a:t>
            </a:fld>
            <a:endParaRPr lang="en-GB"/>
          </a:p>
        </p:txBody>
      </p:sp>
    </p:spTree>
    <p:extLst>
      <p:ext uri="{BB962C8B-B14F-4D97-AF65-F5344CB8AC3E}">
        <p14:creationId xmlns:p14="http://schemas.microsoft.com/office/powerpoint/2010/main" val="8803405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53</a:t>
            </a:fld>
            <a:endParaRPr lang="en-GB"/>
          </a:p>
        </p:txBody>
      </p:sp>
    </p:spTree>
    <p:extLst>
      <p:ext uri="{BB962C8B-B14F-4D97-AF65-F5344CB8AC3E}">
        <p14:creationId xmlns:p14="http://schemas.microsoft.com/office/powerpoint/2010/main" val="1124233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Important to note that there is not just 1 single test for a duty of care. </a:t>
            </a:r>
          </a:p>
        </p:txBody>
      </p:sp>
      <p:sp>
        <p:nvSpPr>
          <p:cNvPr id="4" name="Slide Number Placeholder 3"/>
          <p:cNvSpPr>
            <a:spLocks noGrp="1"/>
          </p:cNvSpPr>
          <p:nvPr>
            <p:ph type="sldNum" sz="quarter" idx="5"/>
          </p:nvPr>
        </p:nvSpPr>
        <p:spPr/>
        <p:txBody>
          <a:bodyPr/>
          <a:lstStyle/>
          <a:p>
            <a:fld id="{134E8090-0FED-428A-BCD3-44CBA52C0BB6}" type="slidenum">
              <a:rPr lang="en-GB" smtClean="0"/>
              <a:t>55</a:t>
            </a:fld>
            <a:endParaRPr lang="en-GB"/>
          </a:p>
        </p:txBody>
      </p:sp>
    </p:spTree>
    <p:extLst>
      <p:ext uri="{BB962C8B-B14F-4D97-AF65-F5344CB8AC3E}">
        <p14:creationId xmlns:p14="http://schemas.microsoft.com/office/powerpoint/2010/main" val="21528073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56</a:t>
            </a:fld>
            <a:endParaRPr lang="en-GB"/>
          </a:p>
        </p:txBody>
      </p:sp>
    </p:spTree>
    <p:extLst>
      <p:ext uri="{BB962C8B-B14F-4D97-AF65-F5344CB8AC3E}">
        <p14:creationId xmlns:p14="http://schemas.microsoft.com/office/powerpoint/2010/main" val="2581922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R v Bateman expresses the same. </a:t>
            </a:r>
          </a:p>
        </p:txBody>
      </p:sp>
      <p:sp>
        <p:nvSpPr>
          <p:cNvPr id="4" name="Slide Number Placeholder 3"/>
          <p:cNvSpPr>
            <a:spLocks noGrp="1"/>
          </p:cNvSpPr>
          <p:nvPr>
            <p:ph type="sldNum" sz="quarter" idx="5"/>
          </p:nvPr>
        </p:nvSpPr>
        <p:spPr/>
        <p:txBody>
          <a:bodyPr/>
          <a:lstStyle/>
          <a:p>
            <a:fld id="{134E8090-0FED-428A-BCD3-44CBA52C0BB6}" type="slidenum">
              <a:rPr lang="en-GB" smtClean="0"/>
              <a:t>61</a:t>
            </a:fld>
            <a:endParaRPr lang="en-GB"/>
          </a:p>
        </p:txBody>
      </p:sp>
    </p:spTree>
    <p:extLst>
      <p:ext uri="{BB962C8B-B14F-4D97-AF65-F5344CB8AC3E}">
        <p14:creationId xmlns:p14="http://schemas.microsoft.com/office/powerpoint/2010/main" val="8003160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62</a:t>
            </a:fld>
            <a:endParaRPr lang="en-GB"/>
          </a:p>
        </p:txBody>
      </p:sp>
    </p:spTree>
    <p:extLst>
      <p:ext uri="{BB962C8B-B14F-4D97-AF65-F5344CB8AC3E}">
        <p14:creationId xmlns:p14="http://schemas.microsoft.com/office/powerpoint/2010/main" val="36805375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63</a:t>
            </a:fld>
            <a:endParaRPr lang="en-GB"/>
          </a:p>
        </p:txBody>
      </p:sp>
    </p:spTree>
    <p:extLst>
      <p:ext uri="{BB962C8B-B14F-4D97-AF65-F5344CB8AC3E}">
        <p14:creationId xmlns:p14="http://schemas.microsoft.com/office/powerpoint/2010/main" val="9823676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68</a:t>
            </a:fld>
            <a:endParaRPr lang="en-GB"/>
          </a:p>
        </p:txBody>
      </p:sp>
    </p:spTree>
    <p:extLst>
      <p:ext uri="{BB962C8B-B14F-4D97-AF65-F5344CB8AC3E}">
        <p14:creationId xmlns:p14="http://schemas.microsoft.com/office/powerpoint/2010/main" val="22560771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70</a:t>
            </a:fld>
            <a:endParaRPr lang="en-GB"/>
          </a:p>
        </p:txBody>
      </p:sp>
    </p:spTree>
    <p:extLst>
      <p:ext uri="{BB962C8B-B14F-4D97-AF65-F5344CB8AC3E}">
        <p14:creationId xmlns:p14="http://schemas.microsoft.com/office/powerpoint/2010/main" val="34231155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Watson [1989], the Court of Appeal held that it will suffice where the reasonable person would realise that the act was likely to frighten and lead to shock which could result in injury</a:t>
            </a:r>
          </a:p>
        </p:txBody>
      </p:sp>
      <p:sp>
        <p:nvSpPr>
          <p:cNvPr id="4" name="Slide Number Placeholder 3"/>
          <p:cNvSpPr>
            <a:spLocks noGrp="1"/>
          </p:cNvSpPr>
          <p:nvPr>
            <p:ph type="sldNum" sz="quarter" idx="5"/>
          </p:nvPr>
        </p:nvSpPr>
        <p:spPr/>
        <p:txBody>
          <a:bodyPr/>
          <a:lstStyle/>
          <a:p>
            <a:fld id="{134E8090-0FED-428A-BCD3-44CBA52C0BB6}" type="slidenum">
              <a:rPr lang="en-GB" smtClean="0"/>
              <a:t>71</a:t>
            </a:fld>
            <a:endParaRPr lang="en-GB"/>
          </a:p>
        </p:txBody>
      </p:sp>
    </p:spTree>
    <p:extLst>
      <p:ext uri="{BB962C8B-B14F-4D97-AF65-F5344CB8AC3E}">
        <p14:creationId xmlns:p14="http://schemas.microsoft.com/office/powerpoint/2010/main" val="29317082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Need not be a criminal offence. </a:t>
            </a:r>
          </a:p>
          <a:p>
            <a:endParaRPr lang="en-GB" dirty="0"/>
          </a:p>
          <a:p>
            <a:r>
              <a:rPr lang="en-GB" dirty="0"/>
              <a:t>This is not an offence that is usually charged. </a:t>
            </a:r>
          </a:p>
        </p:txBody>
      </p:sp>
      <p:sp>
        <p:nvSpPr>
          <p:cNvPr id="4" name="Slide Number Placeholder 3"/>
          <p:cNvSpPr>
            <a:spLocks noGrp="1"/>
          </p:cNvSpPr>
          <p:nvPr>
            <p:ph type="sldNum" sz="quarter" idx="5"/>
          </p:nvPr>
        </p:nvSpPr>
        <p:spPr/>
        <p:txBody>
          <a:bodyPr/>
          <a:lstStyle/>
          <a:p>
            <a:fld id="{134E8090-0FED-428A-BCD3-44CBA52C0BB6}" type="slidenum">
              <a:rPr lang="en-GB" smtClean="0"/>
              <a:t>79</a:t>
            </a:fld>
            <a:endParaRPr lang="en-GB"/>
          </a:p>
        </p:txBody>
      </p:sp>
    </p:spTree>
    <p:extLst>
      <p:ext uri="{BB962C8B-B14F-4D97-AF65-F5344CB8AC3E}">
        <p14:creationId xmlns:p14="http://schemas.microsoft.com/office/powerpoint/2010/main" val="12307973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81</a:t>
            </a:fld>
            <a:endParaRPr lang="en-GB"/>
          </a:p>
        </p:txBody>
      </p:sp>
    </p:spTree>
    <p:extLst>
      <p:ext uri="{BB962C8B-B14F-4D97-AF65-F5344CB8AC3E}">
        <p14:creationId xmlns:p14="http://schemas.microsoft.com/office/powerpoint/2010/main" val="1371046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CB8B1-45F1-5817-C74A-15B05FAAB7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963DFE-8CC6-CF6D-D935-D5177ECFD0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47FA79-E9FD-27E5-6C3B-42F7E7E9215F}"/>
              </a:ext>
            </a:extLst>
          </p:cNvPr>
          <p:cNvSpPr>
            <a:spLocks noGrp="1"/>
          </p:cNvSpPr>
          <p:nvPr>
            <p:ph type="dt" sz="half" idx="10"/>
          </p:nvPr>
        </p:nvSpPr>
        <p:spPr/>
        <p:txBody>
          <a:bodyPr/>
          <a:lstStyle/>
          <a:p>
            <a:fld id="{532C04E4-DE9D-4752-8B26-04CF14DDE571}" type="datetimeFigureOut">
              <a:rPr lang="en-GB" smtClean="0"/>
              <a:t>02/02/2026</a:t>
            </a:fld>
            <a:endParaRPr lang="en-GB"/>
          </a:p>
        </p:txBody>
      </p:sp>
      <p:sp>
        <p:nvSpPr>
          <p:cNvPr id="5" name="Footer Placeholder 4">
            <a:extLst>
              <a:ext uri="{FF2B5EF4-FFF2-40B4-BE49-F238E27FC236}">
                <a16:creationId xmlns:a16="http://schemas.microsoft.com/office/drawing/2014/main" id="{7DD3A64C-3E7E-4447-8BDD-4BFC7BD57B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C621C-5543-C462-B5AF-2CEBD9AA915B}"/>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740790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6804A-B5DC-1DB9-5A81-26A2FC1452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199BDF-BE6A-7D11-8518-E79DF6234E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F3BED4-26C2-521E-D371-EBC2E11F4CE4}"/>
              </a:ext>
            </a:extLst>
          </p:cNvPr>
          <p:cNvSpPr>
            <a:spLocks noGrp="1"/>
          </p:cNvSpPr>
          <p:nvPr>
            <p:ph type="dt" sz="half" idx="10"/>
          </p:nvPr>
        </p:nvSpPr>
        <p:spPr/>
        <p:txBody>
          <a:bodyPr/>
          <a:lstStyle/>
          <a:p>
            <a:fld id="{532C04E4-DE9D-4752-8B26-04CF14DDE571}" type="datetimeFigureOut">
              <a:rPr lang="en-GB" smtClean="0"/>
              <a:t>02/02/2026</a:t>
            </a:fld>
            <a:endParaRPr lang="en-GB"/>
          </a:p>
        </p:txBody>
      </p:sp>
      <p:sp>
        <p:nvSpPr>
          <p:cNvPr id="5" name="Footer Placeholder 4">
            <a:extLst>
              <a:ext uri="{FF2B5EF4-FFF2-40B4-BE49-F238E27FC236}">
                <a16:creationId xmlns:a16="http://schemas.microsoft.com/office/drawing/2014/main" id="{529BD7CB-E21D-C380-415B-182C2A1B9C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C4F027-CC0C-F328-DDF1-89B9D2CDEDDD}"/>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4103028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6848A-A58E-DAE6-D1B6-7BF7769576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329A7A-5802-0B6C-F18F-C83B121D5B0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166386-7644-CC27-E0C5-12C7826D8D87}"/>
              </a:ext>
            </a:extLst>
          </p:cNvPr>
          <p:cNvSpPr>
            <a:spLocks noGrp="1"/>
          </p:cNvSpPr>
          <p:nvPr>
            <p:ph type="dt" sz="half" idx="10"/>
          </p:nvPr>
        </p:nvSpPr>
        <p:spPr/>
        <p:txBody>
          <a:bodyPr/>
          <a:lstStyle/>
          <a:p>
            <a:fld id="{532C04E4-DE9D-4752-8B26-04CF14DDE571}" type="datetimeFigureOut">
              <a:rPr lang="en-GB" smtClean="0"/>
              <a:t>02/02/2026</a:t>
            </a:fld>
            <a:endParaRPr lang="en-GB"/>
          </a:p>
        </p:txBody>
      </p:sp>
      <p:sp>
        <p:nvSpPr>
          <p:cNvPr id="5" name="Footer Placeholder 4">
            <a:extLst>
              <a:ext uri="{FF2B5EF4-FFF2-40B4-BE49-F238E27FC236}">
                <a16:creationId xmlns:a16="http://schemas.microsoft.com/office/drawing/2014/main" id="{47E561EE-3A0B-B8C0-E1C9-35170F5B5C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263756-5463-A7DC-03BA-B518472A7261}"/>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215359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BBECA-8C78-B8B4-E70F-269C8661C4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D6BC10-F9F4-AF89-3FEC-41E5D1BF9D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0A14C7-5601-CF93-2737-6607EF022B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F39E95-CFB6-4346-DEC2-04DB00D3753C}"/>
              </a:ext>
            </a:extLst>
          </p:cNvPr>
          <p:cNvSpPr>
            <a:spLocks noGrp="1"/>
          </p:cNvSpPr>
          <p:nvPr>
            <p:ph type="dt" sz="half" idx="10"/>
          </p:nvPr>
        </p:nvSpPr>
        <p:spPr/>
        <p:txBody>
          <a:bodyPr/>
          <a:lstStyle/>
          <a:p>
            <a:fld id="{532C04E4-DE9D-4752-8B26-04CF14DDE571}" type="datetimeFigureOut">
              <a:rPr lang="en-GB" smtClean="0"/>
              <a:t>02/02/2026</a:t>
            </a:fld>
            <a:endParaRPr lang="en-GB"/>
          </a:p>
        </p:txBody>
      </p:sp>
      <p:sp>
        <p:nvSpPr>
          <p:cNvPr id="6" name="Footer Placeholder 5">
            <a:extLst>
              <a:ext uri="{FF2B5EF4-FFF2-40B4-BE49-F238E27FC236}">
                <a16:creationId xmlns:a16="http://schemas.microsoft.com/office/drawing/2014/main" id="{6B3F42E9-DD29-D75B-17FB-D874F0097D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AF77EA-5D97-E0E0-AF8B-BCE726C30376}"/>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1598122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E997D-2487-32EF-A578-BF5A60EE21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65A754-0121-21A2-960F-6F5F46F438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2DC133-F316-41C4-1EC3-3DB15155C5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812A51-650C-98E0-EAF8-3354E8695D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04CEA8-1B6E-2014-7FE5-3E1753AC3E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ECB0E6-5C2E-D0D4-5513-87DB19B9E125}"/>
              </a:ext>
            </a:extLst>
          </p:cNvPr>
          <p:cNvSpPr>
            <a:spLocks noGrp="1"/>
          </p:cNvSpPr>
          <p:nvPr>
            <p:ph type="dt" sz="half" idx="10"/>
          </p:nvPr>
        </p:nvSpPr>
        <p:spPr/>
        <p:txBody>
          <a:bodyPr/>
          <a:lstStyle/>
          <a:p>
            <a:fld id="{532C04E4-DE9D-4752-8B26-04CF14DDE571}" type="datetimeFigureOut">
              <a:rPr lang="en-GB" smtClean="0"/>
              <a:t>02/02/2026</a:t>
            </a:fld>
            <a:endParaRPr lang="en-GB"/>
          </a:p>
        </p:txBody>
      </p:sp>
      <p:sp>
        <p:nvSpPr>
          <p:cNvPr id="8" name="Footer Placeholder 7">
            <a:extLst>
              <a:ext uri="{FF2B5EF4-FFF2-40B4-BE49-F238E27FC236}">
                <a16:creationId xmlns:a16="http://schemas.microsoft.com/office/drawing/2014/main" id="{1DC97448-00E4-A508-1A7A-5767D1B629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026A42-03EA-11EB-B5B7-22C8EFA9F44E}"/>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353889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3EE88-CE07-4BA4-22FE-619461CD17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A303B3-2305-590A-E605-52B883900028}"/>
              </a:ext>
            </a:extLst>
          </p:cNvPr>
          <p:cNvSpPr>
            <a:spLocks noGrp="1"/>
          </p:cNvSpPr>
          <p:nvPr>
            <p:ph type="dt" sz="half" idx="10"/>
          </p:nvPr>
        </p:nvSpPr>
        <p:spPr/>
        <p:txBody>
          <a:bodyPr/>
          <a:lstStyle/>
          <a:p>
            <a:fld id="{532C04E4-DE9D-4752-8B26-04CF14DDE571}" type="datetimeFigureOut">
              <a:rPr lang="en-GB" smtClean="0"/>
              <a:t>02/02/2026</a:t>
            </a:fld>
            <a:endParaRPr lang="en-GB"/>
          </a:p>
        </p:txBody>
      </p:sp>
      <p:sp>
        <p:nvSpPr>
          <p:cNvPr id="4" name="Footer Placeholder 3">
            <a:extLst>
              <a:ext uri="{FF2B5EF4-FFF2-40B4-BE49-F238E27FC236}">
                <a16:creationId xmlns:a16="http://schemas.microsoft.com/office/drawing/2014/main" id="{9903F9C4-E0C3-4F20-50DA-6D11C2F4E4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6CCA67-5F5D-9C47-73AB-1910DA28F2F7}"/>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1579661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39654B-1D2E-6257-F90F-01E257AB1F77}"/>
              </a:ext>
            </a:extLst>
          </p:cNvPr>
          <p:cNvSpPr>
            <a:spLocks noGrp="1"/>
          </p:cNvSpPr>
          <p:nvPr>
            <p:ph type="dt" sz="half" idx="10"/>
          </p:nvPr>
        </p:nvSpPr>
        <p:spPr/>
        <p:txBody>
          <a:bodyPr/>
          <a:lstStyle/>
          <a:p>
            <a:fld id="{532C04E4-DE9D-4752-8B26-04CF14DDE571}" type="datetimeFigureOut">
              <a:rPr lang="en-GB" smtClean="0"/>
              <a:t>02/02/2026</a:t>
            </a:fld>
            <a:endParaRPr lang="en-GB"/>
          </a:p>
        </p:txBody>
      </p:sp>
      <p:sp>
        <p:nvSpPr>
          <p:cNvPr id="3" name="Footer Placeholder 2">
            <a:extLst>
              <a:ext uri="{FF2B5EF4-FFF2-40B4-BE49-F238E27FC236}">
                <a16:creationId xmlns:a16="http://schemas.microsoft.com/office/drawing/2014/main" id="{8C9E9BAA-F133-50A8-75E0-3E447FA73F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F073B2-FBF2-FA98-B4D3-2D3C30E43B45}"/>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2781071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48F56-BDD4-46C4-F825-EB81F85FBC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3C74FB-F92C-A0CD-BE62-6631832DCA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84CA7B-1757-4BD6-E32B-E8C2C79759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260D45-2672-E487-2129-E8BC89285EAF}"/>
              </a:ext>
            </a:extLst>
          </p:cNvPr>
          <p:cNvSpPr>
            <a:spLocks noGrp="1"/>
          </p:cNvSpPr>
          <p:nvPr>
            <p:ph type="dt" sz="half" idx="10"/>
          </p:nvPr>
        </p:nvSpPr>
        <p:spPr/>
        <p:txBody>
          <a:bodyPr/>
          <a:lstStyle/>
          <a:p>
            <a:fld id="{532C04E4-DE9D-4752-8B26-04CF14DDE571}" type="datetimeFigureOut">
              <a:rPr lang="en-GB" smtClean="0"/>
              <a:t>02/02/2026</a:t>
            </a:fld>
            <a:endParaRPr lang="en-GB"/>
          </a:p>
        </p:txBody>
      </p:sp>
      <p:sp>
        <p:nvSpPr>
          <p:cNvPr id="6" name="Footer Placeholder 5">
            <a:extLst>
              <a:ext uri="{FF2B5EF4-FFF2-40B4-BE49-F238E27FC236}">
                <a16:creationId xmlns:a16="http://schemas.microsoft.com/office/drawing/2014/main" id="{6F5E7284-B893-FEAA-77BE-6A8F86936D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F3613B-3761-9D17-2420-5DC01ABFB1B5}"/>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606384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54583-4242-7005-93F6-73B06CF760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47F919-3E7D-0D92-6307-DDA866784C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D2DBC2-8A76-1CB5-731D-EAEB83751F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AB5D6D-6577-0CBD-E029-8CD25E87D5B0}"/>
              </a:ext>
            </a:extLst>
          </p:cNvPr>
          <p:cNvSpPr>
            <a:spLocks noGrp="1"/>
          </p:cNvSpPr>
          <p:nvPr>
            <p:ph type="dt" sz="half" idx="10"/>
          </p:nvPr>
        </p:nvSpPr>
        <p:spPr/>
        <p:txBody>
          <a:bodyPr/>
          <a:lstStyle/>
          <a:p>
            <a:fld id="{532C04E4-DE9D-4752-8B26-04CF14DDE571}" type="datetimeFigureOut">
              <a:rPr lang="en-GB" smtClean="0"/>
              <a:t>02/02/2026</a:t>
            </a:fld>
            <a:endParaRPr lang="en-GB"/>
          </a:p>
        </p:txBody>
      </p:sp>
      <p:sp>
        <p:nvSpPr>
          <p:cNvPr id="6" name="Footer Placeholder 5">
            <a:extLst>
              <a:ext uri="{FF2B5EF4-FFF2-40B4-BE49-F238E27FC236}">
                <a16:creationId xmlns:a16="http://schemas.microsoft.com/office/drawing/2014/main" id="{AC2585B6-EC1B-7EBC-A6C4-49077D5CA2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479739-B216-47ED-2DCA-CA721C236D04}"/>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1375015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E3CD-6BA0-02C8-E2A5-495D81D846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613BC4-C568-6C65-8C4F-8E5912A2F4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2D5080-80AA-88D2-E858-4969ADF46055}"/>
              </a:ext>
            </a:extLst>
          </p:cNvPr>
          <p:cNvSpPr>
            <a:spLocks noGrp="1"/>
          </p:cNvSpPr>
          <p:nvPr>
            <p:ph type="dt" sz="half" idx="10"/>
          </p:nvPr>
        </p:nvSpPr>
        <p:spPr/>
        <p:txBody>
          <a:bodyPr/>
          <a:lstStyle/>
          <a:p>
            <a:fld id="{532C04E4-DE9D-4752-8B26-04CF14DDE571}" type="datetimeFigureOut">
              <a:rPr lang="en-GB" smtClean="0"/>
              <a:t>02/02/2026</a:t>
            </a:fld>
            <a:endParaRPr lang="en-GB"/>
          </a:p>
        </p:txBody>
      </p:sp>
      <p:sp>
        <p:nvSpPr>
          <p:cNvPr id="5" name="Footer Placeholder 4">
            <a:extLst>
              <a:ext uri="{FF2B5EF4-FFF2-40B4-BE49-F238E27FC236}">
                <a16:creationId xmlns:a16="http://schemas.microsoft.com/office/drawing/2014/main" id="{66D81E49-DD05-8802-7B96-E7B364E53D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EB1FAC-C70F-76A0-4E5D-8662686A82E7}"/>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1700812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A0A3B0-82A3-B0A2-2F19-B3F3ADFDA2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EC658-4947-F7BB-C978-65D4001BEF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93170A-234C-C437-344E-87C4C787E862}"/>
              </a:ext>
            </a:extLst>
          </p:cNvPr>
          <p:cNvSpPr>
            <a:spLocks noGrp="1"/>
          </p:cNvSpPr>
          <p:nvPr>
            <p:ph type="dt" sz="half" idx="10"/>
          </p:nvPr>
        </p:nvSpPr>
        <p:spPr/>
        <p:txBody>
          <a:bodyPr/>
          <a:lstStyle/>
          <a:p>
            <a:fld id="{532C04E4-DE9D-4752-8B26-04CF14DDE571}" type="datetimeFigureOut">
              <a:rPr lang="en-GB" smtClean="0"/>
              <a:t>02/02/2026</a:t>
            </a:fld>
            <a:endParaRPr lang="en-GB"/>
          </a:p>
        </p:txBody>
      </p:sp>
      <p:sp>
        <p:nvSpPr>
          <p:cNvPr id="5" name="Footer Placeholder 4">
            <a:extLst>
              <a:ext uri="{FF2B5EF4-FFF2-40B4-BE49-F238E27FC236}">
                <a16:creationId xmlns:a16="http://schemas.microsoft.com/office/drawing/2014/main" id="{8807F2CC-070A-F670-29F3-BE5B60FCE5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758488-4C29-1EC6-9477-A2DC910A70E1}"/>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307956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E868D8-8AEB-C717-9F65-072AC53B98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4449E6-2E30-D3E7-ABE6-35466B6870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CB36E-BF90-8797-1E01-582D164935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2C04E4-DE9D-4752-8B26-04CF14DDE571}" type="datetimeFigureOut">
              <a:rPr lang="en-GB" smtClean="0"/>
              <a:t>02/02/2026</a:t>
            </a:fld>
            <a:endParaRPr lang="en-GB"/>
          </a:p>
        </p:txBody>
      </p:sp>
      <p:sp>
        <p:nvSpPr>
          <p:cNvPr id="5" name="Footer Placeholder 4">
            <a:extLst>
              <a:ext uri="{FF2B5EF4-FFF2-40B4-BE49-F238E27FC236}">
                <a16:creationId xmlns:a16="http://schemas.microsoft.com/office/drawing/2014/main" id="{01B3C989-9670-60E8-2254-39E7859280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AA485AE-E31B-EFFE-C065-7A167AA52D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B10BE43-24D7-4081-A301-2E70A98786E7}" type="slidenum">
              <a:rPr lang="en-GB" smtClean="0"/>
              <a:t>‹#›</a:t>
            </a:fld>
            <a:endParaRPr lang="en-GB"/>
          </a:p>
        </p:txBody>
      </p:sp>
    </p:spTree>
    <p:extLst>
      <p:ext uri="{BB962C8B-B14F-4D97-AF65-F5344CB8AC3E}">
        <p14:creationId xmlns:p14="http://schemas.microsoft.com/office/powerpoint/2010/main" val="18040713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7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7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8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7" name="Rectangle 76">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ADEA6B1-FC39-35AE-4FBD-990DAED014F6}"/>
              </a:ext>
            </a:extLst>
          </p:cNvPr>
          <p:cNvSpPr>
            <a:spLocks noGrp="1"/>
          </p:cNvSpPr>
          <p:nvPr>
            <p:ph type="ctrTitle"/>
          </p:nvPr>
        </p:nvSpPr>
        <p:spPr>
          <a:xfrm>
            <a:off x="3315031" y="1380754"/>
            <a:ext cx="5561938" cy="2513516"/>
          </a:xfrm>
        </p:spPr>
        <p:txBody>
          <a:bodyPr>
            <a:normAutofit/>
          </a:bodyPr>
          <a:lstStyle/>
          <a:p>
            <a:r>
              <a:rPr lang="en-GB"/>
              <a:t>Manslaughter</a:t>
            </a:r>
            <a:br>
              <a:rPr lang="en-GB"/>
            </a:br>
            <a:endParaRPr lang="en-GB"/>
          </a:p>
        </p:txBody>
      </p:sp>
      <p:sp>
        <p:nvSpPr>
          <p:cNvPr id="3" name="Subtitle 2">
            <a:extLst>
              <a:ext uri="{FF2B5EF4-FFF2-40B4-BE49-F238E27FC236}">
                <a16:creationId xmlns:a16="http://schemas.microsoft.com/office/drawing/2014/main" id="{4DD4F344-58E8-C2AA-C9F0-2D52F93C80AE}"/>
              </a:ext>
            </a:extLst>
          </p:cNvPr>
          <p:cNvSpPr>
            <a:spLocks noGrp="1"/>
          </p:cNvSpPr>
          <p:nvPr>
            <p:ph type="subTitle" idx="1"/>
          </p:nvPr>
        </p:nvSpPr>
        <p:spPr>
          <a:xfrm>
            <a:off x="3315031" y="4076802"/>
            <a:ext cx="5561938" cy="1534587"/>
          </a:xfrm>
        </p:spPr>
        <p:txBody>
          <a:bodyPr>
            <a:normAutofit/>
          </a:bodyPr>
          <a:lstStyle/>
          <a:p>
            <a:r>
              <a:rPr lang="en-GB"/>
              <a:t>Week 4</a:t>
            </a:r>
          </a:p>
        </p:txBody>
      </p:sp>
      <p:sp>
        <p:nvSpPr>
          <p:cNvPr id="81" name="Arc 80">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3" name="Oval 82">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264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C0B473-21C1-F6F4-596D-55E291F490CB}"/>
              </a:ext>
            </a:extLst>
          </p:cNvPr>
          <p:cNvSpPr>
            <a:spLocks noGrp="1"/>
          </p:cNvSpPr>
          <p:nvPr>
            <p:ph type="title"/>
          </p:nvPr>
        </p:nvSpPr>
        <p:spPr>
          <a:xfrm>
            <a:off x="686834" y="1153572"/>
            <a:ext cx="3200400" cy="4461163"/>
          </a:xfrm>
        </p:spPr>
        <p:txBody>
          <a:bodyPr>
            <a:normAutofit/>
          </a:bodyPr>
          <a:lstStyle/>
          <a:p>
            <a:r>
              <a:rPr lang="en-GB">
                <a:solidFill>
                  <a:srgbClr val="FFFFFF"/>
                </a:solidFill>
              </a:rPr>
              <a:t>Activity</a:t>
            </a:r>
          </a:p>
        </p:txBody>
      </p:sp>
      <p:sp>
        <p:nvSpPr>
          <p:cNvPr id="35" name="Arc 3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EAA8AC9-DAD1-8BEC-767F-08E436EA9666}"/>
              </a:ext>
            </a:extLst>
          </p:cNvPr>
          <p:cNvSpPr>
            <a:spLocks noGrp="1"/>
          </p:cNvSpPr>
          <p:nvPr>
            <p:ph idx="1"/>
          </p:nvPr>
        </p:nvSpPr>
        <p:spPr>
          <a:xfrm>
            <a:off x="4447308" y="591344"/>
            <a:ext cx="6906491" cy="5585619"/>
          </a:xfrm>
        </p:spPr>
        <p:txBody>
          <a:bodyPr anchor="ctr">
            <a:normAutofit/>
          </a:bodyPr>
          <a:lstStyle/>
          <a:p>
            <a:r>
              <a:rPr lang="en-GB"/>
              <a:t>In small groups, discuss what is the difference between </a:t>
            </a:r>
            <a:r>
              <a:rPr lang="en-GB" b="1"/>
              <a:t>Involuntary Manslaughter and Voluntary Manslaughter?</a:t>
            </a:r>
          </a:p>
        </p:txBody>
      </p:sp>
    </p:spTree>
    <p:extLst>
      <p:ext uri="{BB962C8B-B14F-4D97-AF65-F5344CB8AC3E}">
        <p14:creationId xmlns:p14="http://schemas.microsoft.com/office/powerpoint/2010/main" val="3664506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Freeform: Shape 24">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262C99A6-89F0-67AF-A515-A2FC04785BB2}"/>
              </a:ext>
            </a:extLst>
          </p:cNvPr>
          <p:cNvSpPr>
            <a:spLocks noGrp="1"/>
          </p:cNvSpPr>
          <p:nvPr>
            <p:ph type="title"/>
          </p:nvPr>
        </p:nvSpPr>
        <p:spPr>
          <a:xfrm>
            <a:off x="621792" y="1161288"/>
            <a:ext cx="3602736" cy="4526280"/>
          </a:xfrm>
        </p:spPr>
        <p:txBody>
          <a:bodyPr>
            <a:normAutofit/>
          </a:bodyPr>
          <a:lstStyle/>
          <a:p>
            <a:r>
              <a:rPr lang="en-GB" sz="4000"/>
              <a:t>Voluntary Manslaughter</a:t>
            </a:r>
          </a:p>
        </p:txBody>
      </p:sp>
      <p:sp>
        <p:nvSpPr>
          <p:cNvPr id="29" name="Rectangle 28">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9" name="Content Placeholder 4">
            <a:extLst>
              <a:ext uri="{FF2B5EF4-FFF2-40B4-BE49-F238E27FC236}">
                <a16:creationId xmlns:a16="http://schemas.microsoft.com/office/drawing/2014/main" id="{E590EB4A-1D1B-46C2-D362-49757C3C3B47}"/>
              </a:ext>
            </a:extLst>
          </p:cNvPr>
          <p:cNvGraphicFramePr>
            <a:graphicFrameLocks noGrp="1"/>
          </p:cNvGraphicFramePr>
          <p:nvPr>
            <p:ph idx="1"/>
            <p:extLst>
              <p:ext uri="{D42A27DB-BD31-4B8C-83A1-F6EECF244321}">
                <p14:modId xmlns:p14="http://schemas.microsoft.com/office/powerpoint/2010/main" val="405341479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4376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55329-69E0-37DE-54E2-B9A4BA1278DD}"/>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Introduction</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CCD0156-3FB2-2883-7607-7A468B540896}"/>
              </a:ext>
            </a:extLst>
          </p:cNvPr>
          <p:cNvSpPr>
            <a:spLocks noGrp="1"/>
          </p:cNvSpPr>
          <p:nvPr>
            <p:ph idx="1"/>
          </p:nvPr>
        </p:nvSpPr>
        <p:spPr>
          <a:xfrm>
            <a:off x="6297233" y="518400"/>
            <a:ext cx="4771607" cy="5837949"/>
          </a:xfrm>
        </p:spPr>
        <p:txBody>
          <a:bodyPr anchor="ctr">
            <a:normAutofit/>
          </a:bodyPr>
          <a:lstStyle/>
          <a:p>
            <a:r>
              <a:rPr lang="en-GB" sz="1700" dirty="0">
                <a:solidFill>
                  <a:schemeClr val="tx1">
                    <a:alpha val="80000"/>
                  </a:schemeClr>
                </a:solidFill>
              </a:rPr>
              <a:t>Not all killings that fall within the scope of murder are regarded as equally culpable, yet the mandatory penalty of life imprisonment will apply to them all unless one of the partial defences is available.</a:t>
            </a:r>
          </a:p>
          <a:p>
            <a:r>
              <a:rPr lang="en-GB" sz="1700" dirty="0">
                <a:solidFill>
                  <a:schemeClr val="tx1">
                    <a:alpha val="80000"/>
                  </a:schemeClr>
                </a:solidFill>
              </a:rPr>
              <a:t>The Homicide Act 1957 originally contained three defences that operated to reduce liability from murder to voluntary manslaughter, giving the judge discretion in sentencing as a reflection of the lower level of culpability attached to certain killings. These offences were reviewed during the enactment of the Coroners and Justice Act 2009 with diminished responsibility being reformulated and a new defence of loss of control being introduced to replace the old defence of provocation.</a:t>
            </a:r>
          </a:p>
          <a:p>
            <a:r>
              <a:rPr lang="en-GB" sz="1700" dirty="0">
                <a:solidFill>
                  <a:schemeClr val="tx1">
                    <a:alpha val="80000"/>
                  </a:schemeClr>
                </a:solidFill>
              </a:rPr>
              <a:t>These forms of manslaughter are described as voluntary because the defendant had the </a:t>
            </a:r>
            <a:r>
              <a:rPr lang="en-GB" sz="1700" dirty="0" err="1">
                <a:solidFill>
                  <a:schemeClr val="tx1">
                    <a:alpha val="80000"/>
                  </a:schemeClr>
                </a:solidFill>
              </a:rPr>
              <a:t>mens</a:t>
            </a:r>
            <a:r>
              <a:rPr lang="en-GB" sz="1700" dirty="0">
                <a:solidFill>
                  <a:schemeClr val="tx1">
                    <a:alpha val="80000"/>
                  </a:schemeClr>
                </a:solidFill>
              </a:rPr>
              <a:t> rea for murder as opposed to involuntary manslaughter, where the defendant </a:t>
            </a:r>
            <a:r>
              <a:rPr lang="en-GB" sz="1700" b="1" dirty="0">
                <a:solidFill>
                  <a:schemeClr val="tx1">
                    <a:alpha val="80000"/>
                  </a:schemeClr>
                </a:solidFill>
              </a:rPr>
              <a:t>did not</a:t>
            </a:r>
            <a:r>
              <a:rPr lang="en-GB" sz="1700" dirty="0">
                <a:solidFill>
                  <a:schemeClr val="tx1">
                    <a:alpha val="80000"/>
                  </a:schemeClr>
                </a:solidFill>
              </a:rPr>
              <a:t> have the necessary </a:t>
            </a:r>
            <a:r>
              <a:rPr lang="en-GB" sz="1700" dirty="0" err="1">
                <a:solidFill>
                  <a:schemeClr val="tx1">
                    <a:alpha val="80000"/>
                  </a:schemeClr>
                </a:solidFill>
              </a:rPr>
              <a:t>mens</a:t>
            </a:r>
            <a:r>
              <a:rPr lang="en-GB" sz="1700" dirty="0">
                <a:solidFill>
                  <a:schemeClr val="tx1">
                    <a:alpha val="80000"/>
                  </a:schemeClr>
                </a:solidFill>
              </a:rPr>
              <a:t> rea for murder.</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496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ight Triangle 4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82C99-BBC0-A7F6-01EA-BD0F908438D1}"/>
              </a:ext>
            </a:extLst>
          </p:cNvPr>
          <p:cNvSpPr>
            <a:spLocks noGrp="1"/>
          </p:cNvSpPr>
          <p:nvPr>
            <p:ph type="title"/>
          </p:nvPr>
        </p:nvSpPr>
        <p:spPr>
          <a:xfrm>
            <a:off x="1075767" y="1188637"/>
            <a:ext cx="2988234" cy="4480726"/>
          </a:xfrm>
        </p:spPr>
        <p:txBody>
          <a:bodyPr>
            <a:normAutofit/>
          </a:bodyPr>
          <a:lstStyle/>
          <a:p>
            <a:pPr algn="r"/>
            <a:r>
              <a:rPr lang="en-GB" sz="3600"/>
              <a:t>Voluntary Manslaughter</a:t>
            </a:r>
          </a:p>
        </p:txBody>
      </p:sp>
      <p:cxnSp>
        <p:nvCxnSpPr>
          <p:cNvPr id="44" name="Straight Connector 4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DA4334CC-7B62-DD1E-AD29-AB064FB259BF}"/>
              </a:ext>
            </a:extLst>
          </p:cNvPr>
          <p:cNvSpPr>
            <a:spLocks noGrp="1" noChangeArrowheads="1"/>
          </p:cNvSpPr>
          <p:nvPr>
            <p:ph idx="1"/>
          </p:nvPr>
        </p:nvSpPr>
        <p:spPr bwMode="auto">
          <a:xfrm>
            <a:off x="5255260" y="1648870"/>
            <a:ext cx="4702848" cy="35602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Applies where the defendant has </a:t>
            </a:r>
            <a:r>
              <a:rPr kumimoji="0" lang="en-US" altLang="en-US" sz="2000" b="1" i="0" u="none" strike="noStrike" cap="none" normalizeH="0" baseline="0" dirty="0" err="1">
                <a:ln>
                  <a:noFill/>
                </a:ln>
                <a:effectLst/>
                <a:latin typeface="Arial" panose="020B0604020202020204" pitchFamily="34" charset="0"/>
              </a:rPr>
              <a:t>mens</a:t>
            </a:r>
            <a:r>
              <a:rPr kumimoji="0" lang="en-US" altLang="en-US" sz="2000" b="1" i="0" u="none" strike="noStrike" cap="none" normalizeH="0" baseline="0" dirty="0">
                <a:ln>
                  <a:noFill/>
                </a:ln>
                <a:effectLst/>
                <a:latin typeface="Arial" panose="020B0604020202020204" pitchFamily="34" charset="0"/>
              </a:rPr>
              <a:t> rea for murder</a:t>
            </a: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Liability reduced due to a </a:t>
            </a:r>
            <a:r>
              <a:rPr kumimoji="0" lang="en-US" altLang="en-US" sz="2000" b="1" i="0" u="none" strike="noStrike" cap="none" normalizeH="0" baseline="0" dirty="0">
                <a:ln>
                  <a:noFill/>
                </a:ln>
                <a:effectLst/>
                <a:latin typeface="Arial" panose="020B0604020202020204" pitchFamily="34" charset="0"/>
              </a:rPr>
              <a:t>partial </a:t>
            </a:r>
            <a:r>
              <a:rPr kumimoji="0" lang="en-US" altLang="en-US" sz="2000" b="1" i="0" u="none" strike="noStrike" cap="none" normalizeH="0" baseline="0" dirty="0" err="1">
                <a:ln>
                  <a:noFill/>
                </a:ln>
                <a:effectLst/>
                <a:latin typeface="Arial" panose="020B0604020202020204" pitchFamily="34" charset="0"/>
              </a:rPr>
              <a:t>defence</a:t>
            </a: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Partial </a:t>
            </a:r>
            <a:r>
              <a:rPr kumimoji="0" lang="en-US" altLang="en-US" sz="2000" b="0" i="0" u="none" strike="noStrike" cap="none" normalizeH="0" baseline="0" dirty="0" err="1">
                <a:ln>
                  <a:noFill/>
                </a:ln>
                <a:effectLst/>
                <a:latin typeface="Arial" panose="020B0604020202020204" pitchFamily="34" charset="0"/>
              </a:rPr>
              <a:t>defences</a:t>
            </a:r>
            <a:r>
              <a:rPr kumimoji="0" lang="en-US" altLang="en-US" sz="2000" b="0" i="0" u="none" strike="noStrike" cap="none" normalizeH="0" baseline="0" dirty="0">
                <a:ln>
                  <a:noFill/>
                </a:ln>
                <a:effectLst/>
                <a:latin typeface="Arial" panose="020B0604020202020204" pitchFamily="34" charset="0"/>
              </a:rPr>
              <a:t> (CJA 2009):</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Loss of Control</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Diminished Responsibility</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Suicide Pact</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Rationale: reduced moral culpability → avoids mandatory life sentence</a:t>
            </a:r>
          </a:p>
        </p:txBody>
      </p:sp>
    </p:spTree>
    <p:extLst>
      <p:ext uri="{BB962C8B-B14F-4D97-AF65-F5344CB8AC3E}">
        <p14:creationId xmlns:p14="http://schemas.microsoft.com/office/powerpoint/2010/main" val="1515937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135B2-7513-9C05-C35F-D1BEBFA56DDD}"/>
              </a:ext>
            </a:extLst>
          </p:cNvPr>
          <p:cNvSpPr>
            <a:spLocks noGrp="1"/>
          </p:cNvSpPr>
          <p:nvPr>
            <p:ph type="title"/>
          </p:nvPr>
        </p:nvSpPr>
        <p:spPr>
          <a:xfrm>
            <a:off x="1171074" y="1396686"/>
            <a:ext cx="3240506" cy="4064628"/>
          </a:xfrm>
        </p:spPr>
        <p:txBody>
          <a:bodyPr>
            <a:normAutofit/>
          </a:bodyPr>
          <a:lstStyle/>
          <a:p>
            <a:r>
              <a:rPr lang="en-GB">
                <a:solidFill>
                  <a:srgbClr val="FFFFFF"/>
                </a:solidFill>
              </a:rPr>
              <a:t>Defence - Loss of Control </a:t>
            </a:r>
          </a:p>
        </p:txBody>
      </p:sp>
      <p:sp>
        <p:nvSpPr>
          <p:cNvPr id="18" name="Arc 17">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D36E9CA-EC2C-E36E-C98B-C5BB8A0B76F2}"/>
              </a:ext>
            </a:extLst>
          </p:cNvPr>
          <p:cNvSpPr>
            <a:spLocks noGrp="1"/>
          </p:cNvSpPr>
          <p:nvPr>
            <p:ph idx="1"/>
          </p:nvPr>
        </p:nvSpPr>
        <p:spPr>
          <a:xfrm>
            <a:off x="5370153" y="1526033"/>
            <a:ext cx="5536397" cy="3935281"/>
          </a:xfrm>
        </p:spPr>
        <p:txBody>
          <a:bodyPr>
            <a:normAutofit fontScale="92500" lnSpcReduction="10000"/>
          </a:bodyPr>
          <a:lstStyle/>
          <a:p>
            <a:r>
              <a:rPr lang="en-GB" sz="2000" b="1" dirty="0"/>
              <a:t>Coroners and Justice Act 2009, ss.54–55</a:t>
            </a:r>
            <a:endParaRPr lang="en-GB" sz="2000" dirty="0"/>
          </a:p>
          <a:p>
            <a:r>
              <a:rPr lang="en-GB" sz="2000" dirty="0"/>
              <a:t>Loss of self‑control is only a defence to the offence of </a:t>
            </a:r>
            <a:r>
              <a:rPr lang="en-GB" sz="2000" b="1" dirty="0"/>
              <a:t>Murder</a:t>
            </a:r>
          </a:p>
          <a:p>
            <a:r>
              <a:rPr lang="en-GB" sz="2000" dirty="0"/>
              <a:t>Replaces the defence of </a:t>
            </a:r>
            <a:r>
              <a:rPr lang="en-GB" sz="2000" b="1" dirty="0"/>
              <a:t>provocation </a:t>
            </a:r>
            <a:endParaRPr lang="en-GB" sz="2000" dirty="0"/>
          </a:p>
          <a:p>
            <a:r>
              <a:rPr lang="en-GB" sz="2000" dirty="0"/>
              <a:t>Qualifying trigger:</a:t>
            </a:r>
          </a:p>
          <a:p>
            <a:pPr lvl="1"/>
            <a:r>
              <a:rPr lang="en-GB" sz="2000" dirty="0"/>
              <a:t>Fear of serious violence</a:t>
            </a:r>
          </a:p>
          <a:p>
            <a:pPr lvl="1"/>
            <a:r>
              <a:rPr lang="en-GB" sz="2000" dirty="0"/>
              <a:t>OR extremely grave circumstances causing justifiable sense of being seriously wronged</a:t>
            </a:r>
          </a:p>
          <a:p>
            <a:r>
              <a:rPr lang="en-GB" sz="2000" dirty="0"/>
              <a:t>Objective test: person of same age/sex with normal tolerance might act similarly</a:t>
            </a:r>
          </a:p>
          <a:p>
            <a:r>
              <a:rPr lang="en-GB" sz="2000" dirty="0"/>
              <a:t>Exclusions: revenge, sexual infidelity alone, self‑induced loss of control</a:t>
            </a:r>
          </a:p>
          <a:p>
            <a:pPr marL="0" indent="0">
              <a:buNone/>
            </a:pPr>
            <a:endParaRPr lang="en-GB" sz="2000" dirty="0"/>
          </a:p>
          <a:p>
            <a:endParaRPr lang="en-GB" sz="2000" dirty="0"/>
          </a:p>
        </p:txBody>
      </p:sp>
    </p:spTree>
    <p:extLst>
      <p:ext uri="{BB962C8B-B14F-4D97-AF65-F5344CB8AC3E}">
        <p14:creationId xmlns:p14="http://schemas.microsoft.com/office/powerpoint/2010/main" val="704709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text&#10;&#10;AI-generated content may be incorrect.">
            <a:extLst>
              <a:ext uri="{FF2B5EF4-FFF2-40B4-BE49-F238E27FC236}">
                <a16:creationId xmlns:a16="http://schemas.microsoft.com/office/drawing/2014/main" id="{94BB8739-9AC6-D9A0-5BE7-3964D2308B8E}"/>
              </a:ext>
            </a:extLst>
          </p:cNvPr>
          <p:cNvPicPr>
            <a:picLocks noChangeAspect="1"/>
          </p:cNvPicPr>
          <p:nvPr/>
        </p:nvPicPr>
        <p:blipFill>
          <a:blip r:embed="rId2"/>
          <a:stretch>
            <a:fillRect/>
          </a:stretch>
        </p:blipFill>
        <p:spPr>
          <a:xfrm>
            <a:off x="399255" y="2571630"/>
            <a:ext cx="11393490" cy="1714739"/>
          </a:xfrm>
          <a:prstGeom prst="rect">
            <a:avLst/>
          </a:prstGeom>
        </p:spPr>
      </p:pic>
    </p:spTree>
    <p:extLst>
      <p:ext uri="{BB962C8B-B14F-4D97-AF65-F5344CB8AC3E}">
        <p14:creationId xmlns:p14="http://schemas.microsoft.com/office/powerpoint/2010/main" val="2908312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8EBBF-3769-94DC-CA6E-CBA977B60369}"/>
              </a:ext>
            </a:extLst>
          </p:cNvPr>
          <p:cNvSpPr>
            <a:spLocks noGrp="1"/>
          </p:cNvSpPr>
          <p:nvPr>
            <p:ph type="title"/>
          </p:nvPr>
        </p:nvSpPr>
        <p:spPr>
          <a:xfrm>
            <a:off x="686834" y="1153572"/>
            <a:ext cx="3200400" cy="4461163"/>
          </a:xfrm>
        </p:spPr>
        <p:txBody>
          <a:bodyPr>
            <a:normAutofit/>
          </a:bodyPr>
          <a:lstStyle/>
          <a:p>
            <a:r>
              <a:rPr lang="en-GB" b="1">
                <a:solidFill>
                  <a:srgbClr val="FFFFFF"/>
                </a:solidFill>
              </a:rPr>
              <a:t>In addition, and important to note </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056C9E9-D527-4049-A64B-EE26D813E37D}"/>
              </a:ext>
            </a:extLst>
          </p:cNvPr>
          <p:cNvSpPr>
            <a:spLocks noGrp="1"/>
          </p:cNvSpPr>
          <p:nvPr>
            <p:ph idx="1"/>
          </p:nvPr>
        </p:nvSpPr>
        <p:spPr>
          <a:xfrm>
            <a:off x="4447308" y="591344"/>
            <a:ext cx="6906491" cy="5585619"/>
          </a:xfrm>
        </p:spPr>
        <p:txBody>
          <a:bodyPr anchor="ctr">
            <a:normAutofit/>
          </a:bodyPr>
          <a:lstStyle/>
          <a:p>
            <a:r>
              <a:rPr lang="en-GB" b="0" i="0">
                <a:effectLst/>
                <a:latin typeface="arial" panose="020B0604020202020204" pitchFamily="34" charset="0"/>
              </a:rPr>
              <a:t>(2)For the purposes of subsection (1)(a), it does not matter whether or not the loss of control was sudden.</a:t>
            </a:r>
            <a:endParaRPr lang="en-GB"/>
          </a:p>
        </p:txBody>
      </p:sp>
    </p:spTree>
    <p:extLst>
      <p:ext uri="{BB962C8B-B14F-4D97-AF65-F5344CB8AC3E}">
        <p14:creationId xmlns:p14="http://schemas.microsoft.com/office/powerpoint/2010/main" val="1046132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9CE13-BDA3-249D-DE81-740498BFBB5C}"/>
              </a:ext>
            </a:extLst>
          </p:cNvPr>
          <p:cNvSpPr>
            <a:spLocks noGrp="1"/>
          </p:cNvSpPr>
          <p:nvPr>
            <p:ph type="title"/>
          </p:nvPr>
        </p:nvSpPr>
        <p:spPr>
          <a:xfrm>
            <a:off x="1171074" y="1396686"/>
            <a:ext cx="3240506" cy="4064628"/>
          </a:xfrm>
        </p:spPr>
        <p:txBody>
          <a:bodyPr>
            <a:normAutofit/>
          </a:bodyPr>
          <a:lstStyle/>
          <a:p>
            <a:r>
              <a:rPr lang="en-GB" b="1">
                <a:solidFill>
                  <a:srgbClr val="FFFFFF"/>
                </a:solidFill>
              </a:rPr>
              <a:t>Sudden and temporary loss of self-control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3FE3AAE-39FA-68D6-571C-36AE5EBF8487}"/>
              </a:ext>
            </a:extLst>
          </p:cNvPr>
          <p:cNvSpPr>
            <a:spLocks noGrp="1"/>
          </p:cNvSpPr>
          <p:nvPr>
            <p:ph idx="1"/>
          </p:nvPr>
        </p:nvSpPr>
        <p:spPr>
          <a:xfrm>
            <a:off x="5370153" y="1526033"/>
            <a:ext cx="5536397" cy="3935281"/>
          </a:xfrm>
        </p:spPr>
        <p:txBody>
          <a:bodyPr>
            <a:normAutofit/>
          </a:bodyPr>
          <a:lstStyle/>
          <a:p>
            <a:r>
              <a:rPr lang="en-GB" sz="2400"/>
              <a:t>It was a male dominated defence – because women tend to cool off and then act. </a:t>
            </a:r>
          </a:p>
          <a:p>
            <a:endParaRPr lang="en-GB" sz="2400"/>
          </a:p>
          <a:p>
            <a:r>
              <a:rPr lang="en-GB" sz="2400"/>
              <a:t>But could still use the defence if can prove during the act you had a sudden and temporary loss of self control. </a:t>
            </a:r>
          </a:p>
          <a:p>
            <a:endParaRPr lang="en-GB" sz="2400"/>
          </a:p>
          <a:p>
            <a:r>
              <a:rPr lang="en-GB" sz="2400"/>
              <a:t>Longer time delay evidences deliberation. </a:t>
            </a:r>
          </a:p>
        </p:txBody>
      </p:sp>
    </p:spTree>
    <p:extLst>
      <p:ext uri="{BB962C8B-B14F-4D97-AF65-F5344CB8AC3E}">
        <p14:creationId xmlns:p14="http://schemas.microsoft.com/office/powerpoint/2010/main" val="812830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A9189-F615-83E0-FE48-3355858630DF}"/>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Key case law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3917F9C-604D-435C-497B-145465EF8310}"/>
              </a:ext>
            </a:extLst>
          </p:cNvPr>
          <p:cNvSpPr>
            <a:spLocks noGrp="1"/>
          </p:cNvSpPr>
          <p:nvPr>
            <p:ph idx="1"/>
          </p:nvPr>
        </p:nvSpPr>
        <p:spPr>
          <a:xfrm>
            <a:off x="5370153" y="1526033"/>
            <a:ext cx="5536397" cy="3935281"/>
          </a:xfrm>
        </p:spPr>
        <p:txBody>
          <a:bodyPr>
            <a:normAutofit fontScale="70000" lnSpcReduction="20000"/>
          </a:bodyPr>
          <a:lstStyle/>
          <a:p>
            <a:r>
              <a:rPr lang="en-GB" dirty="0"/>
              <a:t>R v </a:t>
            </a:r>
            <a:r>
              <a:rPr lang="en-GB" dirty="0" err="1"/>
              <a:t>Alhuwalia</a:t>
            </a:r>
            <a:r>
              <a:rPr lang="en-GB" dirty="0"/>
              <a:t> – Killed husband by pouring Caustic Soda and Petrol over him and setting him alight – could not use the defence of provocation. </a:t>
            </a:r>
          </a:p>
          <a:p>
            <a:endParaRPr lang="en-GB" dirty="0"/>
          </a:p>
          <a:p>
            <a:r>
              <a:rPr lang="en-GB" dirty="0"/>
              <a:t>R v Thornton [1993] – Research this case – feedback the facts and the outcome. </a:t>
            </a:r>
          </a:p>
          <a:p>
            <a:endParaRPr lang="en-GB" dirty="0"/>
          </a:p>
          <a:p>
            <a:r>
              <a:rPr lang="en-GB" dirty="0"/>
              <a:t>Now whether delay stops the defence is left to the judge when they decide if they want to leave the case to the jury. </a:t>
            </a:r>
          </a:p>
          <a:p>
            <a:endParaRPr lang="en-GB" dirty="0"/>
          </a:p>
          <a:p>
            <a:r>
              <a:rPr lang="en-GB" dirty="0"/>
              <a:t>The jury also decides when looking at if there is a loss of control. </a:t>
            </a:r>
          </a:p>
          <a:p>
            <a:endParaRPr lang="en-GB" dirty="0"/>
          </a:p>
          <a:p>
            <a:pPr marL="0" indent="0">
              <a:buNone/>
            </a:pPr>
            <a:endParaRPr lang="en-GB" dirty="0"/>
          </a:p>
        </p:txBody>
      </p:sp>
    </p:spTree>
    <p:extLst>
      <p:ext uri="{BB962C8B-B14F-4D97-AF65-F5344CB8AC3E}">
        <p14:creationId xmlns:p14="http://schemas.microsoft.com/office/powerpoint/2010/main" val="732013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E88D4-7616-9DA6-DC84-81EE4163BEC4}"/>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What need to be proven?</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B26DCE2-CB7C-E8C3-794E-497143019762}"/>
              </a:ext>
            </a:extLst>
          </p:cNvPr>
          <p:cNvSpPr>
            <a:spLocks noGrp="1"/>
          </p:cNvSpPr>
          <p:nvPr>
            <p:ph idx="1"/>
          </p:nvPr>
        </p:nvSpPr>
        <p:spPr>
          <a:xfrm>
            <a:off x="4447308" y="591344"/>
            <a:ext cx="6906491" cy="5585619"/>
          </a:xfrm>
        </p:spPr>
        <p:txBody>
          <a:bodyPr anchor="ctr">
            <a:normAutofit/>
          </a:bodyPr>
          <a:lstStyle/>
          <a:p>
            <a:r>
              <a:rPr lang="en-GB" sz="2400"/>
              <a:t>1. There must be a qualifying trigger. </a:t>
            </a:r>
          </a:p>
          <a:p>
            <a:endParaRPr lang="en-GB" sz="2400"/>
          </a:p>
          <a:p>
            <a:r>
              <a:rPr lang="en-GB" sz="2400"/>
              <a:t>2. Caused the defendant to lose self-control </a:t>
            </a:r>
          </a:p>
          <a:p>
            <a:endParaRPr lang="en-GB" sz="2400"/>
          </a:p>
          <a:p>
            <a:r>
              <a:rPr lang="en-GB" sz="2400"/>
              <a:t>3. This must then lead to an act or omission which results in the individual killing or being a party to a killing. </a:t>
            </a:r>
          </a:p>
          <a:p>
            <a:endParaRPr lang="en-GB" sz="2400"/>
          </a:p>
          <a:p>
            <a:r>
              <a:rPr lang="en-GB" sz="2400"/>
              <a:t>4. Reasonable man. Same age and sex, normal tolerance and self-restraint. </a:t>
            </a:r>
          </a:p>
          <a:p>
            <a:endParaRPr lang="en-GB" sz="2400"/>
          </a:p>
          <a:p>
            <a:r>
              <a:rPr lang="en-GB" sz="2400"/>
              <a:t>The defence is not available where the killing is done for revenge.</a:t>
            </a:r>
          </a:p>
        </p:txBody>
      </p:sp>
    </p:spTree>
    <p:extLst>
      <p:ext uri="{BB962C8B-B14F-4D97-AF65-F5344CB8AC3E}">
        <p14:creationId xmlns:p14="http://schemas.microsoft.com/office/powerpoint/2010/main" val="3973858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EAAB92-A27C-BC5C-8CF9-445DF2650A56}"/>
              </a:ext>
            </a:extLst>
          </p:cNvPr>
          <p:cNvSpPr>
            <a:spLocks noGrp="1"/>
          </p:cNvSpPr>
          <p:nvPr>
            <p:ph type="title"/>
          </p:nvPr>
        </p:nvSpPr>
        <p:spPr>
          <a:xfrm>
            <a:off x="621792" y="1161288"/>
            <a:ext cx="3602736" cy="4526280"/>
          </a:xfrm>
        </p:spPr>
        <p:txBody>
          <a:bodyPr>
            <a:normAutofit/>
          </a:bodyPr>
          <a:lstStyle/>
          <a:p>
            <a:r>
              <a:rPr lang="en-GB" sz="4000" b="1"/>
              <a:t>Other key sections</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AD19CCB-30D6-4537-27B2-265C25A2F9D7}"/>
              </a:ext>
            </a:extLst>
          </p:cNvPr>
          <p:cNvSpPr>
            <a:spLocks noGrp="1"/>
          </p:cNvSpPr>
          <p:nvPr>
            <p:ph idx="1"/>
          </p:nvPr>
        </p:nvSpPr>
        <p:spPr>
          <a:xfrm>
            <a:off x="5434149" y="932688"/>
            <a:ext cx="5916603" cy="4992624"/>
          </a:xfrm>
        </p:spPr>
        <p:txBody>
          <a:bodyPr anchor="ctr">
            <a:normAutofit/>
          </a:bodyPr>
          <a:lstStyle/>
          <a:p>
            <a:r>
              <a:rPr lang="en-GB" sz="2000" dirty="0"/>
              <a:t>S.54(5) - </a:t>
            </a:r>
            <a:r>
              <a:rPr lang="en-GB" sz="2000" b="0" i="0" dirty="0">
                <a:effectLst/>
                <a:latin typeface="arial" panose="020B0604020202020204" pitchFamily="34" charset="0"/>
              </a:rPr>
              <a:t>On a charge of murder, if sufficient evidence is adduced to raise an issue with respect to the defence under subsection (1), the jury must assume that the defence is satisfied unless the prosecution proves beyond reasonable doubt that it is not.</a:t>
            </a:r>
          </a:p>
          <a:p>
            <a:endParaRPr lang="en-GB" sz="2000" dirty="0">
              <a:latin typeface="arial" panose="020B0604020202020204" pitchFamily="34" charset="0"/>
            </a:endParaRPr>
          </a:p>
          <a:p>
            <a:r>
              <a:rPr lang="en-GB" sz="2000" dirty="0"/>
              <a:t>Prosecution must disprove the defence once the evidence burden has been met. </a:t>
            </a:r>
          </a:p>
          <a:p>
            <a:endParaRPr lang="en-GB" sz="2000" dirty="0"/>
          </a:p>
        </p:txBody>
      </p:sp>
    </p:spTree>
    <p:extLst>
      <p:ext uri="{BB962C8B-B14F-4D97-AF65-F5344CB8AC3E}">
        <p14:creationId xmlns:p14="http://schemas.microsoft.com/office/powerpoint/2010/main" val="3686938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2931AE-2CE5-6DA1-8EF2-72F26503F568}"/>
              </a:ext>
            </a:extLst>
          </p:cNvPr>
          <p:cNvSpPr>
            <a:spLocks noGrp="1"/>
          </p:cNvSpPr>
          <p:nvPr>
            <p:ph type="title"/>
          </p:nvPr>
        </p:nvSpPr>
        <p:spPr>
          <a:xfrm>
            <a:off x="686834" y="1153572"/>
            <a:ext cx="3200400" cy="4461163"/>
          </a:xfrm>
        </p:spPr>
        <p:txBody>
          <a:bodyPr>
            <a:normAutofit/>
          </a:bodyPr>
          <a:lstStyle/>
          <a:p>
            <a:r>
              <a:rPr lang="en-GB" b="1">
                <a:solidFill>
                  <a:srgbClr val="FFFFFF"/>
                </a:solidFill>
              </a:rPr>
              <a:t>Continued</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964020-DC8B-D6ED-B161-FA8FB4F30CDE}"/>
              </a:ext>
            </a:extLst>
          </p:cNvPr>
          <p:cNvSpPr>
            <a:spLocks noGrp="1"/>
          </p:cNvSpPr>
          <p:nvPr>
            <p:ph idx="1"/>
          </p:nvPr>
        </p:nvSpPr>
        <p:spPr>
          <a:xfrm>
            <a:off x="4447308" y="591344"/>
            <a:ext cx="6906491" cy="5585619"/>
          </a:xfrm>
        </p:spPr>
        <p:txBody>
          <a:bodyPr anchor="ctr">
            <a:normAutofit/>
          </a:bodyPr>
          <a:lstStyle/>
          <a:p>
            <a:pPr>
              <a:buFontTx/>
              <a:buChar char="-"/>
            </a:pPr>
            <a:r>
              <a:rPr lang="en-GB" dirty="0"/>
              <a:t>However, it is important to note that S.54(6) is also important to consider; </a:t>
            </a:r>
          </a:p>
          <a:p>
            <a:pPr>
              <a:buFontTx/>
              <a:buChar char="-"/>
            </a:pPr>
            <a:endParaRPr lang="en-GB" dirty="0"/>
          </a:p>
          <a:p>
            <a:pPr>
              <a:buFontTx/>
              <a:buChar char="-"/>
            </a:pPr>
            <a:br>
              <a:rPr lang="en-GB" dirty="0"/>
            </a:br>
            <a:r>
              <a:rPr lang="en-GB" dirty="0"/>
              <a:t>‘’</a:t>
            </a:r>
            <a:r>
              <a:rPr lang="en-GB" b="0" i="0" dirty="0">
                <a:effectLst/>
                <a:latin typeface="arial" panose="020B0604020202020204" pitchFamily="34" charset="0"/>
              </a:rPr>
              <a:t>For the purposes of subsection (5), sufficient evidence is adduced to raise an issue with respect to the defence if evidence is adduced on which, in the opinion of the trial judge, a jury, properly directed, could reasonably conclude that the defence might apply’’.</a:t>
            </a:r>
            <a:endParaRPr lang="en-GB" dirty="0"/>
          </a:p>
        </p:txBody>
      </p:sp>
    </p:spTree>
    <p:extLst>
      <p:ext uri="{BB962C8B-B14F-4D97-AF65-F5344CB8AC3E}">
        <p14:creationId xmlns:p14="http://schemas.microsoft.com/office/powerpoint/2010/main" val="1269862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63A79-0421-E787-2EC5-E30D08460B48}"/>
              </a:ext>
            </a:extLst>
          </p:cNvPr>
          <p:cNvSpPr>
            <a:spLocks noGrp="1"/>
          </p:cNvSpPr>
          <p:nvPr>
            <p:ph type="title"/>
          </p:nvPr>
        </p:nvSpPr>
        <p:spPr/>
        <p:txBody>
          <a:bodyPr/>
          <a:lstStyle/>
          <a:p>
            <a:r>
              <a:rPr lang="en-GB" dirty="0"/>
              <a:t>Two-limb test</a:t>
            </a:r>
          </a:p>
        </p:txBody>
      </p:sp>
      <p:pic>
        <p:nvPicPr>
          <p:cNvPr id="5" name="Picture 4" descr="A diagram of a limb&#10;&#10;AI-generated content may be incorrect.">
            <a:extLst>
              <a:ext uri="{FF2B5EF4-FFF2-40B4-BE49-F238E27FC236}">
                <a16:creationId xmlns:a16="http://schemas.microsoft.com/office/drawing/2014/main" id="{4D6D956D-D23B-F4D3-247A-054E2E065B6B}"/>
              </a:ext>
            </a:extLst>
          </p:cNvPr>
          <p:cNvPicPr>
            <a:picLocks noChangeAspect="1"/>
          </p:cNvPicPr>
          <p:nvPr/>
        </p:nvPicPr>
        <p:blipFill>
          <a:blip r:embed="rId3"/>
          <a:stretch>
            <a:fillRect/>
          </a:stretch>
        </p:blipFill>
        <p:spPr>
          <a:xfrm>
            <a:off x="3376232" y="2057208"/>
            <a:ext cx="8053951" cy="4062238"/>
          </a:xfrm>
          <a:prstGeom prst="rect">
            <a:avLst/>
          </a:prstGeom>
        </p:spPr>
      </p:pic>
    </p:spTree>
    <p:extLst>
      <p:ext uri="{BB962C8B-B14F-4D97-AF65-F5344CB8AC3E}">
        <p14:creationId xmlns:p14="http://schemas.microsoft.com/office/powerpoint/2010/main" val="3137819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FD528-4973-DD64-99D4-0F2A67305553}"/>
              </a:ext>
            </a:extLst>
          </p:cNvPr>
          <p:cNvSpPr>
            <a:spLocks noGrp="1"/>
          </p:cNvSpPr>
          <p:nvPr>
            <p:ph type="title"/>
          </p:nvPr>
        </p:nvSpPr>
        <p:spPr>
          <a:xfrm>
            <a:off x="686834" y="1153572"/>
            <a:ext cx="3200400" cy="4461163"/>
          </a:xfrm>
        </p:spPr>
        <p:txBody>
          <a:bodyPr>
            <a:normAutofit/>
          </a:bodyPr>
          <a:lstStyle/>
          <a:p>
            <a:r>
              <a:rPr lang="en-GB">
                <a:solidFill>
                  <a:srgbClr val="FFFFFF"/>
                </a:solidFill>
              </a:rPr>
              <a:t>Loss of Timing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D4AAE13-C3C2-3DB8-38B2-D4EFAA7C9F14}"/>
              </a:ext>
            </a:extLst>
          </p:cNvPr>
          <p:cNvSpPr>
            <a:spLocks noGrp="1"/>
          </p:cNvSpPr>
          <p:nvPr>
            <p:ph idx="1"/>
          </p:nvPr>
        </p:nvSpPr>
        <p:spPr>
          <a:xfrm>
            <a:off x="4447308" y="591344"/>
            <a:ext cx="6906491" cy="5585619"/>
          </a:xfrm>
        </p:spPr>
        <p:txBody>
          <a:bodyPr anchor="ctr">
            <a:normAutofit/>
          </a:bodyPr>
          <a:lstStyle/>
          <a:p>
            <a:r>
              <a:rPr lang="en-GB" sz="2400" dirty="0"/>
              <a:t>Fundamental requirement of the defence is that the D must have lost self-control</a:t>
            </a:r>
          </a:p>
          <a:p>
            <a:r>
              <a:rPr lang="en-GB" sz="2400" dirty="0"/>
              <a:t>S54(2) makes it clear that ‘suddenness’ requirement of the old law is no longer part of the defence.</a:t>
            </a:r>
          </a:p>
          <a:p>
            <a:r>
              <a:rPr lang="en-GB" sz="2400" dirty="0"/>
              <a:t>Broadens the reach of the defence so it no longer only applies to killings in “heat of the moment” but can cover those which take place some time after a trigger has occurred provided that the D is not able to control their actions. </a:t>
            </a:r>
          </a:p>
          <a:p>
            <a:r>
              <a:rPr lang="en-GB" sz="2400" b="1" dirty="0"/>
              <a:t>CJA 2009, s.54(2) ‘for the purposes of subsection (1)(a), it does not matter whether or not the loss of control was sudden’</a:t>
            </a:r>
          </a:p>
          <a:p>
            <a:endParaRPr lang="en-GB" sz="2400" b="1" dirty="0"/>
          </a:p>
        </p:txBody>
      </p:sp>
    </p:spTree>
    <p:extLst>
      <p:ext uri="{BB962C8B-B14F-4D97-AF65-F5344CB8AC3E}">
        <p14:creationId xmlns:p14="http://schemas.microsoft.com/office/powerpoint/2010/main" val="19129020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8E3233-6D20-DDA6-662D-CE5F1B28DDA9}"/>
              </a:ext>
            </a:extLst>
          </p:cNvPr>
          <p:cNvSpPr>
            <a:spLocks noGrp="1"/>
          </p:cNvSpPr>
          <p:nvPr>
            <p:ph type="title"/>
          </p:nvPr>
        </p:nvSpPr>
        <p:spPr>
          <a:xfrm>
            <a:off x="838200" y="365125"/>
            <a:ext cx="10515600" cy="1325563"/>
          </a:xfrm>
        </p:spPr>
        <p:txBody>
          <a:bodyPr>
            <a:normAutofit/>
          </a:bodyPr>
          <a:lstStyle/>
          <a:p>
            <a:r>
              <a:rPr lang="en-GB" dirty="0"/>
              <a:t>Removal of ‘Suddenness’ </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A998744-2DDC-7052-4E3D-EAFBF9F9775C}"/>
              </a:ext>
            </a:extLst>
          </p:cNvPr>
          <p:cNvSpPr>
            <a:spLocks noGrp="1"/>
          </p:cNvSpPr>
          <p:nvPr>
            <p:ph idx="1"/>
          </p:nvPr>
        </p:nvSpPr>
        <p:spPr>
          <a:xfrm>
            <a:off x="838200" y="1825625"/>
            <a:ext cx="10515600" cy="4351338"/>
          </a:xfrm>
        </p:spPr>
        <p:txBody>
          <a:bodyPr>
            <a:normAutofit/>
          </a:bodyPr>
          <a:lstStyle/>
          <a:p>
            <a:r>
              <a:rPr lang="en-GB" dirty="0"/>
              <a:t>Broadened the defence to cover ‘slow burns’ or ‘culmative provocation’.</a:t>
            </a:r>
          </a:p>
          <a:p>
            <a:r>
              <a:rPr lang="en-GB" dirty="0"/>
              <a:t>Refers to situations built up over a period of time and compromises over a series of separate incidents until there is one incident which is “the straw that broke the camels back” which causes the D to lose control and kill.</a:t>
            </a:r>
          </a:p>
          <a:p>
            <a:r>
              <a:rPr lang="en-GB" dirty="0"/>
              <a:t>Issue in cases involving females killing abusive partners and struggled to find a defence for liability for murder.</a:t>
            </a:r>
          </a:p>
          <a:p>
            <a:pPr marL="0" indent="0">
              <a:buNone/>
            </a:pPr>
            <a:endParaRPr lang="en-GB" dirty="0"/>
          </a:p>
          <a:p>
            <a:endParaRPr lang="en-GB" dirty="0"/>
          </a:p>
        </p:txBody>
      </p:sp>
    </p:spTree>
    <p:extLst>
      <p:ext uri="{BB962C8B-B14F-4D97-AF65-F5344CB8AC3E}">
        <p14:creationId xmlns:p14="http://schemas.microsoft.com/office/powerpoint/2010/main" val="2738283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A1737E-8377-F227-CCFA-CE68EFDB74E5}"/>
              </a:ext>
            </a:extLst>
          </p:cNvPr>
          <p:cNvSpPr>
            <a:spLocks noGrp="1"/>
          </p:cNvSpPr>
          <p:nvPr>
            <p:ph type="title"/>
          </p:nvPr>
        </p:nvSpPr>
        <p:spPr>
          <a:xfrm>
            <a:off x="686834" y="1153572"/>
            <a:ext cx="3200400" cy="4461163"/>
          </a:xfrm>
        </p:spPr>
        <p:txBody>
          <a:bodyPr>
            <a:normAutofit/>
          </a:bodyPr>
          <a:lstStyle/>
          <a:p>
            <a:r>
              <a:rPr lang="en-GB">
                <a:solidFill>
                  <a:srgbClr val="FFFFFF"/>
                </a:solidFill>
              </a:rPr>
              <a:t>Activity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9EA54E-BBAA-3262-49C6-3027ED46C2BE}"/>
              </a:ext>
            </a:extLst>
          </p:cNvPr>
          <p:cNvSpPr>
            <a:spLocks noGrp="1"/>
          </p:cNvSpPr>
          <p:nvPr>
            <p:ph idx="1"/>
          </p:nvPr>
        </p:nvSpPr>
        <p:spPr>
          <a:xfrm>
            <a:off x="4447308" y="591344"/>
            <a:ext cx="6906491" cy="5585619"/>
          </a:xfrm>
        </p:spPr>
        <p:txBody>
          <a:bodyPr anchor="ctr">
            <a:normAutofit/>
          </a:bodyPr>
          <a:lstStyle/>
          <a:p>
            <a:r>
              <a:rPr lang="en-GB" dirty="0"/>
              <a:t>Research the case of </a:t>
            </a:r>
            <a:r>
              <a:rPr lang="en-GB" b="1" dirty="0" err="1"/>
              <a:t>Aluhuwalia</a:t>
            </a:r>
            <a:r>
              <a:rPr lang="en-GB" b="1" dirty="0"/>
              <a:t> [1992] </a:t>
            </a:r>
          </a:p>
          <a:p>
            <a:r>
              <a:rPr lang="en-GB" dirty="0"/>
              <a:t>Feedback to the group</a:t>
            </a:r>
          </a:p>
          <a:p>
            <a:endParaRPr lang="en-GB" dirty="0"/>
          </a:p>
        </p:txBody>
      </p:sp>
    </p:spTree>
    <p:extLst>
      <p:ext uri="{BB962C8B-B14F-4D97-AF65-F5344CB8AC3E}">
        <p14:creationId xmlns:p14="http://schemas.microsoft.com/office/powerpoint/2010/main" val="45201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ACD24F9-B761-2890-458E-6A9F1F98C1C4}"/>
              </a:ext>
            </a:extLst>
          </p:cNvPr>
          <p:cNvSpPr>
            <a:spLocks noGrp="1"/>
          </p:cNvSpPr>
          <p:nvPr>
            <p:ph idx="1"/>
          </p:nvPr>
        </p:nvSpPr>
        <p:spPr>
          <a:xfrm>
            <a:off x="838200" y="1825625"/>
            <a:ext cx="10515600" cy="4351338"/>
          </a:xfrm>
        </p:spPr>
        <p:txBody>
          <a:bodyPr>
            <a:normAutofit/>
          </a:bodyPr>
          <a:lstStyle/>
          <a:p>
            <a:r>
              <a:rPr lang="en-GB" dirty="0"/>
              <a:t>Although there is no requirement that a D’s loss of control must be sudden, a lapse in time may limit the D’s ability to rely on the defence as S54(4) makes it clear that a killing motivated by a desire for revenge cannot fall within that defence</a:t>
            </a:r>
          </a:p>
          <a:p>
            <a:pPr marL="0" indent="0">
              <a:buNone/>
            </a:pPr>
            <a:endParaRPr lang="en-GB" dirty="0"/>
          </a:p>
        </p:txBody>
      </p:sp>
    </p:spTree>
    <p:extLst>
      <p:ext uri="{BB962C8B-B14F-4D97-AF65-F5344CB8AC3E}">
        <p14:creationId xmlns:p14="http://schemas.microsoft.com/office/powerpoint/2010/main" val="3454354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23DC63-949B-DBC9-1674-4EDB580587D0}"/>
              </a:ext>
            </a:extLst>
          </p:cNvPr>
          <p:cNvSpPr>
            <a:spLocks noGrp="1"/>
          </p:cNvSpPr>
          <p:nvPr>
            <p:ph type="title"/>
          </p:nvPr>
        </p:nvSpPr>
        <p:spPr>
          <a:xfrm>
            <a:off x="838200" y="365125"/>
            <a:ext cx="10515600" cy="1325563"/>
          </a:xfrm>
        </p:spPr>
        <p:txBody>
          <a:bodyPr>
            <a:normAutofit/>
          </a:bodyPr>
          <a:lstStyle/>
          <a:p>
            <a:r>
              <a:rPr lang="en-GB" b="1" dirty="0"/>
              <a:t>Qualifying trigger </a:t>
            </a:r>
          </a:p>
        </p:txBody>
      </p:sp>
      <p:sp>
        <p:nvSpPr>
          <p:cNvPr id="28" name="Arc 2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6D94FFB-7FD4-04DE-BD0F-810D164B09E8}"/>
              </a:ext>
            </a:extLst>
          </p:cNvPr>
          <p:cNvSpPr>
            <a:spLocks noGrp="1"/>
          </p:cNvSpPr>
          <p:nvPr>
            <p:ph idx="1"/>
          </p:nvPr>
        </p:nvSpPr>
        <p:spPr>
          <a:xfrm>
            <a:off x="838200" y="1825625"/>
            <a:ext cx="10515600" cy="4351338"/>
          </a:xfrm>
        </p:spPr>
        <p:txBody>
          <a:bodyPr>
            <a:normAutofit/>
          </a:bodyPr>
          <a:lstStyle/>
          <a:p>
            <a:r>
              <a:rPr lang="en-GB" sz="2200" dirty="0"/>
              <a:t>There are two which are listed under S.55 and S.54. </a:t>
            </a:r>
          </a:p>
          <a:p>
            <a:endParaRPr lang="en-GB" sz="2200" dirty="0"/>
          </a:p>
          <a:p>
            <a:r>
              <a:rPr lang="en-GB" sz="2200" b="1" u="sng" dirty="0"/>
              <a:t>Under S.55(3) </a:t>
            </a:r>
            <a:r>
              <a:rPr lang="en-GB" sz="2200" dirty="0"/>
              <a:t>‘’ Loss of self-control which is caused by the defendant's fear of serious violence from the victim against the defendant or another identified person’’ </a:t>
            </a:r>
          </a:p>
          <a:p>
            <a:endParaRPr lang="en-GB" sz="2200" dirty="0"/>
          </a:p>
          <a:p>
            <a:r>
              <a:rPr lang="en-GB" sz="2200" b="1" u="sng" dirty="0"/>
              <a:t>Under S.55(4) - </a:t>
            </a:r>
            <a:br>
              <a:rPr lang="en-GB" sz="2200" b="0" i="0" dirty="0">
                <a:effectLst/>
                <a:latin typeface="arial" panose="020B0604020202020204" pitchFamily="34" charset="0"/>
              </a:rPr>
            </a:br>
            <a:r>
              <a:rPr lang="en-GB" sz="2200" b="0" i="0" dirty="0">
                <a:effectLst/>
                <a:latin typeface="arial" panose="020B0604020202020204" pitchFamily="34" charset="0"/>
              </a:rPr>
              <a:t>This subsection applies if D's loss of self-control was attributable to a thing, or things done or said (or both) which—</a:t>
            </a:r>
          </a:p>
          <a:p>
            <a:r>
              <a:rPr lang="en-GB" sz="2200" b="0" i="0" dirty="0">
                <a:effectLst/>
                <a:latin typeface="arial" panose="020B0604020202020204" pitchFamily="34" charset="0"/>
              </a:rPr>
              <a:t>(a)constituted circumstances of an extremely grave character, and</a:t>
            </a:r>
          </a:p>
          <a:p>
            <a:r>
              <a:rPr lang="en-GB" sz="2200" b="0" i="0" dirty="0">
                <a:effectLst/>
                <a:latin typeface="arial" panose="020B0604020202020204" pitchFamily="34" charset="0"/>
              </a:rPr>
              <a:t>(b)caused D to have a justifiable sense of being seriously wronged.</a:t>
            </a:r>
          </a:p>
          <a:p>
            <a:endParaRPr lang="en-GB" sz="2200" dirty="0"/>
          </a:p>
        </p:txBody>
      </p:sp>
    </p:spTree>
    <p:extLst>
      <p:ext uri="{BB962C8B-B14F-4D97-AF65-F5344CB8AC3E}">
        <p14:creationId xmlns:p14="http://schemas.microsoft.com/office/powerpoint/2010/main" val="25768945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56CA61-88A7-8F33-A0AA-D94AA4E44C24}"/>
              </a:ext>
            </a:extLst>
          </p:cNvPr>
          <p:cNvSpPr>
            <a:spLocks noGrp="1"/>
          </p:cNvSpPr>
          <p:nvPr>
            <p:ph type="title"/>
          </p:nvPr>
        </p:nvSpPr>
        <p:spPr>
          <a:xfrm>
            <a:off x="838200" y="365125"/>
            <a:ext cx="10515600" cy="1325563"/>
          </a:xfrm>
        </p:spPr>
        <p:txBody>
          <a:bodyPr>
            <a:normAutofit/>
          </a:bodyPr>
          <a:lstStyle/>
          <a:p>
            <a:r>
              <a:rPr lang="en-GB" b="1" dirty="0"/>
              <a:t>S.55(3) </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DF15F48-20FA-D4A6-9C5F-9332850CDE07}"/>
              </a:ext>
            </a:extLst>
          </p:cNvPr>
          <p:cNvSpPr>
            <a:spLocks noGrp="1"/>
          </p:cNvSpPr>
          <p:nvPr>
            <p:ph idx="1"/>
          </p:nvPr>
        </p:nvSpPr>
        <p:spPr>
          <a:xfrm>
            <a:off x="838200" y="1825625"/>
            <a:ext cx="10515600" cy="4351338"/>
          </a:xfrm>
        </p:spPr>
        <p:txBody>
          <a:bodyPr>
            <a:normAutofit/>
          </a:bodyPr>
          <a:lstStyle/>
          <a:p>
            <a:r>
              <a:rPr lang="en-GB"/>
              <a:t>- Fear of serious violence from the victim to the defendant or someone else. </a:t>
            </a:r>
          </a:p>
          <a:p>
            <a:endParaRPr lang="en-GB"/>
          </a:p>
          <a:p>
            <a:r>
              <a:rPr lang="en-GB"/>
              <a:t>This was introduced because of a number of key issues with the defence of Provocation. </a:t>
            </a:r>
          </a:p>
          <a:p>
            <a:endParaRPr lang="en-GB"/>
          </a:p>
          <a:p>
            <a:r>
              <a:rPr lang="en-GB"/>
              <a:t>Most importantly, it was brought in to protect those who are victims of domestic violence. </a:t>
            </a:r>
          </a:p>
          <a:p>
            <a:endParaRPr lang="en-GB"/>
          </a:p>
          <a:p>
            <a:endParaRPr lang="en-GB"/>
          </a:p>
        </p:txBody>
      </p:sp>
    </p:spTree>
    <p:extLst>
      <p:ext uri="{BB962C8B-B14F-4D97-AF65-F5344CB8AC3E}">
        <p14:creationId xmlns:p14="http://schemas.microsoft.com/office/powerpoint/2010/main" val="24252873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E6B04-E22D-A105-27B3-9FECC0045085}"/>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Continued</a:t>
            </a:r>
          </a:p>
        </p:txBody>
      </p:sp>
      <p:sp>
        <p:nvSpPr>
          <p:cNvPr id="34" name="Arc 3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A7550E3-5C0B-CB51-968B-ECE3194DEEA5}"/>
              </a:ext>
            </a:extLst>
          </p:cNvPr>
          <p:cNvSpPr>
            <a:spLocks noGrp="1"/>
          </p:cNvSpPr>
          <p:nvPr>
            <p:ph idx="1"/>
          </p:nvPr>
        </p:nvSpPr>
        <p:spPr>
          <a:xfrm>
            <a:off x="4447308" y="591344"/>
            <a:ext cx="6906491" cy="5585619"/>
          </a:xfrm>
        </p:spPr>
        <p:txBody>
          <a:bodyPr anchor="ctr">
            <a:normAutofit/>
          </a:bodyPr>
          <a:lstStyle/>
          <a:p>
            <a:pPr>
              <a:buFont typeface="Wingdings" panose="05000000000000000000" pitchFamily="2" charset="2"/>
              <a:buChar char="v"/>
            </a:pPr>
            <a:r>
              <a:rPr lang="en-GB" dirty="0"/>
              <a:t>The test is a subjective test – where we do not need to consider the reasonable person, but the fear must be genuine. </a:t>
            </a:r>
          </a:p>
          <a:p>
            <a:pPr>
              <a:buFont typeface="Wingdings" panose="05000000000000000000" pitchFamily="2" charset="2"/>
              <a:buChar char="v"/>
            </a:pPr>
            <a:endParaRPr lang="en-GB" dirty="0"/>
          </a:p>
          <a:p>
            <a:pPr>
              <a:buFont typeface="Wingdings" panose="05000000000000000000" pitchFamily="2" charset="2"/>
              <a:buChar char="v"/>
            </a:pPr>
            <a:r>
              <a:rPr lang="en-GB" dirty="0"/>
              <a:t>Honest mistaken belief also applies. </a:t>
            </a:r>
          </a:p>
          <a:p>
            <a:pPr>
              <a:buFont typeface="Wingdings" panose="05000000000000000000" pitchFamily="2" charset="2"/>
              <a:buChar char="v"/>
            </a:pPr>
            <a:endParaRPr lang="en-GB" dirty="0"/>
          </a:p>
          <a:p>
            <a:pPr>
              <a:buFont typeface="Wingdings" panose="05000000000000000000" pitchFamily="2" charset="2"/>
              <a:buChar char="v"/>
            </a:pPr>
            <a:r>
              <a:rPr lang="en-GB" dirty="0"/>
              <a:t>S.55(6)(A) applies. </a:t>
            </a:r>
          </a:p>
        </p:txBody>
      </p:sp>
    </p:spTree>
    <p:extLst>
      <p:ext uri="{BB962C8B-B14F-4D97-AF65-F5344CB8AC3E}">
        <p14:creationId xmlns:p14="http://schemas.microsoft.com/office/powerpoint/2010/main" val="24655183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0A68A9-B895-6B78-07E7-4C88A8C20EF0}"/>
              </a:ext>
            </a:extLst>
          </p:cNvPr>
          <p:cNvSpPr>
            <a:spLocks noGrp="1"/>
          </p:cNvSpPr>
          <p:nvPr>
            <p:ph type="title"/>
          </p:nvPr>
        </p:nvSpPr>
        <p:spPr>
          <a:xfrm>
            <a:off x="686834" y="1153572"/>
            <a:ext cx="3200400" cy="4461163"/>
          </a:xfrm>
        </p:spPr>
        <p:txBody>
          <a:bodyPr>
            <a:normAutofit/>
          </a:bodyPr>
          <a:lstStyle/>
          <a:p>
            <a:r>
              <a:rPr lang="en-GB" b="1">
                <a:solidFill>
                  <a:srgbClr val="FFFFFF"/>
                </a:solidFill>
              </a:rPr>
              <a:t>S.55(4)</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C7AEA9-9CA3-F827-39BE-841E1734882B}"/>
              </a:ext>
            </a:extLst>
          </p:cNvPr>
          <p:cNvSpPr>
            <a:spLocks noGrp="1"/>
          </p:cNvSpPr>
          <p:nvPr>
            <p:ph idx="1"/>
          </p:nvPr>
        </p:nvSpPr>
        <p:spPr>
          <a:xfrm>
            <a:off x="4447308" y="591344"/>
            <a:ext cx="6906491" cy="5585619"/>
          </a:xfrm>
        </p:spPr>
        <p:txBody>
          <a:bodyPr anchor="ctr">
            <a:normAutofit/>
          </a:bodyPr>
          <a:lstStyle/>
          <a:p>
            <a:r>
              <a:rPr lang="en-GB" b="0" i="0" dirty="0">
                <a:effectLst/>
                <a:latin typeface="arial" panose="020B0604020202020204" pitchFamily="34" charset="0"/>
              </a:rPr>
              <a:t>This subsection applies if D's loss of self-control was attributable to a thing, or things done or said (or both) which—</a:t>
            </a:r>
          </a:p>
          <a:p>
            <a:r>
              <a:rPr lang="en-GB" b="0" i="0" dirty="0">
                <a:effectLst/>
                <a:latin typeface="arial" panose="020B0604020202020204" pitchFamily="34" charset="0"/>
              </a:rPr>
              <a:t>(a)constituted circumstances of an extremely grave character, and</a:t>
            </a:r>
          </a:p>
          <a:p>
            <a:r>
              <a:rPr lang="en-GB" b="0" i="0" dirty="0">
                <a:effectLst/>
                <a:latin typeface="arial" panose="020B0604020202020204" pitchFamily="34" charset="0"/>
              </a:rPr>
              <a:t>(b)caused D to have a justifiable sense of being seriously wronged.</a:t>
            </a:r>
          </a:p>
          <a:p>
            <a:endParaRPr lang="en-GB" dirty="0"/>
          </a:p>
        </p:txBody>
      </p:sp>
    </p:spTree>
    <p:extLst>
      <p:ext uri="{BB962C8B-B14F-4D97-AF65-F5344CB8AC3E}">
        <p14:creationId xmlns:p14="http://schemas.microsoft.com/office/powerpoint/2010/main" val="24403635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520788-CB28-C1C7-C12C-488A13775557}"/>
              </a:ext>
            </a:extLst>
          </p:cNvPr>
          <p:cNvSpPr>
            <a:spLocks noGrp="1"/>
          </p:cNvSpPr>
          <p:nvPr>
            <p:ph type="title"/>
          </p:nvPr>
        </p:nvSpPr>
        <p:spPr>
          <a:xfrm>
            <a:off x="838200" y="365125"/>
            <a:ext cx="10515600" cy="1325563"/>
          </a:xfrm>
        </p:spPr>
        <p:txBody>
          <a:bodyPr>
            <a:normAutofit/>
          </a:bodyPr>
          <a:lstStyle/>
          <a:p>
            <a:r>
              <a:rPr lang="en-GB" b="1" dirty="0"/>
              <a:t>Our key case</a:t>
            </a:r>
          </a:p>
        </p:txBody>
      </p:sp>
      <p:sp>
        <p:nvSpPr>
          <p:cNvPr id="36" name="Arc 3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8E97B38-6F9E-99A8-4BE6-FFCD0B5F2F93}"/>
              </a:ext>
            </a:extLst>
          </p:cNvPr>
          <p:cNvSpPr>
            <a:spLocks noGrp="1"/>
          </p:cNvSpPr>
          <p:nvPr>
            <p:ph idx="1"/>
          </p:nvPr>
        </p:nvSpPr>
        <p:spPr>
          <a:xfrm>
            <a:off x="838200" y="1825625"/>
            <a:ext cx="10515600" cy="4351338"/>
          </a:xfrm>
        </p:spPr>
        <p:txBody>
          <a:bodyPr>
            <a:normAutofit lnSpcReduction="10000"/>
          </a:bodyPr>
          <a:lstStyle/>
          <a:p>
            <a:r>
              <a:rPr lang="en-GB" b="1" dirty="0"/>
              <a:t>R v Dawes </a:t>
            </a:r>
          </a:p>
          <a:p>
            <a:endParaRPr lang="en-GB" dirty="0"/>
          </a:p>
          <a:p>
            <a:r>
              <a:rPr lang="en-GB" b="1" dirty="0"/>
              <a:t>Facts; </a:t>
            </a:r>
            <a:r>
              <a:rPr lang="en-GB" dirty="0"/>
              <a:t>The wife invited a friend to her home, and they were found by her Husband. D started to attack the friend  (V) and in the end grabbed a knife and stabbed V in the neck leading to his death.</a:t>
            </a:r>
          </a:p>
          <a:p>
            <a:pPr marL="0" indent="0">
              <a:buNone/>
            </a:pPr>
            <a:endParaRPr lang="en-GB" dirty="0"/>
          </a:p>
          <a:p>
            <a:r>
              <a:rPr lang="en-GB" b="1" dirty="0"/>
              <a:t>Outcome; </a:t>
            </a:r>
            <a:r>
              <a:rPr lang="en-GB" dirty="0"/>
              <a:t>Conviction Murder. </a:t>
            </a:r>
          </a:p>
          <a:p>
            <a:endParaRPr lang="en-GB" dirty="0"/>
          </a:p>
          <a:p>
            <a:r>
              <a:rPr lang="en-GB" dirty="0"/>
              <a:t>This is an objective test – would a reasonable person in the same situation. </a:t>
            </a:r>
          </a:p>
          <a:p>
            <a:endParaRPr lang="en-GB" dirty="0"/>
          </a:p>
        </p:txBody>
      </p:sp>
    </p:spTree>
    <p:extLst>
      <p:ext uri="{BB962C8B-B14F-4D97-AF65-F5344CB8AC3E}">
        <p14:creationId xmlns:p14="http://schemas.microsoft.com/office/powerpoint/2010/main" val="20601562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E62BC5-B77A-08C8-A84F-85E3F76A7E66}"/>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R v Hatter</a:t>
            </a:r>
          </a:p>
        </p:txBody>
      </p:sp>
      <p:sp>
        <p:nvSpPr>
          <p:cNvPr id="7" name="Arc 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DF614B4-BE40-6543-3A10-9E47D19A57E5}"/>
              </a:ext>
            </a:extLst>
          </p:cNvPr>
          <p:cNvSpPr>
            <a:spLocks noGrp="1"/>
          </p:cNvSpPr>
          <p:nvPr>
            <p:ph idx="1"/>
          </p:nvPr>
        </p:nvSpPr>
        <p:spPr>
          <a:xfrm>
            <a:off x="5370153" y="1526033"/>
            <a:ext cx="5536397" cy="3935281"/>
          </a:xfrm>
        </p:spPr>
        <p:txBody>
          <a:bodyPr>
            <a:normAutofit/>
          </a:bodyPr>
          <a:lstStyle/>
          <a:p>
            <a:r>
              <a:rPr lang="en-GB" sz="2000" b="1" dirty="0"/>
              <a:t>Facts;</a:t>
            </a:r>
            <a:r>
              <a:rPr lang="en-GB" sz="2000" dirty="0"/>
              <a:t> D and the victim were in a relationship – V and D agreed that V would reverse her sterilisation so they could have children together. The victim started a sexual intercourse with someone else. D climbed into the window of V’s house with a knife. D and V argued and D stabbed V who died. </a:t>
            </a:r>
          </a:p>
          <a:p>
            <a:endParaRPr lang="en-GB" sz="2000" dirty="0"/>
          </a:p>
          <a:p>
            <a:r>
              <a:rPr lang="en-GB" sz="2000" dirty="0"/>
              <a:t>Tried to argue that he had the knife to take up the carpet. </a:t>
            </a:r>
          </a:p>
          <a:p>
            <a:endParaRPr lang="en-GB" sz="2000" dirty="0"/>
          </a:p>
          <a:p>
            <a:r>
              <a:rPr lang="en-GB" sz="2000" b="1" dirty="0"/>
              <a:t>Conviction</a:t>
            </a:r>
            <a:r>
              <a:rPr lang="en-GB" sz="2000" dirty="0"/>
              <a:t>; Murder. D appealed. </a:t>
            </a:r>
          </a:p>
          <a:p>
            <a:endParaRPr lang="en-GB" sz="2000" dirty="0"/>
          </a:p>
        </p:txBody>
      </p:sp>
    </p:spTree>
    <p:extLst>
      <p:ext uri="{BB962C8B-B14F-4D97-AF65-F5344CB8AC3E}">
        <p14:creationId xmlns:p14="http://schemas.microsoft.com/office/powerpoint/2010/main" val="37057169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465865-449B-6FF6-1585-84674A419A3A}"/>
              </a:ext>
            </a:extLst>
          </p:cNvPr>
          <p:cNvSpPr>
            <a:spLocks noGrp="1"/>
          </p:cNvSpPr>
          <p:nvPr>
            <p:ph type="title"/>
          </p:nvPr>
        </p:nvSpPr>
        <p:spPr>
          <a:xfrm>
            <a:off x="1171074" y="1396686"/>
            <a:ext cx="3240506" cy="4064628"/>
          </a:xfrm>
        </p:spPr>
        <p:txBody>
          <a:bodyPr>
            <a:normAutofit/>
          </a:bodyPr>
          <a:lstStyle/>
          <a:p>
            <a:r>
              <a:rPr lang="en-GB" b="1">
                <a:solidFill>
                  <a:srgbClr val="FFFFFF"/>
                </a:solidFill>
              </a:rPr>
              <a:t>R v Bowyer [2013] </a:t>
            </a:r>
            <a:br>
              <a:rPr lang="en-GB">
                <a:solidFill>
                  <a:srgbClr val="FFFFFF"/>
                </a:solidFill>
              </a:rPr>
            </a:br>
            <a:endParaRPr lang="en-GB">
              <a:solidFill>
                <a:srgbClr val="FFFFFF"/>
              </a:solidFill>
            </a:endParaRPr>
          </a:p>
        </p:txBody>
      </p:sp>
      <p:sp>
        <p:nvSpPr>
          <p:cNvPr id="7" name="Arc 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434520-0929-F2AF-A270-7BA6CFE3EAEA}"/>
              </a:ext>
            </a:extLst>
          </p:cNvPr>
          <p:cNvSpPr>
            <a:spLocks noGrp="1"/>
          </p:cNvSpPr>
          <p:nvPr>
            <p:ph idx="1"/>
          </p:nvPr>
        </p:nvSpPr>
        <p:spPr>
          <a:xfrm>
            <a:off x="5370153" y="1526033"/>
            <a:ext cx="5536397" cy="3935281"/>
          </a:xfrm>
        </p:spPr>
        <p:txBody>
          <a:bodyPr>
            <a:normAutofit/>
          </a:bodyPr>
          <a:lstStyle/>
          <a:p>
            <a:r>
              <a:rPr lang="en-GB" sz="2600"/>
              <a:t>Two men were both in a relationship with a prostitute. Both new about each other. D wanted to burglar the other man, the man arrived home, fight took place. Tied hand and feet, took property. Tried to say provoked by words said. Also fear of violence. There had been previous incidents. </a:t>
            </a:r>
          </a:p>
          <a:p>
            <a:endParaRPr lang="en-GB" sz="2600"/>
          </a:p>
          <a:p>
            <a:r>
              <a:rPr lang="en-GB" sz="2600"/>
              <a:t>Outcome; Convicted of murder. </a:t>
            </a:r>
          </a:p>
        </p:txBody>
      </p:sp>
    </p:spTree>
    <p:extLst>
      <p:ext uri="{BB962C8B-B14F-4D97-AF65-F5344CB8AC3E}">
        <p14:creationId xmlns:p14="http://schemas.microsoft.com/office/powerpoint/2010/main" val="18249642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736C3-0F09-A99C-3AA2-950E235D8943}"/>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All in a joint appeal</a:t>
            </a:r>
          </a:p>
        </p:txBody>
      </p:sp>
      <p:sp>
        <p:nvSpPr>
          <p:cNvPr id="7" name="Arc 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5022A3-9EE3-D1E6-EFE7-054A1AFD4931}"/>
              </a:ext>
            </a:extLst>
          </p:cNvPr>
          <p:cNvSpPr>
            <a:spLocks noGrp="1"/>
          </p:cNvSpPr>
          <p:nvPr>
            <p:ph idx="1"/>
          </p:nvPr>
        </p:nvSpPr>
        <p:spPr>
          <a:xfrm>
            <a:off x="5370153" y="1526033"/>
            <a:ext cx="5536397" cy="3935281"/>
          </a:xfrm>
        </p:spPr>
        <p:txBody>
          <a:bodyPr>
            <a:normAutofit/>
          </a:bodyPr>
          <a:lstStyle/>
          <a:p>
            <a:r>
              <a:rPr lang="en-GB"/>
              <a:t>R v Hatter ; Appeal Dismissed. </a:t>
            </a:r>
          </a:p>
          <a:p>
            <a:endParaRPr lang="en-GB"/>
          </a:p>
          <a:p>
            <a:r>
              <a:rPr lang="en-GB"/>
              <a:t>R v Bowyer – Appeal Dismissed. </a:t>
            </a:r>
          </a:p>
          <a:p>
            <a:endParaRPr lang="en-GB"/>
          </a:p>
          <a:p>
            <a:r>
              <a:rPr lang="en-GB"/>
              <a:t>R v Dawes –  -Appeal Dismissed. </a:t>
            </a:r>
          </a:p>
        </p:txBody>
      </p:sp>
    </p:spTree>
    <p:extLst>
      <p:ext uri="{BB962C8B-B14F-4D97-AF65-F5344CB8AC3E}">
        <p14:creationId xmlns:p14="http://schemas.microsoft.com/office/powerpoint/2010/main" val="40627939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DE9491-032C-B9FA-A8D6-A46CC3656005}"/>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Key section – S.55(6)</a:t>
            </a:r>
          </a:p>
        </p:txBody>
      </p:sp>
      <p:sp>
        <p:nvSpPr>
          <p:cNvPr id="7" name="Arc 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38A60E6-7429-791C-7224-D45CD09FE5A9}"/>
              </a:ext>
            </a:extLst>
          </p:cNvPr>
          <p:cNvSpPr>
            <a:spLocks noGrp="1"/>
          </p:cNvSpPr>
          <p:nvPr>
            <p:ph idx="1"/>
          </p:nvPr>
        </p:nvSpPr>
        <p:spPr>
          <a:xfrm>
            <a:off x="5370153" y="1526033"/>
            <a:ext cx="5536397" cy="3935281"/>
          </a:xfrm>
        </p:spPr>
        <p:txBody>
          <a:bodyPr>
            <a:normAutofit/>
          </a:bodyPr>
          <a:lstStyle/>
          <a:p>
            <a:pPr>
              <a:buFont typeface="Wingdings" panose="05000000000000000000" pitchFamily="2" charset="2"/>
              <a:buChar char="v"/>
            </a:pPr>
            <a:r>
              <a:rPr lang="en-GB" sz="1800" b="0" i="0">
                <a:effectLst/>
                <a:latin typeface="arial" panose="020B0604020202020204" pitchFamily="34" charset="0"/>
              </a:rPr>
              <a:t>In determining whether a loss of self-control had a qualifying trigger—</a:t>
            </a:r>
          </a:p>
          <a:p>
            <a:pPr>
              <a:buFont typeface="Wingdings" panose="05000000000000000000" pitchFamily="2" charset="2"/>
              <a:buChar char="v"/>
            </a:pPr>
            <a:r>
              <a:rPr lang="en-GB" sz="1800" b="0" i="0">
                <a:effectLst/>
                <a:latin typeface="arial" panose="020B0604020202020204" pitchFamily="34" charset="0"/>
              </a:rPr>
              <a:t>(a)D's fear of serious violence is to be disregarded to the extent that it was caused by a thing which D incited to be done or said for the purpose of providing an excuse to use violence;</a:t>
            </a:r>
          </a:p>
          <a:p>
            <a:pPr>
              <a:buFont typeface="Wingdings" panose="05000000000000000000" pitchFamily="2" charset="2"/>
              <a:buChar char="v"/>
            </a:pPr>
            <a:r>
              <a:rPr lang="en-GB" sz="1800" b="0" i="0">
                <a:effectLst/>
                <a:latin typeface="arial" panose="020B0604020202020204" pitchFamily="34" charset="0"/>
              </a:rPr>
              <a:t>(b)a sense of being seriously wronged by a thing done or said is not justifiable if D incited the thing to be done or said for the purpose of providing an excuse to use violence;</a:t>
            </a:r>
          </a:p>
          <a:p>
            <a:pPr>
              <a:buFont typeface="Wingdings" panose="05000000000000000000" pitchFamily="2" charset="2"/>
              <a:buChar char="v"/>
            </a:pPr>
            <a:r>
              <a:rPr lang="en-GB" sz="1800" b="0" i="0">
                <a:effectLst/>
                <a:latin typeface="arial" panose="020B0604020202020204" pitchFamily="34" charset="0"/>
              </a:rPr>
              <a:t>(c)the fact that a thing done or said constituted sexual infidelity is to be disregarded.</a:t>
            </a:r>
          </a:p>
          <a:p>
            <a:endParaRPr lang="en-GB" sz="1800"/>
          </a:p>
        </p:txBody>
      </p:sp>
    </p:spTree>
    <p:extLst>
      <p:ext uri="{BB962C8B-B14F-4D97-AF65-F5344CB8AC3E}">
        <p14:creationId xmlns:p14="http://schemas.microsoft.com/office/powerpoint/2010/main" val="691059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D92CD-E9CC-31F9-4C3C-820EC4C2B7E8}"/>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Sexual Infidelity – Can you use the defence?</a:t>
            </a:r>
          </a:p>
        </p:txBody>
      </p:sp>
      <p:sp>
        <p:nvSpPr>
          <p:cNvPr id="7" name="Arc 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E910979-AEF3-3D81-0CA7-63B0659366AE}"/>
              </a:ext>
            </a:extLst>
          </p:cNvPr>
          <p:cNvSpPr>
            <a:spLocks noGrp="1"/>
          </p:cNvSpPr>
          <p:nvPr>
            <p:ph idx="1"/>
          </p:nvPr>
        </p:nvSpPr>
        <p:spPr>
          <a:xfrm>
            <a:off x="5370153" y="1526033"/>
            <a:ext cx="5536397" cy="3935281"/>
          </a:xfrm>
        </p:spPr>
        <p:txBody>
          <a:bodyPr>
            <a:normAutofit/>
          </a:bodyPr>
          <a:lstStyle/>
          <a:p>
            <a:r>
              <a:rPr lang="en-GB" sz="2000"/>
              <a:t>Key case; R v Clinton; R v Parker; R v Evans </a:t>
            </a:r>
          </a:p>
          <a:p>
            <a:endParaRPr lang="en-GB" sz="2000"/>
          </a:p>
          <a:p>
            <a:r>
              <a:rPr lang="en-GB" sz="2000" u="sng"/>
              <a:t>Facts</a:t>
            </a:r>
            <a:r>
              <a:rPr lang="en-GB" sz="2000"/>
              <a:t>; All killed their wives. </a:t>
            </a:r>
            <a:r>
              <a:rPr lang="en-GB" sz="2000" b="1"/>
              <a:t>Clinton</a:t>
            </a:r>
            <a:r>
              <a:rPr lang="en-GB" sz="2000"/>
              <a:t> – Depression and financial issues – Wife affair – beat up – took pictures – sent to lover. </a:t>
            </a:r>
            <a:r>
              <a:rPr lang="en-GB" sz="2000" b="1"/>
              <a:t>Parker </a:t>
            </a:r>
            <a:r>
              <a:rPr lang="en-GB" sz="2000"/>
              <a:t>– Stabbed wife. </a:t>
            </a:r>
            <a:r>
              <a:rPr lang="en-GB" sz="2000" b="1"/>
              <a:t>Evans</a:t>
            </a:r>
            <a:r>
              <a:rPr lang="en-GB" sz="2000"/>
              <a:t> – Killed wife because she want to end the relationship. Trauma reason.</a:t>
            </a:r>
          </a:p>
          <a:p>
            <a:endParaRPr lang="en-GB" sz="2000"/>
          </a:p>
          <a:p>
            <a:r>
              <a:rPr lang="en-GB" sz="2000" u="sng"/>
              <a:t>Outcome</a:t>
            </a:r>
            <a:r>
              <a:rPr lang="en-GB" sz="2000"/>
              <a:t>; Parker and Evans – appeal dismissed. Clinton – Appeal allowed. At retiral – he pleaded guilty to murder. </a:t>
            </a:r>
          </a:p>
        </p:txBody>
      </p:sp>
    </p:spTree>
    <p:extLst>
      <p:ext uri="{BB962C8B-B14F-4D97-AF65-F5344CB8AC3E}">
        <p14:creationId xmlns:p14="http://schemas.microsoft.com/office/powerpoint/2010/main" val="31535504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632E071-67C0-3AC0-3F33-A2E2EE778429}"/>
              </a:ext>
            </a:extLst>
          </p:cNvPr>
          <p:cNvSpPr>
            <a:spLocks noGrp="1"/>
          </p:cNvSpPr>
          <p:nvPr>
            <p:ph type="title"/>
          </p:nvPr>
        </p:nvSpPr>
        <p:spPr>
          <a:xfrm>
            <a:off x="838200" y="365125"/>
            <a:ext cx="10515600" cy="1325563"/>
          </a:xfrm>
        </p:spPr>
        <p:txBody>
          <a:bodyPr>
            <a:normAutofit/>
          </a:bodyPr>
          <a:lstStyle/>
          <a:p>
            <a:r>
              <a:rPr lang="en-GB" b="1"/>
              <a:t>What does the case establish?</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BFC7BA-06A5-983C-8679-434AC8CEC1AD}"/>
              </a:ext>
            </a:extLst>
          </p:cNvPr>
          <p:cNvSpPr>
            <a:spLocks noGrp="1"/>
          </p:cNvSpPr>
          <p:nvPr>
            <p:ph idx="1"/>
          </p:nvPr>
        </p:nvSpPr>
        <p:spPr>
          <a:xfrm>
            <a:off x="838200" y="1825625"/>
            <a:ext cx="10515600" cy="4351338"/>
          </a:xfrm>
        </p:spPr>
        <p:txBody>
          <a:bodyPr>
            <a:normAutofit/>
          </a:bodyPr>
          <a:lstStyle/>
          <a:p>
            <a:r>
              <a:rPr lang="en-GB"/>
              <a:t>In relation to sexual infidelity – You cannot use the defence if this is the reason for the killing. </a:t>
            </a:r>
          </a:p>
          <a:p>
            <a:endParaRPr lang="en-GB"/>
          </a:p>
          <a:p>
            <a:r>
              <a:rPr lang="en-GB"/>
              <a:t>Verbal discussion of sexual infidelity will be disregarded. </a:t>
            </a:r>
          </a:p>
          <a:p>
            <a:endParaRPr lang="en-GB"/>
          </a:p>
          <a:p>
            <a:r>
              <a:rPr lang="en-GB"/>
              <a:t>If there are other factors in relation to the case, it would be unfair and unjust to not ignore the sexual infidelity where it is part of the facts – In this circumstance sexual infidelity should be taken into consideration. </a:t>
            </a:r>
          </a:p>
        </p:txBody>
      </p:sp>
    </p:spTree>
    <p:extLst>
      <p:ext uri="{BB962C8B-B14F-4D97-AF65-F5344CB8AC3E}">
        <p14:creationId xmlns:p14="http://schemas.microsoft.com/office/powerpoint/2010/main" val="5350822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90A7F5-E645-7DB1-8822-FAC95C136BF6}"/>
              </a:ext>
            </a:extLst>
          </p:cNvPr>
          <p:cNvSpPr>
            <a:spLocks noGrp="1"/>
          </p:cNvSpPr>
          <p:nvPr>
            <p:ph type="title"/>
          </p:nvPr>
        </p:nvSpPr>
        <p:spPr>
          <a:xfrm>
            <a:off x="621792" y="1161288"/>
            <a:ext cx="3602736" cy="4526280"/>
          </a:xfrm>
        </p:spPr>
        <p:txBody>
          <a:bodyPr>
            <a:normAutofit/>
          </a:bodyPr>
          <a:lstStyle/>
          <a:p>
            <a:r>
              <a:rPr lang="en-GB" sz="4000" b="1"/>
              <a:t>Caused the defendant to lose self-control </a:t>
            </a:r>
            <a:br>
              <a:rPr lang="en-GB" sz="4000"/>
            </a:br>
            <a:endParaRPr lang="en-GB" sz="4000"/>
          </a:p>
        </p:txBody>
      </p:sp>
      <p:sp>
        <p:nvSpPr>
          <p:cNvPr id="21" name="Rectangle 20">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1" name="Content Placeholder 2">
            <a:extLst>
              <a:ext uri="{FF2B5EF4-FFF2-40B4-BE49-F238E27FC236}">
                <a16:creationId xmlns:a16="http://schemas.microsoft.com/office/drawing/2014/main" id="{15A68B08-BC79-222F-28C9-97D9B9B41F0E}"/>
              </a:ext>
            </a:extLst>
          </p:cNvPr>
          <p:cNvGraphicFramePr>
            <a:graphicFrameLocks noGrp="1"/>
          </p:cNvGraphicFramePr>
          <p:nvPr>
            <p:ph idx="1"/>
            <p:extLst>
              <p:ext uri="{D42A27DB-BD31-4B8C-83A1-F6EECF244321}">
                <p14:modId xmlns:p14="http://schemas.microsoft.com/office/powerpoint/2010/main" val="140805136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26954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E6B44E-2EDF-B41C-8744-3E1F9B9A3DF1}"/>
              </a:ext>
            </a:extLst>
          </p:cNvPr>
          <p:cNvSpPr>
            <a:spLocks noGrp="1"/>
          </p:cNvSpPr>
          <p:nvPr>
            <p:ph type="title"/>
          </p:nvPr>
        </p:nvSpPr>
        <p:spPr>
          <a:xfrm>
            <a:off x="621792" y="1161288"/>
            <a:ext cx="3602736" cy="4526280"/>
          </a:xfrm>
        </p:spPr>
        <p:txBody>
          <a:bodyPr>
            <a:normAutofit/>
          </a:bodyPr>
          <a:lstStyle/>
          <a:p>
            <a:r>
              <a:rPr lang="en-GB" sz="2800" b="1" dirty="0">
                <a:latin typeface="arial" panose="020B0604020202020204" pitchFamily="34" charset="0"/>
              </a:rPr>
              <a:t>A</a:t>
            </a:r>
            <a:r>
              <a:rPr lang="en-GB" sz="2800" b="1" dirty="0">
                <a:effectLst/>
                <a:latin typeface="arial" panose="020B0604020202020204" pitchFamily="34" charset="0"/>
              </a:rPr>
              <a:t> person of D's sex and age, with a normal degree of tolerance and self-restraint and in the circumstances of D, might have reacted in the same or in a similar way to D</a:t>
            </a:r>
            <a:endParaRPr lang="en-GB" sz="2800" b="1" dirty="0"/>
          </a:p>
        </p:txBody>
      </p:sp>
      <p:sp>
        <p:nvSpPr>
          <p:cNvPr id="19" name="Rectangle 18">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9" name="Content Placeholder 2">
            <a:extLst>
              <a:ext uri="{FF2B5EF4-FFF2-40B4-BE49-F238E27FC236}">
                <a16:creationId xmlns:a16="http://schemas.microsoft.com/office/drawing/2014/main" id="{58ECF064-AD56-6B9B-7945-69DCC7C49119}"/>
              </a:ext>
            </a:extLst>
          </p:cNvPr>
          <p:cNvGraphicFramePr>
            <a:graphicFrameLocks noGrp="1"/>
          </p:cNvGraphicFramePr>
          <p:nvPr>
            <p:ph idx="1"/>
            <p:extLst>
              <p:ext uri="{D42A27DB-BD31-4B8C-83A1-F6EECF244321}">
                <p14:modId xmlns:p14="http://schemas.microsoft.com/office/powerpoint/2010/main" val="53830264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70544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17C63B-EAE3-B54D-FC8E-04F9E5325E2F}"/>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Continued</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B89227B-6D9C-3AC4-96AD-D71000DF7697}"/>
              </a:ext>
            </a:extLst>
          </p:cNvPr>
          <p:cNvSpPr>
            <a:spLocks noGrp="1"/>
          </p:cNvSpPr>
          <p:nvPr>
            <p:ph idx="1"/>
          </p:nvPr>
        </p:nvSpPr>
        <p:spPr>
          <a:xfrm>
            <a:off x="4447308" y="591344"/>
            <a:ext cx="6906491" cy="5585619"/>
          </a:xfrm>
        </p:spPr>
        <p:txBody>
          <a:bodyPr anchor="ctr">
            <a:normAutofit/>
          </a:bodyPr>
          <a:lstStyle/>
          <a:p>
            <a:r>
              <a:rPr lang="en-GB"/>
              <a:t>The test here is an objective test – because we take into consideration a number of factors, </a:t>
            </a:r>
          </a:p>
          <a:p>
            <a:endParaRPr lang="en-GB"/>
          </a:p>
          <a:p>
            <a:r>
              <a:rPr lang="en-GB"/>
              <a:t>There are a number of elements that will not be taken into consideration in relation to the circumstances. </a:t>
            </a:r>
          </a:p>
          <a:p>
            <a:endParaRPr lang="en-GB"/>
          </a:p>
          <a:p>
            <a:r>
              <a:rPr lang="en-GB"/>
              <a:t>This include Alcohol – Which is voluntarily consumed. R v Asmelash [2013].</a:t>
            </a:r>
          </a:p>
        </p:txBody>
      </p:sp>
    </p:spTree>
    <p:extLst>
      <p:ext uri="{BB962C8B-B14F-4D97-AF65-F5344CB8AC3E}">
        <p14:creationId xmlns:p14="http://schemas.microsoft.com/office/powerpoint/2010/main" val="23178405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7EC691-82A4-B05B-ACA3-12B955DEFAA7}"/>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Continued </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9D5ABD0-2F0D-0EA4-711F-DE2AD71BD0E0}"/>
              </a:ext>
            </a:extLst>
          </p:cNvPr>
          <p:cNvSpPr>
            <a:spLocks noGrp="1"/>
          </p:cNvSpPr>
          <p:nvPr>
            <p:ph idx="1"/>
          </p:nvPr>
        </p:nvSpPr>
        <p:spPr>
          <a:xfrm>
            <a:off x="4447308" y="591344"/>
            <a:ext cx="6906491" cy="5585619"/>
          </a:xfrm>
        </p:spPr>
        <p:txBody>
          <a:bodyPr anchor="ctr">
            <a:normAutofit/>
          </a:bodyPr>
          <a:lstStyle/>
          <a:p>
            <a:r>
              <a:rPr lang="en-GB"/>
              <a:t>The other is Mental health conditions; R v Rejmanski; Gassman [2017]  - Clarified the position. </a:t>
            </a:r>
          </a:p>
          <a:p>
            <a:r>
              <a:rPr lang="en-GB"/>
              <a:t>Stated the mental disorder would not be taken into consideration. </a:t>
            </a:r>
          </a:p>
          <a:p>
            <a:r>
              <a:rPr lang="en-GB"/>
              <a:t>It does not matter that the condition would have reduced the capacity and self control of the normal person. </a:t>
            </a:r>
          </a:p>
          <a:p>
            <a:r>
              <a:rPr lang="en-GB"/>
              <a:t>Can be used if it had an impact on conduct – e.g taunting. </a:t>
            </a:r>
          </a:p>
          <a:p>
            <a:r>
              <a:rPr lang="en-GB"/>
              <a:t>The defence of Diminished Responsibility is available. </a:t>
            </a:r>
          </a:p>
          <a:p>
            <a:endParaRPr lang="en-GB"/>
          </a:p>
        </p:txBody>
      </p:sp>
    </p:spTree>
    <p:extLst>
      <p:ext uri="{BB962C8B-B14F-4D97-AF65-F5344CB8AC3E}">
        <p14:creationId xmlns:p14="http://schemas.microsoft.com/office/powerpoint/2010/main" val="9489617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DF358-9FF5-B62D-9B8F-34C67674B915}"/>
              </a:ext>
            </a:extLst>
          </p:cNvPr>
          <p:cNvSpPr>
            <a:spLocks noGrp="1"/>
          </p:cNvSpPr>
          <p:nvPr>
            <p:ph type="title"/>
          </p:nvPr>
        </p:nvSpPr>
        <p:spPr>
          <a:xfrm>
            <a:off x="1171074" y="1396686"/>
            <a:ext cx="3240506" cy="4064628"/>
          </a:xfrm>
        </p:spPr>
        <p:txBody>
          <a:bodyPr>
            <a:normAutofit/>
          </a:bodyPr>
          <a:lstStyle/>
          <a:p>
            <a:r>
              <a:rPr lang="en-GB" b="1" i="1" u="sng">
                <a:solidFill>
                  <a:srgbClr val="FFFFFF"/>
                </a:solidFill>
              </a:rPr>
              <a:t>Important to remember </a:t>
            </a:r>
          </a:p>
        </p:txBody>
      </p:sp>
      <p:sp>
        <p:nvSpPr>
          <p:cNvPr id="7" name="Arc 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139C79E-591A-7CA9-AA23-6B6928F21009}"/>
              </a:ext>
            </a:extLst>
          </p:cNvPr>
          <p:cNvSpPr>
            <a:spLocks noGrp="1"/>
          </p:cNvSpPr>
          <p:nvPr>
            <p:ph idx="1"/>
          </p:nvPr>
        </p:nvSpPr>
        <p:spPr>
          <a:xfrm>
            <a:off x="5370153" y="1526033"/>
            <a:ext cx="5536397" cy="3935281"/>
          </a:xfrm>
        </p:spPr>
        <p:txBody>
          <a:bodyPr>
            <a:normAutofit/>
          </a:bodyPr>
          <a:lstStyle/>
          <a:p>
            <a:r>
              <a:rPr lang="en-GB" sz="2600" dirty="0"/>
              <a:t>S.54 (4) ‘’</a:t>
            </a:r>
            <a:r>
              <a:rPr lang="en-GB" sz="2600" b="0" i="0" dirty="0">
                <a:effectLst/>
                <a:latin typeface="arial" panose="020B0604020202020204" pitchFamily="34" charset="0"/>
              </a:rPr>
              <a:t> Subsection (1) does not apply if, in doing or being a party to the killing, D acted in a considered desire for revenge’’. </a:t>
            </a:r>
          </a:p>
          <a:p>
            <a:endParaRPr lang="en-GB" sz="2600" dirty="0">
              <a:latin typeface="arial" panose="020B0604020202020204" pitchFamily="34" charset="0"/>
            </a:endParaRPr>
          </a:p>
          <a:p>
            <a:r>
              <a:rPr lang="en-GB" sz="2600" dirty="0">
                <a:latin typeface="arial" panose="020B0604020202020204" pitchFamily="34" charset="0"/>
              </a:rPr>
              <a:t>Key case; R v Evans [2012] </a:t>
            </a:r>
          </a:p>
          <a:p>
            <a:endParaRPr lang="en-GB" sz="2600" dirty="0">
              <a:latin typeface="arial" panose="020B0604020202020204" pitchFamily="34" charset="0"/>
            </a:endParaRPr>
          </a:p>
          <a:p>
            <a:pPr marL="0" indent="0">
              <a:buNone/>
            </a:pPr>
            <a:endParaRPr lang="en-GB" sz="2600" dirty="0">
              <a:latin typeface="arial" panose="020B0604020202020204" pitchFamily="34" charset="0"/>
            </a:endParaRPr>
          </a:p>
        </p:txBody>
      </p:sp>
    </p:spTree>
    <p:extLst>
      <p:ext uri="{BB962C8B-B14F-4D97-AF65-F5344CB8AC3E}">
        <p14:creationId xmlns:p14="http://schemas.microsoft.com/office/powerpoint/2010/main" val="9657747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CAA8A1C-5E3E-D084-AD35-289B3A1C362A}"/>
              </a:ext>
            </a:extLst>
          </p:cNvPr>
          <p:cNvSpPr>
            <a:spLocks noGrp="1"/>
          </p:cNvSpPr>
          <p:nvPr>
            <p:ph type="title"/>
          </p:nvPr>
        </p:nvSpPr>
        <p:spPr>
          <a:xfrm>
            <a:off x="1188069" y="381935"/>
            <a:ext cx="4008583" cy="5974414"/>
          </a:xfrm>
        </p:spPr>
        <p:txBody>
          <a:bodyPr anchor="ctr">
            <a:normAutofit/>
          </a:bodyPr>
          <a:lstStyle/>
          <a:p>
            <a:r>
              <a:rPr lang="en-GB" sz="5000">
                <a:solidFill>
                  <a:srgbClr val="FFFFFF"/>
                </a:solidFill>
              </a:rPr>
              <a:t>Diminished Responsibility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3CD8B11-2814-990F-9258-75486764F250}"/>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The defence of diminished responsibility recognises that it is less culpable to kill when the mind is disturbed than it is to kill when the mind is operating normally. </a:t>
            </a:r>
          </a:p>
          <a:p>
            <a:r>
              <a:rPr lang="en-GB" sz="2000" dirty="0">
                <a:solidFill>
                  <a:schemeClr val="tx1">
                    <a:alpha val="80000"/>
                  </a:schemeClr>
                </a:solidFill>
              </a:rPr>
              <a:t>In essence, some form of transient disruption to the defendant’s mental state has rendered the defendant less blameworthy than otherwise would be the case.</a:t>
            </a:r>
          </a:p>
          <a:p>
            <a:r>
              <a:rPr lang="en-GB" sz="2000" dirty="0">
                <a:solidFill>
                  <a:schemeClr val="tx1">
                    <a:alpha val="80000"/>
                  </a:schemeClr>
                </a:solidFill>
              </a:rPr>
              <a:t>The law can be found S.2 Homicide Act 1957 as substituted by section 52 of the Coroners and Justice Act 2009.</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48968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936EA0-28A0-AD15-9280-4A50BE761175}"/>
              </a:ext>
            </a:extLst>
          </p:cNvPr>
          <p:cNvSpPr>
            <a:spLocks noGrp="1"/>
          </p:cNvSpPr>
          <p:nvPr>
            <p:ph type="title"/>
          </p:nvPr>
        </p:nvSpPr>
        <p:spPr>
          <a:xfrm>
            <a:off x="1171074" y="1396686"/>
            <a:ext cx="3240506" cy="4064628"/>
          </a:xfrm>
        </p:spPr>
        <p:txBody>
          <a:bodyPr>
            <a:normAutofit/>
          </a:bodyPr>
          <a:lstStyle/>
          <a:p>
            <a:r>
              <a:rPr lang="en-GB" sz="3700" b="1" dirty="0">
                <a:solidFill>
                  <a:srgbClr val="FFFFFF"/>
                </a:solidFill>
              </a:rPr>
              <a:t>What is diminished responsibility?</a:t>
            </a:r>
          </a:p>
        </p:txBody>
      </p:sp>
      <p:sp>
        <p:nvSpPr>
          <p:cNvPr id="7" name="Arc 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3A8538C-5766-C1FF-39A3-BF6E11443EBE}"/>
              </a:ext>
            </a:extLst>
          </p:cNvPr>
          <p:cNvSpPr>
            <a:spLocks noGrp="1"/>
          </p:cNvSpPr>
          <p:nvPr>
            <p:ph idx="1"/>
          </p:nvPr>
        </p:nvSpPr>
        <p:spPr>
          <a:xfrm>
            <a:off x="5370153" y="1526033"/>
            <a:ext cx="5536397" cy="3935281"/>
          </a:xfrm>
        </p:spPr>
        <p:txBody>
          <a:bodyPr>
            <a:normAutofit/>
          </a:bodyPr>
          <a:lstStyle/>
          <a:p>
            <a:r>
              <a:rPr lang="en-GB" sz="2200"/>
              <a:t>A defence only to the offence of murder. </a:t>
            </a:r>
          </a:p>
          <a:p>
            <a:endParaRPr lang="en-GB" sz="2200"/>
          </a:p>
          <a:p>
            <a:r>
              <a:rPr lang="en-GB" sz="2200"/>
              <a:t>Partial defence – reduces the charge to manslaughter. </a:t>
            </a:r>
          </a:p>
          <a:p>
            <a:endParaRPr lang="en-GB" sz="2200"/>
          </a:p>
          <a:p>
            <a:r>
              <a:rPr lang="en-GB" sz="2200"/>
              <a:t>Arose because of the issues with the defence of insanity. </a:t>
            </a:r>
          </a:p>
          <a:p>
            <a:endParaRPr lang="en-GB" sz="2200"/>
          </a:p>
          <a:p>
            <a:r>
              <a:rPr lang="en-GB" sz="2200"/>
              <a:t>What are the issues with the defence of insanity?</a:t>
            </a:r>
          </a:p>
        </p:txBody>
      </p:sp>
    </p:spTree>
    <p:extLst>
      <p:ext uri="{BB962C8B-B14F-4D97-AF65-F5344CB8AC3E}">
        <p14:creationId xmlns:p14="http://schemas.microsoft.com/office/powerpoint/2010/main" val="29661426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50759-F1CF-B8EB-7CA0-2F90AC038392}"/>
              </a:ext>
            </a:extLst>
          </p:cNvPr>
          <p:cNvSpPr>
            <a:spLocks noGrp="1"/>
          </p:cNvSpPr>
          <p:nvPr>
            <p:ph type="title"/>
          </p:nvPr>
        </p:nvSpPr>
        <p:spPr>
          <a:xfrm>
            <a:off x="1389278" y="1233241"/>
            <a:ext cx="3240506" cy="4064628"/>
          </a:xfrm>
        </p:spPr>
        <p:txBody>
          <a:bodyPr>
            <a:normAutofit/>
          </a:bodyPr>
          <a:lstStyle/>
          <a:p>
            <a:r>
              <a:rPr lang="en-GB" b="1" dirty="0">
                <a:solidFill>
                  <a:srgbClr val="FFFFFF"/>
                </a:solidFill>
              </a:rPr>
              <a:t>Continued</a:t>
            </a:r>
          </a:p>
        </p:txBody>
      </p:sp>
      <p:sp>
        <p:nvSpPr>
          <p:cNvPr id="7"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1"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1F65291-F439-2071-24B6-D107E2048C8C}"/>
              </a:ext>
            </a:extLst>
          </p:cNvPr>
          <p:cNvSpPr>
            <a:spLocks noGrp="1"/>
          </p:cNvSpPr>
          <p:nvPr>
            <p:ph idx="1"/>
          </p:nvPr>
        </p:nvSpPr>
        <p:spPr>
          <a:xfrm>
            <a:off x="6096000" y="820880"/>
            <a:ext cx="5257799" cy="4889350"/>
          </a:xfrm>
        </p:spPr>
        <p:txBody>
          <a:bodyPr anchor="t">
            <a:normAutofit/>
          </a:bodyPr>
          <a:lstStyle/>
          <a:p>
            <a:r>
              <a:rPr lang="en-GB" dirty="0"/>
              <a:t>The legislation that governs the defence is the Homicide Act 1957, S.2. </a:t>
            </a:r>
          </a:p>
          <a:p>
            <a:endParaRPr lang="en-GB" dirty="0"/>
          </a:p>
          <a:p>
            <a:r>
              <a:rPr lang="en-GB" dirty="0"/>
              <a:t>This was amended in 2009 by the Coroners and Justice Act, namely section 52. </a:t>
            </a:r>
          </a:p>
          <a:p>
            <a:endParaRPr lang="en-GB" dirty="0"/>
          </a:p>
          <a:p>
            <a:r>
              <a:rPr lang="en-GB" dirty="0"/>
              <a:t>The law needed to be updated. </a:t>
            </a:r>
          </a:p>
          <a:p>
            <a:endParaRPr lang="en-GB" dirty="0"/>
          </a:p>
          <a:p>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3"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5"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596421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A0238D0-E784-1AA7-E86C-3DCAA9C36900}"/>
              </a:ext>
            </a:extLst>
          </p:cNvPr>
          <p:cNvSpPr>
            <a:spLocks noGrp="1"/>
          </p:cNvSpPr>
          <p:nvPr>
            <p:ph type="title"/>
          </p:nvPr>
        </p:nvSpPr>
        <p:spPr>
          <a:xfrm>
            <a:off x="621792" y="1161288"/>
            <a:ext cx="3602736" cy="4526280"/>
          </a:xfrm>
        </p:spPr>
        <p:txBody>
          <a:bodyPr>
            <a:normAutofit/>
          </a:bodyPr>
          <a:lstStyle/>
          <a:p>
            <a:r>
              <a:rPr lang="en-GB" sz="4000" b="1" dirty="0"/>
              <a:t>How do we test for diminished responsibility?</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BF17203-9B02-C7FD-CB88-BAB28499F454}"/>
              </a:ext>
            </a:extLst>
          </p:cNvPr>
          <p:cNvSpPr>
            <a:spLocks noGrp="1"/>
          </p:cNvSpPr>
          <p:nvPr>
            <p:ph idx="1"/>
          </p:nvPr>
        </p:nvSpPr>
        <p:spPr>
          <a:xfrm>
            <a:off x="5434149" y="932688"/>
            <a:ext cx="5916603" cy="4992624"/>
          </a:xfrm>
        </p:spPr>
        <p:txBody>
          <a:bodyPr anchor="ctr">
            <a:normAutofit/>
          </a:bodyPr>
          <a:lstStyle/>
          <a:p>
            <a:r>
              <a:rPr lang="en-GB" sz="1600" b="0" i="0">
                <a:effectLst/>
                <a:latin typeface="arial" panose="020B0604020202020204" pitchFamily="34" charset="0"/>
              </a:rPr>
              <a:t>(1)A person (“D”) who kills or is a party to the killing of another is not to be convicted of murder if D was suffering from an abnormality of mental functioning which—</a:t>
            </a:r>
          </a:p>
          <a:p>
            <a:r>
              <a:rPr lang="en-GB" sz="1600" b="0" i="0">
                <a:effectLst/>
                <a:latin typeface="arial" panose="020B0604020202020204" pitchFamily="34" charset="0"/>
              </a:rPr>
              <a:t>(a)arose from a recognised medical condition,</a:t>
            </a:r>
          </a:p>
          <a:p>
            <a:r>
              <a:rPr lang="en-GB" sz="1600" b="0" i="0">
                <a:effectLst/>
                <a:latin typeface="arial" panose="020B0604020202020204" pitchFamily="34" charset="0"/>
              </a:rPr>
              <a:t>(b)substantially impaired D's ability to do one or more of the things mentioned in subsection (1A), and</a:t>
            </a:r>
          </a:p>
          <a:p>
            <a:r>
              <a:rPr lang="en-GB" sz="1600" b="0" i="0">
                <a:effectLst/>
                <a:latin typeface="arial" panose="020B0604020202020204" pitchFamily="34" charset="0"/>
              </a:rPr>
              <a:t>(c)provides an explanation for D's acts and omissions in doing or being a party to the killing.</a:t>
            </a:r>
          </a:p>
          <a:p>
            <a:r>
              <a:rPr lang="en-GB" sz="1600" b="0" i="0">
                <a:effectLst/>
                <a:latin typeface="arial" panose="020B0604020202020204" pitchFamily="34" charset="0"/>
              </a:rPr>
              <a:t>(1A)Those things are—</a:t>
            </a:r>
          </a:p>
          <a:p>
            <a:r>
              <a:rPr lang="en-GB" sz="1600" b="0" i="0">
                <a:effectLst/>
                <a:latin typeface="arial" panose="020B0604020202020204" pitchFamily="34" charset="0"/>
              </a:rPr>
              <a:t>(a)to understand the nature of D's conduct;</a:t>
            </a:r>
          </a:p>
          <a:p>
            <a:r>
              <a:rPr lang="en-GB" sz="1600" b="0" i="0">
                <a:effectLst/>
                <a:latin typeface="arial" panose="020B0604020202020204" pitchFamily="34" charset="0"/>
              </a:rPr>
              <a:t>(b)to form a rational judgment;</a:t>
            </a:r>
          </a:p>
          <a:p>
            <a:r>
              <a:rPr lang="en-GB" sz="1600" b="0" i="0">
                <a:effectLst/>
                <a:latin typeface="arial" panose="020B0604020202020204" pitchFamily="34" charset="0"/>
              </a:rPr>
              <a:t>(c)to exercise self-control.</a:t>
            </a:r>
          </a:p>
          <a:p>
            <a:r>
              <a:rPr lang="en-GB" sz="1600" b="0" i="0">
                <a:effectLst/>
                <a:latin typeface="arial" panose="020B0604020202020204" pitchFamily="34" charset="0"/>
              </a:rPr>
              <a:t>(1B)For the purposes of subsection (1)(c), an abnormality of mental functioning provides an explanation for D's conduct if it causes, or is a significant contributory factor in causing, D to carry out that conduct.</a:t>
            </a:r>
          </a:p>
          <a:p>
            <a:endParaRPr lang="en-GB" sz="1600"/>
          </a:p>
        </p:txBody>
      </p:sp>
    </p:spTree>
    <p:extLst>
      <p:ext uri="{BB962C8B-B14F-4D97-AF65-F5344CB8AC3E}">
        <p14:creationId xmlns:p14="http://schemas.microsoft.com/office/powerpoint/2010/main" val="522676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B2562B-A731-E220-5B71-0350BC249DD4}"/>
              </a:ext>
            </a:extLst>
          </p:cNvPr>
          <p:cNvSpPr>
            <a:spLocks noGrp="1"/>
          </p:cNvSpPr>
          <p:nvPr>
            <p:ph type="title"/>
          </p:nvPr>
        </p:nvSpPr>
        <p:spPr>
          <a:xfrm>
            <a:off x="621792" y="1161288"/>
            <a:ext cx="3602736" cy="4526280"/>
          </a:xfrm>
        </p:spPr>
        <p:txBody>
          <a:bodyPr>
            <a:normAutofit/>
          </a:bodyPr>
          <a:lstStyle/>
          <a:p>
            <a:r>
              <a:rPr lang="en-GB" sz="4000" b="1" dirty="0">
                <a:latin typeface="arial" panose="020B0604020202020204" pitchFamily="34" charset="0"/>
              </a:rPr>
              <a:t>Suffering from a </a:t>
            </a:r>
            <a:r>
              <a:rPr lang="en-GB" sz="4000" b="1" dirty="0">
                <a:effectLst/>
                <a:latin typeface="arial" panose="020B0604020202020204" pitchFamily="34" charset="0"/>
              </a:rPr>
              <a:t>recognised medical condition</a:t>
            </a:r>
            <a:br>
              <a:rPr lang="en-GB" sz="4000" b="0" dirty="0">
                <a:effectLst/>
                <a:latin typeface="arial" panose="020B0604020202020204" pitchFamily="34" charset="0"/>
              </a:rPr>
            </a:br>
            <a:endParaRPr lang="en-GB" sz="4000" dirty="0"/>
          </a:p>
        </p:txBody>
      </p:sp>
      <p:sp>
        <p:nvSpPr>
          <p:cNvPr id="9" name="Rectangle 8">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5BDED60-1162-57A2-3B8E-37EA93A20CD4}"/>
              </a:ext>
            </a:extLst>
          </p:cNvPr>
          <p:cNvSpPr>
            <a:spLocks noGrp="1"/>
          </p:cNvSpPr>
          <p:nvPr>
            <p:ph idx="1"/>
          </p:nvPr>
        </p:nvSpPr>
        <p:spPr>
          <a:xfrm>
            <a:off x="3807913" y="776615"/>
            <a:ext cx="7643048" cy="5662265"/>
          </a:xfrm>
        </p:spPr>
        <p:txBody>
          <a:bodyPr anchor="ctr">
            <a:normAutofit fontScale="92500" lnSpcReduction="10000"/>
          </a:bodyPr>
          <a:lstStyle/>
          <a:p>
            <a:r>
              <a:rPr lang="en-GB" sz="2000" dirty="0"/>
              <a:t>Usually consists of elements such as physical injury. But this has to have an effect on the brain and the individual mental functioning. </a:t>
            </a:r>
          </a:p>
          <a:p>
            <a:r>
              <a:rPr lang="en-GB" sz="2000" dirty="0"/>
              <a:t>This encompasses injuries which do not start of psychological but progress to be. </a:t>
            </a:r>
          </a:p>
          <a:p>
            <a:endParaRPr lang="en-GB" sz="2000" dirty="0"/>
          </a:p>
          <a:p>
            <a:r>
              <a:rPr lang="en-GB" sz="2000" dirty="0"/>
              <a:t>Some mental health conditions include:</a:t>
            </a:r>
          </a:p>
          <a:p>
            <a:endParaRPr lang="en-GB" sz="2000" dirty="0"/>
          </a:p>
          <a:p>
            <a:r>
              <a:rPr lang="en-GB" sz="2000" b="1" dirty="0"/>
              <a:t>Clinical Depression. </a:t>
            </a:r>
          </a:p>
          <a:p>
            <a:endParaRPr lang="en-GB" sz="2000" b="1" dirty="0"/>
          </a:p>
          <a:p>
            <a:r>
              <a:rPr lang="en-GB" sz="2000" b="1" dirty="0"/>
              <a:t>Schizophrenia. </a:t>
            </a:r>
          </a:p>
          <a:p>
            <a:endParaRPr lang="en-GB" sz="2000" b="1" dirty="0"/>
          </a:p>
          <a:p>
            <a:r>
              <a:rPr lang="en-GB" sz="2000" b="1" dirty="0"/>
              <a:t>Paranoia. </a:t>
            </a:r>
          </a:p>
          <a:p>
            <a:endParaRPr lang="en-GB" sz="2000" b="1" dirty="0"/>
          </a:p>
          <a:p>
            <a:r>
              <a:rPr lang="en-GB" sz="2000" b="1" dirty="0"/>
              <a:t>Adjustment disorder.</a:t>
            </a:r>
          </a:p>
          <a:p>
            <a:endParaRPr lang="en-GB" sz="2000" dirty="0"/>
          </a:p>
          <a:p>
            <a:r>
              <a:rPr lang="en-GB" sz="2000" dirty="0"/>
              <a:t>HOWEVER, there are more than the above. </a:t>
            </a:r>
          </a:p>
          <a:p>
            <a:endParaRPr lang="en-GB" sz="2000" dirty="0"/>
          </a:p>
        </p:txBody>
      </p:sp>
    </p:spTree>
    <p:extLst>
      <p:ext uri="{BB962C8B-B14F-4D97-AF65-F5344CB8AC3E}">
        <p14:creationId xmlns:p14="http://schemas.microsoft.com/office/powerpoint/2010/main" val="19376776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15EAF7-B1DC-3809-9F03-09FFE836D402}"/>
              </a:ext>
            </a:extLst>
          </p:cNvPr>
          <p:cNvSpPr>
            <a:spLocks noGrp="1"/>
          </p:cNvSpPr>
          <p:nvPr>
            <p:ph type="title"/>
          </p:nvPr>
        </p:nvSpPr>
        <p:spPr>
          <a:xfrm>
            <a:off x="635000" y="640823"/>
            <a:ext cx="3418659" cy="5583148"/>
          </a:xfrm>
        </p:spPr>
        <p:txBody>
          <a:bodyPr anchor="ctr">
            <a:normAutofit/>
          </a:bodyPr>
          <a:lstStyle/>
          <a:p>
            <a:r>
              <a:rPr lang="en-GB" sz="5400" b="1" dirty="0"/>
              <a:t>Let’s look at some cases </a:t>
            </a:r>
          </a:p>
        </p:txBody>
      </p:sp>
      <p:sp>
        <p:nvSpPr>
          <p:cNvPr id="1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B16E146-1571-A224-8AE8-9B6A1B7A0855}"/>
              </a:ext>
            </a:extLst>
          </p:cNvPr>
          <p:cNvGraphicFramePr>
            <a:graphicFrameLocks noGrp="1"/>
          </p:cNvGraphicFramePr>
          <p:nvPr>
            <p:ph idx="1"/>
            <p:extLst>
              <p:ext uri="{D42A27DB-BD31-4B8C-83A1-F6EECF244321}">
                <p14:modId xmlns:p14="http://schemas.microsoft.com/office/powerpoint/2010/main" val="254597032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49220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14292D-C163-48AD-C4D2-410CF1C0CEDD}"/>
              </a:ext>
            </a:extLst>
          </p:cNvPr>
          <p:cNvSpPr>
            <a:spLocks noGrp="1"/>
          </p:cNvSpPr>
          <p:nvPr>
            <p:ph type="title"/>
          </p:nvPr>
        </p:nvSpPr>
        <p:spPr>
          <a:xfrm>
            <a:off x="635000" y="640823"/>
            <a:ext cx="3418659" cy="5583148"/>
          </a:xfrm>
        </p:spPr>
        <p:txBody>
          <a:bodyPr anchor="ctr">
            <a:normAutofit/>
          </a:bodyPr>
          <a:lstStyle/>
          <a:p>
            <a:r>
              <a:rPr lang="en-GB" sz="4600" b="1" dirty="0"/>
              <a:t>Leads to an abnormality of mental functioning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29EEB46-6B95-4941-6992-2EEBD39BE297}"/>
              </a:ext>
            </a:extLst>
          </p:cNvPr>
          <p:cNvGraphicFramePr>
            <a:graphicFrameLocks noGrp="1"/>
          </p:cNvGraphicFramePr>
          <p:nvPr>
            <p:ph idx="1"/>
            <p:extLst>
              <p:ext uri="{D42A27DB-BD31-4B8C-83A1-F6EECF244321}">
                <p14:modId xmlns:p14="http://schemas.microsoft.com/office/powerpoint/2010/main" val="396282911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2122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D81525-3714-43F6-78CA-9E070092E8A5}"/>
              </a:ext>
            </a:extLst>
          </p:cNvPr>
          <p:cNvSpPr>
            <a:spLocks noGrp="1"/>
          </p:cNvSpPr>
          <p:nvPr>
            <p:ph type="title"/>
          </p:nvPr>
        </p:nvSpPr>
        <p:spPr>
          <a:xfrm>
            <a:off x="621792" y="1161288"/>
            <a:ext cx="3602736" cy="4526280"/>
          </a:xfrm>
        </p:spPr>
        <p:txBody>
          <a:bodyPr>
            <a:normAutofit/>
          </a:bodyPr>
          <a:lstStyle/>
          <a:p>
            <a:r>
              <a:rPr lang="en-GB" sz="2800" b="1" dirty="0">
                <a:latin typeface="arial" panose="020B0604020202020204" pitchFamily="34" charset="0"/>
              </a:rPr>
              <a:t>S</a:t>
            </a:r>
            <a:r>
              <a:rPr lang="en-GB" sz="2800" b="1" dirty="0">
                <a:effectLst/>
                <a:latin typeface="arial" panose="020B0604020202020204" pitchFamily="34" charset="0"/>
              </a:rPr>
              <a:t>ubstantially impaired D's ability to understand the nature of D's conduct; to form a rational judgment; to exercise self-control.</a:t>
            </a:r>
            <a:br>
              <a:rPr lang="en-GB" sz="2800" b="0" dirty="0">
                <a:effectLst/>
                <a:latin typeface="arial" panose="020B0604020202020204" pitchFamily="34" charset="0"/>
              </a:rPr>
            </a:br>
            <a:endParaRPr lang="en-GB" sz="2800" dirty="0"/>
          </a:p>
        </p:txBody>
      </p:sp>
      <p:sp>
        <p:nvSpPr>
          <p:cNvPr id="9" name="Rectangle 8">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6C160C1-5DF7-6A51-2E22-86F7449393AC}"/>
              </a:ext>
            </a:extLst>
          </p:cNvPr>
          <p:cNvSpPr>
            <a:spLocks noGrp="1"/>
          </p:cNvSpPr>
          <p:nvPr>
            <p:ph idx="1"/>
          </p:nvPr>
        </p:nvSpPr>
        <p:spPr>
          <a:xfrm>
            <a:off x="5434149" y="932688"/>
            <a:ext cx="5916603" cy="4992624"/>
          </a:xfrm>
        </p:spPr>
        <p:txBody>
          <a:bodyPr anchor="ctr">
            <a:normAutofit/>
          </a:bodyPr>
          <a:lstStyle/>
          <a:p>
            <a:r>
              <a:rPr lang="en-GB" sz="2000"/>
              <a:t>Do not just base it on medical evidence but also evidence which is based on the facts of the case but also the circumstances. </a:t>
            </a:r>
          </a:p>
          <a:p>
            <a:endParaRPr lang="en-GB" sz="2000"/>
          </a:p>
          <a:p>
            <a:r>
              <a:rPr lang="en-GB" sz="2000"/>
              <a:t>We see this come from the case of R v Khan [2009] </a:t>
            </a:r>
          </a:p>
          <a:p>
            <a:endParaRPr lang="en-GB" sz="2000"/>
          </a:p>
          <a:p>
            <a:r>
              <a:rPr lang="en-GB" sz="2000"/>
              <a:t>Research the facts. </a:t>
            </a:r>
          </a:p>
          <a:p>
            <a:endParaRPr lang="en-GB" sz="2000"/>
          </a:p>
          <a:p>
            <a:r>
              <a:rPr lang="en-GB" sz="2000"/>
              <a:t>Outcome; Conviction was upheld for murder. </a:t>
            </a:r>
          </a:p>
        </p:txBody>
      </p:sp>
    </p:spTree>
    <p:extLst>
      <p:ext uri="{BB962C8B-B14F-4D97-AF65-F5344CB8AC3E}">
        <p14:creationId xmlns:p14="http://schemas.microsoft.com/office/powerpoint/2010/main" val="7819240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ACFBE-8CA0-A531-4F96-16E5857486D7}"/>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Continued</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DB5709B-DAC8-7ADD-BC06-1F15FDAB5802}"/>
              </a:ext>
            </a:extLst>
          </p:cNvPr>
          <p:cNvSpPr>
            <a:spLocks noGrp="1"/>
          </p:cNvSpPr>
          <p:nvPr>
            <p:ph idx="1"/>
          </p:nvPr>
        </p:nvSpPr>
        <p:spPr>
          <a:xfrm>
            <a:off x="4447308" y="591344"/>
            <a:ext cx="6906491" cy="5585619"/>
          </a:xfrm>
        </p:spPr>
        <p:txBody>
          <a:bodyPr anchor="ctr">
            <a:normAutofit/>
          </a:bodyPr>
          <a:lstStyle/>
          <a:p>
            <a:r>
              <a:rPr lang="en-GB"/>
              <a:t>However, we need to find out the meaning of the word Substantially. </a:t>
            </a:r>
          </a:p>
          <a:p>
            <a:endParaRPr lang="en-GB"/>
          </a:p>
          <a:p>
            <a:r>
              <a:rPr lang="en-GB"/>
              <a:t>We can do this using case law. </a:t>
            </a:r>
          </a:p>
          <a:p>
            <a:endParaRPr lang="en-GB"/>
          </a:p>
          <a:p>
            <a:r>
              <a:rPr lang="en-GB"/>
              <a:t>As expressed in the case of R v Golds [2016] </a:t>
            </a:r>
          </a:p>
        </p:txBody>
      </p:sp>
    </p:spTree>
    <p:extLst>
      <p:ext uri="{BB962C8B-B14F-4D97-AF65-F5344CB8AC3E}">
        <p14:creationId xmlns:p14="http://schemas.microsoft.com/office/powerpoint/2010/main" val="16323271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B8887-3DDA-B653-E869-5B9FF33EB11B}"/>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 v Golds [2016]</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F6EE284-A3A4-2435-A880-9A21B5E2D282}"/>
              </a:ext>
            </a:extLst>
          </p:cNvPr>
          <p:cNvSpPr>
            <a:spLocks noGrp="1"/>
          </p:cNvSpPr>
          <p:nvPr>
            <p:ph idx="1"/>
          </p:nvPr>
        </p:nvSpPr>
        <p:spPr>
          <a:xfrm>
            <a:off x="4447308" y="591344"/>
            <a:ext cx="6906491" cy="5585619"/>
          </a:xfrm>
        </p:spPr>
        <p:txBody>
          <a:bodyPr anchor="ctr">
            <a:normAutofit/>
          </a:bodyPr>
          <a:lstStyle/>
          <a:p>
            <a:r>
              <a:rPr lang="en-GB"/>
              <a:t>Facts; The defendant has sexually assaulted his partner and then killed her. </a:t>
            </a:r>
          </a:p>
          <a:p>
            <a:endParaRPr lang="en-GB"/>
          </a:p>
          <a:p>
            <a:r>
              <a:rPr lang="en-GB"/>
              <a:t>Conviction; Murder </a:t>
            </a:r>
          </a:p>
          <a:p>
            <a:endParaRPr lang="en-GB"/>
          </a:p>
          <a:p>
            <a:r>
              <a:rPr lang="en-GB"/>
              <a:t>Appeal; Appeal Dismissed. </a:t>
            </a:r>
          </a:p>
        </p:txBody>
      </p:sp>
    </p:spTree>
    <p:extLst>
      <p:ext uri="{BB962C8B-B14F-4D97-AF65-F5344CB8AC3E}">
        <p14:creationId xmlns:p14="http://schemas.microsoft.com/office/powerpoint/2010/main" val="14737719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16C5F-B6F2-4478-D476-2DDB17A0FB70}"/>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Continued</a:t>
            </a:r>
          </a:p>
        </p:txBody>
      </p:sp>
      <p:sp>
        <p:nvSpPr>
          <p:cNvPr id="7" name="Arc 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A5EF173-3730-2DE0-0034-4BCEF59B1C5C}"/>
              </a:ext>
            </a:extLst>
          </p:cNvPr>
          <p:cNvSpPr>
            <a:spLocks noGrp="1"/>
          </p:cNvSpPr>
          <p:nvPr>
            <p:ph idx="1"/>
          </p:nvPr>
        </p:nvSpPr>
        <p:spPr>
          <a:xfrm>
            <a:off x="5370153" y="1526033"/>
            <a:ext cx="5536397" cy="3935281"/>
          </a:xfrm>
        </p:spPr>
        <p:txBody>
          <a:bodyPr>
            <a:normAutofit/>
          </a:bodyPr>
          <a:lstStyle/>
          <a:p>
            <a:r>
              <a:rPr lang="en-GB" sz="1800"/>
              <a:t>Means important or weighty. </a:t>
            </a:r>
          </a:p>
          <a:p>
            <a:endParaRPr lang="en-GB" sz="1800"/>
          </a:p>
          <a:p>
            <a:r>
              <a:rPr lang="en-GB" sz="1800"/>
              <a:t>Important to define because otherwise it allows people to use the defence when they shouldn’t.</a:t>
            </a:r>
          </a:p>
          <a:p>
            <a:endParaRPr lang="en-GB" sz="1800"/>
          </a:p>
          <a:p>
            <a:r>
              <a:rPr lang="en-GB" sz="1800"/>
              <a:t>Usually, the judge will not define the word and the jury will give it it’s natural meaning. Jury decided if it was substantial. </a:t>
            </a:r>
          </a:p>
          <a:p>
            <a:endParaRPr lang="en-GB" sz="1800"/>
          </a:p>
          <a:p>
            <a:r>
              <a:rPr lang="en-GB" sz="1800"/>
              <a:t>If further explanation is need the judge can give this. </a:t>
            </a:r>
          </a:p>
          <a:p>
            <a:endParaRPr lang="en-GB" sz="1800"/>
          </a:p>
        </p:txBody>
      </p:sp>
    </p:spTree>
    <p:extLst>
      <p:ext uri="{BB962C8B-B14F-4D97-AF65-F5344CB8AC3E}">
        <p14:creationId xmlns:p14="http://schemas.microsoft.com/office/powerpoint/2010/main" val="33565608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635AA3-0557-2422-19FC-F4A7772BBCF3}"/>
              </a:ext>
            </a:extLst>
          </p:cNvPr>
          <p:cNvSpPr>
            <a:spLocks noGrp="1"/>
          </p:cNvSpPr>
          <p:nvPr>
            <p:ph type="title"/>
          </p:nvPr>
        </p:nvSpPr>
        <p:spPr>
          <a:xfrm>
            <a:off x="1171074" y="1396686"/>
            <a:ext cx="3240506" cy="4064628"/>
          </a:xfrm>
        </p:spPr>
        <p:txBody>
          <a:bodyPr>
            <a:normAutofit/>
          </a:bodyPr>
          <a:lstStyle/>
          <a:p>
            <a:r>
              <a:rPr lang="en-GB" sz="3100" b="1" dirty="0">
                <a:solidFill>
                  <a:srgbClr val="FFFFFF"/>
                </a:solidFill>
              </a:rPr>
              <a:t>The abnormality provides an explanation for the defendant’s act and omissions in doing or being a party to the killing. </a:t>
            </a:r>
          </a:p>
        </p:txBody>
      </p:sp>
      <p:sp>
        <p:nvSpPr>
          <p:cNvPr id="7" name="Arc 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BEECC3F-441A-F1B2-E7C7-EA7E222E2D42}"/>
              </a:ext>
            </a:extLst>
          </p:cNvPr>
          <p:cNvSpPr>
            <a:spLocks noGrp="1"/>
          </p:cNvSpPr>
          <p:nvPr>
            <p:ph idx="1"/>
          </p:nvPr>
        </p:nvSpPr>
        <p:spPr>
          <a:xfrm>
            <a:off x="5370153" y="1526033"/>
            <a:ext cx="5536397" cy="3935281"/>
          </a:xfrm>
        </p:spPr>
        <p:txBody>
          <a:bodyPr>
            <a:normAutofit/>
          </a:bodyPr>
          <a:lstStyle/>
          <a:p>
            <a:r>
              <a:rPr lang="en-GB" sz="2400"/>
              <a:t>- Medical evidence not needed. </a:t>
            </a:r>
          </a:p>
          <a:p>
            <a:endParaRPr lang="en-GB" sz="2400"/>
          </a:p>
          <a:p>
            <a:r>
              <a:rPr lang="en-GB" sz="2400"/>
              <a:t>It is essentially needed. </a:t>
            </a:r>
          </a:p>
          <a:p>
            <a:endParaRPr lang="en-GB" sz="2400"/>
          </a:p>
          <a:p>
            <a:r>
              <a:rPr lang="en-GB" sz="2400"/>
              <a:t>If none is provided this leads to suspicion. </a:t>
            </a:r>
          </a:p>
          <a:p>
            <a:endParaRPr lang="en-GB" sz="2400"/>
          </a:p>
          <a:p>
            <a:r>
              <a:rPr lang="en-GB" sz="2400"/>
              <a:t>Then it is for the jury to take into consideration the key factors. </a:t>
            </a:r>
          </a:p>
        </p:txBody>
      </p:sp>
    </p:spTree>
    <p:extLst>
      <p:ext uri="{BB962C8B-B14F-4D97-AF65-F5344CB8AC3E}">
        <p14:creationId xmlns:p14="http://schemas.microsoft.com/office/powerpoint/2010/main" val="7506785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421932-2D64-E551-55A9-0A54A4DDB76D}"/>
              </a:ext>
            </a:extLst>
          </p:cNvPr>
          <p:cNvSpPr>
            <a:spLocks noGrp="1"/>
          </p:cNvSpPr>
          <p:nvPr>
            <p:ph type="title"/>
          </p:nvPr>
        </p:nvSpPr>
        <p:spPr>
          <a:xfrm>
            <a:off x="1171074" y="1396686"/>
            <a:ext cx="3240506" cy="4064628"/>
          </a:xfrm>
        </p:spPr>
        <p:txBody>
          <a:bodyPr>
            <a:normAutofit/>
          </a:bodyPr>
          <a:lstStyle/>
          <a:p>
            <a:r>
              <a:rPr lang="en-GB" sz="4000" b="1" dirty="0">
                <a:solidFill>
                  <a:srgbClr val="FFFFFF"/>
                </a:solidFill>
              </a:rPr>
              <a:t>Summary of Voluntary Manslaughter</a:t>
            </a:r>
          </a:p>
        </p:txBody>
      </p:sp>
      <p:sp>
        <p:nvSpPr>
          <p:cNvPr id="7" name="Arc 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1B8049-6743-4B2B-FBC7-F25D5293618B}"/>
              </a:ext>
            </a:extLst>
          </p:cNvPr>
          <p:cNvSpPr>
            <a:spLocks noGrp="1"/>
          </p:cNvSpPr>
          <p:nvPr>
            <p:ph idx="1"/>
          </p:nvPr>
        </p:nvSpPr>
        <p:spPr>
          <a:xfrm>
            <a:off x="5370153" y="1526033"/>
            <a:ext cx="5536397" cy="3935281"/>
          </a:xfrm>
        </p:spPr>
        <p:txBody>
          <a:bodyPr>
            <a:normAutofit/>
          </a:bodyPr>
          <a:lstStyle/>
          <a:p>
            <a:r>
              <a:rPr lang="en-GB"/>
              <a:t>Loss of control and diminished responsibility. </a:t>
            </a:r>
          </a:p>
          <a:p>
            <a:endParaRPr lang="en-GB"/>
          </a:p>
          <a:p>
            <a:r>
              <a:rPr lang="en-GB"/>
              <a:t>They are only defences to the offence of murder. </a:t>
            </a:r>
          </a:p>
          <a:p>
            <a:endParaRPr lang="en-GB"/>
          </a:p>
          <a:p>
            <a:r>
              <a:rPr lang="en-GB"/>
              <a:t>They lower the offence to voluntary manslaughter. </a:t>
            </a:r>
          </a:p>
        </p:txBody>
      </p:sp>
    </p:spTree>
    <p:extLst>
      <p:ext uri="{BB962C8B-B14F-4D97-AF65-F5344CB8AC3E}">
        <p14:creationId xmlns:p14="http://schemas.microsoft.com/office/powerpoint/2010/main" val="40106175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0" name="Oval 49">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2" name="Arc 51">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589C4C80-CEBD-99D6-CA37-7EF4829BFD26}"/>
              </a:ext>
            </a:extLst>
          </p:cNvPr>
          <p:cNvSpPr>
            <a:spLocks noGrp="1"/>
          </p:cNvSpPr>
          <p:nvPr>
            <p:ph type="ctrTitle"/>
          </p:nvPr>
        </p:nvSpPr>
        <p:spPr>
          <a:xfrm>
            <a:off x="4038600" y="1939159"/>
            <a:ext cx="7644627" cy="2751086"/>
          </a:xfrm>
        </p:spPr>
        <p:txBody>
          <a:bodyPr>
            <a:normAutofit/>
          </a:bodyPr>
          <a:lstStyle/>
          <a:p>
            <a:pPr algn="r"/>
            <a:r>
              <a:rPr lang="en-GB" b="1" u="sng"/>
              <a:t>Involuntary Manslaughter </a:t>
            </a:r>
          </a:p>
        </p:txBody>
      </p:sp>
      <p:sp>
        <p:nvSpPr>
          <p:cNvPr id="5" name="Subtitle 4">
            <a:extLst>
              <a:ext uri="{FF2B5EF4-FFF2-40B4-BE49-F238E27FC236}">
                <a16:creationId xmlns:a16="http://schemas.microsoft.com/office/drawing/2014/main" id="{989EBF1E-DD04-A0C8-5A04-019774CB70BD}"/>
              </a:ext>
            </a:extLst>
          </p:cNvPr>
          <p:cNvSpPr>
            <a:spLocks noGrp="1"/>
          </p:cNvSpPr>
          <p:nvPr>
            <p:ph type="subTitle" idx="1"/>
          </p:nvPr>
        </p:nvSpPr>
        <p:spPr>
          <a:xfrm>
            <a:off x="4038600" y="4782320"/>
            <a:ext cx="7644627" cy="1329443"/>
          </a:xfrm>
        </p:spPr>
        <p:txBody>
          <a:bodyPr>
            <a:normAutofit/>
          </a:bodyPr>
          <a:lstStyle/>
          <a:p>
            <a:pPr algn="r"/>
            <a:r>
              <a:rPr lang="en-GB"/>
              <a:t>Where the individual completes the AR of the offence but does not form the MR of the offence.</a:t>
            </a:r>
          </a:p>
        </p:txBody>
      </p:sp>
    </p:spTree>
    <p:extLst>
      <p:ext uri="{BB962C8B-B14F-4D97-AF65-F5344CB8AC3E}">
        <p14:creationId xmlns:p14="http://schemas.microsoft.com/office/powerpoint/2010/main" val="3752994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58C99B-6AF4-A193-5CBF-0FAA8975CECE}"/>
              </a:ext>
            </a:extLst>
          </p:cNvPr>
          <p:cNvSpPr>
            <a:spLocks noGrp="1"/>
          </p:cNvSpPr>
          <p:nvPr>
            <p:ph type="title"/>
          </p:nvPr>
        </p:nvSpPr>
        <p:spPr>
          <a:xfrm>
            <a:off x="1389278" y="1233241"/>
            <a:ext cx="3240506" cy="4064628"/>
          </a:xfrm>
        </p:spPr>
        <p:txBody>
          <a:bodyPr>
            <a:normAutofit/>
          </a:bodyPr>
          <a:lstStyle/>
          <a:p>
            <a:r>
              <a:rPr lang="en-GB" b="1" dirty="0">
                <a:solidFill>
                  <a:srgbClr val="FFFFFF"/>
                </a:solidFill>
              </a:rPr>
              <a:t>Aims and Learning Objectives</a:t>
            </a:r>
          </a:p>
        </p:txBody>
      </p:sp>
      <p:sp>
        <p:nvSpPr>
          <p:cNvPr id="42" name="Freeform: Shape 4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6E1FEE-7BA6-D9B7-C7B5-5D278308C74C}"/>
              </a:ext>
            </a:extLst>
          </p:cNvPr>
          <p:cNvSpPr>
            <a:spLocks noGrp="1"/>
          </p:cNvSpPr>
          <p:nvPr>
            <p:ph idx="1"/>
          </p:nvPr>
        </p:nvSpPr>
        <p:spPr>
          <a:xfrm>
            <a:off x="6096000" y="820880"/>
            <a:ext cx="5257799" cy="4889350"/>
          </a:xfrm>
        </p:spPr>
        <p:txBody>
          <a:bodyPr anchor="t">
            <a:normAutofit/>
          </a:bodyPr>
          <a:lstStyle/>
          <a:p>
            <a:r>
              <a:rPr lang="en-GB" dirty="0"/>
              <a:t>The aim of today’s session is to discuss the offence of </a:t>
            </a:r>
            <a:r>
              <a:rPr lang="en-GB" b="1" dirty="0"/>
              <a:t>involuntary manslaughter. </a:t>
            </a:r>
          </a:p>
          <a:p>
            <a:endParaRPr lang="en-GB" dirty="0"/>
          </a:p>
          <a:p>
            <a:r>
              <a:rPr lang="en-GB" dirty="0"/>
              <a:t>By the end of today’s session students should be able to demonstrate their understanding of three types of involuntary manslaughter. </a:t>
            </a:r>
          </a:p>
        </p:txBody>
      </p:sp>
      <p:sp>
        <p:nvSpPr>
          <p:cNvPr id="48" name="Freeform: Shape 4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213088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3" name="Picture 362">
            <a:extLst>
              <a:ext uri="{FF2B5EF4-FFF2-40B4-BE49-F238E27FC236}">
                <a16:creationId xmlns:a16="http://schemas.microsoft.com/office/drawing/2014/main" id="{20AD6E44-0A6D-E9F7-2B51-708E5E6DA92A}"/>
              </a:ext>
            </a:extLst>
          </p:cNvPr>
          <p:cNvPicPr>
            <a:picLocks noChangeAspect="1"/>
          </p:cNvPicPr>
          <p:nvPr/>
        </p:nvPicPr>
        <p:blipFill>
          <a:blip r:embed="rId2">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367" name="Rectangle 36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0C39C-F9BD-871C-73BA-C67C7652C8B9}"/>
              </a:ext>
            </a:extLst>
          </p:cNvPr>
          <p:cNvSpPr>
            <a:spLocks noGrp="1"/>
          </p:cNvSpPr>
          <p:nvPr>
            <p:ph type="title"/>
          </p:nvPr>
        </p:nvSpPr>
        <p:spPr>
          <a:xfrm>
            <a:off x="838200" y="365125"/>
            <a:ext cx="10515600" cy="1325563"/>
          </a:xfrm>
        </p:spPr>
        <p:txBody>
          <a:bodyPr>
            <a:normAutofit/>
          </a:bodyPr>
          <a:lstStyle/>
          <a:p>
            <a:r>
              <a:rPr lang="en-GB" b="1" dirty="0"/>
              <a:t>What are the types of involuntary manslaughter?</a:t>
            </a:r>
          </a:p>
        </p:txBody>
      </p:sp>
      <p:graphicFrame>
        <p:nvGraphicFramePr>
          <p:cNvPr id="362" name="Content Placeholder 2">
            <a:extLst>
              <a:ext uri="{FF2B5EF4-FFF2-40B4-BE49-F238E27FC236}">
                <a16:creationId xmlns:a16="http://schemas.microsoft.com/office/drawing/2014/main" id="{E7D281CC-CCB4-4FC4-AFEA-13F44C869909}"/>
              </a:ext>
            </a:extLst>
          </p:cNvPr>
          <p:cNvGraphicFramePr>
            <a:graphicFrameLocks noGrp="1"/>
          </p:cNvGraphicFramePr>
          <p:nvPr>
            <p:ph idx="1"/>
            <p:extLst>
              <p:ext uri="{D42A27DB-BD31-4B8C-83A1-F6EECF244321}">
                <p14:modId xmlns:p14="http://schemas.microsoft.com/office/powerpoint/2010/main" val="34066491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35157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8"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0" name="Oval 39">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2" name="Arc 41">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A573DB-8140-B42A-7CF1-505B0CA3F0EC}"/>
              </a:ext>
            </a:extLst>
          </p:cNvPr>
          <p:cNvSpPr>
            <a:spLocks noGrp="1"/>
          </p:cNvSpPr>
          <p:nvPr>
            <p:ph type="ctrTitle"/>
          </p:nvPr>
        </p:nvSpPr>
        <p:spPr>
          <a:xfrm>
            <a:off x="4038600" y="1939159"/>
            <a:ext cx="7644627" cy="2751086"/>
          </a:xfrm>
        </p:spPr>
        <p:txBody>
          <a:bodyPr>
            <a:normAutofit/>
          </a:bodyPr>
          <a:lstStyle/>
          <a:p>
            <a:pPr algn="r"/>
            <a:r>
              <a:rPr lang="en-GB" b="1" dirty="0"/>
              <a:t>Gross negligence Manslaughter </a:t>
            </a:r>
          </a:p>
        </p:txBody>
      </p:sp>
    </p:spTree>
    <p:extLst>
      <p:ext uri="{BB962C8B-B14F-4D97-AF65-F5344CB8AC3E}">
        <p14:creationId xmlns:p14="http://schemas.microsoft.com/office/powerpoint/2010/main" val="3517158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5" name="Rectangle 36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7" name="Freeform: Shape 36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A2CC5D-0D31-2091-C941-F1DF16DE855E}"/>
              </a:ext>
            </a:extLst>
          </p:cNvPr>
          <p:cNvSpPr>
            <a:spLocks noGrp="1"/>
          </p:cNvSpPr>
          <p:nvPr>
            <p:ph type="title"/>
          </p:nvPr>
        </p:nvSpPr>
        <p:spPr>
          <a:xfrm>
            <a:off x="686834" y="1153572"/>
            <a:ext cx="3200400" cy="4461163"/>
          </a:xfrm>
        </p:spPr>
        <p:txBody>
          <a:bodyPr>
            <a:normAutofit/>
          </a:bodyPr>
          <a:lstStyle/>
          <a:p>
            <a:r>
              <a:rPr lang="en-GB" sz="3700" b="1" dirty="0">
                <a:solidFill>
                  <a:srgbClr val="FFFFFF"/>
                </a:solidFill>
              </a:rPr>
              <a:t>What is Gross Negligence Manslaughter?</a:t>
            </a:r>
          </a:p>
        </p:txBody>
      </p:sp>
      <p:sp>
        <p:nvSpPr>
          <p:cNvPr id="369" name="Arc 36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1EA907E-3F95-E6C5-1DC8-C622DD3A319F}"/>
              </a:ext>
            </a:extLst>
          </p:cNvPr>
          <p:cNvSpPr>
            <a:spLocks noGrp="1"/>
          </p:cNvSpPr>
          <p:nvPr>
            <p:ph idx="1"/>
          </p:nvPr>
        </p:nvSpPr>
        <p:spPr>
          <a:xfrm>
            <a:off x="4447308" y="591344"/>
            <a:ext cx="6906491" cy="5585619"/>
          </a:xfrm>
        </p:spPr>
        <p:txBody>
          <a:bodyPr anchor="ctr">
            <a:normAutofit/>
          </a:bodyPr>
          <a:lstStyle/>
          <a:p>
            <a:r>
              <a:rPr lang="en-GB" sz="1800"/>
              <a:t>Gross negligence Manslaughter is tested by looking at; </a:t>
            </a:r>
          </a:p>
          <a:p>
            <a:endParaRPr lang="en-GB" sz="1800"/>
          </a:p>
          <a:p>
            <a:r>
              <a:rPr lang="en-GB" sz="1800"/>
              <a:t>1. Was a duty of care owed by the Defendant? </a:t>
            </a:r>
          </a:p>
          <a:p>
            <a:r>
              <a:rPr lang="en-GB" sz="1800"/>
              <a:t>2. Was the duty of care breached? </a:t>
            </a:r>
          </a:p>
          <a:p>
            <a:r>
              <a:rPr lang="en-GB" sz="1800"/>
              <a:t>3. Causation in relation to negligence. </a:t>
            </a:r>
          </a:p>
          <a:p>
            <a:r>
              <a:rPr lang="en-GB" sz="1800"/>
              <a:t>4. Did the defendant’s conduct pose a serious and obvious risk of death to the victim?</a:t>
            </a:r>
          </a:p>
          <a:p>
            <a:r>
              <a:rPr lang="en-GB" sz="1800"/>
              <a:t>5.  Conduct is grossly negligent. </a:t>
            </a:r>
          </a:p>
          <a:p>
            <a:endParaRPr lang="en-GB" sz="1800"/>
          </a:p>
          <a:p>
            <a:endParaRPr lang="en-GB" sz="1800"/>
          </a:p>
          <a:p>
            <a:r>
              <a:rPr lang="en-GB" sz="1800"/>
              <a:t>We test the reasonable man and what they would have done in the situation, we are not concerned with awareness. </a:t>
            </a:r>
          </a:p>
          <a:p>
            <a:endParaRPr lang="en-GB" sz="1800"/>
          </a:p>
          <a:p>
            <a:r>
              <a:rPr lang="en-GB" sz="1800"/>
              <a:t>Maximum sentence is life imprisonment. </a:t>
            </a:r>
          </a:p>
        </p:txBody>
      </p:sp>
    </p:spTree>
    <p:extLst>
      <p:ext uri="{BB962C8B-B14F-4D97-AF65-F5344CB8AC3E}">
        <p14:creationId xmlns:p14="http://schemas.microsoft.com/office/powerpoint/2010/main" val="19792322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5" name="Rectangle 36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7" name="Freeform: Shape 36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BBE69-DBA2-8CE0-5B3D-F3F816CE38CA}"/>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Leading case </a:t>
            </a:r>
          </a:p>
        </p:txBody>
      </p:sp>
      <p:sp>
        <p:nvSpPr>
          <p:cNvPr id="369" name="Arc 36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3DE61FE-F250-D8B2-0C9E-5486706D6E26}"/>
              </a:ext>
            </a:extLst>
          </p:cNvPr>
          <p:cNvSpPr>
            <a:spLocks noGrp="1"/>
          </p:cNvSpPr>
          <p:nvPr>
            <p:ph idx="1"/>
          </p:nvPr>
        </p:nvSpPr>
        <p:spPr>
          <a:xfrm>
            <a:off x="4447308" y="591344"/>
            <a:ext cx="6906491" cy="5585619"/>
          </a:xfrm>
        </p:spPr>
        <p:txBody>
          <a:bodyPr anchor="ctr">
            <a:normAutofit/>
          </a:bodyPr>
          <a:lstStyle/>
          <a:p>
            <a:r>
              <a:rPr lang="en-GB" dirty="0"/>
              <a:t>Creates the test for Gross negligence manslaughter. </a:t>
            </a:r>
          </a:p>
          <a:p>
            <a:endParaRPr lang="en-GB" dirty="0"/>
          </a:p>
          <a:p>
            <a:r>
              <a:rPr lang="en-GB" dirty="0"/>
              <a:t>Facts; The Defendant was an anaesthetist – failed to check  the victims oxygen supply tube which had come away from the ventilator – when the blood pressure machine sounded. </a:t>
            </a:r>
          </a:p>
          <a:p>
            <a:endParaRPr lang="en-GB" dirty="0"/>
          </a:p>
          <a:p>
            <a:r>
              <a:rPr lang="en-GB" dirty="0"/>
              <a:t>Outcome; Convicted of gross negligence manslaughter. </a:t>
            </a:r>
          </a:p>
        </p:txBody>
      </p:sp>
    </p:spTree>
    <p:extLst>
      <p:ext uri="{BB962C8B-B14F-4D97-AF65-F5344CB8AC3E}">
        <p14:creationId xmlns:p14="http://schemas.microsoft.com/office/powerpoint/2010/main" val="6569200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703835-8B8F-2C4B-038E-42A53F632582}"/>
              </a:ext>
            </a:extLst>
          </p:cNvPr>
          <p:cNvSpPr>
            <a:spLocks noGrp="1"/>
          </p:cNvSpPr>
          <p:nvPr>
            <p:ph type="title"/>
          </p:nvPr>
        </p:nvSpPr>
        <p:spPr>
          <a:xfrm>
            <a:off x="1171074" y="1396686"/>
            <a:ext cx="3240506" cy="4064628"/>
          </a:xfrm>
        </p:spPr>
        <p:txBody>
          <a:bodyPr>
            <a:normAutofit/>
          </a:bodyPr>
          <a:lstStyle/>
          <a:p>
            <a:r>
              <a:rPr lang="en-GB" sz="4100" b="1" u="sng" dirty="0">
                <a:solidFill>
                  <a:srgbClr val="FFFFFF"/>
                </a:solidFill>
              </a:rPr>
              <a:t>Gross negligence Manslaughter </a:t>
            </a:r>
          </a:p>
        </p:txBody>
      </p:sp>
      <p:sp>
        <p:nvSpPr>
          <p:cNvPr id="51" name="Arc 5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8" name="Oval 47">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06B5831-6DBF-CD42-4615-D81A95627BFD}"/>
              </a:ext>
            </a:extLst>
          </p:cNvPr>
          <p:cNvSpPr>
            <a:spLocks noGrp="1"/>
          </p:cNvSpPr>
          <p:nvPr>
            <p:ph idx="1"/>
          </p:nvPr>
        </p:nvSpPr>
        <p:spPr>
          <a:xfrm>
            <a:off x="5370153" y="1526033"/>
            <a:ext cx="5536397" cy="3935281"/>
          </a:xfrm>
        </p:spPr>
        <p:txBody>
          <a:bodyPr>
            <a:normAutofit/>
          </a:bodyPr>
          <a:lstStyle/>
          <a:p>
            <a:r>
              <a:rPr lang="en-GB" sz="2400"/>
              <a:t>Let’s look at some of the key terms within the offence. </a:t>
            </a:r>
          </a:p>
          <a:p>
            <a:endParaRPr lang="en-GB" sz="2400"/>
          </a:p>
          <a:p>
            <a:r>
              <a:rPr lang="en-GB" sz="2400"/>
              <a:t>Starting with a duty of care. </a:t>
            </a:r>
          </a:p>
          <a:p>
            <a:endParaRPr lang="en-GB" sz="2400"/>
          </a:p>
          <a:p>
            <a:r>
              <a:rPr lang="en-GB" sz="2400"/>
              <a:t>We give duty of care it’s civil meaning. </a:t>
            </a:r>
          </a:p>
          <a:p>
            <a:endParaRPr lang="en-GB" sz="2400"/>
          </a:p>
          <a:p>
            <a:r>
              <a:rPr lang="en-GB" sz="2400"/>
              <a:t>And it’s origins are located in an area called ‘’ Tort law’’. </a:t>
            </a:r>
          </a:p>
        </p:txBody>
      </p:sp>
    </p:spTree>
    <p:extLst>
      <p:ext uri="{BB962C8B-B14F-4D97-AF65-F5344CB8AC3E}">
        <p14:creationId xmlns:p14="http://schemas.microsoft.com/office/powerpoint/2010/main" val="8538022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16B9F4-D416-5000-8BC2-5D8FA1FB4A8D}"/>
              </a:ext>
            </a:extLst>
          </p:cNvPr>
          <p:cNvSpPr>
            <a:spLocks noGrp="1"/>
          </p:cNvSpPr>
          <p:nvPr>
            <p:ph type="title"/>
          </p:nvPr>
        </p:nvSpPr>
        <p:spPr>
          <a:xfrm>
            <a:off x="1389278" y="1233241"/>
            <a:ext cx="3240506" cy="4064628"/>
          </a:xfrm>
        </p:spPr>
        <p:txBody>
          <a:bodyPr>
            <a:normAutofit/>
          </a:bodyPr>
          <a:lstStyle/>
          <a:p>
            <a:r>
              <a:rPr lang="en-GB" b="1" dirty="0">
                <a:solidFill>
                  <a:srgbClr val="FFFFFF"/>
                </a:solidFill>
              </a:rPr>
              <a:t>Key cases </a:t>
            </a:r>
          </a:p>
        </p:txBody>
      </p:sp>
      <p:sp>
        <p:nvSpPr>
          <p:cNvPr id="42" name="Freeform: Shape 4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3FCE58B-41C9-78D4-ACAE-71DBD38D279D}"/>
              </a:ext>
            </a:extLst>
          </p:cNvPr>
          <p:cNvSpPr>
            <a:spLocks noGrp="1"/>
          </p:cNvSpPr>
          <p:nvPr>
            <p:ph idx="1"/>
          </p:nvPr>
        </p:nvSpPr>
        <p:spPr>
          <a:xfrm>
            <a:off x="6096000" y="820880"/>
            <a:ext cx="5257799" cy="4889350"/>
          </a:xfrm>
        </p:spPr>
        <p:txBody>
          <a:bodyPr anchor="t">
            <a:normAutofit/>
          </a:bodyPr>
          <a:lstStyle/>
          <a:p>
            <a:r>
              <a:rPr lang="en-GB" sz="2400"/>
              <a:t>Donoghue v Stevenson – Snail in a bottle – neighbour principle. </a:t>
            </a:r>
          </a:p>
          <a:p>
            <a:endParaRPr lang="en-GB" sz="2400"/>
          </a:p>
          <a:p>
            <a:r>
              <a:rPr lang="en-GB" sz="2400"/>
              <a:t>Caparo Industries Plc v Dickman and Others [1990] – Three stage test that is now used to test if there is a duty of care in civil law; </a:t>
            </a:r>
          </a:p>
          <a:p>
            <a:endParaRPr lang="en-GB" sz="2400"/>
          </a:p>
          <a:p>
            <a:r>
              <a:rPr lang="en-GB" sz="2400"/>
              <a:t>1. Reasonable foreseeability of harm </a:t>
            </a:r>
          </a:p>
          <a:p>
            <a:r>
              <a:rPr lang="en-GB" sz="2400"/>
              <a:t>2. Proximity between the parties. </a:t>
            </a:r>
          </a:p>
          <a:p>
            <a:r>
              <a:rPr lang="en-GB" sz="2400"/>
              <a:t>3. Fair, just and reasonable to impose a duty of care. </a:t>
            </a:r>
          </a:p>
        </p:txBody>
      </p:sp>
      <p:sp>
        <p:nvSpPr>
          <p:cNvPr id="48" name="Freeform: Shape 4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395686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12C56-BA4F-2EE3-4834-BEA0048B123F}"/>
              </a:ext>
            </a:extLst>
          </p:cNvPr>
          <p:cNvSpPr>
            <a:spLocks noGrp="1"/>
          </p:cNvSpPr>
          <p:nvPr>
            <p:ph type="title"/>
          </p:nvPr>
        </p:nvSpPr>
        <p:spPr>
          <a:xfrm>
            <a:off x="1389278" y="1233241"/>
            <a:ext cx="3240506" cy="4064628"/>
          </a:xfrm>
        </p:spPr>
        <p:txBody>
          <a:bodyPr>
            <a:normAutofit/>
          </a:bodyPr>
          <a:lstStyle/>
          <a:p>
            <a:r>
              <a:rPr lang="en-GB" b="1" dirty="0">
                <a:solidFill>
                  <a:srgbClr val="FFFFFF"/>
                </a:solidFill>
              </a:rPr>
              <a:t>Criminal law also creates some duties</a:t>
            </a:r>
          </a:p>
        </p:txBody>
      </p:sp>
      <p:sp>
        <p:nvSpPr>
          <p:cNvPr id="46" name="Freeform: Shape 4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CBBF51F-375F-A6C4-32F9-20396613E6F9}"/>
              </a:ext>
            </a:extLst>
          </p:cNvPr>
          <p:cNvSpPr>
            <a:spLocks noGrp="1"/>
          </p:cNvSpPr>
          <p:nvPr>
            <p:ph idx="1"/>
          </p:nvPr>
        </p:nvSpPr>
        <p:spPr>
          <a:xfrm>
            <a:off x="6096000" y="820880"/>
            <a:ext cx="5257799" cy="4889350"/>
          </a:xfrm>
        </p:spPr>
        <p:txBody>
          <a:bodyPr anchor="t">
            <a:normAutofit/>
          </a:bodyPr>
          <a:lstStyle/>
          <a:p>
            <a:endParaRPr lang="en-GB" dirty="0"/>
          </a:p>
          <a:p>
            <a:r>
              <a:rPr lang="en-GB" dirty="0"/>
              <a:t>R v Wacker [2003] – Starting point is if a duty of care would be owed in tort law. </a:t>
            </a:r>
          </a:p>
        </p:txBody>
      </p:sp>
      <p:sp>
        <p:nvSpPr>
          <p:cNvPr id="52" name="Freeform: Shape 51">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6010677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55AA78-87B4-A291-4224-CE297CA7F455}"/>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But…</a:t>
            </a:r>
          </a:p>
        </p:txBody>
      </p:sp>
      <p:sp>
        <p:nvSpPr>
          <p:cNvPr id="60" name="Arc 5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1" name="Oval 6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6BD604-4354-03B7-66B5-93C8169F87EC}"/>
              </a:ext>
            </a:extLst>
          </p:cNvPr>
          <p:cNvSpPr>
            <a:spLocks noGrp="1"/>
          </p:cNvSpPr>
          <p:nvPr>
            <p:ph idx="1"/>
          </p:nvPr>
        </p:nvSpPr>
        <p:spPr>
          <a:xfrm>
            <a:off x="5370153" y="1526033"/>
            <a:ext cx="5536397" cy="3935281"/>
          </a:xfrm>
        </p:spPr>
        <p:txBody>
          <a:bodyPr>
            <a:normAutofit/>
          </a:bodyPr>
          <a:lstStyle/>
          <a:p>
            <a:pPr marL="0" indent="0">
              <a:buNone/>
            </a:pPr>
            <a:endParaRPr lang="en-GB" sz="1500"/>
          </a:p>
          <a:p>
            <a:r>
              <a:rPr lang="en-GB" sz="1500"/>
              <a:t>Judge decides as a matter of law if a duty of care is capable of arising. </a:t>
            </a:r>
          </a:p>
          <a:p>
            <a:endParaRPr lang="en-GB" sz="1500"/>
          </a:p>
          <a:p>
            <a:r>
              <a:rPr lang="en-GB" sz="1500"/>
              <a:t>It is for the jury to decide based on the facts whether a duty of care does exist. </a:t>
            </a:r>
          </a:p>
          <a:p>
            <a:endParaRPr lang="en-GB" sz="1500"/>
          </a:p>
          <a:p>
            <a:r>
              <a:rPr lang="en-GB" sz="1500"/>
              <a:t>Offence can be committed via an omission as we see with the facts in the case of R v Evans – failure to get medical help. </a:t>
            </a:r>
          </a:p>
          <a:p>
            <a:endParaRPr lang="en-GB" sz="1500"/>
          </a:p>
          <a:p>
            <a:r>
              <a:rPr lang="en-GB" sz="1500"/>
              <a:t>Application of R v Miller – Failed in the duty to get help. </a:t>
            </a:r>
          </a:p>
        </p:txBody>
      </p:sp>
    </p:spTree>
    <p:extLst>
      <p:ext uri="{BB962C8B-B14F-4D97-AF65-F5344CB8AC3E}">
        <p14:creationId xmlns:p14="http://schemas.microsoft.com/office/powerpoint/2010/main" val="1077209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4" name="Rectangle 373">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6" name="Rectangle: Rounded Corners 375">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69A8F3-7CE5-5D25-1E33-95E9059855E3}"/>
              </a:ext>
            </a:extLst>
          </p:cNvPr>
          <p:cNvSpPr>
            <a:spLocks noGrp="1"/>
          </p:cNvSpPr>
          <p:nvPr>
            <p:ph type="title"/>
          </p:nvPr>
        </p:nvSpPr>
        <p:spPr>
          <a:xfrm>
            <a:off x="956826" y="1112969"/>
            <a:ext cx="3937298" cy="4166010"/>
          </a:xfrm>
        </p:spPr>
        <p:txBody>
          <a:bodyPr>
            <a:normAutofit/>
          </a:bodyPr>
          <a:lstStyle/>
          <a:p>
            <a:r>
              <a:rPr lang="en-GB" b="1" dirty="0">
                <a:solidFill>
                  <a:srgbClr val="FFFFFF"/>
                </a:solidFill>
              </a:rPr>
              <a:t>Breach of duty </a:t>
            </a:r>
          </a:p>
        </p:txBody>
      </p:sp>
      <p:sp>
        <p:nvSpPr>
          <p:cNvPr id="378" name="Freeform: Shape 36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0" name="Freeform: Shape 37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6128F44-3E08-E75D-11BE-868FB57E2B13}"/>
              </a:ext>
            </a:extLst>
          </p:cNvPr>
          <p:cNvSpPr>
            <a:spLocks noGrp="1"/>
          </p:cNvSpPr>
          <p:nvPr>
            <p:ph idx="1"/>
          </p:nvPr>
        </p:nvSpPr>
        <p:spPr>
          <a:xfrm>
            <a:off x="6096000" y="820880"/>
            <a:ext cx="5257799" cy="4889350"/>
          </a:xfrm>
        </p:spPr>
        <p:txBody>
          <a:bodyPr anchor="t">
            <a:normAutofit/>
          </a:bodyPr>
          <a:lstStyle/>
          <a:p>
            <a:r>
              <a:rPr lang="en-GB" sz="2000"/>
              <a:t>After a duty of care has been established next a breach needs to be established. </a:t>
            </a:r>
          </a:p>
          <a:p>
            <a:endParaRPr lang="en-GB" sz="2000"/>
          </a:p>
          <a:p>
            <a:r>
              <a:rPr lang="en-GB" sz="2000"/>
              <a:t>Can be done via a positive act or omission. </a:t>
            </a:r>
          </a:p>
          <a:p>
            <a:endParaRPr lang="en-GB" sz="2000"/>
          </a:p>
          <a:p>
            <a:r>
              <a:rPr lang="en-GB" sz="2000"/>
              <a:t>We use the reasonable man test. </a:t>
            </a:r>
          </a:p>
          <a:p>
            <a:endParaRPr lang="en-GB" sz="2000"/>
          </a:p>
          <a:p>
            <a:r>
              <a:rPr lang="en-GB" sz="2000"/>
              <a:t>But not looking at characteristics. </a:t>
            </a:r>
          </a:p>
          <a:p>
            <a:endParaRPr lang="en-GB" sz="2000"/>
          </a:p>
          <a:p>
            <a:r>
              <a:rPr lang="en-GB" sz="2000"/>
              <a:t>Experts will be compared with those who have expertise. </a:t>
            </a:r>
          </a:p>
        </p:txBody>
      </p:sp>
      <p:sp>
        <p:nvSpPr>
          <p:cNvPr id="375" name="Freeform: Shape 37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57392758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F8637-5836-D057-1A68-6AA3C64C1492}"/>
              </a:ext>
            </a:extLst>
          </p:cNvPr>
          <p:cNvSpPr>
            <a:spLocks noGrp="1"/>
          </p:cNvSpPr>
          <p:nvPr>
            <p:ph type="title"/>
          </p:nvPr>
        </p:nvSpPr>
        <p:spPr>
          <a:xfrm>
            <a:off x="1171074" y="1396686"/>
            <a:ext cx="3240506" cy="4064628"/>
          </a:xfrm>
        </p:spPr>
        <p:txBody>
          <a:bodyPr>
            <a:normAutofit/>
          </a:bodyPr>
          <a:lstStyle/>
          <a:p>
            <a:r>
              <a:rPr lang="en-GB" sz="3400" b="1" dirty="0">
                <a:solidFill>
                  <a:srgbClr val="FFFFFF"/>
                </a:solidFill>
              </a:rPr>
              <a:t>Did the defendant’s conduct pose a serious and obvious risk of death to the victim?</a:t>
            </a:r>
            <a:br>
              <a:rPr lang="en-GB" sz="3400" dirty="0">
                <a:solidFill>
                  <a:srgbClr val="FFFFFF"/>
                </a:solidFill>
              </a:rPr>
            </a:br>
            <a:endParaRPr lang="en-GB" sz="3400" dirty="0">
              <a:solidFill>
                <a:srgbClr val="FFFFFF"/>
              </a:solidFill>
            </a:endParaRPr>
          </a:p>
        </p:txBody>
      </p:sp>
      <p:sp>
        <p:nvSpPr>
          <p:cNvPr id="42" name="Arc 4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4" name="Oval 4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760B6C9-B284-BD58-E822-2AC026053E8B}"/>
              </a:ext>
            </a:extLst>
          </p:cNvPr>
          <p:cNvSpPr>
            <a:spLocks noGrp="1"/>
          </p:cNvSpPr>
          <p:nvPr>
            <p:ph idx="1"/>
          </p:nvPr>
        </p:nvSpPr>
        <p:spPr>
          <a:xfrm>
            <a:off x="5370153" y="1526033"/>
            <a:ext cx="5536397" cy="3935281"/>
          </a:xfrm>
        </p:spPr>
        <p:txBody>
          <a:bodyPr>
            <a:normAutofit/>
          </a:bodyPr>
          <a:lstStyle/>
          <a:p>
            <a:r>
              <a:rPr lang="en-GB" sz="1800"/>
              <a:t>Key case here; </a:t>
            </a:r>
          </a:p>
          <a:p>
            <a:endParaRPr lang="en-GB" sz="1800"/>
          </a:p>
          <a:p>
            <a:r>
              <a:rPr lang="en-GB" sz="1800"/>
              <a:t>R v Rose [2017] </a:t>
            </a:r>
          </a:p>
          <a:p>
            <a:endParaRPr lang="en-GB" sz="1800"/>
          </a:p>
          <a:p>
            <a:r>
              <a:rPr lang="en-GB" sz="1800"/>
              <a:t>Eye test, failure to inspect test. </a:t>
            </a:r>
          </a:p>
          <a:p>
            <a:endParaRPr lang="en-GB" sz="1800"/>
          </a:p>
          <a:p>
            <a:r>
              <a:rPr lang="en-GB" sz="1800"/>
              <a:t>Research the outcome. </a:t>
            </a:r>
          </a:p>
          <a:p>
            <a:endParaRPr lang="en-GB" sz="1800"/>
          </a:p>
          <a:p>
            <a:r>
              <a:rPr lang="en-GB" sz="1800"/>
              <a:t>Demonstrates the need of the conduct to pose a serious and obvious risk of death to the victim. </a:t>
            </a:r>
          </a:p>
        </p:txBody>
      </p:sp>
    </p:spTree>
    <p:extLst>
      <p:ext uri="{BB962C8B-B14F-4D97-AF65-F5344CB8AC3E}">
        <p14:creationId xmlns:p14="http://schemas.microsoft.com/office/powerpoint/2010/main" val="189111392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DC273E-3F84-B605-C3A9-8F6DEA136454}"/>
              </a:ext>
            </a:extLst>
          </p:cNvPr>
          <p:cNvSpPr>
            <a:spLocks noGrp="1"/>
          </p:cNvSpPr>
          <p:nvPr>
            <p:ph type="title"/>
          </p:nvPr>
        </p:nvSpPr>
        <p:spPr>
          <a:xfrm>
            <a:off x="1389278" y="1233241"/>
            <a:ext cx="3240506" cy="4064628"/>
          </a:xfrm>
        </p:spPr>
        <p:txBody>
          <a:bodyPr>
            <a:normAutofit/>
          </a:bodyPr>
          <a:lstStyle/>
          <a:p>
            <a:r>
              <a:rPr lang="en-GB" b="1" dirty="0">
                <a:solidFill>
                  <a:srgbClr val="FFFFFF"/>
                </a:solidFill>
              </a:rPr>
              <a:t>Need to be the cause of the victims death</a:t>
            </a:r>
          </a:p>
        </p:txBody>
      </p:sp>
      <p:sp>
        <p:nvSpPr>
          <p:cNvPr id="42" name="Freeform: Shape 4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01920D9-A478-93B9-16F3-664D4CE6FCD4}"/>
              </a:ext>
            </a:extLst>
          </p:cNvPr>
          <p:cNvSpPr>
            <a:spLocks noGrp="1"/>
          </p:cNvSpPr>
          <p:nvPr>
            <p:ph idx="1"/>
          </p:nvPr>
        </p:nvSpPr>
        <p:spPr>
          <a:xfrm>
            <a:off x="6096000" y="820880"/>
            <a:ext cx="5257799" cy="4889350"/>
          </a:xfrm>
        </p:spPr>
        <p:txBody>
          <a:bodyPr anchor="t">
            <a:normAutofit/>
          </a:bodyPr>
          <a:lstStyle/>
          <a:p>
            <a:r>
              <a:rPr lang="en-GB"/>
              <a:t>The defendant needs to be both the legal and factual cause of the victim’s death. </a:t>
            </a:r>
          </a:p>
          <a:p>
            <a:endParaRPr lang="en-GB"/>
          </a:p>
          <a:p>
            <a:r>
              <a:rPr lang="en-GB"/>
              <a:t>There must be a complete chain of causation in order for the defendant to have caused the death. </a:t>
            </a:r>
          </a:p>
        </p:txBody>
      </p:sp>
      <p:sp>
        <p:nvSpPr>
          <p:cNvPr id="48" name="Freeform: Shape 4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4996352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E286EF-FDB2-E504-5D43-C0437C0BEDC7}"/>
              </a:ext>
            </a:extLst>
          </p:cNvPr>
          <p:cNvSpPr>
            <a:spLocks noGrp="1"/>
          </p:cNvSpPr>
          <p:nvPr>
            <p:ph type="title"/>
          </p:nvPr>
        </p:nvSpPr>
        <p:spPr>
          <a:xfrm>
            <a:off x="621792" y="1161288"/>
            <a:ext cx="3602736" cy="4526280"/>
          </a:xfrm>
        </p:spPr>
        <p:txBody>
          <a:bodyPr>
            <a:normAutofit/>
          </a:bodyPr>
          <a:lstStyle/>
          <a:p>
            <a:r>
              <a:rPr lang="en-GB" sz="4000" b="1" dirty="0"/>
              <a:t>Was D’s conduct grossly negligent?</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D616A60-8642-71A7-E196-88E9D96F0B87}"/>
              </a:ext>
            </a:extLst>
          </p:cNvPr>
          <p:cNvGraphicFramePr>
            <a:graphicFrameLocks noGrp="1"/>
          </p:cNvGraphicFramePr>
          <p:nvPr>
            <p:ph idx="1"/>
            <p:extLst>
              <p:ext uri="{D42A27DB-BD31-4B8C-83A1-F6EECF244321}">
                <p14:modId xmlns:p14="http://schemas.microsoft.com/office/powerpoint/2010/main" val="136955405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222069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CD155-B335-53F5-FA41-84AD5519083C}"/>
              </a:ext>
            </a:extLst>
          </p:cNvPr>
          <p:cNvSpPr>
            <a:spLocks noGrp="1"/>
          </p:cNvSpPr>
          <p:nvPr>
            <p:ph type="title"/>
          </p:nvPr>
        </p:nvSpPr>
        <p:spPr>
          <a:xfrm>
            <a:off x="822299" y="1917510"/>
            <a:ext cx="3831998" cy="3022980"/>
          </a:xfrm>
        </p:spPr>
        <p:txBody>
          <a:bodyPr anchor="ctr">
            <a:normAutofit/>
          </a:bodyPr>
          <a:lstStyle/>
          <a:p>
            <a:pPr algn="ctr"/>
            <a:r>
              <a:rPr lang="en-GB" b="1" dirty="0">
                <a:solidFill>
                  <a:schemeClr val="tx1">
                    <a:lumMod val="85000"/>
                    <a:lumOff val="15000"/>
                  </a:schemeClr>
                </a:solidFill>
              </a:rPr>
              <a:t>Continued</a:t>
            </a:r>
          </a:p>
        </p:txBody>
      </p:sp>
      <p:sp>
        <p:nvSpPr>
          <p:cNvPr id="10" name="Freeform: Shape 9">
            <a:extLst>
              <a:ext uri="{FF2B5EF4-FFF2-40B4-BE49-F238E27FC236}">
                <a16:creationId xmlns:a16="http://schemas.microsoft.com/office/drawing/2014/main" id="{D237ACD7-8629-4014-83AF-339EDD87E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4" y="643467"/>
            <a:ext cx="6272104" cy="5576358"/>
          </a:xfrm>
          <a:custGeom>
            <a:avLst/>
            <a:gdLst>
              <a:gd name="connsiteX0" fmla="*/ 6160697 w 6160697"/>
              <a:gd name="connsiteY0" fmla="*/ 0 h 5636676"/>
              <a:gd name="connsiteX1" fmla="*/ 6160697 w 6160697"/>
              <a:gd name="connsiteY1" fmla="*/ 5241536 h 5636676"/>
              <a:gd name="connsiteX2" fmla="*/ 6156554 w 6160697"/>
              <a:gd name="connsiteY2" fmla="*/ 5242381 h 5636676"/>
              <a:gd name="connsiteX3" fmla="*/ 6152471 w 6160697"/>
              <a:gd name="connsiteY3" fmla="*/ 5238376 h 5636676"/>
              <a:gd name="connsiteX4" fmla="*/ 6139063 w 6160697"/>
              <a:gd name="connsiteY4" fmla="*/ 5237646 h 5636676"/>
              <a:gd name="connsiteX5" fmla="*/ 6124768 w 6160697"/>
              <a:gd name="connsiteY5" fmla="*/ 5241915 h 5636676"/>
              <a:gd name="connsiteX6" fmla="*/ 6058950 w 6160697"/>
              <a:gd name="connsiteY6" fmla="*/ 5267176 h 5636676"/>
              <a:gd name="connsiteX7" fmla="*/ 6018366 w 6160697"/>
              <a:gd name="connsiteY7" fmla="*/ 5279454 h 5636676"/>
              <a:gd name="connsiteX8" fmla="*/ 6001056 w 6160697"/>
              <a:gd name="connsiteY8" fmla="*/ 5279669 h 5636676"/>
              <a:gd name="connsiteX9" fmla="*/ 5978158 w 6160697"/>
              <a:gd name="connsiteY9" fmla="*/ 5282958 h 5636676"/>
              <a:gd name="connsiteX10" fmla="*/ 5851521 w 6160697"/>
              <a:gd name="connsiteY10" fmla="*/ 5320165 h 5636676"/>
              <a:gd name="connsiteX11" fmla="*/ 5846811 w 6160697"/>
              <a:gd name="connsiteY11" fmla="*/ 5317803 h 5636676"/>
              <a:gd name="connsiteX12" fmla="*/ 5821445 w 6160697"/>
              <a:gd name="connsiteY12" fmla="*/ 5326257 h 5636676"/>
              <a:gd name="connsiteX13" fmla="*/ 5742484 w 6160697"/>
              <a:gd name="connsiteY13" fmla="*/ 5378748 h 5636676"/>
              <a:gd name="connsiteX14" fmla="*/ 5692638 w 6160697"/>
              <a:gd name="connsiteY14" fmla="*/ 5394640 h 5636676"/>
              <a:gd name="connsiteX15" fmla="*/ 5673352 w 6160697"/>
              <a:gd name="connsiteY15" fmla="*/ 5396590 h 5636676"/>
              <a:gd name="connsiteX16" fmla="*/ 5641138 w 6160697"/>
              <a:gd name="connsiteY16" fmla="*/ 5400089 h 5636676"/>
              <a:gd name="connsiteX17" fmla="*/ 5613130 w 6160697"/>
              <a:gd name="connsiteY17" fmla="*/ 5393622 h 5636676"/>
              <a:gd name="connsiteX18" fmla="*/ 5587752 w 6160697"/>
              <a:gd name="connsiteY18" fmla="*/ 5400147 h 5636676"/>
              <a:gd name="connsiteX19" fmla="*/ 5586939 w 6160697"/>
              <a:gd name="connsiteY19" fmla="*/ 5413409 h 5636676"/>
              <a:gd name="connsiteX20" fmla="*/ 5558140 w 6160697"/>
              <a:gd name="connsiteY20" fmla="*/ 5416576 h 5636676"/>
              <a:gd name="connsiteX21" fmla="*/ 5513898 w 6160697"/>
              <a:gd name="connsiteY21" fmla="*/ 5420092 h 5636676"/>
              <a:gd name="connsiteX22" fmla="*/ 5507892 w 6160697"/>
              <a:gd name="connsiteY22" fmla="*/ 5423953 h 5636676"/>
              <a:gd name="connsiteX23" fmla="*/ 5499230 w 6160697"/>
              <a:gd name="connsiteY23" fmla="*/ 5414956 h 5636676"/>
              <a:gd name="connsiteX24" fmla="*/ 5482057 w 6160697"/>
              <a:gd name="connsiteY24" fmla="*/ 5411363 h 5636676"/>
              <a:gd name="connsiteX25" fmla="*/ 5408816 w 6160697"/>
              <a:gd name="connsiteY25" fmla="*/ 5415847 h 5636676"/>
              <a:gd name="connsiteX26" fmla="*/ 5395738 w 6160697"/>
              <a:gd name="connsiteY26" fmla="*/ 5413749 h 5636676"/>
              <a:gd name="connsiteX27" fmla="*/ 5380156 w 6160697"/>
              <a:gd name="connsiteY27" fmla="*/ 5419870 h 5636676"/>
              <a:gd name="connsiteX28" fmla="*/ 5347114 w 6160697"/>
              <a:gd name="connsiteY28" fmla="*/ 5429171 h 5636676"/>
              <a:gd name="connsiteX29" fmla="*/ 5326101 w 6160697"/>
              <a:gd name="connsiteY29" fmla="*/ 5440792 h 5636676"/>
              <a:gd name="connsiteX30" fmla="*/ 5320104 w 6160697"/>
              <a:gd name="connsiteY30" fmla="*/ 5435870 h 5636676"/>
              <a:gd name="connsiteX31" fmla="*/ 5306571 w 6160697"/>
              <a:gd name="connsiteY31" fmla="*/ 5434305 h 5636676"/>
              <a:gd name="connsiteX32" fmla="*/ 5250731 w 6160697"/>
              <a:gd name="connsiteY32" fmla="*/ 5442441 h 5636676"/>
              <a:gd name="connsiteX33" fmla="*/ 5240489 w 6160697"/>
              <a:gd name="connsiteY33" fmla="*/ 5441726 h 5636676"/>
              <a:gd name="connsiteX34" fmla="*/ 5229095 w 6160697"/>
              <a:gd name="connsiteY34" fmla="*/ 5447321 h 5636676"/>
              <a:gd name="connsiteX35" fmla="*/ 5162669 w 6160697"/>
              <a:gd name="connsiteY35" fmla="*/ 5481008 h 5636676"/>
              <a:gd name="connsiteX36" fmla="*/ 5161945 w 6160697"/>
              <a:gd name="connsiteY36" fmla="*/ 5484428 h 5636676"/>
              <a:gd name="connsiteX37" fmla="*/ 5141192 w 6160697"/>
              <a:gd name="connsiteY37" fmla="*/ 5487094 h 5636676"/>
              <a:gd name="connsiteX38" fmla="*/ 5135796 w 6160697"/>
              <a:gd name="connsiteY38" fmla="*/ 5493398 h 5636676"/>
              <a:gd name="connsiteX39" fmla="*/ 5125146 w 6160697"/>
              <a:gd name="connsiteY39" fmla="*/ 5495481 h 5636676"/>
              <a:gd name="connsiteX40" fmla="*/ 5048259 w 6160697"/>
              <a:gd name="connsiteY40" fmla="*/ 5518646 h 5636676"/>
              <a:gd name="connsiteX41" fmla="*/ 5034800 w 6160697"/>
              <a:gd name="connsiteY41" fmla="*/ 5519818 h 5636676"/>
              <a:gd name="connsiteX42" fmla="*/ 5021494 w 6160697"/>
              <a:gd name="connsiteY42" fmla="*/ 5533940 h 5636676"/>
              <a:gd name="connsiteX43" fmla="*/ 4969420 w 6160697"/>
              <a:gd name="connsiteY43" fmla="*/ 5539580 h 5636676"/>
              <a:gd name="connsiteX44" fmla="*/ 4951997 w 6160697"/>
              <a:gd name="connsiteY44" fmla="*/ 5540998 h 5636676"/>
              <a:gd name="connsiteX45" fmla="*/ 4944222 w 6160697"/>
              <a:gd name="connsiteY45" fmla="*/ 5542061 h 5636676"/>
              <a:gd name="connsiteX46" fmla="*/ 4945476 w 6160697"/>
              <a:gd name="connsiteY46" fmla="*/ 5548837 h 5636676"/>
              <a:gd name="connsiteX47" fmla="*/ 4924708 w 6160697"/>
              <a:gd name="connsiteY47" fmla="*/ 5553963 h 5636676"/>
              <a:gd name="connsiteX48" fmla="*/ 4900123 w 6160697"/>
              <a:gd name="connsiteY48" fmla="*/ 5574141 h 5636676"/>
              <a:gd name="connsiteX49" fmla="*/ 4878805 w 6160697"/>
              <a:gd name="connsiteY49" fmla="*/ 5589711 h 5636676"/>
              <a:gd name="connsiteX50" fmla="*/ 4862889 w 6160697"/>
              <a:gd name="connsiteY50" fmla="*/ 5590274 h 5636676"/>
              <a:gd name="connsiteX51" fmla="*/ 4787099 w 6160697"/>
              <a:gd name="connsiteY51" fmla="*/ 5601127 h 5636676"/>
              <a:gd name="connsiteX52" fmla="*/ 4767539 w 6160697"/>
              <a:gd name="connsiteY52" fmla="*/ 5604712 h 5636676"/>
              <a:gd name="connsiteX53" fmla="*/ 4715397 w 6160697"/>
              <a:gd name="connsiteY53" fmla="*/ 5606905 h 5636676"/>
              <a:gd name="connsiteX54" fmla="*/ 4594975 w 6160697"/>
              <a:gd name="connsiteY54" fmla="*/ 5611694 h 5636676"/>
              <a:gd name="connsiteX55" fmla="*/ 4592519 w 6160697"/>
              <a:gd name="connsiteY55" fmla="*/ 5614677 h 5636676"/>
              <a:gd name="connsiteX56" fmla="*/ 4582609 w 6160697"/>
              <a:gd name="connsiteY56" fmla="*/ 5615529 h 5636676"/>
              <a:gd name="connsiteX57" fmla="*/ 4580200 w 6160697"/>
              <a:gd name="connsiteY57" fmla="*/ 5616290 h 5636676"/>
              <a:gd name="connsiteX58" fmla="*/ 4566161 w 6160697"/>
              <a:gd name="connsiteY58" fmla="*/ 5620121 h 5636676"/>
              <a:gd name="connsiteX59" fmla="*/ 4530539 w 6160697"/>
              <a:gd name="connsiteY59" fmla="*/ 5615013 h 5636676"/>
              <a:gd name="connsiteX60" fmla="*/ 4491359 w 6160697"/>
              <a:gd name="connsiteY60" fmla="*/ 5619658 h 5636676"/>
              <a:gd name="connsiteX61" fmla="*/ 4372063 w 6160697"/>
              <a:gd name="connsiteY61" fmla="*/ 5620213 h 5636676"/>
              <a:gd name="connsiteX62" fmla="*/ 4261863 w 6160697"/>
              <a:gd name="connsiteY62" fmla="*/ 5623713 h 5636676"/>
              <a:gd name="connsiteX63" fmla="*/ 4213285 w 6160697"/>
              <a:gd name="connsiteY63" fmla="*/ 5622917 h 5636676"/>
              <a:gd name="connsiteX64" fmla="*/ 4173936 w 6160697"/>
              <a:gd name="connsiteY64" fmla="*/ 5622049 h 5636676"/>
              <a:gd name="connsiteX65" fmla="*/ 4175584 w 6160697"/>
              <a:gd name="connsiteY65" fmla="*/ 5630149 h 5636676"/>
              <a:gd name="connsiteX66" fmla="*/ 4152035 w 6160697"/>
              <a:gd name="connsiteY66" fmla="*/ 5636676 h 5636676"/>
              <a:gd name="connsiteX67" fmla="*/ 4121051 w 6160697"/>
              <a:gd name="connsiteY67" fmla="*/ 5621835 h 5636676"/>
              <a:gd name="connsiteX68" fmla="*/ 4103457 w 6160697"/>
              <a:gd name="connsiteY68" fmla="*/ 5621974 h 5636676"/>
              <a:gd name="connsiteX69" fmla="*/ 4072592 w 6160697"/>
              <a:gd name="connsiteY69" fmla="*/ 5627101 h 5636676"/>
              <a:gd name="connsiteX70" fmla="*/ 4062311 w 6160697"/>
              <a:gd name="connsiteY70" fmla="*/ 5629472 h 5636676"/>
              <a:gd name="connsiteX71" fmla="*/ 3985093 w 6160697"/>
              <a:gd name="connsiteY71" fmla="*/ 5613011 h 5636676"/>
              <a:gd name="connsiteX72" fmla="*/ 3977564 w 6160697"/>
              <a:gd name="connsiteY72" fmla="*/ 5606406 h 5636676"/>
              <a:gd name="connsiteX73" fmla="*/ 3938843 w 6160697"/>
              <a:gd name="connsiteY73" fmla="*/ 5603534 h 5636676"/>
              <a:gd name="connsiteX74" fmla="*/ 3934439 w 6160697"/>
              <a:gd name="connsiteY74" fmla="*/ 5605287 h 5636676"/>
              <a:gd name="connsiteX75" fmla="*/ 3902350 w 6160697"/>
              <a:gd name="connsiteY75" fmla="*/ 5595175 h 5636676"/>
              <a:gd name="connsiteX76" fmla="*/ 3773677 w 6160697"/>
              <a:gd name="connsiteY76" fmla="*/ 5577344 h 5636676"/>
              <a:gd name="connsiteX77" fmla="*/ 3526259 w 6160697"/>
              <a:gd name="connsiteY77" fmla="*/ 5567985 h 5636676"/>
              <a:gd name="connsiteX78" fmla="*/ 3268592 w 6160697"/>
              <a:gd name="connsiteY78" fmla="*/ 5541271 h 5636676"/>
              <a:gd name="connsiteX79" fmla="*/ 3024274 w 6160697"/>
              <a:gd name="connsiteY79" fmla="*/ 5551613 h 5636676"/>
              <a:gd name="connsiteX80" fmla="*/ 2580376 w 6160697"/>
              <a:gd name="connsiteY80" fmla="*/ 5523020 h 5636676"/>
              <a:gd name="connsiteX81" fmla="*/ 2428086 w 6160697"/>
              <a:gd name="connsiteY81" fmla="*/ 5520461 h 5636676"/>
              <a:gd name="connsiteX82" fmla="*/ 2326052 w 6160697"/>
              <a:gd name="connsiteY82" fmla="*/ 5519493 h 5636676"/>
              <a:gd name="connsiteX83" fmla="*/ 2318979 w 6160697"/>
              <a:gd name="connsiteY83" fmla="*/ 5522207 h 5636676"/>
              <a:gd name="connsiteX84" fmla="*/ 2290482 w 6160697"/>
              <a:gd name="connsiteY84" fmla="*/ 5523810 h 5636676"/>
              <a:gd name="connsiteX85" fmla="*/ 2282680 w 6160697"/>
              <a:gd name="connsiteY85" fmla="*/ 5535840 h 5636676"/>
              <a:gd name="connsiteX86" fmla="*/ 2187437 w 6160697"/>
              <a:gd name="connsiteY86" fmla="*/ 5546268 h 5636676"/>
              <a:gd name="connsiteX87" fmla="*/ 1958211 w 6160697"/>
              <a:gd name="connsiteY87" fmla="*/ 5550992 h 5636676"/>
              <a:gd name="connsiteX88" fmla="*/ 1788574 w 6160697"/>
              <a:gd name="connsiteY88" fmla="*/ 5530833 h 5636676"/>
              <a:gd name="connsiteX89" fmla="*/ 1770257 w 6160697"/>
              <a:gd name="connsiteY89" fmla="*/ 5530964 h 5636676"/>
              <a:gd name="connsiteX90" fmla="*/ 1747724 w 6160697"/>
              <a:gd name="connsiteY90" fmla="*/ 5529296 h 5636676"/>
              <a:gd name="connsiteX91" fmla="*/ 1712794 w 6160697"/>
              <a:gd name="connsiteY91" fmla="*/ 5535788 h 5636676"/>
              <a:gd name="connsiteX92" fmla="*/ 1693854 w 6160697"/>
              <a:gd name="connsiteY92" fmla="*/ 5545452 h 5636676"/>
              <a:gd name="connsiteX93" fmla="*/ 1687546 w 6160697"/>
              <a:gd name="connsiteY93" fmla="*/ 5544521 h 5636676"/>
              <a:gd name="connsiteX94" fmla="*/ 1687194 w 6160697"/>
              <a:gd name="connsiteY94" fmla="*/ 5541192 h 5636676"/>
              <a:gd name="connsiteX95" fmla="*/ 1629583 w 6160697"/>
              <a:gd name="connsiteY95" fmla="*/ 5530061 h 5636676"/>
              <a:gd name="connsiteX96" fmla="*/ 1553336 w 6160697"/>
              <a:gd name="connsiteY96" fmla="*/ 5487310 h 5636676"/>
              <a:gd name="connsiteX97" fmla="*/ 1465077 w 6160697"/>
              <a:gd name="connsiteY97" fmla="*/ 5478284 h 5636676"/>
              <a:gd name="connsiteX98" fmla="*/ 1429630 w 6160697"/>
              <a:gd name="connsiteY98" fmla="*/ 5463320 h 5636676"/>
              <a:gd name="connsiteX99" fmla="*/ 1391291 w 6160697"/>
              <a:gd name="connsiteY99" fmla="*/ 5464846 h 5636676"/>
              <a:gd name="connsiteX100" fmla="*/ 1380007 w 6160697"/>
              <a:gd name="connsiteY100" fmla="*/ 5455970 h 5636676"/>
              <a:gd name="connsiteX101" fmla="*/ 1378141 w 6160697"/>
              <a:gd name="connsiteY101" fmla="*/ 5454279 h 5636676"/>
              <a:gd name="connsiteX102" fmla="*/ 1368962 w 6160697"/>
              <a:gd name="connsiteY102" fmla="*/ 5451018 h 5636676"/>
              <a:gd name="connsiteX103" fmla="*/ 1368505 w 6160697"/>
              <a:gd name="connsiteY103" fmla="*/ 5445712 h 5636676"/>
              <a:gd name="connsiteX104" fmla="*/ 1356218 w 6160697"/>
              <a:gd name="connsiteY104" fmla="*/ 5437660 h 5636676"/>
              <a:gd name="connsiteX105" fmla="*/ 1338733 w 6160697"/>
              <a:gd name="connsiteY105" fmla="*/ 5432883 h 5636676"/>
              <a:gd name="connsiteX106" fmla="*/ 1253342 w 6160697"/>
              <a:gd name="connsiteY106" fmla="*/ 5415104 h 5636676"/>
              <a:gd name="connsiteX107" fmla="*/ 1203557 w 6160697"/>
              <a:gd name="connsiteY107" fmla="*/ 5401656 h 5636676"/>
              <a:gd name="connsiteX108" fmla="*/ 1186689 w 6160697"/>
              <a:gd name="connsiteY108" fmla="*/ 5392134 h 5636676"/>
              <a:gd name="connsiteX109" fmla="*/ 1161759 w 6160697"/>
              <a:gd name="connsiteY109" fmla="*/ 5381804 h 5636676"/>
              <a:gd name="connsiteX110" fmla="*/ 1119345 w 6160697"/>
              <a:gd name="connsiteY110" fmla="*/ 5360154 h 5636676"/>
              <a:gd name="connsiteX111" fmla="*/ 1095256 w 6160697"/>
              <a:gd name="connsiteY111" fmla="*/ 5353950 h 5636676"/>
              <a:gd name="connsiteX112" fmla="*/ 1058773 w 6160697"/>
              <a:gd name="connsiteY112" fmla="*/ 5341289 h 5636676"/>
              <a:gd name="connsiteX113" fmla="*/ 1048153 w 6160697"/>
              <a:gd name="connsiteY113" fmla="*/ 5339154 h 5636676"/>
              <a:gd name="connsiteX114" fmla="*/ 1043881 w 6160697"/>
              <a:gd name="connsiteY114" fmla="*/ 5338518 h 5636676"/>
              <a:gd name="connsiteX115" fmla="*/ 1007373 w 6160697"/>
              <a:gd name="connsiteY115" fmla="*/ 5339007 h 5636676"/>
              <a:gd name="connsiteX116" fmla="*/ 1004885 w 6160697"/>
              <a:gd name="connsiteY116" fmla="*/ 5334591 h 5636676"/>
              <a:gd name="connsiteX117" fmla="*/ 994709 w 6160697"/>
              <a:gd name="connsiteY117" fmla="*/ 5328566 h 5636676"/>
              <a:gd name="connsiteX118" fmla="*/ 984399 w 6160697"/>
              <a:gd name="connsiteY118" fmla="*/ 5331183 h 5636676"/>
              <a:gd name="connsiteX119" fmla="*/ 964158 w 6160697"/>
              <a:gd name="connsiteY119" fmla="*/ 5330044 h 5636676"/>
              <a:gd name="connsiteX120" fmla="*/ 958888 w 6160697"/>
              <a:gd name="connsiteY120" fmla="*/ 5328278 h 5636676"/>
              <a:gd name="connsiteX121" fmla="*/ 940162 w 6160697"/>
              <a:gd name="connsiteY121" fmla="*/ 5341965 h 5636676"/>
              <a:gd name="connsiteX122" fmla="*/ 907763 w 6160697"/>
              <a:gd name="connsiteY122" fmla="*/ 5329404 h 5636676"/>
              <a:gd name="connsiteX123" fmla="*/ 872950 w 6160697"/>
              <a:gd name="connsiteY123" fmla="*/ 5324938 h 5636676"/>
              <a:gd name="connsiteX124" fmla="*/ 862283 w 6160697"/>
              <a:gd name="connsiteY124" fmla="*/ 5327617 h 5636676"/>
              <a:gd name="connsiteX125" fmla="*/ 798257 w 6160697"/>
              <a:gd name="connsiteY125" fmla="*/ 5334973 h 5636676"/>
              <a:gd name="connsiteX126" fmla="*/ 778474 w 6160697"/>
              <a:gd name="connsiteY126" fmla="*/ 5326083 h 5636676"/>
              <a:gd name="connsiteX127" fmla="*/ 763422 w 6160697"/>
              <a:gd name="connsiteY127" fmla="*/ 5321440 h 5636676"/>
              <a:gd name="connsiteX128" fmla="*/ 760604 w 6160697"/>
              <a:gd name="connsiteY128" fmla="*/ 5316482 h 5636676"/>
              <a:gd name="connsiteX129" fmla="*/ 750603 w 6160697"/>
              <a:gd name="connsiteY129" fmla="*/ 5315646 h 5636676"/>
              <a:gd name="connsiteX130" fmla="*/ 748101 w 6160697"/>
              <a:gd name="connsiteY130" fmla="*/ 5314492 h 5636676"/>
              <a:gd name="connsiteX131" fmla="*/ 733610 w 6160697"/>
              <a:gd name="connsiteY131" fmla="*/ 5308812 h 5636676"/>
              <a:gd name="connsiteX132" fmla="*/ 698671 w 6160697"/>
              <a:gd name="connsiteY132" fmla="*/ 5319789 h 5636676"/>
              <a:gd name="connsiteX133" fmla="*/ 658974 w 6160697"/>
              <a:gd name="connsiteY133" fmla="*/ 5314289 h 5636676"/>
              <a:gd name="connsiteX134" fmla="*/ 547411 w 6160697"/>
              <a:gd name="connsiteY134" fmla="*/ 5323081 h 5636676"/>
              <a:gd name="connsiteX135" fmla="*/ 420170 w 6160697"/>
              <a:gd name="connsiteY135" fmla="*/ 5302565 h 5636676"/>
              <a:gd name="connsiteX136" fmla="*/ 320690 w 6160697"/>
              <a:gd name="connsiteY136" fmla="*/ 5332193 h 5636676"/>
              <a:gd name="connsiteX137" fmla="*/ 257958 w 6160697"/>
              <a:gd name="connsiteY137" fmla="*/ 5340954 h 5636676"/>
              <a:gd name="connsiteX138" fmla="*/ 184890 w 6160697"/>
              <a:gd name="connsiteY138" fmla="*/ 5339091 h 5636676"/>
              <a:gd name="connsiteX139" fmla="*/ 183331 w 6160697"/>
              <a:gd name="connsiteY139" fmla="*/ 5338348 h 5636676"/>
              <a:gd name="connsiteX140" fmla="*/ 169782 w 6160697"/>
              <a:gd name="connsiteY140" fmla="*/ 5339269 h 5636676"/>
              <a:gd name="connsiteX141" fmla="*/ 167187 w 6160697"/>
              <a:gd name="connsiteY141" fmla="*/ 5341914 h 5636676"/>
              <a:gd name="connsiteX142" fmla="*/ 140235 w 6160697"/>
              <a:gd name="connsiteY142" fmla="*/ 5348128 h 5636676"/>
              <a:gd name="connsiteX143" fmla="*/ 109349 w 6160697"/>
              <a:gd name="connsiteY143" fmla="*/ 5351347 h 5636676"/>
              <a:gd name="connsiteX144" fmla="*/ 108834 w 6160697"/>
              <a:gd name="connsiteY144" fmla="*/ 5350486 h 5636676"/>
              <a:gd name="connsiteX145" fmla="*/ 84990 w 6160697"/>
              <a:gd name="connsiteY145" fmla="*/ 5344389 h 5636676"/>
              <a:gd name="connsiteX146" fmla="*/ 47411 w 6160697"/>
              <a:gd name="connsiteY146" fmla="*/ 5325453 h 5636676"/>
              <a:gd name="connsiteX147" fmla="*/ 18970 w 6160697"/>
              <a:gd name="connsiteY147" fmla="*/ 5329785 h 5636676"/>
              <a:gd name="connsiteX148" fmla="*/ 13158 w 6160697"/>
              <a:gd name="connsiteY148" fmla="*/ 5330156 h 5636676"/>
              <a:gd name="connsiteX149" fmla="*/ 13003 w 6160697"/>
              <a:gd name="connsiteY149" fmla="*/ 5329958 h 5636676"/>
              <a:gd name="connsiteX150" fmla="*/ 6798 w 6160697"/>
              <a:gd name="connsiteY150" fmla="*/ 5329941 h 5636676"/>
              <a:gd name="connsiteX151" fmla="*/ 2557 w 6160697"/>
              <a:gd name="connsiteY151" fmla="*/ 5330836 h 5636676"/>
              <a:gd name="connsiteX152" fmla="*/ 0 w 6160697"/>
              <a:gd name="connsiteY152" fmla="*/ 5330999 h 5636676"/>
              <a:gd name="connsiteX153" fmla="*/ 0 w 6160697"/>
              <a:gd name="connsiteY153" fmla="*/ 6095 h 563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Lst>
            <a:rect l="l" t="t" r="r" b="b"/>
            <a:pathLst>
              <a:path w="6160697" h="5636676">
                <a:moveTo>
                  <a:pt x="6160697" y="0"/>
                </a:moveTo>
                <a:lnTo>
                  <a:pt x="6160697" y="5241536"/>
                </a:lnTo>
                <a:lnTo>
                  <a:pt x="6156554" y="5242381"/>
                </a:lnTo>
                <a:lnTo>
                  <a:pt x="6152471" y="5238376"/>
                </a:lnTo>
                <a:lnTo>
                  <a:pt x="6139063" y="5237646"/>
                </a:lnTo>
                <a:cubicBezTo>
                  <a:pt x="6134322" y="5238062"/>
                  <a:pt x="6129550" y="5239318"/>
                  <a:pt x="6124768" y="5241915"/>
                </a:cubicBezTo>
                <a:cubicBezTo>
                  <a:pt x="6112241" y="5258189"/>
                  <a:pt x="6073916" y="5246037"/>
                  <a:pt x="6058950" y="5267176"/>
                </a:cubicBezTo>
                <a:cubicBezTo>
                  <a:pt x="6052501" y="5273412"/>
                  <a:pt x="6026754" y="5283311"/>
                  <a:pt x="6018366" y="5279454"/>
                </a:cubicBezTo>
                <a:cubicBezTo>
                  <a:pt x="6012273" y="5280338"/>
                  <a:pt x="6007326" y="5284888"/>
                  <a:pt x="6001056" y="5279669"/>
                </a:cubicBezTo>
                <a:cubicBezTo>
                  <a:pt x="5992407" y="5273826"/>
                  <a:pt x="5980924" y="5292840"/>
                  <a:pt x="5978158" y="5282958"/>
                </a:cubicBezTo>
                <a:cubicBezTo>
                  <a:pt x="5953235" y="5289707"/>
                  <a:pt x="5873412" y="5314356"/>
                  <a:pt x="5851521" y="5320165"/>
                </a:cubicBezTo>
                <a:cubicBezTo>
                  <a:pt x="5850093" y="5319197"/>
                  <a:pt x="5848504" y="5318401"/>
                  <a:pt x="5846811" y="5317803"/>
                </a:cubicBezTo>
                <a:cubicBezTo>
                  <a:pt x="5836955" y="5314327"/>
                  <a:pt x="5825596" y="5318112"/>
                  <a:pt x="5821445" y="5326257"/>
                </a:cubicBezTo>
                <a:cubicBezTo>
                  <a:pt x="5797750" y="5355654"/>
                  <a:pt x="5768199" y="5365302"/>
                  <a:pt x="5742484" y="5378748"/>
                </a:cubicBezTo>
                <a:cubicBezTo>
                  <a:pt x="5712463" y="5391933"/>
                  <a:pt x="5723511" y="5363738"/>
                  <a:pt x="5692638" y="5394640"/>
                </a:cubicBezTo>
                <a:cubicBezTo>
                  <a:pt x="5685162" y="5388839"/>
                  <a:pt x="5680078" y="5390215"/>
                  <a:pt x="5673352" y="5396590"/>
                </a:cubicBezTo>
                <a:cubicBezTo>
                  <a:pt x="5658519" y="5402454"/>
                  <a:pt x="5651424" y="5383775"/>
                  <a:pt x="5641138" y="5400089"/>
                </a:cubicBezTo>
                <a:cubicBezTo>
                  <a:pt x="5639436" y="5389318"/>
                  <a:pt x="5610760" y="5406260"/>
                  <a:pt x="5613130" y="5393622"/>
                </a:cubicBezTo>
                <a:cubicBezTo>
                  <a:pt x="5599247" y="5388102"/>
                  <a:pt x="5601035" y="5404523"/>
                  <a:pt x="5587752" y="5400147"/>
                </a:cubicBezTo>
                <a:cubicBezTo>
                  <a:pt x="5575908" y="5402167"/>
                  <a:pt x="5598814" y="5408442"/>
                  <a:pt x="5586939" y="5413409"/>
                </a:cubicBezTo>
                <a:cubicBezTo>
                  <a:pt x="5571739" y="5417659"/>
                  <a:pt x="5579895" y="5435655"/>
                  <a:pt x="5558140" y="5416576"/>
                </a:cubicBezTo>
                <a:cubicBezTo>
                  <a:pt x="5545125" y="5427439"/>
                  <a:pt x="5537467" y="5418132"/>
                  <a:pt x="5513898" y="5420092"/>
                </a:cubicBezTo>
                <a:lnTo>
                  <a:pt x="5507892" y="5423953"/>
                </a:lnTo>
                <a:lnTo>
                  <a:pt x="5499230" y="5414956"/>
                </a:lnTo>
                <a:cubicBezTo>
                  <a:pt x="5494522" y="5411441"/>
                  <a:pt x="5489041" y="5409502"/>
                  <a:pt x="5482057" y="5411363"/>
                </a:cubicBezTo>
                <a:cubicBezTo>
                  <a:pt x="5441582" y="5440334"/>
                  <a:pt x="5478175" y="5394237"/>
                  <a:pt x="5408816" y="5415847"/>
                </a:cubicBezTo>
                <a:cubicBezTo>
                  <a:pt x="5405733" y="5419916"/>
                  <a:pt x="5396114" y="5418376"/>
                  <a:pt x="5395738" y="5413749"/>
                </a:cubicBezTo>
                <a:cubicBezTo>
                  <a:pt x="5391612" y="5416050"/>
                  <a:pt x="5383259" y="5426773"/>
                  <a:pt x="5380156" y="5419870"/>
                </a:cubicBezTo>
                <a:cubicBezTo>
                  <a:pt x="5368670" y="5421761"/>
                  <a:pt x="5357569" y="5424896"/>
                  <a:pt x="5347114" y="5429171"/>
                </a:cubicBezTo>
                <a:lnTo>
                  <a:pt x="5326101" y="5440792"/>
                </a:lnTo>
                <a:lnTo>
                  <a:pt x="5320104" y="5435870"/>
                </a:lnTo>
                <a:cubicBezTo>
                  <a:pt x="5316154" y="5433548"/>
                  <a:pt x="5311762" y="5432457"/>
                  <a:pt x="5306571" y="5434305"/>
                </a:cubicBezTo>
                <a:cubicBezTo>
                  <a:pt x="5278222" y="5458611"/>
                  <a:pt x="5301967" y="5421751"/>
                  <a:pt x="5250731" y="5442441"/>
                </a:cubicBezTo>
                <a:cubicBezTo>
                  <a:pt x="5248752" y="5445684"/>
                  <a:pt x="5241215" y="5445162"/>
                  <a:pt x="5240489" y="5441726"/>
                </a:cubicBezTo>
                <a:cubicBezTo>
                  <a:pt x="5237534" y="5443716"/>
                  <a:pt x="5232136" y="5452280"/>
                  <a:pt x="5229095" y="5447321"/>
                </a:cubicBezTo>
                <a:cubicBezTo>
                  <a:pt x="5216125" y="5453868"/>
                  <a:pt x="5173861" y="5474823"/>
                  <a:pt x="5162669" y="5481008"/>
                </a:cubicBezTo>
                <a:lnTo>
                  <a:pt x="5161945" y="5484428"/>
                </a:lnTo>
                <a:cubicBezTo>
                  <a:pt x="5158366" y="5485443"/>
                  <a:pt x="5145550" y="5485600"/>
                  <a:pt x="5141192" y="5487094"/>
                </a:cubicBezTo>
                <a:lnTo>
                  <a:pt x="5135796" y="5493398"/>
                </a:lnTo>
                <a:lnTo>
                  <a:pt x="5125146" y="5495481"/>
                </a:lnTo>
                <a:lnTo>
                  <a:pt x="5048259" y="5518646"/>
                </a:lnTo>
                <a:lnTo>
                  <a:pt x="5034800" y="5519818"/>
                </a:lnTo>
                <a:cubicBezTo>
                  <a:pt x="5028813" y="5522097"/>
                  <a:pt x="5024166" y="5526423"/>
                  <a:pt x="5021494" y="5533940"/>
                </a:cubicBezTo>
                <a:cubicBezTo>
                  <a:pt x="5010597" y="5537234"/>
                  <a:pt x="4980226" y="5537766"/>
                  <a:pt x="4969420" y="5539580"/>
                </a:cubicBezTo>
                <a:lnTo>
                  <a:pt x="4951997" y="5540998"/>
                </a:lnTo>
                <a:lnTo>
                  <a:pt x="4944222" y="5542061"/>
                </a:lnTo>
                <a:lnTo>
                  <a:pt x="4945476" y="5548837"/>
                </a:lnTo>
                <a:lnTo>
                  <a:pt x="4924708" y="5553963"/>
                </a:lnTo>
                <a:cubicBezTo>
                  <a:pt x="4918349" y="5557956"/>
                  <a:pt x="4909767" y="5565846"/>
                  <a:pt x="4900123" y="5574141"/>
                </a:cubicBezTo>
                <a:lnTo>
                  <a:pt x="4878805" y="5589711"/>
                </a:lnTo>
                <a:lnTo>
                  <a:pt x="4862889" y="5590274"/>
                </a:lnTo>
                <a:cubicBezTo>
                  <a:pt x="4839384" y="5593189"/>
                  <a:pt x="4802990" y="5598721"/>
                  <a:pt x="4787099" y="5601127"/>
                </a:cubicBezTo>
                <a:cubicBezTo>
                  <a:pt x="4782839" y="5605219"/>
                  <a:pt x="4774855" y="5603876"/>
                  <a:pt x="4767539" y="5604712"/>
                </a:cubicBezTo>
                <a:cubicBezTo>
                  <a:pt x="4760169" y="5608536"/>
                  <a:pt x="4725967" y="5608816"/>
                  <a:pt x="4715397" y="5606905"/>
                </a:cubicBezTo>
                <a:lnTo>
                  <a:pt x="4594975" y="5611694"/>
                </a:lnTo>
                <a:lnTo>
                  <a:pt x="4592519" y="5614677"/>
                </a:lnTo>
                <a:lnTo>
                  <a:pt x="4582609" y="5615529"/>
                </a:lnTo>
                <a:lnTo>
                  <a:pt x="4580200" y="5616290"/>
                </a:lnTo>
                <a:cubicBezTo>
                  <a:pt x="4575607" y="5617756"/>
                  <a:pt x="4571009" y="5619123"/>
                  <a:pt x="4566161" y="5620121"/>
                </a:cubicBezTo>
                <a:cubicBezTo>
                  <a:pt x="4563091" y="5607487"/>
                  <a:pt x="4524419" y="5626532"/>
                  <a:pt x="4530539" y="5615013"/>
                </a:cubicBezTo>
                <a:cubicBezTo>
                  <a:pt x="4503368" y="5618303"/>
                  <a:pt x="4516321" y="5606477"/>
                  <a:pt x="4491359" y="5619658"/>
                </a:cubicBezTo>
                <a:cubicBezTo>
                  <a:pt x="4442184" y="5616385"/>
                  <a:pt x="4416402" y="5629757"/>
                  <a:pt x="4372063" y="5620213"/>
                </a:cubicBezTo>
                <a:cubicBezTo>
                  <a:pt x="4380670" y="5625116"/>
                  <a:pt x="4276183" y="5624626"/>
                  <a:pt x="4261863" y="5623713"/>
                </a:cubicBezTo>
                <a:lnTo>
                  <a:pt x="4213285" y="5622917"/>
                </a:lnTo>
                <a:lnTo>
                  <a:pt x="4173936" y="5622049"/>
                </a:lnTo>
                <a:lnTo>
                  <a:pt x="4175584" y="5630149"/>
                </a:lnTo>
                <a:cubicBezTo>
                  <a:pt x="4164064" y="5629512"/>
                  <a:pt x="4157026" y="5632266"/>
                  <a:pt x="4152035" y="5636676"/>
                </a:cubicBezTo>
                <a:lnTo>
                  <a:pt x="4121051" y="5621835"/>
                </a:lnTo>
                <a:lnTo>
                  <a:pt x="4103457" y="5621974"/>
                </a:lnTo>
                <a:lnTo>
                  <a:pt x="4072592" y="5627101"/>
                </a:lnTo>
                <a:lnTo>
                  <a:pt x="4062311" y="5629472"/>
                </a:lnTo>
                <a:lnTo>
                  <a:pt x="3985093" y="5613011"/>
                </a:lnTo>
                <a:lnTo>
                  <a:pt x="3977564" y="5606406"/>
                </a:lnTo>
                <a:cubicBezTo>
                  <a:pt x="3969488" y="5602339"/>
                  <a:pt x="3957995" y="5600457"/>
                  <a:pt x="3938843" y="5603534"/>
                </a:cubicBezTo>
                <a:lnTo>
                  <a:pt x="3934439" y="5605287"/>
                </a:lnTo>
                <a:lnTo>
                  <a:pt x="3902350" y="5595175"/>
                </a:lnTo>
                <a:cubicBezTo>
                  <a:pt x="3891994" y="5590573"/>
                  <a:pt x="3781184" y="5584781"/>
                  <a:pt x="3773677" y="5577344"/>
                </a:cubicBezTo>
                <a:cubicBezTo>
                  <a:pt x="3652339" y="5595755"/>
                  <a:pt x="3643985" y="5563083"/>
                  <a:pt x="3526259" y="5567985"/>
                </a:cubicBezTo>
                <a:cubicBezTo>
                  <a:pt x="3424299" y="5518200"/>
                  <a:pt x="3359989" y="5548523"/>
                  <a:pt x="3268592" y="5541271"/>
                </a:cubicBezTo>
                <a:cubicBezTo>
                  <a:pt x="3181540" y="5536169"/>
                  <a:pt x="3141233" y="5552279"/>
                  <a:pt x="3024274" y="5551613"/>
                </a:cubicBezTo>
                <a:cubicBezTo>
                  <a:pt x="2900352" y="5540755"/>
                  <a:pt x="2719771" y="5546525"/>
                  <a:pt x="2580376" y="5523020"/>
                </a:cubicBezTo>
                <a:cubicBezTo>
                  <a:pt x="2470852" y="5515454"/>
                  <a:pt x="2470473" y="5521048"/>
                  <a:pt x="2428086" y="5520461"/>
                </a:cubicBezTo>
                <a:cubicBezTo>
                  <a:pt x="2413989" y="5523686"/>
                  <a:pt x="2339546" y="5514256"/>
                  <a:pt x="2326052" y="5519493"/>
                </a:cubicBezTo>
                <a:lnTo>
                  <a:pt x="2318979" y="5522207"/>
                </a:lnTo>
                <a:lnTo>
                  <a:pt x="2290482" y="5523810"/>
                </a:lnTo>
                <a:lnTo>
                  <a:pt x="2282680" y="5535840"/>
                </a:lnTo>
                <a:lnTo>
                  <a:pt x="2187437" y="5546268"/>
                </a:lnTo>
                <a:cubicBezTo>
                  <a:pt x="2124119" y="5516983"/>
                  <a:pt x="2070057" y="5551920"/>
                  <a:pt x="1958211" y="5550992"/>
                </a:cubicBezTo>
                <a:cubicBezTo>
                  <a:pt x="1928571" y="5540876"/>
                  <a:pt x="1810615" y="5516253"/>
                  <a:pt x="1788574" y="5530833"/>
                </a:cubicBezTo>
                <a:lnTo>
                  <a:pt x="1770257" y="5530964"/>
                </a:lnTo>
                <a:lnTo>
                  <a:pt x="1747724" y="5529296"/>
                </a:lnTo>
                <a:cubicBezTo>
                  <a:pt x="1735827" y="5530131"/>
                  <a:pt x="1723469" y="5532445"/>
                  <a:pt x="1712794" y="5535788"/>
                </a:cubicBezTo>
                <a:lnTo>
                  <a:pt x="1693854" y="5545452"/>
                </a:lnTo>
                <a:lnTo>
                  <a:pt x="1687546" y="5544521"/>
                </a:lnTo>
                <a:lnTo>
                  <a:pt x="1687194" y="5541192"/>
                </a:lnTo>
                <a:cubicBezTo>
                  <a:pt x="1674076" y="5529668"/>
                  <a:pt x="1590812" y="5552390"/>
                  <a:pt x="1629583" y="5530061"/>
                </a:cubicBezTo>
                <a:cubicBezTo>
                  <a:pt x="1614917" y="5528827"/>
                  <a:pt x="1590209" y="5483761"/>
                  <a:pt x="1553336" y="5487310"/>
                </a:cubicBezTo>
                <a:cubicBezTo>
                  <a:pt x="1503529" y="5494380"/>
                  <a:pt x="1515531" y="5482303"/>
                  <a:pt x="1465077" y="5478284"/>
                </a:cubicBezTo>
                <a:cubicBezTo>
                  <a:pt x="1449190" y="5452169"/>
                  <a:pt x="1454169" y="5473808"/>
                  <a:pt x="1429630" y="5463320"/>
                </a:cubicBezTo>
                <a:cubicBezTo>
                  <a:pt x="1428096" y="5483162"/>
                  <a:pt x="1402583" y="5444937"/>
                  <a:pt x="1391291" y="5464846"/>
                </a:cubicBezTo>
                <a:cubicBezTo>
                  <a:pt x="1387184" y="5462307"/>
                  <a:pt x="1383559" y="5459219"/>
                  <a:pt x="1380007" y="5455970"/>
                </a:cubicBezTo>
                <a:lnTo>
                  <a:pt x="1378141" y="5454279"/>
                </a:lnTo>
                <a:lnTo>
                  <a:pt x="1368962" y="5451018"/>
                </a:lnTo>
                <a:lnTo>
                  <a:pt x="1368505" y="5445712"/>
                </a:lnTo>
                <a:lnTo>
                  <a:pt x="1356218" y="5437660"/>
                </a:lnTo>
                <a:cubicBezTo>
                  <a:pt x="1351287" y="5435322"/>
                  <a:pt x="1345597" y="5433601"/>
                  <a:pt x="1338733" y="5432883"/>
                </a:cubicBezTo>
                <a:cubicBezTo>
                  <a:pt x="1312513" y="5438143"/>
                  <a:pt x="1286135" y="5407540"/>
                  <a:pt x="1253342" y="5415104"/>
                </a:cubicBezTo>
                <a:cubicBezTo>
                  <a:pt x="1241709" y="5416198"/>
                  <a:pt x="1208290" y="5409258"/>
                  <a:pt x="1203557" y="5401656"/>
                </a:cubicBezTo>
                <a:cubicBezTo>
                  <a:pt x="1196916" y="5398913"/>
                  <a:pt x="1188195" y="5399578"/>
                  <a:pt x="1186689" y="5392134"/>
                </a:cubicBezTo>
                <a:cubicBezTo>
                  <a:pt x="1183431" y="5382893"/>
                  <a:pt x="1155837" y="5390802"/>
                  <a:pt x="1161759" y="5381804"/>
                </a:cubicBezTo>
                <a:cubicBezTo>
                  <a:pt x="1142246" y="5387102"/>
                  <a:pt x="1132828" y="5367240"/>
                  <a:pt x="1119345" y="5360154"/>
                </a:cubicBezTo>
                <a:cubicBezTo>
                  <a:pt x="1111438" y="5363130"/>
                  <a:pt x="1104310" y="5359434"/>
                  <a:pt x="1095256" y="5353950"/>
                </a:cubicBezTo>
                <a:lnTo>
                  <a:pt x="1058773" y="5341289"/>
                </a:lnTo>
                <a:lnTo>
                  <a:pt x="1048153" y="5339154"/>
                </a:lnTo>
                <a:lnTo>
                  <a:pt x="1043881" y="5338518"/>
                </a:lnTo>
                <a:lnTo>
                  <a:pt x="1007373" y="5339007"/>
                </a:lnTo>
                <a:cubicBezTo>
                  <a:pt x="1006839" y="5337479"/>
                  <a:pt x="1006000" y="5335990"/>
                  <a:pt x="1004885" y="5334591"/>
                </a:cubicBezTo>
                <a:lnTo>
                  <a:pt x="994709" y="5328566"/>
                </a:lnTo>
                <a:lnTo>
                  <a:pt x="984399" y="5331183"/>
                </a:lnTo>
                <a:cubicBezTo>
                  <a:pt x="985481" y="5323632"/>
                  <a:pt x="973336" y="5329847"/>
                  <a:pt x="964158" y="5330044"/>
                </a:cubicBezTo>
                <a:lnTo>
                  <a:pt x="958888" y="5328278"/>
                </a:lnTo>
                <a:lnTo>
                  <a:pt x="940162" y="5341965"/>
                </a:lnTo>
                <a:cubicBezTo>
                  <a:pt x="929334" y="5342282"/>
                  <a:pt x="917673" y="5330271"/>
                  <a:pt x="907763" y="5329404"/>
                </a:cubicBezTo>
                <a:lnTo>
                  <a:pt x="872950" y="5324938"/>
                </a:lnTo>
                <a:lnTo>
                  <a:pt x="862283" y="5327617"/>
                </a:lnTo>
                <a:cubicBezTo>
                  <a:pt x="839056" y="5328258"/>
                  <a:pt x="814750" y="5326323"/>
                  <a:pt x="798257" y="5334973"/>
                </a:cubicBezTo>
                <a:cubicBezTo>
                  <a:pt x="791554" y="5335992"/>
                  <a:pt x="784112" y="5327092"/>
                  <a:pt x="778474" y="5326083"/>
                </a:cubicBezTo>
                <a:lnTo>
                  <a:pt x="763422" y="5321440"/>
                </a:lnTo>
                <a:lnTo>
                  <a:pt x="760604" y="5316482"/>
                </a:lnTo>
                <a:lnTo>
                  <a:pt x="750603" y="5315646"/>
                </a:lnTo>
                <a:lnTo>
                  <a:pt x="748101" y="5314492"/>
                </a:lnTo>
                <a:cubicBezTo>
                  <a:pt x="743336" y="5312270"/>
                  <a:pt x="738573" y="5310219"/>
                  <a:pt x="733610" y="5308812"/>
                </a:cubicBezTo>
                <a:cubicBezTo>
                  <a:pt x="732103" y="5330640"/>
                  <a:pt x="691138" y="5300448"/>
                  <a:pt x="698671" y="5319789"/>
                </a:cubicBezTo>
                <a:cubicBezTo>
                  <a:pt x="671131" y="5315859"/>
                  <a:pt x="685526" y="5335298"/>
                  <a:pt x="658974" y="5314289"/>
                </a:cubicBezTo>
                <a:cubicBezTo>
                  <a:pt x="610275" y="5322973"/>
                  <a:pt x="590509" y="5330275"/>
                  <a:pt x="547411" y="5323081"/>
                </a:cubicBezTo>
                <a:cubicBezTo>
                  <a:pt x="507611" y="5321127"/>
                  <a:pt x="457956" y="5301046"/>
                  <a:pt x="420170" y="5302565"/>
                </a:cubicBezTo>
                <a:cubicBezTo>
                  <a:pt x="362940" y="5303601"/>
                  <a:pt x="338545" y="5357010"/>
                  <a:pt x="320690" y="5332193"/>
                </a:cubicBezTo>
                <a:cubicBezTo>
                  <a:pt x="293655" y="5338591"/>
                  <a:pt x="280592" y="5339804"/>
                  <a:pt x="257958" y="5340954"/>
                </a:cubicBezTo>
                <a:lnTo>
                  <a:pt x="184890" y="5339091"/>
                </a:lnTo>
                <a:lnTo>
                  <a:pt x="183331" y="5338348"/>
                </a:lnTo>
                <a:cubicBezTo>
                  <a:pt x="176597" y="5336970"/>
                  <a:pt x="172582" y="5337663"/>
                  <a:pt x="169782" y="5339269"/>
                </a:cubicBezTo>
                <a:lnTo>
                  <a:pt x="167187" y="5341914"/>
                </a:lnTo>
                <a:lnTo>
                  <a:pt x="140235" y="5348128"/>
                </a:lnTo>
                <a:lnTo>
                  <a:pt x="109349" y="5351347"/>
                </a:lnTo>
                <a:lnTo>
                  <a:pt x="108834" y="5350486"/>
                </a:lnTo>
                <a:cubicBezTo>
                  <a:pt x="104774" y="5349326"/>
                  <a:pt x="95228" y="5348561"/>
                  <a:pt x="84990" y="5344389"/>
                </a:cubicBezTo>
                <a:cubicBezTo>
                  <a:pt x="88665" y="5323440"/>
                  <a:pt x="55092" y="5336567"/>
                  <a:pt x="47411" y="5325453"/>
                </a:cubicBezTo>
                <a:cubicBezTo>
                  <a:pt x="38324" y="5327218"/>
                  <a:pt x="28779" y="5328702"/>
                  <a:pt x="18970" y="5329785"/>
                </a:cubicBezTo>
                <a:lnTo>
                  <a:pt x="13158" y="5330156"/>
                </a:lnTo>
                <a:lnTo>
                  <a:pt x="13003" y="5329958"/>
                </a:lnTo>
                <a:cubicBezTo>
                  <a:pt x="11660" y="5329599"/>
                  <a:pt x="9719" y="5329556"/>
                  <a:pt x="6798" y="5329941"/>
                </a:cubicBezTo>
                <a:lnTo>
                  <a:pt x="2557" y="5330836"/>
                </a:lnTo>
                <a:lnTo>
                  <a:pt x="0" y="5330999"/>
                </a:lnTo>
                <a:lnTo>
                  <a:pt x="0" y="6095"/>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0AC3A952-2574-44E9-9C98-DBC27EE14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6287" y="379247"/>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43A3B9-EA6D-C0D9-7A0F-7A5E45AC008D}"/>
              </a:ext>
            </a:extLst>
          </p:cNvPr>
          <p:cNvSpPr>
            <a:spLocks noGrp="1"/>
          </p:cNvSpPr>
          <p:nvPr>
            <p:ph idx="1"/>
          </p:nvPr>
        </p:nvSpPr>
        <p:spPr>
          <a:xfrm>
            <a:off x="5820603" y="1248355"/>
            <a:ext cx="5226426" cy="4293704"/>
          </a:xfrm>
        </p:spPr>
        <p:txBody>
          <a:bodyPr anchor="ctr">
            <a:normAutofit/>
          </a:bodyPr>
          <a:lstStyle/>
          <a:p>
            <a:r>
              <a:rPr lang="en-GB" sz="2000" dirty="0">
                <a:solidFill>
                  <a:schemeClr val="tx1">
                    <a:lumMod val="85000"/>
                    <a:lumOff val="15000"/>
                  </a:schemeClr>
                </a:solidFill>
              </a:rPr>
              <a:t>Conduct has to be bad/ serious to constitute Gross negligence manslaughter. </a:t>
            </a:r>
          </a:p>
          <a:p>
            <a:endParaRPr lang="en-GB" sz="2000" dirty="0">
              <a:solidFill>
                <a:schemeClr val="tx1">
                  <a:lumMod val="85000"/>
                  <a:lumOff val="15000"/>
                </a:schemeClr>
              </a:solidFill>
            </a:endParaRPr>
          </a:p>
          <a:p>
            <a:r>
              <a:rPr lang="en-GB" sz="2000" dirty="0">
                <a:solidFill>
                  <a:schemeClr val="tx1">
                    <a:lumMod val="85000"/>
                    <a:lumOff val="15000"/>
                  </a:schemeClr>
                </a:solidFill>
              </a:rPr>
              <a:t>We see this in cases such as R v Adomako [1994] </a:t>
            </a:r>
          </a:p>
          <a:p>
            <a:endParaRPr lang="en-GB" sz="2000" dirty="0">
              <a:solidFill>
                <a:schemeClr val="tx1">
                  <a:lumMod val="85000"/>
                  <a:lumOff val="15000"/>
                </a:schemeClr>
              </a:solidFill>
            </a:endParaRPr>
          </a:p>
          <a:p>
            <a:r>
              <a:rPr lang="en-GB" sz="2000" dirty="0">
                <a:solidFill>
                  <a:schemeClr val="tx1">
                    <a:lumMod val="85000"/>
                    <a:lumOff val="15000"/>
                  </a:schemeClr>
                </a:solidFill>
              </a:rPr>
              <a:t>We look at the risk of death – Standard of a reasonable man. </a:t>
            </a:r>
            <a:br>
              <a:rPr lang="en-GB" sz="2000" dirty="0">
                <a:solidFill>
                  <a:schemeClr val="tx1">
                    <a:lumMod val="85000"/>
                    <a:lumOff val="15000"/>
                  </a:schemeClr>
                </a:solidFill>
              </a:rPr>
            </a:br>
            <a:endParaRPr lang="en-GB" sz="2000" dirty="0">
              <a:solidFill>
                <a:schemeClr val="tx1">
                  <a:lumMod val="85000"/>
                  <a:lumOff val="15000"/>
                </a:schemeClr>
              </a:solidFill>
            </a:endParaRPr>
          </a:p>
          <a:p>
            <a:r>
              <a:rPr lang="en-GB" sz="2000" dirty="0"/>
              <a:t>Issues with conviction for the offence because of the lack of direction and discretion.</a:t>
            </a: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415145546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lack and white spiralling staircase">
            <a:extLst>
              <a:ext uri="{FF2B5EF4-FFF2-40B4-BE49-F238E27FC236}">
                <a16:creationId xmlns:a16="http://schemas.microsoft.com/office/drawing/2014/main" id="{4CD59BB9-15C9-7D7F-A364-456D090FF8E9}"/>
              </a:ext>
            </a:extLst>
          </p:cNvPr>
          <p:cNvPicPr>
            <a:picLocks noChangeAspect="1"/>
          </p:cNvPicPr>
          <p:nvPr/>
        </p:nvPicPr>
        <p:blipFill>
          <a:blip r:embed="rId3">
            <a:extLst>
              <a:ext uri="{28A0092B-C50C-407E-A947-70E740481C1C}">
                <a14:useLocalDpi xmlns:a14="http://schemas.microsoft.com/office/drawing/2010/main" val="0"/>
              </a:ext>
            </a:extLst>
          </a:blip>
          <a:srcRect l="5884" r="-1" b="-1"/>
          <a:stretch/>
        </p:blipFill>
        <p:spPr>
          <a:xfrm>
            <a:off x="2522358" y="10"/>
            <a:ext cx="9669642" cy="6857990"/>
          </a:xfrm>
          <a:prstGeom prst="rect">
            <a:avLst/>
          </a:prstGeom>
        </p:spPr>
      </p:pic>
      <p:sp>
        <p:nvSpPr>
          <p:cNvPr id="14" name="Rectangle 13">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53973CA4-56B0-711A-B3C5-30275D46F1D6}"/>
              </a:ext>
            </a:extLst>
          </p:cNvPr>
          <p:cNvSpPr>
            <a:spLocks noGrp="1"/>
          </p:cNvSpPr>
          <p:nvPr>
            <p:ph type="ctrTitle"/>
          </p:nvPr>
        </p:nvSpPr>
        <p:spPr>
          <a:xfrm>
            <a:off x="952228" y="743447"/>
            <a:ext cx="3973385" cy="3692028"/>
          </a:xfrm>
          <a:noFill/>
        </p:spPr>
        <p:txBody>
          <a:bodyPr>
            <a:normAutofit/>
          </a:bodyPr>
          <a:lstStyle/>
          <a:p>
            <a:pPr algn="l"/>
            <a:r>
              <a:rPr lang="en-GB" sz="4800" b="1" dirty="0"/>
              <a:t>Unlawful Act Manslaughter </a:t>
            </a:r>
          </a:p>
        </p:txBody>
      </p:sp>
    </p:spTree>
    <p:extLst>
      <p:ext uri="{BB962C8B-B14F-4D97-AF65-F5344CB8AC3E}">
        <p14:creationId xmlns:p14="http://schemas.microsoft.com/office/powerpoint/2010/main" val="298830202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CE4CFE-C509-516B-5B39-0BC35777231F}"/>
              </a:ext>
            </a:extLst>
          </p:cNvPr>
          <p:cNvSpPr>
            <a:spLocks noGrp="1"/>
          </p:cNvSpPr>
          <p:nvPr>
            <p:ph type="title"/>
          </p:nvPr>
        </p:nvSpPr>
        <p:spPr>
          <a:xfrm>
            <a:off x="1171074" y="1396686"/>
            <a:ext cx="3240506" cy="4064628"/>
          </a:xfrm>
        </p:spPr>
        <p:txBody>
          <a:bodyPr>
            <a:normAutofit/>
          </a:bodyPr>
          <a:lstStyle/>
          <a:p>
            <a:r>
              <a:rPr lang="en-GB" sz="3700" b="1" dirty="0">
                <a:solidFill>
                  <a:srgbClr val="FFFFFF"/>
                </a:solidFill>
              </a:rPr>
              <a:t>What is unlawful act manslaughter?</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C7E80D3-64B1-118D-1E9B-11343F64F3C2}"/>
              </a:ext>
            </a:extLst>
          </p:cNvPr>
          <p:cNvSpPr>
            <a:spLocks noGrp="1"/>
          </p:cNvSpPr>
          <p:nvPr>
            <p:ph idx="1"/>
          </p:nvPr>
        </p:nvSpPr>
        <p:spPr>
          <a:xfrm>
            <a:off x="5370153" y="1526033"/>
            <a:ext cx="5536397" cy="3935281"/>
          </a:xfrm>
        </p:spPr>
        <p:txBody>
          <a:bodyPr>
            <a:normAutofit/>
          </a:bodyPr>
          <a:lstStyle/>
          <a:p>
            <a:r>
              <a:rPr lang="en-GB" sz="2600"/>
              <a:t>Also known as constructive manslaughter. </a:t>
            </a:r>
          </a:p>
          <a:p>
            <a:endParaRPr lang="en-GB" sz="2600"/>
          </a:p>
          <a:p>
            <a:r>
              <a:rPr lang="en-GB" sz="2600"/>
              <a:t>Construed out of a lower offence – base offence. </a:t>
            </a:r>
          </a:p>
          <a:p>
            <a:endParaRPr lang="en-GB" sz="2600"/>
          </a:p>
          <a:p>
            <a:r>
              <a:rPr lang="en-GB" sz="2600"/>
              <a:t>Examples include hitting someone in the face and they fall and hit their head and die. </a:t>
            </a:r>
          </a:p>
        </p:txBody>
      </p:sp>
    </p:spTree>
    <p:extLst>
      <p:ext uri="{BB962C8B-B14F-4D97-AF65-F5344CB8AC3E}">
        <p14:creationId xmlns:p14="http://schemas.microsoft.com/office/powerpoint/2010/main" val="128327792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93B94-983E-6D17-A6E8-F372B07430E7}"/>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Our key case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FF60A9E-4BC4-E103-C923-33A7E66CE9B8}"/>
              </a:ext>
            </a:extLst>
          </p:cNvPr>
          <p:cNvSpPr>
            <a:spLocks noGrp="1"/>
          </p:cNvSpPr>
          <p:nvPr>
            <p:ph idx="1"/>
          </p:nvPr>
        </p:nvSpPr>
        <p:spPr>
          <a:xfrm>
            <a:off x="5370153" y="1526033"/>
            <a:ext cx="5536397" cy="3935281"/>
          </a:xfrm>
        </p:spPr>
        <p:txBody>
          <a:bodyPr>
            <a:normAutofit/>
          </a:bodyPr>
          <a:lstStyle/>
          <a:p>
            <a:r>
              <a:rPr lang="en-GB" sz="2400"/>
              <a:t>A-G’s Reference (No. 3 of 1994) [1998]; </a:t>
            </a:r>
          </a:p>
          <a:p>
            <a:endParaRPr lang="en-GB" sz="2400"/>
          </a:p>
          <a:p>
            <a:r>
              <a:rPr lang="en-GB" sz="2400"/>
              <a:t>The Defendant stabbed the pregnant mother, and the baby was born due to the stabbing prematurely but died 121 days later because of the injuries caused by the stabbing. </a:t>
            </a:r>
          </a:p>
          <a:p>
            <a:endParaRPr lang="en-GB" sz="2400"/>
          </a:p>
          <a:p>
            <a:r>
              <a:rPr lang="en-GB" sz="2400"/>
              <a:t>Task; Find the outcome of the case. </a:t>
            </a:r>
          </a:p>
        </p:txBody>
      </p:sp>
    </p:spTree>
    <p:extLst>
      <p:ext uri="{BB962C8B-B14F-4D97-AF65-F5344CB8AC3E}">
        <p14:creationId xmlns:p14="http://schemas.microsoft.com/office/powerpoint/2010/main" val="23172205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9C8D7-3A8C-1A48-F88A-BF16D109262D}"/>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Laying down the test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B7899B0-4DFD-3BAB-4777-A5F57C4E5081}"/>
              </a:ext>
            </a:extLst>
          </p:cNvPr>
          <p:cNvSpPr>
            <a:spLocks noGrp="1"/>
          </p:cNvSpPr>
          <p:nvPr>
            <p:ph idx="1"/>
          </p:nvPr>
        </p:nvSpPr>
        <p:spPr>
          <a:xfrm>
            <a:off x="5370153" y="1526033"/>
            <a:ext cx="5536397" cy="3935281"/>
          </a:xfrm>
        </p:spPr>
        <p:txBody>
          <a:bodyPr>
            <a:normAutofit/>
          </a:bodyPr>
          <a:lstStyle/>
          <a:p>
            <a:r>
              <a:rPr lang="en-GB" sz="2600"/>
              <a:t>The previous case lays down the test; </a:t>
            </a:r>
          </a:p>
          <a:p>
            <a:endParaRPr lang="en-GB" sz="2600"/>
          </a:p>
          <a:p>
            <a:r>
              <a:rPr lang="en-GB" sz="2600"/>
              <a:t>1. D does an unlawful act. </a:t>
            </a:r>
          </a:p>
          <a:p>
            <a:endParaRPr lang="en-GB" sz="2600"/>
          </a:p>
          <a:p>
            <a:r>
              <a:rPr lang="en-GB" sz="2600"/>
              <a:t>2. The act is dangerous. </a:t>
            </a:r>
          </a:p>
          <a:p>
            <a:endParaRPr lang="en-GB" sz="2600"/>
          </a:p>
          <a:p>
            <a:r>
              <a:rPr lang="en-GB" sz="2600"/>
              <a:t>3. The act causes the victims death. </a:t>
            </a:r>
          </a:p>
        </p:txBody>
      </p:sp>
    </p:spTree>
    <p:extLst>
      <p:ext uri="{BB962C8B-B14F-4D97-AF65-F5344CB8AC3E}">
        <p14:creationId xmlns:p14="http://schemas.microsoft.com/office/powerpoint/2010/main" val="120847183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C4899C-3C25-469B-7EF1-D28B59C1F0AF}"/>
              </a:ext>
            </a:extLst>
          </p:cNvPr>
          <p:cNvSpPr>
            <a:spLocks noGrp="1"/>
          </p:cNvSpPr>
          <p:nvPr>
            <p:ph type="title"/>
          </p:nvPr>
        </p:nvSpPr>
        <p:spPr>
          <a:xfrm>
            <a:off x="1389278" y="1233241"/>
            <a:ext cx="3240506" cy="4064628"/>
          </a:xfrm>
        </p:spPr>
        <p:txBody>
          <a:bodyPr>
            <a:normAutofit/>
          </a:bodyPr>
          <a:lstStyle/>
          <a:p>
            <a:r>
              <a:rPr lang="en-GB" b="1" dirty="0">
                <a:solidFill>
                  <a:srgbClr val="FFFFFF"/>
                </a:solidFill>
              </a:rPr>
              <a:t>The defendant does an unlawful act </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50940A5-13A6-D0B6-F5F1-3F1B1A86E7C1}"/>
              </a:ext>
            </a:extLst>
          </p:cNvPr>
          <p:cNvSpPr>
            <a:spLocks noGrp="1"/>
          </p:cNvSpPr>
          <p:nvPr>
            <p:ph idx="1"/>
          </p:nvPr>
        </p:nvSpPr>
        <p:spPr>
          <a:xfrm>
            <a:off x="6096000" y="820880"/>
            <a:ext cx="5257799" cy="4889350"/>
          </a:xfrm>
        </p:spPr>
        <p:txBody>
          <a:bodyPr anchor="t">
            <a:normAutofit/>
          </a:bodyPr>
          <a:lstStyle/>
          <a:p>
            <a:r>
              <a:rPr lang="en-GB" sz="1800"/>
              <a:t>The offence can only be committed via an act and not an omission. </a:t>
            </a:r>
          </a:p>
          <a:p>
            <a:endParaRPr lang="en-GB" sz="1800"/>
          </a:p>
          <a:p>
            <a:r>
              <a:rPr lang="en-GB" sz="1800"/>
              <a:t>We see this in a number of cases. </a:t>
            </a:r>
          </a:p>
          <a:p>
            <a:endParaRPr lang="en-GB" sz="1800"/>
          </a:p>
          <a:p>
            <a:r>
              <a:rPr lang="en-GB" sz="1800"/>
              <a:t>Such as R v Watson [1989] </a:t>
            </a:r>
          </a:p>
          <a:p>
            <a:endParaRPr lang="en-GB" sz="1800"/>
          </a:p>
          <a:p>
            <a:r>
              <a:rPr lang="en-GB" sz="1800"/>
              <a:t>Cases like the above confirmed that unlawful act has to amount to a crime. </a:t>
            </a:r>
          </a:p>
          <a:p>
            <a:endParaRPr lang="en-GB" sz="1800"/>
          </a:p>
          <a:p>
            <a:r>
              <a:rPr lang="en-GB" sz="1800"/>
              <a:t>The men’s rea must be subjective (of the offence)</a:t>
            </a:r>
          </a:p>
          <a:p>
            <a:endParaRPr lang="en-GB" sz="1800"/>
          </a:p>
          <a:p>
            <a:r>
              <a:rPr lang="en-GB" sz="1800"/>
              <a:t>Therefore, anything including negligence or strict liability cannot amount to the offence. </a:t>
            </a: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39825026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CAF29-E962-7EDB-05A2-D93BF4A38D74}"/>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R v Watson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1AE319E-968B-ED23-D35C-16CD1C9E5A51}"/>
              </a:ext>
            </a:extLst>
          </p:cNvPr>
          <p:cNvSpPr>
            <a:spLocks noGrp="1"/>
          </p:cNvSpPr>
          <p:nvPr>
            <p:ph idx="1"/>
          </p:nvPr>
        </p:nvSpPr>
        <p:spPr>
          <a:xfrm>
            <a:off x="5370153" y="1526033"/>
            <a:ext cx="5536397" cy="3935281"/>
          </a:xfrm>
        </p:spPr>
        <p:txBody>
          <a:bodyPr>
            <a:normAutofit fontScale="92500" lnSpcReduction="20000"/>
          </a:bodyPr>
          <a:lstStyle/>
          <a:p>
            <a:r>
              <a:rPr lang="en-GB" sz="2200" dirty="0"/>
              <a:t>The defendants threw a brick at the window of a 87 year old man who was the victim. The victim was frail and elderly and suffered from a heart condition. They entered the victims house and verbally abused him. The victim went on to suffer from a heart attack and within an hour of the break in died. </a:t>
            </a:r>
          </a:p>
          <a:p>
            <a:endParaRPr lang="en-GB" sz="2200" dirty="0"/>
          </a:p>
          <a:p>
            <a:r>
              <a:rPr lang="en-GB" sz="2200" dirty="0"/>
              <a:t>Outcome; Conviction quashed for a different reason. </a:t>
            </a:r>
          </a:p>
          <a:p>
            <a:endParaRPr lang="en-GB" sz="2200" dirty="0"/>
          </a:p>
          <a:p>
            <a:r>
              <a:rPr lang="en-GB" sz="2400" dirty="0"/>
              <a:t>Case explains that a reasonable person would have know all the things that the defendant did. </a:t>
            </a:r>
          </a:p>
          <a:p>
            <a:endParaRPr lang="en-GB" sz="2200" dirty="0"/>
          </a:p>
        </p:txBody>
      </p:sp>
    </p:spTree>
    <p:extLst>
      <p:ext uri="{BB962C8B-B14F-4D97-AF65-F5344CB8AC3E}">
        <p14:creationId xmlns:p14="http://schemas.microsoft.com/office/powerpoint/2010/main" val="373987498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EF154-B384-FE9E-00B6-4AB624CDD776}"/>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The act is dangerous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0FF5D39-256E-4FC1-C097-BC511E40E178}"/>
              </a:ext>
            </a:extLst>
          </p:cNvPr>
          <p:cNvSpPr>
            <a:spLocks noGrp="1"/>
          </p:cNvSpPr>
          <p:nvPr>
            <p:ph idx="1"/>
          </p:nvPr>
        </p:nvSpPr>
        <p:spPr>
          <a:xfrm>
            <a:off x="5370153" y="1526033"/>
            <a:ext cx="5536397" cy="3935281"/>
          </a:xfrm>
        </p:spPr>
        <p:txBody>
          <a:bodyPr>
            <a:normAutofit/>
          </a:bodyPr>
          <a:lstStyle/>
          <a:p>
            <a:r>
              <a:rPr lang="en-GB" sz="2600"/>
              <a:t>Has to be a dangerous act in order for the offence to be committed. </a:t>
            </a:r>
          </a:p>
          <a:p>
            <a:endParaRPr lang="en-GB" sz="2600"/>
          </a:p>
          <a:p>
            <a:r>
              <a:rPr lang="en-GB" sz="2600"/>
              <a:t>We see this in cases such as R v Church [1966] – Take a look back at this case. </a:t>
            </a:r>
          </a:p>
          <a:p>
            <a:endParaRPr lang="en-GB" sz="2600"/>
          </a:p>
          <a:p>
            <a:r>
              <a:rPr lang="en-GB" sz="2600"/>
              <a:t>Feedback to the class the facts and outcome. </a:t>
            </a:r>
          </a:p>
        </p:txBody>
      </p:sp>
    </p:spTree>
    <p:extLst>
      <p:ext uri="{BB962C8B-B14F-4D97-AF65-F5344CB8AC3E}">
        <p14:creationId xmlns:p14="http://schemas.microsoft.com/office/powerpoint/2010/main" val="214329924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663E25-3958-1756-5679-B3BB146170F3}"/>
              </a:ext>
            </a:extLst>
          </p:cNvPr>
          <p:cNvSpPr>
            <a:spLocks noGrp="1"/>
          </p:cNvSpPr>
          <p:nvPr>
            <p:ph type="title"/>
          </p:nvPr>
        </p:nvSpPr>
        <p:spPr>
          <a:xfrm>
            <a:off x="956826" y="1112969"/>
            <a:ext cx="3937298" cy="4166010"/>
          </a:xfrm>
        </p:spPr>
        <p:txBody>
          <a:bodyPr>
            <a:normAutofit/>
          </a:bodyPr>
          <a:lstStyle/>
          <a:p>
            <a:r>
              <a:rPr lang="en-GB" b="1" dirty="0">
                <a:solidFill>
                  <a:srgbClr val="FFFFFF"/>
                </a:solidFill>
              </a:rPr>
              <a:t>Continued</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45ADDD5-9B60-A483-8D3B-A4CC8E1DD8AD}"/>
              </a:ext>
            </a:extLst>
          </p:cNvPr>
          <p:cNvSpPr>
            <a:spLocks noGrp="1"/>
          </p:cNvSpPr>
          <p:nvPr>
            <p:ph idx="1"/>
          </p:nvPr>
        </p:nvSpPr>
        <p:spPr>
          <a:xfrm>
            <a:off x="6096000" y="820880"/>
            <a:ext cx="5257799" cy="4889350"/>
          </a:xfrm>
        </p:spPr>
        <p:txBody>
          <a:bodyPr anchor="t">
            <a:normAutofit/>
          </a:bodyPr>
          <a:lstStyle/>
          <a:p>
            <a:r>
              <a:rPr lang="en-GB" sz="2000"/>
              <a:t>R v Church laid down a test to see if an act was dangerous. </a:t>
            </a:r>
          </a:p>
          <a:p>
            <a:endParaRPr lang="en-GB" sz="2000"/>
          </a:p>
          <a:p>
            <a:r>
              <a:rPr lang="en-GB" sz="2000"/>
              <a:t>1. The unlawful act must be such as all sober and reasonable people would inevitably recognise must subject the other person to, at least, the risk of some harm resulting therefrom, albeit not serious harm’</a:t>
            </a:r>
          </a:p>
          <a:p>
            <a:endParaRPr lang="en-GB" sz="2000"/>
          </a:p>
          <a:p>
            <a:r>
              <a:rPr lang="en-GB" sz="2000"/>
              <a:t>No need to prove recklessness or knowledge – Objective test. </a:t>
            </a:r>
          </a:p>
          <a:p>
            <a:endParaRPr lang="en-GB" sz="2000"/>
          </a:p>
          <a:p>
            <a:r>
              <a:rPr lang="en-GB" sz="2000"/>
              <a:t>In addition – foreseeability not applicable. (R v M [2012]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90002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6B055-7634-AACB-012A-10E95A948DA1}"/>
              </a:ext>
            </a:extLst>
          </p:cNvPr>
          <p:cNvSpPr>
            <a:spLocks noGrp="1"/>
          </p:cNvSpPr>
          <p:nvPr>
            <p:ph type="title"/>
          </p:nvPr>
        </p:nvSpPr>
        <p:spPr>
          <a:xfrm>
            <a:off x="956826" y="1112969"/>
            <a:ext cx="3937298" cy="4166010"/>
          </a:xfrm>
        </p:spPr>
        <p:txBody>
          <a:bodyPr>
            <a:normAutofit/>
          </a:bodyPr>
          <a:lstStyle/>
          <a:p>
            <a:r>
              <a:rPr lang="en-GB" b="1" dirty="0">
                <a:solidFill>
                  <a:srgbClr val="FFFFFF"/>
                </a:solidFill>
              </a:rPr>
              <a:t>Continued</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9E0C20A-908D-5190-E372-F4C38AA56EFB}"/>
              </a:ext>
            </a:extLst>
          </p:cNvPr>
          <p:cNvSpPr>
            <a:spLocks noGrp="1"/>
          </p:cNvSpPr>
          <p:nvPr>
            <p:ph idx="1"/>
          </p:nvPr>
        </p:nvSpPr>
        <p:spPr>
          <a:xfrm>
            <a:off x="6096000" y="820880"/>
            <a:ext cx="5257799" cy="4889350"/>
          </a:xfrm>
        </p:spPr>
        <p:txBody>
          <a:bodyPr anchor="t">
            <a:normAutofit/>
          </a:bodyPr>
          <a:lstStyle/>
          <a:p>
            <a:r>
              <a:rPr lang="en-GB" sz="2600" dirty="0"/>
              <a:t>We see examples of this in cases such as R v Dawson – Petrol station robbery, victim suffered from a heart condition, died from a heart attack. </a:t>
            </a:r>
          </a:p>
          <a:p>
            <a:endParaRPr lang="en-GB" sz="2600" dirty="0"/>
          </a:p>
          <a:p>
            <a:r>
              <a:rPr lang="en-GB" sz="2600" dirty="0"/>
              <a:t>Outcome; Conviction Quashed. </a:t>
            </a:r>
          </a:p>
          <a:p>
            <a:endParaRPr lang="en-GB" sz="2600" dirty="0"/>
          </a:p>
          <a:p>
            <a:r>
              <a:rPr lang="en-GB" sz="2600" dirty="0"/>
              <a:t>Thin skull rule is not applicable to the test laid </a:t>
            </a:r>
            <a:r>
              <a:rPr lang="en-GB" sz="2600" dirty="0" err="1"/>
              <a:t>out,it</a:t>
            </a:r>
            <a:r>
              <a:rPr lang="en-GB" sz="2600" dirty="0"/>
              <a:t> is another element of the offence.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62089796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00106-870B-2A38-DADD-755D0C0F1F4E}"/>
              </a:ext>
            </a:extLst>
          </p:cNvPr>
          <p:cNvSpPr>
            <a:spLocks noGrp="1"/>
          </p:cNvSpPr>
          <p:nvPr>
            <p:ph type="title"/>
          </p:nvPr>
        </p:nvSpPr>
        <p:spPr>
          <a:xfrm>
            <a:off x="6823878" y="741391"/>
            <a:ext cx="4491821" cy="1616203"/>
          </a:xfrm>
        </p:spPr>
        <p:txBody>
          <a:bodyPr anchor="b">
            <a:normAutofit/>
          </a:bodyPr>
          <a:lstStyle/>
          <a:p>
            <a:r>
              <a:rPr lang="en-GB" sz="3200" b="1" dirty="0"/>
              <a:t>Continued </a:t>
            </a:r>
          </a:p>
        </p:txBody>
      </p:sp>
      <p:pic>
        <p:nvPicPr>
          <p:cNvPr id="5" name="Picture 4" descr="Red toy person in front of two lines of white figures">
            <a:extLst>
              <a:ext uri="{FF2B5EF4-FFF2-40B4-BE49-F238E27FC236}">
                <a16:creationId xmlns:a16="http://schemas.microsoft.com/office/drawing/2014/main" id="{50E2BC7F-880B-530F-B29F-86CADF53D0EF}"/>
              </a:ext>
            </a:extLst>
          </p:cNvPr>
          <p:cNvPicPr>
            <a:picLocks noChangeAspect="1"/>
          </p:cNvPicPr>
          <p:nvPr/>
        </p:nvPicPr>
        <p:blipFill>
          <a:blip r:embed="rId2"/>
          <a:srcRect l="22706" r="18850"/>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A3029D8-5EEC-31D1-F4E7-9A528DADE039}"/>
              </a:ext>
            </a:extLst>
          </p:cNvPr>
          <p:cNvSpPr>
            <a:spLocks noGrp="1"/>
          </p:cNvSpPr>
          <p:nvPr>
            <p:ph idx="1"/>
          </p:nvPr>
        </p:nvSpPr>
        <p:spPr>
          <a:xfrm>
            <a:off x="6823878" y="2533476"/>
            <a:ext cx="4491820" cy="3447832"/>
          </a:xfrm>
        </p:spPr>
        <p:txBody>
          <a:bodyPr anchor="t">
            <a:normAutofit/>
          </a:bodyPr>
          <a:lstStyle/>
          <a:p>
            <a:r>
              <a:rPr lang="en-GB" sz="2000"/>
              <a:t>When a comparison is made in relation to the reasonable person, they will also know the background to the offence. </a:t>
            </a:r>
          </a:p>
          <a:p>
            <a:endParaRPr lang="en-GB" sz="2000"/>
          </a:p>
          <a:p>
            <a:endParaRPr lang="en-GB" sz="2000"/>
          </a:p>
        </p:txBody>
      </p:sp>
    </p:spTree>
    <p:extLst>
      <p:ext uri="{BB962C8B-B14F-4D97-AF65-F5344CB8AC3E}">
        <p14:creationId xmlns:p14="http://schemas.microsoft.com/office/powerpoint/2010/main" val="253425266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AC3D654-88B3-A521-814E-7C0142492517}"/>
              </a:ext>
            </a:extLst>
          </p:cNvPr>
          <p:cNvSpPr>
            <a:spLocks noGrp="1"/>
          </p:cNvSpPr>
          <p:nvPr>
            <p:ph type="title"/>
          </p:nvPr>
        </p:nvSpPr>
        <p:spPr>
          <a:xfrm>
            <a:off x="479394" y="1070800"/>
            <a:ext cx="3939688" cy="5583126"/>
          </a:xfrm>
        </p:spPr>
        <p:txBody>
          <a:bodyPr>
            <a:normAutofit/>
          </a:bodyPr>
          <a:lstStyle/>
          <a:p>
            <a:pPr algn="r"/>
            <a:r>
              <a:rPr lang="en-GB" sz="8000" b="1"/>
              <a:t>Task</a:t>
            </a:r>
          </a:p>
        </p:txBody>
      </p:sp>
      <p:cxnSp>
        <p:nvCxnSpPr>
          <p:cNvPr id="18" name="Straight Connector 17">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A066ECA-D49E-A55B-5A7E-C2F0089D02BA}"/>
              </a:ext>
            </a:extLst>
          </p:cNvPr>
          <p:cNvGraphicFramePr>
            <a:graphicFrameLocks noGrp="1"/>
          </p:cNvGraphicFramePr>
          <p:nvPr>
            <p:ph idx="1"/>
            <p:extLst>
              <p:ext uri="{D42A27DB-BD31-4B8C-83A1-F6EECF244321}">
                <p14:modId xmlns:p14="http://schemas.microsoft.com/office/powerpoint/2010/main" val="354998569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981182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FE48276-03B7-6EAB-1FAE-96453BCF6007}"/>
              </a:ext>
            </a:extLst>
          </p:cNvPr>
          <p:cNvSpPr>
            <a:spLocks noGrp="1"/>
          </p:cNvSpPr>
          <p:nvPr>
            <p:ph type="title"/>
          </p:nvPr>
        </p:nvSpPr>
        <p:spPr>
          <a:xfrm>
            <a:off x="199506" y="643467"/>
            <a:ext cx="3589900" cy="5571066"/>
          </a:xfrm>
        </p:spPr>
        <p:txBody>
          <a:bodyPr>
            <a:normAutofit/>
          </a:bodyPr>
          <a:lstStyle/>
          <a:p>
            <a:pPr algn="ctr"/>
            <a:r>
              <a:rPr lang="en-GB" b="1" dirty="0">
                <a:solidFill>
                  <a:srgbClr val="FFFFFF"/>
                </a:solidFill>
              </a:rPr>
              <a:t>The Act causes the victims death</a:t>
            </a:r>
          </a:p>
        </p:txBody>
      </p:sp>
      <p:graphicFrame>
        <p:nvGraphicFramePr>
          <p:cNvPr id="5" name="Content Placeholder 2">
            <a:extLst>
              <a:ext uri="{FF2B5EF4-FFF2-40B4-BE49-F238E27FC236}">
                <a16:creationId xmlns:a16="http://schemas.microsoft.com/office/drawing/2014/main" id="{183F2438-FEBD-8DED-A6EB-79350AC0DA91}"/>
              </a:ext>
            </a:extLst>
          </p:cNvPr>
          <p:cNvGraphicFramePr>
            <a:graphicFrameLocks noGrp="1"/>
          </p:cNvGraphicFramePr>
          <p:nvPr>
            <p:ph idx="1"/>
            <p:extLst>
              <p:ext uri="{D42A27DB-BD31-4B8C-83A1-F6EECF244321}">
                <p14:modId xmlns:p14="http://schemas.microsoft.com/office/powerpoint/2010/main" val="240380998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068437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3459BC49-6C15-7642-8EC1-608432DD6CCB}"/>
              </a:ext>
            </a:extLst>
          </p:cNvPr>
          <p:cNvSpPr>
            <a:spLocks noGrp="1"/>
          </p:cNvSpPr>
          <p:nvPr>
            <p:ph type="title"/>
          </p:nvPr>
        </p:nvSpPr>
        <p:spPr>
          <a:xfrm>
            <a:off x="349136" y="643467"/>
            <a:ext cx="3440270" cy="5571066"/>
          </a:xfrm>
        </p:spPr>
        <p:txBody>
          <a:bodyPr>
            <a:normAutofit/>
          </a:bodyPr>
          <a:lstStyle/>
          <a:p>
            <a:pPr algn="ctr"/>
            <a:r>
              <a:rPr lang="en-GB" b="1" dirty="0">
                <a:solidFill>
                  <a:srgbClr val="FFFFFF"/>
                </a:solidFill>
              </a:rPr>
              <a:t>Is transferred malice applicable?</a:t>
            </a:r>
          </a:p>
        </p:txBody>
      </p:sp>
      <p:graphicFrame>
        <p:nvGraphicFramePr>
          <p:cNvPr id="5" name="Content Placeholder 2">
            <a:extLst>
              <a:ext uri="{FF2B5EF4-FFF2-40B4-BE49-F238E27FC236}">
                <a16:creationId xmlns:a16="http://schemas.microsoft.com/office/drawing/2014/main" id="{BE436402-4D26-D9AE-1FEE-8CB41FBB5E21}"/>
              </a:ext>
            </a:extLst>
          </p:cNvPr>
          <p:cNvGraphicFramePr>
            <a:graphicFrameLocks noGrp="1"/>
          </p:cNvGraphicFramePr>
          <p:nvPr>
            <p:ph idx="1"/>
            <p:extLst>
              <p:ext uri="{D42A27DB-BD31-4B8C-83A1-F6EECF244321}">
                <p14:modId xmlns:p14="http://schemas.microsoft.com/office/powerpoint/2010/main" val="63789541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022462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218BA4D-3B10-F4D2-8FC4-B4540AC48BA6}"/>
              </a:ext>
            </a:extLst>
          </p:cNvPr>
          <p:cNvSpPr>
            <a:spLocks noGrp="1"/>
          </p:cNvSpPr>
          <p:nvPr>
            <p:ph type="title"/>
          </p:nvPr>
        </p:nvSpPr>
        <p:spPr>
          <a:xfrm>
            <a:off x="479394" y="1070800"/>
            <a:ext cx="3939688" cy="5583126"/>
          </a:xfrm>
        </p:spPr>
        <p:txBody>
          <a:bodyPr>
            <a:normAutofit/>
          </a:bodyPr>
          <a:lstStyle/>
          <a:p>
            <a:pPr algn="r"/>
            <a:r>
              <a:rPr lang="en-GB" sz="8000" b="1"/>
              <a:t>Cause the victims death</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636FE823-C839-6619-F341-577418AFD4DB}"/>
              </a:ext>
            </a:extLst>
          </p:cNvPr>
          <p:cNvGraphicFramePr>
            <a:graphicFrameLocks noGrp="1"/>
          </p:cNvGraphicFramePr>
          <p:nvPr>
            <p:ph idx="1"/>
            <p:extLst>
              <p:ext uri="{D42A27DB-BD31-4B8C-83A1-F6EECF244321}">
                <p14:modId xmlns:p14="http://schemas.microsoft.com/office/powerpoint/2010/main" val="255912918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709369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lack and white spiralling staircase">
            <a:extLst>
              <a:ext uri="{FF2B5EF4-FFF2-40B4-BE49-F238E27FC236}">
                <a16:creationId xmlns:a16="http://schemas.microsoft.com/office/drawing/2014/main" id="{EEDEB020-7EB0-8C3C-103B-307E2E753576}"/>
              </a:ext>
            </a:extLst>
          </p:cNvPr>
          <p:cNvPicPr>
            <a:picLocks noChangeAspect="1"/>
          </p:cNvPicPr>
          <p:nvPr/>
        </p:nvPicPr>
        <p:blipFill>
          <a:blip r:embed="rId2">
            <a:extLst>
              <a:ext uri="{28A0092B-C50C-407E-A947-70E740481C1C}">
                <a14:useLocalDpi xmlns:a14="http://schemas.microsoft.com/office/drawing/2010/main" val="0"/>
              </a:ext>
            </a:extLst>
          </a:blip>
          <a:srcRect t="10005"/>
          <a:stretch/>
        </p:blipFill>
        <p:spPr>
          <a:xfrm>
            <a:off x="-1" y="-1"/>
            <a:ext cx="11416413" cy="6858001"/>
          </a:xfrm>
          <a:prstGeom prst="rect">
            <a:avLst/>
          </a:prstGeom>
          <a:effectLst>
            <a:outerShdw blurRad="596900" dist="330200" dir="8820000" sx="87000" sy="87000" algn="ctr" rotWithShape="0">
              <a:srgbClr val="000000">
                <a:alpha val="29000"/>
              </a:srgbClr>
            </a:outerShdw>
          </a:effectLst>
        </p:spPr>
      </p:pic>
      <p:sp>
        <p:nvSpPr>
          <p:cNvPr id="16"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244C432-7C1A-B987-5659-91B6CD145FB2}"/>
              </a:ext>
            </a:extLst>
          </p:cNvPr>
          <p:cNvSpPr>
            <a:spLocks noGrp="1"/>
          </p:cNvSpPr>
          <p:nvPr>
            <p:ph type="ctrTitle"/>
          </p:nvPr>
        </p:nvSpPr>
        <p:spPr>
          <a:xfrm>
            <a:off x="589558" y="1948171"/>
            <a:ext cx="4501057" cy="2661313"/>
          </a:xfrm>
        </p:spPr>
        <p:txBody>
          <a:bodyPr anchor="b">
            <a:normAutofit/>
          </a:bodyPr>
          <a:lstStyle/>
          <a:p>
            <a:pPr algn="l"/>
            <a:r>
              <a:rPr lang="en-GB" sz="4800" b="1" dirty="0">
                <a:solidFill>
                  <a:srgbClr val="FFFFFF"/>
                </a:solidFill>
              </a:rPr>
              <a:t>Reckless Manslaughter</a:t>
            </a:r>
          </a:p>
        </p:txBody>
      </p:sp>
    </p:spTree>
    <p:extLst>
      <p:ext uri="{BB962C8B-B14F-4D97-AF65-F5344CB8AC3E}">
        <p14:creationId xmlns:p14="http://schemas.microsoft.com/office/powerpoint/2010/main" val="1251998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D0AFEA-F684-364B-5154-9831A6FFF193}"/>
              </a:ext>
            </a:extLst>
          </p:cNvPr>
          <p:cNvSpPr>
            <a:spLocks noGrp="1"/>
          </p:cNvSpPr>
          <p:nvPr>
            <p:ph type="title"/>
          </p:nvPr>
        </p:nvSpPr>
        <p:spPr>
          <a:xfrm>
            <a:off x="6657715" y="467271"/>
            <a:ext cx="4195674" cy="2052522"/>
          </a:xfrm>
        </p:spPr>
        <p:txBody>
          <a:bodyPr anchor="b">
            <a:normAutofit/>
          </a:bodyPr>
          <a:lstStyle/>
          <a:p>
            <a:r>
              <a:rPr lang="en-GB" sz="4300" b="1"/>
              <a:t>What is reckless manslaughter?</a:t>
            </a:r>
          </a:p>
        </p:txBody>
      </p:sp>
      <p:sp>
        <p:nvSpPr>
          <p:cNvPr id="19" name="Oval 18">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2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5" name="Graphic 4" descr="Pin outline">
            <a:extLst>
              <a:ext uri="{FF2B5EF4-FFF2-40B4-BE49-F238E27FC236}">
                <a16:creationId xmlns:a16="http://schemas.microsoft.com/office/drawing/2014/main" id="{80DF3C2F-FD8F-0C1C-60F2-A2EDBAADA44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17770" y="1448957"/>
            <a:ext cx="3952579" cy="3952579"/>
          </a:xfrm>
          <a:prstGeom prst="rect">
            <a:avLst/>
          </a:prstGeom>
        </p:spPr>
      </p:pic>
      <p:sp>
        <p:nvSpPr>
          <p:cNvPr id="3" name="Content Placeholder 2">
            <a:extLst>
              <a:ext uri="{FF2B5EF4-FFF2-40B4-BE49-F238E27FC236}">
                <a16:creationId xmlns:a16="http://schemas.microsoft.com/office/drawing/2014/main" id="{38EB54C2-B26F-CC52-F4B3-F54FD75170D2}"/>
              </a:ext>
            </a:extLst>
          </p:cNvPr>
          <p:cNvSpPr>
            <a:spLocks noGrp="1"/>
          </p:cNvSpPr>
          <p:nvPr>
            <p:ph idx="1"/>
          </p:nvPr>
        </p:nvSpPr>
        <p:spPr>
          <a:xfrm>
            <a:off x="6695359" y="2990818"/>
            <a:ext cx="4158031" cy="2913872"/>
          </a:xfrm>
        </p:spPr>
        <p:txBody>
          <a:bodyPr anchor="t">
            <a:normAutofit/>
          </a:bodyPr>
          <a:lstStyle/>
          <a:p>
            <a:r>
              <a:rPr lang="en-GB" sz="1600">
                <a:solidFill>
                  <a:schemeClr val="tx1">
                    <a:alpha val="80000"/>
                  </a:schemeClr>
                </a:solidFill>
              </a:rPr>
              <a:t>Can be committed by either an act or an omission. </a:t>
            </a:r>
          </a:p>
          <a:p>
            <a:r>
              <a:rPr lang="en-GB" sz="1600">
                <a:solidFill>
                  <a:schemeClr val="tx1">
                    <a:alpha val="80000"/>
                  </a:schemeClr>
                </a:solidFill>
              </a:rPr>
              <a:t>They do not need to amount of a criminal offence. </a:t>
            </a:r>
          </a:p>
          <a:p>
            <a:r>
              <a:rPr lang="en-GB" sz="1600">
                <a:solidFill>
                  <a:schemeClr val="tx1">
                    <a:alpha val="80000"/>
                  </a:schemeClr>
                </a:solidFill>
              </a:rPr>
              <a:t>Committed where the individual is aware that it is highly likely that their actions will cause serious bodily harm. </a:t>
            </a:r>
          </a:p>
          <a:p>
            <a:endParaRPr lang="en-GB" sz="1600">
              <a:solidFill>
                <a:schemeClr val="tx1">
                  <a:alpha val="80000"/>
                </a:schemeClr>
              </a:solidFill>
            </a:endParaRPr>
          </a:p>
          <a:p>
            <a:r>
              <a:rPr lang="en-GB" sz="1600">
                <a:solidFill>
                  <a:schemeClr val="tx1">
                    <a:alpha val="80000"/>
                  </a:schemeClr>
                </a:solidFill>
              </a:rPr>
              <a:t>We need to establish the actus reus and men’s rea. </a:t>
            </a:r>
          </a:p>
        </p:txBody>
      </p:sp>
      <p:sp>
        <p:nvSpPr>
          <p:cNvPr id="2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267765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Stack of sticky notes and pencil">
            <a:extLst>
              <a:ext uri="{FF2B5EF4-FFF2-40B4-BE49-F238E27FC236}">
                <a16:creationId xmlns:a16="http://schemas.microsoft.com/office/drawing/2014/main" id="{3A7CA698-7E4C-1521-205F-443D81809A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20842007-C9F7-6773-389E-A60896853C34}"/>
              </a:ext>
            </a:extLst>
          </p:cNvPr>
          <p:cNvSpPr>
            <a:spLocks noGrp="1"/>
          </p:cNvSpPr>
          <p:nvPr>
            <p:ph type="title"/>
          </p:nvPr>
        </p:nvSpPr>
        <p:spPr/>
        <p:txBody>
          <a:bodyPr>
            <a:normAutofit/>
          </a:bodyPr>
          <a:lstStyle/>
          <a:p>
            <a:pPr algn="ctr"/>
            <a:r>
              <a:rPr lang="en-GB" sz="5400" b="1" dirty="0"/>
              <a:t>The elements of the offence </a:t>
            </a:r>
          </a:p>
        </p:txBody>
      </p:sp>
      <p:sp>
        <p:nvSpPr>
          <p:cNvPr id="5" name="Text Placeholder 4">
            <a:extLst>
              <a:ext uri="{FF2B5EF4-FFF2-40B4-BE49-F238E27FC236}">
                <a16:creationId xmlns:a16="http://schemas.microsoft.com/office/drawing/2014/main" id="{8B30A57B-0599-0D3C-4783-4999B1C74A00}"/>
              </a:ext>
            </a:extLst>
          </p:cNvPr>
          <p:cNvSpPr>
            <a:spLocks noGrp="1"/>
          </p:cNvSpPr>
          <p:nvPr>
            <p:ph type="body" idx="1"/>
          </p:nvPr>
        </p:nvSpPr>
        <p:spPr/>
        <p:txBody>
          <a:bodyPr>
            <a:normAutofit/>
          </a:bodyPr>
          <a:lstStyle/>
          <a:p>
            <a:pPr algn="ctr"/>
            <a:r>
              <a:rPr lang="en-GB" sz="3600" u="sng" dirty="0"/>
              <a:t>Actus Reus</a:t>
            </a:r>
          </a:p>
        </p:txBody>
      </p:sp>
      <p:sp>
        <p:nvSpPr>
          <p:cNvPr id="6" name="Content Placeholder 5">
            <a:extLst>
              <a:ext uri="{FF2B5EF4-FFF2-40B4-BE49-F238E27FC236}">
                <a16:creationId xmlns:a16="http://schemas.microsoft.com/office/drawing/2014/main" id="{D2A58D69-B1F3-301F-4239-78FF23C6E202}"/>
              </a:ext>
            </a:extLst>
          </p:cNvPr>
          <p:cNvSpPr>
            <a:spLocks noGrp="1"/>
          </p:cNvSpPr>
          <p:nvPr>
            <p:ph sz="half" idx="2"/>
          </p:nvPr>
        </p:nvSpPr>
        <p:spPr>
          <a:xfrm>
            <a:off x="839788" y="2505075"/>
            <a:ext cx="5157787" cy="4100772"/>
          </a:xfrm>
        </p:spPr>
        <p:txBody>
          <a:bodyPr>
            <a:normAutofit fontScale="92500" lnSpcReduction="10000"/>
          </a:bodyPr>
          <a:lstStyle/>
          <a:p>
            <a:r>
              <a:rPr lang="en-GB" u="sng" dirty="0"/>
              <a:t>Guilty Act- </a:t>
            </a:r>
          </a:p>
          <a:p>
            <a:endParaRPr lang="en-GB" dirty="0"/>
          </a:p>
          <a:p>
            <a:r>
              <a:rPr lang="en-GB" dirty="0"/>
              <a:t>Act </a:t>
            </a:r>
          </a:p>
          <a:p>
            <a:endParaRPr lang="en-GB" dirty="0"/>
          </a:p>
          <a:p>
            <a:r>
              <a:rPr lang="en-GB" dirty="0"/>
              <a:t>Omission</a:t>
            </a:r>
          </a:p>
          <a:p>
            <a:endParaRPr lang="en-GB" dirty="0"/>
          </a:p>
          <a:p>
            <a:endParaRPr lang="en-GB" dirty="0"/>
          </a:p>
          <a:p>
            <a:endParaRPr lang="en-GB" dirty="0"/>
          </a:p>
          <a:p>
            <a:r>
              <a:rPr lang="en-GB" dirty="0"/>
              <a:t>Results in death </a:t>
            </a:r>
          </a:p>
        </p:txBody>
      </p:sp>
      <p:sp>
        <p:nvSpPr>
          <p:cNvPr id="7" name="Text Placeholder 6">
            <a:extLst>
              <a:ext uri="{FF2B5EF4-FFF2-40B4-BE49-F238E27FC236}">
                <a16:creationId xmlns:a16="http://schemas.microsoft.com/office/drawing/2014/main" id="{58AD7F38-9C87-098F-DED8-0CB9F6D9CAF5}"/>
              </a:ext>
            </a:extLst>
          </p:cNvPr>
          <p:cNvSpPr>
            <a:spLocks noGrp="1"/>
          </p:cNvSpPr>
          <p:nvPr>
            <p:ph type="body" sz="quarter" idx="3"/>
          </p:nvPr>
        </p:nvSpPr>
        <p:spPr>
          <a:xfrm>
            <a:off x="6169024" y="1564785"/>
            <a:ext cx="5183188" cy="823912"/>
          </a:xfrm>
        </p:spPr>
        <p:txBody>
          <a:bodyPr>
            <a:normAutofit/>
          </a:bodyPr>
          <a:lstStyle/>
          <a:p>
            <a:pPr algn="ctr"/>
            <a:r>
              <a:rPr lang="en-GB" sz="3600" u="sng" dirty="0"/>
              <a:t>Men’s rea</a:t>
            </a:r>
          </a:p>
        </p:txBody>
      </p:sp>
      <p:sp>
        <p:nvSpPr>
          <p:cNvPr id="8" name="Content Placeholder 7">
            <a:extLst>
              <a:ext uri="{FF2B5EF4-FFF2-40B4-BE49-F238E27FC236}">
                <a16:creationId xmlns:a16="http://schemas.microsoft.com/office/drawing/2014/main" id="{BB6D9F51-6F59-66A7-0104-27D1CEF84118}"/>
              </a:ext>
            </a:extLst>
          </p:cNvPr>
          <p:cNvSpPr>
            <a:spLocks noGrp="1"/>
          </p:cNvSpPr>
          <p:nvPr>
            <p:ph sz="quarter" idx="4"/>
          </p:nvPr>
        </p:nvSpPr>
        <p:spPr>
          <a:xfrm>
            <a:off x="6172200" y="2505075"/>
            <a:ext cx="5183188" cy="4222692"/>
          </a:xfrm>
        </p:spPr>
        <p:txBody>
          <a:bodyPr>
            <a:normAutofit fontScale="92500" lnSpcReduction="10000"/>
          </a:bodyPr>
          <a:lstStyle/>
          <a:p>
            <a:r>
              <a:rPr lang="en-GB" u="sng" dirty="0"/>
              <a:t>Guilty Mind –</a:t>
            </a:r>
          </a:p>
          <a:p>
            <a:endParaRPr lang="en-GB" dirty="0"/>
          </a:p>
          <a:p>
            <a:endParaRPr lang="en-GB" dirty="0"/>
          </a:p>
          <a:p>
            <a:endParaRPr lang="en-GB" dirty="0"/>
          </a:p>
          <a:p>
            <a:pPr marL="0" indent="0">
              <a:buNone/>
            </a:pPr>
            <a:endParaRPr lang="en-GB" dirty="0"/>
          </a:p>
          <a:p>
            <a:r>
              <a:rPr lang="en-GB" dirty="0"/>
              <a:t>Awareness of highly probable outcome will be death or serious injury. </a:t>
            </a:r>
          </a:p>
          <a:p>
            <a:endParaRPr lang="en-GB" dirty="0"/>
          </a:p>
          <a:p>
            <a:pPr marL="0" indent="0">
              <a:buNone/>
            </a:pPr>
            <a:r>
              <a:rPr lang="en-GB" dirty="0"/>
              <a:t> </a:t>
            </a:r>
          </a:p>
          <a:p>
            <a:endParaRPr lang="en-GB" dirty="0"/>
          </a:p>
          <a:p>
            <a:endParaRPr lang="en-GB" dirty="0"/>
          </a:p>
        </p:txBody>
      </p:sp>
    </p:spTree>
    <p:extLst>
      <p:ext uri="{BB962C8B-B14F-4D97-AF65-F5344CB8AC3E}">
        <p14:creationId xmlns:p14="http://schemas.microsoft.com/office/powerpoint/2010/main" val="420612311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40156527-FD8C-0C30-808B-A670B9F3D6D8}"/>
              </a:ext>
            </a:extLst>
          </p:cNvPr>
          <p:cNvSpPr>
            <a:spLocks noGrp="1"/>
          </p:cNvSpPr>
          <p:nvPr>
            <p:ph type="title"/>
          </p:nvPr>
        </p:nvSpPr>
        <p:spPr>
          <a:xfrm>
            <a:off x="838200" y="643467"/>
            <a:ext cx="2951205" cy="5571066"/>
          </a:xfrm>
        </p:spPr>
        <p:txBody>
          <a:bodyPr>
            <a:normAutofit/>
          </a:bodyPr>
          <a:lstStyle/>
          <a:p>
            <a:r>
              <a:rPr lang="en-GB" b="1" dirty="0">
                <a:solidFill>
                  <a:srgbClr val="FFFFFF"/>
                </a:solidFill>
              </a:rPr>
              <a:t>Summary </a:t>
            </a:r>
          </a:p>
        </p:txBody>
      </p:sp>
      <p:graphicFrame>
        <p:nvGraphicFramePr>
          <p:cNvPr id="5" name="Content Placeholder 2">
            <a:extLst>
              <a:ext uri="{FF2B5EF4-FFF2-40B4-BE49-F238E27FC236}">
                <a16:creationId xmlns:a16="http://schemas.microsoft.com/office/drawing/2014/main" id="{35C12E59-E763-AC80-36AC-119EE75211D3}"/>
              </a:ext>
            </a:extLst>
          </p:cNvPr>
          <p:cNvGraphicFramePr>
            <a:graphicFrameLocks noGrp="1"/>
          </p:cNvGraphicFramePr>
          <p:nvPr>
            <p:ph idx="1"/>
            <p:extLst>
              <p:ext uri="{D42A27DB-BD31-4B8C-83A1-F6EECF244321}">
                <p14:modId xmlns:p14="http://schemas.microsoft.com/office/powerpoint/2010/main" val="122006454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836011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6B66F5CF-59F9-D85B-4645-7B9B0213B8B7}"/>
              </a:ext>
            </a:extLst>
          </p:cNvPr>
          <p:cNvSpPr>
            <a:spLocks noGrp="1"/>
          </p:cNvSpPr>
          <p:nvPr>
            <p:ph type="ctrTitle"/>
          </p:nvPr>
        </p:nvSpPr>
        <p:spPr>
          <a:xfrm>
            <a:off x="5093520" y="2744662"/>
            <a:ext cx="6589707" cy="2387600"/>
          </a:xfrm>
        </p:spPr>
        <p:txBody>
          <a:bodyPr>
            <a:normAutofit/>
          </a:bodyPr>
          <a:lstStyle/>
          <a:p>
            <a:r>
              <a:rPr lang="en-GB" sz="7200" b="1" dirty="0">
                <a:solidFill>
                  <a:srgbClr val="FFFFFF"/>
                </a:solidFill>
              </a:rPr>
              <a:t>Thank you!</a:t>
            </a:r>
          </a:p>
        </p:txBody>
      </p:sp>
      <p:sp>
        <p:nvSpPr>
          <p:cNvPr id="5" name="Subtitle 4">
            <a:extLst>
              <a:ext uri="{FF2B5EF4-FFF2-40B4-BE49-F238E27FC236}">
                <a16:creationId xmlns:a16="http://schemas.microsoft.com/office/drawing/2014/main" id="{41E39598-E07D-9AA7-5088-1274CF458699}"/>
              </a:ext>
            </a:extLst>
          </p:cNvPr>
          <p:cNvSpPr>
            <a:spLocks noGrp="1"/>
          </p:cNvSpPr>
          <p:nvPr>
            <p:ph type="subTitle" idx="1"/>
          </p:nvPr>
        </p:nvSpPr>
        <p:spPr>
          <a:xfrm>
            <a:off x="5093520" y="5224337"/>
            <a:ext cx="6589707" cy="1329443"/>
          </a:xfrm>
        </p:spPr>
        <p:txBody>
          <a:bodyPr>
            <a:normAutofit/>
          </a:bodyPr>
          <a:lstStyle/>
          <a:p>
            <a:r>
              <a:rPr lang="en-GB" dirty="0">
                <a:solidFill>
                  <a:srgbClr val="FFFFFF"/>
                </a:solidFill>
              </a:rPr>
              <a:t>Next Week - Defences</a:t>
            </a:r>
          </a:p>
        </p:txBody>
      </p:sp>
      <p:cxnSp>
        <p:nvCxnSpPr>
          <p:cNvPr id="14" name="Straight Connector 13">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6" name="Freeform: Shape 15">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Arc 23">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7182053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4701</Words>
  <Application>Microsoft Office PowerPoint</Application>
  <PresentationFormat>Widescreen</PresentationFormat>
  <Paragraphs>525</Paragraphs>
  <Slides>81</Slides>
  <Notes>34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81</vt:i4>
      </vt:variant>
    </vt:vector>
  </HeadingPairs>
  <TitlesOfParts>
    <vt:vector size="88" baseType="lpstr">
      <vt:lpstr>Aptos</vt:lpstr>
      <vt:lpstr>Aptos Display</vt:lpstr>
      <vt:lpstr>Arial</vt:lpstr>
      <vt:lpstr>Arial</vt:lpstr>
      <vt:lpstr>Calibri</vt:lpstr>
      <vt:lpstr>Wingdings</vt:lpstr>
      <vt:lpstr>Office Theme</vt:lpstr>
      <vt:lpstr>Manslaughter </vt:lpstr>
      <vt:lpstr>Activity</vt:lpstr>
      <vt:lpstr>Voluntary Manslaughter</vt:lpstr>
      <vt:lpstr>Introduction</vt:lpstr>
      <vt:lpstr>Voluntary Manslaughter</vt:lpstr>
      <vt:lpstr>Defence - Loss of Control </vt:lpstr>
      <vt:lpstr>PowerPoint Presentation</vt:lpstr>
      <vt:lpstr>In addition, and important to note </vt:lpstr>
      <vt:lpstr>Sudden and temporary loss of self-control </vt:lpstr>
      <vt:lpstr>Key case law </vt:lpstr>
      <vt:lpstr>What need to be proven?</vt:lpstr>
      <vt:lpstr>Other key sections</vt:lpstr>
      <vt:lpstr>Continued</vt:lpstr>
      <vt:lpstr>Two-limb test</vt:lpstr>
      <vt:lpstr>Loss of Timing</vt:lpstr>
      <vt:lpstr>Removal of ‘Suddenness’ </vt:lpstr>
      <vt:lpstr>Activity</vt:lpstr>
      <vt:lpstr>PowerPoint Presentation</vt:lpstr>
      <vt:lpstr>Qualifying trigger </vt:lpstr>
      <vt:lpstr>S.55(3) </vt:lpstr>
      <vt:lpstr>Continued</vt:lpstr>
      <vt:lpstr>S.55(4)</vt:lpstr>
      <vt:lpstr>Our key case</vt:lpstr>
      <vt:lpstr>R v Hatter</vt:lpstr>
      <vt:lpstr>R v Bowyer [2013]  </vt:lpstr>
      <vt:lpstr>All in a joint appeal</vt:lpstr>
      <vt:lpstr>Key section – S.55(6)</vt:lpstr>
      <vt:lpstr>Sexual Infidelity – Can you use the defence?</vt:lpstr>
      <vt:lpstr>What does the case establish?</vt:lpstr>
      <vt:lpstr>Caused the defendant to lose self-control  </vt:lpstr>
      <vt:lpstr>A person of D's sex and age, with a normal degree of tolerance and self-restraint and in the circumstances of D, might have reacted in the same or in a similar way to D</vt:lpstr>
      <vt:lpstr>Continued</vt:lpstr>
      <vt:lpstr>Continued </vt:lpstr>
      <vt:lpstr>Important to remember </vt:lpstr>
      <vt:lpstr>Diminished Responsibility </vt:lpstr>
      <vt:lpstr>What is diminished responsibility?</vt:lpstr>
      <vt:lpstr>Continued</vt:lpstr>
      <vt:lpstr>How do we test for diminished responsibility?</vt:lpstr>
      <vt:lpstr>Suffering from a recognised medical condition </vt:lpstr>
      <vt:lpstr>Let’s look at some cases </vt:lpstr>
      <vt:lpstr>Leads to an abnormality of mental functioning </vt:lpstr>
      <vt:lpstr>Substantially impaired D's ability to understand the nature of D's conduct; to form a rational judgment; to exercise self-control. </vt:lpstr>
      <vt:lpstr>Continued</vt:lpstr>
      <vt:lpstr>R v Golds [2016]</vt:lpstr>
      <vt:lpstr>Continued</vt:lpstr>
      <vt:lpstr>The abnormality provides an explanation for the defendant’s act and omissions in doing or being a party to the killing. </vt:lpstr>
      <vt:lpstr>Summary of Voluntary Manslaughter</vt:lpstr>
      <vt:lpstr>Involuntary Manslaughter </vt:lpstr>
      <vt:lpstr>Aims and Learning Objectives</vt:lpstr>
      <vt:lpstr>What are the types of involuntary manslaughter?</vt:lpstr>
      <vt:lpstr>Gross negligence Manslaughter </vt:lpstr>
      <vt:lpstr>What is Gross Negligence Manslaughter?</vt:lpstr>
      <vt:lpstr>Leading case </vt:lpstr>
      <vt:lpstr>Gross negligence Manslaughter </vt:lpstr>
      <vt:lpstr>Key cases </vt:lpstr>
      <vt:lpstr>Criminal law also creates some duties</vt:lpstr>
      <vt:lpstr>But…</vt:lpstr>
      <vt:lpstr>Breach of duty </vt:lpstr>
      <vt:lpstr>Did the defendant’s conduct pose a serious and obvious risk of death to the victim? </vt:lpstr>
      <vt:lpstr>Need to be the cause of the victims death</vt:lpstr>
      <vt:lpstr>Was D’s conduct grossly negligent?</vt:lpstr>
      <vt:lpstr>Continued</vt:lpstr>
      <vt:lpstr>Unlawful Act Manslaughter </vt:lpstr>
      <vt:lpstr>What is unlawful act manslaughter?</vt:lpstr>
      <vt:lpstr>Our key case </vt:lpstr>
      <vt:lpstr>Laying down the test </vt:lpstr>
      <vt:lpstr>The defendant does an unlawful act </vt:lpstr>
      <vt:lpstr>R v Watson </vt:lpstr>
      <vt:lpstr>The act is dangerous </vt:lpstr>
      <vt:lpstr>Continued</vt:lpstr>
      <vt:lpstr>Continued</vt:lpstr>
      <vt:lpstr>Continued </vt:lpstr>
      <vt:lpstr>Task</vt:lpstr>
      <vt:lpstr>The Act causes the victims death</vt:lpstr>
      <vt:lpstr>Is transferred malice applicable?</vt:lpstr>
      <vt:lpstr>Cause the victims death</vt:lpstr>
      <vt:lpstr>Reckless Manslaughter</vt:lpstr>
      <vt:lpstr>What is reckless manslaughter?</vt:lpstr>
      <vt:lpstr>The elements of the offence </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Ellie Brown</cp:lastModifiedBy>
  <cp:revision>2</cp:revision>
  <dcterms:created xsi:type="dcterms:W3CDTF">2024-11-10T00:49:47Z</dcterms:created>
  <dcterms:modified xsi:type="dcterms:W3CDTF">2026-02-02T15:13:06Z</dcterms:modified>
</cp:coreProperties>
</file>