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8"/>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18288000" cy="10287000"/>
  <p:notesSz cx="6858000" cy="9144000"/>
  <p:embeddedFontLst>
    <p:embeddedFont>
      <p:font typeface="เอฟซี เรนโบว์" charset="1" panose="00000000000000000000"/>
      <p:regular r:id="rId25"/>
    </p:embeddedFont>
    <p:embeddedFont>
      <p:font typeface="Questrial" charset="1" panose="02000000000000000000"/>
      <p:regular r:id="rId26"/>
    </p:embeddedFont>
    <p:embeddedFont>
      <p:font typeface="เอฟซี เรนโบว์ Bold" charset="1" panose="00000000000000000000"/>
      <p:regular r:id="rId27"/>
    </p:embeddedFont>
    <p:embeddedFont>
      <p:font typeface="เอฟซี เรนโบว์ Bold Italics" charset="1" panose="0000000000000000000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notesMasters/notesMaster1.xml" Type="http://schemas.openxmlformats.org/officeDocument/2006/relationships/notesMaster"/><Relationship Id="rId29" Target="theme/theme2.xml" Type="http://schemas.openxmlformats.org/officeDocument/2006/relationships/theme"/><Relationship Id="rId3" Target="viewProps.xml" Type="http://schemas.openxmlformats.org/officeDocument/2006/relationships/viewProps"/><Relationship Id="rId30" Target="notesSlides/notesSlide1.xml" Type="http://schemas.openxmlformats.org/officeDocument/2006/relationships/notesSlide"/><Relationship Id="rId31" Target="notesSlides/notesSlide2.xml" Type="http://schemas.openxmlformats.org/officeDocument/2006/relationships/notesSlide"/><Relationship Id="rId32" Target="fonts/font32.fntdata" Type="http://schemas.openxmlformats.org/officeDocument/2006/relationships/font"/><Relationship Id="rId33" Target="notesSlides/notesSlide3.xml" Type="http://schemas.openxmlformats.org/officeDocument/2006/relationships/notesSlide"/><Relationship Id="rId34" Target="notesSlides/notesSlide4.xml" Type="http://schemas.openxmlformats.org/officeDocument/2006/relationships/notesSlide"/><Relationship Id="rId35" Target="notesSlides/notesSlide5.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Savings income will be taxed after NSNDI - so if over, savings will be taxed at the higher/additional rate. </a:t>
            </a:r>
          </a:p>
          <a:p>
            <a:r>
              <a:rPr lang="en-US"/>
              <a:t/>
            </a:r>
          </a:p>
          <a:p>
            <a:r>
              <a:rPr lang="en-US"/>
              <a:t>Dividends are taxed last - if higher or close to basic rate after savings taxed- dividends will be taxed at the higher or additional rate.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If given away then the asset is assessed at market value.</a:t>
            </a:r>
          </a:p>
          <a:p>
            <a:r>
              <a:rPr lang="en-US"/>
              <a:t/>
            </a:r>
          </a:p>
          <a:p>
            <a:r>
              <a:rPr lang="en-US"/>
              <a:t>No charge upon death.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relation to expenditure - things such as repair and maintenance are not deducted.</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Reliefs are applied separately to each Gain. </a:t>
            </a:r>
          </a:p>
          <a:p>
            <a:r>
              <a:rPr lang="en-US"/>
              <a:t/>
            </a:r>
          </a:p>
          <a:p>
            <a:r>
              <a:rPr lang="en-US"/>
              <a:t>Tax year is same as others. </a:t>
            </a:r>
          </a:p>
          <a:p>
            <a:r>
              <a:rPr lang="en-US"/>
              <a:t/>
            </a:r>
          </a:p>
          <a:p>
            <a:r>
              <a:rPr lang="en-US"/>
              <a:t>Once applied all are added together. </a:t>
            </a:r>
          </a:p>
          <a:p>
            <a:r>
              <a:rPr lang="en-US"/>
              <a:t/>
            </a:r>
          </a:p>
          <a:p>
            <a:r>
              <a:rPr lang="en-US"/>
              <a:t>* Gains - </a:t>
            </a:r>
          </a:p>
          <a:p>
            <a:r>
              <a:rPr lang="en-US"/>
              <a:t>If the individual has any of their basic rate band left then they will pay CGT at the lower CGT rate on gains falling within that band, and at the higher CGT rate on any gains above that.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Hold over - can only be used where both agree to claim.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6.svg" Type="http://schemas.openxmlformats.org/officeDocument/2006/relationships/image"/><Relationship Id="rId6" Target="../media/image7.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7.png" Type="http://schemas.openxmlformats.org/officeDocument/2006/relationships/image"/><Relationship Id="rId4" Target="../media/image2.png" Type="http://schemas.openxmlformats.org/officeDocument/2006/relationships/image"/><Relationship Id="rId5" Target="../media/image9.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3.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3.png" Type="http://schemas.openxmlformats.org/officeDocument/2006/relationships/image"/><Relationship Id="rId4" Target="../media/image10.pn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3.png" Type="http://schemas.openxmlformats.org/officeDocument/2006/relationships/image"/><Relationship Id="rId4" Target="../media/image10.png" Type="http://schemas.openxmlformats.org/officeDocument/2006/relationships/image"/><Relationship Id="rId5" Target="../media/image11.png" Type="http://schemas.openxmlformats.org/officeDocument/2006/relationships/image"/><Relationship Id="rId6" Target="../media/image12.svg" Type="http://schemas.openxmlformats.org/officeDocument/2006/relationships/image"/><Relationship Id="rId7" Target="../media/image13.pn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3.png" Type="http://schemas.openxmlformats.org/officeDocument/2006/relationships/image"/><Relationship Id="rId4" Target="../media/image13.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10.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3.pn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31593" y="236776"/>
            <a:ext cx="10642196" cy="9458252"/>
          </a:xfrm>
          <a:custGeom>
            <a:avLst/>
            <a:gdLst/>
            <a:ahLst/>
            <a:cxnLst/>
            <a:rect r="r" b="b" t="t" l="l"/>
            <a:pathLst>
              <a:path h="9458252" w="10642196">
                <a:moveTo>
                  <a:pt x="0" y="0"/>
                </a:moveTo>
                <a:lnTo>
                  <a:pt x="10642196" y="0"/>
                </a:lnTo>
                <a:lnTo>
                  <a:pt x="10642196" y="9458252"/>
                </a:lnTo>
                <a:lnTo>
                  <a:pt x="0" y="9458252"/>
                </a:lnTo>
                <a:lnTo>
                  <a:pt x="0" y="0"/>
                </a:lnTo>
                <a:close/>
              </a:path>
            </a:pathLst>
          </a:custGeom>
          <a:blipFill>
            <a:blip r:embed="rId2">
              <a:alphaModFix amt="82000"/>
            </a:blip>
            <a:stretch>
              <a:fillRect l="0" t="0" r="0" b="0"/>
            </a:stretch>
          </a:blipFill>
        </p:spPr>
      </p:sp>
      <p:sp>
        <p:nvSpPr>
          <p:cNvPr name="Freeform 3" id="3"/>
          <p:cNvSpPr/>
          <p:nvPr/>
        </p:nvSpPr>
        <p:spPr>
          <a:xfrm flipH="false" flipV="false" rot="0">
            <a:off x="10654949" y="-234980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Freeform 4" id="4"/>
          <p:cNvSpPr/>
          <p:nvPr/>
        </p:nvSpPr>
        <p:spPr>
          <a:xfrm flipH="false" flipV="false" rot="-10800000">
            <a:off x="-1757175" y="479504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TextBox 5" id="5"/>
          <p:cNvSpPr txBox="true"/>
          <p:nvPr/>
        </p:nvSpPr>
        <p:spPr>
          <a:xfrm rot="0">
            <a:off x="5397075" y="3474720"/>
            <a:ext cx="7493851" cy="3080385"/>
          </a:xfrm>
          <a:prstGeom prst="rect">
            <a:avLst/>
          </a:prstGeom>
        </p:spPr>
        <p:txBody>
          <a:bodyPr anchor="t" rtlCol="false" tIns="0" lIns="0" bIns="0" rIns="0">
            <a:spAutoFit/>
          </a:bodyPr>
          <a:lstStyle/>
          <a:p>
            <a:pPr algn="ctr">
              <a:lnSpc>
                <a:spcPts val="11520"/>
              </a:lnSpc>
            </a:pPr>
            <a:r>
              <a:rPr lang="en-US" sz="9000" u="sng">
                <a:solidFill>
                  <a:srgbClr val="000000"/>
                </a:solidFill>
                <a:latin typeface="เอฟซี เรนโบว์"/>
                <a:ea typeface="เอฟซี เรนโบว์"/>
                <a:cs typeface="เอฟซี เรนโบว์"/>
                <a:sym typeface="เอฟซี เรนโบว์"/>
              </a:rPr>
              <a:t>Taxation continued</a:t>
            </a:r>
          </a:p>
        </p:txBody>
      </p:sp>
      <p:sp>
        <p:nvSpPr>
          <p:cNvPr name="TextBox 6" id="6"/>
          <p:cNvSpPr txBox="true"/>
          <p:nvPr/>
        </p:nvSpPr>
        <p:spPr>
          <a:xfrm rot="0">
            <a:off x="4548554" y="7625675"/>
            <a:ext cx="9190891" cy="589914"/>
          </a:xfrm>
          <a:prstGeom prst="rect">
            <a:avLst/>
          </a:prstGeom>
        </p:spPr>
        <p:txBody>
          <a:bodyPr anchor="t" rtlCol="false" tIns="0" lIns="0" bIns="0" rIns="0">
            <a:spAutoFit/>
          </a:bodyPr>
          <a:lstStyle/>
          <a:p>
            <a:pPr algn="ctr">
              <a:lnSpc>
                <a:spcPts val="4760"/>
              </a:lnSpc>
            </a:pPr>
            <a:r>
              <a:rPr lang="en-US" sz="3400">
                <a:solidFill>
                  <a:srgbClr val="000000"/>
                </a:solidFill>
                <a:latin typeface="Questrial"/>
                <a:ea typeface="Questrial"/>
                <a:cs typeface="Questrial"/>
                <a:sym typeface="Questrial"/>
              </a:rPr>
              <a:t>By Zita Draper </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613935" y="3435030"/>
            <a:ext cx="7591881" cy="7841380"/>
          </a:xfrm>
          <a:custGeom>
            <a:avLst/>
            <a:gdLst/>
            <a:ahLst/>
            <a:cxnLst/>
            <a:rect r="r" b="b" t="t" l="l"/>
            <a:pathLst>
              <a:path h="7841380" w="7591881">
                <a:moveTo>
                  <a:pt x="0" y="0"/>
                </a:moveTo>
                <a:lnTo>
                  <a:pt x="7591882" y="0"/>
                </a:lnTo>
                <a:lnTo>
                  <a:pt x="7591882" y="7841380"/>
                </a:lnTo>
                <a:lnTo>
                  <a:pt x="0" y="7841380"/>
                </a:lnTo>
                <a:lnTo>
                  <a:pt x="0" y="0"/>
                </a:lnTo>
                <a:close/>
              </a:path>
            </a:pathLst>
          </a:custGeom>
          <a:blipFill>
            <a:blip r:embed="rId2"/>
            <a:stretch>
              <a:fillRect l="0" t="0" r="0" b="0"/>
            </a:stretch>
          </a:blipFill>
        </p:spPr>
      </p:sp>
      <p:sp>
        <p:nvSpPr>
          <p:cNvPr name="Freeform 3" id="3"/>
          <p:cNvSpPr/>
          <p:nvPr/>
        </p:nvSpPr>
        <p:spPr>
          <a:xfrm flipH="false" flipV="false" rot="1092138">
            <a:off x="-721992" y="6201530"/>
            <a:ext cx="3501384" cy="4369902"/>
          </a:xfrm>
          <a:custGeom>
            <a:avLst/>
            <a:gdLst/>
            <a:ahLst/>
            <a:cxnLst/>
            <a:rect r="r" b="b" t="t" l="l"/>
            <a:pathLst>
              <a:path h="4369902" w="3501384">
                <a:moveTo>
                  <a:pt x="0" y="0"/>
                </a:moveTo>
                <a:lnTo>
                  <a:pt x="3501384" y="0"/>
                </a:lnTo>
                <a:lnTo>
                  <a:pt x="3501384" y="4369902"/>
                </a:lnTo>
                <a:lnTo>
                  <a:pt x="0" y="4369902"/>
                </a:lnTo>
                <a:lnTo>
                  <a:pt x="0" y="0"/>
                </a:lnTo>
                <a:close/>
              </a:path>
            </a:pathLst>
          </a:custGeom>
          <a:blipFill>
            <a:blip r:embed="rId3"/>
            <a:stretch>
              <a:fillRect l="0" t="0" r="0" b="0"/>
            </a:stretch>
          </a:blipFill>
        </p:spPr>
      </p:sp>
      <p:sp>
        <p:nvSpPr>
          <p:cNvPr name="TextBox 4" id="4"/>
          <p:cNvSpPr txBox="true"/>
          <p:nvPr/>
        </p:nvSpPr>
        <p:spPr>
          <a:xfrm rot="0">
            <a:off x="3882050" y="5965938"/>
            <a:ext cx="5534654" cy="1703706"/>
          </a:xfrm>
          <a:prstGeom prst="rect">
            <a:avLst/>
          </a:prstGeom>
        </p:spPr>
        <p:txBody>
          <a:bodyPr anchor="t" rtlCol="false" tIns="0" lIns="0" bIns="0" rIns="0">
            <a:spAutoFit/>
          </a:bodyPr>
          <a:lstStyle/>
          <a:p>
            <a:pPr algn="l">
              <a:lnSpc>
                <a:spcPts val="12159"/>
              </a:lnSpc>
            </a:pPr>
            <a:r>
              <a:rPr lang="en-US" sz="9499">
                <a:solidFill>
                  <a:srgbClr val="000000"/>
                </a:solidFill>
                <a:latin typeface="เอฟซี เรนโบว์"/>
                <a:ea typeface="เอฟซี เรนโบว์"/>
                <a:cs typeface="เอฟซี เรนโบว์"/>
                <a:sym typeface="เอฟซี เรนโบว์"/>
              </a:rPr>
              <a:t>Content</a:t>
            </a:r>
          </a:p>
        </p:txBody>
      </p:sp>
      <p:sp>
        <p:nvSpPr>
          <p:cNvPr name="Freeform 5" id="5"/>
          <p:cNvSpPr/>
          <p:nvPr/>
        </p:nvSpPr>
        <p:spPr>
          <a:xfrm flipH="false" flipV="false" rot="0">
            <a:off x="9909583" y="2936281"/>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9909583" y="4011948"/>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9909583" y="5091316"/>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0">
            <a:off x="9909583" y="6170684"/>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Freeform 9" id="9"/>
          <p:cNvSpPr/>
          <p:nvPr/>
        </p:nvSpPr>
        <p:spPr>
          <a:xfrm flipH="false" flipV="false" rot="0">
            <a:off x="9909583" y="7250052"/>
            <a:ext cx="736468" cy="736468"/>
          </a:xfrm>
          <a:custGeom>
            <a:avLst/>
            <a:gdLst/>
            <a:ahLst/>
            <a:cxnLst/>
            <a:rect r="r" b="b" t="t" l="l"/>
            <a:pathLst>
              <a:path h="736468" w="736468">
                <a:moveTo>
                  <a:pt x="0" y="0"/>
                </a:moveTo>
                <a:lnTo>
                  <a:pt x="736468" y="0"/>
                </a:lnTo>
                <a:lnTo>
                  <a:pt x="736468" y="736468"/>
                </a:lnTo>
                <a:lnTo>
                  <a:pt x="0" y="736468"/>
                </a:lnTo>
                <a:lnTo>
                  <a:pt x="0" y="0"/>
                </a:lnTo>
                <a:close/>
              </a:path>
            </a:pathLst>
          </a:custGeom>
          <a:blipFill>
            <a:blip r:embed="rId4">
              <a:alphaModFix amt="60000"/>
              <a:extLst>
                <a:ext uri="{96DAC541-7B7A-43D3-8B79-37D633B846F1}">
                  <asvg:svgBlip xmlns:asvg="http://schemas.microsoft.com/office/drawing/2016/SVG/main" r:embed="rId5"/>
                </a:ext>
              </a:extLst>
            </a:blip>
            <a:stretch>
              <a:fillRect l="0" t="0" r="0" b="0"/>
            </a:stretch>
          </a:blipFill>
        </p:spPr>
      </p:sp>
      <p:sp>
        <p:nvSpPr>
          <p:cNvPr name="TextBox 10" id="10"/>
          <p:cNvSpPr txBox="true"/>
          <p:nvPr/>
        </p:nvSpPr>
        <p:spPr>
          <a:xfrm rot="0">
            <a:off x="10070881" y="2959329"/>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1</a:t>
            </a:r>
          </a:p>
        </p:txBody>
      </p:sp>
      <p:sp>
        <p:nvSpPr>
          <p:cNvPr name="TextBox 11" id="11"/>
          <p:cNvSpPr txBox="true"/>
          <p:nvPr/>
        </p:nvSpPr>
        <p:spPr>
          <a:xfrm rot="0">
            <a:off x="10070881" y="4034996"/>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2</a:t>
            </a:r>
          </a:p>
        </p:txBody>
      </p:sp>
      <p:sp>
        <p:nvSpPr>
          <p:cNvPr name="TextBox 12" id="12"/>
          <p:cNvSpPr txBox="true"/>
          <p:nvPr/>
        </p:nvSpPr>
        <p:spPr>
          <a:xfrm rot="0">
            <a:off x="10070881" y="5114364"/>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3</a:t>
            </a:r>
          </a:p>
        </p:txBody>
      </p:sp>
      <p:sp>
        <p:nvSpPr>
          <p:cNvPr name="TextBox 13" id="13"/>
          <p:cNvSpPr txBox="true"/>
          <p:nvPr/>
        </p:nvSpPr>
        <p:spPr>
          <a:xfrm rot="0">
            <a:off x="10070881" y="6193732"/>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4</a:t>
            </a:r>
          </a:p>
        </p:txBody>
      </p:sp>
      <p:sp>
        <p:nvSpPr>
          <p:cNvPr name="TextBox 14" id="14"/>
          <p:cNvSpPr txBox="true"/>
          <p:nvPr/>
        </p:nvSpPr>
        <p:spPr>
          <a:xfrm rot="0">
            <a:off x="10070881" y="7273100"/>
            <a:ext cx="413872" cy="595122"/>
          </a:xfrm>
          <a:prstGeom prst="rect">
            <a:avLst/>
          </a:prstGeom>
        </p:spPr>
        <p:txBody>
          <a:bodyPr anchor="t" rtlCol="false" tIns="0" lIns="0" bIns="0" rIns="0">
            <a:spAutoFit/>
          </a:bodyPr>
          <a:lstStyle/>
          <a:p>
            <a:pPr algn="ctr">
              <a:lnSpc>
                <a:spcPts val="4224"/>
              </a:lnSpc>
            </a:pPr>
            <a:r>
              <a:rPr lang="en-US" sz="3300">
                <a:solidFill>
                  <a:srgbClr val="000000"/>
                </a:solidFill>
                <a:latin typeface="เอฟซี เรนโบว์"/>
                <a:ea typeface="เอฟซี เรนโบว์"/>
                <a:cs typeface="เอฟซี เรนโบว์"/>
                <a:sym typeface="เอฟซี เรนโบว์"/>
              </a:rPr>
              <a:t>5</a:t>
            </a:r>
          </a:p>
        </p:txBody>
      </p:sp>
      <p:sp>
        <p:nvSpPr>
          <p:cNvPr name="TextBox 15" id="15"/>
          <p:cNvSpPr txBox="true"/>
          <p:nvPr/>
        </p:nvSpPr>
        <p:spPr>
          <a:xfrm rot="0">
            <a:off x="11040602" y="3017496"/>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Income tax</a:t>
            </a:r>
          </a:p>
        </p:txBody>
      </p:sp>
      <p:sp>
        <p:nvSpPr>
          <p:cNvPr name="TextBox 16" id="16"/>
          <p:cNvSpPr txBox="true"/>
          <p:nvPr/>
        </p:nvSpPr>
        <p:spPr>
          <a:xfrm rot="0">
            <a:off x="11040602" y="4093163"/>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Capital Gains Tax</a:t>
            </a:r>
          </a:p>
        </p:txBody>
      </p:sp>
      <p:sp>
        <p:nvSpPr>
          <p:cNvPr name="TextBox 17" id="17"/>
          <p:cNvSpPr txBox="true"/>
          <p:nvPr/>
        </p:nvSpPr>
        <p:spPr>
          <a:xfrm rot="0">
            <a:off x="11040602" y="5172531"/>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Break </a:t>
            </a:r>
          </a:p>
        </p:txBody>
      </p:sp>
      <p:sp>
        <p:nvSpPr>
          <p:cNvPr name="TextBox 18" id="18"/>
          <p:cNvSpPr txBox="true"/>
          <p:nvPr/>
        </p:nvSpPr>
        <p:spPr>
          <a:xfrm rot="0">
            <a:off x="11040602" y="6251899"/>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VAT </a:t>
            </a:r>
          </a:p>
        </p:txBody>
      </p:sp>
      <p:sp>
        <p:nvSpPr>
          <p:cNvPr name="TextBox 19" id="19"/>
          <p:cNvSpPr txBox="true"/>
          <p:nvPr/>
        </p:nvSpPr>
        <p:spPr>
          <a:xfrm rot="0">
            <a:off x="11040602" y="7331266"/>
            <a:ext cx="6218698" cy="507364"/>
          </a:xfrm>
          <a:prstGeom prst="rect">
            <a:avLst/>
          </a:prstGeom>
        </p:spPr>
        <p:txBody>
          <a:bodyPr anchor="t" rtlCol="false" tIns="0" lIns="0" bIns="0" rIns="0">
            <a:spAutoFit/>
          </a:bodyPr>
          <a:lstStyle/>
          <a:p>
            <a:pPr algn="l">
              <a:lnSpc>
                <a:spcPts val="4060"/>
              </a:lnSpc>
            </a:pPr>
            <a:r>
              <a:rPr lang="en-US" sz="2900">
                <a:solidFill>
                  <a:srgbClr val="000000"/>
                </a:solidFill>
                <a:latin typeface="Questrial"/>
                <a:ea typeface="Questrial"/>
                <a:cs typeface="Questrial"/>
                <a:sym typeface="Questrial"/>
              </a:rPr>
              <a:t>Thank you, any questions?</a:t>
            </a:r>
          </a:p>
        </p:txBody>
      </p:sp>
      <p:sp>
        <p:nvSpPr>
          <p:cNvPr name="Freeform 20" id="20"/>
          <p:cNvSpPr/>
          <p:nvPr/>
        </p:nvSpPr>
        <p:spPr>
          <a:xfrm flipH="false" flipV="false" rot="0">
            <a:off x="14356192" y="-2022514"/>
            <a:ext cx="5125736" cy="5695263"/>
          </a:xfrm>
          <a:custGeom>
            <a:avLst/>
            <a:gdLst/>
            <a:ahLst/>
            <a:cxnLst/>
            <a:rect r="r" b="b" t="t" l="l"/>
            <a:pathLst>
              <a:path h="5695263" w="5125736">
                <a:moveTo>
                  <a:pt x="0" y="0"/>
                </a:moveTo>
                <a:lnTo>
                  <a:pt x="5125736" y="0"/>
                </a:lnTo>
                <a:lnTo>
                  <a:pt x="5125736" y="5695263"/>
                </a:lnTo>
                <a:lnTo>
                  <a:pt x="0" y="5695263"/>
                </a:lnTo>
                <a:lnTo>
                  <a:pt x="0" y="0"/>
                </a:lnTo>
                <a:close/>
              </a:path>
            </a:pathLst>
          </a:custGeom>
          <a:blipFill>
            <a:blip r:embed="rId6"/>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EEF3"/>
        </a:solidFill>
      </p:bgPr>
    </p:bg>
    <p:spTree>
      <p:nvGrpSpPr>
        <p:cNvPr id="1" name=""/>
        <p:cNvGrpSpPr/>
        <p:nvPr/>
      </p:nvGrpSpPr>
      <p:grpSpPr>
        <a:xfrm>
          <a:off x="0" y="0"/>
          <a:ext cx="0" cy="0"/>
          <a:chOff x="0" y="0"/>
          <a:chExt cx="0" cy="0"/>
        </a:xfrm>
      </p:grpSpPr>
      <p:sp>
        <p:nvSpPr>
          <p:cNvPr name="Freeform 2" id="2"/>
          <p:cNvSpPr/>
          <p:nvPr/>
        </p:nvSpPr>
        <p:spPr>
          <a:xfrm flipH="false" flipV="false" rot="5297698">
            <a:off x="5629685" y="1238706"/>
            <a:ext cx="7028629" cy="7809588"/>
          </a:xfrm>
          <a:custGeom>
            <a:avLst/>
            <a:gdLst/>
            <a:ahLst/>
            <a:cxnLst/>
            <a:rect r="r" b="b" t="t" l="l"/>
            <a:pathLst>
              <a:path h="7809588" w="7028629">
                <a:moveTo>
                  <a:pt x="0" y="0"/>
                </a:moveTo>
                <a:lnTo>
                  <a:pt x="7028630" y="0"/>
                </a:lnTo>
                <a:lnTo>
                  <a:pt x="7028630" y="7809588"/>
                </a:lnTo>
                <a:lnTo>
                  <a:pt x="0" y="7809588"/>
                </a:lnTo>
                <a:lnTo>
                  <a:pt x="0" y="0"/>
                </a:lnTo>
                <a:close/>
              </a:path>
            </a:pathLst>
          </a:custGeom>
          <a:blipFill>
            <a:blip r:embed="rId2">
              <a:alphaModFix amt="58000"/>
            </a:blip>
            <a:stretch>
              <a:fillRect l="0" t="0" r="0" b="0"/>
            </a:stretch>
          </a:blipFill>
        </p:spPr>
      </p:sp>
      <p:sp>
        <p:nvSpPr>
          <p:cNvPr name="Freeform 3" id="3"/>
          <p:cNvSpPr/>
          <p:nvPr/>
        </p:nvSpPr>
        <p:spPr>
          <a:xfrm flipH="false" flipV="false" rot="5400000">
            <a:off x="5019551" y="9180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Freeform 4" id="4"/>
          <p:cNvSpPr/>
          <p:nvPr/>
        </p:nvSpPr>
        <p:spPr>
          <a:xfrm flipH="false" flipV="false" rot="5400000">
            <a:off x="10685742" y="4238936"/>
            <a:ext cx="4294900" cy="4772111"/>
          </a:xfrm>
          <a:custGeom>
            <a:avLst/>
            <a:gdLst/>
            <a:ahLst/>
            <a:cxnLst/>
            <a:rect r="r" b="b" t="t" l="l"/>
            <a:pathLst>
              <a:path h="4772111" w="4294900">
                <a:moveTo>
                  <a:pt x="0" y="0"/>
                </a:moveTo>
                <a:lnTo>
                  <a:pt x="4294900" y="0"/>
                </a:lnTo>
                <a:lnTo>
                  <a:pt x="4294900" y="4772111"/>
                </a:lnTo>
                <a:lnTo>
                  <a:pt x="0" y="4772111"/>
                </a:lnTo>
                <a:lnTo>
                  <a:pt x="0" y="0"/>
                </a:lnTo>
                <a:close/>
              </a:path>
            </a:pathLst>
          </a:custGeom>
          <a:blipFill>
            <a:blip r:embed="rId3"/>
            <a:stretch>
              <a:fillRect l="0" t="0" r="0" b="0"/>
            </a:stretch>
          </a:blipFill>
        </p:spPr>
      </p:sp>
      <p:sp>
        <p:nvSpPr>
          <p:cNvPr name="Freeform 5" id="5"/>
          <p:cNvSpPr/>
          <p:nvPr/>
        </p:nvSpPr>
        <p:spPr>
          <a:xfrm flipH="false" flipV="false" rot="-999793">
            <a:off x="8615597" y="1639422"/>
            <a:ext cx="3107580" cy="2594830"/>
          </a:xfrm>
          <a:custGeom>
            <a:avLst/>
            <a:gdLst/>
            <a:ahLst/>
            <a:cxnLst/>
            <a:rect r="r" b="b" t="t" l="l"/>
            <a:pathLst>
              <a:path h="2594830" w="3107580">
                <a:moveTo>
                  <a:pt x="0" y="0"/>
                </a:moveTo>
                <a:lnTo>
                  <a:pt x="3107580" y="0"/>
                </a:lnTo>
                <a:lnTo>
                  <a:pt x="3107580" y="2594829"/>
                </a:lnTo>
                <a:lnTo>
                  <a:pt x="0" y="2594829"/>
                </a:lnTo>
                <a:lnTo>
                  <a:pt x="0" y="0"/>
                </a:lnTo>
                <a:close/>
              </a:path>
            </a:pathLst>
          </a:custGeom>
          <a:blipFill>
            <a:blip r:embed="rId4">
              <a:alphaModFix amt="65999"/>
            </a:blip>
            <a:stretch>
              <a:fillRect l="0" t="0" r="0" b="0"/>
            </a:stretch>
          </a:blipFill>
        </p:spPr>
      </p:sp>
      <p:sp>
        <p:nvSpPr>
          <p:cNvPr name="TextBox 6" id="6"/>
          <p:cNvSpPr txBox="true"/>
          <p:nvPr/>
        </p:nvSpPr>
        <p:spPr>
          <a:xfrm rot="0">
            <a:off x="5641886" y="4163059"/>
            <a:ext cx="7004228" cy="1703706"/>
          </a:xfrm>
          <a:prstGeom prst="rect">
            <a:avLst/>
          </a:prstGeom>
        </p:spPr>
        <p:txBody>
          <a:bodyPr anchor="t" rtlCol="false" tIns="0" lIns="0" bIns="0" rIns="0">
            <a:spAutoFit/>
          </a:bodyPr>
          <a:lstStyle/>
          <a:p>
            <a:pPr algn="ctr">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TAXATION</a:t>
            </a:r>
          </a:p>
        </p:txBody>
      </p:sp>
      <p:sp>
        <p:nvSpPr>
          <p:cNvPr name="Freeform 7" id="7"/>
          <p:cNvSpPr/>
          <p:nvPr/>
        </p:nvSpPr>
        <p:spPr>
          <a:xfrm flipH="false" flipV="false" rot="-10800000">
            <a:off x="6731391" y="6123894"/>
            <a:ext cx="2821665" cy="2356090"/>
          </a:xfrm>
          <a:custGeom>
            <a:avLst/>
            <a:gdLst/>
            <a:ahLst/>
            <a:cxnLst/>
            <a:rect r="r" b="b" t="t" l="l"/>
            <a:pathLst>
              <a:path h="2356090" w="2821665">
                <a:moveTo>
                  <a:pt x="0" y="0"/>
                </a:moveTo>
                <a:lnTo>
                  <a:pt x="2821666" y="0"/>
                </a:lnTo>
                <a:lnTo>
                  <a:pt x="2821666" y="2356090"/>
                </a:lnTo>
                <a:lnTo>
                  <a:pt x="0" y="2356090"/>
                </a:lnTo>
                <a:lnTo>
                  <a:pt x="0" y="0"/>
                </a:lnTo>
                <a:close/>
              </a:path>
            </a:pathLst>
          </a:custGeom>
          <a:blipFill>
            <a:blip r:embed="rId4">
              <a:alphaModFix amt="65999"/>
            </a:blip>
            <a:stretch>
              <a:fillRect l="0" t="0" r="0" b="0"/>
            </a:stretch>
          </a:blipFill>
        </p:spPr>
      </p:sp>
      <p:sp>
        <p:nvSpPr>
          <p:cNvPr name="Freeform 8" id="8"/>
          <p:cNvSpPr/>
          <p:nvPr/>
        </p:nvSpPr>
        <p:spPr>
          <a:xfrm flipH="false" flipV="false" rot="0">
            <a:off x="-873650" y="6476883"/>
            <a:ext cx="4210927" cy="5073405"/>
          </a:xfrm>
          <a:custGeom>
            <a:avLst/>
            <a:gdLst/>
            <a:ahLst/>
            <a:cxnLst/>
            <a:rect r="r" b="b" t="t" l="l"/>
            <a:pathLst>
              <a:path h="5073405" w="4210927">
                <a:moveTo>
                  <a:pt x="0" y="0"/>
                </a:moveTo>
                <a:lnTo>
                  <a:pt x="4210926" y="0"/>
                </a:lnTo>
                <a:lnTo>
                  <a:pt x="4210926" y="5073405"/>
                </a:lnTo>
                <a:lnTo>
                  <a:pt x="0" y="5073405"/>
                </a:lnTo>
                <a:lnTo>
                  <a:pt x="0" y="0"/>
                </a:lnTo>
                <a:close/>
              </a:path>
            </a:pathLst>
          </a:custGeom>
          <a:blipFill>
            <a:blip r:embed="rId5"/>
            <a:stretch>
              <a:fillRect l="0" t="0" r="0" b="0"/>
            </a:stretch>
          </a:blipFill>
        </p:spPr>
      </p:sp>
      <p:sp>
        <p:nvSpPr>
          <p:cNvPr name="Freeform 9" id="9"/>
          <p:cNvSpPr/>
          <p:nvPr/>
        </p:nvSpPr>
        <p:spPr>
          <a:xfrm flipH="false" flipV="false" rot="0">
            <a:off x="15219247" y="-1508003"/>
            <a:ext cx="4210927" cy="5073405"/>
          </a:xfrm>
          <a:custGeom>
            <a:avLst/>
            <a:gdLst/>
            <a:ahLst/>
            <a:cxnLst/>
            <a:rect r="r" b="b" t="t" l="l"/>
            <a:pathLst>
              <a:path h="5073405" w="4210927">
                <a:moveTo>
                  <a:pt x="0" y="0"/>
                </a:moveTo>
                <a:lnTo>
                  <a:pt x="4210927" y="0"/>
                </a:lnTo>
                <a:lnTo>
                  <a:pt x="4210927" y="5073406"/>
                </a:lnTo>
                <a:lnTo>
                  <a:pt x="0" y="5073406"/>
                </a:lnTo>
                <a:lnTo>
                  <a:pt x="0" y="0"/>
                </a:lnTo>
                <a:close/>
              </a:path>
            </a:pathLst>
          </a:custGeom>
          <a:blipFill>
            <a:blip r:embed="rId5"/>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1471632" y="-1399561"/>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3751015" y="771525"/>
            <a:ext cx="12516836" cy="1712216"/>
          </a:xfrm>
          <a:prstGeom prst="rect">
            <a:avLst/>
          </a:prstGeom>
        </p:spPr>
        <p:txBody>
          <a:bodyPr anchor="t" rtlCol="false" tIns="0" lIns="0" bIns="0" rIns="0">
            <a:spAutoFit/>
          </a:bodyPr>
          <a:lstStyle/>
          <a:p>
            <a:pPr algn="ctr">
              <a:lnSpc>
                <a:spcPts val="12287"/>
              </a:lnSpc>
            </a:pPr>
            <a:r>
              <a:rPr lang="en-US" sz="9599" u="sng">
                <a:solidFill>
                  <a:srgbClr val="000000"/>
                </a:solidFill>
                <a:latin typeface="เอฟซี เรนโบว์"/>
                <a:ea typeface="เอฟซี เรนโบว์"/>
                <a:cs typeface="เอฟซี เรนโบว์"/>
                <a:sym typeface="เอฟซี เรนโบว์"/>
              </a:rPr>
              <a:t>Income tax</a:t>
            </a:r>
          </a:p>
        </p:txBody>
      </p:sp>
      <p:sp>
        <p:nvSpPr>
          <p:cNvPr name="TextBox 7" id="7"/>
          <p:cNvSpPr txBox="true"/>
          <p:nvPr/>
        </p:nvSpPr>
        <p:spPr>
          <a:xfrm rot="0">
            <a:off x="2185740" y="3100120"/>
            <a:ext cx="15421194" cy="42748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You are only taxed if the source is included under the key piece of legislation; </a:t>
            </a:r>
          </a:p>
          <a:p>
            <a:pPr algn="l">
              <a:lnSpc>
                <a:spcPts val="3780"/>
              </a:lnSpc>
            </a:pPr>
          </a:p>
          <a:p>
            <a:pPr algn="l" marL="582943" indent="-291471" lvl="1">
              <a:lnSpc>
                <a:spcPts val="3780"/>
              </a:lnSpc>
              <a:buAutoNum type="arabicPeriod" startAt="1"/>
            </a:pPr>
            <a:r>
              <a:rPr lang="en-US" sz="2700">
                <a:solidFill>
                  <a:srgbClr val="000000"/>
                </a:solidFill>
                <a:latin typeface="Questrial"/>
                <a:ea typeface="Questrial"/>
                <a:cs typeface="Questrial"/>
                <a:sym typeface="Questrial"/>
              </a:rPr>
              <a:t>Trade, profession or vocation. </a:t>
            </a:r>
          </a:p>
          <a:p>
            <a:pPr algn="l" marL="582943" indent="-291471" lvl="1">
              <a:lnSpc>
                <a:spcPts val="3780"/>
              </a:lnSpc>
              <a:buAutoNum type="arabicPeriod" startAt="1"/>
            </a:pPr>
            <a:r>
              <a:rPr lang="en-US" sz="2700">
                <a:solidFill>
                  <a:srgbClr val="000000"/>
                </a:solidFill>
                <a:latin typeface="Questrial"/>
                <a:ea typeface="Questrial"/>
                <a:cs typeface="Questrial"/>
                <a:sym typeface="Questrial"/>
              </a:rPr>
              <a:t>Property </a:t>
            </a:r>
          </a:p>
          <a:p>
            <a:pPr algn="l" marL="582943" indent="-291471" lvl="1">
              <a:lnSpc>
                <a:spcPts val="3780"/>
              </a:lnSpc>
              <a:buAutoNum type="arabicPeriod" startAt="1"/>
            </a:pPr>
            <a:r>
              <a:rPr lang="en-US" sz="2700">
                <a:solidFill>
                  <a:srgbClr val="000000"/>
                </a:solidFill>
                <a:latin typeface="Questrial"/>
                <a:ea typeface="Questrial"/>
                <a:cs typeface="Questrial"/>
                <a:sym typeface="Questrial"/>
              </a:rPr>
              <a:t>Savings and Investment</a:t>
            </a:r>
          </a:p>
          <a:p>
            <a:pPr algn="l" marL="582943" indent="-291471" lvl="1">
              <a:lnSpc>
                <a:spcPts val="3780"/>
              </a:lnSpc>
              <a:buAutoNum type="arabicPeriod" startAt="1"/>
            </a:pPr>
            <a:r>
              <a:rPr lang="en-US" sz="2700">
                <a:solidFill>
                  <a:srgbClr val="000000"/>
                </a:solidFill>
                <a:latin typeface="Questrial"/>
                <a:ea typeface="Questrial"/>
                <a:cs typeface="Questrial"/>
                <a:sym typeface="Questrial"/>
              </a:rPr>
              <a:t>Employment and Pensions.</a:t>
            </a:r>
          </a:p>
          <a:p>
            <a:pPr algn="l">
              <a:lnSpc>
                <a:spcPts val="3780"/>
              </a:lnSpc>
            </a:pP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Different rules to calculate the chargeable income from each source.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438871" y="-3321292"/>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2"/>
            <a:stretch>
              <a:fillRect l="0" t="0" r="0" b="0"/>
            </a:stretch>
          </a:blipFill>
        </p:spPr>
      </p:sp>
      <p:sp>
        <p:nvSpPr>
          <p:cNvPr name="Freeform 3" id="3"/>
          <p:cNvSpPr/>
          <p:nvPr/>
        </p:nvSpPr>
        <p:spPr>
          <a:xfrm flipH="false" flipV="false" rot="-10800000">
            <a:off x="-1904543" y="-1745080"/>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6318256" y="8035415"/>
            <a:ext cx="3201345" cy="4503170"/>
          </a:xfrm>
          <a:custGeom>
            <a:avLst/>
            <a:gdLst/>
            <a:ahLst/>
            <a:cxnLst/>
            <a:rect r="r" b="b" t="t" l="l"/>
            <a:pathLst>
              <a:path h="4503170" w="3201345">
                <a:moveTo>
                  <a:pt x="0" y="0"/>
                </a:moveTo>
                <a:lnTo>
                  <a:pt x="3201345" y="0"/>
                </a:lnTo>
                <a:lnTo>
                  <a:pt x="3201345"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599398" y="8136205"/>
            <a:ext cx="2785137" cy="2778174"/>
          </a:xfrm>
          <a:custGeom>
            <a:avLst/>
            <a:gdLst/>
            <a:ahLst/>
            <a:cxnLst/>
            <a:rect r="r" b="b" t="t" l="l"/>
            <a:pathLst>
              <a:path h="2778174" w="2785137">
                <a:moveTo>
                  <a:pt x="0" y="0"/>
                </a:moveTo>
                <a:lnTo>
                  <a:pt x="2785138" y="0"/>
                </a:lnTo>
                <a:lnTo>
                  <a:pt x="2785138" y="2778175"/>
                </a:lnTo>
                <a:lnTo>
                  <a:pt x="0" y="2778175"/>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2124200" cy="1703706"/>
          </a:xfrm>
          <a:prstGeom prst="rect">
            <a:avLst/>
          </a:prstGeom>
        </p:spPr>
        <p:txBody>
          <a:bodyPr anchor="t" rtlCol="false" tIns="0" lIns="0" bIns="0" rIns="0">
            <a:spAutoFit/>
          </a:bodyPr>
          <a:lstStyle/>
          <a:p>
            <a:pPr algn="ctr">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Income tax</a:t>
            </a:r>
          </a:p>
        </p:txBody>
      </p:sp>
      <p:sp>
        <p:nvSpPr>
          <p:cNvPr name="TextBox 7" id="7"/>
          <p:cNvSpPr txBox="true"/>
          <p:nvPr/>
        </p:nvSpPr>
        <p:spPr>
          <a:xfrm rot="0">
            <a:off x="2091507" y="2833127"/>
            <a:ext cx="15452605" cy="61798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Next, lets look at how income tax is calculated; </a:t>
            </a:r>
          </a:p>
          <a:p>
            <a:pPr algn="l">
              <a:lnSpc>
                <a:spcPts val="3780"/>
              </a:lnSpc>
            </a:pPr>
          </a:p>
          <a:p>
            <a:pPr algn="l">
              <a:lnSpc>
                <a:spcPts val="3780"/>
              </a:lnSpc>
            </a:pPr>
            <a:r>
              <a:rPr lang="en-US" sz="2700">
                <a:solidFill>
                  <a:srgbClr val="000000"/>
                </a:solidFill>
                <a:latin typeface="Questrial"/>
                <a:ea typeface="Questrial"/>
                <a:cs typeface="Questrial"/>
                <a:sym typeface="Questrial"/>
              </a:rPr>
              <a:t>1/ Each source income is added up; </a:t>
            </a:r>
          </a:p>
          <a:p>
            <a:pPr algn="l">
              <a:lnSpc>
                <a:spcPts val="3780"/>
              </a:lnSpc>
            </a:pPr>
          </a:p>
          <a:p>
            <a:pPr algn="l">
              <a:lnSpc>
                <a:spcPts val="3780"/>
              </a:lnSpc>
            </a:pPr>
            <a:r>
              <a:rPr lang="en-US" sz="2700">
                <a:solidFill>
                  <a:srgbClr val="000000"/>
                </a:solidFill>
                <a:latin typeface="Questrial"/>
                <a:ea typeface="Questrial"/>
                <a:cs typeface="Questrial"/>
                <a:sym typeface="Questrial"/>
              </a:rPr>
              <a:t>Net Profit - Will be the income from trade, profession or vocation- Receipts after deductible expenses.</a:t>
            </a:r>
          </a:p>
          <a:p>
            <a:pPr algn="l">
              <a:lnSpc>
                <a:spcPts val="3780"/>
              </a:lnSpc>
            </a:pPr>
          </a:p>
          <a:p>
            <a:pPr algn="l">
              <a:lnSpc>
                <a:spcPts val="3780"/>
              </a:lnSpc>
            </a:pPr>
            <a:r>
              <a:rPr lang="en-US" sz="2700">
                <a:solidFill>
                  <a:srgbClr val="000000"/>
                </a:solidFill>
                <a:latin typeface="Questrial"/>
                <a:ea typeface="Questrial"/>
                <a:cs typeface="Questrial"/>
                <a:sym typeface="Questrial"/>
              </a:rPr>
              <a:t>There are only certain circumstances when they are deductible including; </a:t>
            </a:r>
          </a:p>
          <a:p>
            <a:pPr algn="l">
              <a:lnSpc>
                <a:spcPts val="3780"/>
              </a:lnSpc>
            </a:pPr>
          </a:p>
          <a:p>
            <a:pPr algn="l">
              <a:lnSpc>
                <a:spcPts val="3780"/>
              </a:lnSpc>
            </a:pPr>
            <a:r>
              <a:rPr lang="en-US" sz="2700">
                <a:solidFill>
                  <a:srgbClr val="000000"/>
                </a:solidFill>
                <a:latin typeface="Questrial"/>
                <a:ea typeface="Questrial"/>
                <a:cs typeface="Questrial"/>
                <a:sym typeface="Questrial"/>
              </a:rPr>
              <a:t>.1/ Incurred only for the purpose of trade or profession. </a:t>
            </a:r>
          </a:p>
          <a:p>
            <a:pPr algn="l">
              <a:lnSpc>
                <a:spcPts val="3780"/>
              </a:lnSpc>
            </a:pPr>
            <a:r>
              <a:rPr lang="en-US" sz="2700">
                <a:solidFill>
                  <a:srgbClr val="000000"/>
                </a:solidFill>
                <a:latin typeface="Questrial"/>
                <a:ea typeface="Questrial"/>
                <a:cs typeface="Questrial"/>
                <a:sym typeface="Questrial"/>
              </a:rPr>
              <a:t>2/ Income Nature </a:t>
            </a:r>
          </a:p>
          <a:p>
            <a:pPr algn="l">
              <a:lnSpc>
                <a:spcPts val="3780"/>
              </a:lnSpc>
            </a:pPr>
            <a:r>
              <a:rPr lang="en-US" sz="2700">
                <a:solidFill>
                  <a:srgbClr val="000000"/>
                </a:solidFill>
                <a:latin typeface="Questrial"/>
                <a:ea typeface="Questrial"/>
                <a:cs typeface="Questrial"/>
                <a:sym typeface="Questrial"/>
              </a:rPr>
              <a:t>2/ Not Prohibited. </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There is key legislation in place that deals with prohibition.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831440" y="-3321292"/>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2"/>
            <a:stretch>
              <a:fillRect l="0" t="0" r="0" b="0"/>
            </a:stretch>
          </a:blipFill>
        </p:spPr>
      </p:sp>
      <p:sp>
        <p:nvSpPr>
          <p:cNvPr name="Freeform 3" id="3"/>
          <p:cNvSpPr/>
          <p:nvPr/>
        </p:nvSpPr>
        <p:spPr>
          <a:xfrm flipH="false" flipV="false" rot="-10800000">
            <a:off x="-1567070" y="-1617944"/>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933231" y="7872770"/>
            <a:ext cx="3201345" cy="4503170"/>
          </a:xfrm>
          <a:custGeom>
            <a:avLst/>
            <a:gdLst/>
            <a:ahLst/>
            <a:cxnLst/>
            <a:rect r="r" b="b" t="t" l="l"/>
            <a:pathLst>
              <a:path h="4503170" w="3201345">
                <a:moveTo>
                  <a:pt x="0" y="0"/>
                </a:moveTo>
                <a:lnTo>
                  <a:pt x="3201344" y="0"/>
                </a:lnTo>
                <a:lnTo>
                  <a:pt x="3201344" y="4503171"/>
                </a:lnTo>
                <a:lnTo>
                  <a:pt x="0" y="4503171"/>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246526" y="771525"/>
            <a:ext cx="11292259" cy="1712216"/>
          </a:xfrm>
          <a:prstGeom prst="rect">
            <a:avLst/>
          </a:prstGeom>
        </p:spPr>
        <p:txBody>
          <a:bodyPr anchor="t" rtlCol="false" tIns="0" lIns="0" bIns="0" rIns="0">
            <a:spAutoFit/>
          </a:bodyPr>
          <a:lstStyle/>
          <a:p>
            <a:pPr algn="ctr">
              <a:lnSpc>
                <a:spcPts val="12287"/>
              </a:lnSpc>
            </a:pPr>
            <a:r>
              <a:rPr lang="en-US" sz="9599" u="sng">
                <a:solidFill>
                  <a:srgbClr val="000000"/>
                </a:solidFill>
                <a:latin typeface="เอฟซี เรนโบว์"/>
                <a:ea typeface="เอฟซี เรนโบว์"/>
                <a:cs typeface="เอฟซี เรนโบว์"/>
                <a:sym typeface="เอฟซี เรนโบว์"/>
              </a:rPr>
              <a:t>Continued</a:t>
            </a:r>
          </a:p>
        </p:txBody>
      </p:sp>
      <p:sp>
        <p:nvSpPr>
          <p:cNvPr name="TextBox 7" id="7"/>
          <p:cNvSpPr txBox="true"/>
          <p:nvPr/>
        </p:nvSpPr>
        <p:spPr>
          <a:xfrm rot="0">
            <a:off x="2213364" y="3026203"/>
            <a:ext cx="16074636" cy="61798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Note that Capital Expenditure is different - are not classes as deductible  for tax purposes. Therefore Capital allowances are used - deduct money spent on certain assets from next profit.</a:t>
            </a:r>
          </a:p>
          <a:p>
            <a:pPr algn="l">
              <a:lnSpc>
                <a:spcPts val="3780"/>
              </a:lnSpc>
            </a:pPr>
          </a:p>
          <a:p>
            <a:pPr algn="l">
              <a:lnSpc>
                <a:spcPts val="3780"/>
              </a:lnSpc>
            </a:pPr>
          </a:p>
          <a:p>
            <a:pPr algn="l">
              <a:lnSpc>
                <a:spcPts val="3780"/>
              </a:lnSpc>
            </a:pPr>
            <a:r>
              <a:rPr lang="en-US" sz="2700">
                <a:solidFill>
                  <a:srgbClr val="000000"/>
                </a:solidFill>
                <a:latin typeface="Questrial"/>
                <a:ea typeface="Questrial"/>
                <a:cs typeface="Questrial"/>
                <a:sym typeface="Questrial"/>
              </a:rPr>
              <a:t>Income from profession, trade or vocation - the tax is calculated each tax year usually profit from accounting period ending in that tax year. </a:t>
            </a:r>
          </a:p>
          <a:p>
            <a:pPr algn="l">
              <a:lnSpc>
                <a:spcPts val="3780"/>
              </a:lnSpc>
            </a:pPr>
          </a:p>
          <a:p>
            <a:pPr algn="l">
              <a:lnSpc>
                <a:spcPts val="3780"/>
              </a:lnSpc>
            </a:pPr>
            <a:r>
              <a:rPr lang="en-US" sz="2700">
                <a:solidFill>
                  <a:srgbClr val="000000"/>
                </a:solidFill>
                <a:latin typeface="Questrial"/>
                <a:ea typeface="Questrial"/>
                <a:cs typeface="Questrial"/>
                <a:sym typeface="Questrial"/>
              </a:rPr>
              <a:t>Employees - PAYEE system. But can also work it out for themselves. </a:t>
            </a:r>
          </a:p>
          <a:p>
            <a:pPr algn="l">
              <a:lnSpc>
                <a:spcPts val="3780"/>
              </a:lnSpc>
            </a:pPr>
          </a:p>
          <a:p>
            <a:pPr algn="l">
              <a:lnSpc>
                <a:spcPts val="3780"/>
              </a:lnSpc>
            </a:pPr>
            <a:r>
              <a:rPr lang="en-US" sz="2700">
                <a:solidFill>
                  <a:srgbClr val="000000"/>
                </a:solidFill>
                <a:latin typeface="Questrial"/>
                <a:ea typeface="Questrial"/>
                <a:cs typeface="Questrial"/>
                <a:sym typeface="Questrial"/>
              </a:rPr>
              <a:t>                       - Can be issued shares as part of the pay but this needs to be registered with HMRC</a:t>
            </a:r>
          </a:p>
          <a:p>
            <a:pPr algn="l">
              <a:lnSpc>
                <a:spcPts val="3780"/>
              </a:lnSpc>
            </a:pPr>
            <a:r>
              <a:rPr lang="en-US" sz="2700">
                <a:solidFill>
                  <a:srgbClr val="000000"/>
                </a:solidFill>
                <a:latin typeface="Questrial"/>
                <a:ea typeface="Questrial"/>
                <a:cs typeface="Questrial"/>
                <a:sym typeface="Questrial"/>
              </a:rPr>
              <a:t>                       - Called the ‘’Employment related Share scheme’’ </a:t>
            </a:r>
          </a:p>
          <a:p>
            <a:pPr algn="l">
              <a:lnSpc>
                <a:spcPts val="3780"/>
              </a:lnSpc>
            </a:pPr>
            <a:r>
              <a:rPr lang="en-US" sz="2700">
                <a:solidFill>
                  <a:srgbClr val="000000"/>
                </a:solidFill>
                <a:latin typeface="Questrial"/>
                <a:ea typeface="Questrial"/>
                <a:cs typeface="Questrial"/>
                <a:sym typeface="Questrial"/>
              </a:rPr>
              <a:t>                       - Value of share in PAYE calculation and National Insurance may need to be paid. </a:t>
            </a:r>
          </a:p>
          <a:p>
            <a:pPr algn="l">
              <a:lnSpc>
                <a:spcPts val="3780"/>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568585" y="-3139489"/>
            <a:ext cx="6715726" cy="6936430"/>
          </a:xfrm>
          <a:custGeom>
            <a:avLst/>
            <a:gdLst/>
            <a:ahLst/>
            <a:cxnLst/>
            <a:rect r="r" b="b" t="t" l="l"/>
            <a:pathLst>
              <a:path h="6936430" w="6715726">
                <a:moveTo>
                  <a:pt x="0" y="0"/>
                </a:moveTo>
                <a:lnTo>
                  <a:pt x="6715725" y="0"/>
                </a:lnTo>
                <a:lnTo>
                  <a:pt x="6715725" y="6936430"/>
                </a:lnTo>
                <a:lnTo>
                  <a:pt x="0" y="6936430"/>
                </a:lnTo>
                <a:lnTo>
                  <a:pt x="0" y="0"/>
                </a:lnTo>
                <a:close/>
              </a:path>
            </a:pathLst>
          </a:custGeom>
          <a:blipFill>
            <a:blip r:embed="rId2"/>
            <a:stretch>
              <a:fillRect l="0" t="0" r="0" b="0"/>
            </a:stretch>
          </a:blipFill>
        </p:spPr>
      </p:sp>
      <p:sp>
        <p:nvSpPr>
          <p:cNvPr name="Freeform 3" id="3"/>
          <p:cNvSpPr/>
          <p:nvPr/>
        </p:nvSpPr>
        <p:spPr>
          <a:xfrm flipH="false" flipV="false" rot="-10800000">
            <a:off x="-1567070" y="-1617944"/>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6687328" y="80354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716608" y="8270556"/>
            <a:ext cx="2785137" cy="2778174"/>
          </a:xfrm>
          <a:custGeom>
            <a:avLst/>
            <a:gdLst/>
            <a:ahLst/>
            <a:cxnLst/>
            <a:rect r="r" b="b" t="t" l="l"/>
            <a:pathLst>
              <a:path h="2778174" w="2785137">
                <a:moveTo>
                  <a:pt x="0" y="0"/>
                </a:moveTo>
                <a:lnTo>
                  <a:pt x="2785138" y="0"/>
                </a:lnTo>
                <a:lnTo>
                  <a:pt x="2785138"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2683402" y="1299608"/>
            <a:ext cx="12454041" cy="1712216"/>
          </a:xfrm>
          <a:prstGeom prst="rect">
            <a:avLst/>
          </a:prstGeom>
        </p:spPr>
        <p:txBody>
          <a:bodyPr anchor="t" rtlCol="false" tIns="0" lIns="0" bIns="0" rIns="0">
            <a:spAutoFit/>
          </a:bodyPr>
          <a:lstStyle/>
          <a:p>
            <a:pPr algn="ctr">
              <a:lnSpc>
                <a:spcPts val="12287"/>
              </a:lnSpc>
            </a:pPr>
            <a:r>
              <a:rPr lang="en-US" b="true" sz="9599" u="sng">
                <a:solidFill>
                  <a:srgbClr val="000000"/>
                </a:solidFill>
                <a:latin typeface="เอฟซี เรนโบว์ Bold"/>
                <a:ea typeface="เอฟซี เรนโบว์ Bold"/>
                <a:cs typeface="เอฟซี เรนโบว์ Bold"/>
                <a:sym typeface="เอฟซี เรนโบว์ Bold"/>
              </a:rPr>
              <a:t>Continued</a:t>
            </a:r>
          </a:p>
        </p:txBody>
      </p:sp>
      <p:sp>
        <p:nvSpPr>
          <p:cNvPr name="TextBox 7" id="7"/>
          <p:cNvSpPr txBox="true"/>
          <p:nvPr/>
        </p:nvSpPr>
        <p:spPr>
          <a:xfrm rot="0">
            <a:off x="1658260" y="4120973"/>
            <a:ext cx="16159129" cy="47510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Step 2; Deduction of Allowed Reliefs - Deduct interest paid on a loan; </a:t>
            </a:r>
          </a:p>
          <a:p>
            <a:pPr algn="l">
              <a:lnSpc>
                <a:spcPts val="3780"/>
              </a:lnSpc>
            </a:pPr>
          </a:p>
          <a:p>
            <a:pPr algn="l">
              <a:lnSpc>
                <a:spcPts val="3780"/>
              </a:lnSpc>
            </a:pPr>
            <a:r>
              <a:rPr lang="en-US" sz="2700">
                <a:solidFill>
                  <a:srgbClr val="000000"/>
                </a:solidFill>
                <a:latin typeface="Questrial"/>
                <a:ea typeface="Questrial"/>
                <a:cs typeface="Questrial"/>
                <a:sym typeface="Questrial"/>
              </a:rPr>
              <a:t>1/ Allow you to by shares </a:t>
            </a:r>
          </a:p>
          <a:p>
            <a:pPr algn="l">
              <a:lnSpc>
                <a:spcPts val="3780"/>
              </a:lnSpc>
            </a:pPr>
            <a:r>
              <a:rPr lang="en-US" sz="2700">
                <a:solidFill>
                  <a:srgbClr val="000000"/>
                </a:solidFill>
                <a:latin typeface="Questrial"/>
                <a:ea typeface="Questrial"/>
                <a:cs typeface="Questrial"/>
                <a:sym typeface="Questrial"/>
              </a:rPr>
              <a:t>2/ Invest in small companies </a:t>
            </a:r>
          </a:p>
          <a:p>
            <a:pPr algn="l">
              <a:lnSpc>
                <a:spcPts val="3780"/>
              </a:lnSpc>
            </a:pPr>
            <a:r>
              <a:rPr lang="en-US" sz="2700">
                <a:solidFill>
                  <a:srgbClr val="000000"/>
                </a:solidFill>
                <a:latin typeface="Questrial"/>
                <a:ea typeface="Questrial"/>
                <a:cs typeface="Questrial"/>
                <a:sym typeface="Questrial"/>
              </a:rPr>
              <a:t>3/Pay inheritance Tax. </a:t>
            </a:r>
          </a:p>
          <a:p>
            <a:pPr algn="l">
              <a:lnSpc>
                <a:spcPts val="3780"/>
              </a:lnSpc>
            </a:pPr>
            <a:r>
              <a:rPr lang="en-US" sz="2700">
                <a:solidFill>
                  <a:srgbClr val="000000"/>
                </a:solidFill>
                <a:latin typeface="Questrial"/>
                <a:ea typeface="Questrial"/>
                <a:cs typeface="Questrial"/>
                <a:sym typeface="Questrial"/>
              </a:rPr>
              <a:t>4/ Give Capital or a Loan. </a:t>
            </a:r>
          </a:p>
          <a:p>
            <a:pPr algn="l">
              <a:lnSpc>
                <a:spcPts val="3780"/>
              </a:lnSpc>
            </a:pPr>
          </a:p>
          <a:p>
            <a:pPr algn="l">
              <a:lnSpc>
                <a:spcPts val="3780"/>
              </a:lnSpc>
            </a:pPr>
            <a:r>
              <a:rPr lang="en-US" sz="2700">
                <a:solidFill>
                  <a:srgbClr val="000000"/>
                </a:solidFill>
                <a:latin typeface="Questrial"/>
                <a:ea typeface="Questrial"/>
                <a:cs typeface="Questrial"/>
                <a:sym typeface="Questrial"/>
              </a:rPr>
              <a:t>These are deductible from income. </a:t>
            </a:r>
          </a:p>
          <a:p>
            <a:pPr algn="l">
              <a:lnSpc>
                <a:spcPts val="3780"/>
              </a:lnSpc>
            </a:pPr>
          </a:p>
          <a:p>
            <a:pPr algn="l">
              <a:lnSpc>
                <a:spcPts val="3780"/>
              </a:lnSpc>
              <a:spcBef>
                <a:spcPct val="0"/>
              </a:spcBef>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339583" y="-3468215"/>
            <a:ext cx="5626606" cy="6936430"/>
          </a:xfrm>
          <a:custGeom>
            <a:avLst/>
            <a:gdLst/>
            <a:ahLst/>
            <a:cxnLst/>
            <a:rect r="r" b="b" t="t" l="l"/>
            <a:pathLst>
              <a:path h="6936430" w="5626606">
                <a:moveTo>
                  <a:pt x="0" y="0"/>
                </a:moveTo>
                <a:lnTo>
                  <a:pt x="5626606" y="0"/>
                </a:lnTo>
                <a:lnTo>
                  <a:pt x="5626606" y="6936430"/>
                </a:lnTo>
                <a:lnTo>
                  <a:pt x="0" y="6936430"/>
                </a:lnTo>
                <a:lnTo>
                  <a:pt x="0" y="0"/>
                </a:lnTo>
                <a:close/>
              </a:path>
            </a:pathLst>
          </a:custGeom>
          <a:blipFill>
            <a:blip r:embed="rId2"/>
            <a:stretch>
              <a:fillRect l="0" t="0" r="-19356" b="0"/>
            </a:stretch>
          </a:blipFill>
        </p:spPr>
      </p:sp>
      <p:sp>
        <p:nvSpPr>
          <p:cNvPr name="Freeform 3" id="3"/>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3">
              <a:alphaModFix amt="74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5">
              <a:alphaModFix amt="62000"/>
            </a:blip>
            <a:stretch>
              <a:fillRect l="0" t="0" r="0" b="0"/>
            </a:stretch>
          </a:blipFill>
        </p:spPr>
      </p:sp>
      <p:sp>
        <p:nvSpPr>
          <p:cNvPr name="TextBox 5" id="5"/>
          <p:cNvSpPr txBox="true"/>
          <p:nvPr/>
        </p:nvSpPr>
        <p:spPr>
          <a:xfrm rot="0">
            <a:off x="2382777" y="898265"/>
            <a:ext cx="14080536" cy="1703706"/>
          </a:xfrm>
          <a:prstGeom prst="rect">
            <a:avLst/>
          </a:prstGeom>
        </p:spPr>
        <p:txBody>
          <a:bodyPr anchor="t" rtlCol="false" tIns="0" lIns="0" bIns="0" rIns="0">
            <a:spAutoFit/>
          </a:bodyPr>
          <a:lstStyle/>
          <a:p>
            <a:pPr algn="ctr">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Continued</a:t>
            </a:r>
          </a:p>
        </p:txBody>
      </p:sp>
      <p:sp>
        <p:nvSpPr>
          <p:cNvPr name="TextBox 6" id="6"/>
          <p:cNvSpPr txBox="true"/>
          <p:nvPr/>
        </p:nvSpPr>
        <p:spPr>
          <a:xfrm rot="0">
            <a:off x="1028700" y="2991385"/>
            <a:ext cx="16788690" cy="47510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Step 3; Deduct allowances - Everyone is allowed an amount of income tax free every tax year. Personal allowance. </a:t>
            </a:r>
          </a:p>
          <a:p>
            <a:pPr algn="l">
              <a:lnSpc>
                <a:spcPts val="3780"/>
              </a:lnSpc>
            </a:pPr>
          </a:p>
          <a:p>
            <a:pPr algn="l">
              <a:lnSpc>
                <a:spcPts val="3780"/>
              </a:lnSpc>
            </a:pPr>
            <a:r>
              <a:rPr lang="en-US" sz="2700">
                <a:solidFill>
                  <a:srgbClr val="000000"/>
                </a:solidFill>
                <a:latin typeface="Questrial"/>
                <a:ea typeface="Questrial"/>
                <a:cs typeface="Questrial"/>
                <a:sym typeface="Questrial"/>
              </a:rPr>
              <a:t>It is deducted from the net income. </a:t>
            </a:r>
          </a:p>
          <a:p>
            <a:pPr algn="l">
              <a:lnSpc>
                <a:spcPts val="3780"/>
              </a:lnSpc>
            </a:pPr>
          </a:p>
          <a:p>
            <a:pPr algn="l">
              <a:lnSpc>
                <a:spcPts val="3780"/>
              </a:lnSpc>
            </a:pPr>
            <a:r>
              <a:rPr lang="en-US" sz="2700">
                <a:solidFill>
                  <a:srgbClr val="000000"/>
                </a:solidFill>
                <a:latin typeface="Questrial"/>
                <a:ea typeface="Questrial"/>
                <a:cs typeface="Questrial"/>
                <a:sym typeface="Questrial"/>
              </a:rPr>
              <a:t>Other include Marriage Allowance - transfer set amount to spouse . </a:t>
            </a:r>
          </a:p>
          <a:p>
            <a:pPr algn="l">
              <a:lnSpc>
                <a:spcPts val="3780"/>
              </a:lnSpc>
            </a:pPr>
          </a:p>
          <a:p>
            <a:pPr algn="l">
              <a:lnSpc>
                <a:spcPts val="3780"/>
              </a:lnSpc>
            </a:pPr>
            <a:r>
              <a:rPr lang="en-US" sz="2700">
                <a:solidFill>
                  <a:srgbClr val="000000"/>
                </a:solidFill>
                <a:latin typeface="Questrial"/>
                <a:ea typeface="Questrial"/>
                <a:cs typeface="Questrial"/>
                <a:sym typeface="Questrial"/>
              </a:rPr>
              <a:t>Blind Person Allowance - Can be claimed by those who are blind. </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Property and Trade Allowances - Can also be claimed by individuals.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3">
              <a:alphaModFix amt="74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5">
              <a:alphaModFix amt="62000"/>
            </a:blip>
            <a:stretch>
              <a:fillRect l="0" t="0" r="0" b="0"/>
            </a:stretch>
          </a:blipFill>
        </p:spPr>
      </p:sp>
      <p:sp>
        <p:nvSpPr>
          <p:cNvPr name="TextBox 5" id="5"/>
          <p:cNvSpPr txBox="true"/>
          <p:nvPr/>
        </p:nvSpPr>
        <p:spPr>
          <a:xfrm rot="0">
            <a:off x="621579" y="322946"/>
            <a:ext cx="7014199" cy="1829946"/>
          </a:xfrm>
          <a:prstGeom prst="rect">
            <a:avLst/>
          </a:prstGeom>
        </p:spPr>
        <p:txBody>
          <a:bodyPr anchor="t" rtlCol="false" tIns="0" lIns="0" bIns="0" rIns="0">
            <a:spAutoFit/>
          </a:bodyPr>
          <a:lstStyle/>
          <a:p>
            <a:pPr algn="l">
              <a:lnSpc>
                <a:spcPts val="13055"/>
              </a:lnSpc>
            </a:pPr>
            <a:r>
              <a:rPr lang="en-US" sz="10199">
                <a:solidFill>
                  <a:srgbClr val="000000"/>
                </a:solidFill>
                <a:latin typeface="เอฟซี เรนโบว์"/>
                <a:ea typeface="เอฟซี เรนโบว์"/>
                <a:cs typeface="เอฟซี เรนโบว์"/>
                <a:sym typeface="เอฟซี เรนโบว์"/>
              </a:rPr>
              <a:t>Continued</a:t>
            </a:r>
          </a:p>
        </p:txBody>
      </p:sp>
      <p:sp>
        <p:nvSpPr>
          <p:cNvPr name="TextBox 6" id="6"/>
          <p:cNvSpPr txBox="true"/>
          <p:nvPr/>
        </p:nvSpPr>
        <p:spPr>
          <a:xfrm rot="0">
            <a:off x="621579" y="2693911"/>
            <a:ext cx="15616968" cy="6910293"/>
          </a:xfrm>
          <a:prstGeom prst="rect">
            <a:avLst/>
          </a:prstGeom>
        </p:spPr>
        <p:txBody>
          <a:bodyPr anchor="t" rtlCol="false" tIns="0" lIns="0" bIns="0" rIns="0">
            <a:spAutoFit/>
          </a:bodyPr>
          <a:lstStyle/>
          <a:p>
            <a:pPr algn="l">
              <a:lnSpc>
                <a:spcPts val="6885"/>
              </a:lnSpc>
            </a:pPr>
            <a:r>
              <a:rPr lang="en-US" sz="4918">
                <a:solidFill>
                  <a:srgbClr val="000000"/>
                </a:solidFill>
                <a:latin typeface="Questrial"/>
                <a:ea typeface="Questrial"/>
                <a:cs typeface="Questrial"/>
                <a:sym typeface="Questrial"/>
              </a:rPr>
              <a:t>Step 4 - Personal savings and dividends - </a:t>
            </a:r>
          </a:p>
          <a:p>
            <a:pPr algn="l">
              <a:lnSpc>
                <a:spcPts val="6885"/>
              </a:lnSpc>
            </a:pPr>
          </a:p>
          <a:p>
            <a:pPr algn="l">
              <a:lnSpc>
                <a:spcPts val="6885"/>
              </a:lnSpc>
            </a:pPr>
            <a:r>
              <a:rPr lang="en-US" sz="4918">
                <a:solidFill>
                  <a:srgbClr val="000000"/>
                </a:solidFill>
                <a:latin typeface="Questrial"/>
                <a:ea typeface="Questrial"/>
                <a:cs typeface="Questrial"/>
                <a:sym typeface="Questrial"/>
              </a:rPr>
              <a:t>Depending on the previous there may be the ability to receive an amount of interest on savings and dividends- which will not be subjected to tax. </a:t>
            </a:r>
          </a:p>
          <a:p>
            <a:pPr algn="l">
              <a:lnSpc>
                <a:spcPts val="6885"/>
              </a:lnSpc>
            </a:pPr>
          </a:p>
          <a:p>
            <a:pPr algn="l">
              <a:lnSpc>
                <a:spcPts val="6885"/>
              </a:lnSpc>
              <a:spcBef>
                <a:spcPct val="0"/>
              </a:spcBef>
            </a:pPr>
            <a:r>
              <a:rPr lang="en-US" sz="4918">
                <a:solidFill>
                  <a:srgbClr val="000000"/>
                </a:solidFill>
                <a:latin typeface="Questrial"/>
                <a:ea typeface="Questrial"/>
                <a:cs typeface="Questrial"/>
                <a:sym typeface="Questrial"/>
              </a:rPr>
              <a:t>All depends on the rate of the tax payer - which depends on their amount of taxable income.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3">
              <a:alphaModFix amt="74000"/>
              <a:extLst>
                <a:ext uri="{96DAC541-7B7A-43D3-8B79-37D633B846F1}">
                  <asvg:svgBlip xmlns:asvg="http://schemas.microsoft.com/office/drawing/2016/SVG/main" r:embed="rId4"/>
                </a:ext>
              </a:extLst>
            </a:blip>
            <a:stretch>
              <a:fillRect l="0" t="0" r="0" b="0"/>
            </a:stretch>
          </a:blipFill>
        </p:spPr>
      </p:sp>
      <p:sp>
        <p:nvSpPr>
          <p:cNvPr name="Freeform 3" id="3"/>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5">
              <a:alphaModFix amt="62000"/>
            </a:blip>
            <a:stretch>
              <a:fillRect l="0" t="0" r="0" b="0"/>
            </a:stretch>
          </a:blipFill>
        </p:spPr>
      </p:sp>
      <p:sp>
        <p:nvSpPr>
          <p:cNvPr name="TextBox 4" id="4"/>
          <p:cNvSpPr txBox="true"/>
          <p:nvPr/>
        </p:nvSpPr>
        <p:spPr>
          <a:xfrm rot="0">
            <a:off x="5152241" y="440820"/>
            <a:ext cx="7004228" cy="1703706"/>
          </a:xfrm>
          <a:prstGeom prst="rect">
            <a:avLst/>
          </a:prstGeom>
        </p:spPr>
        <p:txBody>
          <a:bodyPr anchor="t" rtlCol="false" tIns="0" lIns="0" bIns="0" rIns="0">
            <a:spAutoFit/>
          </a:bodyPr>
          <a:lstStyle/>
          <a:p>
            <a:pPr algn="l">
              <a:lnSpc>
                <a:spcPts val="12159"/>
              </a:lnSpc>
            </a:pPr>
            <a:r>
              <a:rPr lang="en-US" sz="9499">
                <a:solidFill>
                  <a:srgbClr val="000000"/>
                </a:solidFill>
                <a:latin typeface="เอฟซี เรนโบว์"/>
                <a:ea typeface="เอฟซี เรนโบว์"/>
                <a:cs typeface="เอฟซี เรนโบว์"/>
                <a:sym typeface="เอฟซี เรนโบว์"/>
              </a:rPr>
              <a:t>Continued</a:t>
            </a:r>
          </a:p>
        </p:txBody>
      </p:sp>
      <p:sp>
        <p:nvSpPr>
          <p:cNvPr name="TextBox 5" id="5"/>
          <p:cNvSpPr txBox="true"/>
          <p:nvPr/>
        </p:nvSpPr>
        <p:spPr>
          <a:xfrm rot="0">
            <a:off x="170948" y="2689415"/>
            <a:ext cx="17899511" cy="5043169"/>
          </a:xfrm>
          <a:prstGeom prst="rect">
            <a:avLst/>
          </a:prstGeom>
        </p:spPr>
        <p:txBody>
          <a:bodyPr anchor="t" rtlCol="false" tIns="0" lIns="0" bIns="0" rIns="0">
            <a:spAutoFit/>
          </a:bodyPr>
          <a:lstStyle/>
          <a:p>
            <a:pPr algn="l">
              <a:lnSpc>
                <a:spcPts val="4480"/>
              </a:lnSpc>
            </a:pPr>
            <a:r>
              <a:rPr lang="en-US" sz="3200">
                <a:solidFill>
                  <a:srgbClr val="000000"/>
                </a:solidFill>
                <a:latin typeface="Questrial"/>
                <a:ea typeface="Questrial"/>
                <a:cs typeface="Questrial"/>
                <a:sym typeface="Questrial"/>
              </a:rPr>
              <a:t>Step 5 - Separate out savings and dividend income from other incomes because they are taxed differently. </a:t>
            </a:r>
          </a:p>
          <a:p>
            <a:pPr algn="l">
              <a:lnSpc>
                <a:spcPts val="4480"/>
              </a:lnSpc>
            </a:pPr>
          </a:p>
          <a:p>
            <a:pPr algn="l">
              <a:lnSpc>
                <a:spcPts val="4480"/>
              </a:lnSpc>
            </a:pPr>
            <a:r>
              <a:rPr lang="en-US" sz="3200">
                <a:solidFill>
                  <a:srgbClr val="000000"/>
                </a:solidFill>
                <a:latin typeface="Questrial"/>
                <a:ea typeface="Questrial"/>
                <a:cs typeface="Questrial"/>
                <a:sym typeface="Questrial"/>
              </a:rPr>
              <a:t>Step 6; Look at the tax rates, basic, high or additional. Each is payable on taxable income. You will be able to calculate tax on each type. </a:t>
            </a:r>
          </a:p>
          <a:p>
            <a:pPr algn="l">
              <a:lnSpc>
                <a:spcPts val="4480"/>
              </a:lnSpc>
            </a:pPr>
          </a:p>
          <a:p>
            <a:pPr algn="l">
              <a:lnSpc>
                <a:spcPts val="4480"/>
              </a:lnSpc>
            </a:pPr>
            <a:r>
              <a:rPr lang="en-US" sz="3200">
                <a:solidFill>
                  <a:srgbClr val="000000"/>
                </a:solidFill>
                <a:latin typeface="Questrial"/>
                <a:ea typeface="Questrial"/>
                <a:cs typeface="Questrial"/>
                <a:sym typeface="Questrial"/>
              </a:rPr>
              <a:t>Let’s take a look.</a:t>
            </a:r>
          </a:p>
          <a:p>
            <a:pPr algn="l">
              <a:lnSpc>
                <a:spcPts val="4480"/>
              </a:lnSpc>
            </a:pPr>
          </a:p>
          <a:p>
            <a:pPr algn="l">
              <a:lnSpc>
                <a:spcPts val="4480"/>
              </a:lnSpc>
              <a:spcBef>
                <a:spcPct val="0"/>
              </a:spcBef>
            </a:pPr>
            <a:r>
              <a:rPr lang="en-US" sz="3200">
                <a:solidFill>
                  <a:srgbClr val="000000"/>
                </a:solidFill>
                <a:latin typeface="Questrial"/>
                <a:ea typeface="Questrial"/>
                <a:cs typeface="Questrial"/>
                <a:sym typeface="Questrial"/>
              </a:rPr>
              <a:t>Step 7; Adding the above up.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3">
              <a:alphaModFix amt="74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5">
              <a:alphaModFix amt="62000"/>
            </a:blip>
            <a:stretch>
              <a:fillRect l="0" t="0" r="0" b="0"/>
            </a:stretch>
          </a:blipFill>
        </p:spPr>
      </p:sp>
      <p:sp>
        <p:nvSpPr>
          <p:cNvPr name="TextBox 5" id="5"/>
          <p:cNvSpPr txBox="true"/>
          <p:nvPr/>
        </p:nvSpPr>
        <p:spPr>
          <a:xfrm rot="0">
            <a:off x="1028700" y="340980"/>
            <a:ext cx="12328582" cy="1793878"/>
          </a:xfrm>
          <a:prstGeom prst="rect">
            <a:avLst/>
          </a:prstGeom>
        </p:spPr>
        <p:txBody>
          <a:bodyPr anchor="t" rtlCol="false" tIns="0" lIns="0" bIns="0" rIns="0">
            <a:spAutoFit/>
          </a:bodyPr>
          <a:lstStyle/>
          <a:p>
            <a:pPr algn="l">
              <a:lnSpc>
                <a:spcPts val="12799"/>
              </a:lnSpc>
            </a:pPr>
            <a:r>
              <a:rPr lang="en-US" sz="9999" u="sng">
                <a:solidFill>
                  <a:srgbClr val="000000"/>
                </a:solidFill>
                <a:latin typeface="เอฟซี เรนโบว์"/>
                <a:ea typeface="เอฟซี เรนโบว์"/>
                <a:cs typeface="เอฟซี เรนโบว์"/>
                <a:sym typeface="เอฟซี เรนโบว์"/>
              </a:rPr>
              <a:t>Income Tax</a:t>
            </a:r>
          </a:p>
        </p:txBody>
      </p:sp>
      <p:sp>
        <p:nvSpPr>
          <p:cNvPr name="TextBox 6" id="6"/>
          <p:cNvSpPr txBox="true"/>
          <p:nvPr/>
        </p:nvSpPr>
        <p:spPr>
          <a:xfrm rot="0">
            <a:off x="1028700" y="2698940"/>
            <a:ext cx="16230600" cy="23698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When does it need to be paid - 31st of January during the tax year based on estimate of income. </a:t>
            </a:r>
          </a:p>
          <a:p>
            <a:pPr algn="l">
              <a:lnSpc>
                <a:spcPts val="3780"/>
              </a:lnSpc>
            </a:pPr>
          </a:p>
          <a:p>
            <a:pPr algn="l">
              <a:lnSpc>
                <a:spcPts val="3780"/>
              </a:lnSpc>
            </a:pPr>
            <a:r>
              <a:rPr lang="en-US" sz="2700">
                <a:solidFill>
                  <a:srgbClr val="000000"/>
                </a:solidFill>
                <a:latin typeface="Questrial"/>
                <a:ea typeface="Questrial"/>
                <a:cs typeface="Questrial"/>
                <a:sym typeface="Questrial"/>
              </a:rPr>
              <a:t>by the 31st of July - After tax return has been submitted - Balancing payment. </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If you are employed this is done through the PAYE system and usually do not to submit a tax return. </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831440" y="-3139489"/>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3"/>
            <a:stretch>
              <a:fillRect l="0" t="0" r="0" b="0"/>
            </a:stretch>
          </a:blipFill>
        </p:spPr>
      </p:sp>
      <p:sp>
        <p:nvSpPr>
          <p:cNvPr name="Freeform 3" id="3"/>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5" id="5"/>
          <p:cNvSpPr txBox="true"/>
          <p:nvPr/>
        </p:nvSpPr>
        <p:spPr>
          <a:xfrm rot="0">
            <a:off x="2918992" y="771525"/>
            <a:ext cx="13155345" cy="1703706"/>
          </a:xfrm>
          <a:prstGeom prst="rect">
            <a:avLst/>
          </a:prstGeom>
        </p:spPr>
        <p:txBody>
          <a:bodyPr anchor="t" rtlCol="false" tIns="0" lIns="0" bIns="0" rIns="0">
            <a:spAutoFit/>
          </a:bodyPr>
          <a:lstStyle/>
          <a:p>
            <a:pPr algn="ctr">
              <a:lnSpc>
                <a:spcPts val="12159"/>
              </a:lnSpc>
            </a:pPr>
            <a:r>
              <a:rPr lang="en-US" b="true" sz="9499" i="true" u="sng">
                <a:solidFill>
                  <a:srgbClr val="000000"/>
                </a:solidFill>
                <a:latin typeface="เอฟซี เรนโบว์ Bold Italics"/>
                <a:ea typeface="เอฟซี เรนโบว์ Bold Italics"/>
                <a:cs typeface="เอฟซี เรนโบว์ Bold Italics"/>
                <a:sym typeface="เอฟซี เรนโบว์ Bold Italics"/>
              </a:rPr>
              <a:t>Capital Gains Tax</a:t>
            </a:r>
            <a:r>
              <a:rPr lang="en-US" sz="9499">
                <a:solidFill>
                  <a:srgbClr val="000000"/>
                </a:solidFill>
                <a:latin typeface="เอฟซี เรนโบว์"/>
                <a:ea typeface="เอฟซี เรนโบว์"/>
                <a:cs typeface="เอฟซี เรนโบว์"/>
                <a:sym typeface="เอฟซี เรนโบว์"/>
              </a:rPr>
              <a:t> </a:t>
            </a:r>
          </a:p>
        </p:txBody>
      </p:sp>
      <p:sp>
        <p:nvSpPr>
          <p:cNvPr name="TextBox 6" id="6"/>
          <p:cNvSpPr txBox="true"/>
          <p:nvPr/>
        </p:nvSpPr>
        <p:spPr>
          <a:xfrm rot="0">
            <a:off x="1204462" y="3230882"/>
            <a:ext cx="16584405" cy="6286499"/>
          </a:xfrm>
          <a:prstGeom prst="rect">
            <a:avLst/>
          </a:prstGeom>
        </p:spPr>
        <p:txBody>
          <a:bodyPr anchor="t" rtlCol="false" tIns="0" lIns="0" bIns="0" rIns="0">
            <a:spAutoFit/>
          </a:bodyPr>
          <a:lstStyle/>
          <a:p>
            <a:pPr algn="l">
              <a:lnSpc>
                <a:spcPts val="4620"/>
              </a:lnSpc>
            </a:pPr>
            <a:r>
              <a:rPr lang="en-US" sz="3300">
                <a:solidFill>
                  <a:srgbClr val="000000"/>
                </a:solidFill>
                <a:latin typeface="Questrial"/>
                <a:ea typeface="Questrial"/>
                <a:cs typeface="Questrial"/>
                <a:sym typeface="Questrial"/>
              </a:rPr>
              <a:t>Charged on chargeable gains made by someone on disposal of it. </a:t>
            </a:r>
          </a:p>
          <a:p>
            <a:pPr algn="l">
              <a:lnSpc>
                <a:spcPts val="4620"/>
              </a:lnSpc>
            </a:pPr>
          </a:p>
          <a:p>
            <a:pPr algn="l">
              <a:lnSpc>
                <a:spcPts val="4620"/>
              </a:lnSpc>
            </a:pPr>
            <a:r>
              <a:rPr lang="en-US" sz="3300">
                <a:solidFill>
                  <a:srgbClr val="000000"/>
                </a:solidFill>
                <a:latin typeface="Questrial"/>
                <a:ea typeface="Questrial"/>
                <a:cs typeface="Questrial"/>
                <a:sym typeface="Questrial"/>
              </a:rPr>
              <a:t>For example, I bought shares for £50,000 and sell them for £100,000, my profit/Gain is £50,000. </a:t>
            </a:r>
          </a:p>
          <a:p>
            <a:pPr algn="l">
              <a:lnSpc>
                <a:spcPts val="4620"/>
              </a:lnSpc>
            </a:pPr>
          </a:p>
          <a:p>
            <a:pPr algn="l">
              <a:lnSpc>
                <a:spcPts val="4620"/>
              </a:lnSpc>
            </a:pPr>
            <a:r>
              <a:rPr lang="en-US" sz="3300">
                <a:solidFill>
                  <a:srgbClr val="000000"/>
                </a:solidFill>
                <a:latin typeface="Questrial"/>
                <a:ea typeface="Questrial"/>
                <a:cs typeface="Questrial"/>
                <a:sym typeface="Questrial"/>
              </a:rPr>
              <a:t>Disposal - Sale or giving of a gift</a:t>
            </a:r>
          </a:p>
          <a:p>
            <a:pPr algn="l">
              <a:lnSpc>
                <a:spcPts val="4620"/>
              </a:lnSpc>
            </a:pPr>
          </a:p>
          <a:p>
            <a:pPr algn="l">
              <a:lnSpc>
                <a:spcPts val="4620"/>
              </a:lnSpc>
            </a:pPr>
            <a:r>
              <a:rPr lang="en-US" sz="3300">
                <a:solidFill>
                  <a:srgbClr val="000000"/>
                </a:solidFill>
                <a:latin typeface="Questrial"/>
                <a:ea typeface="Questrial"/>
                <a:cs typeface="Questrial"/>
                <a:sym typeface="Questrial"/>
              </a:rPr>
              <a:t>Arms length transaction - amount you paid for it. </a:t>
            </a:r>
          </a:p>
          <a:p>
            <a:pPr algn="l">
              <a:lnSpc>
                <a:spcPts val="4620"/>
              </a:lnSpc>
            </a:pPr>
          </a:p>
          <a:p>
            <a:pPr algn="l">
              <a:lnSpc>
                <a:spcPts val="4620"/>
              </a:lnSpc>
            </a:pPr>
            <a:r>
              <a:rPr lang="en-US" sz="3300">
                <a:solidFill>
                  <a:srgbClr val="000000"/>
                </a:solidFill>
                <a:latin typeface="Questrial"/>
                <a:ea typeface="Questrial"/>
                <a:cs typeface="Questrial"/>
                <a:sym typeface="Questrial"/>
              </a:rPr>
              <a:t>If not it is the market value.</a:t>
            </a:r>
          </a:p>
          <a:p>
            <a:pPr algn="l">
              <a:lnSpc>
                <a:spcPts val="3780"/>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2561381" y="-3139489"/>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2"/>
            <a:stretch>
              <a:fillRect l="0" t="0" r="0" b="0"/>
            </a:stretch>
          </a:blipFill>
        </p:spPr>
      </p:sp>
      <p:sp>
        <p:nvSpPr>
          <p:cNvPr name="Freeform 3" id="3"/>
          <p:cNvSpPr/>
          <p:nvPr/>
        </p:nvSpPr>
        <p:spPr>
          <a:xfrm flipH="false" flipV="false" rot="-10800000">
            <a:off x="-2401375" y="-1831346"/>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2094945" cy="1703706"/>
          </a:xfrm>
          <a:prstGeom prst="rect">
            <a:avLst/>
          </a:prstGeom>
        </p:spPr>
        <p:txBody>
          <a:bodyPr anchor="t" rtlCol="false" tIns="0" lIns="0" bIns="0" rIns="0">
            <a:spAutoFit/>
          </a:bodyPr>
          <a:lstStyle/>
          <a:p>
            <a:pPr algn="l">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Capital Gains tax</a:t>
            </a:r>
          </a:p>
        </p:txBody>
      </p:sp>
      <p:sp>
        <p:nvSpPr>
          <p:cNvPr name="TextBox 7" id="7"/>
          <p:cNvSpPr txBox="true"/>
          <p:nvPr/>
        </p:nvSpPr>
        <p:spPr>
          <a:xfrm rot="0">
            <a:off x="1787238" y="2726835"/>
            <a:ext cx="15692178" cy="47510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What assets can be charged? </a:t>
            </a:r>
          </a:p>
          <a:p>
            <a:pPr algn="l">
              <a:lnSpc>
                <a:spcPts val="3780"/>
              </a:lnSpc>
            </a:pPr>
          </a:p>
          <a:p>
            <a:pPr algn="l">
              <a:lnSpc>
                <a:spcPts val="3780"/>
              </a:lnSpc>
            </a:pPr>
            <a:r>
              <a:rPr lang="en-US" sz="2700">
                <a:solidFill>
                  <a:srgbClr val="000000"/>
                </a:solidFill>
                <a:latin typeface="Questrial"/>
                <a:ea typeface="Questrial"/>
                <a:cs typeface="Questrial"/>
                <a:sym typeface="Questrial"/>
              </a:rPr>
              <a:t>Not wasting assets - life less than 50 years </a:t>
            </a:r>
          </a:p>
          <a:p>
            <a:pPr algn="l">
              <a:lnSpc>
                <a:spcPts val="3780"/>
              </a:lnSpc>
            </a:pPr>
          </a:p>
          <a:p>
            <a:pPr algn="l">
              <a:lnSpc>
                <a:spcPts val="3780"/>
              </a:lnSpc>
            </a:pPr>
            <a:r>
              <a:rPr lang="en-US" sz="2700">
                <a:solidFill>
                  <a:srgbClr val="000000"/>
                </a:solidFill>
                <a:latin typeface="Questrial"/>
                <a:ea typeface="Questrial"/>
                <a:cs typeface="Questrial"/>
                <a:sym typeface="Questrial"/>
              </a:rPr>
              <a:t>Tangible property will only be  exempt if worth less than £6,000. </a:t>
            </a:r>
          </a:p>
          <a:p>
            <a:pPr algn="l">
              <a:lnSpc>
                <a:spcPts val="3780"/>
              </a:lnSpc>
            </a:pPr>
          </a:p>
          <a:p>
            <a:pPr algn="l">
              <a:lnSpc>
                <a:spcPts val="3780"/>
              </a:lnSpc>
            </a:pPr>
            <a:r>
              <a:rPr lang="en-US" sz="2700">
                <a:solidFill>
                  <a:srgbClr val="000000"/>
                </a:solidFill>
                <a:latin typeface="Questrial"/>
                <a:ea typeface="Questrial"/>
                <a:cs typeface="Questrial"/>
                <a:sym typeface="Questrial"/>
              </a:rPr>
              <a:t>Gains on private dwelling - meaning some people can sell assets free from Capital Gains Tax.</a:t>
            </a:r>
          </a:p>
          <a:p>
            <a:pPr algn="l">
              <a:lnSpc>
                <a:spcPts val="3780"/>
              </a:lnSpc>
            </a:pPr>
          </a:p>
          <a:p>
            <a:pPr algn="l">
              <a:lnSpc>
                <a:spcPts val="3780"/>
              </a:lnSpc>
              <a:spcBef>
                <a:spcPct val="0"/>
              </a:spcBef>
            </a:pPr>
            <a:r>
              <a:rPr lang="en-US" sz="2700">
                <a:solidFill>
                  <a:srgbClr val="000000"/>
                </a:solidFill>
                <a:latin typeface="Questrial"/>
                <a:ea typeface="Questrial"/>
                <a:cs typeface="Questrial"/>
                <a:sym typeface="Questrial"/>
              </a:rPr>
              <a:t>No charge between spouses only when the spouse sells or gifts the asset - gains made since acquired by the first person.</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653078" y="-2620266"/>
            <a:ext cx="6715726" cy="6936430"/>
          </a:xfrm>
          <a:custGeom>
            <a:avLst/>
            <a:gdLst/>
            <a:ahLst/>
            <a:cxnLst/>
            <a:rect r="r" b="b" t="t" l="l"/>
            <a:pathLst>
              <a:path h="6936430" w="6715726">
                <a:moveTo>
                  <a:pt x="0" y="0"/>
                </a:moveTo>
                <a:lnTo>
                  <a:pt x="6715725" y="0"/>
                </a:lnTo>
                <a:lnTo>
                  <a:pt x="6715725" y="6936430"/>
                </a:lnTo>
                <a:lnTo>
                  <a:pt x="0" y="6936430"/>
                </a:lnTo>
                <a:lnTo>
                  <a:pt x="0" y="0"/>
                </a:lnTo>
                <a:close/>
              </a:path>
            </a:pathLst>
          </a:custGeom>
          <a:blipFill>
            <a:blip r:embed="rId3"/>
            <a:stretch>
              <a:fillRect l="0" t="0" r="0" b="0"/>
            </a:stretch>
          </a:blipFill>
        </p:spPr>
      </p:sp>
      <p:sp>
        <p:nvSpPr>
          <p:cNvPr name="Freeform 3" id="3"/>
          <p:cNvSpPr/>
          <p:nvPr/>
        </p:nvSpPr>
        <p:spPr>
          <a:xfrm flipH="false" flipV="false" rot="-10800000">
            <a:off x="-1471632" y="-1113153"/>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4"/>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5">
              <a:alphaModFix amt="74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7">
              <a:alphaModFix amt="62000"/>
            </a:blip>
            <a:stretch>
              <a:fillRect l="0" t="0" r="0" b="0"/>
            </a:stretch>
          </a:blipFill>
        </p:spPr>
      </p:sp>
      <p:sp>
        <p:nvSpPr>
          <p:cNvPr name="TextBox 6" id="6"/>
          <p:cNvSpPr txBox="true"/>
          <p:nvPr/>
        </p:nvSpPr>
        <p:spPr>
          <a:xfrm rot="0">
            <a:off x="4457760" y="771525"/>
            <a:ext cx="12285055" cy="1703706"/>
          </a:xfrm>
          <a:prstGeom prst="rect">
            <a:avLst/>
          </a:prstGeom>
        </p:spPr>
        <p:txBody>
          <a:bodyPr anchor="t" rtlCol="false" tIns="0" lIns="0" bIns="0" rIns="0">
            <a:spAutoFit/>
          </a:bodyPr>
          <a:lstStyle/>
          <a:p>
            <a:pPr algn="l">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Capital Gains Tax</a:t>
            </a:r>
          </a:p>
        </p:txBody>
      </p:sp>
      <p:sp>
        <p:nvSpPr>
          <p:cNvPr name="TextBox 7" id="7"/>
          <p:cNvSpPr txBox="true"/>
          <p:nvPr/>
        </p:nvSpPr>
        <p:spPr>
          <a:xfrm rot="0">
            <a:off x="2737787" y="2816655"/>
            <a:ext cx="14521513" cy="522731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How do we calculate it?; </a:t>
            </a:r>
          </a:p>
          <a:p>
            <a:pPr algn="l">
              <a:lnSpc>
                <a:spcPts val="3780"/>
              </a:lnSpc>
            </a:pPr>
          </a:p>
          <a:p>
            <a:pPr algn="l">
              <a:lnSpc>
                <a:spcPts val="3780"/>
              </a:lnSpc>
            </a:pPr>
            <a:r>
              <a:rPr lang="en-US" sz="2700">
                <a:solidFill>
                  <a:srgbClr val="000000"/>
                </a:solidFill>
                <a:latin typeface="Questrial"/>
                <a:ea typeface="Questrial"/>
                <a:cs typeface="Questrial"/>
                <a:sym typeface="Questrial"/>
              </a:rPr>
              <a:t>1/ Need to include incidental costs </a:t>
            </a:r>
          </a:p>
          <a:p>
            <a:pPr algn="l">
              <a:lnSpc>
                <a:spcPts val="3780"/>
              </a:lnSpc>
            </a:pPr>
            <a:r>
              <a:rPr lang="en-US" sz="2700">
                <a:solidFill>
                  <a:srgbClr val="000000"/>
                </a:solidFill>
                <a:latin typeface="Questrial"/>
                <a:ea typeface="Questrial"/>
                <a:cs typeface="Questrial"/>
                <a:sym typeface="Questrial"/>
              </a:rPr>
              <a:t>2/ Need to consider expenditure - improves/ preserves the asset/ protect the title of it. </a:t>
            </a:r>
          </a:p>
          <a:p>
            <a:pPr algn="l">
              <a:lnSpc>
                <a:spcPts val="3780"/>
              </a:lnSpc>
            </a:pPr>
          </a:p>
          <a:p>
            <a:pPr algn="l">
              <a:lnSpc>
                <a:spcPts val="3780"/>
              </a:lnSpc>
            </a:pPr>
            <a:r>
              <a:rPr lang="en-US" sz="2700">
                <a:solidFill>
                  <a:srgbClr val="000000"/>
                </a:solidFill>
                <a:latin typeface="Questrial"/>
                <a:ea typeface="Questrial"/>
                <a:cs typeface="Questrial"/>
                <a:sym typeface="Questrial"/>
              </a:rPr>
              <a:t>What needs to be done? </a:t>
            </a:r>
          </a:p>
          <a:p>
            <a:pPr algn="l">
              <a:lnSpc>
                <a:spcPts val="3780"/>
              </a:lnSpc>
            </a:pPr>
          </a:p>
          <a:p>
            <a:pPr algn="l">
              <a:lnSpc>
                <a:spcPts val="3780"/>
              </a:lnSpc>
            </a:pPr>
            <a:r>
              <a:rPr lang="en-US" sz="2700">
                <a:solidFill>
                  <a:srgbClr val="000000"/>
                </a:solidFill>
                <a:latin typeface="Questrial"/>
                <a:ea typeface="Questrial"/>
                <a:cs typeface="Questrial"/>
                <a:sym typeface="Questrial"/>
              </a:rPr>
              <a:t>1/Application of reliefs </a:t>
            </a:r>
          </a:p>
          <a:p>
            <a:pPr algn="l">
              <a:lnSpc>
                <a:spcPts val="3780"/>
              </a:lnSpc>
            </a:pPr>
            <a:r>
              <a:rPr lang="en-US" sz="2700">
                <a:solidFill>
                  <a:srgbClr val="000000"/>
                </a:solidFill>
                <a:latin typeface="Questrial"/>
                <a:ea typeface="Questrial"/>
                <a:cs typeface="Questrial"/>
                <a:sym typeface="Questrial"/>
              </a:rPr>
              <a:t>2/Adding together of chargeable gains in the tax year </a:t>
            </a:r>
          </a:p>
          <a:p>
            <a:pPr algn="l">
              <a:lnSpc>
                <a:spcPts val="3780"/>
              </a:lnSpc>
            </a:pPr>
            <a:r>
              <a:rPr lang="en-US" sz="2700">
                <a:solidFill>
                  <a:srgbClr val="000000"/>
                </a:solidFill>
                <a:latin typeface="Questrial"/>
                <a:ea typeface="Questrial"/>
                <a:cs typeface="Questrial"/>
                <a:sym typeface="Questrial"/>
              </a:rPr>
              <a:t>3/ Takeaway Exemptions.</a:t>
            </a:r>
          </a:p>
          <a:p>
            <a:pPr algn="l">
              <a:lnSpc>
                <a:spcPts val="3780"/>
              </a:lnSpc>
              <a:spcBef>
                <a:spcPct val="0"/>
              </a:spcBef>
            </a:pPr>
            <a:r>
              <a:rPr lang="en-US" sz="2700">
                <a:solidFill>
                  <a:srgbClr val="000000"/>
                </a:solidFill>
                <a:latin typeface="Questrial"/>
                <a:ea typeface="Questrial"/>
                <a:cs typeface="Questrial"/>
                <a:sym typeface="Questrial"/>
              </a:rPr>
              <a:t>4/Apply rate of tax.</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2561381" y="-3139489"/>
            <a:ext cx="6715726" cy="6936430"/>
          </a:xfrm>
          <a:custGeom>
            <a:avLst/>
            <a:gdLst/>
            <a:ahLst/>
            <a:cxnLst/>
            <a:rect r="r" b="b" t="t" l="l"/>
            <a:pathLst>
              <a:path h="6936430" w="6715726">
                <a:moveTo>
                  <a:pt x="0" y="0"/>
                </a:moveTo>
                <a:lnTo>
                  <a:pt x="6715726" y="0"/>
                </a:lnTo>
                <a:lnTo>
                  <a:pt x="6715726" y="6936430"/>
                </a:lnTo>
                <a:lnTo>
                  <a:pt x="0" y="6936430"/>
                </a:lnTo>
                <a:lnTo>
                  <a:pt x="0" y="0"/>
                </a:lnTo>
                <a:close/>
              </a:path>
            </a:pathLst>
          </a:custGeom>
          <a:blipFill>
            <a:blip r:embed="rId3"/>
            <a:stretch>
              <a:fillRect l="0" t="0" r="0" b="0"/>
            </a:stretch>
          </a:blipFill>
        </p:spPr>
      </p:sp>
      <p:sp>
        <p:nvSpPr>
          <p:cNvPr name="Freeform 3" id="3"/>
          <p:cNvSpPr/>
          <p:nvPr/>
        </p:nvSpPr>
        <p:spPr>
          <a:xfrm flipH="false" flipV="false" rot="-10800000">
            <a:off x="-2243031" y="-1810223"/>
            <a:ext cx="4486062" cy="5293288"/>
          </a:xfrm>
          <a:custGeom>
            <a:avLst/>
            <a:gdLst/>
            <a:ahLst/>
            <a:cxnLst/>
            <a:rect r="r" b="b" t="t" l="l"/>
            <a:pathLst>
              <a:path h="5293288" w="4486062">
                <a:moveTo>
                  <a:pt x="0" y="0"/>
                </a:moveTo>
                <a:lnTo>
                  <a:pt x="4486062" y="0"/>
                </a:lnTo>
                <a:lnTo>
                  <a:pt x="4486062" y="5293288"/>
                </a:lnTo>
                <a:lnTo>
                  <a:pt x="0" y="5293288"/>
                </a:lnTo>
                <a:lnTo>
                  <a:pt x="0" y="0"/>
                </a:lnTo>
                <a:close/>
              </a:path>
            </a:pathLst>
          </a:custGeom>
          <a:blipFill>
            <a:blip r:embed="rId4"/>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5">
              <a:alphaModFix amt="74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7">
              <a:alphaModFix amt="62000"/>
            </a:blip>
            <a:stretch>
              <a:fillRect l="0" t="0" r="0" b="0"/>
            </a:stretch>
          </a:blipFill>
        </p:spPr>
      </p:sp>
      <p:sp>
        <p:nvSpPr>
          <p:cNvPr name="TextBox 6" id="6"/>
          <p:cNvSpPr txBox="true"/>
          <p:nvPr/>
        </p:nvSpPr>
        <p:spPr>
          <a:xfrm rot="0">
            <a:off x="4457760" y="771525"/>
            <a:ext cx="12158315" cy="1703706"/>
          </a:xfrm>
          <a:prstGeom prst="rect">
            <a:avLst/>
          </a:prstGeom>
        </p:spPr>
        <p:txBody>
          <a:bodyPr anchor="t" rtlCol="false" tIns="0" lIns="0" bIns="0" rIns="0">
            <a:spAutoFit/>
          </a:bodyPr>
          <a:lstStyle/>
          <a:p>
            <a:pPr algn="l">
              <a:lnSpc>
                <a:spcPts val="12159"/>
              </a:lnSpc>
            </a:pPr>
            <a:r>
              <a:rPr lang="en-US" sz="9499" u="sng">
                <a:solidFill>
                  <a:srgbClr val="000000"/>
                </a:solidFill>
                <a:latin typeface="เอฟซี เรนโบว์"/>
                <a:ea typeface="เอฟซี เรนโบว์"/>
                <a:cs typeface="เอฟซี เรนโบว์"/>
                <a:sym typeface="เอฟซี เรนโบว์"/>
              </a:rPr>
              <a:t>Capital Gains Tax</a:t>
            </a:r>
          </a:p>
        </p:txBody>
      </p:sp>
      <p:sp>
        <p:nvSpPr>
          <p:cNvPr name="TextBox 7" id="7"/>
          <p:cNvSpPr txBox="true"/>
          <p:nvPr/>
        </p:nvSpPr>
        <p:spPr>
          <a:xfrm rot="0">
            <a:off x="1963294" y="2578971"/>
            <a:ext cx="15628809" cy="7608568"/>
          </a:xfrm>
          <a:prstGeom prst="rect">
            <a:avLst/>
          </a:prstGeom>
        </p:spPr>
        <p:txBody>
          <a:bodyPr anchor="t" rtlCol="false" tIns="0" lIns="0" bIns="0" rIns="0">
            <a:spAutoFit/>
          </a:bodyPr>
          <a:lstStyle/>
          <a:p>
            <a:pPr algn="l">
              <a:lnSpc>
                <a:spcPts val="3780"/>
              </a:lnSpc>
            </a:pPr>
            <a:r>
              <a:rPr lang="en-US" sz="2700">
                <a:solidFill>
                  <a:srgbClr val="000000"/>
                </a:solidFill>
                <a:latin typeface="Questrial"/>
                <a:ea typeface="Questrial"/>
                <a:cs typeface="Questrial"/>
                <a:sym typeface="Questrial"/>
              </a:rPr>
              <a:t>Some tax payers will have a yearly exemption.</a:t>
            </a:r>
          </a:p>
          <a:p>
            <a:pPr algn="l">
              <a:lnSpc>
                <a:spcPts val="3780"/>
              </a:lnSpc>
            </a:pPr>
            <a:r>
              <a:rPr lang="en-US" sz="2700">
                <a:solidFill>
                  <a:srgbClr val="000000"/>
                </a:solidFill>
                <a:latin typeface="Questrial"/>
                <a:ea typeface="Questrial"/>
                <a:cs typeface="Questrial"/>
                <a:sym typeface="Questrial"/>
              </a:rPr>
              <a:t>This is reviewed each year. </a:t>
            </a:r>
          </a:p>
          <a:p>
            <a:pPr algn="l">
              <a:lnSpc>
                <a:spcPts val="3780"/>
              </a:lnSpc>
            </a:pPr>
            <a:r>
              <a:rPr lang="en-US" sz="2700">
                <a:solidFill>
                  <a:srgbClr val="000000"/>
                </a:solidFill>
                <a:latin typeface="Questrial"/>
                <a:ea typeface="Questrial"/>
                <a:cs typeface="Questrial"/>
                <a:sym typeface="Questrial"/>
              </a:rPr>
              <a:t>For 2024-2025 it was £3,000 and £1500 for trusts. </a:t>
            </a:r>
          </a:p>
          <a:p>
            <a:pPr algn="l">
              <a:lnSpc>
                <a:spcPts val="3780"/>
              </a:lnSpc>
            </a:pPr>
          </a:p>
          <a:p>
            <a:pPr algn="l">
              <a:lnSpc>
                <a:spcPts val="3780"/>
              </a:lnSpc>
            </a:pPr>
            <a:r>
              <a:rPr lang="en-US" sz="2700">
                <a:solidFill>
                  <a:srgbClr val="000000"/>
                </a:solidFill>
                <a:latin typeface="Questrial"/>
                <a:ea typeface="Questrial"/>
                <a:cs typeface="Questrial"/>
                <a:sym typeface="Questrial"/>
              </a:rPr>
              <a:t>Rate of tax you pay depends on taxable income based on income tax  and type of asset. </a:t>
            </a:r>
          </a:p>
          <a:p>
            <a:pPr algn="l">
              <a:lnSpc>
                <a:spcPts val="3780"/>
              </a:lnSpc>
            </a:pPr>
          </a:p>
          <a:p>
            <a:pPr algn="l">
              <a:lnSpc>
                <a:spcPts val="3780"/>
              </a:lnSpc>
            </a:pPr>
            <a:r>
              <a:rPr lang="en-US" sz="2700">
                <a:solidFill>
                  <a:srgbClr val="000000"/>
                </a:solidFill>
                <a:latin typeface="Questrial"/>
                <a:ea typeface="Questrial"/>
                <a:cs typeface="Questrial"/>
                <a:sym typeface="Questrial"/>
              </a:rPr>
              <a:t>For example; </a:t>
            </a:r>
          </a:p>
          <a:p>
            <a:pPr algn="l">
              <a:lnSpc>
                <a:spcPts val="3780"/>
              </a:lnSpc>
            </a:pPr>
          </a:p>
          <a:p>
            <a:pPr algn="l">
              <a:lnSpc>
                <a:spcPts val="3780"/>
              </a:lnSpc>
            </a:pPr>
            <a:r>
              <a:rPr lang="en-US" sz="2700">
                <a:solidFill>
                  <a:srgbClr val="000000"/>
                </a:solidFill>
                <a:latin typeface="Questrial"/>
                <a:ea typeface="Questrial"/>
                <a:cs typeface="Questrial"/>
                <a:sym typeface="Questrial"/>
              </a:rPr>
              <a:t>24% of gain on residential property.</a:t>
            </a:r>
          </a:p>
          <a:p>
            <a:pPr algn="l">
              <a:lnSpc>
                <a:spcPts val="3780"/>
              </a:lnSpc>
            </a:pPr>
          </a:p>
          <a:p>
            <a:pPr algn="l">
              <a:lnSpc>
                <a:spcPts val="3780"/>
              </a:lnSpc>
            </a:pPr>
            <a:r>
              <a:rPr lang="en-US" sz="2700">
                <a:solidFill>
                  <a:srgbClr val="000000"/>
                </a:solidFill>
                <a:latin typeface="Questrial"/>
                <a:ea typeface="Questrial"/>
                <a:cs typeface="Questrial"/>
                <a:sym typeface="Questrial"/>
              </a:rPr>
              <a:t>All depends on if you are paying the basic or higher rate. </a:t>
            </a:r>
          </a:p>
          <a:p>
            <a:pPr algn="l">
              <a:lnSpc>
                <a:spcPts val="3780"/>
              </a:lnSpc>
            </a:pPr>
          </a:p>
          <a:p>
            <a:pPr algn="l">
              <a:lnSpc>
                <a:spcPts val="3780"/>
              </a:lnSpc>
            </a:pPr>
            <a:r>
              <a:rPr lang="en-US" sz="2700">
                <a:solidFill>
                  <a:srgbClr val="000000"/>
                </a:solidFill>
                <a:latin typeface="Questrial"/>
                <a:ea typeface="Questrial"/>
                <a:cs typeface="Questrial"/>
                <a:sym typeface="Questrial"/>
              </a:rPr>
              <a:t>Surcharge on gains from disposal of residential property - mainly for those who have a second property.</a:t>
            </a:r>
          </a:p>
          <a:p>
            <a:pPr algn="l">
              <a:lnSpc>
                <a:spcPts val="3780"/>
              </a:lnSpc>
            </a:pPr>
          </a:p>
          <a:p>
            <a:pPr algn="l">
              <a:lnSpc>
                <a:spcPts val="3780"/>
              </a:lnSpc>
              <a:spcBef>
                <a:spcPct val="0"/>
              </a:spcBef>
            </a:pP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1244233" y="-5639955"/>
            <a:ext cx="13990429" cy="14450208"/>
          </a:xfrm>
          <a:custGeom>
            <a:avLst/>
            <a:gdLst/>
            <a:ahLst/>
            <a:cxnLst/>
            <a:rect r="r" b="b" t="t" l="l"/>
            <a:pathLst>
              <a:path h="14450208" w="13990429">
                <a:moveTo>
                  <a:pt x="0" y="0"/>
                </a:moveTo>
                <a:lnTo>
                  <a:pt x="13990429" y="0"/>
                </a:lnTo>
                <a:lnTo>
                  <a:pt x="13990429" y="14450208"/>
                </a:lnTo>
                <a:lnTo>
                  <a:pt x="0" y="14450208"/>
                </a:lnTo>
                <a:lnTo>
                  <a:pt x="0" y="0"/>
                </a:lnTo>
                <a:close/>
              </a:path>
            </a:pathLst>
          </a:custGeom>
          <a:blipFill>
            <a:blip r:embed="rId3"/>
            <a:stretch>
              <a:fillRect l="0" t="0" r="0" b="0"/>
            </a:stretch>
          </a:blipFill>
        </p:spPr>
      </p:sp>
      <p:sp>
        <p:nvSpPr>
          <p:cNvPr name="Freeform 3" id="3"/>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4">
              <a:alphaModFix amt="62000"/>
            </a:blip>
            <a:stretch>
              <a:fillRect l="0" t="0" r="0" b="0"/>
            </a:stretch>
          </a:blipFill>
        </p:spPr>
      </p:sp>
      <p:sp>
        <p:nvSpPr>
          <p:cNvPr name="TextBox 4" id="4"/>
          <p:cNvSpPr txBox="true"/>
          <p:nvPr/>
        </p:nvSpPr>
        <p:spPr>
          <a:xfrm rot="0">
            <a:off x="4457760" y="771525"/>
            <a:ext cx="12010452" cy="1703706"/>
          </a:xfrm>
          <a:prstGeom prst="rect">
            <a:avLst/>
          </a:prstGeom>
        </p:spPr>
        <p:txBody>
          <a:bodyPr anchor="t" rtlCol="false" tIns="0" lIns="0" bIns="0" rIns="0">
            <a:spAutoFit/>
          </a:bodyPr>
          <a:lstStyle/>
          <a:p>
            <a:pPr algn="l">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Capital gains tax</a:t>
            </a:r>
          </a:p>
        </p:txBody>
      </p:sp>
      <p:sp>
        <p:nvSpPr>
          <p:cNvPr name="TextBox 5" id="5"/>
          <p:cNvSpPr txBox="true"/>
          <p:nvPr/>
        </p:nvSpPr>
        <p:spPr>
          <a:xfrm rot="0">
            <a:off x="500069" y="2399031"/>
            <a:ext cx="17492829" cy="7790669"/>
          </a:xfrm>
          <a:prstGeom prst="rect">
            <a:avLst/>
          </a:prstGeom>
        </p:spPr>
        <p:txBody>
          <a:bodyPr anchor="t" rtlCol="false" tIns="0" lIns="0" bIns="0" rIns="0">
            <a:spAutoFit/>
          </a:bodyPr>
          <a:lstStyle/>
          <a:p>
            <a:pPr algn="l">
              <a:lnSpc>
                <a:spcPts val="4768"/>
              </a:lnSpc>
            </a:pPr>
            <a:r>
              <a:rPr lang="en-US" sz="3405">
                <a:solidFill>
                  <a:srgbClr val="000000"/>
                </a:solidFill>
                <a:latin typeface="Questrial"/>
                <a:ea typeface="Questrial"/>
                <a:cs typeface="Questrial"/>
                <a:sym typeface="Questrial"/>
              </a:rPr>
              <a:t>1/ </a:t>
            </a:r>
            <a:r>
              <a:rPr lang="en-US" sz="3405" u="sng">
                <a:solidFill>
                  <a:srgbClr val="000000"/>
                </a:solidFill>
                <a:latin typeface="Questrial"/>
                <a:ea typeface="Questrial"/>
                <a:cs typeface="Questrial"/>
                <a:sym typeface="Questrial"/>
              </a:rPr>
              <a:t>Hold over</a:t>
            </a:r>
            <a:r>
              <a:rPr lang="en-US" sz="3405">
                <a:solidFill>
                  <a:srgbClr val="000000"/>
                </a:solidFill>
                <a:latin typeface="Questrial"/>
                <a:ea typeface="Questrial"/>
                <a:cs typeface="Questrial"/>
                <a:sym typeface="Questrial"/>
              </a:rPr>
              <a:t> - Gift of business assets - only pay CGT once sell the asset - charge on their gain and the gifter. </a:t>
            </a:r>
          </a:p>
          <a:p>
            <a:pPr algn="l">
              <a:lnSpc>
                <a:spcPts val="4768"/>
              </a:lnSpc>
            </a:pPr>
          </a:p>
          <a:p>
            <a:pPr algn="l">
              <a:lnSpc>
                <a:spcPts val="4768"/>
              </a:lnSpc>
            </a:pPr>
            <a:r>
              <a:rPr lang="en-US" sz="3405">
                <a:solidFill>
                  <a:srgbClr val="000000"/>
                </a:solidFill>
                <a:latin typeface="Questrial"/>
                <a:ea typeface="Questrial"/>
                <a:cs typeface="Questrial"/>
                <a:sym typeface="Questrial"/>
              </a:rPr>
              <a:t>2/ </a:t>
            </a:r>
            <a:r>
              <a:rPr lang="en-US" sz="3405" u="sng">
                <a:solidFill>
                  <a:srgbClr val="000000"/>
                </a:solidFill>
                <a:latin typeface="Questrial"/>
                <a:ea typeface="Questrial"/>
                <a:cs typeface="Questrial"/>
                <a:sym typeface="Questrial"/>
              </a:rPr>
              <a:t>Roll over on replacement of Qualifying business asset - </a:t>
            </a:r>
            <a:r>
              <a:rPr lang="en-US" sz="3405">
                <a:solidFill>
                  <a:srgbClr val="000000"/>
                </a:solidFill>
                <a:latin typeface="Questrial"/>
                <a:ea typeface="Questrial"/>
                <a:cs typeface="Questrial"/>
                <a:sym typeface="Questrial"/>
              </a:rPr>
              <a:t>delaying CGT until disposal of new asset.</a:t>
            </a:r>
          </a:p>
          <a:p>
            <a:pPr algn="l">
              <a:lnSpc>
                <a:spcPts val="4768"/>
              </a:lnSpc>
            </a:pPr>
          </a:p>
          <a:p>
            <a:pPr algn="l">
              <a:lnSpc>
                <a:spcPts val="4768"/>
              </a:lnSpc>
            </a:pPr>
            <a:r>
              <a:rPr lang="en-US" sz="3405">
                <a:solidFill>
                  <a:srgbClr val="000000"/>
                </a:solidFill>
                <a:latin typeface="Questrial"/>
                <a:ea typeface="Questrial"/>
                <a:cs typeface="Questrial"/>
                <a:sym typeface="Questrial"/>
              </a:rPr>
              <a:t>3/ </a:t>
            </a:r>
            <a:r>
              <a:rPr lang="en-US" sz="3405" u="sng">
                <a:solidFill>
                  <a:srgbClr val="000000"/>
                </a:solidFill>
                <a:latin typeface="Questrial"/>
                <a:ea typeface="Questrial"/>
                <a:cs typeface="Questrial"/>
                <a:sym typeface="Questrial"/>
              </a:rPr>
              <a:t>Roll over on incorporation -</a:t>
            </a:r>
            <a:r>
              <a:rPr lang="en-US" sz="3405">
                <a:solidFill>
                  <a:srgbClr val="000000"/>
                </a:solidFill>
                <a:latin typeface="Questrial"/>
                <a:ea typeface="Questrial"/>
                <a:cs typeface="Questrial"/>
                <a:sym typeface="Questrial"/>
              </a:rPr>
              <a:t> postponed CGT until sale of shares.</a:t>
            </a:r>
          </a:p>
          <a:p>
            <a:pPr algn="l">
              <a:lnSpc>
                <a:spcPts val="4768"/>
              </a:lnSpc>
            </a:pPr>
          </a:p>
          <a:p>
            <a:pPr algn="l">
              <a:lnSpc>
                <a:spcPts val="4768"/>
              </a:lnSpc>
            </a:pPr>
            <a:r>
              <a:rPr lang="en-US" sz="3405">
                <a:solidFill>
                  <a:srgbClr val="000000"/>
                </a:solidFill>
                <a:latin typeface="Questrial"/>
                <a:ea typeface="Questrial"/>
                <a:cs typeface="Questrial"/>
                <a:sym typeface="Questrial"/>
              </a:rPr>
              <a:t>4/ </a:t>
            </a:r>
            <a:r>
              <a:rPr lang="en-US" sz="3405" u="sng">
                <a:solidFill>
                  <a:srgbClr val="000000"/>
                </a:solidFill>
                <a:latin typeface="Questrial"/>
                <a:ea typeface="Questrial"/>
                <a:cs typeface="Questrial"/>
                <a:sym typeface="Questrial"/>
              </a:rPr>
              <a:t>Reinvestment in shares - </a:t>
            </a:r>
            <a:r>
              <a:rPr lang="en-US" sz="3405">
                <a:solidFill>
                  <a:srgbClr val="000000"/>
                </a:solidFill>
                <a:latin typeface="Questrial"/>
                <a:ea typeface="Questrial"/>
                <a:cs typeface="Questrial"/>
                <a:sym typeface="Questrial"/>
              </a:rPr>
              <a:t>Postpone if reinvest</a:t>
            </a:r>
          </a:p>
          <a:p>
            <a:pPr algn="l">
              <a:lnSpc>
                <a:spcPts val="4768"/>
              </a:lnSpc>
            </a:pPr>
          </a:p>
          <a:p>
            <a:pPr algn="l">
              <a:lnSpc>
                <a:spcPts val="4768"/>
              </a:lnSpc>
            </a:pPr>
            <a:r>
              <a:rPr lang="en-US" sz="3405">
                <a:solidFill>
                  <a:srgbClr val="000000"/>
                </a:solidFill>
                <a:latin typeface="Questrial"/>
                <a:ea typeface="Questrial"/>
                <a:cs typeface="Questrial"/>
                <a:sym typeface="Questrial"/>
              </a:rPr>
              <a:t>5/ </a:t>
            </a:r>
            <a:r>
              <a:rPr lang="en-US" sz="3405" u="sng">
                <a:solidFill>
                  <a:srgbClr val="000000"/>
                </a:solidFill>
                <a:latin typeface="Questrial"/>
                <a:ea typeface="Questrial"/>
                <a:cs typeface="Questrial"/>
                <a:sym typeface="Questrial"/>
              </a:rPr>
              <a:t>Business Asset disposal relief</a:t>
            </a:r>
            <a:r>
              <a:rPr lang="en-US" sz="3405">
                <a:solidFill>
                  <a:srgbClr val="000000"/>
                </a:solidFill>
                <a:latin typeface="Questrial"/>
                <a:ea typeface="Questrial"/>
                <a:cs typeface="Questrial"/>
                <a:sym typeface="Questrial"/>
              </a:rPr>
              <a:t> - dispose of interest - if share in company need at least own 5% and be officer. However, there is a limit as to when this can be used. </a:t>
            </a:r>
          </a:p>
          <a:p>
            <a:pPr algn="l">
              <a:lnSpc>
                <a:spcPts val="4768"/>
              </a:lnSpc>
              <a:spcBef>
                <a:spcPct val="0"/>
              </a:spcBef>
            </a:pPr>
            <a:r>
              <a:rPr lang="en-US" sz="3405">
                <a:solidFill>
                  <a:srgbClr val="000000"/>
                </a:solidFill>
                <a:latin typeface="Questrial"/>
                <a:ea typeface="Questrial"/>
                <a:cs typeface="Questrial"/>
                <a:sym typeface="Questrial"/>
              </a:rPr>
              <a:t>If claimed - reduced rate of CGT.</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71525"/>
            <a:ext cx="12626774" cy="1703706"/>
          </a:xfrm>
          <a:prstGeom prst="rect">
            <a:avLst/>
          </a:prstGeom>
        </p:spPr>
        <p:txBody>
          <a:bodyPr anchor="t" rtlCol="false" tIns="0" lIns="0" bIns="0" rIns="0">
            <a:spAutoFit/>
          </a:bodyPr>
          <a:lstStyle/>
          <a:p>
            <a:pPr algn="ctr">
              <a:lnSpc>
                <a:spcPts val="12159"/>
              </a:lnSpc>
            </a:pPr>
            <a:r>
              <a:rPr lang="en-US" b="true" sz="9499" u="sng">
                <a:solidFill>
                  <a:srgbClr val="000000"/>
                </a:solidFill>
                <a:latin typeface="เอฟซี เรนโบว์ Bold"/>
                <a:ea typeface="เอฟซี เรนโบว์ Bold"/>
                <a:cs typeface="เอฟซี เรนโบว์ Bold"/>
                <a:sym typeface="เอฟซี เรนโบว์ Bold"/>
              </a:rPr>
              <a:t>Thursday</a:t>
            </a:r>
          </a:p>
        </p:txBody>
      </p:sp>
      <p:sp>
        <p:nvSpPr>
          <p:cNvPr name="TextBox 7" id="7"/>
          <p:cNvSpPr txBox="true"/>
          <p:nvPr/>
        </p:nvSpPr>
        <p:spPr>
          <a:xfrm rot="0">
            <a:off x="6096393" y="4120973"/>
            <a:ext cx="8573623" cy="1417318"/>
          </a:xfrm>
          <a:prstGeom prst="rect">
            <a:avLst/>
          </a:prstGeom>
        </p:spPr>
        <p:txBody>
          <a:bodyPr anchor="t" rtlCol="false" tIns="0" lIns="0" bIns="0" rIns="0">
            <a:spAutoFit/>
          </a:bodyPr>
          <a:lstStyle/>
          <a:p>
            <a:pPr algn="l" marL="582943" indent="-291471" lvl="1">
              <a:lnSpc>
                <a:spcPts val="3780"/>
              </a:lnSpc>
              <a:buFont typeface="Arial"/>
              <a:buChar char="•"/>
            </a:pPr>
            <a:r>
              <a:rPr lang="en-US" sz="2700">
                <a:solidFill>
                  <a:srgbClr val="000000"/>
                </a:solidFill>
                <a:latin typeface="Questrial"/>
                <a:ea typeface="Questrial"/>
                <a:cs typeface="Questrial"/>
                <a:sym typeface="Questrial"/>
              </a:rPr>
              <a:t>Complete our discussion surrounding tax and start shares. </a:t>
            </a:r>
          </a:p>
          <a:p>
            <a:pPr algn="l">
              <a:lnSpc>
                <a:spcPts val="3780"/>
              </a:lnSpc>
              <a:spcBef>
                <a:spcPct val="0"/>
              </a:spcBef>
            </a:pP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2893084">
            <a:off x="-343433" y="-2092184"/>
            <a:ext cx="6715726" cy="6936430"/>
          </a:xfrm>
          <a:custGeom>
            <a:avLst/>
            <a:gdLst/>
            <a:ahLst/>
            <a:cxnLst/>
            <a:rect r="r" b="b" t="t" l="l"/>
            <a:pathLst>
              <a:path h="6936430" w="6715726">
                <a:moveTo>
                  <a:pt x="0" y="0"/>
                </a:moveTo>
                <a:lnTo>
                  <a:pt x="6715725" y="0"/>
                </a:lnTo>
                <a:lnTo>
                  <a:pt x="6715725" y="6936431"/>
                </a:lnTo>
                <a:lnTo>
                  <a:pt x="0" y="6936431"/>
                </a:lnTo>
                <a:lnTo>
                  <a:pt x="0" y="0"/>
                </a:lnTo>
                <a:close/>
              </a:path>
            </a:pathLst>
          </a:custGeom>
          <a:blipFill>
            <a:blip r:embed="rId2"/>
            <a:stretch>
              <a:fillRect l="0" t="0" r="0" b="0"/>
            </a:stretch>
          </a:blipFill>
        </p:spPr>
      </p:sp>
      <p:sp>
        <p:nvSpPr>
          <p:cNvPr name="Freeform 3" id="3"/>
          <p:cNvSpPr/>
          <p:nvPr/>
        </p:nvSpPr>
        <p:spPr>
          <a:xfrm flipH="false" flipV="false" rot="-10800000">
            <a:off x="-584770" y="-331591"/>
            <a:ext cx="4486062" cy="5293288"/>
          </a:xfrm>
          <a:custGeom>
            <a:avLst/>
            <a:gdLst/>
            <a:ahLst/>
            <a:cxnLst/>
            <a:rect r="r" b="b" t="t" l="l"/>
            <a:pathLst>
              <a:path h="5293288" w="4486062">
                <a:moveTo>
                  <a:pt x="0" y="0"/>
                </a:moveTo>
                <a:lnTo>
                  <a:pt x="4486061" y="0"/>
                </a:lnTo>
                <a:lnTo>
                  <a:pt x="4486061" y="5293288"/>
                </a:lnTo>
                <a:lnTo>
                  <a:pt x="0" y="5293288"/>
                </a:lnTo>
                <a:lnTo>
                  <a:pt x="0" y="0"/>
                </a:lnTo>
                <a:close/>
              </a:path>
            </a:pathLst>
          </a:custGeom>
          <a:blipFill>
            <a:blip r:embed="rId3"/>
            <a:stretch>
              <a:fillRect l="0" t="0" r="0" b="0"/>
            </a:stretch>
          </a:blipFill>
        </p:spPr>
      </p:sp>
      <p:sp>
        <p:nvSpPr>
          <p:cNvPr name="Freeform 4" id="4"/>
          <p:cNvSpPr/>
          <p:nvPr/>
        </p:nvSpPr>
        <p:spPr>
          <a:xfrm flipH="false" flipV="false" rot="-7716179">
            <a:off x="15658628" y="7006715"/>
            <a:ext cx="3201345" cy="4503170"/>
          </a:xfrm>
          <a:custGeom>
            <a:avLst/>
            <a:gdLst/>
            <a:ahLst/>
            <a:cxnLst/>
            <a:rect r="r" b="b" t="t" l="l"/>
            <a:pathLst>
              <a:path h="4503170" w="3201345">
                <a:moveTo>
                  <a:pt x="0" y="0"/>
                </a:moveTo>
                <a:lnTo>
                  <a:pt x="3201344" y="0"/>
                </a:lnTo>
                <a:lnTo>
                  <a:pt x="3201344" y="4503170"/>
                </a:lnTo>
                <a:lnTo>
                  <a:pt x="0" y="4503170"/>
                </a:lnTo>
                <a:lnTo>
                  <a:pt x="0" y="0"/>
                </a:lnTo>
                <a:close/>
              </a:path>
            </a:pathLst>
          </a:custGeom>
          <a:blipFill>
            <a:blip r:embed="rId4">
              <a:alphaModFix amt="74000"/>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133855" y="7869213"/>
            <a:ext cx="2785137" cy="2778174"/>
          </a:xfrm>
          <a:custGeom>
            <a:avLst/>
            <a:gdLst/>
            <a:ahLst/>
            <a:cxnLst/>
            <a:rect r="r" b="b" t="t" l="l"/>
            <a:pathLst>
              <a:path h="2778174" w="2785137">
                <a:moveTo>
                  <a:pt x="0" y="0"/>
                </a:moveTo>
                <a:lnTo>
                  <a:pt x="2785137" y="0"/>
                </a:lnTo>
                <a:lnTo>
                  <a:pt x="2785137" y="2778174"/>
                </a:lnTo>
                <a:lnTo>
                  <a:pt x="0" y="2778174"/>
                </a:lnTo>
                <a:lnTo>
                  <a:pt x="0" y="0"/>
                </a:lnTo>
                <a:close/>
              </a:path>
            </a:pathLst>
          </a:custGeom>
          <a:blipFill>
            <a:blip r:embed="rId6">
              <a:alphaModFix amt="62000"/>
            </a:blip>
            <a:stretch>
              <a:fillRect l="0" t="0" r="0" b="0"/>
            </a:stretch>
          </a:blipFill>
        </p:spPr>
      </p:sp>
      <p:sp>
        <p:nvSpPr>
          <p:cNvPr name="TextBox 6" id="6"/>
          <p:cNvSpPr txBox="true"/>
          <p:nvPr/>
        </p:nvSpPr>
        <p:spPr>
          <a:xfrm rot="0">
            <a:off x="4457760" y="752475"/>
            <a:ext cx="10428013" cy="1749300"/>
          </a:xfrm>
          <a:prstGeom prst="rect">
            <a:avLst/>
          </a:prstGeom>
        </p:spPr>
        <p:txBody>
          <a:bodyPr anchor="t" rtlCol="false" tIns="0" lIns="0" bIns="0" rIns="0">
            <a:spAutoFit/>
          </a:bodyPr>
          <a:lstStyle/>
          <a:p>
            <a:pPr algn="ctr">
              <a:lnSpc>
                <a:spcPts val="12415"/>
              </a:lnSpc>
            </a:pPr>
            <a:r>
              <a:rPr lang="en-US" b="true" sz="9699" u="sng">
                <a:solidFill>
                  <a:srgbClr val="000000"/>
                </a:solidFill>
                <a:latin typeface="เอฟซี เรนโบว์ Bold"/>
                <a:ea typeface="เอฟซี เรนโบว์ Bold"/>
                <a:cs typeface="เอฟซี เรนโบว์ Bold"/>
                <a:sym typeface="เอฟซี เรนโบว์ Bold"/>
              </a:rPr>
              <a:t>Conclusion </a:t>
            </a:r>
          </a:p>
        </p:txBody>
      </p:sp>
      <p:sp>
        <p:nvSpPr>
          <p:cNvPr name="TextBox 7" id="7"/>
          <p:cNvSpPr txBox="true"/>
          <p:nvPr/>
        </p:nvSpPr>
        <p:spPr>
          <a:xfrm rot="0">
            <a:off x="6096393" y="4120973"/>
            <a:ext cx="8573623" cy="2846068"/>
          </a:xfrm>
          <a:prstGeom prst="rect">
            <a:avLst/>
          </a:prstGeom>
        </p:spPr>
        <p:txBody>
          <a:bodyPr anchor="t" rtlCol="false" tIns="0" lIns="0" bIns="0" rIns="0">
            <a:spAutoFit/>
          </a:bodyPr>
          <a:lstStyle/>
          <a:p>
            <a:pPr algn="l" marL="582943" indent="-291471" lvl="1">
              <a:lnSpc>
                <a:spcPts val="3780"/>
              </a:lnSpc>
              <a:buFont typeface="Arial"/>
              <a:buChar char="•"/>
            </a:pPr>
            <a:r>
              <a:rPr lang="en-US" sz="2700">
                <a:solidFill>
                  <a:srgbClr val="000000"/>
                </a:solidFill>
                <a:latin typeface="Questrial"/>
                <a:ea typeface="Questrial"/>
                <a:cs typeface="Questrial"/>
                <a:sym typeface="Questrial"/>
              </a:rPr>
              <a:t>Tax is complicated</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Income tax </a:t>
            </a:r>
          </a:p>
          <a:p>
            <a:pPr algn="l">
              <a:lnSpc>
                <a:spcPts val="3780"/>
              </a:lnSpc>
            </a:pPr>
          </a:p>
          <a:p>
            <a:pPr algn="l" marL="582943" indent="-291471" lvl="1">
              <a:lnSpc>
                <a:spcPts val="3780"/>
              </a:lnSpc>
              <a:buFont typeface="Arial"/>
              <a:buChar char="•"/>
            </a:pPr>
            <a:r>
              <a:rPr lang="en-US" sz="2700">
                <a:solidFill>
                  <a:srgbClr val="000000"/>
                </a:solidFill>
                <a:latin typeface="Questrial"/>
                <a:ea typeface="Questrial"/>
                <a:cs typeface="Questrial"/>
                <a:sym typeface="Questrial"/>
              </a:rPr>
              <a:t>Capital Gains Tax</a:t>
            </a:r>
          </a:p>
          <a:p>
            <a:pPr algn="l">
              <a:lnSpc>
                <a:spcPts val="3780"/>
              </a:lnSpc>
              <a:spcBef>
                <a:spcPct val="0"/>
              </a:spcBef>
            </a:pP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bg>
      <p:bgPr>
        <a:solidFill>
          <a:srgbClr val="FFFBFD"/>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4131593" y="236776"/>
            <a:ext cx="10642196" cy="9458252"/>
          </a:xfrm>
          <a:custGeom>
            <a:avLst/>
            <a:gdLst/>
            <a:ahLst/>
            <a:cxnLst/>
            <a:rect r="r" b="b" t="t" l="l"/>
            <a:pathLst>
              <a:path h="9458252" w="10642196">
                <a:moveTo>
                  <a:pt x="0" y="0"/>
                </a:moveTo>
                <a:lnTo>
                  <a:pt x="10642196" y="0"/>
                </a:lnTo>
                <a:lnTo>
                  <a:pt x="10642196" y="9458252"/>
                </a:lnTo>
                <a:lnTo>
                  <a:pt x="0" y="9458252"/>
                </a:lnTo>
                <a:lnTo>
                  <a:pt x="0" y="0"/>
                </a:lnTo>
                <a:close/>
              </a:path>
            </a:pathLst>
          </a:custGeom>
          <a:blipFill>
            <a:blip r:embed="rId2">
              <a:alphaModFix amt="82000"/>
            </a:blip>
            <a:stretch>
              <a:fillRect l="0" t="0" r="0" b="0"/>
            </a:stretch>
          </a:blipFill>
        </p:spPr>
      </p:sp>
      <p:sp>
        <p:nvSpPr>
          <p:cNvPr name="Freeform 3" id="3"/>
          <p:cNvSpPr/>
          <p:nvPr/>
        </p:nvSpPr>
        <p:spPr>
          <a:xfrm flipH="false" flipV="false" rot="0">
            <a:off x="10654949" y="-234980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Freeform 4" id="4"/>
          <p:cNvSpPr/>
          <p:nvPr/>
        </p:nvSpPr>
        <p:spPr>
          <a:xfrm flipH="false" flipV="false" rot="-10800000">
            <a:off x="-1757175" y="4795044"/>
            <a:ext cx="9855808" cy="8229600"/>
          </a:xfrm>
          <a:custGeom>
            <a:avLst/>
            <a:gdLst/>
            <a:ahLst/>
            <a:cxnLst/>
            <a:rect r="r" b="b" t="t" l="l"/>
            <a:pathLst>
              <a:path h="8229600" w="9855808">
                <a:moveTo>
                  <a:pt x="0" y="0"/>
                </a:moveTo>
                <a:lnTo>
                  <a:pt x="9855808" y="0"/>
                </a:lnTo>
                <a:lnTo>
                  <a:pt x="9855808" y="8229600"/>
                </a:lnTo>
                <a:lnTo>
                  <a:pt x="0" y="8229600"/>
                </a:lnTo>
                <a:lnTo>
                  <a:pt x="0" y="0"/>
                </a:lnTo>
                <a:close/>
              </a:path>
            </a:pathLst>
          </a:custGeom>
          <a:blipFill>
            <a:blip r:embed="rId3">
              <a:alphaModFix amt="65999"/>
            </a:blip>
            <a:stretch>
              <a:fillRect l="0" t="0" r="0" b="0"/>
            </a:stretch>
          </a:blipFill>
        </p:spPr>
      </p:sp>
      <p:sp>
        <p:nvSpPr>
          <p:cNvPr name="TextBox 5" id="5"/>
          <p:cNvSpPr txBox="true"/>
          <p:nvPr/>
        </p:nvSpPr>
        <p:spPr>
          <a:xfrm rot="0">
            <a:off x="5397075" y="4203383"/>
            <a:ext cx="7493851" cy="1623060"/>
          </a:xfrm>
          <a:prstGeom prst="rect">
            <a:avLst/>
          </a:prstGeom>
        </p:spPr>
        <p:txBody>
          <a:bodyPr anchor="t" rtlCol="false" tIns="0" lIns="0" bIns="0" rIns="0">
            <a:spAutoFit/>
          </a:bodyPr>
          <a:lstStyle/>
          <a:p>
            <a:pPr algn="ctr">
              <a:lnSpc>
                <a:spcPts val="11520"/>
              </a:lnSpc>
            </a:pPr>
            <a:r>
              <a:rPr lang="en-US" sz="9000">
                <a:solidFill>
                  <a:srgbClr val="000000"/>
                </a:solidFill>
                <a:latin typeface="เอฟซี เรนโบว์"/>
                <a:ea typeface="เอฟซี เรนโบว์"/>
                <a:cs typeface="เอฟซี เรนโบว์"/>
                <a:sym typeface="เอฟซี เรนโบว์"/>
              </a:rPr>
              <a:t>Thank You!</a:t>
            </a:r>
            <a:r>
              <a:rPr lang="en-US" sz="9000">
                <a:solidFill>
                  <a:srgbClr val="000000"/>
                </a:solidFill>
                <a:latin typeface="เอฟซี เรนโบว์"/>
                <a:ea typeface="เอฟซี เรนโบว์"/>
                <a:cs typeface="เอฟซี เรนโบว์"/>
                <a:sym typeface="เอฟซี เรนโบว์"/>
              </a:rPr>
              <a:t> </a:t>
            </a:r>
          </a:p>
        </p:txBody>
      </p:sp>
      <p:sp>
        <p:nvSpPr>
          <p:cNvPr name="TextBox 6" id="6"/>
          <p:cNvSpPr txBox="true"/>
          <p:nvPr/>
        </p:nvSpPr>
        <p:spPr>
          <a:xfrm rot="0">
            <a:off x="4548554" y="7625675"/>
            <a:ext cx="9190891" cy="589914"/>
          </a:xfrm>
          <a:prstGeom prst="rect">
            <a:avLst/>
          </a:prstGeom>
        </p:spPr>
        <p:txBody>
          <a:bodyPr anchor="t" rtlCol="false" tIns="0" lIns="0" bIns="0" rIns="0">
            <a:spAutoFit/>
          </a:bodyPr>
          <a:lstStyle/>
          <a:p>
            <a:pPr algn="ctr">
              <a:lnSpc>
                <a:spcPts val="4760"/>
              </a:lnSpc>
            </a:pPr>
            <a:r>
              <a:rPr lang="en-US" sz="3400">
                <a:solidFill>
                  <a:srgbClr val="000000"/>
                </a:solidFill>
                <a:latin typeface="Questrial"/>
                <a:ea typeface="Questrial"/>
                <a:cs typeface="Questrial"/>
                <a:sym typeface="Questrial"/>
              </a:rPr>
              <a:t>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DAGiQTTSkPc</dc:identifier>
  <dcterms:modified xsi:type="dcterms:W3CDTF">2011-08-01T06:04:30Z</dcterms:modified>
  <cp:revision>1</cp:revision>
  <dc:title>Taxation continued</dc:title>
</cp:coreProperties>
</file>