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69" r:id="rId17"/>
  </p:sldIdLst>
  <p:sldSz cx="18288000" cy="10287000"/>
  <p:notesSz cx="6858000" cy="9144000"/>
  <p:embeddedFontLst>
    <p:embeddedFont>
      <p:font typeface="Calibri" panose="020F0502020204030204" pitchFamily="34" charset="0"/>
      <p:regular r:id="rId19"/>
      <p:bold r:id="rId20"/>
      <p:italic r:id="rId21"/>
      <p:bold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9071" autoAdjust="0"/>
  </p:normalViewPr>
  <p:slideViewPr>
    <p:cSldViewPr>
      <p:cViewPr varScale="1">
        <p:scale>
          <a:sx n="52" d="100"/>
          <a:sy n="52" d="100"/>
        </p:scale>
        <p:origin x="850"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1DCB49-C72C-47FA-86D2-094858FAA910}"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IN"/>
        </a:p>
      </dgm:t>
    </dgm:pt>
    <dgm:pt modelId="{39F23087-CE4C-4727-A364-938C96456F49}">
      <dgm:prSet phldrT="[Text]" custT="1"/>
      <dgm:spPr/>
      <dgm:t>
        <a:bodyPr/>
        <a:lstStyle/>
        <a:p>
          <a:r>
            <a:rPr lang="en-US" sz="2400" b="1" dirty="0">
              <a:latin typeface="Arial" panose="020B0604020202020204" pitchFamily="34" charset="0"/>
              <a:cs typeface="Arial" panose="020B0604020202020204" pitchFamily="34" charset="0"/>
            </a:rPr>
            <a:t>CRM</a:t>
          </a:r>
          <a:endParaRPr lang="en-IN" sz="2400" b="1" dirty="0">
            <a:latin typeface="Arial" panose="020B0604020202020204" pitchFamily="34" charset="0"/>
            <a:cs typeface="Arial" panose="020B0604020202020204" pitchFamily="34" charset="0"/>
          </a:endParaRPr>
        </a:p>
      </dgm:t>
    </dgm:pt>
    <dgm:pt modelId="{C4589004-6437-4B39-8412-0ED978FC81E3}" type="parTrans" cxnId="{2557EAA5-90EB-4CA6-8BAA-68EE123EB7A9}">
      <dgm:prSet/>
      <dgm:spPr/>
      <dgm:t>
        <a:bodyPr/>
        <a:lstStyle/>
        <a:p>
          <a:endParaRPr lang="en-IN"/>
        </a:p>
      </dgm:t>
    </dgm:pt>
    <dgm:pt modelId="{3B2E44D1-CE27-4FF2-9A82-6DD84020CA53}" type="sibTrans" cxnId="{2557EAA5-90EB-4CA6-8BAA-68EE123EB7A9}">
      <dgm:prSet/>
      <dgm:spPr/>
      <dgm:t>
        <a:bodyPr/>
        <a:lstStyle/>
        <a:p>
          <a:endParaRPr lang="en-IN"/>
        </a:p>
      </dgm:t>
    </dgm:pt>
    <dgm:pt modelId="{384F28F1-60E0-429D-A823-7175C31644A4}">
      <dgm:prSet phldrT="[Text]" custT="1"/>
      <dgm:spPr/>
      <dgm:t>
        <a:bodyPr/>
        <a:lstStyle/>
        <a:p>
          <a:r>
            <a:rPr lang="en-US" sz="1600" dirty="0">
              <a:latin typeface="Arial" panose="020B0604020202020204" pitchFamily="34" charset="0"/>
              <a:cs typeface="Arial" panose="020B0604020202020204" pitchFamily="34" charset="0"/>
            </a:rPr>
            <a:t>Customer loyalty</a:t>
          </a:r>
          <a:endParaRPr lang="en-IN" sz="1600" dirty="0">
            <a:latin typeface="Arial" panose="020B0604020202020204" pitchFamily="34" charset="0"/>
            <a:cs typeface="Arial" panose="020B0604020202020204" pitchFamily="34" charset="0"/>
          </a:endParaRPr>
        </a:p>
      </dgm:t>
    </dgm:pt>
    <dgm:pt modelId="{013C38E6-09FB-4569-9DAA-882ADF4556EB}" type="parTrans" cxnId="{092916DE-FC82-450E-B936-2B1484BB83ED}">
      <dgm:prSet/>
      <dgm:spPr/>
      <dgm:t>
        <a:bodyPr/>
        <a:lstStyle/>
        <a:p>
          <a:endParaRPr lang="en-IN"/>
        </a:p>
      </dgm:t>
    </dgm:pt>
    <dgm:pt modelId="{692339A7-C14D-49E5-BBB7-EB828C3A397F}" type="sibTrans" cxnId="{092916DE-FC82-450E-B936-2B1484BB83ED}">
      <dgm:prSet/>
      <dgm:spPr/>
      <dgm:t>
        <a:bodyPr/>
        <a:lstStyle/>
        <a:p>
          <a:endParaRPr lang="en-IN"/>
        </a:p>
      </dgm:t>
    </dgm:pt>
    <dgm:pt modelId="{6015639D-1185-45E2-AC2B-50864A5242AF}">
      <dgm:prSet phldrT="[Text]" custT="1"/>
      <dgm:spPr/>
      <dgm:t>
        <a:bodyPr/>
        <a:lstStyle/>
        <a:p>
          <a:r>
            <a:rPr lang="en-US" sz="1600" dirty="0">
              <a:latin typeface="Arial" panose="020B0604020202020204" pitchFamily="34" charset="0"/>
              <a:cs typeface="Arial" panose="020B0604020202020204" pitchFamily="34" charset="0"/>
            </a:rPr>
            <a:t>Database</a:t>
          </a:r>
          <a:endParaRPr lang="en-IN" sz="1600" dirty="0">
            <a:latin typeface="Arial" panose="020B0604020202020204" pitchFamily="34" charset="0"/>
            <a:cs typeface="Arial" panose="020B0604020202020204" pitchFamily="34" charset="0"/>
          </a:endParaRPr>
        </a:p>
      </dgm:t>
    </dgm:pt>
    <dgm:pt modelId="{C005448B-F4A4-4B44-975E-0968FCA93695}" type="parTrans" cxnId="{6041A14A-B350-459A-BF56-8D17BBC3DF31}">
      <dgm:prSet/>
      <dgm:spPr/>
      <dgm:t>
        <a:bodyPr/>
        <a:lstStyle/>
        <a:p>
          <a:endParaRPr lang="en-IN"/>
        </a:p>
      </dgm:t>
    </dgm:pt>
    <dgm:pt modelId="{7AE93BA6-729C-45AB-A51D-804DC50E1BD6}" type="sibTrans" cxnId="{6041A14A-B350-459A-BF56-8D17BBC3DF31}">
      <dgm:prSet/>
      <dgm:spPr/>
      <dgm:t>
        <a:bodyPr/>
        <a:lstStyle/>
        <a:p>
          <a:endParaRPr lang="en-IN"/>
        </a:p>
      </dgm:t>
    </dgm:pt>
    <dgm:pt modelId="{EFF2D1F1-D490-401B-B038-E1C69F09213D}">
      <dgm:prSet phldrT="[Text]" custT="1"/>
      <dgm:spPr/>
      <dgm:t>
        <a:bodyPr/>
        <a:lstStyle/>
        <a:p>
          <a:r>
            <a:rPr lang="en-US" sz="1600" dirty="0">
              <a:latin typeface="Arial" panose="020B0604020202020204" pitchFamily="34" charset="0"/>
              <a:cs typeface="Arial" panose="020B0604020202020204" pitchFamily="34" charset="0"/>
            </a:rPr>
            <a:t>Promotion</a:t>
          </a:r>
          <a:endParaRPr lang="en-IN" sz="1600" dirty="0">
            <a:latin typeface="Arial" panose="020B0604020202020204" pitchFamily="34" charset="0"/>
            <a:cs typeface="Arial" panose="020B0604020202020204" pitchFamily="34" charset="0"/>
          </a:endParaRPr>
        </a:p>
      </dgm:t>
    </dgm:pt>
    <dgm:pt modelId="{5A2579D9-BC52-48D3-BE1B-CDB44D627975}" type="parTrans" cxnId="{0612493C-FA99-4E79-BA6C-CC08647B7448}">
      <dgm:prSet/>
      <dgm:spPr/>
      <dgm:t>
        <a:bodyPr/>
        <a:lstStyle/>
        <a:p>
          <a:endParaRPr lang="en-IN"/>
        </a:p>
      </dgm:t>
    </dgm:pt>
    <dgm:pt modelId="{C03ECE57-0450-4712-A989-04ED09B02422}" type="sibTrans" cxnId="{0612493C-FA99-4E79-BA6C-CC08647B7448}">
      <dgm:prSet/>
      <dgm:spPr/>
      <dgm:t>
        <a:bodyPr/>
        <a:lstStyle/>
        <a:p>
          <a:endParaRPr lang="en-IN"/>
        </a:p>
      </dgm:t>
    </dgm:pt>
    <dgm:pt modelId="{A49EB9D0-4060-4E83-B732-A251F5E4E8F5}">
      <dgm:prSet phldrT="[Text]" custT="1"/>
      <dgm:spPr/>
      <dgm:t>
        <a:bodyPr/>
        <a:lstStyle/>
        <a:p>
          <a:r>
            <a:rPr lang="en-US" sz="1600" dirty="0">
              <a:latin typeface="Arial" panose="020B0604020202020204" pitchFamily="34" charset="0"/>
              <a:cs typeface="Arial" panose="020B0604020202020204" pitchFamily="34" charset="0"/>
            </a:rPr>
            <a:t>Communication</a:t>
          </a:r>
          <a:endParaRPr lang="en-IN" sz="1600" dirty="0">
            <a:latin typeface="Arial" panose="020B0604020202020204" pitchFamily="34" charset="0"/>
            <a:cs typeface="Arial" panose="020B0604020202020204" pitchFamily="34" charset="0"/>
          </a:endParaRPr>
        </a:p>
      </dgm:t>
    </dgm:pt>
    <dgm:pt modelId="{1BCCB282-419C-4AE4-8DE2-98CE972E46BC}" type="parTrans" cxnId="{21AB82AD-1EC1-4E51-806E-25518B8E1086}">
      <dgm:prSet/>
      <dgm:spPr/>
      <dgm:t>
        <a:bodyPr/>
        <a:lstStyle/>
        <a:p>
          <a:endParaRPr lang="en-IN"/>
        </a:p>
      </dgm:t>
    </dgm:pt>
    <dgm:pt modelId="{32673B1E-66F8-406C-B83C-A1C7BC0EF151}" type="sibTrans" cxnId="{21AB82AD-1EC1-4E51-806E-25518B8E1086}">
      <dgm:prSet/>
      <dgm:spPr/>
      <dgm:t>
        <a:bodyPr/>
        <a:lstStyle/>
        <a:p>
          <a:endParaRPr lang="en-IN"/>
        </a:p>
      </dgm:t>
    </dgm:pt>
    <dgm:pt modelId="{45E61D0C-30AB-4675-915B-FB3C810A7074}">
      <dgm:prSet phldrT="[Text]" custT="1"/>
      <dgm:spPr/>
      <dgm:t>
        <a:bodyPr/>
        <a:lstStyle/>
        <a:p>
          <a:r>
            <a:rPr lang="en-US" sz="1600" dirty="0">
              <a:latin typeface="Arial" panose="020B0604020202020204" pitchFamily="34" charset="0"/>
              <a:cs typeface="Arial" panose="020B0604020202020204" pitchFamily="34" charset="0"/>
            </a:rPr>
            <a:t>Interaction</a:t>
          </a:r>
          <a:endParaRPr lang="en-IN" sz="1600" dirty="0">
            <a:latin typeface="Arial" panose="020B0604020202020204" pitchFamily="34" charset="0"/>
            <a:cs typeface="Arial" panose="020B0604020202020204" pitchFamily="34" charset="0"/>
          </a:endParaRPr>
        </a:p>
      </dgm:t>
    </dgm:pt>
    <dgm:pt modelId="{BB834E0E-B86E-4CCE-992F-AD04D003AC73}" type="parTrans" cxnId="{D58CF895-7E30-42C8-8878-055B5B581F12}">
      <dgm:prSet/>
      <dgm:spPr/>
      <dgm:t>
        <a:bodyPr/>
        <a:lstStyle/>
        <a:p>
          <a:endParaRPr lang="en-IN"/>
        </a:p>
      </dgm:t>
    </dgm:pt>
    <dgm:pt modelId="{2AB60373-2473-43B0-B2F9-7FBAA25B3732}" type="sibTrans" cxnId="{D58CF895-7E30-42C8-8878-055B5B581F12}">
      <dgm:prSet/>
      <dgm:spPr/>
      <dgm:t>
        <a:bodyPr/>
        <a:lstStyle/>
        <a:p>
          <a:endParaRPr lang="en-IN"/>
        </a:p>
      </dgm:t>
    </dgm:pt>
    <dgm:pt modelId="{24D603D3-4827-44C1-83ED-255CF8E87ADF}">
      <dgm:prSet phldrT="[Text]" custT="1"/>
      <dgm:spPr/>
      <dgm:t>
        <a:bodyPr/>
        <a:lstStyle/>
        <a:p>
          <a:r>
            <a:rPr lang="en-US" sz="1600" dirty="0">
              <a:latin typeface="Arial" panose="020B0604020202020204" pitchFamily="34" charset="0"/>
              <a:cs typeface="Arial" panose="020B0604020202020204" pitchFamily="34" charset="0"/>
            </a:rPr>
            <a:t>Order </a:t>
          </a:r>
          <a:endParaRPr lang="en-IN" sz="1600" dirty="0">
            <a:latin typeface="Arial" panose="020B0604020202020204" pitchFamily="34" charset="0"/>
            <a:cs typeface="Arial" panose="020B0604020202020204" pitchFamily="34" charset="0"/>
          </a:endParaRPr>
        </a:p>
      </dgm:t>
    </dgm:pt>
    <dgm:pt modelId="{1FDB6CD1-3DAD-4971-89E4-99714BB09580}" type="parTrans" cxnId="{CFF29EFF-EDCA-4E90-98DD-1C43FDA15B87}">
      <dgm:prSet/>
      <dgm:spPr/>
      <dgm:t>
        <a:bodyPr/>
        <a:lstStyle/>
        <a:p>
          <a:endParaRPr lang="en-IN"/>
        </a:p>
      </dgm:t>
    </dgm:pt>
    <dgm:pt modelId="{14A2FA34-513E-4412-BDB5-B7C6EAF093CA}" type="sibTrans" cxnId="{CFF29EFF-EDCA-4E90-98DD-1C43FDA15B87}">
      <dgm:prSet/>
      <dgm:spPr/>
      <dgm:t>
        <a:bodyPr/>
        <a:lstStyle/>
        <a:p>
          <a:endParaRPr lang="en-IN"/>
        </a:p>
      </dgm:t>
    </dgm:pt>
    <dgm:pt modelId="{ADD21DFD-3A0C-42E0-AA3E-1606FB4AE5FE}">
      <dgm:prSet phldrT="[Text]" custT="1"/>
      <dgm:spPr/>
      <dgm:t>
        <a:bodyPr/>
        <a:lstStyle/>
        <a:p>
          <a:r>
            <a:rPr lang="en-US" sz="1600" dirty="0">
              <a:latin typeface="Arial" panose="020B0604020202020204" pitchFamily="34" charset="0"/>
              <a:cs typeface="Arial" panose="020B0604020202020204" pitchFamily="34" charset="0"/>
            </a:rPr>
            <a:t>Analysi</a:t>
          </a:r>
          <a:r>
            <a:rPr lang="en-US" sz="1200" dirty="0">
              <a:latin typeface="Arial" panose="020B0604020202020204" pitchFamily="34" charset="0"/>
              <a:cs typeface="Arial" panose="020B0604020202020204" pitchFamily="34" charset="0"/>
            </a:rPr>
            <a:t>s</a:t>
          </a:r>
          <a:endParaRPr lang="en-IN" sz="1200" dirty="0">
            <a:latin typeface="Arial" panose="020B0604020202020204" pitchFamily="34" charset="0"/>
            <a:cs typeface="Arial" panose="020B0604020202020204" pitchFamily="34" charset="0"/>
          </a:endParaRPr>
        </a:p>
      </dgm:t>
    </dgm:pt>
    <dgm:pt modelId="{8217F37D-FCDB-4379-8A62-7E14011995AF}" type="parTrans" cxnId="{D1DD9AF4-AD8B-4FE3-B937-B71DB7F28372}">
      <dgm:prSet/>
      <dgm:spPr/>
      <dgm:t>
        <a:bodyPr/>
        <a:lstStyle/>
        <a:p>
          <a:endParaRPr lang="en-IN"/>
        </a:p>
      </dgm:t>
    </dgm:pt>
    <dgm:pt modelId="{9CC952D6-269D-4654-AD4B-84B8D87C1A2D}" type="sibTrans" cxnId="{D1DD9AF4-AD8B-4FE3-B937-B71DB7F28372}">
      <dgm:prSet/>
      <dgm:spPr/>
      <dgm:t>
        <a:bodyPr/>
        <a:lstStyle/>
        <a:p>
          <a:endParaRPr lang="en-IN"/>
        </a:p>
      </dgm:t>
    </dgm:pt>
    <dgm:pt modelId="{8539EEC1-26DB-4D3B-8B73-D6D0025D7874}" type="pres">
      <dgm:prSet presAssocID="{E91DCB49-C72C-47FA-86D2-094858FAA910}" presName="cycle" presStyleCnt="0">
        <dgm:presLayoutVars>
          <dgm:chMax val="1"/>
          <dgm:dir/>
          <dgm:animLvl val="ctr"/>
          <dgm:resizeHandles val="exact"/>
        </dgm:presLayoutVars>
      </dgm:prSet>
      <dgm:spPr/>
      <dgm:t>
        <a:bodyPr/>
        <a:lstStyle/>
        <a:p>
          <a:endParaRPr lang="en-US"/>
        </a:p>
      </dgm:t>
    </dgm:pt>
    <dgm:pt modelId="{9502D9C4-4419-44D3-8070-C8B9B0D83216}" type="pres">
      <dgm:prSet presAssocID="{39F23087-CE4C-4727-A364-938C96456F49}" presName="centerShape" presStyleLbl="node0" presStyleIdx="0" presStyleCnt="1"/>
      <dgm:spPr/>
      <dgm:t>
        <a:bodyPr/>
        <a:lstStyle/>
        <a:p>
          <a:endParaRPr lang="en-US"/>
        </a:p>
      </dgm:t>
    </dgm:pt>
    <dgm:pt modelId="{A1672B3D-11BC-47B3-AE25-CB2986BBABE2}" type="pres">
      <dgm:prSet presAssocID="{013C38E6-09FB-4569-9DAA-882ADF4556EB}" presName="Name9" presStyleLbl="parChTrans1D2" presStyleIdx="0" presStyleCnt="7"/>
      <dgm:spPr/>
      <dgm:t>
        <a:bodyPr/>
        <a:lstStyle/>
        <a:p>
          <a:endParaRPr lang="en-US"/>
        </a:p>
      </dgm:t>
    </dgm:pt>
    <dgm:pt modelId="{B3DA32A1-5656-466D-81E2-F109EDB253E3}" type="pres">
      <dgm:prSet presAssocID="{013C38E6-09FB-4569-9DAA-882ADF4556EB}" presName="connTx" presStyleLbl="parChTrans1D2" presStyleIdx="0" presStyleCnt="7"/>
      <dgm:spPr/>
      <dgm:t>
        <a:bodyPr/>
        <a:lstStyle/>
        <a:p>
          <a:endParaRPr lang="en-US"/>
        </a:p>
      </dgm:t>
    </dgm:pt>
    <dgm:pt modelId="{0B699F25-EEDF-4256-B506-D505F87FEDE7}" type="pres">
      <dgm:prSet presAssocID="{384F28F1-60E0-429D-A823-7175C31644A4}" presName="node" presStyleLbl="node1" presStyleIdx="0" presStyleCnt="7">
        <dgm:presLayoutVars>
          <dgm:bulletEnabled val="1"/>
        </dgm:presLayoutVars>
      </dgm:prSet>
      <dgm:spPr/>
      <dgm:t>
        <a:bodyPr/>
        <a:lstStyle/>
        <a:p>
          <a:endParaRPr lang="en-US"/>
        </a:p>
      </dgm:t>
    </dgm:pt>
    <dgm:pt modelId="{17DEF7EF-6239-410F-9D43-BDFD24D95E23}" type="pres">
      <dgm:prSet presAssocID="{C005448B-F4A4-4B44-975E-0968FCA93695}" presName="Name9" presStyleLbl="parChTrans1D2" presStyleIdx="1" presStyleCnt="7"/>
      <dgm:spPr/>
      <dgm:t>
        <a:bodyPr/>
        <a:lstStyle/>
        <a:p>
          <a:endParaRPr lang="en-US"/>
        </a:p>
      </dgm:t>
    </dgm:pt>
    <dgm:pt modelId="{EEC34EE3-54C1-4AEF-A536-9BA5EC7585B2}" type="pres">
      <dgm:prSet presAssocID="{C005448B-F4A4-4B44-975E-0968FCA93695}" presName="connTx" presStyleLbl="parChTrans1D2" presStyleIdx="1" presStyleCnt="7"/>
      <dgm:spPr/>
      <dgm:t>
        <a:bodyPr/>
        <a:lstStyle/>
        <a:p>
          <a:endParaRPr lang="en-US"/>
        </a:p>
      </dgm:t>
    </dgm:pt>
    <dgm:pt modelId="{A610B3AD-73D1-4141-AF97-717BB7B3E836}" type="pres">
      <dgm:prSet presAssocID="{6015639D-1185-45E2-AC2B-50864A5242AF}" presName="node" presStyleLbl="node1" presStyleIdx="1" presStyleCnt="7">
        <dgm:presLayoutVars>
          <dgm:bulletEnabled val="1"/>
        </dgm:presLayoutVars>
      </dgm:prSet>
      <dgm:spPr/>
      <dgm:t>
        <a:bodyPr/>
        <a:lstStyle/>
        <a:p>
          <a:endParaRPr lang="en-US"/>
        </a:p>
      </dgm:t>
    </dgm:pt>
    <dgm:pt modelId="{99A6FAB4-48F3-47A9-8314-B29F15F3B3CD}" type="pres">
      <dgm:prSet presAssocID="{5A2579D9-BC52-48D3-BE1B-CDB44D627975}" presName="Name9" presStyleLbl="parChTrans1D2" presStyleIdx="2" presStyleCnt="7"/>
      <dgm:spPr/>
      <dgm:t>
        <a:bodyPr/>
        <a:lstStyle/>
        <a:p>
          <a:endParaRPr lang="en-US"/>
        </a:p>
      </dgm:t>
    </dgm:pt>
    <dgm:pt modelId="{1C409FFD-4100-4C6A-B868-CE27D3D0DCE3}" type="pres">
      <dgm:prSet presAssocID="{5A2579D9-BC52-48D3-BE1B-CDB44D627975}" presName="connTx" presStyleLbl="parChTrans1D2" presStyleIdx="2" presStyleCnt="7"/>
      <dgm:spPr/>
      <dgm:t>
        <a:bodyPr/>
        <a:lstStyle/>
        <a:p>
          <a:endParaRPr lang="en-US"/>
        </a:p>
      </dgm:t>
    </dgm:pt>
    <dgm:pt modelId="{10D1561F-0360-4ACE-B4A1-02244ACA7436}" type="pres">
      <dgm:prSet presAssocID="{EFF2D1F1-D490-401B-B038-E1C69F09213D}" presName="node" presStyleLbl="node1" presStyleIdx="2" presStyleCnt="7">
        <dgm:presLayoutVars>
          <dgm:bulletEnabled val="1"/>
        </dgm:presLayoutVars>
      </dgm:prSet>
      <dgm:spPr/>
      <dgm:t>
        <a:bodyPr/>
        <a:lstStyle/>
        <a:p>
          <a:endParaRPr lang="en-US"/>
        </a:p>
      </dgm:t>
    </dgm:pt>
    <dgm:pt modelId="{CE1B4B7D-DCD6-4490-A3E0-102B01746FAD}" type="pres">
      <dgm:prSet presAssocID="{1BCCB282-419C-4AE4-8DE2-98CE972E46BC}" presName="Name9" presStyleLbl="parChTrans1D2" presStyleIdx="3" presStyleCnt="7"/>
      <dgm:spPr/>
      <dgm:t>
        <a:bodyPr/>
        <a:lstStyle/>
        <a:p>
          <a:endParaRPr lang="en-US"/>
        </a:p>
      </dgm:t>
    </dgm:pt>
    <dgm:pt modelId="{B1069731-4F55-45D6-9C35-25FB94878F0A}" type="pres">
      <dgm:prSet presAssocID="{1BCCB282-419C-4AE4-8DE2-98CE972E46BC}" presName="connTx" presStyleLbl="parChTrans1D2" presStyleIdx="3" presStyleCnt="7"/>
      <dgm:spPr/>
      <dgm:t>
        <a:bodyPr/>
        <a:lstStyle/>
        <a:p>
          <a:endParaRPr lang="en-US"/>
        </a:p>
      </dgm:t>
    </dgm:pt>
    <dgm:pt modelId="{4F09D06A-68D1-4830-A407-0A2F5B1E4BDB}" type="pres">
      <dgm:prSet presAssocID="{A49EB9D0-4060-4E83-B732-A251F5E4E8F5}" presName="node" presStyleLbl="node1" presStyleIdx="3" presStyleCnt="7">
        <dgm:presLayoutVars>
          <dgm:bulletEnabled val="1"/>
        </dgm:presLayoutVars>
      </dgm:prSet>
      <dgm:spPr/>
      <dgm:t>
        <a:bodyPr/>
        <a:lstStyle/>
        <a:p>
          <a:endParaRPr lang="en-US"/>
        </a:p>
      </dgm:t>
    </dgm:pt>
    <dgm:pt modelId="{2787E8FC-3F95-4FBA-B030-1F2F1057ECA7}" type="pres">
      <dgm:prSet presAssocID="{BB834E0E-B86E-4CCE-992F-AD04D003AC73}" presName="Name9" presStyleLbl="parChTrans1D2" presStyleIdx="4" presStyleCnt="7"/>
      <dgm:spPr/>
      <dgm:t>
        <a:bodyPr/>
        <a:lstStyle/>
        <a:p>
          <a:endParaRPr lang="en-US"/>
        </a:p>
      </dgm:t>
    </dgm:pt>
    <dgm:pt modelId="{44573381-D652-4044-A495-9702B9780F9B}" type="pres">
      <dgm:prSet presAssocID="{BB834E0E-B86E-4CCE-992F-AD04D003AC73}" presName="connTx" presStyleLbl="parChTrans1D2" presStyleIdx="4" presStyleCnt="7"/>
      <dgm:spPr/>
      <dgm:t>
        <a:bodyPr/>
        <a:lstStyle/>
        <a:p>
          <a:endParaRPr lang="en-US"/>
        </a:p>
      </dgm:t>
    </dgm:pt>
    <dgm:pt modelId="{0984E58E-5096-4D9D-9C14-DF544E04B1A5}" type="pres">
      <dgm:prSet presAssocID="{45E61D0C-30AB-4675-915B-FB3C810A7074}" presName="node" presStyleLbl="node1" presStyleIdx="4" presStyleCnt="7">
        <dgm:presLayoutVars>
          <dgm:bulletEnabled val="1"/>
        </dgm:presLayoutVars>
      </dgm:prSet>
      <dgm:spPr/>
      <dgm:t>
        <a:bodyPr/>
        <a:lstStyle/>
        <a:p>
          <a:endParaRPr lang="en-US"/>
        </a:p>
      </dgm:t>
    </dgm:pt>
    <dgm:pt modelId="{C04C8D1A-1B9A-41AC-9083-A13012F0EFDD}" type="pres">
      <dgm:prSet presAssocID="{1FDB6CD1-3DAD-4971-89E4-99714BB09580}" presName="Name9" presStyleLbl="parChTrans1D2" presStyleIdx="5" presStyleCnt="7"/>
      <dgm:spPr/>
      <dgm:t>
        <a:bodyPr/>
        <a:lstStyle/>
        <a:p>
          <a:endParaRPr lang="en-US"/>
        </a:p>
      </dgm:t>
    </dgm:pt>
    <dgm:pt modelId="{5B1CB221-A362-440F-A63E-B60BCBD02543}" type="pres">
      <dgm:prSet presAssocID="{1FDB6CD1-3DAD-4971-89E4-99714BB09580}" presName="connTx" presStyleLbl="parChTrans1D2" presStyleIdx="5" presStyleCnt="7"/>
      <dgm:spPr/>
      <dgm:t>
        <a:bodyPr/>
        <a:lstStyle/>
        <a:p>
          <a:endParaRPr lang="en-US"/>
        </a:p>
      </dgm:t>
    </dgm:pt>
    <dgm:pt modelId="{B676E142-0474-4AEF-B9BA-082E9AF2C334}" type="pres">
      <dgm:prSet presAssocID="{24D603D3-4827-44C1-83ED-255CF8E87ADF}" presName="node" presStyleLbl="node1" presStyleIdx="5" presStyleCnt="7">
        <dgm:presLayoutVars>
          <dgm:bulletEnabled val="1"/>
        </dgm:presLayoutVars>
      </dgm:prSet>
      <dgm:spPr/>
      <dgm:t>
        <a:bodyPr/>
        <a:lstStyle/>
        <a:p>
          <a:endParaRPr lang="en-US"/>
        </a:p>
      </dgm:t>
    </dgm:pt>
    <dgm:pt modelId="{4359E010-0D59-4561-8C66-DE4139A7B31B}" type="pres">
      <dgm:prSet presAssocID="{8217F37D-FCDB-4379-8A62-7E14011995AF}" presName="Name9" presStyleLbl="parChTrans1D2" presStyleIdx="6" presStyleCnt="7"/>
      <dgm:spPr/>
      <dgm:t>
        <a:bodyPr/>
        <a:lstStyle/>
        <a:p>
          <a:endParaRPr lang="en-US"/>
        </a:p>
      </dgm:t>
    </dgm:pt>
    <dgm:pt modelId="{6C2B0EB5-7364-4332-8D09-0975853B1922}" type="pres">
      <dgm:prSet presAssocID="{8217F37D-FCDB-4379-8A62-7E14011995AF}" presName="connTx" presStyleLbl="parChTrans1D2" presStyleIdx="6" presStyleCnt="7"/>
      <dgm:spPr/>
      <dgm:t>
        <a:bodyPr/>
        <a:lstStyle/>
        <a:p>
          <a:endParaRPr lang="en-US"/>
        </a:p>
      </dgm:t>
    </dgm:pt>
    <dgm:pt modelId="{A5A1CB8D-A40D-427B-AC94-526DDFF890DB}" type="pres">
      <dgm:prSet presAssocID="{ADD21DFD-3A0C-42E0-AA3E-1606FB4AE5FE}" presName="node" presStyleLbl="node1" presStyleIdx="6" presStyleCnt="7">
        <dgm:presLayoutVars>
          <dgm:bulletEnabled val="1"/>
        </dgm:presLayoutVars>
      </dgm:prSet>
      <dgm:spPr/>
      <dgm:t>
        <a:bodyPr/>
        <a:lstStyle/>
        <a:p>
          <a:endParaRPr lang="en-US"/>
        </a:p>
      </dgm:t>
    </dgm:pt>
  </dgm:ptLst>
  <dgm:cxnLst>
    <dgm:cxn modelId="{FE862B3A-7F49-4761-BB06-E355797416C8}" type="presOf" srcId="{E91DCB49-C72C-47FA-86D2-094858FAA910}" destId="{8539EEC1-26DB-4D3B-8B73-D6D0025D7874}" srcOrd="0" destOrd="0" presId="urn:microsoft.com/office/officeart/2005/8/layout/radial1"/>
    <dgm:cxn modelId="{FC0ABF92-FB0C-4846-9ACA-1DBAC9A155E0}" type="presOf" srcId="{6015639D-1185-45E2-AC2B-50864A5242AF}" destId="{A610B3AD-73D1-4141-AF97-717BB7B3E836}" srcOrd="0" destOrd="0" presId="urn:microsoft.com/office/officeart/2005/8/layout/radial1"/>
    <dgm:cxn modelId="{682B7FA7-1186-4672-8361-FBC375925E33}" type="presOf" srcId="{1FDB6CD1-3DAD-4971-89E4-99714BB09580}" destId="{C04C8D1A-1B9A-41AC-9083-A13012F0EFDD}" srcOrd="0" destOrd="0" presId="urn:microsoft.com/office/officeart/2005/8/layout/radial1"/>
    <dgm:cxn modelId="{DE07AA70-2B87-4297-B1EE-AAC3C67048BB}" type="presOf" srcId="{8217F37D-FCDB-4379-8A62-7E14011995AF}" destId="{4359E010-0D59-4561-8C66-DE4139A7B31B}" srcOrd="0" destOrd="0" presId="urn:microsoft.com/office/officeart/2005/8/layout/radial1"/>
    <dgm:cxn modelId="{27A39DA7-F180-4102-A2B0-92BBC47098C9}" type="presOf" srcId="{39F23087-CE4C-4727-A364-938C96456F49}" destId="{9502D9C4-4419-44D3-8070-C8B9B0D83216}" srcOrd="0" destOrd="0" presId="urn:microsoft.com/office/officeart/2005/8/layout/radial1"/>
    <dgm:cxn modelId="{61F4D33E-E8C1-47AE-8887-34E55034104A}" type="presOf" srcId="{013C38E6-09FB-4569-9DAA-882ADF4556EB}" destId="{A1672B3D-11BC-47B3-AE25-CB2986BBABE2}" srcOrd="0" destOrd="0" presId="urn:microsoft.com/office/officeart/2005/8/layout/radial1"/>
    <dgm:cxn modelId="{D58CF895-7E30-42C8-8878-055B5B581F12}" srcId="{39F23087-CE4C-4727-A364-938C96456F49}" destId="{45E61D0C-30AB-4675-915B-FB3C810A7074}" srcOrd="4" destOrd="0" parTransId="{BB834E0E-B86E-4CCE-992F-AD04D003AC73}" sibTransId="{2AB60373-2473-43B0-B2F9-7FBAA25B3732}"/>
    <dgm:cxn modelId="{C891EA8F-4E86-46BC-8801-F0067D385502}" type="presOf" srcId="{1FDB6CD1-3DAD-4971-89E4-99714BB09580}" destId="{5B1CB221-A362-440F-A63E-B60BCBD02543}" srcOrd="1" destOrd="0" presId="urn:microsoft.com/office/officeart/2005/8/layout/radial1"/>
    <dgm:cxn modelId="{F1EDBD8B-EC86-4725-B78B-6503CCBCCD7D}" type="presOf" srcId="{1BCCB282-419C-4AE4-8DE2-98CE972E46BC}" destId="{CE1B4B7D-DCD6-4490-A3E0-102B01746FAD}" srcOrd="0" destOrd="0" presId="urn:microsoft.com/office/officeart/2005/8/layout/radial1"/>
    <dgm:cxn modelId="{064974DA-1184-47E6-B08A-2E4A4BA2AFE6}" type="presOf" srcId="{BB834E0E-B86E-4CCE-992F-AD04D003AC73}" destId="{44573381-D652-4044-A495-9702B9780F9B}" srcOrd="1" destOrd="0" presId="urn:microsoft.com/office/officeart/2005/8/layout/radial1"/>
    <dgm:cxn modelId="{0DE8D730-BB52-424B-A65B-4E39ABE40FFA}" type="presOf" srcId="{5A2579D9-BC52-48D3-BE1B-CDB44D627975}" destId="{99A6FAB4-48F3-47A9-8314-B29F15F3B3CD}" srcOrd="0" destOrd="0" presId="urn:microsoft.com/office/officeart/2005/8/layout/radial1"/>
    <dgm:cxn modelId="{21AB82AD-1EC1-4E51-806E-25518B8E1086}" srcId="{39F23087-CE4C-4727-A364-938C96456F49}" destId="{A49EB9D0-4060-4E83-B732-A251F5E4E8F5}" srcOrd="3" destOrd="0" parTransId="{1BCCB282-419C-4AE4-8DE2-98CE972E46BC}" sibTransId="{32673B1E-66F8-406C-B83C-A1C7BC0EF151}"/>
    <dgm:cxn modelId="{F1BEF786-18F3-4C70-8F40-CF24D388C8EC}" type="presOf" srcId="{5A2579D9-BC52-48D3-BE1B-CDB44D627975}" destId="{1C409FFD-4100-4C6A-B868-CE27D3D0DCE3}" srcOrd="1" destOrd="0" presId="urn:microsoft.com/office/officeart/2005/8/layout/radial1"/>
    <dgm:cxn modelId="{1C72A611-54AC-44D1-B846-D4A44E6C7ACA}" type="presOf" srcId="{384F28F1-60E0-429D-A823-7175C31644A4}" destId="{0B699F25-EEDF-4256-B506-D505F87FEDE7}" srcOrd="0" destOrd="0" presId="urn:microsoft.com/office/officeart/2005/8/layout/radial1"/>
    <dgm:cxn modelId="{FD470038-99D1-45B5-BE47-1AB697313856}" type="presOf" srcId="{C005448B-F4A4-4B44-975E-0968FCA93695}" destId="{EEC34EE3-54C1-4AEF-A536-9BA5EC7585B2}" srcOrd="1" destOrd="0" presId="urn:microsoft.com/office/officeart/2005/8/layout/radial1"/>
    <dgm:cxn modelId="{827D1C4A-B1FC-45C3-BC0B-A190A52DCB4B}" type="presOf" srcId="{45E61D0C-30AB-4675-915B-FB3C810A7074}" destId="{0984E58E-5096-4D9D-9C14-DF544E04B1A5}" srcOrd="0" destOrd="0" presId="urn:microsoft.com/office/officeart/2005/8/layout/radial1"/>
    <dgm:cxn modelId="{891CA6CB-D46F-45B0-B971-180EC23BDE39}" type="presOf" srcId="{C005448B-F4A4-4B44-975E-0968FCA93695}" destId="{17DEF7EF-6239-410F-9D43-BDFD24D95E23}" srcOrd="0" destOrd="0" presId="urn:microsoft.com/office/officeart/2005/8/layout/radial1"/>
    <dgm:cxn modelId="{092916DE-FC82-450E-B936-2B1484BB83ED}" srcId="{39F23087-CE4C-4727-A364-938C96456F49}" destId="{384F28F1-60E0-429D-A823-7175C31644A4}" srcOrd="0" destOrd="0" parTransId="{013C38E6-09FB-4569-9DAA-882ADF4556EB}" sibTransId="{692339A7-C14D-49E5-BBB7-EB828C3A397F}"/>
    <dgm:cxn modelId="{CFF29EFF-EDCA-4E90-98DD-1C43FDA15B87}" srcId="{39F23087-CE4C-4727-A364-938C96456F49}" destId="{24D603D3-4827-44C1-83ED-255CF8E87ADF}" srcOrd="5" destOrd="0" parTransId="{1FDB6CD1-3DAD-4971-89E4-99714BB09580}" sibTransId="{14A2FA34-513E-4412-BDB5-B7C6EAF093CA}"/>
    <dgm:cxn modelId="{5CA94B41-9BD0-4FFC-A3AE-EC095D17814C}" type="presOf" srcId="{013C38E6-09FB-4569-9DAA-882ADF4556EB}" destId="{B3DA32A1-5656-466D-81E2-F109EDB253E3}" srcOrd="1" destOrd="0" presId="urn:microsoft.com/office/officeart/2005/8/layout/radial1"/>
    <dgm:cxn modelId="{AAA5376B-FF77-47A7-9A4A-F71E78B0B1EE}" type="presOf" srcId="{ADD21DFD-3A0C-42E0-AA3E-1606FB4AE5FE}" destId="{A5A1CB8D-A40D-427B-AC94-526DDFF890DB}" srcOrd="0" destOrd="0" presId="urn:microsoft.com/office/officeart/2005/8/layout/radial1"/>
    <dgm:cxn modelId="{71B18328-1669-4BC4-BE9E-D0BDDE1E79AC}" type="presOf" srcId="{8217F37D-FCDB-4379-8A62-7E14011995AF}" destId="{6C2B0EB5-7364-4332-8D09-0975853B1922}" srcOrd="1" destOrd="0" presId="urn:microsoft.com/office/officeart/2005/8/layout/radial1"/>
    <dgm:cxn modelId="{6041A14A-B350-459A-BF56-8D17BBC3DF31}" srcId="{39F23087-CE4C-4727-A364-938C96456F49}" destId="{6015639D-1185-45E2-AC2B-50864A5242AF}" srcOrd="1" destOrd="0" parTransId="{C005448B-F4A4-4B44-975E-0968FCA93695}" sibTransId="{7AE93BA6-729C-45AB-A51D-804DC50E1BD6}"/>
    <dgm:cxn modelId="{0612493C-FA99-4E79-BA6C-CC08647B7448}" srcId="{39F23087-CE4C-4727-A364-938C96456F49}" destId="{EFF2D1F1-D490-401B-B038-E1C69F09213D}" srcOrd="2" destOrd="0" parTransId="{5A2579D9-BC52-48D3-BE1B-CDB44D627975}" sibTransId="{C03ECE57-0450-4712-A989-04ED09B02422}"/>
    <dgm:cxn modelId="{2AAACB5C-5CCE-468F-8B72-4856FAE6BD4C}" type="presOf" srcId="{EFF2D1F1-D490-401B-B038-E1C69F09213D}" destId="{10D1561F-0360-4ACE-B4A1-02244ACA7436}" srcOrd="0" destOrd="0" presId="urn:microsoft.com/office/officeart/2005/8/layout/radial1"/>
    <dgm:cxn modelId="{5A407FB9-55E8-40BB-9935-1313A3C491CC}" type="presOf" srcId="{1BCCB282-419C-4AE4-8DE2-98CE972E46BC}" destId="{B1069731-4F55-45D6-9C35-25FB94878F0A}" srcOrd="1" destOrd="0" presId="urn:microsoft.com/office/officeart/2005/8/layout/radial1"/>
    <dgm:cxn modelId="{D1DD9AF4-AD8B-4FE3-B937-B71DB7F28372}" srcId="{39F23087-CE4C-4727-A364-938C96456F49}" destId="{ADD21DFD-3A0C-42E0-AA3E-1606FB4AE5FE}" srcOrd="6" destOrd="0" parTransId="{8217F37D-FCDB-4379-8A62-7E14011995AF}" sibTransId="{9CC952D6-269D-4654-AD4B-84B8D87C1A2D}"/>
    <dgm:cxn modelId="{EE9E7086-2095-41C5-B645-D164334000CE}" type="presOf" srcId="{A49EB9D0-4060-4E83-B732-A251F5E4E8F5}" destId="{4F09D06A-68D1-4830-A407-0A2F5B1E4BDB}" srcOrd="0" destOrd="0" presId="urn:microsoft.com/office/officeart/2005/8/layout/radial1"/>
    <dgm:cxn modelId="{2557EAA5-90EB-4CA6-8BAA-68EE123EB7A9}" srcId="{E91DCB49-C72C-47FA-86D2-094858FAA910}" destId="{39F23087-CE4C-4727-A364-938C96456F49}" srcOrd="0" destOrd="0" parTransId="{C4589004-6437-4B39-8412-0ED978FC81E3}" sibTransId="{3B2E44D1-CE27-4FF2-9A82-6DD84020CA53}"/>
    <dgm:cxn modelId="{2ED4F92B-0281-4B7A-9ADD-BE05143C8F12}" type="presOf" srcId="{24D603D3-4827-44C1-83ED-255CF8E87ADF}" destId="{B676E142-0474-4AEF-B9BA-082E9AF2C334}" srcOrd="0" destOrd="0" presId="urn:microsoft.com/office/officeart/2005/8/layout/radial1"/>
    <dgm:cxn modelId="{AD0D6969-C73E-43E9-B7AE-C14BD832ECE2}" type="presOf" srcId="{BB834E0E-B86E-4CCE-992F-AD04D003AC73}" destId="{2787E8FC-3F95-4FBA-B030-1F2F1057ECA7}" srcOrd="0" destOrd="0" presId="urn:microsoft.com/office/officeart/2005/8/layout/radial1"/>
    <dgm:cxn modelId="{43FD3207-5BEB-4D1A-8A44-44E86AB4AF13}" type="presParOf" srcId="{8539EEC1-26DB-4D3B-8B73-D6D0025D7874}" destId="{9502D9C4-4419-44D3-8070-C8B9B0D83216}" srcOrd="0" destOrd="0" presId="urn:microsoft.com/office/officeart/2005/8/layout/radial1"/>
    <dgm:cxn modelId="{335757CC-A4F4-4881-B73D-8401CF5A7DAC}" type="presParOf" srcId="{8539EEC1-26DB-4D3B-8B73-D6D0025D7874}" destId="{A1672B3D-11BC-47B3-AE25-CB2986BBABE2}" srcOrd="1" destOrd="0" presId="urn:microsoft.com/office/officeart/2005/8/layout/radial1"/>
    <dgm:cxn modelId="{063204E3-ABE1-4D00-8D3A-3A5DF87F4BC1}" type="presParOf" srcId="{A1672B3D-11BC-47B3-AE25-CB2986BBABE2}" destId="{B3DA32A1-5656-466D-81E2-F109EDB253E3}" srcOrd="0" destOrd="0" presId="urn:microsoft.com/office/officeart/2005/8/layout/radial1"/>
    <dgm:cxn modelId="{CC1AE7DA-FBFE-493D-9612-2B08BB993DC6}" type="presParOf" srcId="{8539EEC1-26DB-4D3B-8B73-D6D0025D7874}" destId="{0B699F25-EEDF-4256-B506-D505F87FEDE7}" srcOrd="2" destOrd="0" presId="urn:microsoft.com/office/officeart/2005/8/layout/radial1"/>
    <dgm:cxn modelId="{FC605350-9160-4D0A-8A3B-89D7C4D244AF}" type="presParOf" srcId="{8539EEC1-26DB-4D3B-8B73-D6D0025D7874}" destId="{17DEF7EF-6239-410F-9D43-BDFD24D95E23}" srcOrd="3" destOrd="0" presId="urn:microsoft.com/office/officeart/2005/8/layout/radial1"/>
    <dgm:cxn modelId="{DCD4121E-F333-4764-9542-B4C071205B92}" type="presParOf" srcId="{17DEF7EF-6239-410F-9D43-BDFD24D95E23}" destId="{EEC34EE3-54C1-4AEF-A536-9BA5EC7585B2}" srcOrd="0" destOrd="0" presId="urn:microsoft.com/office/officeart/2005/8/layout/radial1"/>
    <dgm:cxn modelId="{E3EEF99B-FE93-48ED-B00E-45B410052B92}" type="presParOf" srcId="{8539EEC1-26DB-4D3B-8B73-D6D0025D7874}" destId="{A610B3AD-73D1-4141-AF97-717BB7B3E836}" srcOrd="4" destOrd="0" presId="urn:microsoft.com/office/officeart/2005/8/layout/radial1"/>
    <dgm:cxn modelId="{6BEBD5CB-631B-4D25-9DFE-5A59398478D0}" type="presParOf" srcId="{8539EEC1-26DB-4D3B-8B73-D6D0025D7874}" destId="{99A6FAB4-48F3-47A9-8314-B29F15F3B3CD}" srcOrd="5" destOrd="0" presId="urn:microsoft.com/office/officeart/2005/8/layout/radial1"/>
    <dgm:cxn modelId="{54801E70-B68C-4D83-9897-6E6C41E5888C}" type="presParOf" srcId="{99A6FAB4-48F3-47A9-8314-B29F15F3B3CD}" destId="{1C409FFD-4100-4C6A-B868-CE27D3D0DCE3}" srcOrd="0" destOrd="0" presId="urn:microsoft.com/office/officeart/2005/8/layout/radial1"/>
    <dgm:cxn modelId="{699600F9-53FE-436A-BF3D-BAB81042A181}" type="presParOf" srcId="{8539EEC1-26DB-4D3B-8B73-D6D0025D7874}" destId="{10D1561F-0360-4ACE-B4A1-02244ACA7436}" srcOrd="6" destOrd="0" presId="urn:microsoft.com/office/officeart/2005/8/layout/radial1"/>
    <dgm:cxn modelId="{F6AC1E59-2EA0-4249-AA28-4C9AD7F3681B}" type="presParOf" srcId="{8539EEC1-26DB-4D3B-8B73-D6D0025D7874}" destId="{CE1B4B7D-DCD6-4490-A3E0-102B01746FAD}" srcOrd="7" destOrd="0" presId="urn:microsoft.com/office/officeart/2005/8/layout/radial1"/>
    <dgm:cxn modelId="{78DE096B-F071-4D91-8FDD-4EB1B47CC4F4}" type="presParOf" srcId="{CE1B4B7D-DCD6-4490-A3E0-102B01746FAD}" destId="{B1069731-4F55-45D6-9C35-25FB94878F0A}" srcOrd="0" destOrd="0" presId="urn:microsoft.com/office/officeart/2005/8/layout/radial1"/>
    <dgm:cxn modelId="{F21AC579-72F2-4D9F-BEB2-E6A3E841A326}" type="presParOf" srcId="{8539EEC1-26DB-4D3B-8B73-D6D0025D7874}" destId="{4F09D06A-68D1-4830-A407-0A2F5B1E4BDB}" srcOrd="8" destOrd="0" presId="urn:microsoft.com/office/officeart/2005/8/layout/radial1"/>
    <dgm:cxn modelId="{EC789B7E-22A3-43D2-BAF9-8B855978A268}" type="presParOf" srcId="{8539EEC1-26DB-4D3B-8B73-D6D0025D7874}" destId="{2787E8FC-3F95-4FBA-B030-1F2F1057ECA7}" srcOrd="9" destOrd="0" presId="urn:microsoft.com/office/officeart/2005/8/layout/radial1"/>
    <dgm:cxn modelId="{5AF1638E-C212-4668-9EE2-320B9F765B3A}" type="presParOf" srcId="{2787E8FC-3F95-4FBA-B030-1F2F1057ECA7}" destId="{44573381-D652-4044-A495-9702B9780F9B}" srcOrd="0" destOrd="0" presId="urn:microsoft.com/office/officeart/2005/8/layout/radial1"/>
    <dgm:cxn modelId="{AEE17E29-4FAD-4668-9CE0-A7AABC37D1A0}" type="presParOf" srcId="{8539EEC1-26DB-4D3B-8B73-D6D0025D7874}" destId="{0984E58E-5096-4D9D-9C14-DF544E04B1A5}" srcOrd="10" destOrd="0" presId="urn:microsoft.com/office/officeart/2005/8/layout/radial1"/>
    <dgm:cxn modelId="{A5FEAEBF-9086-4BD0-9DD9-8051C8F1DF8E}" type="presParOf" srcId="{8539EEC1-26DB-4D3B-8B73-D6D0025D7874}" destId="{C04C8D1A-1B9A-41AC-9083-A13012F0EFDD}" srcOrd="11" destOrd="0" presId="urn:microsoft.com/office/officeart/2005/8/layout/radial1"/>
    <dgm:cxn modelId="{1FEF20C5-16F1-4BEE-B600-98755FB091CD}" type="presParOf" srcId="{C04C8D1A-1B9A-41AC-9083-A13012F0EFDD}" destId="{5B1CB221-A362-440F-A63E-B60BCBD02543}" srcOrd="0" destOrd="0" presId="urn:microsoft.com/office/officeart/2005/8/layout/radial1"/>
    <dgm:cxn modelId="{545DF968-F2B5-416A-BA03-75BCAD3ED05C}" type="presParOf" srcId="{8539EEC1-26DB-4D3B-8B73-D6D0025D7874}" destId="{B676E142-0474-4AEF-B9BA-082E9AF2C334}" srcOrd="12" destOrd="0" presId="urn:microsoft.com/office/officeart/2005/8/layout/radial1"/>
    <dgm:cxn modelId="{4BAEFAFF-C560-4D88-842F-4B59E03B8C14}" type="presParOf" srcId="{8539EEC1-26DB-4D3B-8B73-D6D0025D7874}" destId="{4359E010-0D59-4561-8C66-DE4139A7B31B}" srcOrd="13" destOrd="0" presId="urn:microsoft.com/office/officeart/2005/8/layout/radial1"/>
    <dgm:cxn modelId="{D73E334B-E8ED-4F02-BFDE-9BA6AAA81C23}" type="presParOf" srcId="{4359E010-0D59-4561-8C66-DE4139A7B31B}" destId="{6C2B0EB5-7364-4332-8D09-0975853B1922}" srcOrd="0" destOrd="0" presId="urn:microsoft.com/office/officeart/2005/8/layout/radial1"/>
    <dgm:cxn modelId="{0B49E872-CC22-40B3-8DE3-4C273BE541AF}" type="presParOf" srcId="{8539EEC1-26DB-4D3B-8B73-D6D0025D7874}" destId="{A5A1CB8D-A40D-427B-AC94-526DDFF890DB}" srcOrd="14"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789B96-C486-4809-B690-65F5F91EF786}" type="doc">
      <dgm:prSet loTypeId="urn:microsoft.com/office/officeart/2005/8/layout/radial3" loCatId="cycle" qsTypeId="urn:microsoft.com/office/officeart/2005/8/quickstyle/simple1" qsCatId="simple" csTypeId="urn:microsoft.com/office/officeart/2005/8/colors/colorful5" csCatId="colorful" phldr="1"/>
      <dgm:spPr/>
      <dgm:t>
        <a:bodyPr/>
        <a:lstStyle/>
        <a:p>
          <a:endParaRPr lang="en-IN"/>
        </a:p>
      </dgm:t>
    </dgm:pt>
    <dgm:pt modelId="{DA2E6240-D759-4DE0-AB74-2476D821F2BB}">
      <dgm:prSet phldrT="[Text]" custT="1"/>
      <dgm:spPr/>
      <dgm:t>
        <a:bodyPr/>
        <a:lstStyle/>
        <a:p>
          <a:r>
            <a:rPr lang="en-US" sz="3200" b="1" dirty="0">
              <a:latin typeface="Arial" panose="020B0604020202020204" pitchFamily="34" charset="0"/>
              <a:cs typeface="Arial" panose="020B0604020202020204" pitchFamily="34" charset="0"/>
            </a:rPr>
            <a:t>ERP</a:t>
          </a:r>
          <a:endParaRPr lang="en-IN" sz="2400" b="1" dirty="0">
            <a:latin typeface="Arial" panose="020B0604020202020204" pitchFamily="34" charset="0"/>
            <a:cs typeface="Arial" panose="020B0604020202020204" pitchFamily="34" charset="0"/>
          </a:endParaRPr>
        </a:p>
      </dgm:t>
    </dgm:pt>
    <dgm:pt modelId="{8B3B5C96-B3FE-46D6-95C2-930209AEE047}" type="parTrans" cxnId="{DA716361-840A-40AB-B6D8-CB49366E8346}">
      <dgm:prSet/>
      <dgm:spPr/>
      <dgm:t>
        <a:bodyPr/>
        <a:lstStyle/>
        <a:p>
          <a:endParaRPr lang="en-IN"/>
        </a:p>
      </dgm:t>
    </dgm:pt>
    <dgm:pt modelId="{80941107-AFBD-4671-847A-E42ED3E4D116}" type="sibTrans" cxnId="{DA716361-840A-40AB-B6D8-CB49366E8346}">
      <dgm:prSet/>
      <dgm:spPr/>
      <dgm:t>
        <a:bodyPr/>
        <a:lstStyle/>
        <a:p>
          <a:endParaRPr lang="en-IN"/>
        </a:p>
      </dgm:t>
    </dgm:pt>
    <dgm:pt modelId="{6F617859-5E60-4BC0-817B-F91009C10569}">
      <dgm:prSet phldrT="[Text]" custT="1"/>
      <dgm:spPr/>
      <dgm:t>
        <a:bodyPr/>
        <a:lstStyle/>
        <a:p>
          <a:r>
            <a:rPr lang="en-US" sz="2000" dirty="0">
              <a:latin typeface="Arial" panose="020B0604020202020204" pitchFamily="34" charset="0"/>
              <a:cs typeface="Arial" panose="020B0604020202020204" pitchFamily="34" charset="0"/>
            </a:rPr>
            <a:t>Human resources</a:t>
          </a:r>
          <a:endParaRPr lang="en-IN" sz="2000" dirty="0">
            <a:latin typeface="Arial" panose="020B0604020202020204" pitchFamily="34" charset="0"/>
            <a:cs typeface="Arial" panose="020B0604020202020204" pitchFamily="34" charset="0"/>
          </a:endParaRPr>
        </a:p>
      </dgm:t>
    </dgm:pt>
    <dgm:pt modelId="{54C2C1D6-681E-4FD5-9F66-2B74B9AC0359}" type="parTrans" cxnId="{424B830A-3CBA-4052-B802-8570D7DCC7C1}">
      <dgm:prSet/>
      <dgm:spPr/>
      <dgm:t>
        <a:bodyPr/>
        <a:lstStyle/>
        <a:p>
          <a:endParaRPr lang="en-IN"/>
        </a:p>
      </dgm:t>
    </dgm:pt>
    <dgm:pt modelId="{79DC5AF6-CCD0-4C80-B8FB-B2DC889B32AC}" type="sibTrans" cxnId="{424B830A-3CBA-4052-B802-8570D7DCC7C1}">
      <dgm:prSet/>
      <dgm:spPr/>
      <dgm:t>
        <a:bodyPr/>
        <a:lstStyle/>
        <a:p>
          <a:endParaRPr lang="en-IN"/>
        </a:p>
      </dgm:t>
    </dgm:pt>
    <dgm:pt modelId="{363CAAE6-2F34-4C8C-90E4-689A1E3D1C18}">
      <dgm:prSet phldrT="[Text]" custT="1"/>
      <dgm:spPr/>
      <dgm:t>
        <a:bodyPr/>
        <a:lstStyle/>
        <a:p>
          <a:r>
            <a:rPr lang="en-US" sz="2000" dirty="0">
              <a:latin typeface="Arial" panose="020B0604020202020204" pitchFamily="34" charset="0"/>
              <a:cs typeface="Arial" panose="020B0604020202020204" pitchFamily="34" charset="0"/>
            </a:rPr>
            <a:t>Finance</a:t>
          </a:r>
          <a:endParaRPr lang="en-IN" sz="2000" dirty="0">
            <a:latin typeface="Arial" panose="020B0604020202020204" pitchFamily="34" charset="0"/>
            <a:cs typeface="Arial" panose="020B0604020202020204" pitchFamily="34" charset="0"/>
          </a:endParaRPr>
        </a:p>
      </dgm:t>
    </dgm:pt>
    <dgm:pt modelId="{9B7C9034-2602-404B-BB40-E589C6AE8E44}" type="parTrans" cxnId="{C83604EA-A4F4-48A3-89BD-3E3B57D095DB}">
      <dgm:prSet/>
      <dgm:spPr/>
      <dgm:t>
        <a:bodyPr/>
        <a:lstStyle/>
        <a:p>
          <a:endParaRPr lang="en-IN"/>
        </a:p>
      </dgm:t>
    </dgm:pt>
    <dgm:pt modelId="{A2D4EA7E-6FE1-421E-864A-BC0181D10DC6}" type="sibTrans" cxnId="{C83604EA-A4F4-48A3-89BD-3E3B57D095DB}">
      <dgm:prSet/>
      <dgm:spPr/>
      <dgm:t>
        <a:bodyPr/>
        <a:lstStyle/>
        <a:p>
          <a:endParaRPr lang="en-IN"/>
        </a:p>
      </dgm:t>
    </dgm:pt>
    <dgm:pt modelId="{2E92E6FB-546F-49E2-8215-BC66ED5AAFE8}">
      <dgm:prSet phldrT="[Text]" custT="1"/>
      <dgm:spPr/>
      <dgm:t>
        <a:bodyPr/>
        <a:lstStyle/>
        <a:p>
          <a:r>
            <a:rPr lang="en-US" sz="2000" dirty="0">
              <a:latin typeface="Arial" panose="020B0604020202020204" pitchFamily="34" charset="0"/>
              <a:cs typeface="Arial" panose="020B0604020202020204" pitchFamily="34" charset="0"/>
            </a:rPr>
            <a:t>Supply chain</a:t>
          </a:r>
          <a:endParaRPr lang="en-IN" sz="2000" dirty="0">
            <a:latin typeface="Arial" panose="020B0604020202020204" pitchFamily="34" charset="0"/>
            <a:cs typeface="Arial" panose="020B0604020202020204" pitchFamily="34" charset="0"/>
          </a:endParaRPr>
        </a:p>
      </dgm:t>
    </dgm:pt>
    <dgm:pt modelId="{E280703E-CEA0-44A7-B0FC-12E5AA38F879}" type="parTrans" cxnId="{537E5283-D887-42F0-9921-706F52D629A1}">
      <dgm:prSet/>
      <dgm:spPr/>
      <dgm:t>
        <a:bodyPr/>
        <a:lstStyle/>
        <a:p>
          <a:endParaRPr lang="en-IN"/>
        </a:p>
      </dgm:t>
    </dgm:pt>
    <dgm:pt modelId="{C131C13F-C590-41AC-B31A-E6FCA686A0F0}" type="sibTrans" cxnId="{537E5283-D887-42F0-9921-706F52D629A1}">
      <dgm:prSet/>
      <dgm:spPr/>
      <dgm:t>
        <a:bodyPr/>
        <a:lstStyle/>
        <a:p>
          <a:endParaRPr lang="en-IN"/>
        </a:p>
      </dgm:t>
    </dgm:pt>
    <dgm:pt modelId="{65B2942E-25E9-4E20-AC20-8658B598BF66}">
      <dgm:prSet phldrT="[Text]" custT="1"/>
      <dgm:spPr/>
      <dgm:t>
        <a:bodyPr/>
        <a:lstStyle/>
        <a:p>
          <a:r>
            <a:rPr lang="en-US" sz="2000" dirty="0">
              <a:latin typeface="Arial" panose="020B0604020202020204" pitchFamily="34" charset="0"/>
              <a:cs typeface="Arial" panose="020B0604020202020204" pitchFamily="34" charset="0"/>
            </a:rPr>
            <a:t>Inventory management </a:t>
          </a:r>
          <a:endParaRPr lang="en-IN" sz="2000" dirty="0">
            <a:latin typeface="Arial" panose="020B0604020202020204" pitchFamily="34" charset="0"/>
            <a:cs typeface="Arial" panose="020B0604020202020204" pitchFamily="34" charset="0"/>
          </a:endParaRPr>
        </a:p>
      </dgm:t>
    </dgm:pt>
    <dgm:pt modelId="{2CD3599D-E9CA-4BC9-854B-55FB2EC0B028}" type="parTrans" cxnId="{E8AFD657-30F3-4E4A-B89C-BF93844F8FFE}">
      <dgm:prSet/>
      <dgm:spPr/>
      <dgm:t>
        <a:bodyPr/>
        <a:lstStyle/>
        <a:p>
          <a:endParaRPr lang="en-IN"/>
        </a:p>
      </dgm:t>
    </dgm:pt>
    <dgm:pt modelId="{F6689B0A-1A6D-4331-BEAC-83559616E02B}" type="sibTrans" cxnId="{E8AFD657-30F3-4E4A-B89C-BF93844F8FFE}">
      <dgm:prSet/>
      <dgm:spPr/>
      <dgm:t>
        <a:bodyPr/>
        <a:lstStyle/>
        <a:p>
          <a:endParaRPr lang="en-IN"/>
        </a:p>
      </dgm:t>
    </dgm:pt>
    <dgm:pt modelId="{2FCE048E-92AA-4109-BA61-11529A0B7327}">
      <dgm:prSet phldrT="[Text]" custT="1"/>
      <dgm:spPr/>
      <dgm:t>
        <a:bodyPr/>
        <a:lstStyle/>
        <a:p>
          <a:r>
            <a:rPr lang="en-US" sz="2000" dirty="0">
              <a:latin typeface="Arial" panose="020B0604020202020204" pitchFamily="34" charset="0"/>
              <a:cs typeface="Arial" panose="020B0604020202020204" pitchFamily="34" charset="0"/>
            </a:rPr>
            <a:t>Customers and sales</a:t>
          </a:r>
          <a:endParaRPr lang="en-IN" sz="2000" dirty="0">
            <a:latin typeface="Arial" panose="020B0604020202020204" pitchFamily="34" charset="0"/>
            <a:cs typeface="Arial" panose="020B0604020202020204" pitchFamily="34" charset="0"/>
          </a:endParaRPr>
        </a:p>
      </dgm:t>
    </dgm:pt>
    <dgm:pt modelId="{CE026044-779C-4656-B0D2-BDDCD8B9C1BA}" type="parTrans" cxnId="{1CB128C0-5CA6-491B-A231-1326DD7624BF}">
      <dgm:prSet/>
      <dgm:spPr/>
      <dgm:t>
        <a:bodyPr/>
        <a:lstStyle/>
        <a:p>
          <a:endParaRPr lang="en-IN"/>
        </a:p>
      </dgm:t>
    </dgm:pt>
    <dgm:pt modelId="{9F4EEC20-5286-468E-A64A-EF43C50EE8E4}" type="sibTrans" cxnId="{1CB128C0-5CA6-491B-A231-1326DD7624BF}">
      <dgm:prSet/>
      <dgm:spPr/>
      <dgm:t>
        <a:bodyPr/>
        <a:lstStyle/>
        <a:p>
          <a:endParaRPr lang="en-IN"/>
        </a:p>
      </dgm:t>
    </dgm:pt>
    <dgm:pt modelId="{E56728FE-7F53-497A-8C8F-CAE2BCA44C22}" type="pres">
      <dgm:prSet presAssocID="{44789B96-C486-4809-B690-65F5F91EF786}" presName="composite" presStyleCnt="0">
        <dgm:presLayoutVars>
          <dgm:chMax val="1"/>
          <dgm:dir/>
          <dgm:resizeHandles val="exact"/>
        </dgm:presLayoutVars>
      </dgm:prSet>
      <dgm:spPr/>
      <dgm:t>
        <a:bodyPr/>
        <a:lstStyle/>
        <a:p>
          <a:endParaRPr lang="en-US"/>
        </a:p>
      </dgm:t>
    </dgm:pt>
    <dgm:pt modelId="{11958A06-9A01-4100-8FCE-53E5AB490CF3}" type="pres">
      <dgm:prSet presAssocID="{44789B96-C486-4809-B690-65F5F91EF786}" presName="radial" presStyleCnt="0">
        <dgm:presLayoutVars>
          <dgm:animLvl val="ctr"/>
        </dgm:presLayoutVars>
      </dgm:prSet>
      <dgm:spPr/>
    </dgm:pt>
    <dgm:pt modelId="{38F7F422-EDCC-49B9-8FFA-D38F7607F017}" type="pres">
      <dgm:prSet presAssocID="{DA2E6240-D759-4DE0-AB74-2476D821F2BB}" presName="centerShape" presStyleLbl="vennNode1" presStyleIdx="0" presStyleCnt="6"/>
      <dgm:spPr/>
      <dgm:t>
        <a:bodyPr/>
        <a:lstStyle/>
        <a:p>
          <a:endParaRPr lang="en-US"/>
        </a:p>
      </dgm:t>
    </dgm:pt>
    <dgm:pt modelId="{41A35CF5-D1E5-4D01-80DF-708FDA039800}" type="pres">
      <dgm:prSet presAssocID="{6F617859-5E60-4BC0-817B-F91009C10569}" presName="node" presStyleLbl="vennNode1" presStyleIdx="1" presStyleCnt="6">
        <dgm:presLayoutVars>
          <dgm:bulletEnabled val="1"/>
        </dgm:presLayoutVars>
      </dgm:prSet>
      <dgm:spPr/>
      <dgm:t>
        <a:bodyPr/>
        <a:lstStyle/>
        <a:p>
          <a:endParaRPr lang="en-US"/>
        </a:p>
      </dgm:t>
    </dgm:pt>
    <dgm:pt modelId="{C6BA31EC-A838-47A4-BF5C-40FE96ABF5C6}" type="pres">
      <dgm:prSet presAssocID="{363CAAE6-2F34-4C8C-90E4-689A1E3D1C18}" presName="node" presStyleLbl="vennNode1" presStyleIdx="2" presStyleCnt="6">
        <dgm:presLayoutVars>
          <dgm:bulletEnabled val="1"/>
        </dgm:presLayoutVars>
      </dgm:prSet>
      <dgm:spPr/>
      <dgm:t>
        <a:bodyPr/>
        <a:lstStyle/>
        <a:p>
          <a:endParaRPr lang="en-US"/>
        </a:p>
      </dgm:t>
    </dgm:pt>
    <dgm:pt modelId="{72A724C7-F27E-4CED-9A03-2E18B45E9B0C}" type="pres">
      <dgm:prSet presAssocID="{2E92E6FB-546F-49E2-8215-BC66ED5AAFE8}" presName="node" presStyleLbl="vennNode1" presStyleIdx="3" presStyleCnt="6">
        <dgm:presLayoutVars>
          <dgm:bulletEnabled val="1"/>
        </dgm:presLayoutVars>
      </dgm:prSet>
      <dgm:spPr/>
      <dgm:t>
        <a:bodyPr/>
        <a:lstStyle/>
        <a:p>
          <a:endParaRPr lang="en-US"/>
        </a:p>
      </dgm:t>
    </dgm:pt>
    <dgm:pt modelId="{B107BE55-31A7-4499-AF52-08902EBC50B4}" type="pres">
      <dgm:prSet presAssocID="{65B2942E-25E9-4E20-AC20-8658B598BF66}" presName="node" presStyleLbl="vennNode1" presStyleIdx="4" presStyleCnt="6">
        <dgm:presLayoutVars>
          <dgm:bulletEnabled val="1"/>
        </dgm:presLayoutVars>
      </dgm:prSet>
      <dgm:spPr/>
      <dgm:t>
        <a:bodyPr/>
        <a:lstStyle/>
        <a:p>
          <a:endParaRPr lang="en-US"/>
        </a:p>
      </dgm:t>
    </dgm:pt>
    <dgm:pt modelId="{897D216B-ABA9-411A-B6FA-11C5221C60C5}" type="pres">
      <dgm:prSet presAssocID="{2FCE048E-92AA-4109-BA61-11529A0B7327}" presName="node" presStyleLbl="vennNode1" presStyleIdx="5" presStyleCnt="6">
        <dgm:presLayoutVars>
          <dgm:bulletEnabled val="1"/>
        </dgm:presLayoutVars>
      </dgm:prSet>
      <dgm:spPr/>
      <dgm:t>
        <a:bodyPr/>
        <a:lstStyle/>
        <a:p>
          <a:endParaRPr lang="en-US"/>
        </a:p>
      </dgm:t>
    </dgm:pt>
  </dgm:ptLst>
  <dgm:cxnLst>
    <dgm:cxn modelId="{B2A9852B-16D1-45B8-B017-2461FDE396BE}" type="presOf" srcId="{65B2942E-25E9-4E20-AC20-8658B598BF66}" destId="{B107BE55-31A7-4499-AF52-08902EBC50B4}" srcOrd="0" destOrd="0" presId="urn:microsoft.com/office/officeart/2005/8/layout/radial3"/>
    <dgm:cxn modelId="{DA716361-840A-40AB-B6D8-CB49366E8346}" srcId="{44789B96-C486-4809-B690-65F5F91EF786}" destId="{DA2E6240-D759-4DE0-AB74-2476D821F2BB}" srcOrd="0" destOrd="0" parTransId="{8B3B5C96-B3FE-46D6-95C2-930209AEE047}" sibTransId="{80941107-AFBD-4671-847A-E42ED3E4D116}"/>
    <dgm:cxn modelId="{59BD1ECA-046E-478E-9CFD-FF3B60A9B5B4}" type="presOf" srcId="{2FCE048E-92AA-4109-BA61-11529A0B7327}" destId="{897D216B-ABA9-411A-B6FA-11C5221C60C5}" srcOrd="0" destOrd="0" presId="urn:microsoft.com/office/officeart/2005/8/layout/radial3"/>
    <dgm:cxn modelId="{199B299B-9E1A-42E5-8169-9949F11C424D}" type="presOf" srcId="{363CAAE6-2F34-4C8C-90E4-689A1E3D1C18}" destId="{C6BA31EC-A838-47A4-BF5C-40FE96ABF5C6}" srcOrd="0" destOrd="0" presId="urn:microsoft.com/office/officeart/2005/8/layout/radial3"/>
    <dgm:cxn modelId="{537E5283-D887-42F0-9921-706F52D629A1}" srcId="{DA2E6240-D759-4DE0-AB74-2476D821F2BB}" destId="{2E92E6FB-546F-49E2-8215-BC66ED5AAFE8}" srcOrd="2" destOrd="0" parTransId="{E280703E-CEA0-44A7-B0FC-12E5AA38F879}" sibTransId="{C131C13F-C590-41AC-B31A-E6FCA686A0F0}"/>
    <dgm:cxn modelId="{BBF5C437-6C74-4F20-BAD2-926EDA4D0636}" type="presOf" srcId="{DA2E6240-D759-4DE0-AB74-2476D821F2BB}" destId="{38F7F422-EDCC-49B9-8FFA-D38F7607F017}" srcOrd="0" destOrd="0" presId="urn:microsoft.com/office/officeart/2005/8/layout/radial3"/>
    <dgm:cxn modelId="{3495623A-06F8-40A2-8D42-1E0A72C9C3BD}" type="presOf" srcId="{2E92E6FB-546F-49E2-8215-BC66ED5AAFE8}" destId="{72A724C7-F27E-4CED-9A03-2E18B45E9B0C}" srcOrd="0" destOrd="0" presId="urn:microsoft.com/office/officeart/2005/8/layout/radial3"/>
    <dgm:cxn modelId="{10C0F26C-F032-42C1-B395-590781B54ED7}" type="presOf" srcId="{44789B96-C486-4809-B690-65F5F91EF786}" destId="{E56728FE-7F53-497A-8C8F-CAE2BCA44C22}" srcOrd="0" destOrd="0" presId="urn:microsoft.com/office/officeart/2005/8/layout/radial3"/>
    <dgm:cxn modelId="{1CB128C0-5CA6-491B-A231-1326DD7624BF}" srcId="{DA2E6240-D759-4DE0-AB74-2476D821F2BB}" destId="{2FCE048E-92AA-4109-BA61-11529A0B7327}" srcOrd="4" destOrd="0" parTransId="{CE026044-779C-4656-B0D2-BDDCD8B9C1BA}" sibTransId="{9F4EEC20-5286-468E-A64A-EF43C50EE8E4}"/>
    <dgm:cxn modelId="{C83604EA-A4F4-48A3-89BD-3E3B57D095DB}" srcId="{DA2E6240-D759-4DE0-AB74-2476D821F2BB}" destId="{363CAAE6-2F34-4C8C-90E4-689A1E3D1C18}" srcOrd="1" destOrd="0" parTransId="{9B7C9034-2602-404B-BB40-E589C6AE8E44}" sibTransId="{A2D4EA7E-6FE1-421E-864A-BC0181D10DC6}"/>
    <dgm:cxn modelId="{424B830A-3CBA-4052-B802-8570D7DCC7C1}" srcId="{DA2E6240-D759-4DE0-AB74-2476D821F2BB}" destId="{6F617859-5E60-4BC0-817B-F91009C10569}" srcOrd="0" destOrd="0" parTransId="{54C2C1D6-681E-4FD5-9F66-2B74B9AC0359}" sibTransId="{79DC5AF6-CCD0-4C80-B8FB-B2DC889B32AC}"/>
    <dgm:cxn modelId="{E8AFD657-30F3-4E4A-B89C-BF93844F8FFE}" srcId="{DA2E6240-D759-4DE0-AB74-2476D821F2BB}" destId="{65B2942E-25E9-4E20-AC20-8658B598BF66}" srcOrd="3" destOrd="0" parTransId="{2CD3599D-E9CA-4BC9-854B-55FB2EC0B028}" sibTransId="{F6689B0A-1A6D-4331-BEAC-83559616E02B}"/>
    <dgm:cxn modelId="{150611EF-FC14-42BF-8960-B2A5C7E48AE3}" type="presOf" srcId="{6F617859-5E60-4BC0-817B-F91009C10569}" destId="{41A35CF5-D1E5-4D01-80DF-708FDA039800}" srcOrd="0" destOrd="0" presId="urn:microsoft.com/office/officeart/2005/8/layout/radial3"/>
    <dgm:cxn modelId="{C72F5895-5841-453F-B15B-C8D0D1A116D9}" type="presParOf" srcId="{E56728FE-7F53-497A-8C8F-CAE2BCA44C22}" destId="{11958A06-9A01-4100-8FCE-53E5AB490CF3}" srcOrd="0" destOrd="0" presId="urn:microsoft.com/office/officeart/2005/8/layout/radial3"/>
    <dgm:cxn modelId="{FCD850A6-3450-4DED-BE96-F9A7B1BDE8EE}" type="presParOf" srcId="{11958A06-9A01-4100-8FCE-53E5AB490CF3}" destId="{38F7F422-EDCC-49B9-8FFA-D38F7607F017}" srcOrd="0" destOrd="0" presId="urn:microsoft.com/office/officeart/2005/8/layout/radial3"/>
    <dgm:cxn modelId="{A65765FD-ECD3-4CFF-B873-818D9A9181AA}" type="presParOf" srcId="{11958A06-9A01-4100-8FCE-53E5AB490CF3}" destId="{41A35CF5-D1E5-4D01-80DF-708FDA039800}" srcOrd="1" destOrd="0" presId="urn:microsoft.com/office/officeart/2005/8/layout/radial3"/>
    <dgm:cxn modelId="{7B8CA9F5-A3DF-4A3C-ADA5-F5E1D280B358}" type="presParOf" srcId="{11958A06-9A01-4100-8FCE-53E5AB490CF3}" destId="{C6BA31EC-A838-47A4-BF5C-40FE96ABF5C6}" srcOrd="2" destOrd="0" presId="urn:microsoft.com/office/officeart/2005/8/layout/radial3"/>
    <dgm:cxn modelId="{5BE1F3EF-2AF5-4227-967A-C393EBE985DE}" type="presParOf" srcId="{11958A06-9A01-4100-8FCE-53E5AB490CF3}" destId="{72A724C7-F27E-4CED-9A03-2E18B45E9B0C}" srcOrd="3" destOrd="0" presId="urn:microsoft.com/office/officeart/2005/8/layout/radial3"/>
    <dgm:cxn modelId="{12A19201-DFD8-4ED3-BBF5-5AD2171272CB}" type="presParOf" srcId="{11958A06-9A01-4100-8FCE-53E5AB490CF3}" destId="{B107BE55-31A7-4499-AF52-08902EBC50B4}" srcOrd="4" destOrd="0" presId="urn:microsoft.com/office/officeart/2005/8/layout/radial3"/>
    <dgm:cxn modelId="{E41AA578-F179-498F-ABCD-221E10E16BE3}" type="presParOf" srcId="{11958A06-9A01-4100-8FCE-53E5AB490CF3}" destId="{897D216B-ABA9-411A-B6FA-11C5221C60C5}" srcOrd="5" destOrd="0" presId="urn:microsoft.com/office/officeart/2005/8/layout/radial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BC26AE-B6F7-42E0-8251-00333E502CC6}"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IN"/>
        </a:p>
      </dgm:t>
    </dgm:pt>
    <dgm:pt modelId="{78BAE54E-2325-454C-B1ED-C35902212E72}">
      <dgm:prSet phldrT="[Text]" custT="1"/>
      <dgm:spPr/>
      <dgm:t>
        <a:bodyPr/>
        <a:lstStyle/>
        <a:p>
          <a:r>
            <a:rPr lang="en-GB" sz="2000" dirty="0">
              <a:latin typeface="Arial" panose="020B0604020202020204" pitchFamily="34" charset="0"/>
              <a:cs typeface="Arial" panose="020B0604020202020204" pitchFamily="34" charset="0"/>
            </a:rPr>
            <a:t>Different information systems focus on enhancing overall business efficiency and performance. </a:t>
          </a:r>
          <a:endParaRPr lang="en-IN" sz="2000" dirty="0">
            <a:latin typeface="Arial" panose="020B0604020202020204" pitchFamily="34" charset="0"/>
            <a:cs typeface="Arial" panose="020B0604020202020204" pitchFamily="34" charset="0"/>
          </a:endParaRPr>
        </a:p>
      </dgm:t>
    </dgm:pt>
    <dgm:pt modelId="{D1293A47-2483-424B-9439-2D1622A66C52}" type="parTrans" cxnId="{9C0BBBE6-133C-42E7-8125-B20FFC805418}">
      <dgm:prSet/>
      <dgm:spPr/>
      <dgm:t>
        <a:bodyPr/>
        <a:lstStyle/>
        <a:p>
          <a:endParaRPr lang="en-IN"/>
        </a:p>
      </dgm:t>
    </dgm:pt>
    <dgm:pt modelId="{6FF0613F-0F27-496A-918C-72CD8ED63033}" type="sibTrans" cxnId="{9C0BBBE6-133C-42E7-8125-B20FFC805418}">
      <dgm:prSet/>
      <dgm:spPr/>
      <dgm:t>
        <a:bodyPr/>
        <a:lstStyle/>
        <a:p>
          <a:endParaRPr lang="en-IN"/>
        </a:p>
      </dgm:t>
    </dgm:pt>
    <dgm:pt modelId="{2753CF12-7AB0-41DD-906B-E75274A98E86}">
      <dgm:prSet custT="1"/>
      <dgm:spPr/>
      <dgm:t>
        <a:bodyPr/>
        <a:lstStyle/>
        <a:p>
          <a:r>
            <a:rPr lang="en-GB" sz="2000" dirty="0">
              <a:latin typeface="Arial" panose="020B0604020202020204" pitchFamily="34" charset="0"/>
              <a:cs typeface="Arial" panose="020B0604020202020204" pitchFamily="34" charset="0"/>
            </a:rPr>
            <a:t>DSS assists managers to make effective decisions and CRM aims to enhance customer satisfaction, while ERP is used to enhance operational efficiency. </a:t>
          </a:r>
          <a:endParaRPr lang="en-IN" sz="2000" dirty="0">
            <a:latin typeface="Arial" panose="020B0604020202020204" pitchFamily="34" charset="0"/>
            <a:cs typeface="Arial" panose="020B0604020202020204" pitchFamily="34" charset="0"/>
          </a:endParaRPr>
        </a:p>
      </dgm:t>
    </dgm:pt>
    <dgm:pt modelId="{CA5E36A0-AD2B-4A5D-A171-0E91C09CAF6A}" type="parTrans" cxnId="{147F655D-E55A-4D6E-BDF0-EA5CF19A5D27}">
      <dgm:prSet/>
      <dgm:spPr/>
      <dgm:t>
        <a:bodyPr/>
        <a:lstStyle/>
        <a:p>
          <a:endParaRPr lang="en-IN"/>
        </a:p>
      </dgm:t>
    </dgm:pt>
    <dgm:pt modelId="{705D3A1B-5730-41E7-AD3E-DD92B1E72676}" type="sibTrans" cxnId="{147F655D-E55A-4D6E-BDF0-EA5CF19A5D27}">
      <dgm:prSet/>
      <dgm:spPr/>
      <dgm:t>
        <a:bodyPr/>
        <a:lstStyle/>
        <a:p>
          <a:endParaRPr lang="en-IN"/>
        </a:p>
      </dgm:t>
    </dgm:pt>
    <dgm:pt modelId="{97DB1777-4595-42A5-99E5-FFA9F433B69A}">
      <dgm:prSet custT="1"/>
      <dgm:spPr/>
      <dgm:t>
        <a:bodyPr/>
        <a:lstStyle/>
        <a:p>
          <a:r>
            <a:rPr lang="en-GB" sz="2000" dirty="0">
              <a:latin typeface="Arial" panose="020B0604020202020204" pitchFamily="34" charset="0"/>
              <a:cs typeface="Arial" panose="020B0604020202020204" pitchFamily="34" charset="0"/>
            </a:rPr>
            <a:t>The organisation should identify the business needs to select and implement the most suitable information systems. </a:t>
          </a:r>
          <a:endParaRPr lang="en-IN" sz="2000" dirty="0">
            <a:latin typeface="Arial" panose="020B0604020202020204" pitchFamily="34" charset="0"/>
            <a:cs typeface="Arial" panose="020B0604020202020204" pitchFamily="34" charset="0"/>
          </a:endParaRPr>
        </a:p>
      </dgm:t>
    </dgm:pt>
    <dgm:pt modelId="{B1215319-27B5-468B-8E5E-24C91298BAFA}" type="parTrans" cxnId="{B31DB3A4-3F9F-44BC-8BC2-2EBBB53B1704}">
      <dgm:prSet/>
      <dgm:spPr/>
      <dgm:t>
        <a:bodyPr/>
        <a:lstStyle/>
        <a:p>
          <a:endParaRPr lang="en-IN"/>
        </a:p>
      </dgm:t>
    </dgm:pt>
    <dgm:pt modelId="{222D3985-9C23-4DF2-86C5-8E7C26712827}" type="sibTrans" cxnId="{B31DB3A4-3F9F-44BC-8BC2-2EBBB53B1704}">
      <dgm:prSet/>
      <dgm:spPr/>
      <dgm:t>
        <a:bodyPr/>
        <a:lstStyle/>
        <a:p>
          <a:endParaRPr lang="en-IN"/>
        </a:p>
      </dgm:t>
    </dgm:pt>
    <dgm:pt modelId="{474D3C07-3C47-4E75-A27C-7326C53DF549}" type="pres">
      <dgm:prSet presAssocID="{F7BC26AE-B6F7-42E0-8251-00333E502CC6}" presName="linear" presStyleCnt="0">
        <dgm:presLayoutVars>
          <dgm:dir/>
          <dgm:animLvl val="lvl"/>
          <dgm:resizeHandles val="exact"/>
        </dgm:presLayoutVars>
      </dgm:prSet>
      <dgm:spPr/>
      <dgm:t>
        <a:bodyPr/>
        <a:lstStyle/>
        <a:p>
          <a:endParaRPr lang="en-US"/>
        </a:p>
      </dgm:t>
    </dgm:pt>
    <dgm:pt modelId="{2B52ADDB-7203-4565-B656-2C1EACFE54E5}" type="pres">
      <dgm:prSet presAssocID="{78BAE54E-2325-454C-B1ED-C35902212E72}" presName="parentLin" presStyleCnt="0"/>
      <dgm:spPr/>
    </dgm:pt>
    <dgm:pt modelId="{5F9979D3-5E69-426C-A60E-9B3D967612BA}" type="pres">
      <dgm:prSet presAssocID="{78BAE54E-2325-454C-B1ED-C35902212E72}" presName="parentLeftMargin" presStyleLbl="node1" presStyleIdx="0" presStyleCnt="3"/>
      <dgm:spPr/>
      <dgm:t>
        <a:bodyPr/>
        <a:lstStyle/>
        <a:p>
          <a:endParaRPr lang="en-US"/>
        </a:p>
      </dgm:t>
    </dgm:pt>
    <dgm:pt modelId="{F45FBF2C-479B-4AC7-94D8-765F4E15C5DC}" type="pres">
      <dgm:prSet presAssocID="{78BAE54E-2325-454C-B1ED-C35902212E72}" presName="parentText" presStyleLbl="node1" presStyleIdx="0" presStyleCnt="3">
        <dgm:presLayoutVars>
          <dgm:chMax val="0"/>
          <dgm:bulletEnabled val="1"/>
        </dgm:presLayoutVars>
      </dgm:prSet>
      <dgm:spPr/>
      <dgm:t>
        <a:bodyPr/>
        <a:lstStyle/>
        <a:p>
          <a:endParaRPr lang="en-US"/>
        </a:p>
      </dgm:t>
    </dgm:pt>
    <dgm:pt modelId="{2102FB98-9D0C-4F33-98DB-8A1D9DD797E7}" type="pres">
      <dgm:prSet presAssocID="{78BAE54E-2325-454C-B1ED-C35902212E72}" presName="negativeSpace" presStyleCnt="0"/>
      <dgm:spPr/>
    </dgm:pt>
    <dgm:pt modelId="{09A57EA9-E99D-4037-9FCB-197D0E5BFC6F}" type="pres">
      <dgm:prSet presAssocID="{78BAE54E-2325-454C-B1ED-C35902212E72}" presName="childText" presStyleLbl="conFgAcc1" presStyleIdx="0" presStyleCnt="3">
        <dgm:presLayoutVars>
          <dgm:bulletEnabled val="1"/>
        </dgm:presLayoutVars>
      </dgm:prSet>
      <dgm:spPr/>
    </dgm:pt>
    <dgm:pt modelId="{999F3C3B-41E5-40C7-8D7B-E59811F1D176}" type="pres">
      <dgm:prSet presAssocID="{6FF0613F-0F27-496A-918C-72CD8ED63033}" presName="spaceBetweenRectangles" presStyleCnt="0"/>
      <dgm:spPr/>
    </dgm:pt>
    <dgm:pt modelId="{DB99D82C-F0D0-4904-8CC2-862D866B4CD8}" type="pres">
      <dgm:prSet presAssocID="{2753CF12-7AB0-41DD-906B-E75274A98E86}" presName="parentLin" presStyleCnt="0"/>
      <dgm:spPr/>
    </dgm:pt>
    <dgm:pt modelId="{5422A2BF-57CD-4E45-820F-F809B2AC53E4}" type="pres">
      <dgm:prSet presAssocID="{2753CF12-7AB0-41DD-906B-E75274A98E86}" presName="parentLeftMargin" presStyleLbl="node1" presStyleIdx="0" presStyleCnt="3"/>
      <dgm:spPr/>
      <dgm:t>
        <a:bodyPr/>
        <a:lstStyle/>
        <a:p>
          <a:endParaRPr lang="en-US"/>
        </a:p>
      </dgm:t>
    </dgm:pt>
    <dgm:pt modelId="{454970E4-9648-4386-A485-47C5E8D815BB}" type="pres">
      <dgm:prSet presAssocID="{2753CF12-7AB0-41DD-906B-E75274A98E86}" presName="parentText" presStyleLbl="node1" presStyleIdx="1" presStyleCnt="3">
        <dgm:presLayoutVars>
          <dgm:chMax val="0"/>
          <dgm:bulletEnabled val="1"/>
        </dgm:presLayoutVars>
      </dgm:prSet>
      <dgm:spPr/>
      <dgm:t>
        <a:bodyPr/>
        <a:lstStyle/>
        <a:p>
          <a:endParaRPr lang="en-US"/>
        </a:p>
      </dgm:t>
    </dgm:pt>
    <dgm:pt modelId="{2B2B482B-B215-4339-AFDD-554D9FC8183E}" type="pres">
      <dgm:prSet presAssocID="{2753CF12-7AB0-41DD-906B-E75274A98E86}" presName="negativeSpace" presStyleCnt="0"/>
      <dgm:spPr/>
    </dgm:pt>
    <dgm:pt modelId="{ADCD3B0B-9C1C-4915-A4C3-AE472447BCB1}" type="pres">
      <dgm:prSet presAssocID="{2753CF12-7AB0-41DD-906B-E75274A98E86}" presName="childText" presStyleLbl="conFgAcc1" presStyleIdx="1" presStyleCnt="3">
        <dgm:presLayoutVars>
          <dgm:bulletEnabled val="1"/>
        </dgm:presLayoutVars>
      </dgm:prSet>
      <dgm:spPr/>
    </dgm:pt>
    <dgm:pt modelId="{6A61E052-17F4-48BB-8212-3F867139279B}" type="pres">
      <dgm:prSet presAssocID="{705D3A1B-5730-41E7-AD3E-DD92B1E72676}" presName="spaceBetweenRectangles" presStyleCnt="0"/>
      <dgm:spPr/>
    </dgm:pt>
    <dgm:pt modelId="{4B45F012-140F-49C2-BFA7-D09E10105203}" type="pres">
      <dgm:prSet presAssocID="{97DB1777-4595-42A5-99E5-FFA9F433B69A}" presName="parentLin" presStyleCnt="0"/>
      <dgm:spPr/>
    </dgm:pt>
    <dgm:pt modelId="{3C4D2BA6-7AF1-4007-8272-FD684F538FD3}" type="pres">
      <dgm:prSet presAssocID="{97DB1777-4595-42A5-99E5-FFA9F433B69A}" presName="parentLeftMargin" presStyleLbl="node1" presStyleIdx="1" presStyleCnt="3"/>
      <dgm:spPr/>
      <dgm:t>
        <a:bodyPr/>
        <a:lstStyle/>
        <a:p>
          <a:endParaRPr lang="en-US"/>
        </a:p>
      </dgm:t>
    </dgm:pt>
    <dgm:pt modelId="{151709E7-7C7C-4FF9-A349-1B62FFCD016C}" type="pres">
      <dgm:prSet presAssocID="{97DB1777-4595-42A5-99E5-FFA9F433B69A}" presName="parentText" presStyleLbl="node1" presStyleIdx="2" presStyleCnt="3">
        <dgm:presLayoutVars>
          <dgm:chMax val="0"/>
          <dgm:bulletEnabled val="1"/>
        </dgm:presLayoutVars>
      </dgm:prSet>
      <dgm:spPr/>
      <dgm:t>
        <a:bodyPr/>
        <a:lstStyle/>
        <a:p>
          <a:endParaRPr lang="en-US"/>
        </a:p>
      </dgm:t>
    </dgm:pt>
    <dgm:pt modelId="{5B8CAD18-00E2-4C9D-B3CC-0CCE5CA0DC29}" type="pres">
      <dgm:prSet presAssocID="{97DB1777-4595-42A5-99E5-FFA9F433B69A}" presName="negativeSpace" presStyleCnt="0"/>
      <dgm:spPr/>
    </dgm:pt>
    <dgm:pt modelId="{A6FCF752-3B71-4D13-9936-43B378E5C182}" type="pres">
      <dgm:prSet presAssocID="{97DB1777-4595-42A5-99E5-FFA9F433B69A}" presName="childText" presStyleLbl="conFgAcc1" presStyleIdx="2" presStyleCnt="3">
        <dgm:presLayoutVars>
          <dgm:bulletEnabled val="1"/>
        </dgm:presLayoutVars>
      </dgm:prSet>
      <dgm:spPr/>
    </dgm:pt>
  </dgm:ptLst>
  <dgm:cxnLst>
    <dgm:cxn modelId="{2988BDA2-379F-4E3B-8D67-0DFF568348B4}" type="presOf" srcId="{78BAE54E-2325-454C-B1ED-C35902212E72}" destId="{F45FBF2C-479B-4AC7-94D8-765F4E15C5DC}" srcOrd="1" destOrd="0" presId="urn:microsoft.com/office/officeart/2005/8/layout/list1"/>
    <dgm:cxn modelId="{B2D682B8-7782-409F-95D1-3C2F8F715D42}" type="presOf" srcId="{78BAE54E-2325-454C-B1ED-C35902212E72}" destId="{5F9979D3-5E69-426C-A60E-9B3D967612BA}" srcOrd="0" destOrd="0" presId="urn:microsoft.com/office/officeart/2005/8/layout/list1"/>
    <dgm:cxn modelId="{19781116-80CF-4E9C-90C2-B109B8F11839}" type="presOf" srcId="{2753CF12-7AB0-41DD-906B-E75274A98E86}" destId="{5422A2BF-57CD-4E45-820F-F809B2AC53E4}" srcOrd="0" destOrd="0" presId="urn:microsoft.com/office/officeart/2005/8/layout/list1"/>
    <dgm:cxn modelId="{5C0D08C4-DE9E-492D-A0B1-7F9D5F452B88}" type="presOf" srcId="{2753CF12-7AB0-41DD-906B-E75274A98E86}" destId="{454970E4-9648-4386-A485-47C5E8D815BB}" srcOrd="1" destOrd="0" presId="urn:microsoft.com/office/officeart/2005/8/layout/list1"/>
    <dgm:cxn modelId="{147F655D-E55A-4D6E-BDF0-EA5CF19A5D27}" srcId="{F7BC26AE-B6F7-42E0-8251-00333E502CC6}" destId="{2753CF12-7AB0-41DD-906B-E75274A98E86}" srcOrd="1" destOrd="0" parTransId="{CA5E36A0-AD2B-4A5D-A171-0E91C09CAF6A}" sibTransId="{705D3A1B-5730-41E7-AD3E-DD92B1E72676}"/>
    <dgm:cxn modelId="{1877C7B9-1350-4347-AEBC-32F81CC73A74}" type="presOf" srcId="{F7BC26AE-B6F7-42E0-8251-00333E502CC6}" destId="{474D3C07-3C47-4E75-A27C-7326C53DF549}" srcOrd="0" destOrd="0" presId="urn:microsoft.com/office/officeart/2005/8/layout/list1"/>
    <dgm:cxn modelId="{9C0BBBE6-133C-42E7-8125-B20FFC805418}" srcId="{F7BC26AE-B6F7-42E0-8251-00333E502CC6}" destId="{78BAE54E-2325-454C-B1ED-C35902212E72}" srcOrd="0" destOrd="0" parTransId="{D1293A47-2483-424B-9439-2D1622A66C52}" sibTransId="{6FF0613F-0F27-496A-918C-72CD8ED63033}"/>
    <dgm:cxn modelId="{126DE5C6-80E7-43E6-8DA0-6B36B48F38CC}" type="presOf" srcId="{97DB1777-4595-42A5-99E5-FFA9F433B69A}" destId="{151709E7-7C7C-4FF9-A349-1B62FFCD016C}" srcOrd="1" destOrd="0" presId="urn:microsoft.com/office/officeart/2005/8/layout/list1"/>
    <dgm:cxn modelId="{8FD18838-8472-4303-B1BF-0EAD622E1802}" type="presOf" srcId="{97DB1777-4595-42A5-99E5-FFA9F433B69A}" destId="{3C4D2BA6-7AF1-4007-8272-FD684F538FD3}" srcOrd="0" destOrd="0" presId="urn:microsoft.com/office/officeart/2005/8/layout/list1"/>
    <dgm:cxn modelId="{B31DB3A4-3F9F-44BC-8BC2-2EBBB53B1704}" srcId="{F7BC26AE-B6F7-42E0-8251-00333E502CC6}" destId="{97DB1777-4595-42A5-99E5-FFA9F433B69A}" srcOrd="2" destOrd="0" parTransId="{B1215319-27B5-468B-8E5E-24C91298BAFA}" sibTransId="{222D3985-9C23-4DF2-86C5-8E7C26712827}"/>
    <dgm:cxn modelId="{FC509F54-558D-4DF7-9C64-33BE5DC7A20A}" type="presParOf" srcId="{474D3C07-3C47-4E75-A27C-7326C53DF549}" destId="{2B52ADDB-7203-4565-B656-2C1EACFE54E5}" srcOrd="0" destOrd="0" presId="urn:microsoft.com/office/officeart/2005/8/layout/list1"/>
    <dgm:cxn modelId="{886E06C3-85F8-4F6B-AB8E-5AAA637C6E0A}" type="presParOf" srcId="{2B52ADDB-7203-4565-B656-2C1EACFE54E5}" destId="{5F9979D3-5E69-426C-A60E-9B3D967612BA}" srcOrd="0" destOrd="0" presId="urn:microsoft.com/office/officeart/2005/8/layout/list1"/>
    <dgm:cxn modelId="{7FBA6002-0F60-4272-B113-2488E95041C3}" type="presParOf" srcId="{2B52ADDB-7203-4565-B656-2C1EACFE54E5}" destId="{F45FBF2C-479B-4AC7-94D8-765F4E15C5DC}" srcOrd="1" destOrd="0" presId="urn:microsoft.com/office/officeart/2005/8/layout/list1"/>
    <dgm:cxn modelId="{F559418F-BE2D-4B5D-8D6E-5CB419FB7292}" type="presParOf" srcId="{474D3C07-3C47-4E75-A27C-7326C53DF549}" destId="{2102FB98-9D0C-4F33-98DB-8A1D9DD797E7}" srcOrd="1" destOrd="0" presId="urn:microsoft.com/office/officeart/2005/8/layout/list1"/>
    <dgm:cxn modelId="{38FF81A4-C38A-47E3-B15A-50D583A03E44}" type="presParOf" srcId="{474D3C07-3C47-4E75-A27C-7326C53DF549}" destId="{09A57EA9-E99D-4037-9FCB-197D0E5BFC6F}" srcOrd="2" destOrd="0" presId="urn:microsoft.com/office/officeart/2005/8/layout/list1"/>
    <dgm:cxn modelId="{DF8F9A07-42DC-474A-B268-3A7FCEF4794B}" type="presParOf" srcId="{474D3C07-3C47-4E75-A27C-7326C53DF549}" destId="{999F3C3B-41E5-40C7-8D7B-E59811F1D176}" srcOrd="3" destOrd="0" presId="urn:microsoft.com/office/officeart/2005/8/layout/list1"/>
    <dgm:cxn modelId="{C56A9353-7DAF-4EBE-9A58-C6058B67E48E}" type="presParOf" srcId="{474D3C07-3C47-4E75-A27C-7326C53DF549}" destId="{DB99D82C-F0D0-4904-8CC2-862D866B4CD8}" srcOrd="4" destOrd="0" presId="urn:microsoft.com/office/officeart/2005/8/layout/list1"/>
    <dgm:cxn modelId="{2204097E-630F-4514-8F61-4409ABBAEFC3}" type="presParOf" srcId="{DB99D82C-F0D0-4904-8CC2-862D866B4CD8}" destId="{5422A2BF-57CD-4E45-820F-F809B2AC53E4}" srcOrd="0" destOrd="0" presId="urn:microsoft.com/office/officeart/2005/8/layout/list1"/>
    <dgm:cxn modelId="{FE348F38-E478-4690-BAF0-209DBE9D1337}" type="presParOf" srcId="{DB99D82C-F0D0-4904-8CC2-862D866B4CD8}" destId="{454970E4-9648-4386-A485-47C5E8D815BB}" srcOrd="1" destOrd="0" presId="urn:microsoft.com/office/officeart/2005/8/layout/list1"/>
    <dgm:cxn modelId="{34FD4E4E-F0D6-40F5-89F0-A5083D8ADB96}" type="presParOf" srcId="{474D3C07-3C47-4E75-A27C-7326C53DF549}" destId="{2B2B482B-B215-4339-AFDD-554D9FC8183E}" srcOrd="5" destOrd="0" presId="urn:microsoft.com/office/officeart/2005/8/layout/list1"/>
    <dgm:cxn modelId="{E6B11554-F748-415E-A09E-C5FCDFBF26E7}" type="presParOf" srcId="{474D3C07-3C47-4E75-A27C-7326C53DF549}" destId="{ADCD3B0B-9C1C-4915-A4C3-AE472447BCB1}" srcOrd="6" destOrd="0" presId="urn:microsoft.com/office/officeart/2005/8/layout/list1"/>
    <dgm:cxn modelId="{A438B641-A570-4DDD-9E06-9102FFC4AB74}" type="presParOf" srcId="{474D3C07-3C47-4E75-A27C-7326C53DF549}" destId="{6A61E052-17F4-48BB-8212-3F867139279B}" srcOrd="7" destOrd="0" presId="urn:microsoft.com/office/officeart/2005/8/layout/list1"/>
    <dgm:cxn modelId="{D044E5E5-50C5-461C-92AD-976090D05ECE}" type="presParOf" srcId="{474D3C07-3C47-4E75-A27C-7326C53DF549}" destId="{4B45F012-140F-49C2-BFA7-D09E10105203}" srcOrd="8" destOrd="0" presId="urn:microsoft.com/office/officeart/2005/8/layout/list1"/>
    <dgm:cxn modelId="{724A6874-FD53-486E-A5AC-97C543E7250C}" type="presParOf" srcId="{4B45F012-140F-49C2-BFA7-D09E10105203}" destId="{3C4D2BA6-7AF1-4007-8272-FD684F538FD3}" srcOrd="0" destOrd="0" presId="urn:microsoft.com/office/officeart/2005/8/layout/list1"/>
    <dgm:cxn modelId="{54FC2F98-609F-4BE4-8D03-B76BF264EDB6}" type="presParOf" srcId="{4B45F012-140F-49C2-BFA7-D09E10105203}" destId="{151709E7-7C7C-4FF9-A349-1B62FFCD016C}" srcOrd="1" destOrd="0" presId="urn:microsoft.com/office/officeart/2005/8/layout/list1"/>
    <dgm:cxn modelId="{CB5AC804-FA83-4AF4-A38E-B3CF6E8C113C}" type="presParOf" srcId="{474D3C07-3C47-4E75-A27C-7326C53DF549}" destId="{5B8CAD18-00E2-4C9D-B3CC-0CCE5CA0DC29}" srcOrd="9" destOrd="0" presId="urn:microsoft.com/office/officeart/2005/8/layout/list1"/>
    <dgm:cxn modelId="{3517AEA5-C413-4114-8DA1-F09ED024295A}" type="presParOf" srcId="{474D3C07-3C47-4E75-A27C-7326C53DF549}" destId="{A6FCF752-3B71-4D13-9936-43B378E5C182}"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2D9C4-4419-44D3-8070-C8B9B0D83216}">
      <dsp:nvSpPr>
        <dsp:cNvPr id="0" name=""/>
        <dsp:cNvSpPr/>
      </dsp:nvSpPr>
      <dsp:spPr>
        <a:xfrm>
          <a:off x="2137631" y="2181087"/>
          <a:ext cx="1439737" cy="143973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b="1" kern="1200" dirty="0">
              <a:latin typeface="Arial" panose="020B0604020202020204" pitchFamily="34" charset="0"/>
              <a:cs typeface="Arial" panose="020B0604020202020204" pitchFamily="34" charset="0"/>
            </a:rPr>
            <a:t>CRM</a:t>
          </a:r>
          <a:endParaRPr lang="en-IN" sz="2400" b="1" kern="1200" dirty="0">
            <a:latin typeface="Arial" panose="020B0604020202020204" pitchFamily="34" charset="0"/>
            <a:cs typeface="Arial" panose="020B0604020202020204" pitchFamily="34" charset="0"/>
          </a:endParaRPr>
        </a:p>
      </dsp:txBody>
      <dsp:txXfrm>
        <a:off x="2348476" y="2391932"/>
        <a:ext cx="1018047" cy="1018047"/>
      </dsp:txXfrm>
    </dsp:sp>
    <dsp:sp modelId="{A1672B3D-11BC-47B3-AE25-CB2986BBABE2}">
      <dsp:nvSpPr>
        <dsp:cNvPr id="0" name=""/>
        <dsp:cNvSpPr/>
      </dsp:nvSpPr>
      <dsp:spPr>
        <a:xfrm rot="16200000">
          <a:off x="2497346" y="1798260"/>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2839492" y="1802925"/>
        <a:ext cx="36015" cy="36015"/>
      </dsp:txXfrm>
    </dsp:sp>
    <dsp:sp modelId="{0B699F25-EEDF-4256-B506-D505F87FEDE7}">
      <dsp:nvSpPr>
        <dsp:cNvPr id="0" name=""/>
        <dsp:cNvSpPr/>
      </dsp:nvSpPr>
      <dsp:spPr>
        <a:xfrm>
          <a:off x="2137631" y="21041"/>
          <a:ext cx="1439737" cy="143973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Customer loyalty</a:t>
          </a:r>
          <a:endParaRPr lang="en-IN" sz="1600" kern="1200" dirty="0">
            <a:latin typeface="Arial" panose="020B0604020202020204" pitchFamily="34" charset="0"/>
            <a:cs typeface="Arial" panose="020B0604020202020204" pitchFamily="34" charset="0"/>
          </a:endParaRPr>
        </a:p>
      </dsp:txBody>
      <dsp:txXfrm>
        <a:off x="2348476" y="231886"/>
        <a:ext cx="1018047" cy="1018047"/>
      </dsp:txXfrm>
    </dsp:sp>
    <dsp:sp modelId="{17DEF7EF-6239-410F-9D43-BDFD24D95E23}">
      <dsp:nvSpPr>
        <dsp:cNvPr id="0" name=""/>
        <dsp:cNvSpPr/>
      </dsp:nvSpPr>
      <dsp:spPr>
        <a:xfrm rot="19285714">
          <a:off x="3341741" y="220489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683888" y="2209564"/>
        <a:ext cx="36015" cy="36015"/>
      </dsp:txXfrm>
    </dsp:sp>
    <dsp:sp modelId="{A610B3AD-73D1-4141-AF97-717BB7B3E836}">
      <dsp:nvSpPr>
        <dsp:cNvPr id="0" name=""/>
        <dsp:cNvSpPr/>
      </dsp:nvSpPr>
      <dsp:spPr>
        <a:xfrm>
          <a:off x="3826422" y="834320"/>
          <a:ext cx="1439737" cy="1439737"/>
        </a:xfrm>
        <a:prstGeom prst="ellipse">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Database</a:t>
          </a:r>
          <a:endParaRPr lang="en-IN" sz="1600" kern="1200" dirty="0">
            <a:latin typeface="Arial" panose="020B0604020202020204" pitchFamily="34" charset="0"/>
            <a:cs typeface="Arial" panose="020B0604020202020204" pitchFamily="34" charset="0"/>
          </a:endParaRPr>
        </a:p>
      </dsp:txBody>
      <dsp:txXfrm>
        <a:off x="4037267" y="1045165"/>
        <a:ext cx="1018047" cy="1018047"/>
      </dsp:txXfrm>
    </dsp:sp>
    <dsp:sp modelId="{99A6FAB4-48F3-47A9-8314-B29F15F3B3CD}">
      <dsp:nvSpPr>
        <dsp:cNvPr id="0" name=""/>
        <dsp:cNvSpPr/>
      </dsp:nvSpPr>
      <dsp:spPr>
        <a:xfrm rot="771429">
          <a:off x="3550290" y="3118610"/>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892436" y="3123275"/>
        <a:ext cx="36015" cy="36015"/>
      </dsp:txXfrm>
    </dsp:sp>
    <dsp:sp modelId="{10D1561F-0360-4ACE-B4A1-02244ACA7436}">
      <dsp:nvSpPr>
        <dsp:cNvPr id="0" name=""/>
        <dsp:cNvSpPr/>
      </dsp:nvSpPr>
      <dsp:spPr>
        <a:xfrm>
          <a:off x="4243519" y="2661742"/>
          <a:ext cx="1439737" cy="1439737"/>
        </a:xfrm>
        <a:prstGeom prst="ellipse">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Promotion</a:t>
          </a:r>
          <a:endParaRPr lang="en-IN" sz="1600" kern="1200" dirty="0">
            <a:latin typeface="Arial" panose="020B0604020202020204" pitchFamily="34" charset="0"/>
            <a:cs typeface="Arial" panose="020B0604020202020204" pitchFamily="34" charset="0"/>
          </a:endParaRPr>
        </a:p>
      </dsp:txBody>
      <dsp:txXfrm>
        <a:off x="4454364" y="2872587"/>
        <a:ext cx="1018047" cy="1018047"/>
      </dsp:txXfrm>
    </dsp:sp>
    <dsp:sp modelId="{CE1B4B7D-DCD6-4490-A3E0-102B01746FAD}">
      <dsp:nvSpPr>
        <dsp:cNvPr id="0" name=""/>
        <dsp:cNvSpPr/>
      </dsp:nvSpPr>
      <dsp:spPr>
        <a:xfrm rot="3857143">
          <a:off x="2965950" y="385134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a:off x="3308096" y="3856015"/>
        <a:ext cx="36015" cy="36015"/>
      </dsp:txXfrm>
    </dsp:sp>
    <dsp:sp modelId="{4F09D06A-68D1-4830-A407-0A2F5B1E4BDB}">
      <dsp:nvSpPr>
        <dsp:cNvPr id="0" name=""/>
        <dsp:cNvSpPr/>
      </dsp:nvSpPr>
      <dsp:spPr>
        <a:xfrm>
          <a:off x="3074839" y="4127220"/>
          <a:ext cx="1439737" cy="1439737"/>
        </a:xfrm>
        <a:prstGeom prst="ellipse">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Communication</a:t>
          </a:r>
          <a:endParaRPr lang="en-IN" sz="1600" kern="1200" dirty="0">
            <a:latin typeface="Arial" panose="020B0604020202020204" pitchFamily="34" charset="0"/>
            <a:cs typeface="Arial" panose="020B0604020202020204" pitchFamily="34" charset="0"/>
          </a:endParaRPr>
        </a:p>
      </dsp:txBody>
      <dsp:txXfrm>
        <a:off x="3285684" y="4338065"/>
        <a:ext cx="1018047" cy="1018047"/>
      </dsp:txXfrm>
    </dsp:sp>
    <dsp:sp modelId="{2787E8FC-3F95-4FBA-B030-1F2F1057ECA7}">
      <dsp:nvSpPr>
        <dsp:cNvPr id="0" name=""/>
        <dsp:cNvSpPr/>
      </dsp:nvSpPr>
      <dsp:spPr>
        <a:xfrm rot="6942857">
          <a:off x="2028741" y="385134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2370887" y="3856015"/>
        <a:ext cx="36015" cy="36015"/>
      </dsp:txXfrm>
    </dsp:sp>
    <dsp:sp modelId="{0984E58E-5096-4D9D-9C14-DF544E04B1A5}">
      <dsp:nvSpPr>
        <dsp:cNvPr id="0" name=""/>
        <dsp:cNvSpPr/>
      </dsp:nvSpPr>
      <dsp:spPr>
        <a:xfrm>
          <a:off x="1200422" y="4127220"/>
          <a:ext cx="1439737" cy="1439737"/>
        </a:xfrm>
        <a:prstGeom prst="ellipse">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Interaction</a:t>
          </a:r>
          <a:endParaRPr lang="en-IN" sz="1600" kern="1200" dirty="0">
            <a:latin typeface="Arial" panose="020B0604020202020204" pitchFamily="34" charset="0"/>
            <a:cs typeface="Arial" panose="020B0604020202020204" pitchFamily="34" charset="0"/>
          </a:endParaRPr>
        </a:p>
      </dsp:txBody>
      <dsp:txXfrm>
        <a:off x="1411267" y="4338065"/>
        <a:ext cx="1018047" cy="1018047"/>
      </dsp:txXfrm>
    </dsp:sp>
    <dsp:sp modelId="{C04C8D1A-1B9A-41AC-9083-A13012F0EFDD}">
      <dsp:nvSpPr>
        <dsp:cNvPr id="0" name=""/>
        <dsp:cNvSpPr/>
      </dsp:nvSpPr>
      <dsp:spPr>
        <a:xfrm rot="10028571">
          <a:off x="1444401" y="3118610"/>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1786547" y="3123275"/>
        <a:ext cx="36015" cy="36015"/>
      </dsp:txXfrm>
    </dsp:sp>
    <dsp:sp modelId="{B676E142-0474-4AEF-B9BA-082E9AF2C334}">
      <dsp:nvSpPr>
        <dsp:cNvPr id="0" name=""/>
        <dsp:cNvSpPr/>
      </dsp:nvSpPr>
      <dsp:spPr>
        <a:xfrm>
          <a:off x="31742" y="2661742"/>
          <a:ext cx="1439737" cy="1439737"/>
        </a:xfrm>
        <a:prstGeom prst="ellipse">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Order </a:t>
          </a:r>
          <a:endParaRPr lang="en-IN" sz="1600" kern="1200" dirty="0">
            <a:latin typeface="Arial" panose="020B0604020202020204" pitchFamily="34" charset="0"/>
            <a:cs typeface="Arial" panose="020B0604020202020204" pitchFamily="34" charset="0"/>
          </a:endParaRPr>
        </a:p>
      </dsp:txBody>
      <dsp:txXfrm>
        <a:off x="242587" y="2872587"/>
        <a:ext cx="1018047" cy="1018047"/>
      </dsp:txXfrm>
    </dsp:sp>
    <dsp:sp modelId="{4359E010-0D59-4561-8C66-DE4139A7B31B}">
      <dsp:nvSpPr>
        <dsp:cNvPr id="0" name=""/>
        <dsp:cNvSpPr/>
      </dsp:nvSpPr>
      <dsp:spPr>
        <a:xfrm rot="13114286">
          <a:off x="1652950" y="2204899"/>
          <a:ext cx="720307" cy="45346"/>
        </a:xfrm>
        <a:custGeom>
          <a:avLst/>
          <a:gdLst/>
          <a:ahLst/>
          <a:cxnLst/>
          <a:rect l="0" t="0" r="0" b="0"/>
          <a:pathLst>
            <a:path>
              <a:moveTo>
                <a:pt x="0" y="22673"/>
              </a:moveTo>
              <a:lnTo>
                <a:pt x="720307" y="2267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IN" sz="500" kern="1200"/>
        </a:p>
      </dsp:txBody>
      <dsp:txXfrm rot="10800000">
        <a:off x="1995096" y="2209564"/>
        <a:ext cx="36015" cy="36015"/>
      </dsp:txXfrm>
    </dsp:sp>
    <dsp:sp modelId="{A5A1CB8D-A40D-427B-AC94-526DDFF890DB}">
      <dsp:nvSpPr>
        <dsp:cNvPr id="0" name=""/>
        <dsp:cNvSpPr/>
      </dsp:nvSpPr>
      <dsp:spPr>
        <a:xfrm>
          <a:off x="448839" y="834320"/>
          <a:ext cx="1439737" cy="1439737"/>
        </a:xfrm>
        <a:prstGeom prst="ellipse">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Analysi</a:t>
          </a:r>
          <a:r>
            <a:rPr lang="en-US" sz="1200" kern="1200" dirty="0">
              <a:latin typeface="Arial" panose="020B0604020202020204" pitchFamily="34" charset="0"/>
              <a:cs typeface="Arial" panose="020B0604020202020204" pitchFamily="34" charset="0"/>
            </a:rPr>
            <a:t>s</a:t>
          </a:r>
          <a:endParaRPr lang="en-IN" sz="1200" kern="1200" dirty="0">
            <a:latin typeface="Arial" panose="020B0604020202020204" pitchFamily="34" charset="0"/>
            <a:cs typeface="Arial" panose="020B0604020202020204" pitchFamily="34" charset="0"/>
          </a:endParaRPr>
        </a:p>
      </dsp:txBody>
      <dsp:txXfrm>
        <a:off x="659684" y="1045165"/>
        <a:ext cx="1018047" cy="10180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7F422-EDCC-49B9-8FFA-D38F7607F017}">
      <dsp:nvSpPr>
        <dsp:cNvPr id="0" name=""/>
        <dsp:cNvSpPr/>
      </dsp:nvSpPr>
      <dsp:spPr>
        <a:xfrm>
          <a:off x="1334092" y="1544472"/>
          <a:ext cx="3580215" cy="3580215"/>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US" sz="3200" b="1" kern="1200" dirty="0">
              <a:latin typeface="Arial" panose="020B0604020202020204" pitchFamily="34" charset="0"/>
              <a:cs typeface="Arial" panose="020B0604020202020204" pitchFamily="34" charset="0"/>
            </a:rPr>
            <a:t>ERP</a:t>
          </a:r>
          <a:endParaRPr lang="en-IN" sz="2400" b="1" kern="1200" dirty="0">
            <a:latin typeface="Arial" panose="020B0604020202020204" pitchFamily="34" charset="0"/>
            <a:cs typeface="Arial" panose="020B0604020202020204" pitchFamily="34" charset="0"/>
          </a:endParaRPr>
        </a:p>
      </dsp:txBody>
      <dsp:txXfrm>
        <a:off x="1858402" y="2068782"/>
        <a:ext cx="2531595" cy="2531595"/>
      </dsp:txXfrm>
    </dsp:sp>
    <dsp:sp modelId="{41A35CF5-D1E5-4D01-80DF-708FDA039800}">
      <dsp:nvSpPr>
        <dsp:cNvPr id="0" name=""/>
        <dsp:cNvSpPr/>
      </dsp:nvSpPr>
      <dsp:spPr>
        <a:xfrm>
          <a:off x="2229146" y="110458"/>
          <a:ext cx="1790107" cy="1790107"/>
        </a:xfrm>
        <a:prstGeom prst="ellipse">
          <a:avLst/>
        </a:prstGeom>
        <a:solidFill>
          <a:schemeClr val="accent5">
            <a:alpha val="50000"/>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Human resources</a:t>
          </a:r>
          <a:endParaRPr lang="en-IN" sz="2000" kern="1200" dirty="0">
            <a:latin typeface="Arial" panose="020B0604020202020204" pitchFamily="34" charset="0"/>
            <a:cs typeface="Arial" panose="020B0604020202020204" pitchFamily="34" charset="0"/>
          </a:endParaRPr>
        </a:p>
      </dsp:txBody>
      <dsp:txXfrm>
        <a:off x="2491301" y="372613"/>
        <a:ext cx="1265797" cy="1265797"/>
      </dsp:txXfrm>
    </dsp:sp>
    <dsp:sp modelId="{C6BA31EC-A838-47A4-BF5C-40FE96ABF5C6}">
      <dsp:nvSpPr>
        <dsp:cNvPr id="0" name=""/>
        <dsp:cNvSpPr/>
      </dsp:nvSpPr>
      <dsp:spPr>
        <a:xfrm>
          <a:off x="4444221" y="1719804"/>
          <a:ext cx="1790107" cy="1790107"/>
        </a:xfrm>
        <a:prstGeom prst="ellipse">
          <a:avLst/>
        </a:prstGeom>
        <a:solidFill>
          <a:schemeClr val="accent5">
            <a:alpha val="50000"/>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Finance</a:t>
          </a:r>
          <a:endParaRPr lang="en-IN" sz="2000" kern="1200" dirty="0">
            <a:latin typeface="Arial" panose="020B0604020202020204" pitchFamily="34" charset="0"/>
            <a:cs typeface="Arial" panose="020B0604020202020204" pitchFamily="34" charset="0"/>
          </a:endParaRPr>
        </a:p>
      </dsp:txBody>
      <dsp:txXfrm>
        <a:off x="4706376" y="1981959"/>
        <a:ext cx="1265797" cy="1265797"/>
      </dsp:txXfrm>
    </dsp:sp>
    <dsp:sp modelId="{72A724C7-F27E-4CED-9A03-2E18B45E9B0C}">
      <dsp:nvSpPr>
        <dsp:cNvPr id="0" name=""/>
        <dsp:cNvSpPr/>
      </dsp:nvSpPr>
      <dsp:spPr>
        <a:xfrm>
          <a:off x="3598137" y="4323781"/>
          <a:ext cx="1790107" cy="1790107"/>
        </a:xfrm>
        <a:prstGeom prst="ellipse">
          <a:avLst/>
        </a:prstGeom>
        <a:solidFill>
          <a:schemeClr val="accent5">
            <a:alpha val="50000"/>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Supply chain</a:t>
          </a:r>
          <a:endParaRPr lang="en-IN" sz="2000" kern="1200" dirty="0">
            <a:latin typeface="Arial" panose="020B0604020202020204" pitchFamily="34" charset="0"/>
            <a:cs typeface="Arial" panose="020B0604020202020204" pitchFamily="34" charset="0"/>
          </a:endParaRPr>
        </a:p>
      </dsp:txBody>
      <dsp:txXfrm>
        <a:off x="3860292" y="4585936"/>
        <a:ext cx="1265797" cy="1265797"/>
      </dsp:txXfrm>
    </dsp:sp>
    <dsp:sp modelId="{B107BE55-31A7-4499-AF52-08902EBC50B4}">
      <dsp:nvSpPr>
        <dsp:cNvPr id="0" name=""/>
        <dsp:cNvSpPr/>
      </dsp:nvSpPr>
      <dsp:spPr>
        <a:xfrm>
          <a:off x="860154" y="4323781"/>
          <a:ext cx="1790107" cy="1790107"/>
        </a:xfrm>
        <a:prstGeom prst="ellipse">
          <a:avLst/>
        </a:prstGeom>
        <a:solidFill>
          <a:schemeClr val="accent5">
            <a:alpha val="50000"/>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Inventory management </a:t>
          </a:r>
          <a:endParaRPr lang="en-IN" sz="2000" kern="1200" dirty="0">
            <a:latin typeface="Arial" panose="020B0604020202020204" pitchFamily="34" charset="0"/>
            <a:cs typeface="Arial" panose="020B0604020202020204" pitchFamily="34" charset="0"/>
          </a:endParaRPr>
        </a:p>
      </dsp:txBody>
      <dsp:txXfrm>
        <a:off x="1122309" y="4585936"/>
        <a:ext cx="1265797" cy="1265797"/>
      </dsp:txXfrm>
    </dsp:sp>
    <dsp:sp modelId="{897D216B-ABA9-411A-B6FA-11C5221C60C5}">
      <dsp:nvSpPr>
        <dsp:cNvPr id="0" name=""/>
        <dsp:cNvSpPr/>
      </dsp:nvSpPr>
      <dsp:spPr>
        <a:xfrm>
          <a:off x="14070" y="1719804"/>
          <a:ext cx="1790107" cy="1790107"/>
        </a:xfrm>
        <a:prstGeom prst="ellipse">
          <a:avLst/>
        </a:prstGeom>
        <a:solidFill>
          <a:schemeClr val="accent5">
            <a:alpha val="50000"/>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a:latin typeface="Arial" panose="020B0604020202020204" pitchFamily="34" charset="0"/>
              <a:cs typeface="Arial" panose="020B0604020202020204" pitchFamily="34" charset="0"/>
            </a:rPr>
            <a:t>Customers and sales</a:t>
          </a:r>
          <a:endParaRPr lang="en-IN" sz="2000" kern="1200" dirty="0">
            <a:latin typeface="Arial" panose="020B0604020202020204" pitchFamily="34" charset="0"/>
            <a:cs typeface="Arial" panose="020B0604020202020204" pitchFamily="34" charset="0"/>
          </a:endParaRPr>
        </a:p>
      </dsp:txBody>
      <dsp:txXfrm>
        <a:off x="276225" y="1981959"/>
        <a:ext cx="1265797" cy="12657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57EA9-E99D-4037-9FCB-197D0E5BFC6F}">
      <dsp:nvSpPr>
        <dsp:cNvPr id="0" name=""/>
        <dsp:cNvSpPr/>
      </dsp:nvSpPr>
      <dsp:spPr>
        <a:xfrm>
          <a:off x="0" y="669639"/>
          <a:ext cx="12192000" cy="1058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5FBF2C-479B-4AC7-94D8-765F4E15C5DC}">
      <dsp:nvSpPr>
        <dsp:cNvPr id="0" name=""/>
        <dsp:cNvSpPr/>
      </dsp:nvSpPr>
      <dsp:spPr>
        <a:xfrm>
          <a:off x="609600" y="49719"/>
          <a:ext cx="8534400" cy="12398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Different information systems focus on enhancing overall business efficiency and performance. </a:t>
          </a:r>
          <a:endParaRPr lang="en-IN" sz="2000" kern="1200" dirty="0">
            <a:latin typeface="Arial" panose="020B0604020202020204" pitchFamily="34" charset="0"/>
            <a:cs typeface="Arial" panose="020B0604020202020204" pitchFamily="34" charset="0"/>
          </a:endParaRPr>
        </a:p>
      </dsp:txBody>
      <dsp:txXfrm>
        <a:off x="670124" y="110243"/>
        <a:ext cx="8413352" cy="1118792"/>
      </dsp:txXfrm>
    </dsp:sp>
    <dsp:sp modelId="{ADCD3B0B-9C1C-4915-A4C3-AE472447BCB1}">
      <dsp:nvSpPr>
        <dsp:cNvPr id="0" name=""/>
        <dsp:cNvSpPr/>
      </dsp:nvSpPr>
      <dsp:spPr>
        <a:xfrm>
          <a:off x="0" y="2574760"/>
          <a:ext cx="12192000" cy="10584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454970E4-9648-4386-A485-47C5E8D815BB}">
      <dsp:nvSpPr>
        <dsp:cNvPr id="0" name=""/>
        <dsp:cNvSpPr/>
      </dsp:nvSpPr>
      <dsp:spPr>
        <a:xfrm>
          <a:off x="609600" y="1954839"/>
          <a:ext cx="8534400" cy="123984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DSS assists managers to make effective decisions and CRM aims to enhance customer satisfaction, while ERP is used to enhance operational efficiency. </a:t>
          </a:r>
          <a:endParaRPr lang="en-IN" sz="2000" kern="1200" dirty="0">
            <a:latin typeface="Arial" panose="020B0604020202020204" pitchFamily="34" charset="0"/>
            <a:cs typeface="Arial" panose="020B0604020202020204" pitchFamily="34" charset="0"/>
          </a:endParaRPr>
        </a:p>
      </dsp:txBody>
      <dsp:txXfrm>
        <a:off x="670124" y="2015363"/>
        <a:ext cx="8413352" cy="1118792"/>
      </dsp:txXfrm>
    </dsp:sp>
    <dsp:sp modelId="{A6FCF752-3B71-4D13-9936-43B378E5C182}">
      <dsp:nvSpPr>
        <dsp:cNvPr id="0" name=""/>
        <dsp:cNvSpPr/>
      </dsp:nvSpPr>
      <dsp:spPr>
        <a:xfrm>
          <a:off x="0" y="4479880"/>
          <a:ext cx="12192000" cy="1058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151709E7-7C7C-4FF9-A349-1B62FFCD016C}">
      <dsp:nvSpPr>
        <dsp:cNvPr id="0" name=""/>
        <dsp:cNvSpPr/>
      </dsp:nvSpPr>
      <dsp:spPr>
        <a:xfrm>
          <a:off x="609600" y="3859960"/>
          <a:ext cx="8534400" cy="12398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The organisation should identify the business needs to select and implement the most suitable information systems. </a:t>
          </a:r>
          <a:endParaRPr lang="en-IN" sz="2000" kern="1200" dirty="0">
            <a:latin typeface="Arial" panose="020B0604020202020204" pitchFamily="34" charset="0"/>
            <a:cs typeface="Arial" panose="020B0604020202020204" pitchFamily="34" charset="0"/>
          </a:endParaRPr>
        </a:p>
      </dsp:txBody>
      <dsp:txXfrm>
        <a:off x="670124" y="3920484"/>
        <a:ext cx="8413352" cy="1118792"/>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A82E83-977A-4965-A3D8-C7A35E993EDE}"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4AAF09-16DD-4045-BC10-0C674E8E8C46}" type="slidenum">
              <a:rPr lang="en-IN" smtClean="0"/>
              <a:t>‹#›</a:t>
            </a:fld>
            <a:endParaRPr lang="en-IN"/>
          </a:p>
        </p:txBody>
      </p:sp>
    </p:spTree>
    <p:extLst>
      <p:ext uri="{BB962C8B-B14F-4D97-AF65-F5344CB8AC3E}">
        <p14:creationId xmlns:p14="http://schemas.microsoft.com/office/powerpoint/2010/main" val="2858280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the current era of technological advancement, businesses focus on implementing different information systems in order to enhance business efficiency and decision-making practices. Due to this reason, being a part of a consulting team working with a growing business, I will explain different aspects of different types of business information systems to recommend strategies for modernisation.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2</a:t>
            </a:fld>
            <a:endParaRPr lang="en-IN"/>
          </a:p>
        </p:txBody>
      </p:sp>
    </p:spTree>
    <p:extLst>
      <p:ext uri="{BB962C8B-B14F-4D97-AF65-F5344CB8AC3E}">
        <p14:creationId xmlns:p14="http://schemas.microsoft.com/office/powerpoint/2010/main" val="939257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There is a range of information systems such as MIS, ERP, DSS and CRM commonly used in different business organisations. I have understood that the purpose of all these information systems is to enhance operational efficiency and decision-making practices. Thus, these advanced systems positively influence customer or employee satisfaction, growth and competitive advantage of businesses.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3</a:t>
            </a:fld>
            <a:endParaRPr lang="en-IN"/>
          </a:p>
        </p:txBody>
      </p:sp>
    </p:spTree>
    <p:extLst>
      <p:ext uri="{BB962C8B-B14F-4D97-AF65-F5344CB8AC3E}">
        <p14:creationId xmlns:p14="http://schemas.microsoft.com/office/powerpoint/2010/main" val="2465584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chosen three of the available information systems relevant to the working organisation in terms of comparing their function, benefits as well as limitations. Different case examples are also provided to understand the real-life application of these technologies.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4</a:t>
            </a:fld>
            <a:endParaRPr lang="en-IN"/>
          </a:p>
        </p:txBody>
      </p:sp>
    </p:spTree>
    <p:extLst>
      <p:ext uri="{BB962C8B-B14F-4D97-AF65-F5344CB8AC3E}">
        <p14:creationId xmlns:p14="http://schemas.microsoft.com/office/powerpoint/2010/main" val="3294992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key functions of CRM include collection, management and centralisation of customer data to drive business success (</a:t>
            </a:r>
            <a:r>
              <a:rPr lang="en-GB" sz="1200" kern="1200" dirty="0" err="1">
                <a:solidFill>
                  <a:schemeClr val="tx1"/>
                </a:solidFill>
                <a:effectLst/>
                <a:latin typeface="+mn-lt"/>
                <a:ea typeface="+mn-ea"/>
                <a:cs typeface="+mn-cs"/>
              </a:rPr>
              <a:t>earlson</a:t>
            </a:r>
            <a:r>
              <a:rPr lang="en-GB" sz="1200" kern="1200" dirty="0">
                <a:solidFill>
                  <a:schemeClr val="tx1"/>
                </a:solidFill>
                <a:effectLst/>
                <a:latin typeface="+mn-lt"/>
                <a:ea typeface="+mn-ea"/>
                <a:cs typeface="+mn-cs"/>
              </a:rPr>
              <a:t>, Saunders and </a:t>
            </a:r>
            <a:r>
              <a:rPr lang="en-GB" sz="1200" kern="1200" dirty="0" err="1">
                <a:solidFill>
                  <a:schemeClr val="tx1"/>
                </a:solidFill>
                <a:effectLst/>
                <a:latin typeface="+mn-lt"/>
                <a:ea typeface="+mn-ea"/>
                <a:cs typeface="+mn-cs"/>
              </a:rPr>
              <a:t>Galletta</a:t>
            </a:r>
            <a:r>
              <a:rPr lang="en-GB" sz="1200" kern="1200" dirty="0">
                <a:solidFill>
                  <a:schemeClr val="tx1"/>
                </a:solidFill>
                <a:effectLst/>
                <a:latin typeface="+mn-lt"/>
                <a:ea typeface="+mn-ea"/>
                <a:cs typeface="+mn-cs"/>
              </a:rPr>
              <a:t>, 2024). In my view, businesses can benefit from the implementation of these information systems in relation to better customer satisfaction, engagement and loyalty. However, high cost requirements for implementation and poor user adaptability are its concerning limitations.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C4AAF09-16DD-4045-BC10-0C674E8E8C46}" type="slidenum">
              <a:rPr lang="en-IN" smtClean="0"/>
              <a:t>5</a:t>
            </a:fld>
            <a:endParaRPr lang="en-IN"/>
          </a:p>
        </p:txBody>
      </p:sp>
    </p:spTree>
    <p:extLst>
      <p:ext uri="{BB962C8B-B14F-4D97-AF65-F5344CB8AC3E}">
        <p14:creationId xmlns:p14="http://schemas.microsoft.com/office/powerpoint/2010/main" val="2259420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implementation of CRM in Starbucks has increased its awareness for customer retention by enhancing personalised services. It has also improved overall business performance through better understanding of customer needs. However, due to implementation of this automation information system, the number of shop staff have lost their jobs (Partridge, 2025). Hence, I think that it needs to balance the involvement of technology and human capital to avoid ethical issues.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6</a:t>
            </a:fld>
            <a:endParaRPr lang="en-IN"/>
          </a:p>
        </p:txBody>
      </p:sp>
    </p:spTree>
    <p:extLst>
      <p:ext uri="{BB962C8B-B14F-4D97-AF65-F5344CB8AC3E}">
        <p14:creationId xmlns:p14="http://schemas.microsoft.com/office/powerpoint/2010/main" val="614693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 have noted that DSS is an analytical tool, improving management decisions while CRM is an operational tool that helps in making customer service related decisions. However, DSS assists the manners in a business to solve complex management issues and make effective strategic decisions.</a:t>
            </a:r>
          </a:p>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 </a:t>
            </a:r>
            <a:br>
              <a:rPr lang="en-GB" sz="1200" kern="1200" dirty="0">
                <a:solidFill>
                  <a:schemeClr val="tx1"/>
                </a:solidFill>
                <a:effectLst/>
                <a:latin typeface="Arial" panose="020B0604020202020204" pitchFamily="34" charset="0"/>
                <a:ea typeface="+mn-ea"/>
                <a:cs typeface="Arial" panose="020B0604020202020204" pitchFamily="34" charset="0"/>
              </a:rPr>
            </a:b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7</a:t>
            </a:fld>
            <a:endParaRPr lang="en-IN"/>
          </a:p>
        </p:txBody>
      </p:sp>
    </p:spTree>
    <p:extLst>
      <p:ext uri="{BB962C8B-B14F-4D97-AF65-F5344CB8AC3E}">
        <p14:creationId xmlns:p14="http://schemas.microsoft.com/office/powerpoint/2010/main" val="3510884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order to improve flight punctuality and avoid operational chaos, British Airways has implemented an AI-powered DSS. However, this business has faced an ethical issue related to data breaching through its DSS application. Based on the “</a:t>
            </a:r>
            <a:r>
              <a:rPr lang="en-GB" sz="1200" i="1" kern="1200" dirty="0">
                <a:solidFill>
                  <a:schemeClr val="tx1"/>
                </a:solidFill>
                <a:effectLst/>
                <a:latin typeface="Arial" panose="020B0604020202020204" pitchFamily="34" charset="0"/>
                <a:ea typeface="+mn-ea"/>
                <a:cs typeface="Arial" panose="020B0604020202020204" pitchFamily="34" charset="0"/>
              </a:rPr>
              <a:t>Technology Threat Avoidance Theory (TTAT)</a:t>
            </a:r>
            <a:r>
              <a:rPr lang="en-GB" sz="1200" kern="1200" dirty="0">
                <a:solidFill>
                  <a:schemeClr val="tx1"/>
                </a:solidFill>
                <a:effectLst/>
                <a:latin typeface="Arial" panose="020B0604020202020204" pitchFamily="34" charset="0"/>
                <a:ea typeface="+mn-ea"/>
                <a:cs typeface="Arial" panose="020B0604020202020204" pitchFamily="34" charset="0"/>
              </a:rPr>
              <a:t>”, it can be noted that this organisation needs to translate cyber-security into a </a:t>
            </a:r>
            <a:r>
              <a:rPr lang="en-GB" sz="1200" kern="1200" dirty="0" err="1">
                <a:solidFill>
                  <a:schemeClr val="tx1"/>
                </a:solidFill>
                <a:effectLst/>
                <a:latin typeface="Arial" panose="020B0604020202020204" pitchFamily="34" charset="0"/>
                <a:ea typeface="+mn-ea"/>
                <a:cs typeface="Arial" panose="020B0604020202020204" pitchFamily="34" charset="0"/>
              </a:rPr>
              <a:t>behavioral</a:t>
            </a:r>
            <a:r>
              <a:rPr lang="en-GB" sz="1200" kern="1200" dirty="0">
                <a:solidFill>
                  <a:schemeClr val="tx1"/>
                </a:solidFill>
                <a:effectLst/>
                <a:latin typeface="Arial" panose="020B0604020202020204" pitchFamily="34" charset="0"/>
                <a:ea typeface="+mn-ea"/>
                <a:cs typeface="Arial" panose="020B0604020202020204" pitchFamily="34" charset="0"/>
              </a:rPr>
              <a:t> concern to further avoid such ethical challenges.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8</a:t>
            </a:fld>
            <a:endParaRPr lang="en-IN"/>
          </a:p>
        </p:txBody>
      </p:sp>
    </p:spTree>
    <p:extLst>
      <p:ext uri="{BB962C8B-B14F-4D97-AF65-F5344CB8AC3E}">
        <p14:creationId xmlns:p14="http://schemas.microsoft.com/office/powerpoint/2010/main" val="1878773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ERP plays an important role in improving organisational performance through operational coordination. I have understood that real-time data visibility in this information system drives faster and more accurate decision-making practices. However, due to data fragmentation, high cost and resistance to change creates limitations, many organisations fail to implement ERP.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9</a:t>
            </a:fld>
            <a:endParaRPr lang="en-IN"/>
          </a:p>
        </p:txBody>
      </p:sp>
    </p:spTree>
    <p:extLst>
      <p:ext uri="{BB962C8B-B14F-4D97-AF65-F5344CB8AC3E}">
        <p14:creationId xmlns:p14="http://schemas.microsoft.com/office/powerpoint/2010/main" val="1398548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order to manage overall business operations across the global supply chain and enhance resource optimisation, Amazon has implemented Cloud ERP in its business process. On the contrary, over-exposed to cloud outages and implementation complications create resistance to change among employees.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10</a:t>
            </a:fld>
            <a:endParaRPr lang="en-IN"/>
          </a:p>
        </p:txBody>
      </p:sp>
    </p:spTree>
    <p:extLst>
      <p:ext uri="{BB962C8B-B14F-4D97-AF65-F5344CB8AC3E}">
        <p14:creationId xmlns:p14="http://schemas.microsoft.com/office/powerpoint/2010/main" val="1240461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Automated and data-driven systems increase privacy risks related to the collection management of a huge amount of data (</a:t>
            </a:r>
            <a:r>
              <a:rPr lang="en-GB" sz="1200" kern="1200" dirty="0" err="1">
                <a:solidFill>
                  <a:schemeClr val="tx1"/>
                </a:solidFill>
                <a:effectLst/>
                <a:latin typeface="Arial" panose="020B0604020202020204" pitchFamily="34" charset="0"/>
                <a:ea typeface="+mn-ea"/>
                <a:cs typeface="Arial" panose="020B0604020202020204" pitchFamily="34" charset="0"/>
              </a:rPr>
              <a:t>Pearlson</a:t>
            </a:r>
            <a:r>
              <a:rPr lang="en-GB" sz="1200" kern="1200" dirty="0">
                <a:solidFill>
                  <a:schemeClr val="tx1"/>
                </a:solidFill>
                <a:effectLst/>
                <a:latin typeface="Arial" panose="020B0604020202020204" pitchFamily="34" charset="0"/>
                <a:ea typeface="+mn-ea"/>
                <a:cs typeface="Arial" panose="020B0604020202020204" pitchFamily="34" charset="0"/>
              </a:rPr>
              <a:t>, Saunders and </a:t>
            </a:r>
            <a:r>
              <a:rPr lang="en-GB" sz="1200" kern="1200" dirty="0" err="1">
                <a:solidFill>
                  <a:schemeClr val="tx1"/>
                </a:solidFill>
                <a:effectLst/>
                <a:latin typeface="Arial" panose="020B0604020202020204" pitchFamily="34" charset="0"/>
                <a:ea typeface="+mn-ea"/>
                <a:cs typeface="Arial" panose="020B0604020202020204" pitchFamily="34" charset="0"/>
              </a:rPr>
              <a:t>Galletta</a:t>
            </a:r>
            <a:r>
              <a:rPr lang="en-GB" sz="1200" kern="1200" dirty="0">
                <a:solidFill>
                  <a:schemeClr val="tx1"/>
                </a:solidFill>
                <a:effectLst/>
                <a:latin typeface="Arial" panose="020B0604020202020204" pitchFamily="34" charset="0"/>
                <a:ea typeface="+mn-ea"/>
                <a:cs typeface="Arial" panose="020B0604020202020204" pitchFamily="34" charset="0"/>
              </a:rPr>
              <a:t>, 2024). I also think that privacy and security are the ethical concerns associated with the implementation of different information systems.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11</a:t>
            </a:fld>
            <a:endParaRPr lang="en-IN"/>
          </a:p>
        </p:txBody>
      </p:sp>
    </p:spTree>
    <p:extLst>
      <p:ext uri="{BB962C8B-B14F-4D97-AF65-F5344CB8AC3E}">
        <p14:creationId xmlns:p14="http://schemas.microsoft.com/office/powerpoint/2010/main" val="8646014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my view, ethical and responsible practices are crucial to avoid ethical biases associated with information systems. Additionally, by considering the TAM model, it can be recommended that the organisation should conduct training and learning programs to adequately implement and use CRM and other information systems.  </a:t>
            </a:r>
            <a:endParaRPr lang="en-IN" sz="1200" kern="1200" dirty="0">
              <a:solidFill>
                <a:schemeClr val="tx1"/>
              </a:solidFill>
              <a:effectLst/>
              <a:latin typeface="Arial" panose="020B0604020202020204" pitchFamily="34" charset="0"/>
              <a:ea typeface="+mn-ea"/>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12</a:t>
            </a:fld>
            <a:endParaRPr lang="en-IN"/>
          </a:p>
        </p:txBody>
      </p:sp>
    </p:spTree>
    <p:extLst>
      <p:ext uri="{BB962C8B-B14F-4D97-AF65-F5344CB8AC3E}">
        <p14:creationId xmlns:p14="http://schemas.microsoft.com/office/powerpoint/2010/main" val="147696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end, I can conclude that information systems have a significant impact on business efficiency, performance and success. DSS, CRM and ERP are effective information systems, which focus on different aspects of business. However, the organisation should prioritise ethical concerns of these information systems to avoid any kind of ethical risks in the process of modernisation. </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EC4AAF09-16DD-4045-BC10-0C674E8E8C46}" type="slidenum">
              <a:rPr lang="en-IN" smtClean="0"/>
              <a:t>13</a:t>
            </a:fld>
            <a:endParaRPr lang="en-IN"/>
          </a:p>
        </p:txBody>
      </p:sp>
    </p:spTree>
    <p:extLst>
      <p:ext uri="{BB962C8B-B14F-4D97-AF65-F5344CB8AC3E}">
        <p14:creationId xmlns:p14="http://schemas.microsoft.com/office/powerpoint/2010/main" val="7014430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EC4AAF09-16DD-4045-BC10-0C674E8E8C46}" type="slidenum">
              <a:rPr lang="en-IN" smtClean="0"/>
              <a:t>15</a:t>
            </a:fld>
            <a:endParaRPr lang="en-IN"/>
          </a:p>
        </p:txBody>
      </p:sp>
    </p:spTree>
    <p:extLst>
      <p:ext uri="{BB962C8B-B14F-4D97-AF65-F5344CB8AC3E}">
        <p14:creationId xmlns:p14="http://schemas.microsoft.com/office/powerpoint/2010/main" val="2820739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15.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sv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6.sv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5.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22.svg"/><Relationship Id="rId4" Type="http://schemas.openxmlformats.org/officeDocument/2006/relationships/image" Target="../media/image21.sv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25.svg"/><Relationship Id="rId4"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0.jpeg"/><Relationship Id="rId7" Type="http://schemas.openxmlformats.org/officeDocument/2006/relationships/diagramLayout" Target="../diagrams/layout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29.svg"/><Relationship Id="rId10" Type="http://schemas.microsoft.com/office/2007/relationships/diagramDrawing" Target="../diagrams/drawing2.xml"/><Relationship Id="rId4" Type="http://schemas.openxmlformats.org/officeDocument/2006/relationships/image" Target="../media/image28.svg"/><Relationship Id="rId9" Type="http://schemas.openxmlformats.org/officeDocument/2006/relationships/diagramColors" Target="../diagrams/colors2.xml"/></Relationships>
</file>

<file path=ppt/slides/_rels/slide1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1.jpeg"/><Relationship Id="rId7" Type="http://schemas.openxmlformats.org/officeDocument/2006/relationships/image" Target="../media/image35.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34.svg"/><Relationship Id="rId4" Type="http://schemas.openxmlformats.org/officeDocument/2006/relationships/image" Target="../media/image33.svg"/><Relationship Id="rId9" Type="http://schemas.openxmlformats.org/officeDocument/2006/relationships/image" Target="../media/image37.svg"/></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8.sv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30574/ijsra.2025.14.2.0535" TargetMode="External"/><Relationship Id="rId13" Type="http://schemas.openxmlformats.org/officeDocument/2006/relationships/hyperlink" Target="https://doi.org/10.63125/jetvam38" TargetMode="External"/><Relationship Id="rId3" Type="http://schemas.openxmlformats.org/officeDocument/2006/relationships/image" Target="../media/image24.svg"/><Relationship Id="rId7" Type="http://schemas.openxmlformats.org/officeDocument/2006/relationships/hyperlink" Target="https://doi.org/10.2514/1.I010989" TargetMode="External"/><Relationship Id="rId12" Type="http://schemas.openxmlformats.org/officeDocument/2006/relationships/hyperlink" Target="https://www.processexcellencenetwork.com/ai/news/british-airways-cuts-cancellations-delays-with-game-changing-ai-tech" TargetMode="External"/><Relationship Id="rId17" Type="http://schemas.openxmlformats.org/officeDocument/2006/relationships/hyperlink" Target="https://about.starbucks.com/press/2026/starbucks-unveils-reimagined-loyalty-program-to-deliver-more-meaningful-value-personalization-and-engagement-to-members/" TargetMode="External"/><Relationship Id="rId2" Type="http://schemas.openxmlformats.org/officeDocument/2006/relationships/image" Target="../media/image8.jpeg"/><Relationship Id="rId16" Type="http://schemas.openxmlformats.org/officeDocument/2006/relationships/hyperlink" Target="https://www.starbucks.co.uk/starbucks-card" TargetMode="External"/><Relationship Id="rId1" Type="http://schemas.openxmlformats.org/officeDocument/2006/relationships/slideLayout" Target="../slideLayouts/slideLayout7.xml"/><Relationship Id="rId6" Type="http://schemas.openxmlformats.org/officeDocument/2006/relationships/hyperlink" Target="https://doi.org/10.1504/IJSTM.2022.123509" TargetMode="External"/><Relationship Id="rId11" Type="http://schemas.openxmlformats.org/officeDocument/2006/relationships/hyperlink" Target="https://www.theguardian.com/business/2025/apr/30/starbucks-says-cutting-shop-staff-in-favour-of-automation-has-failed" TargetMode="External"/><Relationship Id="rId5" Type="http://schemas.openxmlformats.org/officeDocument/2006/relationships/hyperlink" Target="https://www.bbc.com/news/technology-54568784" TargetMode="External"/><Relationship Id="rId15" Type="http://schemas.openxmlformats.org/officeDocument/2006/relationships/hyperlink" Target="http://dx.doi.org/10.18576/isl/110512" TargetMode="External"/><Relationship Id="rId10" Type="http://schemas.openxmlformats.org/officeDocument/2006/relationships/hyperlink" Target="https://doi.org/10.29103/ijevs.v4i1.6817" TargetMode="External"/><Relationship Id="rId4" Type="http://schemas.openxmlformats.org/officeDocument/2006/relationships/image" Target="../media/image25.svg"/><Relationship Id="rId9" Type="http://schemas.openxmlformats.org/officeDocument/2006/relationships/hyperlink" Target="https://doi.org/10.22362/ijcert/2024/v11/i12/v11i1201" TargetMode="External"/><Relationship Id="rId14" Type="http://schemas.openxmlformats.org/officeDocument/2006/relationships/hyperlink" Target="https://www.computerweekly.com/news/366645540/UKs-largest-businesses-dangerously-exposed-to-cloud-outag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9.svg"/><Relationship Id="rId1" Type="http://schemas.openxmlformats.org/officeDocument/2006/relationships/slideLayout" Target="../slideLayouts/slideLayout7.xml"/><Relationship Id="rId6" Type="http://schemas.openxmlformats.org/officeDocument/2006/relationships/image" Target="../media/image42.svg"/><Relationship Id="rId5" Type="http://schemas.openxmlformats.org/officeDocument/2006/relationships/image" Target="../media/image41.svg"/><Relationship Id="rId4" Type="http://schemas.openxmlformats.org/officeDocument/2006/relationships/image" Target="../media/image4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sp>
        <p:nvSpPr>
          <p:cNvPr id="3" name="Freeform 3"/>
          <p:cNvSpPr/>
          <p:nvPr/>
        </p:nvSpPr>
        <p:spPr>
          <a:xfrm rot="-5400000">
            <a:off x="13580898" y="5579895"/>
            <a:ext cx="3407556" cy="6006655"/>
          </a:xfrm>
          <a:custGeom>
            <a:avLst/>
            <a:gdLst/>
            <a:ahLst/>
            <a:cxnLst/>
            <a:rect l="l" t="t" r="r" b="b"/>
            <a:pathLst>
              <a:path w="6112246" h="7045817">
                <a:moveTo>
                  <a:pt x="0" y="0"/>
                </a:moveTo>
                <a:lnTo>
                  <a:pt x="6112246" y="0"/>
                </a:lnTo>
                <a:lnTo>
                  <a:pt x="6112246" y="7045816"/>
                </a:lnTo>
                <a:lnTo>
                  <a:pt x="0" y="7045816"/>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4" name="Freeform 4"/>
          <p:cNvSpPr/>
          <p:nvPr/>
        </p:nvSpPr>
        <p:spPr>
          <a:xfrm rot="5400000">
            <a:off x="-590550" y="590550"/>
            <a:ext cx="4991100" cy="3810000"/>
          </a:xfrm>
          <a:custGeom>
            <a:avLst/>
            <a:gdLst/>
            <a:ahLst/>
            <a:cxnLst/>
            <a:rect l="l" t="t" r="r" b="b"/>
            <a:pathLst>
              <a:path w="4741916" h="5466186">
                <a:moveTo>
                  <a:pt x="0" y="0"/>
                </a:moveTo>
                <a:lnTo>
                  <a:pt x="4741916" y="0"/>
                </a:lnTo>
                <a:lnTo>
                  <a:pt x="4741916" y="5466186"/>
                </a:lnTo>
                <a:lnTo>
                  <a:pt x="0" y="5466186"/>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7" name="TextBox 7"/>
          <p:cNvSpPr txBox="1"/>
          <p:nvPr/>
        </p:nvSpPr>
        <p:spPr>
          <a:xfrm>
            <a:off x="2286000" y="2533649"/>
            <a:ext cx="14485734" cy="3077766"/>
          </a:xfrm>
          <a:prstGeom prst="rect">
            <a:avLst/>
          </a:prstGeom>
        </p:spPr>
        <p:txBody>
          <a:bodyPr lIns="0" tIns="0" rIns="0" bIns="0" rtlCol="0" anchor="t">
            <a:spAutoFit/>
          </a:bodyPr>
          <a:lstStyle/>
          <a:p>
            <a:pPr algn="ctr"/>
            <a:r>
              <a:rPr lang="en-US" sz="5000" b="1" dirty="0">
                <a:solidFill>
                  <a:srgbClr val="000000"/>
                </a:solidFill>
                <a:latin typeface="Arial" panose="020B0604020202020204" pitchFamily="34" charset="0"/>
                <a:ea typeface="Egyptian Slate"/>
                <a:cs typeface="Arial" panose="020B0604020202020204" pitchFamily="34" charset="0"/>
                <a:sym typeface="Egyptian Slate"/>
              </a:rPr>
              <a:t>LCLM 5004 Managing Business Information</a:t>
            </a:r>
          </a:p>
          <a:p>
            <a:pPr algn="ctr"/>
            <a:endParaRPr lang="en-US" sz="5000" b="1" dirty="0">
              <a:solidFill>
                <a:srgbClr val="000000"/>
              </a:solidFill>
              <a:latin typeface="Arial" panose="020B0604020202020204" pitchFamily="34" charset="0"/>
              <a:ea typeface="Egyptian Slate"/>
              <a:cs typeface="Arial" panose="020B0604020202020204" pitchFamily="34" charset="0"/>
              <a:sym typeface="Egyptian Slate"/>
            </a:endParaRPr>
          </a:p>
          <a:p>
            <a:pPr algn="ctr"/>
            <a:r>
              <a:rPr lang="en-US" sz="5000" b="1" dirty="0">
                <a:solidFill>
                  <a:srgbClr val="000000"/>
                </a:solidFill>
                <a:latin typeface="Arial" panose="020B0604020202020204" pitchFamily="34" charset="0"/>
                <a:ea typeface="Egyptian Slate"/>
                <a:cs typeface="Arial" panose="020B0604020202020204" pitchFamily="34" charset="0"/>
                <a:sym typeface="Egyptian Slate"/>
              </a:rPr>
              <a:t>Component 1- Group Presentation on Different Information Systems</a:t>
            </a:r>
          </a:p>
        </p:txBody>
      </p:sp>
      <p:sp>
        <p:nvSpPr>
          <p:cNvPr id="9" name="Freeform 9"/>
          <p:cNvSpPr/>
          <p:nvPr/>
        </p:nvSpPr>
        <p:spPr>
          <a:xfrm rot="2339251">
            <a:off x="177181" y="7038617"/>
            <a:ext cx="3884635" cy="2208972"/>
          </a:xfrm>
          <a:custGeom>
            <a:avLst/>
            <a:gdLst/>
            <a:ahLst/>
            <a:cxnLst/>
            <a:rect l="l" t="t" r="r" b="b"/>
            <a:pathLst>
              <a:path w="4626120" h="2208972">
                <a:moveTo>
                  <a:pt x="0" y="0"/>
                </a:moveTo>
                <a:lnTo>
                  <a:pt x="4626120" y="0"/>
                </a:lnTo>
                <a:lnTo>
                  <a:pt x="4626120" y="2208972"/>
                </a:lnTo>
                <a:lnTo>
                  <a:pt x="0" y="2208972"/>
                </a:lnTo>
                <a:lnTo>
                  <a:pt x="0" y="0"/>
                </a:lnTo>
                <a:close/>
              </a:path>
            </a:pathLst>
          </a:custGeom>
          <a:blipFill>
            <a:blip>
              <a:alphaModFix amt="6000"/>
              <a:extLst>
                <a:ext uri="{96DAC541-7B7A-43D3-8B79-37D633B846F1}">
                  <asvg:svgBlip xmlns="" xmlns:asvg="http://schemas.microsoft.com/office/drawing/2016/SVG/main" r:embed="rId4"/>
                </a:ext>
              </a:extLst>
            </a:blip>
            <a:stretch>
              <a:fillRect/>
            </a:stretch>
          </a:blipFill>
        </p:spPr>
      </p:sp>
      <p:graphicFrame>
        <p:nvGraphicFramePr>
          <p:cNvPr id="5" name="Table 4"/>
          <p:cNvGraphicFramePr>
            <a:graphicFrameLocks noGrp="1"/>
          </p:cNvGraphicFramePr>
          <p:nvPr>
            <p:extLst>
              <p:ext uri="{D42A27DB-BD31-4B8C-83A1-F6EECF244321}">
                <p14:modId xmlns:p14="http://schemas.microsoft.com/office/powerpoint/2010/main" val="3101699443"/>
              </p:ext>
            </p:extLst>
          </p:nvPr>
        </p:nvGraphicFramePr>
        <p:xfrm>
          <a:off x="4324118" y="6536274"/>
          <a:ext cx="10534882" cy="2164285"/>
        </p:xfrm>
        <a:graphic>
          <a:graphicData uri="http://schemas.openxmlformats.org/drawingml/2006/table">
            <a:tbl>
              <a:tblPr/>
              <a:tblGrid>
                <a:gridCol w="5302912">
                  <a:extLst>
                    <a:ext uri="{9D8B030D-6E8A-4147-A177-3AD203B41FA5}">
                      <a16:colId xmlns:a16="http://schemas.microsoft.com/office/drawing/2014/main" val="20000"/>
                    </a:ext>
                  </a:extLst>
                </a:gridCol>
                <a:gridCol w="5231970">
                  <a:extLst>
                    <a:ext uri="{9D8B030D-6E8A-4147-A177-3AD203B41FA5}">
                      <a16:colId xmlns:a16="http://schemas.microsoft.com/office/drawing/2014/main" val="20001"/>
                    </a:ext>
                  </a:extLst>
                </a:gridCol>
              </a:tblGrid>
              <a:tr h="432857">
                <a:tc>
                  <a:txBody>
                    <a:bodyPr/>
                    <a:lstStyle/>
                    <a:p>
                      <a:pPr algn="ctr" rtl="0" fontAlgn="t">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Students’ Name</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60000"/>
                        <a:lumOff val="40000"/>
                      </a:schemeClr>
                    </a:solidFill>
                  </a:tcPr>
                </a:tc>
                <a:tc>
                  <a:txBody>
                    <a:bodyPr/>
                    <a:lstStyle/>
                    <a:p>
                      <a:pPr algn="ctr" rtl="0" fontAlgn="t">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ID Number</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432857">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SAMSON KIBROM WELDEGIORGHIS</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2413584</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1"/>
                  </a:ext>
                </a:extLst>
              </a:tr>
              <a:tr h="432857">
                <a:tc>
                  <a:txBody>
                    <a:bodyPr/>
                    <a:lstStyle/>
                    <a:p>
                      <a:pPr algn="ctr" rtl="0" fontAlgn="t">
                        <a:spcBef>
                          <a:spcPts val="0"/>
                        </a:spcBef>
                        <a:spcAft>
                          <a:spcPts val="0"/>
                        </a:spcAft>
                      </a:pPr>
                      <a:r>
                        <a:rPr lang="en-IN" sz="2000" dirty="0" err="1" smtClean="0">
                          <a:solidFill>
                            <a:schemeClr val="tx1"/>
                          </a:solidFill>
                          <a:effectLst/>
                          <a:latin typeface="Arial" panose="020B0604020202020204" pitchFamily="34" charset="0"/>
                          <a:cs typeface="Arial" panose="020B0604020202020204" pitchFamily="34" charset="0"/>
                        </a:rPr>
                        <a:t>Kausar</a:t>
                      </a:r>
                      <a:r>
                        <a:rPr lang="en-IN" sz="2000" baseline="0" dirty="0" smtClean="0">
                          <a:solidFill>
                            <a:schemeClr val="tx1"/>
                          </a:solidFill>
                          <a:effectLst/>
                          <a:latin typeface="Arial" panose="020B0604020202020204" pitchFamily="34" charset="0"/>
                          <a:cs typeface="Arial" panose="020B0604020202020204" pitchFamily="34" charset="0"/>
                        </a:rPr>
                        <a:t> Miah</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dirty="0" smtClean="0">
                          <a:solidFill>
                            <a:schemeClr val="tx1"/>
                          </a:solidFill>
                          <a:effectLst/>
                          <a:latin typeface="Arial" panose="020B0604020202020204" pitchFamily="34" charset="0"/>
                          <a:cs typeface="Arial" panose="020B0604020202020204" pitchFamily="34" charset="0"/>
                        </a:rPr>
                        <a:t>2428863</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078788916"/>
                  </a:ext>
                </a:extLst>
              </a:tr>
              <a:tr h="432857">
                <a:tc>
                  <a:txBody>
                    <a:bodyPr/>
                    <a:lstStyle/>
                    <a:p>
                      <a:pPr algn="ctr" rtl="0" fontAlgn="t">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Khushbakht</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Mirzoev</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2417183</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2"/>
                  </a:ext>
                </a:extLst>
              </a:tr>
              <a:tr h="432857">
                <a:tc>
                  <a:txBody>
                    <a:bodyPr/>
                    <a:lstStyle/>
                    <a:p>
                      <a:pPr algn="ctr" rtl="0" fontAlgn="t">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Aurel</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Dumitru</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Cotoi</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ctr" rtl="0" fontAlgn="t">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2418192</a:t>
                      </a:r>
                      <a:endParaRPr lang="en-IN" sz="3200" dirty="0">
                        <a:solidFill>
                          <a:schemeClr val="tx1"/>
                        </a:solidFill>
                        <a:effectLst/>
                        <a:latin typeface="Arial" panose="020B0604020202020204" pitchFamily="34" charset="0"/>
                        <a:cs typeface="Arial" panose="020B0604020202020204" pitchFamily="34" charset="0"/>
                      </a:endParaRPr>
                    </a:p>
                  </a:txBody>
                  <a:tcPr marL="63500" marR="63500">
                    <a:lnL w="8649" cap="flat" cmpd="sng" algn="ctr">
                      <a:solidFill>
                        <a:srgbClr val="000000"/>
                      </a:solidFill>
                      <a:prstDash val="solid"/>
                      <a:round/>
                      <a:headEnd type="none" w="med" len="med"/>
                      <a:tailEnd type="none" w="med" len="med"/>
                    </a:lnL>
                    <a:lnR w="8649" cap="flat" cmpd="sng" algn="ctr">
                      <a:solidFill>
                        <a:srgbClr val="000000"/>
                      </a:solidFill>
                      <a:prstDash val="solid"/>
                      <a:round/>
                      <a:headEnd type="none" w="med" len="med"/>
                      <a:tailEnd type="none" w="med" len="med"/>
                    </a:lnR>
                    <a:lnT w="8649" cap="flat" cmpd="sng" algn="ctr">
                      <a:solidFill>
                        <a:srgbClr val="000000"/>
                      </a:solidFill>
                      <a:prstDash val="solid"/>
                      <a:round/>
                      <a:headEnd type="none" w="med" len="med"/>
                      <a:tailEnd type="none" w="med" len="med"/>
                    </a:lnT>
                    <a:lnB w="8649" cap="flat" cmpd="sng" algn="ctr">
                      <a:solidFill>
                        <a:srgbClr val="000000"/>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
        <p:nvSpPr>
          <p:cNvPr id="6" name="Rectangle 1"/>
          <p:cNvSpPr>
            <a:spLocks noChangeArrowheads="1"/>
          </p:cNvSpPr>
          <p:nvPr/>
        </p:nvSpPr>
        <p:spPr bwMode="auto">
          <a:xfrm>
            <a:off x="6096000" y="6871554"/>
            <a:ext cx="16840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8" name="TextBox 8"/>
          <p:cNvSpPr txBox="1"/>
          <p:nvPr/>
        </p:nvSpPr>
        <p:spPr>
          <a:xfrm rot="1975322">
            <a:off x="14258038" y="-264140"/>
            <a:ext cx="791920" cy="110398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sp>
        <p:nvSpPr>
          <p:cNvPr id="9" name="Freeform 9"/>
          <p:cNvSpPr/>
          <p:nvPr/>
        </p:nvSpPr>
        <p:spPr>
          <a:xfrm rot="-5400000">
            <a:off x="14259321" y="6258319"/>
            <a:ext cx="2933702" cy="51236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0" name="Freeform 10"/>
          <p:cNvSpPr/>
          <p:nvPr/>
        </p:nvSpPr>
        <p:spPr>
          <a:xfrm rot="-10800000">
            <a:off x="14630399" y="19842"/>
            <a:ext cx="3657600" cy="2685258"/>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26" name="Freeform 26"/>
          <p:cNvSpPr/>
          <p:nvPr/>
        </p:nvSpPr>
        <p:spPr>
          <a:xfrm rot="-10800000">
            <a:off x="11996780" y="192824"/>
            <a:ext cx="1491224" cy="1521657"/>
          </a:xfrm>
          <a:custGeom>
            <a:avLst/>
            <a:gdLst/>
            <a:ahLst/>
            <a:cxnLst/>
            <a:rect l="l" t="t" r="r" b="b"/>
            <a:pathLst>
              <a:path w="1491224" h="1521657">
                <a:moveTo>
                  <a:pt x="0" y="0"/>
                </a:moveTo>
                <a:lnTo>
                  <a:pt x="1491224" y="0"/>
                </a:lnTo>
                <a:lnTo>
                  <a:pt x="1491224" y="1521657"/>
                </a:lnTo>
                <a:lnTo>
                  <a:pt x="0" y="1521657"/>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28" name="TextBox 28"/>
          <p:cNvSpPr txBox="1"/>
          <p:nvPr/>
        </p:nvSpPr>
        <p:spPr>
          <a:xfrm>
            <a:off x="2380405" y="1021262"/>
            <a:ext cx="12139465" cy="907493"/>
          </a:xfrm>
          <a:prstGeom prst="rect">
            <a:avLst/>
          </a:prstGeom>
        </p:spPr>
        <p:txBody>
          <a:bodyPr wrap="square" lIns="0" tIns="0" rIns="0" bIns="0" rtlCol="0" anchor="t">
            <a:spAutoFit/>
          </a:bodyPr>
          <a:lstStyle/>
          <a:p>
            <a:pPr algn="ctr">
              <a:lnSpc>
                <a:spcPts val="8095"/>
              </a:lnSpc>
            </a:pPr>
            <a:r>
              <a:rPr lang="en-US" sz="4400" b="1" dirty="0">
                <a:latin typeface="Arial" panose="020B0604020202020204" pitchFamily="34" charset="0"/>
                <a:ea typeface="Egyptian Slate"/>
                <a:cs typeface="Arial" panose="020B0604020202020204" pitchFamily="34" charset="0"/>
                <a:sym typeface="Egyptian Slate"/>
              </a:rPr>
              <a:t>Introduction</a:t>
            </a:r>
          </a:p>
        </p:txBody>
      </p:sp>
      <p:sp>
        <p:nvSpPr>
          <p:cNvPr id="3" name="Rectangle 2"/>
          <p:cNvSpPr/>
          <p:nvPr/>
        </p:nvSpPr>
        <p:spPr>
          <a:xfrm>
            <a:off x="2117478" y="3153600"/>
            <a:ext cx="14341722" cy="4455835"/>
          </a:xfrm>
          <a:prstGeom prst="rect">
            <a:avLst/>
          </a:prstGeom>
        </p:spPr>
        <p:txBody>
          <a:bodyPr wrap="square">
            <a:spAutoFit/>
          </a:bodyPr>
          <a:lstStyle/>
          <a:p>
            <a:pPr marL="342900" indent="-342900" algn="just">
              <a:lnSpc>
                <a:spcPct val="150000"/>
              </a:lnSpc>
              <a:spcAft>
                <a:spcPts val="0"/>
              </a:spcAft>
              <a:buFont typeface="Wingdings" panose="05000000000000000000" pitchFamily="2" charset="2"/>
              <a:buChar char="Ø"/>
            </a:pPr>
            <a:r>
              <a:rPr lang="en-GB" sz="2400" dirty="0">
                <a:latin typeface="Arial" panose="020B0604020202020204" pitchFamily="34" charset="0"/>
                <a:ea typeface="Times New Roman" panose="02020603050405020304" pitchFamily="18" charset="0"/>
                <a:cs typeface="Arial" panose="020B0604020202020204" pitchFamily="34" charset="0"/>
              </a:rPr>
              <a:t>Information systems integrate data, software, processes and hardware for collecting, storing and sharing information.</a:t>
            </a:r>
          </a:p>
          <a:p>
            <a:pPr algn="just">
              <a:lnSpc>
                <a:spcPct val="150000"/>
              </a:lnSpc>
              <a:spcAft>
                <a:spcPts val="0"/>
              </a:spcAft>
            </a:pPr>
            <a:endParaRPr lang="en-IN" sz="2400" dirty="0">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Wingdings" panose="05000000000000000000" pitchFamily="2" charset="2"/>
              <a:buChar char="Ø"/>
            </a:pPr>
            <a:r>
              <a:rPr lang="en-GB" sz="2400" dirty="0">
                <a:latin typeface="Arial" panose="020B0604020202020204" pitchFamily="34" charset="0"/>
                <a:ea typeface="Times New Roman" panose="02020603050405020304" pitchFamily="18" charset="0"/>
                <a:cs typeface="Arial" panose="020B0604020202020204" pitchFamily="34" charset="0"/>
              </a:rPr>
              <a:t>Implementation of effective information systems contributes to business success through centralising data, accelerating communication and automating tasks.</a:t>
            </a:r>
          </a:p>
          <a:p>
            <a:pPr algn="just">
              <a:lnSpc>
                <a:spcPct val="150000"/>
              </a:lnSpc>
              <a:spcAft>
                <a:spcPts val="0"/>
              </a:spcAft>
            </a:pPr>
            <a:endParaRPr lang="en-IN" sz="2400" dirty="0">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50000"/>
              </a:lnSpc>
              <a:spcAft>
                <a:spcPts val="0"/>
              </a:spcAft>
              <a:buFont typeface="Wingdings" panose="05000000000000000000" pitchFamily="2" charset="2"/>
              <a:buChar char="Ø"/>
            </a:pPr>
            <a:r>
              <a:rPr lang="en-GB" sz="2400" dirty="0">
                <a:latin typeface="Arial" panose="020B0604020202020204" pitchFamily="34" charset="0"/>
                <a:ea typeface="Times New Roman" panose="02020603050405020304" pitchFamily="18" charset="0"/>
                <a:cs typeface="Arial" panose="020B0604020202020204" pitchFamily="34" charset="0"/>
              </a:rPr>
              <a:t>This presentation aims to explain the role of information systems in business operations, compare different types of systems and recommend risk mitigation solutions. </a:t>
            </a:r>
            <a:endParaRPr lang="en-IN" sz="2400" dirty="0">
              <a:effectLst/>
              <a:latin typeface="Arial" panose="020B0604020202020204" pitchFamily="34" charset="0"/>
              <a:ea typeface="Arial" panose="020B0604020202020204" pitchFamily="34" charset="0"/>
              <a:cs typeface="Arial" panose="020B0604020202020204" pitchFamily="34" charset="0"/>
            </a:endParaRPr>
          </a:p>
        </p:txBody>
      </p:sp>
      <p:sp>
        <p:nvSpPr>
          <p:cNvPr id="11" name="Freeform 3"/>
          <p:cNvSpPr/>
          <p:nvPr/>
        </p:nvSpPr>
        <p:spPr>
          <a:xfrm rot="5400000">
            <a:off x="704850" y="-704851"/>
            <a:ext cx="2705098" cy="4114803"/>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2" name="Freeform 27"/>
          <p:cNvSpPr/>
          <p:nvPr/>
        </p:nvSpPr>
        <p:spPr>
          <a:xfrm rot="16200000" flipV="1">
            <a:off x="601433" y="6745207"/>
            <a:ext cx="2905275" cy="4121457"/>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 xmlns:asvg="http://schemas.microsoft.com/office/drawing/2016/SVG/main" r:embed="rId4"/>
                </a:ext>
              </a:extLst>
            </a:blip>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3" name="Freeform 3"/>
          <p:cNvSpPr/>
          <p:nvPr/>
        </p:nvSpPr>
        <p:spPr>
          <a:xfrm>
            <a:off x="-1" y="8777882"/>
            <a:ext cx="1696992" cy="1509118"/>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 xmlns:asvg="http://schemas.microsoft.com/office/drawing/2016/SVG/main" r:embed="rId4"/>
                </a:ext>
              </a:extLst>
            </a:blip>
            <a:stretch>
              <a:fillRect/>
            </a:stretch>
          </a:blipFill>
          <a:ln cap="sq">
            <a:noFill/>
            <a:prstDash val="solid"/>
            <a:miter/>
          </a:ln>
        </p:spPr>
      </p:sp>
      <p:sp>
        <p:nvSpPr>
          <p:cNvPr id="4" name="Freeform 4"/>
          <p:cNvSpPr/>
          <p:nvPr/>
        </p:nvSpPr>
        <p:spPr>
          <a:xfrm rot="5400000">
            <a:off x="-128572" y="130073"/>
            <a:ext cx="2543303" cy="2285839"/>
          </a:xfrm>
          <a:custGeom>
            <a:avLst/>
            <a:gdLst/>
            <a:ahLst/>
            <a:cxnLst/>
            <a:rect l="l" t="t" r="r" b="b"/>
            <a:pathLst>
              <a:path w="5875458" h="6686154">
                <a:moveTo>
                  <a:pt x="0" y="0"/>
                </a:moveTo>
                <a:lnTo>
                  <a:pt x="5875458" y="0"/>
                </a:lnTo>
                <a:lnTo>
                  <a:pt x="5875458" y="6686153"/>
                </a:lnTo>
                <a:lnTo>
                  <a:pt x="0" y="6686153"/>
                </a:lnTo>
                <a:lnTo>
                  <a:pt x="0" y="0"/>
                </a:lnTo>
                <a:close/>
              </a:path>
            </a:pathLst>
          </a:custGeom>
          <a:blipFill>
            <a:blip>
              <a:extLst>
                <a:ext uri="{96DAC541-7B7A-43D3-8B79-37D633B846F1}">
                  <asvg:svgBlip xmlns="" xmlns:asvg="http://schemas.microsoft.com/office/drawing/2016/SVG/main" r:embed="rId5"/>
                </a:ext>
              </a:extLst>
            </a:blip>
            <a:stretch>
              <a:fillRect/>
            </a:stretch>
          </a:blipFill>
          <a:ln cap="sq">
            <a:noFill/>
            <a:prstDash val="solid"/>
            <a:miter/>
          </a:ln>
        </p:spPr>
      </p:sp>
      <p:sp>
        <p:nvSpPr>
          <p:cNvPr id="12" name="Freeform 12"/>
          <p:cNvSpPr/>
          <p:nvPr/>
        </p:nvSpPr>
        <p:spPr>
          <a:xfrm rot="-5400000">
            <a:off x="17296478" y="9373484"/>
            <a:ext cx="1196719" cy="966351"/>
          </a:xfrm>
          <a:custGeom>
            <a:avLst/>
            <a:gdLst/>
            <a:ahLst/>
            <a:cxnLst/>
            <a:rect l="l" t="t" r="r" b="b"/>
            <a:pathLst>
              <a:path w="1196719" h="966351">
                <a:moveTo>
                  <a:pt x="0" y="0"/>
                </a:moveTo>
                <a:lnTo>
                  <a:pt x="1196720" y="0"/>
                </a:lnTo>
                <a:lnTo>
                  <a:pt x="1196720" y="966351"/>
                </a:lnTo>
                <a:lnTo>
                  <a:pt x="0" y="966351"/>
                </a:lnTo>
                <a:lnTo>
                  <a:pt x="0" y="0"/>
                </a:lnTo>
                <a:close/>
              </a:path>
            </a:pathLst>
          </a:custGeom>
          <a:blipFill>
            <a:blip>
              <a:extLst>
                <a:ext uri="{96DAC541-7B7A-43D3-8B79-37D633B846F1}">
                  <asvg:svgBlip xmlns="" xmlns:asvg="http://schemas.microsoft.com/office/drawing/2016/SVG/main" r:embed="rId6"/>
                </a:ext>
              </a:extLst>
            </a:blip>
            <a:stretch>
              <a:fillRect/>
            </a:stretch>
          </a:blipFill>
        </p:spPr>
      </p:sp>
      <p:sp>
        <p:nvSpPr>
          <p:cNvPr id="15" name="TextBox 15"/>
          <p:cNvSpPr txBox="1"/>
          <p:nvPr/>
        </p:nvSpPr>
        <p:spPr>
          <a:xfrm>
            <a:off x="2285998" y="416739"/>
            <a:ext cx="15011401" cy="677108"/>
          </a:xfrm>
          <a:prstGeom prst="rect">
            <a:avLst/>
          </a:prstGeom>
        </p:spPr>
        <p:txBody>
          <a:bodyPr wrap="square" lIns="0" tIns="0" rIns="0" bIns="0" rtlCol="0" anchor="t">
            <a:spAutoFit/>
          </a:bodyPr>
          <a:lstStyle/>
          <a:p>
            <a:pPr algn="ctr"/>
            <a:r>
              <a:rPr lang="en-US" sz="4400" b="1" dirty="0">
                <a:latin typeface="Arial" panose="020B0604020202020204" pitchFamily="34" charset="0"/>
                <a:ea typeface="Egyptian Slate"/>
                <a:cs typeface="Arial" panose="020B0604020202020204" pitchFamily="34" charset="0"/>
                <a:sym typeface="Egyptian Slate"/>
              </a:rPr>
              <a:t>Introduction of different Information Systems</a:t>
            </a:r>
          </a:p>
        </p:txBody>
      </p:sp>
      <p:sp>
        <p:nvSpPr>
          <p:cNvPr id="17" name="Freeform 17"/>
          <p:cNvSpPr/>
          <p:nvPr/>
        </p:nvSpPr>
        <p:spPr>
          <a:xfrm rot="-9533113">
            <a:off x="16112033" y="482860"/>
            <a:ext cx="2010505" cy="1802962"/>
          </a:xfrm>
          <a:custGeom>
            <a:avLst/>
            <a:gdLst/>
            <a:ahLst/>
            <a:cxnLst/>
            <a:rect l="l" t="t" r="r" b="b"/>
            <a:pathLst>
              <a:path w="3338818" h="1802962">
                <a:moveTo>
                  <a:pt x="0" y="0"/>
                </a:moveTo>
                <a:lnTo>
                  <a:pt x="3338818" y="0"/>
                </a:lnTo>
                <a:lnTo>
                  <a:pt x="3338818" y="1802961"/>
                </a:lnTo>
                <a:lnTo>
                  <a:pt x="0" y="1802961"/>
                </a:lnTo>
                <a:lnTo>
                  <a:pt x="0" y="0"/>
                </a:lnTo>
                <a:close/>
              </a:path>
            </a:pathLst>
          </a:custGeom>
          <a:blipFill>
            <a:blip>
              <a:alphaModFix amt="6000"/>
              <a:extLst>
                <a:ext uri="{96DAC541-7B7A-43D3-8B79-37D633B846F1}">
                  <asvg:svgBlip xmlns="" xmlns:asvg="http://schemas.microsoft.com/office/drawing/2016/SVG/main" r:embed="rId7"/>
                </a:ext>
              </a:extLst>
            </a:blip>
            <a:stretch>
              <a:fillRect/>
            </a:stretch>
          </a:blipFill>
          <a:ln cap="sq">
            <a:noFill/>
            <a:prstDash val="solid"/>
            <a:miter/>
          </a:ln>
        </p:spPr>
      </p:sp>
      <p:sp>
        <p:nvSpPr>
          <p:cNvPr id="5" name="Rectangle 4"/>
          <p:cNvSpPr/>
          <p:nvPr/>
        </p:nvSpPr>
        <p:spPr>
          <a:xfrm>
            <a:off x="1378896" y="2161905"/>
            <a:ext cx="7315121" cy="2862322"/>
          </a:xfrm>
          <a:prstGeom prst="rect">
            <a:avLst/>
          </a:prstGeom>
          <a:solidFill>
            <a:schemeClr val="tx2">
              <a:lumMod val="20000"/>
              <a:lumOff val="8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Customer Relationship Management (CRM) Systems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centralises and tracks customer data to align marketing, sales, and support teams.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helps in providing personalised customer experiences by streamlining operations (</a:t>
            </a:r>
            <a:r>
              <a:rPr lang="en-GB" sz="2000" dirty="0" err="1">
                <a:latin typeface="Arial" panose="020B0604020202020204" pitchFamily="34" charset="0"/>
                <a:ea typeface="Times New Roman" panose="02020603050405020304" pitchFamily="18" charset="0"/>
                <a:cs typeface="Arial" panose="020B0604020202020204" pitchFamily="34" charset="0"/>
              </a:rPr>
              <a:t>Pearlson</a:t>
            </a:r>
            <a:r>
              <a:rPr lang="en-GB" sz="2000" dirty="0">
                <a:latin typeface="Arial" panose="020B0604020202020204" pitchFamily="34" charset="0"/>
                <a:ea typeface="Times New Roman" panose="02020603050405020304" pitchFamily="18" charset="0"/>
                <a:cs typeface="Arial" panose="020B0604020202020204" pitchFamily="34" charset="0"/>
              </a:rPr>
              <a:t>, Saunders and </a:t>
            </a:r>
            <a:r>
              <a:rPr lang="en-GB" sz="2000" dirty="0" err="1">
                <a:latin typeface="Arial" panose="020B0604020202020204" pitchFamily="34" charset="0"/>
                <a:ea typeface="Times New Roman" panose="02020603050405020304" pitchFamily="18" charset="0"/>
                <a:cs typeface="Arial" panose="020B0604020202020204" pitchFamily="34" charset="0"/>
              </a:rPr>
              <a:t>Galletta</a:t>
            </a:r>
            <a:r>
              <a:rPr lang="en-GB" sz="2000" dirty="0">
                <a:latin typeface="Arial" panose="020B0604020202020204" pitchFamily="34" charset="0"/>
                <a:ea typeface="Times New Roman" panose="02020603050405020304" pitchFamily="18" charset="0"/>
                <a:cs typeface="Arial" panose="020B0604020202020204" pitchFamily="34" charset="0"/>
              </a:rPr>
              <a:t>, 2024).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CRM improves operational efficiency and customer retention. </a:t>
            </a:r>
            <a:r>
              <a:rPr lang="en-GB" sz="2000" b="1" dirty="0">
                <a:latin typeface="Arial" panose="020B0604020202020204" pitchFamily="34" charset="0"/>
                <a:ea typeface="Times New Roman" panose="02020603050405020304" pitchFamily="18"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13" name="Rectangle 12"/>
          <p:cNvSpPr/>
          <p:nvPr/>
        </p:nvSpPr>
        <p:spPr>
          <a:xfrm>
            <a:off x="1447876" y="6224452"/>
            <a:ext cx="7315122" cy="2862322"/>
          </a:xfrm>
          <a:prstGeom prst="rect">
            <a:avLst/>
          </a:prstGeom>
          <a:solidFill>
            <a:schemeClr val="bg2">
              <a:lumMod val="9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Decision Support Systems (DSS)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helps in shifting intuition-based choices of a business to data-driven strategies (Monica-</a:t>
            </a:r>
            <a:r>
              <a:rPr lang="en-GB" sz="2000" dirty="0" err="1">
                <a:latin typeface="Arial" panose="020B0604020202020204" pitchFamily="34" charset="0"/>
                <a:ea typeface="Times New Roman" panose="02020603050405020304" pitchFamily="18" charset="0"/>
                <a:cs typeface="Arial" panose="020B0604020202020204" pitchFamily="34" charset="0"/>
              </a:rPr>
              <a:t>Teodora</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Ionela</a:t>
            </a:r>
            <a:r>
              <a:rPr lang="en-GB" sz="2000" dirty="0">
                <a:latin typeface="Arial" panose="020B0604020202020204" pitchFamily="34" charset="0"/>
                <a:ea typeface="Times New Roman" panose="02020603050405020304" pitchFamily="18" charset="0"/>
                <a:cs typeface="Arial" panose="020B0604020202020204" pitchFamily="34" charset="0"/>
              </a:rPr>
              <a:t>, 2025).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increases reliance on data-driven models to enhance decisions and efficiency.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It reduces cognitive biases and enhances strategic planning.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18" name="Rectangle 17"/>
          <p:cNvSpPr/>
          <p:nvPr/>
        </p:nvSpPr>
        <p:spPr>
          <a:xfrm>
            <a:off x="9791698" y="2052898"/>
            <a:ext cx="7543800" cy="2862322"/>
          </a:xfrm>
          <a:prstGeom prst="rect">
            <a:avLst/>
          </a:prstGeom>
          <a:solidFill>
            <a:schemeClr val="accent6">
              <a:lumMod val="20000"/>
              <a:lumOff val="8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Enterprise Resource Planning (ERP) Systems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unifies core business operations into a unified platform.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enhances business efficiency through eliminating data errors to further make effective decisions and remain competitive.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It reduces operational costs while improving resource optimisation and operational efficiency (</a:t>
            </a:r>
            <a:r>
              <a:rPr lang="en-GB" sz="2000" dirty="0" err="1">
                <a:latin typeface="Arial" panose="020B0604020202020204" pitchFamily="34" charset="0"/>
                <a:ea typeface="Times New Roman" panose="02020603050405020304" pitchFamily="18" charset="0"/>
                <a:cs typeface="Arial" panose="020B0604020202020204" pitchFamily="34" charset="0"/>
              </a:rPr>
              <a:t>Lakhamraju</a:t>
            </a:r>
            <a:r>
              <a:rPr lang="en-GB" sz="2000" dirty="0">
                <a:latin typeface="Arial" panose="020B0604020202020204" pitchFamily="34" charset="0"/>
                <a:ea typeface="Times New Roman" panose="02020603050405020304" pitchFamily="18" charset="0"/>
                <a:cs typeface="Arial" panose="020B0604020202020204" pitchFamily="34" charset="0"/>
              </a:rPr>
              <a:t>, 2025).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19" name="Rectangle 18"/>
          <p:cNvSpPr/>
          <p:nvPr/>
        </p:nvSpPr>
        <p:spPr>
          <a:xfrm>
            <a:off x="9791698" y="6224452"/>
            <a:ext cx="7543800" cy="2862322"/>
          </a:xfrm>
          <a:prstGeom prst="rect">
            <a:avLst/>
          </a:prstGeom>
          <a:solidFill>
            <a:schemeClr val="accent4">
              <a:lumMod val="20000"/>
              <a:lumOff val="80000"/>
            </a:schemeClr>
          </a:solidFill>
          <a:ln>
            <a:solidFill>
              <a:schemeClr val="tx1"/>
            </a:solidFill>
          </a:ln>
        </p:spPr>
        <p:txBody>
          <a:bodyPr wrap="square">
            <a:spAutoFit/>
          </a:bodyPr>
          <a:lstStyle/>
          <a:p>
            <a:pPr algn="ctr">
              <a:spcAft>
                <a:spcPts val="0"/>
              </a:spcAft>
            </a:pPr>
            <a:r>
              <a:rPr lang="en-GB" sz="2000" b="1" dirty="0">
                <a:latin typeface="Arial" panose="020B0604020202020204" pitchFamily="34" charset="0"/>
                <a:ea typeface="Times New Roman" panose="02020603050405020304" pitchFamily="18" charset="0"/>
                <a:cs typeface="Arial" panose="020B0604020202020204" pitchFamily="34" charset="0"/>
              </a:rPr>
              <a:t>Management Information Systems (MIS)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Role in business operations: </a:t>
            </a:r>
            <a:r>
              <a:rPr lang="en-GB" sz="2000" dirty="0">
                <a:latin typeface="Arial" panose="020B0604020202020204" pitchFamily="34" charset="0"/>
                <a:ea typeface="Times New Roman" panose="02020603050405020304" pitchFamily="18" charset="0"/>
                <a:cs typeface="Arial" panose="020B0604020202020204" pitchFamily="34" charset="0"/>
              </a:rPr>
              <a:t>It is used to collect, process and analyse raw data for data-driven decision making.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Importance for efficiency, decision-making, and competitive advantage: </a:t>
            </a:r>
            <a:r>
              <a:rPr lang="en-GB" sz="2000" dirty="0">
                <a:latin typeface="Arial" panose="020B0604020202020204" pitchFamily="34" charset="0"/>
                <a:ea typeface="Times New Roman" panose="02020603050405020304" pitchFamily="18" charset="0"/>
                <a:cs typeface="Arial" panose="020B0604020202020204" pitchFamily="34" charset="0"/>
              </a:rPr>
              <a:t>It helps to enhance decision-making practices and automate workflows, contributing to business efficiency and competitive advantage (</a:t>
            </a:r>
            <a:r>
              <a:rPr lang="en-GB" sz="2000" dirty="0" err="1">
                <a:latin typeface="Arial" panose="020B0604020202020204" pitchFamily="34" charset="0"/>
                <a:ea typeface="Times New Roman" panose="02020603050405020304" pitchFamily="18" charset="0"/>
                <a:cs typeface="Arial" panose="020B0604020202020204" pitchFamily="34" charset="0"/>
              </a:rPr>
              <a:t>Shniekat</a:t>
            </a:r>
            <a:r>
              <a:rPr lang="en-GB" sz="2000" dirty="0">
                <a:latin typeface="Arial" panose="020B0604020202020204" pitchFamily="34" charset="0"/>
                <a:ea typeface="Times New Roman" panose="02020603050405020304" pitchFamily="18" charset="0"/>
                <a:cs typeface="Arial" panose="020B0604020202020204" pitchFamily="34" charset="0"/>
              </a:rPr>
              <a:t> </a:t>
            </a:r>
            <a:r>
              <a:rPr lang="en-GB" sz="2000" i="1" dirty="0">
                <a:latin typeface="Arial" panose="020B0604020202020204" pitchFamily="34" charset="0"/>
                <a:ea typeface="Times New Roman" panose="02020603050405020304" pitchFamily="18" charset="0"/>
                <a:cs typeface="Arial" panose="020B0604020202020204" pitchFamily="34" charset="0"/>
              </a:rPr>
              <a:t>et al.</a:t>
            </a:r>
            <a:r>
              <a:rPr lang="en-GB" sz="2000" dirty="0">
                <a:latin typeface="Arial" panose="020B0604020202020204" pitchFamily="34" charset="0"/>
                <a:ea typeface="Times New Roman" panose="02020603050405020304" pitchFamily="18" charset="0"/>
                <a:cs typeface="Arial" panose="020B0604020202020204" pitchFamily="34" charset="0"/>
              </a:rPr>
              <a:t>, 2022).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Impact: </a:t>
            </a:r>
            <a:r>
              <a:rPr lang="en-GB" sz="2000" dirty="0">
                <a:latin typeface="Arial" panose="020B0604020202020204" pitchFamily="34" charset="0"/>
                <a:ea typeface="Times New Roman" panose="02020603050405020304" pitchFamily="18" charset="0"/>
                <a:cs typeface="Arial" panose="020B0604020202020204" pitchFamily="34" charset="0"/>
              </a:rPr>
              <a:t>It drives business growth and competitiveness of the organisation.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3" name="Freeform 3"/>
          <p:cNvSpPr/>
          <p:nvPr/>
        </p:nvSpPr>
        <p:spPr>
          <a:xfrm rot="-10800000">
            <a:off x="14325599" y="0"/>
            <a:ext cx="3962400" cy="2727260"/>
          </a:xfrm>
          <a:custGeom>
            <a:avLst/>
            <a:gdLst/>
            <a:ahLst/>
            <a:cxnLst/>
            <a:rect l="l" t="t" r="r" b="b"/>
            <a:pathLst>
              <a:path w="5984269" h="6603331">
                <a:moveTo>
                  <a:pt x="0" y="0"/>
                </a:moveTo>
                <a:lnTo>
                  <a:pt x="5984269" y="0"/>
                </a:lnTo>
                <a:lnTo>
                  <a:pt x="5984269" y="6603331"/>
                </a:lnTo>
                <a:lnTo>
                  <a:pt x="0" y="6603331"/>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grpSp>
        <p:nvGrpSpPr>
          <p:cNvPr id="4" name="Group 4"/>
          <p:cNvGrpSpPr/>
          <p:nvPr/>
        </p:nvGrpSpPr>
        <p:grpSpPr>
          <a:xfrm>
            <a:off x="9017863" y="6295957"/>
            <a:ext cx="7800203" cy="1863630"/>
            <a:chOff x="0" y="0"/>
            <a:chExt cx="2431924" cy="581037"/>
          </a:xfrm>
        </p:grpSpPr>
        <p:sp>
          <p:nvSpPr>
            <p:cNvPr id="5" name="Freeform 5"/>
            <p:cNvSpPr/>
            <p:nvPr/>
          </p:nvSpPr>
          <p:spPr>
            <a:xfrm>
              <a:off x="0" y="0"/>
              <a:ext cx="2431924" cy="581037"/>
            </a:xfrm>
            <a:custGeom>
              <a:avLst/>
              <a:gdLst/>
              <a:ahLst/>
              <a:cxnLst/>
              <a:rect l="l" t="t" r="r" b="b"/>
              <a:pathLst>
                <a:path w="2431924" h="581037">
                  <a:moveTo>
                    <a:pt x="0" y="0"/>
                  </a:moveTo>
                  <a:lnTo>
                    <a:pt x="2431924" y="0"/>
                  </a:lnTo>
                  <a:lnTo>
                    <a:pt x="2431924" y="581037"/>
                  </a:lnTo>
                  <a:lnTo>
                    <a:pt x="0" y="581037"/>
                  </a:lnTo>
                  <a:close/>
                </a:path>
              </a:pathLst>
            </a:custGeom>
            <a:solidFill>
              <a:srgbClr val="E8E8E8"/>
            </a:solidFill>
          </p:spPr>
        </p:sp>
        <p:sp>
          <p:nvSpPr>
            <p:cNvPr id="6" name="TextBox 6"/>
            <p:cNvSpPr txBox="1"/>
            <p:nvPr/>
          </p:nvSpPr>
          <p:spPr>
            <a:xfrm>
              <a:off x="0" y="-47625"/>
              <a:ext cx="2431924" cy="628662"/>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sp>
        <p:nvSpPr>
          <p:cNvPr id="7" name="Freeform 7"/>
          <p:cNvSpPr/>
          <p:nvPr/>
        </p:nvSpPr>
        <p:spPr>
          <a:xfrm>
            <a:off x="9614915" y="5264381"/>
            <a:ext cx="7203151" cy="1530453"/>
          </a:xfrm>
          <a:custGeom>
            <a:avLst/>
            <a:gdLst/>
            <a:ahLst/>
            <a:cxnLst/>
            <a:rect l="l" t="t" r="r" b="b"/>
            <a:pathLst>
              <a:path w="7203151" h="1530453">
                <a:moveTo>
                  <a:pt x="0" y="0"/>
                </a:moveTo>
                <a:lnTo>
                  <a:pt x="7203151" y="0"/>
                </a:lnTo>
                <a:lnTo>
                  <a:pt x="7203151" y="1530454"/>
                </a:lnTo>
                <a:lnTo>
                  <a:pt x="0" y="1530454"/>
                </a:lnTo>
                <a:lnTo>
                  <a:pt x="0" y="0"/>
                </a:lnTo>
                <a:close/>
              </a:path>
            </a:pathLst>
          </a:custGeom>
          <a:blipFill>
            <a:blip>
              <a:alphaModFix amt="40000"/>
              <a:extLst>
                <a:ext uri="{96DAC541-7B7A-43D3-8B79-37D633B846F1}">
                  <asvg:svgBlip xmlns="" xmlns:asvg="http://schemas.microsoft.com/office/drawing/2016/SVG/main" r:embed="rId5"/>
                </a:ext>
              </a:extLst>
            </a:blip>
            <a:stretch>
              <a:fillRect t="-168861"/>
            </a:stretch>
          </a:blipFill>
          <a:ln cap="sq">
            <a:noFill/>
            <a:prstDash val="solid"/>
            <a:miter/>
          </a:ln>
        </p:spPr>
      </p:sp>
      <p:grpSp>
        <p:nvGrpSpPr>
          <p:cNvPr id="8" name="Group 8"/>
          <p:cNvGrpSpPr/>
          <p:nvPr/>
        </p:nvGrpSpPr>
        <p:grpSpPr>
          <a:xfrm>
            <a:off x="9017863" y="4210118"/>
            <a:ext cx="7800203" cy="1863630"/>
            <a:chOff x="0" y="0"/>
            <a:chExt cx="2431924" cy="581037"/>
          </a:xfrm>
        </p:grpSpPr>
        <p:sp>
          <p:nvSpPr>
            <p:cNvPr id="9" name="Freeform 9"/>
            <p:cNvSpPr/>
            <p:nvPr/>
          </p:nvSpPr>
          <p:spPr>
            <a:xfrm>
              <a:off x="0" y="0"/>
              <a:ext cx="2431924" cy="581037"/>
            </a:xfrm>
            <a:custGeom>
              <a:avLst/>
              <a:gdLst/>
              <a:ahLst/>
              <a:cxnLst/>
              <a:rect l="l" t="t" r="r" b="b"/>
              <a:pathLst>
                <a:path w="2431924" h="581037">
                  <a:moveTo>
                    <a:pt x="0" y="0"/>
                  </a:moveTo>
                  <a:lnTo>
                    <a:pt x="2431924" y="0"/>
                  </a:lnTo>
                  <a:lnTo>
                    <a:pt x="2431924" y="581037"/>
                  </a:lnTo>
                  <a:lnTo>
                    <a:pt x="0" y="581037"/>
                  </a:lnTo>
                  <a:close/>
                </a:path>
              </a:pathLst>
            </a:custGeom>
            <a:solidFill>
              <a:srgbClr val="E8E8E8"/>
            </a:solidFill>
          </p:spPr>
        </p:sp>
        <p:sp>
          <p:nvSpPr>
            <p:cNvPr id="10" name="TextBox 10"/>
            <p:cNvSpPr txBox="1"/>
            <p:nvPr/>
          </p:nvSpPr>
          <p:spPr>
            <a:xfrm>
              <a:off x="0" y="-47625"/>
              <a:ext cx="2431924" cy="628662"/>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7734340" y="4210118"/>
            <a:ext cx="2168587" cy="1863630"/>
            <a:chOff x="0" y="0"/>
            <a:chExt cx="812800" cy="698500"/>
          </a:xfrm>
        </p:grpSpPr>
        <p:sp>
          <p:nvSpPr>
            <p:cNvPr id="12"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w="200025" cap="sq">
              <a:solidFill>
                <a:srgbClr val="1DA95F"/>
              </a:solidFill>
              <a:prstDash val="solid"/>
              <a:miter/>
            </a:ln>
          </p:spPr>
        </p:sp>
        <p:sp>
          <p:nvSpPr>
            <p:cNvPr id="13" name="TextBox 13"/>
            <p:cNvSpPr txBox="1"/>
            <p:nvPr/>
          </p:nvSpPr>
          <p:spPr>
            <a:xfrm>
              <a:off x="114300" y="-47625"/>
              <a:ext cx="584200" cy="746125"/>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7734340" y="6295957"/>
            <a:ext cx="2168587" cy="1863630"/>
            <a:chOff x="0" y="0"/>
            <a:chExt cx="812800" cy="698500"/>
          </a:xfrm>
        </p:grpSpPr>
        <p:sp>
          <p:nvSpPr>
            <p:cNvPr id="15" name="Freeform 1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w="200025" cap="sq">
              <a:solidFill>
                <a:srgbClr val="1DA95F"/>
              </a:solidFill>
              <a:prstDash val="solid"/>
              <a:miter/>
            </a:ln>
          </p:spPr>
        </p:sp>
        <p:sp>
          <p:nvSpPr>
            <p:cNvPr id="16" name="TextBox 16"/>
            <p:cNvSpPr txBox="1"/>
            <p:nvPr/>
          </p:nvSpPr>
          <p:spPr>
            <a:xfrm>
              <a:off x="114300" y="-47625"/>
              <a:ext cx="584200" cy="746125"/>
            </a:xfrm>
            <a:prstGeom prst="rect">
              <a:avLst/>
            </a:prstGeom>
          </p:spPr>
          <p:txBody>
            <a:bodyPr lIns="50800" tIns="50800" rIns="50800" bIns="50800" rtlCol="0" anchor="ctr"/>
            <a:lstStyle/>
            <a:p>
              <a:pPr marL="0" lvl="0" indent="0" algn="ctr">
                <a:lnSpc>
                  <a:spcPts val="2659"/>
                </a:lnSpc>
                <a:spcBef>
                  <a:spcPct val="0"/>
                </a:spcBef>
              </a:pPr>
              <a:endParaRPr>
                <a:latin typeface="Arial" panose="020B0604020202020204" pitchFamily="34" charset="0"/>
                <a:cs typeface="Arial" panose="020B0604020202020204" pitchFamily="34" charset="0"/>
              </a:endParaRPr>
            </a:p>
          </p:txBody>
        </p:sp>
      </p:grpSp>
      <p:sp>
        <p:nvSpPr>
          <p:cNvPr id="17" name="Freeform 17"/>
          <p:cNvSpPr/>
          <p:nvPr/>
        </p:nvSpPr>
        <p:spPr>
          <a:xfrm>
            <a:off x="0" y="3683669"/>
            <a:ext cx="5984269" cy="6603331"/>
          </a:xfrm>
          <a:custGeom>
            <a:avLst/>
            <a:gdLst/>
            <a:ahLst/>
            <a:cxnLst/>
            <a:rect l="l" t="t" r="r" b="b"/>
            <a:pathLst>
              <a:path w="5984269" h="6603331">
                <a:moveTo>
                  <a:pt x="0" y="0"/>
                </a:moveTo>
                <a:lnTo>
                  <a:pt x="5984269" y="0"/>
                </a:lnTo>
                <a:lnTo>
                  <a:pt x="5984269" y="6603331"/>
                </a:lnTo>
                <a:lnTo>
                  <a:pt x="0" y="6603331"/>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9" name="TextBox 19"/>
          <p:cNvSpPr txBox="1"/>
          <p:nvPr/>
        </p:nvSpPr>
        <p:spPr>
          <a:xfrm>
            <a:off x="1143000" y="362436"/>
            <a:ext cx="14173200" cy="677108"/>
          </a:xfrm>
          <a:prstGeom prst="rect">
            <a:avLst/>
          </a:prstGeom>
        </p:spPr>
        <p:txBody>
          <a:bodyPr wrap="square" lIns="0" tIns="0" rIns="0" bIns="0" rtlCol="0" anchor="t">
            <a:spAutoFit/>
          </a:bodyPr>
          <a:lstStyle/>
          <a:p>
            <a:pPr algn="ctr"/>
            <a:r>
              <a:rPr lang="en-US" sz="4400" b="1" dirty="0">
                <a:latin typeface="Arial" panose="020B0604020202020204" pitchFamily="34" charset="0"/>
                <a:ea typeface="Egyptian Slate"/>
                <a:cs typeface="Arial" panose="020B0604020202020204" pitchFamily="34" charset="0"/>
                <a:sym typeface="Egyptian Slate"/>
              </a:rPr>
              <a:t>Analysis and Comparison of Systems</a:t>
            </a:r>
          </a:p>
        </p:txBody>
      </p:sp>
      <p:sp>
        <p:nvSpPr>
          <p:cNvPr id="20" name="TextBox 20"/>
          <p:cNvSpPr txBox="1"/>
          <p:nvPr/>
        </p:nvSpPr>
        <p:spPr>
          <a:xfrm>
            <a:off x="10459467" y="4637740"/>
            <a:ext cx="5895477" cy="500137"/>
          </a:xfrm>
          <a:prstGeom prst="rect">
            <a:avLst/>
          </a:prstGeom>
        </p:spPr>
        <p:txBody>
          <a:bodyPr lIns="0" tIns="0" rIns="0" bIns="0" rtlCol="0" anchor="t">
            <a:spAutoFit/>
          </a:bodyPr>
          <a:lstStyle/>
          <a:p>
            <a:pPr>
              <a:lnSpc>
                <a:spcPts val="3923"/>
              </a:lnSpc>
              <a:spcBef>
                <a:spcPct val="0"/>
              </a:spcBef>
            </a:pPr>
            <a:r>
              <a:rPr lang="en-GB" sz="2000" i="1" dirty="0">
                <a:latin typeface="Arial" panose="020B0604020202020204" pitchFamily="34" charset="0"/>
                <a:ea typeface="Times New Roman" panose="02020603050405020304" pitchFamily="18" charset="0"/>
                <a:cs typeface="Arial" panose="020B0604020202020204" pitchFamily="34" charset="0"/>
              </a:rPr>
              <a:t>ERP streamlines business operations</a:t>
            </a:r>
            <a:endParaRPr lang="en-US" sz="2000" i="1" dirty="0">
              <a:latin typeface="Arial" panose="020B0604020202020204" pitchFamily="34" charset="0"/>
              <a:ea typeface="TT Interphases"/>
              <a:cs typeface="Arial" panose="020B0604020202020204" pitchFamily="34" charset="0"/>
              <a:sym typeface="TT Interphases"/>
            </a:endParaRPr>
          </a:p>
        </p:txBody>
      </p:sp>
      <p:sp>
        <p:nvSpPr>
          <p:cNvPr id="21" name="Freeform 21"/>
          <p:cNvSpPr/>
          <p:nvPr/>
        </p:nvSpPr>
        <p:spPr>
          <a:xfrm>
            <a:off x="9376416" y="3026878"/>
            <a:ext cx="7083097" cy="1770630"/>
          </a:xfrm>
          <a:custGeom>
            <a:avLst/>
            <a:gdLst/>
            <a:ahLst/>
            <a:cxnLst/>
            <a:rect l="l" t="t" r="r" b="b"/>
            <a:pathLst>
              <a:path w="7083097" h="1770630">
                <a:moveTo>
                  <a:pt x="0" y="0"/>
                </a:moveTo>
                <a:lnTo>
                  <a:pt x="7083097" y="0"/>
                </a:lnTo>
                <a:lnTo>
                  <a:pt x="7083097" y="1770629"/>
                </a:lnTo>
                <a:lnTo>
                  <a:pt x="0" y="1770629"/>
                </a:lnTo>
                <a:lnTo>
                  <a:pt x="0" y="0"/>
                </a:lnTo>
                <a:close/>
              </a:path>
            </a:pathLst>
          </a:custGeom>
          <a:blipFill>
            <a:blip>
              <a:extLst>
                <a:ext uri="{96DAC541-7B7A-43D3-8B79-37D633B846F1}">
                  <asvg:svgBlip xmlns="" xmlns:asvg="http://schemas.microsoft.com/office/drawing/2016/SVG/main" r:embed="rId6"/>
                </a:ext>
              </a:extLst>
            </a:blip>
            <a:stretch>
              <a:fillRect t="-300032"/>
            </a:stretch>
          </a:blipFill>
        </p:spPr>
      </p:sp>
      <p:grpSp>
        <p:nvGrpSpPr>
          <p:cNvPr id="22" name="Group 22"/>
          <p:cNvGrpSpPr/>
          <p:nvPr/>
        </p:nvGrpSpPr>
        <p:grpSpPr>
          <a:xfrm>
            <a:off x="9017863" y="2127413"/>
            <a:ext cx="7800203" cy="1863630"/>
            <a:chOff x="0" y="0"/>
            <a:chExt cx="2431924" cy="581037"/>
          </a:xfrm>
        </p:grpSpPr>
        <p:sp>
          <p:nvSpPr>
            <p:cNvPr id="23" name="Freeform 23"/>
            <p:cNvSpPr/>
            <p:nvPr/>
          </p:nvSpPr>
          <p:spPr>
            <a:xfrm>
              <a:off x="0" y="0"/>
              <a:ext cx="2431924" cy="581037"/>
            </a:xfrm>
            <a:custGeom>
              <a:avLst/>
              <a:gdLst/>
              <a:ahLst/>
              <a:cxnLst/>
              <a:rect l="l" t="t" r="r" b="b"/>
              <a:pathLst>
                <a:path w="2431924" h="581037">
                  <a:moveTo>
                    <a:pt x="0" y="0"/>
                  </a:moveTo>
                  <a:lnTo>
                    <a:pt x="2431924" y="0"/>
                  </a:lnTo>
                  <a:lnTo>
                    <a:pt x="2431924" y="581037"/>
                  </a:lnTo>
                  <a:lnTo>
                    <a:pt x="0" y="581037"/>
                  </a:lnTo>
                  <a:close/>
                </a:path>
              </a:pathLst>
            </a:custGeom>
            <a:solidFill>
              <a:srgbClr val="E8E8E8"/>
            </a:solidFill>
          </p:spPr>
        </p:sp>
        <p:sp>
          <p:nvSpPr>
            <p:cNvPr id="24" name="TextBox 24"/>
            <p:cNvSpPr txBox="1"/>
            <p:nvPr/>
          </p:nvSpPr>
          <p:spPr>
            <a:xfrm>
              <a:off x="0" y="-47625"/>
              <a:ext cx="2431924" cy="628662"/>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5" name="Group 25"/>
          <p:cNvGrpSpPr/>
          <p:nvPr/>
        </p:nvGrpSpPr>
        <p:grpSpPr>
          <a:xfrm>
            <a:off x="7734340" y="2127413"/>
            <a:ext cx="2168587" cy="1863630"/>
            <a:chOff x="0" y="0"/>
            <a:chExt cx="812800" cy="698500"/>
          </a:xfrm>
        </p:grpSpPr>
        <p:sp>
          <p:nvSpPr>
            <p:cNvPr id="26" name="Freeform 2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w="200025" cap="sq">
              <a:solidFill>
                <a:srgbClr val="1DA95F"/>
              </a:solidFill>
              <a:prstDash val="solid"/>
              <a:miter/>
            </a:ln>
          </p:spPr>
        </p:sp>
        <p:sp>
          <p:nvSpPr>
            <p:cNvPr id="27" name="TextBox 27"/>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3" name="Freeform 33"/>
          <p:cNvSpPr/>
          <p:nvPr/>
        </p:nvSpPr>
        <p:spPr>
          <a:xfrm>
            <a:off x="15916125" y="9114837"/>
            <a:ext cx="870458" cy="511394"/>
          </a:xfrm>
          <a:custGeom>
            <a:avLst/>
            <a:gdLst/>
            <a:ahLst/>
            <a:cxnLst/>
            <a:rect l="l" t="t" r="r" b="b"/>
            <a:pathLst>
              <a:path w="870458" h="511394">
                <a:moveTo>
                  <a:pt x="0" y="0"/>
                </a:moveTo>
                <a:lnTo>
                  <a:pt x="870458" y="0"/>
                </a:lnTo>
                <a:lnTo>
                  <a:pt x="870458" y="511394"/>
                </a:lnTo>
                <a:lnTo>
                  <a:pt x="0" y="511394"/>
                </a:lnTo>
                <a:lnTo>
                  <a:pt x="0" y="0"/>
                </a:lnTo>
                <a:close/>
              </a:path>
            </a:pathLst>
          </a:custGeom>
          <a:blipFill>
            <a:blip>
              <a:alphaModFix amt="30000"/>
              <a:extLst>
                <a:ext uri="{96DAC541-7B7A-43D3-8B79-37D633B846F1}">
                  <asvg:svgBlip xmlns="" xmlns:asvg="http://schemas.microsoft.com/office/drawing/2016/SVG/main" r:embed="rId7"/>
                </a:ext>
              </a:extLst>
            </a:blip>
            <a:stretch>
              <a:fillRect/>
            </a:stretch>
          </a:blipFill>
        </p:spPr>
      </p:sp>
      <p:sp>
        <p:nvSpPr>
          <p:cNvPr id="35" name="TextBox 35"/>
          <p:cNvSpPr txBox="1"/>
          <p:nvPr/>
        </p:nvSpPr>
        <p:spPr>
          <a:xfrm>
            <a:off x="10455877" y="2555035"/>
            <a:ext cx="5895477" cy="500137"/>
          </a:xfrm>
          <a:prstGeom prst="rect">
            <a:avLst/>
          </a:prstGeom>
        </p:spPr>
        <p:txBody>
          <a:bodyPr lIns="0" tIns="0" rIns="0" bIns="0" rtlCol="0" anchor="t">
            <a:spAutoFit/>
          </a:bodyPr>
          <a:lstStyle/>
          <a:p>
            <a:pPr>
              <a:lnSpc>
                <a:spcPts val="3923"/>
              </a:lnSpc>
              <a:spcBef>
                <a:spcPct val="0"/>
              </a:spcBef>
            </a:pPr>
            <a:r>
              <a:rPr lang="en-GB" sz="2000" i="1" dirty="0">
                <a:latin typeface="Arial" panose="020B0604020202020204" pitchFamily="34" charset="0"/>
                <a:ea typeface="Times New Roman" panose="02020603050405020304" pitchFamily="18" charset="0"/>
                <a:cs typeface="Arial" panose="020B0604020202020204" pitchFamily="34" charset="0"/>
              </a:rPr>
              <a:t>CRM improves customer satisfaction</a:t>
            </a:r>
            <a:endParaRPr lang="en-US" sz="2000" i="1" dirty="0">
              <a:latin typeface="Arial" panose="020B0604020202020204" pitchFamily="34" charset="0"/>
              <a:ea typeface="TT Interphases"/>
              <a:cs typeface="Arial" panose="020B0604020202020204" pitchFamily="34" charset="0"/>
              <a:sym typeface="TT Interphases"/>
            </a:endParaRPr>
          </a:p>
        </p:txBody>
      </p:sp>
      <p:sp>
        <p:nvSpPr>
          <p:cNvPr id="36" name="TextBox 36"/>
          <p:cNvSpPr txBox="1"/>
          <p:nvPr/>
        </p:nvSpPr>
        <p:spPr>
          <a:xfrm>
            <a:off x="10551351" y="6723578"/>
            <a:ext cx="5895477" cy="1000274"/>
          </a:xfrm>
          <a:prstGeom prst="rect">
            <a:avLst/>
          </a:prstGeom>
        </p:spPr>
        <p:txBody>
          <a:bodyPr lIns="0" tIns="0" rIns="0" bIns="0" rtlCol="0" anchor="t">
            <a:spAutoFit/>
          </a:bodyPr>
          <a:lstStyle/>
          <a:p>
            <a:pPr>
              <a:lnSpc>
                <a:spcPts val="3923"/>
              </a:lnSpc>
              <a:spcBef>
                <a:spcPct val="0"/>
              </a:spcBef>
            </a:pPr>
            <a:r>
              <a:rPr lang="en-GB" sz="2000" i="1" dirty="0">
                <a:latin typeface="Arial" panose="020B0604020202020204" pitchFamily="34" charset="0"/>
                <a:ea typeface="Times New Roman" panose="02020603050405020304" pitchFamily="18" charset="0"/>
                <a:cs typeface="Arial" panose="020B0604020202020204" pitchFamily="34" charset="0"/>
              </a:rPr>
              <a:t>DSS focuses on analysing complex data for strategic decision-making</a:t>
            </a:r>
            <a:endParaRPr lang="en-US" sz="2000" i="1" dirty="0">
              <a:latin typeface="Arial" panose="020B0604020202020204" pitchFamily="34" charset="0"/>
              <a:ea typeface="TT Interphases"/>
              <a:cs typeface="Arial" panose="020B0604020202020204" pitchFamily="34" charset="0"/>
              <a:sym typeface="TT Interphases"/>
            </a:endParaRPr>
          </a:p>
        </p:txBody>
      </p:sp>
      <p:sp>
        <p:nvSpPr>
          <p:cNvPr id="18" name="Rectangle 17"/>
          <p:cNvSpPr/>
          <p:nvPr/>
        </p:nvSpPr>
        <p:spPr>
          <a:xfrm>
            <a:off x="1600602" y="2555035"/>
            <a:ext cx="5721187" cy="4708981"/>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Three information systems including CRM, DSS and ERP are selected for this presentation.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All these information systems benefit the businesses in different ways.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CRM improves customer satisfaction while ERP streamlines business operations and DSS focuses on analysing complex data for strategic decision-making (Rainy, Rahman and </a:t>
            </a:r>
            <a:r>
              <a:rPr lang="en-GB" sz="2000" dirty="0" err="1">
                <a:latin typeface="Arial" panose="020B0604020202020204" pitchFamily="34" charset="0"/>
                <a:ea typeface="Times New Roman" panose="02020603050405020304" pitchFamily="18" charset="0"/>
                <a:cs typeface="Arial" panose="020B0604020202020204" pitchFamily="34" charset="0"/>
              </a:rPr>
              <a:t>Mou</a:t>
            </a:r>
            <a:r>
              <a:rPr lang="en-GB" sz="2000" dirty="0">
                <a:latin typeface="Arial" panose="020B0604020202020204" pitchFamily="34" charset="0"/>
                <a:ea typeface="Times New Roman" panose="02020603050405020304" pitchFamily="18" charset="0"/>
                <a:cs typeface="Arial" panose="020B0604020202020204" pitchFamily="34" charset="0"/>
              </a:rPr>
              <a:t>, 2024).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32" name="Rectangle 31"/>
          <p:cNvSpPr/>
          <p:nvPr/>
        </p:nvSpPr>
        <p:spPr>
          <a:xfrm>
            <a:off x="8468602" y="2842212"/>
            <a:ext cx="840295" cy="400110"/>
          </a:xfrm>
          <a:prstGeom prst="rect">
            <a:avLst/>
          </a:prstGeom>
        </p:spPr>
        <p:txBody>
          <a:bodyPr wrap="none">
            <a:sp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CRM </a:t>
            </a:r>
            <a:endParaRPr lang="en-IN" sz="2000" b="1" dirty="0">
              <a:latin typeface="Arial" panose="020B0604020202020204" pitchFamily="34" charset="0"/>
              <a:cs typeface="Arial" panose="020B0604020202020204" pitchFamily="34" charset="0"/>
            </a:endParaRPr>
          </a:p>
        </p:txBody>
      </p:sp>
      <p:sp>
        <p:nvSpPr>
          <p:cNvPr id="34" name="Rectangle 33"/>
          <p:cNvSpPr/>
          <p:nvPr/>
        </p:nvSpPr>
        <p:spPr>
          <a:xfrm>
            <a:off x="8529325" y="4854694"/>
            <a:ext cx="779572" cy="400110"/>
          </a:xfrm>
          <a:prstGeom prst="rect">
            <a:avLst/>
          </a:prstGeom>
        </p:spPr>
        <p:txBody>
          <a:bodyPr wrap="none">
            <a:sp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ERP </a:t>
            </a:r>
            <a:endParaRPr lang="en-IN" b="1" dirty="0"/>
          </a:p>
        </p:txBody>
      </p:sp>
      <p:sp>
        <p:nvSpPr>
          <p:cNvPr id="38" name="Rectangle 37"/>
          <p:cNvSpPr/>
          <p:nvPr/>
        </p:nvSpPr>
        <p:spPr>
          <a:xfrm>
            <a:off x="8521530" y="7039049"/>
            <a:ext cx="784189" cy="400110"/>
          </a:xfrm>
          <a:prstGeom prst="rect">
            <a:avLst/>
          </a:prstGeom>
        </p:spPr>
        <p:txBody>
          <a:bodyPr wrap="none">
            <a:spAutoFit/>
          </a:bodyPr>
          <a:lstStyle/>
          <a:p>
            <a:r>
              <a:rPr lang="en-GB" sz="2000" b="1" dirty="0">
                <a:latin typeface="Arial" panose="020B0604020202020204" pitchFamily="34" charset="0"/>
                <a:ea typeface="Times New Roman" panose="02020603050405020304" pitchFamily="18" charset="0"/>
                <a:cs typeface="Arial" panose="020B0604020202020204" pitchFamily="34" charset="0"/>
              </a:rPr>
              <a:t>DSS </a:t>
            </a:r>
            <a:endParaRPr lang="en-IN"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9"/>
          <p:cNvSpPr/>
          <p:nvPr/>
        </p:nvSpPr>
        <p:spPr>
          <a:xfrm rot="-5400000">
            <a:off x="15868653" y="7867648"/>
            <a:ext cx="1943098" cy="2895599"/>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10" name="Freeform 10"/>
          <p:cNvSpPr/>
          <p:nvPr/>
        </p:nvSpPr>
        <p:spPr>
          <a:xfrm rot="-10800000">
            <a:off x="15697199" y="19841"/>
            <a:ext cx="2590799" cy="3752057"/>
          </a:xfrm>
          <a:custGeom>
            <a:avLst/>
            <a:gdLst/>
            <a:ahLst/>
            <a:cxnLst/>
            <a:rect l="l" t="t" r="r" b="b"/>
            <a:pathLst>
              <a:path w="4444773" h="5123657">
                <a:moveTo>
                  <a:pt x="0" y="0"/>
                </a:moveTo>
                <a:lnTo>
                  <a:pt x="4444773" y="0"/>
                </a:lnTo>
                <a:lnTo>
                  <a:pt x="4444773" y="5123657"/>
                </a:lnTo>
                <a:lnTo>
                  <a:pt x="0" y="5123657"/>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25" name="Freeform 25"/>
          <p:cNvSpPr/>
          <p:nvPr/>
        </p:nvSpPr>
        <p:spPr>
          <a:xfrm>
            <a:off x="96788" y="9009178"/>
            <a:ext cx="2881247" cy="1152598"/>
          </a:xfrm>
          <a:custGeom>
            <a:avLst/>
            <a:gdLst/>
            <a:ahLst/>
            <a:cxnLst/>
            <a:rect l="l" t="t" r="r" b="b"/>
            <a:pathLst>
              <a:path w="3686159" h="2382180">
                <a:moveTo>
                  <a:pt x="0" y="0"/>
                </a:moveTo>
                <a:lnTo>
                  <a:pt x="3686159" y="0"/>
                </a:lnTo>
                <a:lnTo>
                  <a:pt x="3686159" y="2382180"/>
                </a:lnTo>
                <a:lnTo>
                  <a:pt x="0" y="2382180"/>
                </a:lnTo>
                <a:lnTo>
                  <a:pt x="0" y="0"/>
                </a:lnTo>
                <a:close/>
              </a:path>
            </a:pathLst>
          </a:custGeom>
          <a:blipFill>
            <a:blip>
              <a:alphaModFix amt="6000"/>
              <a:extLst>
                <a:ext uri="{96DAC541-7B7A-43D3-8B79-37D633B846F1}">
                  <asvg:svgBlip xmlns="" xmlns:asvg="http://schemas.microsoft.com/office/drawing/2016/SVG/main" r:embed="rId4"/>
                </a:ext>
              </a:extLst>
            </a:blip>
            <a:stretch>
              <a:fillRect/>
            </a:stretch>
          </a:blipFill>
          <a:ln cap="sq">
            <a:noFill/>
            <a:prstDash val="solid"/>
            <a:miter/>
          </a:ln>
        </p:spPr>
      </p:sp>
      <p:sp>
        <p:nvSpPr>
          <p:cNvPr id="30" name="TextBox 30"/>
          <p:cNvSpPr txBox="1"/>
          <p:nvPr/>
        </p:nvSpPr>
        <p:spPr>
          <a:xfrm>
            <a:off x="1741599" y="495300"/>
            <a:ext cx="13955600" cy="677108"/>
          </a:xfrm>
          <a:prstGeom prst="rect">
            <a:avLst/>
          </a:prstGeom>
        </p:spPr>
        <p:txBody>
          <a:bodyPr wrap="square"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Customer Relationship Management (CRM) Systems</a:t>
            </a:r>
          </a:p>
        </p:txBody>
      </p:sp>
      <p:sp>
        <p:nvSpPr>
          <p:cNvPr id="2" name="Rectangle 1"/>
          <p:cNvSpPr/>
          <p:nvPr/>
        </p:nvSpPr>
        <p:spPr>
          <a:xfrm>
            <a:off x="1537411" y="2453537"/>
            <a:ext cx="8610600" cy="6555641"/>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Functions in driving business success</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CRM plays a key role in managing customer data and interactions for enhancing relation management strategies.</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It enables business organisations to understand customer needs in a better way (</a:t>
            </a:r>
            <a:r>
              <a:rPr lang="en-GB" sz="2000" dirty="0" err="1">
                <a:latin typeface="Arial" panose="020B0604020202020204" pitchFamily="34" charset="0"/>
                <a:ea typeface="Times New Roman" panose="02020603050405020304" pitchFamily="18" charset="0"/>
                <a:cs typeface="Arial" panose="020B0604020202020204" pitchFamily="34" charset="0"/>
              </a:rPr>
              <a:t>Pearlson</a:t>
            </a:r>
            <a:r>
              <a:rPr lang="en-GB" sz="2000" dirty="0">
                <a:latin typeface="Arial" panose="020B0604020202020204" pitchFamily="34" charset="0"/>
                <a:ea typeface="Times New Roman" panose="02020603050405020304" pitchFamily="18" charset="0"/>
                <a:cs typeface="Arial" panose="020B0604020202020204" pitchFamily="34" charset="0"/>
              </a:rPr>
              <a:t>, Saunders and </a:t>
            </a:r>
            <a:r>
              <a:rPr lang="en-GB" sz="2000" dirty="0" err="1">
                <a:latin typeface="Arial" panose="020B0604020202020204" pitchFamily="34" charset="0"/>
                <a:ea typeface="Times New Roman" panose="02020603050405020304" pitchFamily="18" charset="0"/>
                <a:cs typeface="Arial" panose="020B0604020202020204" pitchFamily="34" charset="0"/>
              </a:rPr>
              <a:t>Galletta</a:t>
            </a:r>
            <a:r>
              <a:rPr lang="en-GB" sz="2000" dirty="0">
                <a:latin typeface="Arial" panose="020B0604020202020204" pitchFamily="34" charset="0"/>
                <a:ea typeface="Times New Roman" panose="02020603050405020304" pitchFamily="18" charset="0"/>
                <a:cs typeface="Arial" panose="020B0604020202020204" pitchFamily="34" charset="0"/>
              </a:rPr>
              <a:t>, 2024).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Benefits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Effective CRM systems help to improve customer satisfaction and retention.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Businesses can provide personalised customer services and target promotion using CRM systems.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Limitations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Arial" panose="020B0604020202020204" pitchFamily="34" charset="0"/>
              <a:buChar char="•"/>
            </a:pPr>
            <a:r>
              <a:rPr lang="en-GB" sz="2000" dirty="0">
                <a:latin typeface="Arial" panose="020B0604020202020204" pitchFamily="34" charset="0"/>
                <a:ea typeface="Times New Roman" panose="02020603050405020304" pitchFamily="18" charset="0"/>
                <a:cs typeface="Arial" panose="020B0604020202020204" pitchFamily="34" charset="0"/>
              </a:rPr>
              <a:t>The alignment of “</a:t>
            </a:r>
            <a:r>
              <a:rPr lang="en-GB" sz="2000" i="1" dirty="0">
                <a:latin typeface="Arial" panose="020B0604020202020204" pitchFamily="34" charset="0"/>
                <a:ea typeface="Times New Roman" panose="02020603050405020304" pitchFamily="18" charset="0"/>
                <a:cs typeface="Arial" panose="020B0604020202020204" pitchFamily="34" charset="0"/>
              </a:rPr>
              <a:t>Technology Acceptance Model (TAM)</a:t>
            </a:r>
            <a:r>
              <a:rPr lang="en-GB" sz="2000" dirty="0">
                <a:latin typeface="Arial" panose="020B0604020202020204" pitchFamily="34" charset="0"/>
                <a:ea typeface="Times New Roman" panose="02020603050405020304" pitchFamily="18" charset="0"/>
                <a:cs typeface="Arial" panose="020B0604020202020204" pitchFamily="34" charset="0"/>
              </a:rPr>
              <a:t>” indicates that due to high implementation costs, it is associated with poor user adoption limitations (</a:t>
            </a:r>
            <a:r>
              <a:rPr lang="en-GB" sz="2000" dirty="0" err="1">
                <a:latin typeface="Arial" panose="020B0604020202020204" pitchFamily="34" charset="0"/>
                <a:ea typeface="Times New Roman" panose="02020603050405020304" pitchFamily="18" charset="0"/>
                <a:cs typeface="Arial" panose="020B0604020202020204" pitchFamily="34" charset="0"/>
              </a:rPr>
              <a:t>Forootani</a:t>
            </a:r>
            <a:r>
              <a:rPr lang="en-GB" sz="2000" dirty="0">
                <a:latin typeface="Arial" panose="020B0604020202020204" pitchFamily="34" charset="0"/>
                <a:ea typeface="Times New Roman" panose="02020603050405020304" pitchFamily="18" charset="0"/>
                <a:cs typeface="Arial" panose="020B0604020202020204" pitchFamily="34" charset="0"/>
              </a:rPr>
              <a:t>, </a:t>
            </a:r>
            <a:r>
              <a:rPr lang="en-GB" sz="2000" dirty="0" err="1">
                <a:latin typeface="Arial" panose="020B0604020202020204" pitchFamily="34" charset="0"/>
                <a:ea typeface="Times New Roman" panose="02020603050405020304" pitchFamily="18" charset="0"/>
                <a:cs typeface="Arial" panose="020B0604020202020204" pitchFamily="34" charset="0"/>
              </a:rPr>
              <a:t>Abdolvand</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Harandi</a:t>
            </a:r>
            <a:r>
              <a:rPr lang="en-GB" sz="2000" dirty="0">
                <a:latin typeface="Arial" panose="020B0604020202020204" pitchFamily="34" charset="0"/>
                <a:ea typeface="Times New Roman" panose="02020603050405020304" pitchFamily="18" charset="0"/>
                <a:cs typeface="Arial" panose="020B0604020202020204" pitchFamily="34" charset="0"/>
              </a:rPr>
              <a:t>, 2022).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3" name="Diagram 2"/>
          <p:cNvGraphicFramePr/>
          <p:nvPr>
            <p:extLst>
              <p:ext uri="{D42A27DB-BD31-4B8C-83A1-F6EECF244321}">
                <p14:modId xmlns:p14="http://schemas.microsoft.com/office/powerpoint/2010/main" val="2163949058"/>
              </p:ext>
            </p:extLst>
          </p:nvPr>
        </p:nvGraphicFramePr>
        <p:xfrm>
          <a:off x="10820400" y="2755898"/>
          <a:ext cx="571500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5400000">
            <a:off x="719165" y="-719167"/>
            <a:ext cx="2171701" cy="3610036"/>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12" name="Freeform 12"/>
          <p:cNvSpPr/>
          <p:nvPr/>
        </p:nvSpPr>
        <p:spPr>
          <a:xfrm rot="-5400000">
            <a:off x="14868584" y="6886517"/>
            <a:ext cx="2419236" cy="4419599"/>
          </a:xfrm>
          <a:custGeom>
            <a:avLst/>
            <a:gdLst/>
            <a:ahLst/>
            <a:cxnLst/>
            <a:rect l="l" t="t" r="r" b="b"/>
            <a:pathLst>
              <a:path w="6112246" h="7045817">
                <a:moveTo>
                  <a:pt x="0" y="0"/>
                </a:moveTo>
                <a:lnTo>
                  <a:pt x="6112246" y="0"/>
                </a:lnTo>
                <a:lnTo>
                  <a:pt x="6112246" y="7045817"/>
                </a:lnTo>
                <a:lnTo>
                  <a:pt x="0" y="7045817"/>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32" name="Freeform 32"/>
          <p:cNvSpPr/>
          <p:nvPr/>
        </p:nvSpPr>
        <p:spPr>
          <a:xfrm rot="5400000">
            <a:off x="-90559" y="-111309"/>
            <a:ext cx="768073" cy="856985"/>
          </a:xfrm>
          <a:custGeom>
            <a:avLst/>
            <a:gdLst/>
            <a:ahLst/>
            <a:cxnLst/>
            <a:rect l="l" t="t" r="r" b="b"/>
            <a:pathLst>
              <a:path w="768073" h="856985">
                <a:moveTo>
                  <a:pt x="0" y="0"/>
                </a:moveTo>
                <a:lnTo>
                  <a:pt x="768073" y="0"/>
                </a:lnTo>
                <a:lnTo>
                  <a:pt x="768073" y="856985"/>
                </a:lnTo>
                <a:lnTo>
                  <a:pt x="0" y="856985"/>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36" name="Freeform 36"/>
          <p:cNvSpPr/>
          <p:nvPr/>
        </p:nvSpPr>
        <p:spPr>
          <a:xfrm>
            <a:off x="286741" y="9638304"/>
            <a:ext cx="870458" cy="511394"/>
          </a:xfrm>
          <a:custGeom>
            <a:avLst/>
            <a:gdLst/>
            <a:ahLst/>
            <a:cxnLst/>
            <a:rect l="l" t="t" r="r" b="b"/>
            <a:pathLst>
              <a:path w="870458" h="511394">
                <a:moveTo>
                  <a:pt x="0" y="0"/>
                </a:moveTo>
                <a:lnTo>
                  <a:pt x="870457" y="0"/>
                </a:lnTo>
                <a:lnTo>
                  <a:pt x="870457" y="511394"/>
                </a:lnTo>
                <a:lnTo>
                  <a:pt x="0" y="511394"/>
                </a:lnTo>
                <a:lnTo>
                  <a:pt x="0" y="0"/>
                </a:lnTo>
                <a:close/>
              </a:path>
            </a:pathLst>
          </a:custGeom>
          <a:blipFill>
            <a:blip>
              <a:alphaModFix amt="30000"/>
              <a:extLst>
                <a:ext uri="{96DAC541-7B7A-43D3-8B79-37D633B846F1}">
                  <asvg:svgBlip xmlns="" xmlns:asvg="http://schemas.microsoft.com/office/drawing/2016/SVG/main" r:embed="rId5"/>
                </a:ext>
              </a:extLst>
            </a:blip>
            <a:stretch>
              <a:fillRect/>
            </a:stretch>
          </a:blipFill>
        </p:spPr>
      </p:sp>
      <p:sp>
        <p:nvSpPr>
          <p:cNvPr id="37" name="TextBox 37"/>
          <p:cNvSpPr txBox="1"/>
          <p:nvPr/>
        </p:nvSpPr>
        <p:spPr>
          <a:xfrm>
            <a:off x="4045069" y="433006"/>
            <a:ext cx="11556812" cy="677108"/>
          </a:xfrm>
          <a:prstGeom prst="rect">
            <a:avLst/>
          </a:prstGeom>
        </p:spPr>
        <p:txBody>
          <a:bodyPr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Case study (Starbucks)</a:t>
            </a:r>
          </a:p>
        </p:txBody>
      </p:sp>
      <p:sp>
        <p:nvSpPr>
          <p:cNvPr id="33" name="Rectangle 32"/>
          <p:cNvSpPr/>
          <p:nvPr/>
        </p:nvSpPr>
        <p:spPr>
          <a:xfrm>
            <a:off x="1797758" y="3447203"/>
            <a:ext cx="6442952" cy="3785652"/>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q"/>
            </a:pPr>
            <a:r>
              <a:rPr lang="en-GB" sz="2000" dirty="0">
                <a:latin typeface="Arial" panose="020B0604020202020204" pitchFamily="34" charset="0"/>
                <a:ea typeface="Times New Roman" panose="02020603050405020304" pitchFamily="18" charset="0"/>
                <a:cs typeface="Arial" panose="020B0604020202020204" pitchFamily="34" charset="0"/>
              </a:rPr>
              <a:t>Starbucks has designed a CRM system to provide special value to its customers in terms of enhancing customer satisfaction, loyalty and engagement.</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q"/>
            </a:pPr>
            <a:r>
              <a:rPr lang="en-GB" sz="2000" dirty="0">
                <a:latin typeface="Arial" panose="020B0604020202020204" pitchFamily="34" charset="0"/>
                <a:ea typeface="Times New Roman" panose="02020603050405020304" pitchFamily="18" charset="0"/>
                <a:cs typeface="Arial" panose="020B0604020202020204" pitchFamily="34" charset="0"/>
              </a:rPr>
              <a:t> “Starbucks Card” is one of the most effective CRM systems implemented by this company.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q"/>
            </a:pPr>
            <a:r>
              <a:rPr lang="en-GB" sz="2000" dirty="0">
                <a:latin typeface="Arial" panose="020B0604020202020204" pitchFamily="34" charset="0"/>
                <a:ea typeface="Times New Roman" panose="02020603050405020304" pitchFamily="18" charset="0"/>
                <a:cs typeface="Arial" panose="020B0604020202020204" pitchFamily="34" charset="0"/>
              </a:rPr>
              <a:t>It helps to simplify the payment process and pamper customers by giving coupons, discounts and rewards (</a:t>
            </a:r>
            <a:r>
              <a:rPr lang="en-GB" sz="2000" dirty="0" err="1">
                <a:latin typeface="Arial" panose="020B0604020202020204" pitchFamily="34" charset="0"/>
                <a:ea typeface="Times New Roman" panose="02020603050405020304" pitchFamily="18" charset="0"/>
                <a:cs typeface="Arial" panose="020B0604020202020204" pitchFamily="34" charset="0"/>
              </a:rPr>
              <a:t>Munifa</a:t>
            </a:r>
            <a:r>
              <a:rPr lang="en-GB" sz="2000" dirty="0">
                <a:latin typeface="Arial" panose="020B0604020202020204" pitchFamily="34" charset="0"/>
                <a:ea typeface="Times New Roman" panose="02020603050405020304" pitchFamily="18" charset="0"/>
                <a:cs typeface="Arial" panose="020B0604020202020204" pitchFamily="34" charset="0"/>
              </a:rPr>
              <a:t>, 2022).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pic>
        <p:nvPicPr>
          <p:cNvPr id="46" name="image3.png"/>
          <p:cNvPicPr/>
          <p:nvPr/>
        </p:nvPicPr>
        <p:blipFill>
          <a:blip r:embed="rId6"/>
          <a:srcRect/>
          <a:stretch>
            <a:fillRect/>
          </a:stretch>
        </p:blipFill>
        <p:spPr>
          <a:xfrm>
            <a:off x="9448800" y="1875901"/>
            <a:ext cx="7718425" cy="2566441"/>
          </a:xfrm>
          <a:prstGeom prst="rect">
            <a:avLst/>
          </a:prstGeom>
          <a:ln>
            <a:solidFill>
              <a:schemeClr val="tx1"/>
            </a:solidFill>
          </a:ln>
        </p:spPr>
      </p:pic>
      <p:sp>
        <p:nvSpPr>
          <p:cNvPr id="34" name="Rectangle 33"/>
          <p:cNvSpPr/>
          <p:nvPr/>
        </p:nvSpPr>
        <p:spPr>
          <a:xfrm>
            <a:off x="11894660" y="4554470"/>
            <a:ext cx="3159839" cy="496996"/>
          </a:xfrm>
          <a:prstGeom prst="rect">
            <a:avLst/>
          </a:prstGeom>
        </p:spPr>
        <p:txBody>
          <a:bodyPr wrap="none">
            <a:spAutoFit/>
          </a:bodyPr>
          <a:lstStyle/>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(Source: Starbucks, 2026)</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pic>
        <p:nvPicPr>
          <p:cNvPr id="47" name="image4.png"/>
          <p:cNvPicPr/>
          <p:nvPr/>
        </p:nvPicPr>
        <p:blipFill>
          <a:blip r:embed="rId7"/>
          <a:srcRect/>
          <a:stretch>
            <a:fillRect/>
          </a:stretch>
        </p:blipFill>
        <p:spPr>
          <a:xfrm>
            <a:off x="9536112" y="5208129"/>
            <a:ext cx="7543800" cy="3494979"/>
          </a:xfrm>
          <a:prstGeom prst="rect">
            <a:avLst/>
          </a:prstGeom>
          <a:ln>
            <a:solidFill>
              <a:schemeClr val="tx1"/>
            </a:solidFill>
          </a:ln>
        </p:spPr>
      </p:pic>
      <p:sp>
        <p:nvSpPr>
          <p:cNvPr id="35" name="Rectangle 34"/>
          <p:cNvSpPr/>
          <p:nvPr/>
        </p:nvSpPr>
        <p:spPr>
          <a:xfrm>
            <a:off x="11730221" y="8712159"/>
            <a:ext cx="3302507" cy="496996"/>
          </a:xfrm>
          <a:prstGeom prst="rect">
            <a:avLst/>
          </a:prstGeom>
        </p:spPr>
        <p:txBody>
          <a:bodyPr wrap="none">
            <a:spAutoFit/>
          </a:bodyPr>
          <a:lstStyle/>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(Source: Starbucks, 2026a)</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2888" r="-12888"/>
            </a:stretch>
          </a:blipFill>
        </p:spPr>
      </p:sp>
      <p:sp>
        <p:nvSpPr>
          <p:cNvPr id="6" name="Freeform 6"/>
          <p:cNvSpPr/>
          <p:nvPr/>
        </p:nvSpPr>
        <p:spPr>
          <a:xfrm>
            <a:off x="1" y="7911212"/>
            <a:ext cx="3763090" cy="2375788"/>
          </a:xfrm>
          <a:custGeom>
            <a:avLst/>
            <a:gdLst/>
            <a:ahLst/>
            <a:cxnLst/>
            <a:rect l="l" t="t" r="r" b="b"/>
            <a:pathLst>
              <a:path w="6092671" h="7724465">
                <a:moveTo>
                  <a:pt x="0" y="0"/>
                </a:moveTo>
                <a:lnTo>
                  <a:pt x="6092671" y="0"/>
                </a:lnTo>
                <a:lnTo>
                  <a:pt x="6092671" y="7724464"/>
                </a:lnTo>
                <a:lnTo>
                  <a:pt x="0" y="7724464"/>
                </a:lnTo>
                <a:lnTo>
                  <a:pt x="0" y="0"/>
                </a:lnTo>
                <a:close/>
              </a:path>
            </a:pathLst>
          </a:custGeom>
          <a:blipFill>
            <a:blip>
              <a:extLst>
                <a:ext uri="{96DAC541-7B7A-43D3-8B79-37D633B846F1}">
                  <asvg:svgBlip xmlns="" xmlns:asvg="http://schemas.microsoft.com/office/drawing/2016/SVG/main" r:embed="rId4"/>
                </a:ext>
              </a:extLst>
            </a:blip>
            <a:stretch>
              <a:fillRect/>
            </a:stretch>
          </a:blipFill>
          <a:ln cap="sq">
            <a:noFill/>
            <a:prstDash val="solid"/>
            <a:miter/>
          </a:ln>
        </p:spPr>
      </p:sp>
      <p:sp>
        <p:nvSpPr>
          <p:cNvPr id="7" name="Freeform 7"/>
          <p:cNvSpPr/>
          <p:nvPr/>
        </p:nvSpPr>
        <p:spPr>
          <a:xfrm>
            <a:off x="3048000" y="3231316"/>
            <a:ext cx="418904" cy="455950"/>
          </a:xfrm>
          <a:custGeom>
            <a:avLst/>
            <a:gdLst/>
            <a:ahLst/>
            <a:cxnLst/>
            <a:rect l="l" t="t" r="r" b="b"/>
            <a:pathLst>
              <a:path w="418904" h="455950">
                <a:moveTo>
                  <a:pt x="0" y="0"/>
                </a:moveTo>
                <a:lnTo>
                  <a:pt x="418904" y="0"/>
                </a:lnTo>
                <a:lnTo>
                  <a:pt x="418904" y="455950"/>
                </a:lnTo>
                <a:lnTo>
                  <a:pt x="0" y="455950"/>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8" name="Freeform 8"/>
          <p:cNvSpPr/>
          <p:nvPr/>
        </p:nvSpPr>
        <p:spPr>
          <a:xfrm>
            <a:off x="3048000" y="4891918"/>
            <a:ext cx="418904" cy="455950"/>
          </a:xfrm>
          <a:custGeom>
            <a:avLst/>
            <a:gdLst/>
            <a:ahLst/>
            <a:cxnLst/>
            <a:rect l="l" t="t" r="r" b="b"/>
            <a:pathLst>
              <a:path w="418904" h="455950">
                <a:moveTo>
                  <a:pt x="0" y="0"/>
                </a:moveTo>
                <a:lnTo>
                  <a:pt x="418904" y="0"/>
                </a:lnTo>
                <a:lnTo>
                  <a:pt x="418904" y="455950"/>
                </a:lnTo>
                <a:lnTo>
                  <a:pt x="0" y="455950"/>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9" name="Freeform 9"/>
          <p:cNvSpPr/>
          <p:nvPr/>
        </p:nvSpPr>
        <p:spPr>
          <a:xfrm rot="5400000" flipV="1">
            <a:off x="14541626" y="-319904"/>
            <a:ext cx="3471225" cy="4102785"/>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 xmlns:asvg="http://schemas.microsoft.com/office/drawing/2016/SVG/main" r:embed="rId6"/>
                </a:ext>
              </a:extLst>
            </a:blip>
            <a:stretch>
              <a:fillRect/>
            </a:stretch>
          </a:blipFill>
        </p:spPr>
      </p:sp>
      <p:sp>
        <p:nvSpPr>
          <p:cNvPr id="28" name="Freeform 28"/>
          <p:cNvSpPr/>
          <p:nvPr/>
        </p:nvSpPr>
        <p:spPr>
          <a:xfrm>
            <a:off x="3048000" y="7196826"/>
            <a:ext cx="418904" cy="455950"/>
          </a:xfrm>
          <a:custGeom>
            <a:avLst/>
            <a:gdLst/>
            <a:ahLst/>
            <a:cxnLst/>
            <a:rect l="l" t="t" r="r" b="b"/>
            <a:pathLst>
              <a:path w="418904" h="455950">
                <a:moveTo>
                  <a:pt x="0" y="0"/>
                </a:moveTo>
                <a:lnTo>
                  <a:pt x="418904" y="0"/>
                </a:lnTo>
                <a:lnTo>
                  <a:pt x="418904" y="455950"/>
                </a:lnTo>
                <a:lnTo>
                  <a:pt x="0" y="455950"/>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33" name="TextBox 33"/>
          <p:cNvSpPr txBox="1"/>
          <p:nvPr/>
        </p:nvSpPr>
        <p:spPr>
          <a:xfrm>
            <a:off x="1524000" y="744535"/>
            <a:ext cx="14016199" cy="907493"/>
          </a:xfrm>
          <a:prstGeom prst="rect">
            <a:avLst/>
          </a:prstGeom>
        </p:spPr>
        <p:txBody>
          <a:bodyPr wrap="square" lIns="0" tIns="0" rIns="0" bIns="0" rtlCol="0" anchor="t">
            <a:spAutoFit/>
          </a:bodyPr>
          <a:lstStyle/>
          <a:p>
            <a:pPr algn="ctr">
              <a:lnSpc>
                <a:spcPts val="8095"/>
              </a:lnSpc>
            </a:pPr>
            <a:r>
              <a:rPr lang="en-US" sz="4400" b="1" dirty="0">
                <a:solidFill>
                  <a:srgbClr val="000000"/>
                </a:solidFill>
                <a:latin typeface="Arial" panose="020B0604020202020204" pitchFamily="34" charset="0"/>
                <a:ea typeface="Egyptian Slate"/>
                <a:cs typeface="Arial" panose="020B0604020202020204" pitchFamily="34" charset="0"/>
                <a:sym typeface="Egyptian Slate"/>
              </a:rPr>
              <a:t>Decision Support Systems (DSS)</a:t>
            </a:r>
          </a:p>
        </p:txBody>
      </p:sp>
      <p:sp>
        <p:nvSpPr>
          <p:cNvPr id="3" name="Rectangle 2"/>
          <p:cNvSpPr/>
          <p:nvPr/>
        </p:nvSpPr>
        <p:spPr>
          <a:xfrm>
            <a:off x="3766719" y="2933700"/>
            <a:ext cx="11773479" cy="1477328"/>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Functions in driving business success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This software application uses analytics and artificial intelligence for supporting managers in complex decision-making.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4" name="Rectangle 3"/>
          <p:cNvSpPr/>
          <p:nvPr/>
        </p:nvSpPr>
        <p:spPr>
          <a:xfrm>
            <a:off x="3763090" y="4494312"/>
            <a:ext cx="11777107" cy="1938992"/>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Benefits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contributes to business success by transforming huge amounts of data into actionable insights (Monica-</a:t>
            </a:r>
            <a:r>
              <a:rPr lang="en-GB" sz="2000" dirty="0" err="1">
                <a:latin typeface="Arial" panose="020B0604020202020204" pitchFamily="34" charset="0"/>
                <a:ea typeface="Times New Roman" panose="02020603050405020304" pitchFamily="18" charset="0"/>
                <a:cs typeface="Arial" panose="020B0604020202020204" pitchFamily="34" charset="0"/>
              </a:rPr>
              <a:t>Teodora</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Ionela</a:t>
            </a:r>
            <a:r>
              <a:rPr lang="en-GB" sz="2000" dirty="0">
                <a:latin typeface="Arial" panose="020B0604020202020204" pitchFamily="34" charset="0"/>
                <a:ea typeface="Times New Roman" panose="02020603050405020304" pitchFamily="18" charset="0"/>
                <a:cs typeface="Arial" panose="020B0604020202020204" pitchFamily="34" charset="0"/>
              </a:rPr>
              <a:t>, 2025).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reduces streamline operations by reducing errors and risks.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
        <p:nvSpPr>
          <p:cNvPr id="5" name="Rectangle 4"/>
          <p:cNvSpPr/>
          <p:nvPr/>
        </p:nvSpPr>
        <p:spPr>
          <a:xfrm>
            <a:off x="3763091" y="6618550"/>
            <a:ext cx="11777106" cy="1938992"/>
          </a:xfrm>
          <a:prstGeom prst="rect">
            <a:avLst/>
          </a:prstGeom>
        </p:spPr>
        <p:txBody>
          <a:bodyPr wrap="square">
            <a:spAutoFit/>
          </a:bodyPr>
          <a:lstStyle/>
          <a:p>
            <a:pPr algn="just">
              <a:lnSpc>
                <a:spcPct val="150000"/>
              </a:lnSpc>
              <a:spcAft>
                <a:spcPts val="0"/>
              </a:spcAft>
            </a:pPr>
            <a:r>
              <a:rPr lang="en-GB" sz="2000" b="1" i="1" dirty="0">
                <a:latin typeface="Arial" panose="020B0604020202020204" pitchFamily="34" charset="0"/>
                <a:ea typeface="Times New Roman" panose="02020603050405020304" pitchFamily="18" charset="0"/>
                <a:cs typeface="Arial" panose="020B0604020202020204" pitchFamily="34" charset="0"/>
              </a:rPr>
              <a:t>Limitations </a:t>
            </a:r>
            <a:endParaRPr lang="en-IN"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High reliance on low quality, incomplete and historical data limit the effectiveness of this information system. </a:t>
            </a:r>
            <a:endParaRPr lang="en-IN"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also increases the risks of data breaching due to the large volume of data management. </a:t>
            </a:r>
            <a:endParaRPr lang="en-IN"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sp>
        <p:nvSpPr>
          <p:cNvPr id="3" name="Freeform 3"/>
          <p:cNvSpPr/>
          <p:nvPr/>
        </p:nvSpPr>
        <p:spPr>
          <a:xfrm rot="-5400000">
            <a:off x="14878049" y="6877050"/>
            <a:ext cx="3695701" cy="31242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4" name="Freeform 4"/>
          <p:cNvSpPr/>
          <p:nvPr/>
        </p:nvSpPr>
        <p:spPr>
          <a:xfrm rot="5400000">
            <a:off x="-284466" y="284467"/>
            <a:ext cx="4302731" cy="37338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21" name="TextBox 21"/>
          <p:cNvSpPr txBox="1"/>
          <p:nvPr/>
        </p:nvSpPr>
        <p:spPr>
          <a:xfrm>
            <a:off x="3049374" y="501238"/>
            <a:ext cx="13387123" cy="677108"/>
          </a:xfrm>
          <a:prstGeom prst="rect">
            <a:avLst/>
          </a:prstGeom>
        </p:spPr>
        <p:txBody>
          <a:bodyPr wrap="square"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Case study (British Airways) </a:t>
            </a:r>
          </a:p>
        </p:txBody>
      </p:sp>
      <p:sp>
        <p:nvSpPr>
          <p:cNvPr id="22" name="Freeform 22"/>
          <p:cNvSpPr/>
          <p:nvPr/>
        </p:nvSpPr>
        <p:spPr>
          <a:xfrm>
            <a:off x="16320721" y="86642"/>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 xmlns:asvg="http://schemas.microsoft.com/office/drawing/2016/SVG/main" r:embed="rId5"/>
                </a:ext>
              </a:extLst>
            </a:blip>
            <a:stretch>
              <a:fillRect/>
            </a:stretch>
          </a:blipFill>
          <a:ln cap="sq">
            <a:noFill/>
            <a:prstDash val="solid"/>
            <a:miter/>
          </a:ln>
        </p:spPr>
      </p:sp>
      <p:sp>
        <p:nvSpPr>
          <p:cNvPr id="5" name="Rectangle 4"/>
          <p:cNvSpPr/>
          <p:nvPr/>
        </p:nvSpPr>
        <p:spPr>
          <a:xfrm>
            <a:off x="1747202" y="3668540"/>
            <a:ext cx="6863398" cy="4708981"/>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British Airways has implemented sophisticated AI systems containing DSS to identify potential actions for mitigating effects of disruptions (Process Excellence Network, 2025). </a:t>
            </a:r>
          </a:p>
          <a:p>
            <a:pPr algn="just">
              <a:lnSpc>
                <a:spcPct val="150000"/>
              </a:lnSpc>
              <a:spcAft>
                <a:spcPts val="0"/>
              </a:spcAft>
            </a:pP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It helps this organisation to improve flight punctuality and enhance overall operational efficiency.   </a:t>
            </a:r>
          </a:p>
          <a:p>
            <a:pPr algn="just">
              <a:lnSpc>
                <a:spcPct val="150000"/>
              </a:lnSpc>
              <a:spcAft>
                <a:spcPts val="0"/>
              </a:spcAft>
            </a:pP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dirty="0">
                <a:latin typeface="Arial" panose="020B0604020202020204" pitchFamily="34" charset="0"/>
                <a:ea typeface="Times New Roman" panose="02020603050405020304" pitchFamily="18" charset="0"/>
                <a:cs typeface="Arial" panose="020B0604020202020204" pitchFamily="34" charset="0"/>
              </a:rPr>
              <a:t>This organisation has been fined over £20m for data breaching related to DSS implementation (BBC, 2020).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pic>
        <p:nvPicPr>
          <p:cNvPr id="9" name="image1.png"/>
          <p:cNvPicPr/>
          <p:nvPr/>
        </p:nvPicPr>
        <p:blipFill>
          <a:blip r:embed="rId6"/>
          <a:srcRect/>
          <a:stretch>
            <a:fillRect/>
          </a:stretch>
        </p:blipFill>
        <p:spPr>
          <a:xfrm>
            <a:off x="9469233" y="2699170"/>
            <a:ext cx="7960134" cy="5283930"/>
          </a:xfrm>
          <a:prstGeom prst="rect">
            <a:avLst/>
          </a:prstGeom>
          <a:ln w="25400">
            <a:solidFill>
              <a:srgbClr val="000000"/>
            </a:solidFill>
            <a:prstDash val="solid"/>
          </a:ln>
        </p:spPr>
      </p:pic>
      <p:sp>
        <p:nvSpPr>
          <p:cNvPr id="6" name="Rectangle 5"/>
          <p:cNvSpPr/>
          <p:nvPr/>
        </p:nvSpPr>
        <p:spPr>
          <a:xfrm>
            <a:off x="11595569" y="8115300"/>
            <a:ext cx="4642618" cy="496996"/>
          </a:xfrm>
          <a:prstGeom prst="rect">
            <a:avLst/>
          </a:prstGeom>
        </p:spPr>
        <p:txBody>
          <a:bodyPr wrap="none">
            <a:spAutoFit/>
          </a:bodyPr>
          <a:lstStyle/>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(Source: </a:t>
            </a:r>
            <a:r>
              <a:rPr lang="en-GB" sz="2000" dirty="0" err="1">
                <a:latin typeface="Arial" panose="020B0604020202020204" pitchFamily="34" charset="0"/>
                <a:ea typeface="Times New Roman" panose="02020603050405020304" pitchFamily="18" charset="0"/>
                <a:cs typeface="Arial" panose="020B0604020202020204" pitchFamily="34" charset="0"/>
              </a:rPr>
              <a:t>Insaurralde</a:t>
            </a:r>
            <a:r>
              <a:rPr lang="en-GB" sz="2000" dirty="0">
                <a:latin typeface="Arial" panose="020B0604020202020204" pitchFamily="34" charset="0"/>
                <a:ea typeface="Times New Roman" panose="02020603050405020304" pitchFamily="18" charset="0"/>
                <a:cs typeface="Arial" panose="020B0604020202020204" pitchFamily="34" charset="0"/>
              </a:rPr>
              <a:t> and </a:t>
            </a:r>
            <a:r>
              <a:rPr lang="en-GB" sz="2000" dirty="0" err="1">
                <a:latin typeface="Arial" panose="020B0604020202020204" pitchFamily="34" charset="0"/>
                <a:ea typeface="Times New Roman" panose="02020603050405020304" pitchFamily="18" charset="0"/>
                <a:cs typeface="Arial" panose="020B0604020202020204" pitchFamily="34" charset="0"/>
              </a:rPr>
              <a:t>Blasch</a:t>
            </a:r>
            <a:r>
              <a:rPr lang="en-GB" sz="2000" dirty="0">
                <a:latin typeface="Arial" panose="020B0604020202020204" pitchFamily="34" charset="0"/>
                <a:ea typeface="Times New Roman" panose="02020603050405020304" pitchFamily="18" charset="0"/>
                <a:cs typeface="Arial" panose="020B0604020202020204" pitchFamily="34" charset="0"/>
              </a:rPr>
              <a:t>, 2022)</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sp>
        <p:nvSpPr>
          <p:cNvPr id="3" name="Freeform 3"/>
          <p:cNvSpPr/>
          <p:nvPr/>
        </p:nvSpPr>
        <p:spPr>
          <a:xfrm>
            <a:off x="-31952" y="6972300"/>
            <a:ext cx="2562619" cy="3314700"/>
          </a:xfrm>
          <a:custGeom>
            <a:avLst/>
            <a:gdLst/>
            <a:ahLst/>
            <a:cxnLst/>
            <a:rect l="l" t="t" r="r" b="b"/>
            <a:pathLst>
              <a:path w="5329431" h="4550002">
                <a:moveTo>
                  <a:pt x="0" y="0"/>
                </a:moveTo>
                <a:lnTo>
                  <a:pt x="5329431" y="0"/>
                </a:lnTo>
                <a:lnTo>
                  <a:pt x="5329431" y="4550002"/>
                </a:lnTo>
                <a:lnTo>
                  <a:pt x="0" y="4550002"/>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4" name="Freeform 4"/>
          <p:cNvSpPr/>
          <p:nvPr/>
        </p:nvSpPr>
        <p:spPr>
          <a:xfrm rot="-10800000">
            <a:off x="15015378" y="15971"/>
            <a:ext cx="3272621" cy="2972624"/>
          </a:xfrm>
          <a:custGeom>
            <a:avLst/>
            <a:gdLst/>
            <a:ahLst/>
            <a:cxnLst/>
            <a:rect l="l" t="t" r="r" b="b"/>
            <a:pathLst>
              <a:path w="5329431" h="4550002">
                <a:moveTo>
                  <a:pt x="0" y="0"/>
                </a:moveTo>
                <a:lnTo>
                  <a:pt x="5329431" y="0"/>
                </a:lnTo>
                <a:lnTo>
                  <a:pt x="5329431" y="4550001"/>
                </a:lnTo>
                <a:lnTo>
                  <a:pt x="0" y="4550001"/>
                </a:lnTo>
                <a:lnTo>
                  <a:pt x="0" y="0"/>
                </a:lnTo>
                <a:close/>
              </a:path>
            </a:pathLst>
          </a:custGeom>
          <a:blipFill>
            <a:blip>
              <a:extLst>
                <a:ext uri="{96DAC541-7B7A-43D3-8B79-37D633B846F1}">
                  <asvg:svgBlip xmlns="" xmlns:asvg="http://schemas.microsoft.com/office/drawing/2016/SVG/main" r:embed="rId4"/>
                </a:ext>
              </a:extLst>
            </a:blip>
            <a:stretch>
              <a:fillRect/>
            </a:stretch>
          </a:blipFill>
        </p:spPr>
      </p:sp>
      <p:sp>
        <p:nvSpPr>
          <p:cNvPr id="11" name="Freeform 11"/>
          <p:cNvSpPr/>
          <p:nvPr/>
        </p:nvSpPr>
        <p:spPr>
          <a:xfrm>
            <a:off x="3906556"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12" name="Freeform 12"/>
          <p:cNvSpPr/>
          <p:nvPr/>
        </p:nvSpPr>
        <p:spPr>
          <a:xfrm>
            <a:off x="7858410" y="7978370"/>
            <a:ext cx="929390" cy="606427"/>
          </a:xfrm>
          <a:custGeom>
            <a:avLst/>
            <a:gdLst/>
            <a:ahLst/>
            <a:cxnLst/>
            <a:rect l="l" t="t" r="r" b="b"/>
            <a:pathLst>
              <a:path w="929390" h="606427">
                <a:moveTo>
                  <a:pt x="0" y="0"/>
                </a:moveTo>
                <a:lnTo>
                  <a:pt x="929390" y="0"/>
                </a:lnTo>
                <a:lnTo>
                  <a:pt x="929390" y="606427"/>
                </a:lnTo>
                <a:lnTo>
                  <a:pt x="0" y="606427"/>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45" name="Freeform 45"/>
          <p:cNvSpPr/>
          <p:nvPr/>
        </p:nvSpPr>
        <p:spPr>
          <a:xfrm>
            <a:off x="12096015"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46" name="Freeform 46"/>
          <p:cNvSpPr/>
          <p:nvPr/>
        </p:nvSpPr>
        <p:spPr>
          <a:xfrm>
            <a:off x="16143119" y="7978370"/>
            <a:ext cx="929390" cy="606427"/>
          </a:xfrm>
          <a:custGeom>
            <a:avLst/>
            <a:gdLst/>
            <a:ahLst/>
            <a:cxnLst/>
            <a:rect l="l" t="t" r="r" b="b"/>
            <a:pathLst>
              <a:path w="929390" h="606427">
                <a:moveTo>
                  <a:pt x="0" y="0"/>
                </a:moveTo>
                <a:lnTo>
                  <a:pt x="929389" y="0"/>
                </a:lnTo>
                <a:lnTo>
                  <a:pt x="929389" y="606427"/>
                </a:lnTo>
                <a:lnTo>
                  <a:pt x="0" y="606427"/>
                </a:lnTo>
                <a:lnTo>
                  <a:pt x="0" y="0"/>
                </a:lnTo>
                <a:close/>
              </a:path>
            </a:pathLst>
          </a:custGeom>
          <a:blipFill>
            <a:blip>
              <a:extLst>
                <a:ext uri="{96DAC541-7B7A-43D3-8B79-37D633B846F1}">
                  <asvg:svgBlip xmlns="" xmlns:asvg="http://schemas.microsoft.com/office/drawing/2016/SVG/main" r:embed="rId5"/>
                </a:ext>
              </a:extLst>
            </a:blip>
            <a:stretch>
              <a:fillRect/>
            </a:stretch>
          </a:blipFill>
        </p:spPr>
      </p:sp>
      <p:sp>
        <p:nvSpPr>
          <p:cNvPr id="51" name="TextBox 51"/>
          <p:cNvSpPr txBox="1"/>
          <p:nvPr/>
        </p:nvSpPr>
        <p:spPr>
          <a:xfrm>
            <a:off x="2308515" y="825174"/>
            <a:ext cx="12958569" cy="677108"/>
          </a:xfrm>
          <a:prstGeom prst="rect">
            <a:avLst/>
          </a:prstGeom>
        </p:spPr>
        <p:txBody>
          <a:bodyPr lIns="0" tIns="0" rIns="0" bIns="0" rtlCol="0" anchor="t">
            <a:spAutoFit/>
          </a:bodyPr>
          <a:lstStyle/>
          <a:p>
            <a:pPr algn="ctr"/>
            <a:r>
              <a:rPr lang="en-US" sz="4400" b="1" dirty="0">
                <a:solidFill>
                  <a:srgbClr val="000000"/>
                </a:solidFill>
                <a:latin typeface="Arial" panose="020B0604020202020204" pitchFamily="34" charset="0"/>
                <a:ea typeface="Egyptian Slate"/>
                <a:cs typeface="Arial" panose="020B0604020202020204" pitchFamily="34" charset="0"/>
                <a:sym typeface="Egyptian Slate"/>
              </a:rPr>
              <a:t>Enterprise Resource Planning (ERP) Systems </a:t>
            </a:r>
          </a:p>
        </p:txBody>
      </p:sp>
      <p:sp>
        <p:nvSpPr>
          <p:cNvPr id="31" name="Rectangle 30"/>
          <p:cNvSpPr/>
          <p:nvPr/>
        </p:nvSpPr>
        <p:spPr>
          <a:xfrm>
            <a:off x="8794352" y="3004565"/>
            <a:ext cx="8579248" cy="5632311"/>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v"/>
            </a:pPr>
            <a:r>
              <a:rPr lang="en-GB" sz="2000" b="1" i="1" dirty="0">
                <a:latin typeface="Arial" panose="020B0604020202020204" pitchFamily="34" charset="0"/>
                <a:ea typeface="Times New Roman" panose="02020603050405020304" pitchFamily="18" charset="0"/>
                <a:cs typeface="Arial" panose="020B0604020202020204" pitchFamily="34" charset="0"/>
              </a:rPr>
              <a:t>Functions in driving business success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ERP systems provide a centralised data management and shared information infrastructure to enhance business functions.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streamlines, manages and automates business functions and workflows (</a:t>
            </a:r>
            <a:r>
              <a:rPr lang="en-GB" sz="2000" dirty="0" err="1">
                <a:latin typeface="Arial" panose="020B0604020202020204" pitchFamily="34" charset="0"/>
                <a:ea typeface="Times New Roman" panose="02020603050405020304" pitchFamily="18" charset="0"/>
                <a:cs typeface="Arial" panose="020B0604020202020204" pitchFamily="34" charset="0"/>
              </a:rPr>
              <a:t>Mhaskey</a:t>
            </a:r>
            <a:r>
              <a:rPr lang="en-GB" sz="2000" dirty="0">
                <a:latin typeface="Arial" panose="020B0604020202020204" pitchFamily="34" charset="0"/>
                <a:ea typeface="Times New Roman" panose="02020603050405020304" pitchFamily="18" charset="0"/>
                <a:cs typeface="Arial" panose="020B0604020202020204" pitchFamily="34" charset="0"/>
              </a:rPr>
              <a:t>, 2024).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b="1" i="1" dirty="0">
                <a:latin typeface="Arial" panose="020B0604020202020204" pitchFamily="34" charset="0"/>
                <a:ea typeface="Times New Roman" panose="02020603050405020304" pitchFamily="18" charset="0"/>
                <a:cs typeface="Arial" panose="020B0604020202020204" pitchFamily="34" charset="0"/>
              </a:rPr>
              <a:t>Benefits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ERP enables businesses to achieve success by automating core business functions.</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It also helps the businesses in minimising operational errors and costs. </a:t>
            </a:r>
            <a:r>
              <a:rPr lang="en-GB" sz="2000" b="1" i="1"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v"/>
            </a:pPr>
            <a:r>
              <a:rPr lang="en-GB" sz="2000" b="1" i="1" dirty="0">
                <a:latin typeface="Arial" panose="020B0604020202020204" pitchFamily="34" charset="0"/>
                <a:ea typeface="Times New Roman" panose="02020603050405020304" pitchFamily="18" charset="0"/>
                <a:cs typeface="Arial" panose="020B0604020202020204" pitchFamily="34" charset="0"/>
              </a:rPr>
              <a:t>Limitations </a:t>
            </a:r>
            <a:endParaRPr lang="en-IN" sz="20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High implementation costs, requirement for organisational change and complex implementations are its key limitations (</a:t>
            </a:r>
            <a:r>
              <a:rPr lang="en-GB" sz="2000" dirty="0" err="1">
                <a:latin typeface="Arial" panose="020B0604020202020204" pitchFamily="34" charset="0"/>
                <a:ea typeface="Times New Roman" panose="02020603050405020304" pitchFamily="18" charset="0"/>
                <a:cs typeface="Arial" panose="020B0604020202020204" pitchFamily="34" charset="0"/>
              </a:rPr>
              <a:t>Lakhamraju</a:t>
            </a:r>
            <a:r>
              <a:rPr lang="en-GB" sz="2000" dirty="0">
                <a:latin typeface="Arial" panose="020B0604020202020204" pitchFamily="34" charset="0"/>
                <a:ea typeface="Times New Roman" panose="02020603050405020304" pitchFamily="18" charset="0"/>
                <a:cs typeface="Arial" panose="020B0604020202020204" pitchFamily="34" charset="0"/>
              </a:rPr>
              <a:t>, 2025).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32" name="Diagram 31"/>
          <p:cNvGraphicFramePr/>
          <p:nvPr>
            <p:extLst>
              <p:ext uri="{D42A27DB-BD31-4B8C-83A1-F6EECF244321}">
                <p14:modId xmlns:p14="http://schemas.microsoft.com/office/powerpoint/2010/main" val="2506226349"/>
              </p:ext>
            </p:extLst>
          </p:nvPr>
        </p:nvGraphicFramePr>
        <p:xfrm>
          <a:off x="1711746" y="2689527"/>
          <a:ext cx="6248400" cy="622434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447800" y="6010678"/>
            <a:ext cx="4499118" cy="1054468"/>
            <a:chOff x="0" y="0"/>
            <a:chExt cx="1184953" cy="277720"/>
          </a:xfrm>
        </p:grpSpPr>
        <p:sp>
          <p:nvSpPr>
            <p:cNvPr id="4" name="Freeform 4"/>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5" name="TextBox 5"/>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7155560" y="7638181"/>
            <a:ext cx="4499118" cy="1054468"/>
            <a:chOff x="0" y="0"/>
            <a:chExt cx="1184953" cy="277720"/>
          </a:xfrm>
        </p:grpSpPr>
        <p:sp>
          <p:nvSpPr>
            <p:cNvPr id="7" name="Freeform 7"/>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8" name="TextBox 8"/>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7170860" y="6010678"/>
            <a:ext cx="4499118" cy="1054468"/>
            <a:chOff x="0" y="0"/>
            <a:chExt cx="1184953" cy="277720"/>
          </a:xfrm>
        </p:grpSpPr>
        <p:sp>
          <p:nvSpPr>
            <p:cNvPr id="10" name="Freeform 10"/>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11" name="TextBox 11"/>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1162438" y="5871773"/>
            <a:ext cx="4499118" cy="1054468"/>
            <a:chOff x="0" y="0"/>
            <a:chExt cx="1184953" cy="277720"/>
          </a:xfrm>
        </p:grpSpPr>
        <p:sp>
          <p:nvSpPr>
            <p:cNvPr id="16" name="Freeform 16"/>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17" name="TextBox 17"/>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6870198" y="7499276"/>
            <a:ext cx="4499118" cy="1054468"/>
            <a:chOff x="0" y="0"/>
            <a:chExt cx="1184953" cy="277720"/>
          </a:xfrm>
        </p:grpSpPr>
        <p:sp>
          <p:nvSpPr>
            <p:cNvPr id="19" name="Freeform 19"/>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20" name="TextBox 20"/>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6885498" y="5871773"/>
            <a:ext cx="4499118" cy="1054468"/>
            <a:chOff x="0" y="0"/>
            <a:chExt cx="1184953" cy="277720"/>
          </a:xfrm>
        </p:grpSpPr>
        <p:sp>
          <p:nvSpPr>
            <p:cNvPr id="22" name="Freeform 22"/>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23" name="TextBox 23"/>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7" name="Group 27"/>
          <p:cNvGrpSpPr/>
          <p:nvPr/>
        </p:nvGrpSpPr>
        <p:grpSpPr>
          <a:xfrm>
            <a:off x="12893920" y="6010678"/>
            <a:ext cx="4499118" cy="1054468"/>
            <a:chOff x="0" y="0"/>
            <a:chExt cx="1184953" cy="277720"/>
          </a:xfrm>
        </p:grpSpPr>
        <p:sp>
          <p:nvSpPr>
            <p:cNvPr id="28" name="Freeform 28"/>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092C59"/>
            </a:solidFill>
          </p:spPr>
        </p:sp>
        <p:sp>
          <p:nvSpPr>
            <p:cNvPr id="29" name="TextBox 29"/>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30" name="Group 30"/>
          <p:cNvGrpSpPr/>
          <p:nvPr/>
        </p:nvGrpSpPr>
        <p:grpSpPr>
          <a:xfrm>
            <a:off x="12608558" y="5871773"/>
            <a:ext cx="4499118" cy="1054468"/>
            <a:chOff x="0" y="0"/>
            <a:chExt cx="1184953" cy="277720"/>
          </a:xfrm>
        </p:grpSpPr>
        <p:sp>
          <p:nvSpPr>
            <p:cNvPr id="31" name="Freeform 31"/>
            <p:cNvSpPr/>
            <p:nvPr/>
          </p:nvSpPr>
          <p:spPr>
            <a:xfrm>
              <a:off x="0" y="0"/>
              <a:ext cx="1184953" cy="277720"/>
            </a:xfrm>
            <a:custGeom>
              <a:avLst/>
              <a:gdLst/>
              <a:ahLst/>
              <a:cxnLst/>
              <a:rect l="l" t="t" r="r" b="b"/>
              <a:pathLst>
                <a:path w="1184953" h="277720">
                  <a:moveTo>
                    <a:pt x="0" y="0"/>
                  </a:moveTo>
                  <a:lnTo>
                    <a:pt x="1184953" y="0"/>
                  </a:lnTo>
                  <a:lnTo>
                    <a:pt x="1184953" y="277720"/>
                  </a:lnTo>
                  <a:lnTo>
                    <a:pt x="0" y="277720"/>
                  </a:lnTo>
                  <a:close/>
                </a:path>
              </a:pathLst>
            </a:custGeom>
            <a:solidFill>
              <a:srgbClr val="1DA95F"/>
            </a:solidFill>
          </p:spPr>
        </p:sp>
        <p:sp>
          <p:nvSpPr>
            <p:cNvPr id="32" name="TextBox 32"/>
            <p:cNvSpPr txBox="1"/>
            <p:nvPr/>
          </p:nvSpPr>
          <p:spPr>
            <a:xfrm>
              <a:off x="0" y="-47625"/>
              <a:ext cx="1184953" cy="32534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39" name="Freeform 39"/>
          <p:cNvSpPr/>
          <p:nvPr/>
        </p:nvSpPr>
        <p:spPr>
          <a:xfrm rot="5400000">
            <a:off x="771525" y="-771525"/>
            <a:ext cx="2571750" cy="4114800"/>
          </a:xfrm>
          <a:custGeom>
            <a:avLst/>
            <a:gdLst/>
            <a:ahLst/>
            <a:cxnLst/>
            <a:rect l="l" t="t" r="r" b="b"/>
            <a:pathLst>
              <a:path w="2571750" h="4114800">
                <a:moveTo>
                  <a:pt x="0" y="0"/>
                </a:moveTo>
                <a:lnTo>
                  <a:pt x="2571750" y="0"/>
                </a:lnTo>
                <a:lnTo>
                  <a:pt x="2571750" y="4114800"/>
                </a:lnTo>
                <a:lnTo>
                  <a:pt x="0" y="4114800"/>
                </a:lnTo>
                <a:lnTo>
                  <a:pt x="0" y="0"/>
                </a:lnTo>
                <a:close/>
              </a:path>
            </a:pathLst>
          </a:custGeom>
          <a:blipFill>
            <a:blip>
              <a:extLst>
                <a:ext uri="{96DAC541-7B7A-43D3-8B79-37D633B846F1}">
                  <asvg:svgBlip xmlns="" xmlns:asvg="http://schemas.microsoft.com/office/drawing/2016/SVG/main" r:embed="rId3"/>
                </a:ext>
              </a:extLst>
            </a:blip>
            <a:stretch>
              <a:fillRect/>
            </a:stretch>
          </a:blipFill>
          <a:ln cap="sq">
            <a:noFill/>
            <a:prstDash val="solid"/>
            <a:miter/>
          </a:ln>
        </p:spPr>
      </p:sp>
      <p:sp>
        <p:nvSpPr>
          <p:cNvPr id="40" name="Freeform 40"/>
          <p:cNvSpPr/>
          <p:nvPr/>
        </p:nvSpPr>
        <p:spPr>
          <a:xfrm rot="5400000" flipV="1">
            <a:off x="14941480" y="-771525"/>
            <a:ext cx="2571750" cy="4114800"/>
          </a:xfrm>
          <a:custGeom>
            <a:avLst/>
            <a:gdLst/>
            <a:ahLst/>
            <a:cxnLst/>
            <a:rect l="l" t="t" r="r" b="b"/>
            <a:pathLst>
              <a:path w="2571750" h="4114800">
                <a:moveTo>
                  <a:pt x="0" y="4114800"/>
                </a:moveTo>
                <a:lnTo>
                  <a:pt x="2571750" y="4114800"/>
                </a:lnTo>
                <a:lnTo>
                  <a:pt x="2571750" y="0"/>
                </a:lnTo>
                <a:lnTo>
                  <a:pt x="0" y="0"/>
                </a:lnTo>
                <a:lnTo>
                  <a:pt x="0" y="4114800"/>
                </a:lnTo>
                <a:close/>
              </a:path>
            </a:pathLst>
          </a:custGeom>
          <a:blipFill>
            <a:blip>
              <a:extLst>
                <a:ext uri="{96DAC541-7B7A-43D3-8B79-37D633B846F1}">
                  <asvg:svgBlip xmlns="" xmlns:asvg="http://schemas.microsoft.com/office/drawing/2016/SVG/main" r:embed="rId3"/>
                </a:ext>
              </a:extLst>
            </a:blip>
            <a:stretch>
              <a:fillRect/>
            </a:stretch>
          </a:blipFill>
          <a:ln cap="sq">
            <a:noFill/>
            <a:prstDash val="solid"/>
            <a:miter/>
          </a:ln>
        </p:spPr>
      </p:sp>
      <p:sp>
        <p:nvSpPr>
          <p:cNvPr id="41" name="Freeform 41"/>
          <p:cNvSpPr/>
          <p:nvPr/>
        </p:nvSpPr>
        <p:spPr>
          <a:xfrm flipH="1">
            <a:off x="12741132" y="9597282"/>
            <a:ext cx="5557414" cy="648258"/>
          </a:xfrm>
          <a:custGeom>
            <a:avLst/>
            <a:gdLst/>
            <a:ahLst/>
            <a:cxnLst/>
            <a:rect l="l" t="t" r="r" b="b"/>
            <a:pathLst>
              <a:path w="5557414" h="1354620">
                <a:moveTo>
                  <a:pt x="5557414" y="0"/>
                </a:moveTo>
                <a:lnTo>
                  <a:pt x="0" y="0"/>
                </a:lnTo>
                <a:lnTo>
                  <a:pt x="0" y="1354619"/>
                </a:lnTo>
                <a:lnTo>
                  <a:pt x="5557414" y="1354619"/>
                </a:lnTo>
                <a:lnTo>
                  <a:pt x="5557414" y="0"/>
                </a:lnTo>
                <a:close/>
              </a:path>
            </a:pathLst>
          </a:custGeom>
          <a:blipFill>
            <a:blip>
              <a:extLst>
                <a:ext uri="{96DAC541-7B7A-43D3-8B79-37D633B846F1}">
                  <asvg:svgBlip xmlns="" xmlns:asvg="http://schemas.microsoft.com/office/drawing/2016/SVG/main" r:embed="rId4"/>
                </a:ext>
              </a:extLst>
            </a:blip>
            <a:stretch>
              <a:fillRect/>
            </a:stretch>
          </a:blipFill>
          <a:ln cap="sq">
            <a:noFill/>
            <a:prstDash val="solid"/>
            <a:miter/>
          </a:ln>
        </p:spPr>
      </p:sp>
      <p:sp>
        <p:nvSpPr>
          <p:cNvPr id="44" name="TextBox 44"/>
          <p:cNvSpPr txBox="1"/>
          <p:nvPr/>
        </p:nvSpPr>
        <p:spPr>
          <a:xfrm>
            <a:off x="1364338" y="6088277"/>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Security and Compliance</a:t>
            </a:r>
          </a:p>
        </p:txBody>
      </p:sp>
      <p:sp>
        <p:nvSpPr>
          <p:cNvPr id="45" name="TextBox 45"/>
          <p:cNvSpPr txBox="1"/>
          <p:nvPr/>
        </p:nvSpPr>
        <p:spPr>
          <a:xfrm>
            <a:off x="6946403" y="7776441"/>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Operational scale</a:t>
            </a:r>
          </a:p>
        </p:txBody>
      </p:sp>
      <p:sp>
        <p:nvSpPr>
          <p:cNvPr id="46" name="TextBox 46"/>
          <p:cNvSpPr txBox="1"/>
          <p:nvPr/>
        </p:nvSpPr>
        <p:spPr>
          <a:xfrm>
            <a:off x="7087398" y="6088277"/>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System integration</a:t>
            </a:r>
          </a:p>
        </p:txBody>
      </p:sp>
      <p:sp>
        <p:nvSpPr>
          <p:cNvPr id="52" name="TextBox 52"/>
          <p:cNvSpPr txBox="1"/>
          <p:nvPr/>
        </p:nvSpPr>
        <p:spPr>
          <a:xfrm>
            <a:off x="12810458" y="6088277"/>
            <a:ext cx="4095318" cy="500137"/>
          </a:xfrm>
          <a:prstGeom prst="rect">
            <a:avLst/>
          </a:prstGeom>
        </p:spPr>
        <p:txBody>
          <a:bodyPr lIns="0" tIns="0" rIns="0" bIns="0" rtlCol="0" anchor="t">
            <a:spAutoFit/>
          </a:bodyPr>
          <a:lstStyle/>
          <a:p>
            <a:pPr algn="ctr">
              <a:lnSpc>
                <a:spcPts val="3919"/>
              </a:lnSpc>
              <a:spcBef>
                <a:spcPct val="0"/>
              </a:spcBef>
            </a:pPr>
            <a:r>
              <a:rPr lang="en-US" sz="2799" dirty="0">
                <a:solidFill>
                  <a:srgbClr val="FFFFFF"/>
                </a:solidFill>
                <a:latin typeface="Arial" panose="020B0604020202020204" pitchFamily="34" charset="0"/>
                <a:ea typeface="TT Interphases"/>
                <a:cs typeface="Arial" panose="020B0604020202020204" pitchFamily="34" charset="0"/>
                <a:sym typeface="TT Interphases"/>
              </a:rPr>
              <a:t>Data management </a:t>
            </a:r>
          </a:p>
        </p:txBody>
      </p:sp>
      <p:sp>
        <p:nvSpPr>
          <p:cNvPr id="54" name="TextBox 54"/>
          <p:cNvSpPr txBox="1"/>
          <p:nvPr/>
        </p:nvSpPr>
        <p:spPr>
          <a:xfrm>
            <a:off x="4114800" y="854581"/>
            <a:ext cx="10363200" cy="677108"/>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Case study (Amazon)</a:t>
            </a:r>
            <a:endParaRPr lang="en-IN" sz="4400" b="1" dirty="0">
              <a:latin typeface="Arial" panose="020B0604020202020204" pitchFamily="34" charset="0"/>
              <a:cs typeface="Arial" panose="020B0604020202020204" pitchFamily="34" charset="0"/>
            </a:endParaRPr>
          </a:p>
        </p:txBody>
      </p:sp>
      <p:sp>
        <p:nvSpPr>
          <p:cNvPr id="2" name="Rectangle 1"/>
          <p:cNvSpPr/>
          <p:nvPr/>
        </p:nvSpPr>
        <p:spPr>
          <a:xfrm>
            <a:off x="3025445" y="2433514"/>
            <a:ext cx="14049574" cy="2862322"/>
          </a:xfrm>
          <a:prstGeom prst="rect">
            <a:avLst/>
          </a:prstGeom>
        </p:spPr>
        <p:txBody>
          <a:bodyPr wrap="square">
            <a:spAutoFit/>
          </a:bodyPr>
          <a:lstStyle/>
          <a:p>
            <a:pPr marL="285750" indent="-285750" algn="just">
              <a:lnSpc>
                <a:spcPct val="150000"/>
              </a:lnSpc>
              <a:spcAft>
                <a:spcPts val="0"/>
              </a:spcAft>
              <a:buFont typeface="Wingdings" panose="05000000000000000000" pitchFamily="2" charset="2"/>
              <a:buChar char="Ø"/>
            </a:pPr>
            <a:r>
              <a:rPr lang="en-GB" sz="2000" dirty="0">
                <a:latin typeface="Arial" panose="020B0604020202020204" pitchFamily="34" charset="0"/>
                <a:ea typeface="Times New Roman" panose="02020603050405020304" pitchFamily="18" charset="0"/>
                <a:cs typeface="Arial" panose="020B0604020202020204" pitchFamily="34" charset="0"/>
              </a:rPr>
              <a:t>The business operations of Amazon depend on automated fulfilment systems related to its cloud ERP systems.</a:t>
            </a: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Ø"/>
            </a:pPr>
            <a:r>
              <a:rPr lang="en-GB" sz="2000" dirty="0">
                <a:latin typeface="Arial" panose="020B0604020202020204" pitchFamily="34" charset="0"/>
                <a:ea typeface="Times New Roman" panose="02020603050405020304" pitchFamily="18" charset="0"/>
                <a:cs typeface="Arial" panose="020B0604020202020204" pitchFamily="34" charset="0"/>
              </a:rPr>
              <a:t>This technological advancement allows this business to efficiently control complex distribution networks globally.</a:t>
            </a:r>
          </a:p>
          <a:p>
            <a:pPr algn="just">
              <a:lnSpc>
                <a:spcPct val="150000"/>
              </a:lnSpc>
              <a:spcAft>
                <a:spcPts val="0"/>
              </a:spcAft>
            </a:pPr>
            <a:r>
              <a:rPr lang="en-GB" sz="2000" dirty="0">
                <a:latin typeface="Arial" panose="020B0604020202020204" pitchFamily="34" charset="0"/>
                <a:ea typeface="Times New Roman" panose="02020603050405020304" pitchFamily="18" charset="0"/>
                <a:cs typeface="Arial" panose="020B0604020202020204" pitchFamily="34" charset="0"/>
              </a:rPr>
              <a:t> </a:t>
            </a:r>
            <a:endParaRPr lang="en-IN" sz="2000" dirty="0">
              <a:latin typeface="Arial" panose="020B0604020202020204" pitchFamily="34" charset="0"/>
              <a:ea typeface="Arial" panose="020B0604020202020204" pitchFamily="34" charset="0"/>
              <a:cs typeface="Arial" panose="020B0604020202020204" pitchFamily="34" charset="0"/>
            </a:endParaRPr>
          </a:p>
          <a:p>
            <a:pPr marL="285750" indent="-285750" algn="just">
              <a:lnSpc>
                <a:spcPct val="150000"/>
              </a:lnSpc>
              <a:spcAft>
                <a:spcPts val="0"/>
              </a:spcAft>
              <a:buFont typeface="Wingdings" panose="05000000000000000000" pitchFamily="2" charset="2"/>
              <a:buChar char="Ø"/>
            </a:pPr>
            <a:r>
              <a:rPr lang="en-GB" sz="2000" dirty="0">
                <a:latin typeface="Arial" panose="020B0604020202020204" pitchFamily="34" charset="0"/>
                <a:ea typeface="Times New Roman" panose="02020603050405020304" pitchFamily="18" charset="0"/>
                <a:cs typeface="Arial" panose="020B0604020202020204" pitchFamily="34" charset="0"/>
              </a:rPr>
              <a:t>However, Amazon Web Services (AWS) has experienced direct revenue losses of between £650m and £1bn due to inadequate maintenance of Cloud ERP (</a:t>
            </a:r>
            <a:r>
              <a:rPr lang="en-GB" sz="2000" dirty="0" err="1">
                <a:latin typeface="Arial" panose="020B0604020202020204" pitchFamily="34" charset="0"/>
                <a:ea typeface="Times New Roman" panose="02020603050405020304" pitchFamily="18" charset="0"/>
                <a:cs typeface="Arial" panose="020B0604020202020204" pitchFamily="34" charset="0"/>
              </a:rPr>
              <a:t>Scroxton</a:t>
            </a:r>
            <a:r>
              <a:rPr lang="en-GB" sz="2000" dirty="0">
                <a:latin typeface="Arial" panose="020B0604020202020204" pitchFamily="34" charset="0"/>
                <a:ea typeface="Times New Roman" panose="02020603050405020304" pitchFamily="18" charset="0"/>
                <a:cs typeface="Arial" panose="020B0604020202020204" pitchFamily="34" charset="0"/>
              </a:rPr>
              <a:t>, 2026). </a:t>
            </a:r>
            <a:endParaRPr lang="en-IN" sz="2000" dirty="0">
              <a:effectLst/>
              <a:latin typeface="Arial" panose="020B0604020202020204" pitchFamily="34" charset="0"/>
              <a:ea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648200" y="732005"/>
            <a:ext cx="9870599" cy="677108"/>
          </a:xfrm>
          <a:prstGeom prst="rect">
            <a:avLst/>
          </a:prstGeom>
        </p:spPr>
        <p:txBody>
          <a:bodyPr lIns="0" tIns="0" rIns="0" bIns="0" rtlCol="0" anchor="t">
            <a:spAutoFit/>
          </a:bodyPr>
          <a:lstStyle/>
          <a:p>
            <a:pPr algn="ctr"/>
            <a:r>
              <a:rPr lang="en-GB" sz="4400" b="1" dirty="0">
                <a:latin typeface="Arial" panose="020B0604020202020204" pitchFamily="34" charset="0"/>
                <a:cs typeface="Arial" panose="020B0604020202020204" pitchFamily="34" charset="0"/>
              </a:rPr>
              <a:t>Ethical Considerations</a:t>
            </a:r>
            <a:endParaRPr lang="en-US" sz="4400" dirty="0">
              <a:solidFill>
                <a:srgbClr val="000000"/>
              </a:solidFill>
              <a:latin typeface="Arial" panose="020B0604020202020204" pitchFamily="34" charset="0"/>
              <a:ea typeface="Egyptian Slate"/>
              <a:cs typeface="Arial" panose="020B0604020202020204" pitchFamily="34" charset="0"/>
              <a:sym typeface="Egyptian Slate"/>
            </a:endParaRPr>
          </a:p>
        </p:txBody>
      </p:sp>
      <p:sp>
        <p:nvSpPr>
          <p:cNvPr id="4" name="Freeform 4"/>
          <p:cNvSpPr/>
          <p:nvPr/>
        </p:nvSpPr>
        <p:spPr>
          <a:xfrm rot="-5400000">
            <a:off x="14746494" y="6731522"/>
            <a:ext cx="3879227" cy="325535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5" name="Freeform 5"/>
          <p:cNvSpPr/>
          <p:nvPr/>
        </p:nvSpPr>
        <p:spPr>
          <a:xfrm rot="5400000">
            <a:off x="753516" y="-753516"/>
            <a:ext cx="2836367" cy="43434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40" name="TextBox 40"/>
          <p:cNvSpPr txBox="1"/>
          <p:nvPr/>
        </p:nvSpPr>
        <p:spPr>
          <a:xfrm>
            <a:off x="2065220" y="4448982"/>
            <a:ext cx="2444430" cy="500137"/>
          </a:xfrm>
          <a:prstGeom prst="rect">
            <a:avLst/>
          </a:prstGeom>
        </p:spPr>
        <p:txBody>
          <a:bodyPr lIns="0" tIns="0" rIns="0" bIns="0" rtlCol="0" anchor="t">
            <a:spAutoFit/>
          </a:bodyPr>
          <a:lstStyle/>
          <a:p>
            <a:pPr algn="ctr">
              <a:lnSpc>
                <a:spcPts val="3919"/>
              </a:lnSpc>
              <a:spcBef>
                <a:spcPct val="0"/>
              </a:spcBef>
            </a:pPr>
            <a:r>
              <a:rPr lang="en-US" sz="2799" b="1">
                <a:solidFill>
                  <a:srgbClr val="FFFFFF"/>
                </a:solidFill>
                <a:latin typeface="Arial" panose="020B0604020202020204" pitchFamily="34" charset="0"/>
                <a:ea typeface="TT Interphases Bold"/>
                <a:cs typeface="Arial" panose="020B0604020202020204" pitchFamily="34" charset="0"/>
                <a:sym typeface="TT Interphases Bold"/>
              </a:rPr>
              <a:t>Weeks 1–2</a:t>
            </a:r>
          </a:p>
        </p:txBody>
      </p:sp>
      <p:graphicFrame>
        <p:nvGraphicFramePr>
          <p:cNvPr id="35" name="Table 34"/>
          <p:cNvGraphicFramePr>
            <a:graphicFrameLocks noGrp="1"/>
          </p:cNvGraphicFramePr>
          <p:nvPr>
            <p:extLst>
              <p:ext uri="{D42A27DB-BD31-4B8C-83A1-F6EECF244321}">
                <p14:modId xmlns:p14="http://schemas.microsoft.com/office/powerpoint/2010/main" val="2282808947"/>
              </p:ext>
            </p:extLst>
          </p:nvPr>
        </p:nvGraphicFramePr>
        <p:xfrm>
          <a:off x="2992199" y="2476500"/>
          <a:ext cx="13182600" cy="6503280"/>
        </p:xfrm>
        <a:graphic>
          <a:graphicData uri="http://schemas.openxmlformats.org/drawingml/2006/table">
            <a:tbl>
              <a:tblPr>
                <a:tableStyleId>{5C22544A-7EE6-4342-B048-85BDC9FD1C3A}</a:tableStyleId>
              </a:tblPr>
              <a:tblGrid>
                <a:gridCol w="1340231">
                  <a:extLst>
                    <a:ext uri="{9D8B030D-6E8A-4147-A177-3AD203B41FA5}">
                      <a16:colId xmlns:a16="http://schemas.microsoft.com/office/drawing/2014/main" val="20000"/>
                    </a:ext>
                  </a:extLst>
                </a:gridCol>
                <a:gridCol w="2394839">
                  <a:extLst>
                    <a:ext uri="{9D8B030D-6E8A-4147-A177-3AD203B41FA5}">
                      <a16:colId xmlns:a16="http://schemas.microsoft.com/office/drawing/2014/main" val="20001"/>
                    </a:ext>
                  </a:extLst>
                </a:gridCol>
                <a:gridCol w="2856230">
                  <a:extLst>
                    <a:ext uri="{9D8B030D-6E8A-4147-A177-3AD203B41FA5}">
                      <a16:colId xmlns:a16="http://schemas.microsoft.com/office/drawing/2014/main" val="20002"/>
                    </a:ext>
                  </a:extLst>
                </a:gridCol>
                <a:gridCol w="3515360">
                  <a:extLst>
                    <a:ext uri="{9D8B030D-6E8A-4147-A177-3AD203B41FA5}">
                      <a16:colId xmlns:a16="http://schemas.microsoft.com/office/drawing/2014/main" val="20003"/>
                    </a:ext>
                  </a:extLst>
                </a:gridCol>
                <a:gridCol w="3075940">
                  <a:extLst>
                    <a:ext uri="{9D8B030D-6E8A-4147-A177-3AD203B41FA5}">
                      <a16:colId xmlns:a16="http://schemas.microsoft.com/office/drawing/2014/main" val="20004"/>
                    </a:ext>
                  </a:extLst>
                </a:gridCol>
              </a:tblGrid>
              <a:tr h="727951">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Data privacy and security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Bias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AI-decision making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b="1" dirty="0">
                          <a:effectLst/>
                          <a:latin typeface="Arial" panose="020B0604020202020204" pitchFamily="34" charset="0"/>
                          <a:cs typeface="Arial" panose="020B0604020202020204" pitchFamily="34" charset="0"/>
                        </a:rPr>
                        <a:t>Employee monitoring </a:t>
                      </a:r>
                      <a:endParaRPr lang="en-IN" sz="2000" b="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extLst>
                  <a:ext uri="{0D108BD9-81ED-4DB2-BD59-A6C34878D82A}">
                    <a16:rowId xmlns:a16="http://schemas.microsoft.com/office/drawing/2014/main" val="10000"/>
                  </a:ext>
                </a:extLst>
              </a:tr>
              <a:tr h="1614630">
                <a:tc>
                  <a:txBody>
                    <a:bodyPr/>
                    <a:lstStyle/>
                    <a:p>
                      <a:pPr>
                        <a:lnSpc>
                          <a:spcPct val="150000"/>
                        </a:lnSpc>
                        <a:spcAft>
                          <a:spcPts val="0"/>
                        </a:spcAft>
                      </a:pPr>
                      <a:r>
                        <a:rPr lang="en-GB" sz="2000" b="1" i="1">
                          <a:effectLst/>
                          <a:latin typeface="Arial" panose="020B0604020202020204" pitchFamily="34" charset="0"/>
                          <a:cs typeface="Arial" panose="020B0604020202020204" pitchFamily="34" charset="0"/>
                        </a:rPr>
                        <a:t>CRM</a:t>
                      </a:r>
                      <a:endParaRPr lang="en-IN" sz="2000" b="1" i="1">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dirty="0">
                          <a:effectLst/>
                          <a:latin typeface="Arial" panose="020B0604020202020204" pitchFamily="34" charset="0"/>
                          <a:cs typeface="Arial" panose="020B0604020202020204" pitchFamily="34" charset="0"/>
                        </a:rPr>
                        <a:t>High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Specific demographic groups may be excluded or targeted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Error in customer or relevant data recognition may create ethical concern.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a:effectLst/>
                          <a:latin typeface="Arial" panose="020B0604020202020204" pitchFamily="34" charset="0"/>
                          <a:cs typeface="Arial" panose="020B0604020202020204" pitchFamily="34" charset="0"/>
                        </a:rPr>
                        <a:t>Over-quantification of human behaviour may give wrong output. </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1"/>
                  </a:ext>
                </a:extLst>
              </a:tr>
              <a:tr h="1614630">
                <a:tc>
                  <a:txBody>
                    <a:bodyPr/>
                    <a:lstStyle/>
                    <a:p>
                      <a:pPr>
                        <a:lnSpc>
                          <a:spcPct val="150000"/>
                        </a:lnSpc>
                        <a:spcAft>
                          <a:spcPts val="0"/>
                        </a:spcAft>
                      </a:pPr>
                      <a:r>
                        <a:rPr lang="en-GB" sz="2000" b="1" i="1">
                          <a:effectLst/>
                          <a:latin typeface="Arial" panose="020B0604020202020204" pitchFamily="34" charset="0"/>
                          <a:cs typeface="Arial" panose="020B0604020202020204" pitchFamily="34" charset="0"/>
                        </a:rPr>
                        <a:t>DSS</a:t>
                      </a:r>
                      <a:endParaRPr lang="en-IN" sz="2000" b="1" i="1">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dirty="0">
                          <a:effectLst/>
                          <a:latin typeface="Arial" panose="020B0604020202020204" pitchFamily="34" charset="0"/>
                          <a:cs typeface="Arial" panose="020B0604020202020204" pitchFamily="34" charset="0"/>
                        </a:rPr>
                        <a:t>High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Flawed algorithms may create bias in data analysis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Due to changing business scenarios and market conditions, forecasting may include errors.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Bias in accountability and algorithms negatively affects decision-making.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2"/>
                  </a:ext>
                </a:extLst>
              </a:tr>
              <a:tr h="1910189">
                <a:tc>
                  <a:txBody>
                    <a:bodyPr/>
                    <a:lstStyle/>
                    <a:p>
                      <a:pPr>
                        <a:lnSpc>
                          <a:spcPct val="150000"/>
                        </a:lnSpc>
                        <a:spcAft>
                          <a:spcPts val="0"/>
                        </a:spcAft>
                      </a:pPr>
                      <a:r>
                        <a:rPr lang="en-GB" sz="2000" b="1" i="1" dirty="0">
                          <a:effectLst/>
                          <a:latin typeface="Arial" panose="020B0604020202020204" pitchFamily="34" charset="0"/>
                          <a:cs typeface="Arial" panose="020B0604020202020204" pitchFamily="34" charset="0"/>
                        </a:rPr>
                        <a:t>ERP</a:t>
                      </a:r>
                      <a:endParaRPr lang="en-IN" sz="2000" b="1" i="1"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3">
                        <a:lumMod val="60000"/>
                        <a:lumOff val="40000"/>
                      </a:schemeClr>
                    </a:solidFill>
                  </a:tcPr>
                </a:tc>
                <a:tc>
                  <a:txBody>
                    <a:bodyPr/>
                    <a:lstStyle/>
                    <a:p>
                      <a:pPr algn="ctr">
                        <a:lnSpc>
                          <a:spcPct val="150000"/>
                        </a:lnSpc>
                        <a:spcAft>
                          <a:spcPts val="0"/>
                        </a:spcAft>
                      </a:pPr>
                      <a:r>
                        <a:rPr lang="en-GB" sz="2000" dirty="0">
                          <a:effectLst/>
                          <a:latin typeface="Arial" panose="020B0604020202020204" pitchFamily="34" charset="0"/>
                          <a:cs typeface="Arial" panose="020B0604020202020204" pitchFamily="34" charset="0"/>
                        </a:rPr>
                        <a:t>Medium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FF00"/>
                    </a:solidFill>
                  </a:tcPr>
                </a:tc>
                <a:tc>
                  <a:txBody>
                    <a:bodyPr/>
                    <a:lstStyle/>
                    <a:p>
                      <a:pPr>
                        <a:lnSpc>
                          <a:spcPct val="150000"/>
                        </a:lnSpc>
                        <a:spcAft>
                          <a:spcPts val="0"/>
                        </a:spcAft>
                      </a:pPr>
                      <a:r>
                        <a:rPr lang="en-GB" sz="2000">
                          <a:effectLst/>
                          <a:latin typeface="Arial" panose="020B0604020202020204" pitchFamily="34" charset="0"/>
                          <a:cs typeface="Arial" panose="020B0604020202020204" pitchFamily="34" charset="0"/>
                        </a:rPr>
                        <a:t>Automated resource planning or allocation may include bias </a:t>
                      </a:r>
                      <a:endParaRPr lang="en-IN" sz="200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AI-powered decision-making reduces supply chain issues.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nSpc>
                          <a:spcPct val="150000"/>
                        </a:lnSpc>
                        <a:spcAft>
                          <a:spcPts val="0"/>
                        </a:spcAft>
                      </a:pPr>
                      <a:r>
                        <a:rPr lang="en-GB" sz="2000" dirty="0">
                          <a:effectLst/>
                          <a:latin typeface="Arial" panose="020B0604020202020204" pitchFamily="34" charset="0"/>
                          <a:cs typeface="Arial" panose="020B0604020202020204" pitchFamily="34" charset="0"/>
                        </a:rPr>
                        <a:t>Security issues may take place in ERP based employee management practices. </a:t>
                      </a:r>
                      <a:endParaRPr lang="en-IN" sz="2000" dirty="0">
                        <a:effectLst/>
                        <a:latin typeface="Arial" panose="020B0604020202020204" pitchFamily="34" charset="0"/>
                        <a:ea typeface="Arial" panose="020B0604020202020204" pitchFamily="34" charset="0"/>
                        <a:cs typeface="Arial" panose="020B0604020202020204" pitchFamily="34" charset="0"/>
                      </a:endParaRPr>
                    </a:p>
                  </a:txBody>
                  <a:tcPr marL="52775" marR="52775" marT="52775" marB="527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sp>
        <p:nvSpPr>
          <p:cNvPr id="3" name="Freeform 3"/>
          <p:cNvSpPr/>
          <p:nvPr/>
        </p:nvSpPr>
        <p:spPr>
          <a:xfrm>
            <a:off x="1947649" y="2634100"/>
            <a:ext cx="11920751" cy="1918376"/>
          </a:xfrm>
          <a:custGeom>
            <a:avLst/>
            <a:gdLst/>
            <a:ahLst/>
            <a:cxnLst/>
            <a:rect l="l" t="t" r="r" b="b"/>
            <a:pathLst>
              <a:path w="8370829" h="1918376">
                <a:moveTo>
                  <a:pt x="0" y="0"/>
                </a:moveTo>
                <a:lnTo>
                  <a:pt x="8370830" y="0"/>
                </a:lnTo>
                <a:lnTo>
                  <a:pt x="8370830" y="1918376"/>
                </a:lnTo>
                <a:lnTo>
                  <a:pt x="0" y="1918376"/>
                </a:lnTo>
                <a:lnTo>
                  <a:pt x="0" y="0"/>
                </a:lnTo>
                <a:close/>
              </a:path>
            </a:pathLst>
          </a:custGeom>
          <a:blipFill>
            <a:blip>
              <a:extLst>
                <a:ext uri="{96DAC541-7B7A-43D3-8B79-37D633B846F1}">
                  <asvg:svgBlip xmlns="" xmlns:asvg="http://schemas.microsoft.com/office/drawing/2016/SVG/main" r:embed="rId4"/>
                </a:ext>
              </a:extLst>
            </a:blip>
            <a:stretch>
              <a:fillRect b="-250716"/>
            </a:stretch>
          </a:blipFill>
        </p:spPr>
      </p:sp>
      <p:sp>
        <p:nvSpPr>
          <p:cNvPr id="4" name="Freeform 4"/>
          <p:cNvSpPr/>
          <p:nvPr/>
        </p:nvSpPr>
        <p:spPr>
          <a:xfrm>
            <a:off x="1947649" y="4740712"/>
            <a:ext cx="11920751" cy="1918376"/>
          </a:xfrm>
          <a:custGeom>
            <a:avLst/>
            <a:gdLst/>
            <a:ahLst/>
            <a:cxnLst/>
            <a:rect l="l" t="t" r="r" b="b"/>
            <a:pathLst>
              <a:path w="8370829" h="1918376">
                <a:moveTo>
                  <a:pt x="0" y="0"/>
                </a:moveTo>
                <a:lnTo>
                  <a:pt x="8370830" y="0"/>
                </a:lnTo>
                <a:lnTo>
                  <a:pt x="8370830" y="1918376"/>
                </a:lnTo>
                <a:lnTo>
                  <a:pt x="0" y="1918376"/>
                </a:lnTo>
                <a:lnTo>
                  <a:pt x="0" y="0"/>
                </a:lnTo>
                <a:close/>
              </a:path>
            </a:pathLst>
          </a:custGeom>
          <a:blipFill>
            <a:blip>
              <a:extLst>
                <a:ext uri="{96DAC541-7B7A-43D3-8B79-37D633B846F1}">
                  <asvg:svgBlip xmlns="" xmlns:asvg="http://schemas.microsoft.com/office/drawing/2016/SVG/main" r:embed="rId4"/>
                </a:ext>
              </a:extLst>
            </a:blip>
            <a:stretch>
              <a:fillRect b="-250716"/>
            </a:stretch>
          </a:blipFill>
        </p:spPr>
      </p:sp>
      <p:grpSp>
        <p:nvGrpSpPr>
          <p:cNvPr id="5" name="Group 5"/>
          <p:cNvGrpSpPr/>
          <p:nvPr/>
        </p:nvGrpSpPr>
        <p:grpSpPr>
          <a:xfrm>
            <a:off x="4534037" y="2898095"/>
            <a:ext cx="8648563" cy="1355962"/>
            <a:chOff x="0" y="0"/>
            <a:chExt cx="1372586" cy="357126"/>
          </a:xfrm>
        </p:grpSpPr>
        <p:sp>
          <p:nvSpPr>
            <p:cNvPr id="6" name="Freeform 6"/>
            <p:cNvSpPr/>
            <p:nvPr/>
          </p:nvSpPr>
          <p:spPr>
            <a:xfrm>
              <a:off x="0" y="0"/>
              <a:ext cx="1372586" cy="357126"/>
            </a:xfrm>
            <a:custGeom>
              <a:avLst/>
              <a:gdLst/>
              <a:ahLst/>
              <a:cxnLst/>
              <a:rect l="l" t="t" r="r" b="b"/>
              <a:pathLst>
                <a:path w="1372586" h="357126">
                  <a:moveTo>
                    <a:pt x="0" y="0"/>
                  </a:moveTo>
                  <a:lnTo>
                    <a:pt x="1372586" y="0"/>
                  </a:lnTo>
                  <a:lnTo>
                    <a:pt x="1372586" y="357126"/>
                  </a:lnTo>
                  <a:lnTo>
                    <a:pt x="0" y="357126"/>
                  </a:lnTo>
                  <a:close/>
                </a:path>
              </a:pathLst>
            </a:custGeom>
            <a:solidFill>
              <a:srgbClr val="FFFFFF"/>
            </a:solidFill>
          </p:spPr>
        </p:sp>
        <p:sp>
          <p:nvSpPr>
            <p:cNvPr id="7" name="TextBox 7"/>
            <p:cNvSpPr txBox="1"/>
            <p:nvPr/>
          </p:nvSpPr>
          <p:spPr>
            <a:xfrm>
              <a:off x="0" y="-47625"/>
              <a:ext cx="1372586" cy="4047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8" name="Group 8"/>
          <p:cNvGrpSpPr/>
          <p:nvPr/>
        </p:nvGrpSpPr>
        <p:grpSpPr>
          <a:xfrm>
            <a:off x="4534037" y="5004707"/>
            <a:ext cx="7421659" cy="1355962"/>
            <a:chOff x="0" y="0"/>
            <a:chExt cx="1372586" cy="357126"/>
          </a:xfrm>
        </p:grpSpPr>
        <p:sp>
          <p:nvSpPr>
            <p:cNvPr id="9" name="Freeform 9"/>
            <p:cNvSpPr/>
            <p:nvPr/>
          </p:nvSpPr>
          <p:spPr>
            <a:xfrm>
              <a:off x="0" y="0"/>
              <a:ext cx="1372586" cy="357126"/>
            </a:xfrm>
            <a:custGeom>
              <a:avLst/>
              <a:gdLst/>
              <a:ahLst/>
              <a:cxnLst/>
              <a:rect l="l" t="t" r="r" b="b"/>
              <a:pathLst>
                <a:path w="1372586" h="357126">
                  <a:moveTo>
                    <a:pt x="0" y="0"/>
                  </a:moveTo>
                  <a:lnTo>
                    <a:pt x="1372586" y="0"/>
                  </a:lnTo>
                  <a:lnTo>
                    <a:pt x="1372586" y="357126"/>
                  </a:lnTo>
                  <a:lnTo>
                    <a:pt x="0" y="357126"/>
                  </a:lnTo>
                  <a:close/>
                </a:path>
              </a:pathLst>
            </a:custGeom>
            <a:solidFill>
              <a:srgbClr val="FFFFFF"/>
            </a:solidFill>
          </p:spPr>
        </p:sp>
        <p:sp>
          <p:nvSpPr>
            <p:cNvPr id="10" name="TextBox 10"/>
            <p:cNvSpPr txBox="1"/>
            <p:nvPr/>
          </p:nvSpPr>
          <p:spPr>
            <a:xfrm>
              <a:off x="0" y="-47625"/>
              <a:ext cx="1372586" cy="4047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1" name="Group 11"/>
          <p:cNvGrpSpPr/>
          <p:nvPr/>
        </p:nvGrpSpPr>
        <p:grpSpPr>
          <a:xfrm>
            <a:off x="2158251" y="2843159"/>
            <a:ext cx="1635757" cy="1405729"/>
            <a:chOff x="0" y="0"/>
            <a:chExt cx="812800" cy="698500"/>
          </a:xfrm>
        </p:grpSpPr>
        <p:sp>
          <p:nvSpPr>
            <p:cNvPr id="12"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cap="sq">
              <a:noFill/>
              <a:prstDash val="solid"/>
              <a:miter/>
            </a:ln>
          </p:spPr>
        </p:sp>
        <p:sp>
          <p:nvSpPr>
            <p:cNvPr id="13" name="TextBox 13"/>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4" name="Group 14"/>
          <p:cNvGrpSpPr/>
          <p:nvPr/>
        </p:nvGrpSpPr>
        <p:grpSpPr>
          <a:xfrm>
            <a:off x="2158251" y="4949771"/>
            <a:ext cx="1635757" cy="1405729"/>
            <a:chOff x="0" y="0"/>
            <a:chExt cx="812800" cy="698500"/>
          </a:xfrm>
        </p:grpSpPr>
        <p:sp>
          <p:nvSpPr>
            <p:cNvPr id="15" name="Freeform 1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cap="sq">
              <a:noFill/>
              <a:prstDash val="solid"/>
              <a:miter/>
            </a:ln>
          </p:spPr>
        </p:sp>
        <p:sp>
          <p:nvSpPr>
            <p:cNvPr id="16" name="TextBox 16"/>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7" name="Freeform 17"/>
          <p:cNvSpPr/>
          <p:nvPr/>
        </p:nvSpPr>
        <p:spPr>
          <a:xfrm>
            <a:off x="2620856" y="7761511"/>
            <a:ext cx="7315200" cy="2073919"/>
          </a:xfrm>
          <a:custGeom>
            <a:avLst/>
            <a:gdLst/>
            <a:ahLst/>
            <a:cxnLst/>
            <a:rect l="l" t="t" r="r" b="b"/>
            <a:pathLst>
              <a:path w="7315200" h="2073919">
                <a:moveTo>
                  <a:pt x="0" y="0"/>
                </a:moveTo>
                <a:lnTo>
                  <a:pt x="7315200" y="0"/>
                </a:lnTo>
                <a:lnTo>
                  <a:pt x="7315200" y="2073920"/>
                </a:lnTo>
                <a:lnTo>
                  <a:pt x="0" y="2073920"/>
                </a:lnTo>
                <a:lnTo>
                  <a:pt x="0" y="0"/>
                </a:lnTo>
                <a:close/>
              </a:path>
            </a:pathLst>
          </a:custGeom>
          <a:blipFill>
            <a:blip>
              <a:alphaModFix amt="40000"/>
              <a:extLst>
                <a:ext uri="{96DAC541-7B7A-43D3-8B79-37D633B846F1}">
                  <asvg:svgBlip xmlns="" xmlns:asvg="http://schemas.microsoft.com/office/drawing/2016/SVG/main" r:embed="rId5"/>
                </a:ext>
              </a:extLst>
            </a:blip>
            <a:stretch>
              <a:fillRect t="-97966"/>
            </a:stretch>
          </a:blipFill>
          <a:ln cap="sq">
            <a:noFill/>
            <a:prstDash val="solid"/>
            <a:miter/>
          </a:ln>
        </p:spPr>
      </p:sp>
      <p:sp>
        <p:nvSpPr>
          <p:cNvPr id="18" name="Freeform 18"/>
          <p:cNvSpPr/>
          <p:nvPr/>
        </p:nvSpPr>
        <p:spPr>
          <a:xfrm>
            <a:off x="1947649" y="6849588"/>
            <a:ext cx="11920751" cy="1918376"/>
          </a:xfrm>
          <a:custGeom>
            <a:avLst/>
            <a:gdLst/>
            <a:ahLst/>
            <a:cxnLst/>
            <a:rect l="l" t="t" r="r" b="b"/>
            <a:pathLst>
              <a:path w="8370829" h="1918376">
                <a:moveTo>
                  <a:pt x="0" y="0"/>
                </a:moveTo>
                <a:lnTo>
                  <a:pt x="8370830" y="0"/>
                </a:lnTo>
                <a:lnTo>
                  <a:pt x="8370830" y="1918376"/>
                </a:lnTo>
                <a:lnTo>
                  <a:pt x="0" y="1918376"/>
                </a:lnTo>
                <a:lnTo>
                  <a:pt x="0" y="0"/>
                </a:lnTo>
                <a:close/>
              </a:path>
            </a:pathLst>
          </a:custGeom>
          <a:blipFill>
            <a:blip>
              <a:extLst>
                <a:ext uri="{96DAC541-7B7A-43D3-8B79-37D633B846F1}">
                  <asvg:svgBlip xmlns="" xmlns:asvg="http://schemas.microsoft.com/office/drawing/2016/SVG/main" r:embed="rId4"/>
                </a:ext>
              </a:extLst>
            </a:blip>
            <a:stretch>
              <a:fillRect b="-250716"/>
            </a:stretch>
          </a:blipFill>
        </p:spPr>
      </p:sp>
      <p:grpSp>
        <p:nvGrpSpPr>
          <p:cNvPr id="19" name="Group 19"/>
          <p:cNvGrpSpPr/>
          <p:nvPr/>
        </p:nvGrpSpPr>
        <p:grpSpPr>
          <a:xfrm>
            <a:off x="4534037" y="7113583"/>
            <a:ext cx="7421659" cy="1355962"/>
            <a:chOff x="0" y="0"/>
            <a:chExt cx="1372586" cy="357126"/>
          </a:xfrm>
        </p:grpSpPr>
        <p:sp>
          <p:nvSpPr>
            <p:cNvPr id="20" name="Freeform 20"/>
            <p:cNvSpPr/>
            <p:nvPr/>
          </p:nvSpPr>
          <p:spPr>
            <a:xfrm>
              <a:off x="0" y="0"/>
              <a:ext cx="1372586" cy="357126"/>
            </a:xfrm>
            <a:custGeom>
              <a:avLst/>
              <a:gdLst/>
              <a:ahLst/>
              <a:cxnLst/>
              <a:rect l="l" t="t" r="r" b="b"/>
              <a:pathLst>
                <a:path w="1372586" h="357126">
                  <a:moveTo>
                    <a:pt x="0" y="0"/>
                  </a:moveTo>
                  <a:lnTo>
                    <a:pt x="1372586" y="0"/>
                  </a:lnTo>
                  <a:lnTo>
                    <a:pt x="1372586" y="357126"/>
                  </a:lnTo>
                  <a:lnTo>
                    <a:pt x="0" y="357126"/>
                  </a:lnTo>
                  <a:close/>
                </a:path>
              </a:pathLst>
            </a:custGeom>
            <a:solidFill>
              <a:srgbClr val="FFFFFF"/>
            </a:solidFill>
          </p:spPr>
        </p:sp>
        <p:sp>
          <p:nvSpPr>
            <p:cNvPr id="21" name="TextBox 21"/>
            <p:cNvSpPr txBox="1"/>
            <p:nvPr/>
          </p:nvSpPr>
          <p:spPr>
            <a:xfrm>
              <a:off x="0" y="-47625"/>
              <a:ext cx="1372586" cy="4047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2" name="Group 22"/>
          <p:cNvGrpSpPr/>
          <p:nvPr/>
        </p:nvGrpSpPr>
        <p:grpSpPr>
          <a:xfrm>
            <a:off x="2158251" y="7058647"/>
            <a:ext cx="1635757" cy="1405729"/>
            <a:chOff x="0" y="0"/>
            <a:chExt cx="812800" cy="698500"/>
          </a:xfrm>
        </p:grpSpPr>
        <p:sp>
          <p:nvSpPr>
            <p:cNvPr id="23" name="Freeform 2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FFFFFF"/>
            </a:solidFill>
            <a:ln cap="sq">
              <a:noFill/>
              <a:prstDash val="solid"/>
              <a:miter/>
            </a:ln>
          </p:spPr>
        </p:sp>
        <p:sp>
          <p:nvSpPr>
            <p:cNvPr id="24" name="TextBox 24"/>
            <p:cNvSpPr txBox="1"/>
            <p:nvPr/>
          </p:nvSpPr>
          <p:spPr>
            <a:xfrm>
              <a:off x="114300" y="-47625"/>
              <a:ext cx="584200" cy="746125"/>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25" name="TextBox 25"/>
          <p:cNvSpPr txBox="1"/>
          <p:nvPr/>
        </p:nvSpPr>
        <p:spPr>
          <a:xfrm>
            <a:off x="249923" y="311915"/>
            <a:ext cx="15316202" cy="1354217"/>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Recommendation for mitigating risks and ensuring responsible use</a:t>
            </a:r>
            <a:endParaRPr lang="en-US" sz="4400" dirty="0">
              <a:solidFill>
                <a:srgbClr val="000000"/>
              </a:solidFill>
              <a:latin typeface="Arial" panose="020B0604020202020204" pitchFamily="34" charset="0"/>
              <a:ea typeface="Egyptian Slate"/>
              <a:cs typeface="Arial" panose="020B0604020202020204" pitchFamily="34" charset="0"/>
              <a:sym typeface="Egyptian Slate"/>
            </a:endParaRPr>
          </a:p>
        </p:txBody>
      </p:sp>
      <p:sp>
        <p:nvSpPr>
          <p:cNvPr id="26" name="Freeform 26"/>
          <p:cNvSpPr/>
          <p:nvPr/>
        </p:nvSpPr>
        <p:spPr>
          <a:xfrm rot="5400000" flipV="1">
            <a:off x="15034804" y="-99600"/>
            <a:ext cx="3153594" cy="3352798"/>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 xmlns:asvg="http://schemas.microsoft.com/office/drawing/2016/SVG/main" r:embed="rId6"/>
                </a:ext>
              </a:extLst>
            </a:blip>
            <a:stretch>
              <a:fillRect/>
            </a:stretch>
          </a:blipFill>
        </p:spPr>
      </p:sp>
      <p:sp>
        <p:nvSpPr>
          <p:cNvPr id="27" name="Freeform 27"/>
          <p:cNvSpPr/>
          <p:nvPr/>
        </p:nvSpPr>
        <p:spPr>
          <a:xfrm rot="-5400000" flipV="1">
            <a:off x="-276747" y="6996032"/>
            <a:ext cx="3532634" cy="2992451"/>
          </a:xfrm>
          <a:custGeom>
            <a:avLst/>
            <a:gdLst/>
            <a:ahLst/>
            <a:cxnLst/>
            <a:rect l="l" t="t" r="r" b="b"/>
            <a:pathLst>
              <a:path w="6112246" h="7045817">
                <a:moveTo>
                  <a:pt x="0" y="7045817"/>
                </a:moveTo>
                <a:lnTo>
                  <a:pt x="6112246" y="7045817"/>
                </a:lnTo>
                <a:lnTo>
                  <a:pt x="6112246" y="0"/>
                </a:lnTo>
                <a:lnTo>
                  <a:pt x="0" y="0"/>
                </a:lnTo>
                <a:lnTo>
                  <a:pt x="0" y="7045817"/>
                </a:lnTo>
                <a:close/>
              </a:path>
            </a:pathLst>
          </a:custGeom>
          <a:blipFill>
            <a:blip>
              <a:extLst>
                <a:ext uri="{96DAC541-7B7A-43D3-8B79-37D633B846F1}">
                  <asvg:svgBlip xmlns="" xmlns:asvg="http://schemas.microsoft.com/office/drawing/2016/SVG/main" r:embed="rId6"/>
                </a:ext>
              </a:extLst>
            </a:blip>
            <a:stretch>
              <a:fillRect/>
            </a:stretch>
          </a:blipFill>
        </p:spPr>
      </p:sp>
      <p:sp>
        <p:nvSpPr>
          <p:cNvPr id="30" name="Freeform 30"/>
          <p:cNvSpPr/>
          <p:nvPr/>
        </p:nvSpPr>
        <p:spPr>
          <a:xfrm>
            <a:off x="2620856" y="5345173"/>
            <a:ext cx="673032" cy="580490"/>
          </a:xfrm>
          <a:custGeom>
            <a:avLst/>
            <a:gdLst/>
            <a:ahLst/>
            <a:cxnLst/>
            <a:rect l="l" t="t" r="r" b="b"/>
            <a:pathLst>
              <a:path w="673032" h="580490">
                <a:moveTo>
                  <a:pt x="0" y="0"/>
                </a:moveTo>
                <a:lnTo>
                  <a:pt x="673032" y="0"/>
                </a:lnTo>
                <a:lnTo>
                  <a:pt x="673032" y="580490"/>
                </a:lnTo>
                <a:lnTo>
                  <a:pt x="0" y="580490"/>
                </a:lnTo>
                <a:lnTo>
                  <a:pt x="0" y="0"/>
                </a:lnTo>
                <a:close/>
              </a:path>
            </a:pathLst>
          </a:custGeom>
          <a:blipFill>
            <a:blip>
              <a:extLst>
                <a:ext uri="{96DAC541-7B7A-43D3-8B79-37D633B846F1}">
                  <asvg:svgBlip xmlns="" xmlns:asvg="http://schemas.microsoft.com/office/drawing/2016/SVG/main" r:embed="rId7"/>
                </a:ext>
              </a:extLst>
            </a:blip>
            <a:stretch>
              <a:fillRect/>
            </a:stretch>
          </a:blipFill>
        </p:spPr>
      </p:sp>
      <p:sp>
        <p:nvSpPr>
          <p:cNvPr id="31" name="Freeform 31"/>
          <p:cNvSpPr/>
          <p:nvPr/>
        </p:nvSpPr>
        <p:spPr>
          <a:xfrm>
            <a:off x="2655093" y="7449663"/>
            <a:ext cx="663389" cy="568027"/>
          </a:xfrm>
          <a:custGeom>
            <a:avLst/>
            <a:gdLst/>
            <a:ahLst/>
            <a:cxnLst/>
            <a:rect l="l" t="t" r="r" b="b"/>
            <a:pathLst>
              <a:path w="663389" h="568027">
                <a:moveTo>
                  <a:pt x="0" y="0"/>
                </a:moveTo>
                <a:lnTo>
                  <a:pt x="663389" y="0"/>
                </a:lnTo>
                <a:lnTo>
                  <a:pt x="663389" y="568027"/>
                </a:lnTo>
                <a:lnTo>
                  <a:pt x="0" y="568027"/>
                </a:lnTo>
                <a:lnTo>
                  <a:pt x="0" y="0"/>
                </a:lnTo>
                <a:close/>
              </a:path>
            </a:pathLst>
          </a:custGeom>
          <a:blipFill>
            <a:blip>
              <a:extLst>
                <a:ext uri="{96DAC541-7B7A-43D3-8B79-37D633B846F1}">
                  <asvg:svgBlip xmlns="" xmlns:asvg="http://schemas.microsoft.com/office/drawing/2016/SVG/main" r:embed="rId8"/>
                </a:ext>
              </a:extLst>
            </a:blip>
            <a:stretch>
              <a:fillRect/>
            </a:stretch>
          </a:blipFill>
        </p:spPr>
      </p:sp>
      <p:sp>
        <p:nvSpPr>
          <p:cNvPr id="32" name="Freeform 32"/>
          <p:cNvSpPr/>
          <p:nvPr/>
        </p:nvSpPr>
        <p:spPr>
          <a:xfrm>
            <a:off x="2741619" y="3272105"/>
            <a:ext cx="490338" cy="618723"/>
          </a:xfrm>
          <a:custGeom>
            <a:avLst/>
            <a:gdLst/>
            <a:ahLst/>
            <a:cxnLst/>
            <a:rect l="l" t="t" r="r" b="b"/>
            <a:pathLst>
              <a:path w="490338" h="618723">
                <a:moveTo>
                  <a:pt x="0" y="0"/>
                </a:moveTo>
                <a:lnTo>
                  <a:pt x="490338" y="0"/>
                </a:lnTo>
                <a:lnTo>
                  <a:pt x="490338" y="618724"/>
                </a:lnTo>
                <a:lnTo>
                  <a:pt x="0" y="618724"/>
                </a:lnTo>
                <a:lnTo>
                  <a:pt x="0" y="0"/>
                </a:lnTo>
                <a:close/>
              </a:path>
            </a:pathLst>
          </a:custGeom>
          <a:blipFill>
            <a:blip>
              <a:extLst>
                <a:ext uri="{96DAC541-7B7A-43D3-8B79-37D633B846F1}">
                  <asvg:svgBlip xmlns="" xmlns:asvg="http://schemas.microsoft.com/office/drawing/2016/SVG/main" r:embed="rId9"/>
                </a:ext>
              </a:extLst>
            </a:blip>
            <a:stretch>
              <a:fillRect/>
            </a:stretch>
          </a:blipFill>
        </p:spPr>
      </p:sp>
      <p:sp>
        <p:nvSpPr>
          <p:cNvPr id="34" name="TextBox 34"/>
          <p:cNvSpPr txBox="1"/>
          <p:nvPr/>
        </p:nvSpPr>
        <p:spPr>
          <a:xfrm>
            <a:off x="4828496" y="3153594"/>
            <a:ext cx="8201704" cy="866327"/>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The organisation can recommend strict transparency policy and oversight mechanisms for mitigating the ethical issues.</a:t>
            </a:r>
            <a:endParaRPr lang="en-IN" sz="2000" dirty="0">
              <a:latin typeface="Arial" panose="020B0604020202020204" pitchFamily="34" charset="0"/>
              <a:cs typeface="Arial" panose="020B0604020202020204" pitchFamily="34" charset="0"/>
            </a:endParaRPr>
          </a:p>
        </p:txBody>
      </p:sp>
      <p:sp>
        <p:nvSpPr>
          <p:cNvPr id="35" name="TextBox 35"/>
          <p:cNvSpPr txBox="1"/>
          <p:nvPr/>
        </p:nvSpPr>
        <p:spPr>
          <a:xfrm>
            <a:off x="4760436" y="5035904"/>
            <a:ext cx="6866681" cy="1327992"/>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It should also comply with ethical governance and data protection standards for ensuring responsible use of these innovative technologies.  </a:t>
            </a:r>
            <a:endParaRPr lang="en-IN" sz="2000" dirty="0">
              <a:latin typeface="Arial" panose="020B0604020202020204" pitchFamily="34" charset="0"/>
              <a:cs typeface="Arial" panose="020B0604020202020204" pitchFamily="34" charset="0"/>
            </a:endParaRPr>
          </a:p>
        </p:txBody>
      </p:sp>
      <p:sp>
        <p:nvSpPr>
          <p:cNvPr id="37" name="TextBox 37"/>
          <p:cNvSpPr txBox="1"/>
          <p:nvPr/>
        </p:nvSpPr>
        <p:spPr>
          <a:xfrm>
            <a:off x="4599162" y="7167719"/>
            <a:ext cx="7349668" cy="1384995"/>
          </a:xfrm>
          <a:prstGeom prst="rect">
            <a:avLst/>
          </a:prstGeom>
        </p:spPr>
        <p:txBody>
          <a:bodyPr wrap="square" lIns="0" tIns="0" rIns="0" bIns="0" rtlCol="0" anchor="t">
            <a:spAutoFit/>
          </a:bodyPr>
          <a:lstStyle/>
          <a:p>
            <a:pPr algn="just">
              <a:lnSpc>
                <a:spcPct val="150000"/>
              </a:lnSpc>
            </a:pPr>
            <a:r>
              <a:rPr lang="en-GB" sz="2000" dirty="0">
                <a:latin typeface="Arial" panose="020B0604020202020204" pitchFamily="34" charset="0"/>
                <a:cs typeface="Arial" panose="020B0604020202020204" pitchFamily="34" charset="0"/>
              </a:rPr>
              <a:t>The organisation also needs to conduct training to enable both managers and employees in using AI or these systems with responsibility.  </a:t>
            </a:r>
            <a:endParaRPr lang="en-IN" sz="200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661647" y="185207"/>
            <a:ext cx="1683844" cy="5305853"/>
            <a:chOff x="0" y="0"/>
            <a:chExt cx="1375816" cy="1397426"/>
          </a:xfrm>
        </p:grpSpPr>
        <p:sp>
          <p:nvSpPr>
            <p:cNvPr id="4" name="Freeform 4"/>
            <p:cNvSpPr/>
            <p:nvPr/>
          </p:nvSpPr>
          <p:spPr>
            <a:xfrm>
              <a:off x="0" y="0"/>
              <a:ext cx="1375816" cy="1397426"/>
            </a:xfrm>
            <a:custGeom>
              <a:avLst/>
              <a:gdLst/>
              <a:ahLst/>
              <a:cxnLst/>
              <a:rect l="l" t="t" r="r" b="b"/>
              <a:pathLst>
                <a:path w="1375816" h="1397426">
                  <a:moveTo>
                    <a:pt x="0" y="0"/>
                  </a:moveTo>
                  <a:lnTo>
                    <a:pt x="1375816" y="0"/>
                  </a:lnTo>
                  <a:lnTo>
                    <a:pt x="1375816" y="1397426"/>
                  </a:lnTo>
                  <a:lnTo>
                    <a:pt x="0" y="1397426"/>
                  </a:lnTo>
                  <a:close/>
                </a:path>
              </a:pathLst>
            </a:custGeom>
            <a:solidFill>
              <a:srgbClr val="BEEF7C"/>
            </a:solidFill>
          </p:spPr>
        </p:sp>
        <p:sp>
          <p:nvSpPr>
            <p:cNvPr id="5" name="TextBox 5"/>
            <p:cNvSpPr txBox="1"/>
            <p:nvPr/>
          </p:nvSpPr>
          <p:spPr>
            <a:xfrm>
              <a:off x="0" y="-47625"/>
              <a:ext cx="1375816" cy="1445051"/>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0" y="0"/>
            <a:ext cx="1973199" cy="10260893"/>
            <a:chOff x="0" y="0"/>
            <a:chExt cx="1475270" cy="2709333"/>
          </a:xfrm>
        </p:grpSpPr>
        <p:sp>
          <p:nvSpPr>
            <p:cNvPr id="7" name="Freeform 7"/>
            <p:cNvSpPr/>
            <p:nvPr/>
          </p:nvSpPr>
          <p:spPr>
            <a:xfrm>
              <a:off x="0" y="0"/>
              <a:ext cx="1475270" cy="2709333"/>
            </a:xfrm>
            <a:custGeom>
              <a:avLst/>
              <a:gdLst/>
              <a:ahLst/>
              <a:cxnLst/>
              <a:rect l="l" t="t" r="r" b="b"/>
              <a:pathLst>
                <a:path w="1475270" h="2709333">
                  <a:moveTo>
                    <a:pt x="0" y="0"/>
                  </a:moveTo>
                  <a:lnTo>
                    <a:pt x="1475270" y="0"/>
                  </a:lnTo>
                  <a:lnTo>
                    <a:pt x="1475270" y="2709333"/>
                  </a:lnTo>
                  <a:lnTo>
                    <a:pt x="0" y="2709333"/>
                  </a:lnTo>
                  <a:close/>
                </a:path>
              </a:pathLst>
            </a:custGeom>
            <a:solidFill>
              <a:srgbClr val="092C59"/>
            </a:solidFill>
          </p:spPr>
        </p:sp>
        <p:sp>
          <p:nvSpPr>
            <p:cNvPr id="8" name="TextBox 8"/>
            <p:cNvSpPr txBox="1"/>
            <p:nvPr/>
          </p:nvSpPr>
          <p:spPr>
            <a:xfrm>
              <a:off x="0" y="-47625"/>
              <a:ext cx="1475270" cy="2756958"/>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15" name="Freeform 15"/>
          <p:cNvSpPr/>
          <p:nvPr/>
        </p:nvSpPr>
        <p:spPr>
          <a:xfrm>
            <a:off x="10896374" y="9105899"/>
            <a:ext cx="7315200" cy="1154993"/>
          </a:xfrm>
          <a:custGeom>
            <a:avLst/>
            <a:gdLst/>
            <a:ahLst/>
            <a:cxnLst/>
            <a:rect l="l" t="t" r="r" b="b"/>
            <a:pathLst>
              <a:path w="7315200" h="2286000">
                <a:moveTo>
                  <a:pt x="0" y="0"/>
                </a:moveTo>
                <a:lnTo>
                  <a:pt x="7315200" y="0"/>
                </a:lnTo>
                <a:lnTo>
                  <a:pt x="7315200" y="2286000"/>
                </a:lnTo>
                <a:lnTo>
                  <a:pt x="0" y="2286000"/>
                </a:lnTo>
                <a:lnTo>
                  <a:pt x="0" y="0"/>
                </a:lnTo>
                <a:close/>
              </a:path>
            </a:pathLst>
          </a:custGeom>
          <a:blipFill>
            <a:blip>
              <a:extLst>
                <a:ext uri="{96DAC541-7B7A-43D3-8B79-37D633B846F1}">
                  <asvg:svgBlip xmlns="" xmlns:asvg="http://schemas.microsoft.com/office/drawing/2016/SVG/main" r:embed="rId3"/>
                </a:ext>
              </a:extLst>
            </a:blip>
            <a:stretch>
              <a:fillRect/>
            </a:stretch>
          </a:blipFill>
          <a:ln cap="sq">
            <a:noFill/>
            <a:prstDash val="solid"/>
            <a:miter/>
          </a:ln>
        </p:spPr>
      </p:sp>
      <p:sp>
        <p:nvSpPr>
          <p:cNvPr id="24" name="TextBox 24"/>
          <p:cNvSpPr txBox="1"/>
          <p:nvPr/>
        </p:nvSpPr>
        <p:spPr>
          <a:xfrm>
            <a:off x="2634846" y="571500"/>
            <a:ext cx="15195954" cy="907493"/>
          </a:xfrm>
          <a:prstGeom prst="rect">
            <a:avLst/>
          </a:prstGeom>
        </p:spPr>
        <p:txBody>
          <a:bodyPr wrap="square" lIns="0" tIns="0" rIns="0" bIns="0" rtlCol="0" anchor="t">
            <a:spAutoFit/>
          </a:bodyPr>
          <a:lstStyle/>
          <a:p>
            <a:pPr algn="ctr">
              <a:lnSpc>
                <a:spcPts val="8095"/>
              </a:lnSpc>
            </a:pPr>
            <a:r>
              <a:rPr lang="en-US" sz="4400" b="1" dirty="0">
                <a:solidFill>
                  <a:srgbClr val="000000"/>
                </a:solidFill>
                <a:latin typeface="Arial" panose="020B0604020202020204" pitchFamily="34" charset="0"/>
                <a:ea typeface="Egyptian Slate"/>
                <a:cs typeface="Arial" panose="020B0604020202020204" pitchFamily="34" charset="0"/>
                <a:sym typeface="Egyptian Slate"/>
              </a:rPr>
              <a:t>Conclusion</a:t>
            </a:r>
          </a:p>
        </p:txBody>
      </p:sp>
      <p:graphicFrame>
        <p:nvGraphicFramePr>
          <p:cNvPr id="2" name="Diagram 1"/>
          <p:cNvGraphicFramePr/>
          <p:nvPr>
            <p:extLst>
              <p:ext uri="{D42A27DB-BD31-4B8C-83A1-F6EECF244321}">
                <p14:modId xmlns:p14="http://schemas.microsoft.com/office/powerpoint/2010/main" val="4207178456"/>
              </p:ext>
            </p:extLst>
          </p:nvPr>
        </p:nvGraphicFramePr>
        <p:xfrm>
          <a:off x="4114800" y="2324100"/>
          <a:ext cx="12192000" cy="558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IN" dirty="0"/>
          </a:p>
        </p:txBody>
      </p:sp>
      <p:sp>
        <p:nvSpPr>
          <p:cNvPr id="3" name="Freeform 3"/>
          <p:cNvSpPr/>
          <p:nvPr/>
        </p:nvSpPr>
        <p:spPr>
          <a:xfrm rot="-5400000">
            <a:off x="15182850" y="7181851"/>
            <a:ext cx="3390901" cy="2819398"/>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4" name="Freeform 4"/>
          <p:cNvSpPr/>
          <p:nvPr/>
        </p:nvSpPr>
        <p:spPr>
          <a:xfrm rot="5400000">
            <a:off x="400050" y="-400047"/>
            <a:ext cx="2476499" cy="32766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21" name="TextBox 21"/>
          <p:cNvSpPr txBox="1"/>
          <p:nvPr/>
        </p:nvSpPr>
        <p:spPr>
          <a:xfrm>
            <a:off x="3529277" y="342900"/>
            <a:ext cx="12791444" cy="907493"/>
          </a:xfrm>
          <a:prstGeom prst="rect">
            <a:avLst/>
          </a:prstGeom>
        </p:spPr>
        <p:txBody>
          <a:bodyPr wrap="square" lIns="0" tIns="0" rIns="0" bIns="0" rtlCol="0" anchor="t">
            <a:spAutoFit/>
          </a:bodyPr>
          <a:lstStyle/>
          <a:p>
            <a:pPr algn="ctr">
              <a:lnSpc>
                <a:spcPts val="8095"/>
              </a:lnSpc>
            </a:pPr>
            <a:r>
              <a:rPr lang="en-US" sz="4400" b="1" dirty="0">
                <a:solidFill>
                  <a:srgbClr val="000000"/>
                </a:solidFill>
                <a:latin typeface="Arial" panose="020B0604020202020204" pitchFamily="34" charset="0"/>
                <a:ea typeface="Egyptian Slate"/>
                <a:cs typeface="Arial" panose="020B0604020202020204" pitchFamily="34" charset="0"/>
                <a:sym typeface="Egyptian Slate"/>
              </a:rPr>
              <a:t>Reference list</a:t>
            </a:r>
          </a:p>
        </p:txBody>
      </p:sp>
      <p:sp>
        <p:nvSpPr>
          <p:cNvPr id="22" name="Freeform 22"/>
          <p:cNvSpPr/>
          <p:nvPr/>
        </p:nvSpPr>
        <p:spPr>
          <a:xfrm>
            <a:off x="16320721" y="86642"/>
            <a:ext cx="1986329" cy="1767833"/>
          </a:xfrm>
          <a:custGeom>
            <a:avLst/>
            <a:gdLst/>
            <a:ahLst/>
            <a:cxnLst/>
            <a:rect l="l" t="t" r="r" b="b"/>
            <a:pathLst>
              <a:path w="1986329" h="1767833">
                <a:moveTo>
                  <a:pt x="0" y="0"/>
                </a:moveTo>
                <a:lnTo>
                  <a:pt x="1986329" y="0"/>
                </a:lnTo>
                <a:lnTo>
                  <a:pt x="1986329" y="1767833"/>
                </a:lnTo>
                <a:lnTo>
                  <a:pt x="0" y="1767833"/>
                </a:lnTo>
                <a:lnTo>
                  <a:pt x="0" y="0"/>
                </a:lnTo>
                <a:close/>
              </a:path>
            </a:pathLst>
          </a:custGeom>
          <a:blipFill>
            <a:blip>
              <a:alphaModFix amt="6000"/>
              <a:extLst>
                <a:ext uri="{96DAC541-7B7A-43D3-8B79-37D633B846F1}">
                  <asvg:svgBlip xmlns="" xmlns:asvg="http://schemas.microsoft.com/office/drawing/2016/SVG/main" r:embed="rId4"/>
                </a:ext>
              </a:extLst>
            </a:blip>
            <a:stretch>
              <a:fillRect/>
            </a:stretch>
          </a:blipFill>
          <a:ln cap="sq">
            <a:noFill/>
            <a:prstDash val="solid"/>
            <a:miter/>
          </a:ln>
        </p:spPr>
      </p:sp>
      <p:sp>
        <p:nvSpPr>
          <p:cNvPr id="5" name="Rectangle 4"/>
          <p:cNvSpPr/>
          <p:nvPr/>
        </p:nvSpPr>
        <p:spPr>
          <a:xfrm>
            <a:off x="245085" y="1888862"/>
            <a:ext cx="17068800" cy="7848302"/>
          </a:xfrm>
          <a:prstGeom prst="rect">
            <a:avLst/>
          </a:prstGeom>
        </p:spPr>
        <p:txBody>
          <a:bodyPr wrap="square">
            <a:spAutoFit/>
          </a:bodyPr>
          <a:lstStyle/>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BBC (2020) </a:t>
            </a:r>
            <a:r>
              <a:rPr lang="en-GB" i="1" dirty="0">
                <a:latin typeface="Arial" panose="020B0604020202020204" pitchFamily="34" charset="0"/>
                <a:ea typeface="Times New Roman" panose="02020603050405020304" pitchFamily="18" charset="0"/>
                <a:cs typeface="Arial" panose="020B0604020202020204" pitchFamily="34" charset="0"/>
              </a:rPr>
              <a:t>British Airways fined £20m over data breac</a:t>
            </a:r>
            <a:r>
              <a:rPr lang="en-GB" dirty="0">
                <a:latin typeface="Arial" panose="020B0604020202020204" pitchFamily="34" charset="0"/>
                <a:ea typeface="Times New Roman" panose="02020603050405020304" pitchFamily="18" charset="0"/>
                <a:cs typeface="Arial" panose="020B0604020202020204" pitchFamily="34" charset="0"/>
              </a:rPr>
              <a:t>h.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5"/>
              </a:rPr>
              <a:t>https://www.bbc.com/news/technology-54568784</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Forootani</a:t>
            </a:r>
            <a:r>
              <a:rPr lang="en-GB" dirty="0">
                <a:latin typeface="Arial" panose="020B0604020202020204" pitchFamily="34" charset="0"/>
                <a:ea typeface="Times New Roman" panose="02020603050405020304" pitchFamily="18" charset="0"/>
                <a:cs typeface="Arial" panose="020B0604020202020204" pitchFamily="34" charset="0"/>
              </a:rPr>
              <a:t>, S., </a:t>
            </a:r>
            <a:r>
              <a:rPr lang="en-GB" dirty="0" err="1">
                <a:latin typeface="Arial" panose="020B0604020202020204" pitchFamily="34" charset="0"/>
                <a:ea typeface="Times New Roman" panose="02020603050405020304" pitchFamily="18" charset="0"/>
                <a:cs typeface="Arial" panose="020B0604020202020204" pitchFamily="34" charset="0"/>
              </a:rPr>
              <a:t>Abdolvand</a:t>
            </a:r>
            <a:r>
              <a:rPr lang="en-GB" dirty="0">
                <a:latin typeface="Arial" panose="020B0604020202020204" pitchFamily="34" charset="0"/>
                <a:ea typeface="Times New Roman" panose="02020603050405020304" pitchFamily="18" charset="0"/>
                <a:cs typeface="Arial" panose="020B0604020202020204" pitchFamily="34" charset="0"/>
              </a:rPr>
              <a:t>, N. and </a:t>
            </a:r>
            <a:r>
              <a:rPr lang="en-GB" dirty="0" err="1">
                <a:latin typeface="Arial" panose="020B0604020202020204" pitchFamily="34" charset="0"/>
                <a:ea typeface="Times New Roman" panose="02020603050405020304" pitchFamily="18" charset="0"/>
                <a:cs typeface="Arial" panose="020B0604020202020204" pitchFamily="34" charset="0"/>
              </a:rPr>
              <a:t>Harandi</a:t>
            </a:r>
            <a:r>
              <a:rPr lang="en-GB" dirty="0">
                <a:latin typeface="Arial" panose="020B0604020202020204" pitchFamily="34" charset="0"/>
                <a:ea typeface="Times New Roman" panose="02020603050405020304" pitchFamily="18" charset="0"/>
                <a:cs typeface="Arial" panose="020B0604020202020204" pitchFamily="34" charset="0"/>
              </a:rPr>
              <a:t>, S.R. (2022) ‘Factors affecting the adoption of cloud-based CRM in small and medium enterprises’.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of Services Technology and Management</a:t>
            </a:r>
            <a:r>
              <a:rPr lang="en-GB" dirty="0">
                <a:latin typeface="Arial" panose="020B0604020202020204" pitchFamily="34" charset="0"/>
                <a:ea typeface="Times New Roman" panose="02020603050405020304" pitchFamily="18" charset="0"/>
                <a:cs typeface="Arial" panose="020B0604020202020204" pitchFamily="34" charset="0"/>
              </a:rPr>
              <a:t>, 28(1-2), pp.120-140.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6"/>
              </a:rPr>
              <a:t>https://doi.org/10.1504/IJSTM.2022.123509</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Insaurralde</a:t>
            </a:r>
            <a:r>
              <a:rPr lang="en-GB" dirty="0">
                <a:latin typeface="Arial" panose="020B0604020202020204" pitchFamily="34" charset="0"/>
                <a:ea typeface="Times New Roman" panose="02020603050405020304" pitchFamily="18" charset="0"/>
                <a:cs typeface="Arial" panose="020B0604020202020204" pitchFamily="34" charset="0"/>
              </a:rPr>
              <a:t>, C.C. and </a:t>
            </a:r>
            <a:r>
              <a:rPr lang="en-GB" dirty="0" err="1">
                <a:latin typeface="Arial" panose="020B0604020202020204" pitchFamily="34" charset="0"/>
                <a:ea typeface="Times New Roman" panose="02020603050405020304" pitchFamily="18" charset="0"/>
                <a:cs typeface="Arial" panose="020B0604020202020204" pitchFamily="34" charset="0"/>
              </a:rPr>
              <a:t>Blasch</a:t>
            </a:r>
            <a:r>
              <a:rPr lang="en-GB" dirty="0">
                <a:latin typeface="Arial" panose="020B0604020202020204" pitchFamily="34" charset="0"/>
                <a:ea typeface="Times New Roman" panose="02020603050405020304" pitchFamily="18" charset="0"/>
                <a:cs typeface="Arial" panose="020B0604020202020204" pitchFamily="34" charset="0"/>
              </a:rPr>
              <a:t>, E., (2022) ‘Situation awareness decision support system for air traffic management using ontological reasoning’. </a:t>
            </a:r>
            <a:r>
              <a:rPr lang="en-GB" i="1" dirty="0">
                <a:latin typeface="Arial" panose="020B0604020202020204" pitchFamily="34" charset="0"/>
                <a:ea typeface="Times New Roman" panose="02020603050405020304" pitchFamily="18" charset="0"/>
                <a:cs typeface="Arial" panose="020B0604020202020204" pitchFamily="34" charset="0"/>
              </a:rPr>
              <a:t>Journal of Aerospace Information Systems,</a:t>
            </a:r>
            <a:r>
              <a:rPr lang="en-GB" dirty="0">
                <a:latin typeface="Arial" panose="020B0604020202020204" pitchFamily="34" charset="0"/>
                <a:ea typeface="Times New Roman" panose="02020603050405020304" pitchFamily="18" charset="0"/>
                <a:cs typeface="Arial" panose="020B0604020202020204" pitchFamily="34" charset="0"/>
              </a:rPr>
              <a:t> 19(3), pp.224-245.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7"/>
              </a:rPr>
              <a:t>https://doi.org/10.2514/1.I010989</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Lakhamraju</a:t>
            </a:r>
            <a:r>
              <a:rPr lang="en-GB" dirty="0">
                <a:latin typeface="Arial" panose="020B0604020202020204" pitchFamily="34" charset="0"/>
                <a:ea typeface="Times New Roman" panose="02020603050405020304" pitchFamily="18" charset="0"/>
                <a:cs typeface="Arial" panose="020B0604020202020204" pitchFamily="34" charset="0"/>
              </a:rPr>
              <a:t>, M.V. (2025) ‘Workday ERP: Revolutionizing Enterprise Resource planning and human capital management’.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of Science and Research Archive</a:t>
            </a:r>
            <a:r>
              <a:rPr lang="en-GB" dirty="0">
                <a:latin typeface="Arial" panose="020B0604020202020204" pitchFamily="34" charset="0"/>
                <a:ea typeface="Times New Roman" panose="02020603050405020304" pitchFamily="18" charset="0"/>
                <a:cs typeface="Arial" panose="020B0604020202020204" pitchFamily="34" charset="0"/>
              </a:rPr>
              <a:t>, 14(2), pp.1598-1612. </a:t>
            </a:r>
            <a:r>
              <a:rPr lang="en-GB" dirty="0" err="1">
                <a:latin typeface="Arial" panose="020B0604020202020204" pitchFamily="34" charset="0"/>
                <a:ea typeface="Times New Roman" panose="02020603050405020304" pitchFamily="18" charset="0"/>
                <a:cs typeface="Arial" panose="020B0604020202020204" pitchFamily="34" charset="0"/>
              </a:rPr>
              <a:t>Avail;able</a:t>
            </a:r>
            <a:r>
              <a:rPr lang="en-GB" dirty="0">
                <a:latin typeface="Arial" panose="020B0604020202020204" pitchFamily="34" charset="0"/>
                <a:ea typeface="Times New Roman" panose="02020603050405020304" pitchFamily="18" charset="0"/>
                <a:cs typeface="Arial" panose="020B0604020202020204" pitchFamily="34" charset="0"/>
              </a:rPr>
              <a:t>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8"/>
              </a:rPr>
              <a:t>https://doi.org/10.30574/ijsra.2025.14.2.0535</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Mhaskey</a:t>
            </a:r>
            <a:r>
              <a:rPr lang="en-GB" dirty="0">
                <a:latin typeface="Arial" panose="020B0604020202020204" pitchFamily="34" charset="0"/>
                <a:ea typeface="Times New Roman" panose="02020603050405020304" pitchFamily="18" charset="0"/>
                <a:cs typeface="Arial" panose="020B0604020202020204" pitchFamily="34" charset="0"/>
              </a:rPr>
              <a:t>, S.V. (2024) ‘Integration of artificial intelligence (AI) in enterprise resource planning (ERP) systems: Opportunities, challenges, and implications’.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of Computer Engineering in Research Trends</a:t>
            </a:r>
            <a:r>
              <a:rPr lang="en-GB" dirty="0">
                <a:latin typeface="Arial" panose="020B0604020202020204" pitchFamily="34" charset="0"/>
                <a:ea typeface="Times New Roman" panose="02020603050405020304" pitchFamily="18" charset="0"/>
                <a:cs typeface="Arial" panose="020B0604020202020204" pitchFamily="34" charset="0"/>
              </a:rPr>
              <a:t>, 11(12), pp.1-9.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9"/>
              </a:rPr>
              <a:t>https://doi.org/10.22362/ijcert/2024/v11/i12/v11i1201</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Monica-</a:t>
            </a:r>
            <a:r>
              <a:rPr lang="en-GB" dirty="0" err="1">
                <a:latin typeface="Arial" panose="020B0604020202020204" pitchFamily="34" charset="0"/>
                <a:ea typeface="Times New Roman" panose="02020603050405020304" pitchFamily="18" charset="0"/>
                <a:cs typeface="Arial" panose="020B0604020202020204" pitchFamily="34" charset="0"/>
              </a:rPr>
              <a:t>Teodora</a:t>
            </a:r>
            <a:r>
              <a:rPr lang="en-GB" dirty="0">
                <a:latin typeface="Arial" panose="020B0604020202020204" pitchFamily="34" charset="0"/>
                <a:ea typeface="Times New Roman" panose="02020603050405020304" pitchFamily="18" charset="0"/>
                <a:cs typeface="Arial" panose="020B0604020202020204" pitchFamily="34" charset="0"/>
              </a:rPr>
              <a:t>, S. and </a:t>
            </a:r>
            <a:r>
              <a:rPr lang="en-GB" dirty="0" err="1">
                <a:latin typeface="Arial" panose="020B0604020202020204" pitchFamily="34" charset="0"/>
                <a:ea typeface="Times New Roman" panose="02020603050405020304" pitchFamily="18" charset="0"/>
                <a:cs typeface="Arial" panose="020B0604020202020204" pitchFamily="34" charset="0"/>
              </a:rPr>
              <a:t>Ionela</a:t>
            </a:r>
            <a:r>
              <a:rPr lang="en-GB" dirty="0">
                <a:latin typeface="Arial" panose="020B0604020202020204" pitchFamily="34" charset="0"/>
                <a:ea typeface="Times New Roman" panose="02020603050405020304" pitchFamily="18" charset="0"/>
                <a:cs typeface="Arial" panose="020B0604020202020204" pitchFamily="34" charset="0"/>
              </a:rPr>
              <a:t>, M.M. (2025) Integration of Data Science in Institutional Management Decision Support System. </a:t>
            </a:r>
            <a:r>
              <a:rPr lang="en-GB" i="1" dirty="0">
                <a:latin typeface="Arial" panose="020B0604020202020204" pitchFamily="34" charset="0"/>
                <a:ea typeface="Times New Roman" panose="02020603050405020304" pitchFamily="18" charset="0"/>
                <a:cs typeface="Arial" panose="020B0604020202020204" pitchFamily="34" charset="0"/>
              </a:rPr>
              <a:t>In International Conference on Enterprise Information Systems</a:t>
            </a:r>
            <a:r>
              <a:rPr lang="en-GB" dirty="0">
                <a:latin typeface="Arial" panose="020B0604020202020204" pitchFamily="34" charset="0"/>
                <a:ea typeface="Times New Roman" panose="02020603050405020304" pitchFamily="18" charset="0"/>
                <a:cs typeface="Arial" panose="020B0604020202020204" pitchFamily="34" charset="0"/>
              </a:rPr>
              <a:t>, ICEIS-Proceedings (pp. 820-829). Available at: DOI: 10.5220/0013352400003929</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Munifa</a:t>
            </a:r>
            <a:r>
              <a:rPr lang="en-GB" dirty="0">
                <a:latin typeface="Arial" panose="020B0604020202020204" pitchFamily="34" charset="0"/>
                <a:ea typeface="Times New Roman" panose="02020603050405020304" pitchFamily="18" charset="0"/>
                <a:cs typeface="Arial" panose="020B0604020202020204" pitchFamily="34" charset="0"/>
              </a:rPr>
              <a:t>, H. (2022) ‘Customer relationship management strategy in Starbucks card optimization in the Pandemic era’. </a:t>
            </a:r>
            <a:r>
              <a:rPr lang="en-GB" i="1" dirty="0">
                <a:latin typeface="Arial" panose="020B0604020202020204" pitchFamily="34" charset="0"/>
                <a:ea typeface="Times New Roman" panose="02020603050405020304" pitchFamily="18" charset="0"/>
                <a:cs typeface="Arial" panose="020B0604020202020204" pitchFamily="34" charset="0"/>
              </a:rPr>
              <a:t>International Journal for Educational and Vocational Studies, 4(1), pp.19-29</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0"/>
              </a:rPr>
              <a:t>https://doi.org/10.29103/ijevs.v4i1.6817</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Partridge, J. (2025) </a:t>
            </a:r>
            <a:r>
              <a:rPr lang="en-GB" i="1" dirty="0">
                <a:latin typeface="Arial" panose="020B0604020202020204" pitchFamily="34" charset="0"/>
                <a:ea typeface="Times New Roman" panose="02020603050405020304" pitchFamily="18" charset="0"/>
                <a:cs typeface="Arial" panose="020B0604020202020204" pitchFamily="34" charset="0"/>
              </a:rPr>
              <a:t>Starbucks says cutting shop staff in favour of automation has failed</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1"/>
              </a:rPr>
              <a:t>https://www.theguardian.com/business/2025/apr/30/starbucks-says-cutting-shop-staff-in-favour-of-automation-has-failed</a:t>
            </a:r>
            <a:r>
              <a:rPr lang="en-GB" dirty="0">
                <a:latin typeface="Arial" panose="020B0604020202020204" pitchFamily="34" charset="0"/>
                <a:ea typeface="Times New Roman" panose="02020603050405020304" pitchFamily="18" charset="0"/>
                <a:cs typeface="Arial" panose="020B0604020202020204" pitchFamily="34" charset="0"/>
              </a:rPr>
              <a:t> (Accessed: 7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Pearlson</a:t>
            </a:r>
            <a:r>
              <a:rPr lang="en-GB" dirty="0">
                <a:latin typeface="Arial" panose="020B0604020202020204" pitchFamily="34" charset="0"/>
                <a:ea typeface="Times New Roman" panose="02020603050405020304" pitchFamily="18" charset="0"/>
                <a:cs typeface="Arial" panose="020B0604020202020204" pitchFamily="34" charset="0"/>
              </a:rPr>
              <a:t>, K.E., Saunders, C.S. and </a:t>
            </a:r>
            <a:r>
              <a:rPr lang="en-GB" dirty="0" err="1">
                <a:latin typeface="Arial" panose="020B0604020202020204" pitchFamily="34" charset="0"/>
                <a:ea typeface="Times New Roman" panose="02020603050405020304" pitchFamily="18" charset="0"/>
                <a:cs typeface="Arial" panose="020B0604020202020204" pitchFamily="34" charset="0"/>
              </a:rPr>
              <a:t>Galletta</a:t>
            </a:r>
            <a:r>
              <a:rPr lang="en-GB" dirty="0">
                <a:latin typeface="Arial" panose="020B0604020202020204" pitchFamily="34" charset="0"/>
                <a:ea typeface="Times New Roman" panose="02020603050405020304" pitchFamily="18" charset="0"/>
                <a:cs typeface="Arial" panose="020B0604020202020204" pitchFamily="34" charset="0"/>
              </a:rPr>
              <a:t>, D.F. (2024). </a:t>
            </a:r>
            <a:r>
              <a:rPr lang="en-GB" i="1" dirty="0">
                <a:latin typeface="Arial" panose="020B0604020202020204" pitchFamily="34" charset="0"/>
                <a:ea typeface="Times New Roman" panose="02020603050405020304" pitchFamily="18" charset="0"/>
                <a:cs typeface="Arial" panose="020B0604020202020204" pitchFamily="34" charset="0"/>
              </a:rPr>
              <a:t>Managing and using information systems: A strategic approach</a:t>
            </a:r>
            <a:r>
              <a:rPr lang="en-GB" dirty="0">
                <a:latin typeface="Arial" panose="020B0604020202020204" pitchFamily="34" charset="0"/>
                <a:ea typeface="Times New Roman" panose="02020603050405020304" pitchFamily="18" charset="0"/>
                <a:cs typeface="Arial" panose="020B0604020202020204" pitchFamily="34" charset="0"/>
              </a:rPr>
              <a:t>. John Wiley &amp; Sons.</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Process Excellence Network (2025) </a:t>
            </a:r>
            <a:r>
              <a:rPr lang="en-GB" i="1" dirty="0">
                <a:latin typeface="Arial" panose="020B0604020202020204" pitchFamily="34" charset="0"/>
                <a:ea typeface="Times New Roman" panose="02020603050405020304" pitchFamily="18" charset="0"/>
                <a:cs typeface="Arial" panose="020B0604020202020204" pitchFamily="34" charset="0"/>
              </a:rPr>
              <a:t>British Airways cuts cancellations &amp; delays with “game-changing” AI adoption.</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2"/>
              </a:rPr>
              <a:t>https://www.processexcellencenetwork.com/ai/news/british-airways-cuts-cancellations-delays-with-game-changing-ai-tech</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Rainy, T.A., Rahman, M.A. and </a:t>
            </a:r>
            <a:r>
              <a:rPr lang="en-GB" dirty="0" err="1">
                <a:latin typeface="Arial" panose="020B0604020202020204" pitchFamily="34" charset="0"/>
                <a:ea typeface="Times New Roman" panose="02020603050405020304" pitchFamily="18" charset="0"/>
                <a:cs typeface="Arial" panose="020B0604020202020204" pitchFamily="34" charset="0"/>
              </a:rPr>
              <a:t>Mou</a:t>
            </a:r>
            <a:r>
              <a:rPr lang="en-GB" dirty="0">
                <a:latin typeface="Arial" panose="020B0604020202020204" pitchFamily="34" charset="0"/>
                <a:ea typeface="Times New Roman" panose="02020603050405020304" pitchFamily="18" charset="0"/>
                <a:cs typeface="Arial" panose="020B0604020202020204" pitchFamily="34" charset="0"/>
              </a:rPr>
              <a:t>, A.J., (2024) ‘Customer relationship management and data-driven decision-making in modern enterprises: a systematic literature review’. </a:t>
            </a:r>
            <a:r>
              <a:rPr lang="en-GB" i="1" dirty="0">
                <a:latin typeface="Arial" panose="020B0604020202020204" pitchFamily="34" charset="0"/>
                <a:ea typeface="Times New Roman" panose="02020603050405020304" pitchFamily="18" charset="0"/>
                <a:cs typeface="Arial" panose="020B0604020202020204" pitchFamily="34" charset="0"/>
              </a:rPr>
              <a:t>American Journal of Advanced Technology and Engineering Solutions</a:t>
            </a:r>
            <a:r>
              <a:rPr lang="en-GB" dirty="0">
                <a:latin typeface="Arial" panose="020B0604020202020204" pitchFamily="34" charset="0"/>
                <a:ea typeface="Times New Roman" panose="02020603050405020304" pitchFamily="18" charset="0"/>
                <a:cs typeface="Arial" panose="020B0604020202020204" pitchFamily="34" charset="0"/>
              </a:rPr>
              <a:t>, 4(04), pp.57-82.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3"/>
              </a:rPr>
              <a:t>https://doi.org/10.63125/jetvam38</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Scroxton</a:t>
            </a:r>
            <a:r>
              <a:rPr lang="en-GB" dirty="0">
                <a:latin typeface="Arial" panose="020B0604020202020204" pitchFamily="34" charset="0"/>
                <a:ea typeface="Times New Roman" panose="02020603050405020304" pitchFamily="18" charset="0"/>
                <a:cs typeface="Arial" panose="020B0604020202020204" pitchFamily="34" charset="0"/>
              </a:rPr>
              <a:t>, A. (2026) </a:t>
            </a:r>
            <a:r>
              <a:rPr lang="en-GB" i="1" dirty="0">
                <a:latin typeface="Arial" panose="020B0604020202020204" pitchFamily="34" charset="0"/>
                <a:ea typeface="Times New Roman" panose="02020603050405020304" pitchFamily="18" charset="0"/>
                <a:cs typeface="Arial" panose="020B0604020202020204" pitchFamily="34" charset="0"/>
              </a:rPr>
              <a:t>UK’s largest businesses dangerously exposed to cloud outages</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4"/>
              </a:rPr>
              <a:t>https://www.computerweekly.com/news/366645540/UKs-largest-businesses-dangerously-exposed-to-cloud-outages</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err="1">
                <a:latin typeface="Arial" panose="020B0604020202020204" pitchFamily="34" charset="0"/>
                <a:ea typeface="Times New Roman" panose="02020603050405020304" pitchFamily="18" charset="0"/>
                <a:cs typeface="Arial" panose="020B0604020202020204" pitchFamily="34" charset="0"/>
              </a:rPr>
              <a:t>Shniekat</a:t>
            </a:r>
            <a:r>
              <a:rPr lang="en-GB" dirty="0">
                <a:latin typeface="Arial" panose="020B0604020202020204" pitchFamily="34" charset="0"/>
                <a:ea typeface="Times New Roman" panose="02020603050405020304" pitchFamily="18" charset="0"/>
                <a:cs typeface="Arial" panose="020B0604020202020204" pitchFamily="34" charset="0"/>
              </a:rPr>
              <a:t>, N., </a:t>
            </a:r>
            <a:r>
              <a:rPr lang="en-GB" dirty="0" err="1">
                <a:latin typeface="Arial" panose="020B0604020202020204" pitchFamily="34" charset="0"/>
                <a:ea typeface="Times New Roman" panose="02020603050405020304" pitchFamily="18" charset="0"/>
                <a:cs typeface="Arial" panose="020B0604020202020204" pitchFamily="34" charset="0"/>
              </a:rPr>
              <a:t>AL_Abdallat</a:t>
            </a:r>
            <a:r>
              <a:rPr lang="en-GB" dirty="0">
                <a:latin typeface="Arial" panose="020B0604020202020204" pitchFamily="34" charset="0"/>
                <a:ea typeface="Times New Roman" panose="02020603050405020304" pitchFamily="18" charset="0"/>
                <a:cs typeface="Arial" panose="020B0604020202020204" pitchFamily="34" charset="0"/>
              </a:rPr>
              <a:t>, W., Al-Hussein, M. and Ali, B. (2022) ‘Influence of management information system dimensions on institutional performance’. </a:t>
            </a:r>
            <a:r>
              <a:rPr lang="en-GB" i="1" dirty="0">
                <a:latin typeface="Arial" panose="020B0604020202020204" pitchFamily="34" charset="0"/>
                <a:ea typeface="Times New Roman" panose="02020603050405020304" pitchFamily="18" charset="0"/>
                <a:cs typeface="Arial" panose="020B0604020202020204" pitchFamily="34" charset="0"/>
              </a:rPr>
              <a:t>Information Sciences Letters, </a:t>
            </a:r>
            <a:r>
              <a:rPr lang="en-GB" dirty="0">
                <a:latin typeface="Arial" panose="020B0604020202020204" pitchFamily="34" charset="0"/>
                <a:ea typeface="Times New Roman" panose="02020603050405020304" pitchFamily="18" charset="0"/>
                <a:cs typeface="Arial" panose="020B0604020202020204" pitchFamily="34" charset="0"/>
              </a:rPr>
              <a:t>11(5), pp.435-1443.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5"/>
              </a:rPr>
              <a:t>http://dx.doi.org/10.18576/isl/110512</a:t>
            </a:r>
            <a:r>
              <a:rPr lang="en-GB" dirty="0">
                <a:latin typeface="Arial" panose="020B0604020202020204" pitchFamily="34" charset="0"/>
                <a:ea typeface="Times New Roman" panose="02020603050405020304" pitchFamily="18" charset="0"/>
                <a:cs typeface="Arial" panose="020B0604020202020204" pitchFamily="34" charset="0"/>
              </a:rPr>
              <a:t> </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Starbucks (2026) </a:t>
            </a:r>
            <a:r>
              <a:rPr lang="en-GB" i="1" dirty="0">
                <a:latin typeface="Arial" panose="020B0604020202020204" pitchFamily="34" charset="0"/>
                <a:ea typeface="Times New Roman" panose="02020603050405020304" pitchFamily="18" charset="0"/>
                <a:cs typeface="Arial" panose="020B0604020202020204" pitchFamily="34" charset="0"/>
              </a:rPr>
              <a:t>Starbucks Card</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6"/>
              </a:rPr>
              <a:t>https://www.starbucks.co.uk/starbucks-card</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latin typeface="Arial" panose="020B0604020202020204" pitchFamily="34" charset="0"/>
              <a:ea typeface="Arial" panose="020B0604020202020204" pitchFamily="34" charset="0"/>
              <a:cs typeface="Arial" panose="020B0604020202020204" pitchFamily="34" charset="0"/>
            </a:endParaRPr>
          </a:p>
          <a:p>
            <a:pPr algn="just">
              <a:spcAft>
                <a:spcPts val="0"/>
              </a:spcAft>
            </a:pPr>
            <a:r>
              <a:rPr lang="en-GB" dirty="0">
                <a:latin typeface="Arial" panose="020B0604020202020204" pitchFamily="34" charset="0"/>
                <a:ea typeface="Times New Roman" panose="02020603050405020304" pitchFamily="18" charset="0"/>
                <a:cs typeface="Arial" panose="020B0604020202020204" pitchFamily="34" charset="0"/>
              </a:rPr>
              <a:t>Starbucks (2026a) </a:t>
            </a:r>
            <a:r>
              <a:rPr lang="en-GB" i="1" dirty="0">
                <a:latin typeface="Arial" panose="020B0604020202020204" pitchFamily="34" charset="0"/>
                <a:ea typeface="Times New Roman" panose="02020603050405020304" pitchFamily="18" charset="0"/>
                <a:cs typeface="Arial" panose="020B0604020202020204" pitchFamily="34" charset="0"/>
              </a:rPr>
              <a:t>Starbucks Unveils Reimagined Loyalty Program to Deliver More Meaningful Value, Personalization and Engagement to Members</a:t>
            </a:r>
            <a:r>
              <a:rPr lang="en-GB" dirty="0">
                <a:latin typeface="Arial" panose="020B0604020202020204" pitchFamily="34" charset="0"/>
                <a:ea typeface="Times New Roman" panose="02020603050405020304" pitchFamily="18" charset="0"/>
                <a:cs typeface="Arial" panose="020B0604020202020204" pitchFamily="34" charset="0"/>
              </a:rPr>
              <a:t>. Available at: </a:t>
            </a:r>
            <a:r>
              <a:rPr lang="en-GB" u="sng" dirty="0">
                <a:solidFill>
                  <a:srgbClr val="1155CC"/>
                </a:solidFill>
                <a:latin typeface="Arial" panose="020B0604020202020204" pitchFamily="34" charset="0"/>
                <a:ea typeface="Times New Roman" panose="02020603050405020304" pitchFamily="18" charset="0"/>
                <a:cs typeface="Arial" panose="020B0604020202020204" pitchFamily="34" charset="0"/>
                <a:hlinkClick r:id="rId17"/>
              </a:rPr>
              <a:t>https://about.starbucks.com/press/2026/starbucks-unveils-reimagined-loyalty-program-to-deliver-more-meaningful-value-personalization-and-engagement-to-members/</a:t>
            </a:r>
            <a:r>
              <a:rPr lang="en-GB" dirty="0">
                <a:latin typeface="Arial" panose="020B0604020202020204" pitchFamily="34" charset="0"/>
                <a:ea typeface="Times New Roman" panose="02020603050405020304" pitchFamily="18" charset="0"/>
                <a:cs typeface="Arial" panose="020B0604020202020204" pitchFamily="34" charset="0"/>
              </a:rPr>
              <a:t> (Accessed: 8 July 2026).</a:t>
            </a:r>
            <a:endParaRPr lang="en-IN"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70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191000" y="1418184"/>
            <a:ext cx="9870599" cy="677108"/>
          </a:xfrm>
          <a:prstGeom prst="rect">
            <a:avLst/>
          </a:prstGeom>
        </p:spPr>
        <p:txBody>
          <a:bodyPr lIns="0" tIns="0" rIns="0" bIns="0" rtlCol="0" anchor="t">
            <a:spAutoFit/>
          </a:bodyPr>
          <a:lstStyle/>
          <a:p>
            <a:pPr algn="ctr"/>
            <a:r>
              <a:rPr lang="en-GB" sz="4400" b="1" dirty="0">
                <a:latin typeface="Arial" panose="020B0604020202020204" pitchFamily="34" charset="0"/>
                <a:cs typeface="Arial" panose="020B0604020202020204" pitchFamily="34" charset="0"/>
              </a:rPr>
              <a:t>Group log </a:t>
            </a:r>
            <a:endParaRPr lang="en-US" sz="4400" dirty="0">
              <a:solidFill>
                <a:srgbClr val="000000"/>
              </a:solidFill>
              <a:latin typeface="Arial" panose="020B0604020202020204" pitchFamily="34" charset="0"/>
              <a:ea typeface="Egyptian Slate"/>
              <a:cs typeface="Arial" panose="020B0604020202020204" pitchFamily="34" charset="0"/>
              <a:sym typeface="Egyptian Slate"/>
            </a:endParaRPr>
          </a:p>
        </p:txBody>
      </p:sp>
      <p:sp>
        <p:nvSpPr>
          <p:cNvPr id="4" name="Freeform 4"/>
          <p:cNvSpPr/>
          <p:nvPr/>
        </p:nvSpPr>
        <p:spPr>
          <a:xfrm rot="-5400000">
            <a:off x="14746494" y="6731522"/>
            <a:ext cx="3879227" cy="3255351"/>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5" name="Freeform 5"/>
          <p:cNvSpPr/>
          <p:nvPr/>
        </p:nvSpPr>
        <p:spPr>
          <a:xfrm rot="5400000">
            <a:off x="753516" y="-753516"/>
            <a:ext cx="2836367" cy="4343400"/>
          </a:xfrm>
          <a:custGeom>
            <a:avLst/>
            <a:gdLst/>
            <a:ahLst/>
            <a:cxnLst/>
            <a:rect l="l" t="t" r="r" b="b"/>
            <a:pathLst>
              <a:path w="5984269" h="6603331">
                <a:moveTo>
                  <a:pt x="0" y="0"/>
                </a:moveTo>
                <a:lnTo>
                  <a:pt x="5984268" y="0"/>
                </a:lnTo>
                <a:lnTo>
                  <a:pt x="5984268" y="6603331"/>
                </a:lnTo>
                <a:lnTo>
                  <a:pt x="0" y="6603331"/>
                </a:lnTo>
                <a:lnTo>
                  <a:pt x="0" y="0"/>
                </a:lnTo>
                <a:close/>
              </a:path>
            </a:pathLst>
          </a:custGeom>
          <a:blipFill>
            <a:blip>
              <a:extLst>
                <a:ext uri="{96DAC541-7B7A-43D3-8B79-37D633B846F1}">
                  <asvg:svgBlip xmlns="" xmlns:asvg="http://schemas.microsoft.com/office/drawing/2016/SVG/main" r:embed="rId3"/>
                </a:ext>
              </a:extLst>
            </a:blip>
            <a:stretch>
              <a:fillRect/>
            </a:stretch>
          </a:blipFill>
        </p:spPr>
      </p:sp>
      <p:sp>
        <p:nvSpPr>
          <p:cNvPr id="40" name="TextBox 40"/>
          <p:cNvSpPr txBox="1"/>
          <p:nvPr/>
        </p:nvSpPr>
        <p:spPr>
          <a:xfrm>
            <a:off x="2065220" y="4448982"/>
            <a:ext cx="2444430" cy="500137"/>
          </a:xfrm>
          <a:prstGeom prst="rect">
            <a:avLst/>
          </a:prstGeom>
        </p:spPr>
        <p:txBody>
          <a:bodyPr lIns="0" tIns="0" rIns="0" bIns="0" rtlCol="0" anchor="t">
            <a:spAutoFit/>
          </a:bodyPr>
          <a:lstStyle/>
          <a:p>
            <a:pPr algn="ctr">
              <a:lnSpc>
                <a:spcPts val="3919"/>
              </a:lnSpc>
              <a:spcBef>
                <a:spcPct val="0"/>
              </a:spcBef>
            </a:pPr>
            <a:r>
              <a:rPr lang="en-US" sz="2799" b="1">
                <a:solidFill>
                  <a:srgbClr val="FFFFFF"/>
                </a:solidFill>
                <a:latin typeface="Arial" panose="020B0604020202020204" pitchFamily="34" charset="0"/>
                <a:ea typeface="TT Interphases Bold"/>
                <a:cs typeface="Arial" panose="020B0604020202020204" pitchFamily="34" charset="0"/>
                <a:sym typeface="TT Interphases Bold"/>
              </a:rPr>
              <a:t>Weeks 1–2</a:t>
            </a:r>
          </a:p>
        </p:txBody>
      </p:sp>
      <p:graphicFrame>
        <p:nvGraphicFramePr>
          <p:cNvPr id="6" name="Table 5"/>
          <p:cNvGraphicFramePr>
            <a:graphicFrameLocks noGrp="1"/>
          </p:cNvGraphicFramePr>
          <p:nvPr>
            <p:extLst>
              <p:ext uri="{D42A27DB-BD31-4B8C-83A1-F6EECF244321}">
                <p14:modId xmlns:p14="http://schemas.microsoft.com/office/powerpoint/2010/main" val="3378527292"/>
              </p:ext>
            </p:extLst>
          </p:nvPr>
        </p:nvGraphicFramePr>
        <p:xfrm>
          <a:off x="2895600" y="3771900"/>
          <a:ext cx="13411200" cy="3657600"/>
        </p:xfrm>
        <a:graphic>
          <a:graphicData uri="http://schemas.openxmlformats.org/drawingml/2006/table">
            <a:tbl>
              <a:tblPr firstRow="1" bandRow="1">
                <a:tableStyleId>{5C22544A-7EE6-4342-B048-85BDC9FD1C3A}</a:tableStyleId>
              </a:tblPr>
              <a:tblGrid>
                <a:gridCol w="3520440">
                  <a:extLst>
                    <a:ext uri="{9D8B030D-6E8A-4147-A177-3AD203B41FA5}">
                      <a16:colId xmlns:a16="http://schemas.microsoft.com/office/drawing/2014/main" val="20000"/>
                    </a:ext>
                  </a:extLst>
                </a:gridCol>
                <a:gridCol w="1844040">
                  <a:extLst>
                    <a:ext uri="{9D8B030D-6E8A-4147-A177-3AD203B41FA5}">
                      <a16:colId xmlns:a16="http://schemas.microsoft.com/office/drawing/2014/main" val="20001"/>
                    </a:ext>
                  </a:extLst>
                </a:gridCol>
                <a:gridCol w="8046720">
                  <a:extLst>
                    <a:ext uri="{9D8B030D-6E8A-4147-A177-3AD203B41FA5}">
                      <a16:colId xmlns:a16="http://schemas.microsoft.com/office/drawing/2014/main" val="20002"/>
                    </a:ext>
                  </a:extLst>
                </a:gridCol>
              </a:tblGrid>
              <a:tr h="370840">
                <a:tc>
                  <a:txBody>
                    <a:bodyPr/>
                    <a:lstStyle/>
                    <a:p>
                      <a:pPr algn="ctr" rtl="0" fontAlgn="t">
                        <a:lnSpc>
                          <a:spcPct val="150000"/>
                        </a:lnSpc>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Name</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ctr" rtl="0" fontAlgn="t">
                        <a:lnSpc>
                          <a:spcPct val="150000"/>
                        </a:lnSpc>
                        <a:spcBef>
                          <a:spcPts val="0"/>
                        </a:spcBef>
                        <a:spcAft>
                          <a:spcPts val="0"/>
                        </a:spcAft>
                      </a:pPr>
                      <a:r>
                        <a:rPr lang="en-IN" sz="2000" b="1" i="0" u="none" strike="noStrike" dirty="0">
                          <a:solidFill>
                            <a:schemeClr val="tx1"/>
                          </a:solidFill>
                          <a:effectLst/>
                          <a:latin typeface="Arial" panose="020B0604020202020204" pitchFamily="34" charset="0"/>
                          <a:cs typeface="Arial" panose="020B0604020202020204" pitchFamily="34" charset="0"/>
                        </a:rPr>
                        <a:t>ID Number</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ctr">
                        <a:lnSpc>
                          <a:spcPct val="150000"/>
                        </a:lnSpc>
                      </a:pPr>
                      <a:r>
                        <a:rPr lang="en-US" sz="2000" dirty="0">
                          <a:solidFill>
                            <a:schemeClr val="tx1"/>
                          </a:solidFill>
                          <a:latin typeface="Arial" panose="020B0604020202020204" pitchFamily="34" charset="0"/>
                          <a:cs typeface="Arial" panose="020B0604020202020204" pitchFamily="34" charset="0"/>
                        </a:rPr>
                        <a:t>Contribution</a:t>
                      </a:r>
                      <a:endParaRPr lang="en-IN" sz="200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70840">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SAMSON KIBROM WELDEGIORGHIS</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2413584</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US" sz="2000" dirty="0">
                          <a:latin typeface="Arial" panose="020B0604020202020204" pitchFamily="34" charset="0"/>
                          <a:cs typeface="Arial" panose="020B0604020202020204" pitchFamily="34" charset="0"/>
                        </a:rPr>
                        <a:t>This</a:t>
                      </a:r>
                      <a:r>
                        <a:rPr lang="en-US" sz="2000" baseline="0" dirty="0">
                          <a:latin typeface="Arial" panose="020B0604020202020204" pitchFamily="34" charset="0"/>
                          <a:cs typeface="Arial" panose="020B0604020202020204" pitchFamily="34" charset="0"/>
                        </a:rPr>
                        <a:t> student has identified the functions and benefits of different information systems. </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370840">
                <a:tc>
                  <a:txBody>
                    <a:bodyPr/>
                    <a:lstStyle/>
                    <a:p>
                      <a:pPr algn="just" rtl="0" fontAlgn="t">
                        <a:lnSpc>
                          <a:spcPct val="150000"/>
                        </a:lnSpc>
                        <a:spcBef>
                          <a:spcPts val="0"/>
                        </a:spcBef>
                        <a:spcAft>
                          <a:spcPts val="0"/>
                        </a:spcAft>
                      </a:pPr>
                      <a:r>
                        <a:rPr lang="en-IN" sz="2000" dirty="0" err="1" smtClean="0">
                          <a:solidFill>
                            <a:schemeClr val="tx1"/>
                          </a:solidFill>
                          <a:effectLst/>
                          <a:latin typeface="Arial" panose="020B0604020202020204" pitchFamily="34" charset="0"/>
                          <a:cs typeface="Arial" panose="020B0604020202020204" pitchFamily="34" charset="0"/>
                        </a:rPr>
                        <a:t>Kausar</a:t>
                      </a:r>
                      <a:r>
                        <a:rPr lang="en-IN" sz="2000" baseline="0" dirty="0" smtClean="0">
                          <a:solidFill>
                            <a:schemeClr val="tx1"/>
                          </a:solidFill>
                          <a:effectLst/>
                          <a:latin typeface="Arial" panose="020B0604020202020204" pitchFamily="34" charset="0"/>
                          <a:cs typeface="Arial" panose="020B0604020202020204" pitchFamily="34" charset="0"/>
                        </a:rPr>
                        <a:t> Miah</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dirty="0" smtClean="0">
                          <a:solidFill>
                            <a:schemeClr val="tx1"/>
                          </a:solidFill>
                          <a:effectLst/>
                          <a:latin typeface="Arial" panose="020B0604020202020204" pitchFamily="34" charset="0"/>
                          <a:cs typeface="Arial" panose="020B0604020202020204" pitchFamily="34" charset="0"/>
                        </a:rPr>
                        <a:t>2428863</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IN" sz="2000" dirty="0" smtClean="0">
                          <a:latin typeface="Arial" panose="020B0604020202020204" pitchFamily="34" charset="0"/>
                          <a:cs typeface="Arial" panose="020B0604020202020204" pitchFamily="34" charset="0"/>
                        </a:rPr>
                        <a:t>This student contributed to the introduction and the conclusion</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53994729"/>
                  </a:ext>
                </a:extLst>
              </a:tr>
              <a:tr h="370840">
                <a:tc>
                  <a:txBody>
                    <a:bodyPr/>
                    <a:lstStyle/>
                    <a:p>
                      <a:pPr algn="just" rtl="0" fontAlgn="t">
                        <a:lnSpc>
                          <a:spcPct val="150000"/>
                        </a:lnSpc>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Khushbakht</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Mirzoev</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2417183</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IN" sz="2000" dirty="0" smtClean="0">
                          <a:latin typeface="Arial" panose="020B0604020202020204" pitchFamily="34" charset="0"/>
                          <a:cs typeface="Arial" panose="020B0604020202020204" pitchFamily="34" charset="0"/>
                        </a:rPr>
                        <a:t>This student has designed the presentation</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70840">
                <a:tc>
                  <a:txBody>
                    <a:bodyPr/>
                    <a:lstStyle/>
                    <a:p>
                      <a:pPr algn="just" rtl="0" fontAlgn="t">
                        <a:lnSpc>
                          <a:spcPct val="150000"/>
                        </a:lnSpc>
                        <a:spcBef>
                          <a:spcPts val="0"/>
                        </a:spcBef>
                        <a:spcAft>
                          <a:spcPts val="0"/>
                        </a:spcAft>
                      </a:pPr>
                      <a:r>
                        <a:rPr lang="en-IN" sz="2000" b="0" i="0" u="none" strike="noStrike" dirty="0" err="1">
                          <a:solidFill>
                            <a:schemeClr val="tx1"/>
                          </a:solidFill>
                          <a:effectLst/>
                          <a:latin typeface="Arial" panose="020B0604020202020204" pitchFamily="34" charset="0"/>
                          <a:cs typeface="Arial" panose="020B0604020202020204" pitchFamily="34" charset="0"/>
                        </a:rPr>
                        <a:t>Aurel</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Dumitru</a:t>
                      </a:r>
                      <a:r>
                        <a:rPr lang="en-IN" sz="2000" b="0" i="0" u="none" strike="noStrike" dirty="0">
                          <a:solidFill>
                            <a:schemeClr val="tx1"/>
                          </a:solidFill>
                          <a:effectLst/>
                          <a:latin typeface="Arial" panose="020B0604020202020204" pitchFamily="34" charset="0"/>
                          <a:cs typeface="Arial" panose="020B0604020202020204" pitchFamily="34" charset="0"/>
                        </a:rPr>
                        <a:t> </a:t>
                      </a:r>
                      <a:r>
                        <a:rPr lang="en-IN" sz="2000" b="0" i="0" u="none" strike="noStrike" dirty="0" err="1">
                          <a:solidFill>
                            <a:schemeClr val="tx1"/>
                          </a:solidFill>
                          <a:effectLst/>
                          <a:latin typeface="Arial" panose="020B0604020202020204" pitchFamily="34" charset="0"/>
                          <a:cs typeface="Arial" panose="020B0604020202020204" pitchFamily="34" charset="0"/>
                        </a:rPr>
                        <a:t>Cotoi</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rtl="0" fontAlgn="t">
                        <a:lnSpc>
                          <a:spcPct val="150000"/>
                        </a:lnSpc>
                        <a:spcBef>
                          <a:spcPts val="0"/>
                        </a:spcBef>
                        <a:spcAft>
                          <a:spcPts val="0"/>
                        </a:spcAft>
                      </a:pPr>
                      <a:r>
                        <a:rPr lang="en-IN" sz="2000" b="0" i="0" u="none" strike="noStrike" dirty="0">
                          <a:solidFill>
                            <a:schemeClr val="tx1"/>
                          </a:solidFill>
                          <a:effectLst/>
                          <a:latin typeface="Arial" panose="020B0604020202020204" pitchFamily="34" charset="0"/>
                          <a:cs typeface="Arial" panose="020B0604020202020204" pitchFamily="34" charset="0"/>
                        </a:rPr>
                        <a:t>2418192</a:t>
                      </a:r>
                      <a:endParaRPr lang="en-IN" sz="2000" dirty="0">
                        <a:solidFill>
                          <a:schemeClr val="tx1"/>
                        </a:solidFill>
                        <a:effectLst/>
                        <a:latin typeface="Arial" panose="020B0604020202020204" pitchFamily="34" charset="0"/>
                        <a:cs typeface="Arial" panose="020B0604020202020204" pitchFamily="34" charset="0"/>
                      </a:endParaRPr>
                    </a:p>
                  </a:txBody>
                  <a:tcPr marL="63500" marR="63500"/>
                </a:tc>
                <a:tc>
                  <a:txBody>
                    <a:bodyPr/>
                    <a:lstStyle/>
                    <a:p>
                      <a:pPr algn="just">
                        <a:lnSpc>
                          <a:spcPct val="150000"/>
                        </a:lnSpc>
                      </a:pPr>
                      <a:r>
                        <a:rPr lang="en-US" sz="2000" dirty="0" smtClean="0">
                          <a:latin typeface="Arial" panose="020B0604020202020204" pitchFamily="34" charset="0"/>
                          <a:cs typeface="Arial" panose="020B0604020202020204" pitchFamily="34" charset="0"/>
                        </a:rPr>
                        <a:t>This student</a:t>
                      </a:r>
                      <a:r>
                        <a:rPr lang="en-US" sz="2000" baseline="0" dirty="0" smtClean="0">
                          <a:latin typeface="Arial" panose="020B0604020202020204" pitchFamily="34" charset="0"/>
                          <a:cs typeface="Arial" panose="020B0604020202020204" pitchFamily="34" charset="0"/>
                        </a:rPr>
                        <a:t> has recognized the limitations and ethical concerns of the information systems. </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43102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flipH="1" flipV="1">
            <a:off x="381000" y="8496300"/>
            <a:ext cx="3276600" cy="1593297"/>
          </a:xfrm>
          <a:custGeom>
            <a:avLst/>
            <a:gdLst/>
            <a:ahLst/>
            <a:cxnLst/>
            <a:rect l="l" t="t" r="r" b="b"/>
            <a:pathLst>
              <a:path w="4336098" h="3544760">
                <a:moveTo>
                  <a:pt x="4336098" y="3544760"/>
                </a:moveTo>
                <a:lnTo>
                  <a:pt x="0" y="3544760"/>
                </a:lnTo>
                <a:lnTo>
                  <a:pt x="0" y="0"/>
                </a:lnTo>
                <a:lnTo>
                  <a:pt x="4336098" y="0"/>
                </a:lnTo>
                <a:lnTo>
                  <a:pt x="4336098" y="3544760"/>
                </a:lnTo>
                <a:close/>
              </a:path>
            </a:pathLst>
          </a:custGeom>
          <a:blipFill>
            <a:blip>
              <a:alphaModFix amt="6000"/>
              <a:extLst>
                <a:ext uri="{96DAC541-7B7A-43D3-8B79-37D633B846F1}">
                  <asvg:svgBlip xmlns="" xmlns:asvg="http://schemas.microsoft.com/office/drawing/2016/SVG/main" r:embed="rId2"/>
                </a:ext>
              </a:extLst>
            </a:blip>
            <a:stretch>
              <a:fillRect/>
            </a:stretch>
          </a:blipFill>
          <a:ln cap="sq">
            <a:noFill/>
            <a:prstDash val="solid"/>
            <a:miter/>
          </a:ln>
        </p:spPr>
      </p:sp>
      <p:sp>
        <p:nvSpPr>
          <p:cNvPr id="4" name="Freeform 4"/>
          <p:cNvSpPr/>
          <p:nvPr/>
        </p:nvSpPr>
        <p:spPr>
          <a:xfrm rot="5400000">
            <a:off x="1964204" y="-1964205"/>
            <a:ext cx="4686300" cy="8614709"/>
          </a:xfrm>
          <a:custGeom>
            <a:avLst/>
            <a:gdLst/>
            <a:ahLst/>
            <a:cxnLst/>
            <a:rect l="l" t="t" r="r" b="b"/>
            <a:pathLst>
              <a:path w="9258300" h="10672392">
                <a:moveTo>
                  <a:pt x="0" y="0"/>
                </a:moveTo>
                <a:lnTo>
                  <a:pt x="9258300" y="0"/>
                </a:lnTo>
                <a:lnTo>
                  <a:pt x="9258300" y="10672392"/>
                </a:lnTo>
                <a:lnTo>
                  <a:pt x="0" y="10672392"/>
                </a:lnTo>
                <a:lnTo>
                  <a:pt x="0" y="0"/>
                </a:lnTo>
                <a:close/>
              </a:path>
            </a:pathLst>
          </a:custGeom>
          <a:blipFill>
            <a:blip>
              <a:extLst>
                <a:ext uri="{96DAC541-7B7A-43D3-8B79-37D633B846F1}">
                  <asvg:svgBlip xmlns="" xmlns:asvg="http://schemas.microsoft.com/office/drawing/2016/SVG/main" r:embed="rId3"/>
                </a:ext>
              </a:extLst>
            </a:blip>
            <a:stretch>
              <a:fillRect/>
            </a:stretch>
          </a:blipFill>
          <a:ln cap="sq">
            <a:noFill/>
            <a:prstDash val="solid"/>
            <a:miter/>
          </a:ln>
        </p:spPr>
      </p:sp>
      <p:sp>
        <p:nvSpPr>
          <p:cNvPr id="6" name="Freeform 6"/>
          <p:cNvSpPr/>
          <p:nvPr/>
        </p:nvSpPr>
        <p:spPr>
          <a:xfrm>
            <a:off x="15240000" y="0"/>
            <a:ext cx="3048001" cy="2977480"/>
          </a:xfrm>
          <a:custGeom>
            <a:avLst/>
            <a:gdLst/>
            <a:ahLst/>
            <a:cxnLst/>
            <a:rect l="l" t="t" r="r" b="b"/>
            <a:pathLst>
              <a:path w="3453431" h="4050946">
                <a:moveTo>
                  <a:pt x="0" y="0"/>
                </a:moveTo>
                <a:lnTo>
                  <a:pt x="3453432" y="0"/>
                </a:lnTo>
                <a:lnTo>
                  <a:pt x="3453432" y="4050945"/>
                </a:lnTo>
                <a:lnTo>
                  <a:pt x="0" y="4050945"/>
                </a:lnTo>
                <a:lnTo>
                  <a:pt x="0" y="0"/>
                </a:lnTo>
                <a:close/>
              </a:path>
            </a:pathLst>
          </a:custGeom>
          <a:blipFill>
            <a:blip>
              <a:alphaModFix amt="9999"/>
              <a:extLst>
                <a:ext uri="{96DAC541-7B7A-43D3-8B79-37D633B846F1}">
                  <asvg:svgBlip xmlns="" xmlns:asvg="http://schemas.microsoft.com/office/drawing/2016/SVG/main" r:embed="rId4"/>
                </a:ext>
              </a:extLst>
            </a:blip>
            <a:stretch>
              <a:fillRect/>
            </a:stretch>
          </a:blipFill>
        </p:spPr>
      </p:sp>
      <p:sp>
        <p:nvSpPr>
          <p:cNvPr id="11" name="Freeform 11"/>
          <p:cNvSpPr/>
          <p:nvPr/>
        </p:nvSpPr>
        <p:spPr>
          <a:xfrm>
            <a:off x="4933603" y="-233541"/>
            <a:ext cx="683118" cy="467082"/>
          </a:xfrm>
          <a:custGeom>
            <a:avLst/>
            <a:gdLst/>
            <a:ahLst/>
            <a:cxnLst/>
            <a:rect l="l" t="t" r="r" b="b"/>
            <a:pathLst>
              <a:path w="683118" h="467082">
                <a:moveTo>
                  <a:pt x="0" y="0"/>
                </a:moveTo>
                <a:lnTo>
                  <a:pt x="683118" y="0"/>
                </a:lnTo>
                <a:lnTo>
                  <a:pt x="683118" y="467082"/>
                </a:lnTo>
                <a:lnTo>
                  <a:pt x="0" y="467082"/>
                </a:lnTo>
                <a:lnTo>
                  <a:pt x="0" y="0"/>
                </a:lnTo>
                <a:close/>
              </a:path>
            </a:pathLst>
          </a:custGeom>
          <a:blipFill>
            <a:blip>
              <a:alphaModFix amt="30000"/>
              <a:extLst>
                <a:ext uri="{96DAC541-7B7A-43D3-8B79-37D633B846F1}">
                  <asvg:svgBlip xmlns="" xmlns:asvg="http://schemas.microsoft.com/office/drawing/2016/SVG/main" r:embed="rId5"/>
                </a:ext>
              </a:extLst>
            </a:blip>
            <a:stretch>
              <a:fillRect/>
            </a:stretch>
          </a:blipFill>
        </p:spPr>
      </p:sp>
      <p:sp>
        <p:nvSpPr>
          <p:cNvPr id="12" name="Freeform 12"/>
          <p:cNvSpPr/>
          <p:nvPr/>
        </p:nvSpPr>
        <p:spPr>
          <a:xfrm rot="-2270413">
            <a:off x="14919672" y="6520793"/>
            <a:ext cx="3208583" cy="3240992"/>
          </a:xfrm>
          <a:custGeom>
            <a:avLst/>
            <a:gdLst/>
            <a:ahLst/>
            <a:cxnLst/>
            <a:rect l="l" t="t" r="r" b="b"/>
            <a:pathLst>
              <a:path w="3208583" h="3240992">
                <a:moveTo>
                  <a:pt x="0" y="0"/>
                </a:moveTo>
                <a:lnTo>
                  <a:pt x="3208583" y="0"/>
                </a:lnTo>
                <a:lnTo>
                  <a:pt x="3208583" y="3240992"/>
                </a:lnTo>
                <a:lnTo>
                  <a:pt x="0" y="3240992"/>
                </a:lnTo>
                <a:lnTo>
                  <a:pt x="0" y="0"/>
                </a:lnTo>
                <a:close/>
              </a:path>
            </a:pathLst>
          </a:custGeom>
          <a:blipFill>
            <a:blip>
              <a:alphaModFix amt="6000"/>
              <a:extLst>
                <a:ext uri="{96DAC541-7B7A-43D3-8B79-37D633B846F1}">
                  <asvg:svgBlip xmlns="" xmlns:asvg="http://schemas.microsoft.com/office/drawing/2016/SVG/main" r:embed="rId6"/>
                </a:ext>
              </a:extLst>
            </a:blip>
            <a:stretch>
              <a:fillRect/>
            </a:stretch>
          </a:blipFill>
          <a:ln cap="sq">
            <a:noFill/>
            <a:prstDash val="solid"/>
            <a:miter/>
          </a:ln>
        </p:spPr>
      </p:sp>
      <p:sp>
        <p:nvSpPr>
          <p:cNvPr id="13" name="TextBox 13"/>
          <p:cNvSpPr txBox="1"/>
          <p:nvPr/>
        </p:nvSpPr>
        <p:spPr>
          <a:xfrm>
            <a:off x="4326404" y="4302363"/>
            <a:ext cx="9279787" cy="1234953"/>
          </a:xfrm>
          <a:prstGeom prst="rect">
            <a:avLst/>
          </a:prstGeom>
        </p:spPr>
        <p:txBody>
          <a:bodyPr lIns="0" tIns="0" rIns="0" bIns="0" rtlCol="0" anchor="t">
            <a:spAutoFit/>
          </a:bodyPr>
          <a:lstStyle/>
          <a:p>
            <a:pPr algn="ctr">
              <a:lnSpc>
                <a:spcPts val="9568"/>
              </a:lnSpc>
            </a:pPr>
            <a:r>
              <a:rPr lang="en-US" sz="10400" dirty="0">
                <a:solidFill>
                  <a:srgbClr val="000000"/>
                </a:solidFill>
                <a:latin typeface="Arial" panose="020B0604020202020204" pitchFamily="34" charset="0"/>
                <a:ea typeface="Egyptian Slate"/>
                <a:cs typeface="Arial" panose="020B0604020202020204" pitchFamily="34" charset="0"/>
                <a:sym typeface="Egyptian Slate"/>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267</TotalTime>
  <Words>2557</Words>
  <Application>Microsoft Office PowerPoint</Application>
  <PresentationFormat>Custom</PresentationFormat>
  <Paragraphs>200</Paragraphs>
  <Slides>16</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TT Interphases</vt:lpstr>
      <vt:lpstr>TT Interphases Bold</vt:lpstr>
      <vt:lpstr>Arial</vt:lpstr>
      <vt:lpstr>Wingdings</vt:lpstr>
      <vt:lpstr>Egyptian Slate</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Blue and White Modern Research Proposal Presentation</dc:title>
  <dc:creator>user</dc:creator>
  <cp:lastModifiedBy>user</cp:lastModifiedBy>
  <cp:revision>80</cp:revision>
  <dcterms:created xsi:type="dcterms:W3CDTF">2006-08-16T00:00:00Z</dcterms:created>
  <dcterms:modified xsi:type="dcterms:W3CDTF">2026-07-13T16:47:51Z</dcterms:modified>
  <dc:identifier>DAHO3Ca7kdM</dc:identifier>
</cp:coreProperties>
</file>