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theme/theme4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4" r:id="rId2"/>
    <p:sldMasterId id="2147483676" r:id="rId3"/>
    <p:sldMasterId id="2147483688" r:id="rId4"/>
    <p:sldMasterId id="2147483690" r:id="rId5"/>
  </p:sldMasterIdLst>
  <p:notesMasterIdLst>
    <p:notesMasterId r:id="rId37"/>
  </p:notesMasterIdLst>
  <p:sldIdLst>
    <p:sldId id="256" r:id="rId6"/>
    <p:sldId id="258" r:id="rId7"/>
    <p:sldId id="315" r:id="rId8"/>
    <p:sldId id="313" r:id="rId9"/>
    <p:sldId id="312" r:id="rId10"/>
    <p:sldId id="317" r:id="rId11"/>
    <p:sldId id="318" r:id="rId12"/>
    <p:sldId id="311" r:id="rId13"/>
    <p:sldId id="316" r:id="rId14"/>
    <p:sldId id="319" r:id="rId15"/>
    <p:sldId id="320" r:id="rId16"/>
    <p:sldId id="321" r:id="rId17"/>
    <p:sldId id="328" r:id="rId18"/>
    <p:sldId id="327" r:id="rId19"/>
    <p:sldId id="326" r:id="rId20"/>
    <p:sldId id="324" r:id="rId21"/>
    <p:sldId id="325" r:id="rId22"/>
    <p:sldId id="323" r:id="rId23"/>
    <p:sldId id="333" r:id="rId24"/>
    <p:sldId id="334" r:id="rId25"/>
    <p:sldId id="331" r:id="rId26"/>
    <p:sldId id="332" r:id="rId27"/>
    <p:sldId id="330" r:id="rId28"/>
    <p:sldId id="322" r:id="rId29"/>
    <p:sldId id="338" r:id="rId30"/>
    <p:sldId id="337" r:id="rId31"/>
    <p:sldId id="336" r:id="rId32"/>
    <p:sldId id="292" r:id="rId33"/>
    <p:sldId id="469" r:id="rId34"/>
    <p:sldId id="472" r:id="rId35"/>
    <p:sldId id="266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B6BBF5-59AD-48BA-BE35-EF8266E46955}" v="3" dt="2023-05-31T06:07:05.7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10" autoAdjust="0"/>
    <p:restoredTop sz="66831" autoAdjust="0"/>
  </p:normalViewPr>
  <p:slideViewPr>
    <p:cSldViewPr snapToGrid="0">
      <p:cViewPr varScale="1">
        <p:scale>
          <a:sx n="53" d="100"/>
          <a:sy n="53" d="100"/>
        </p:scale>
        <p:origin x="963" y="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viewProps" Target="viewProps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microsoft.com/office/2016/11/relationships/changesInfo" Target="changesInfos/changesInfo1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microsoft.com/office/2015/10/relationships/revisionInfo" Target="revisionInfo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-Marie Bassler" userId="38f25fa2-f4e2-42aa-a629-d2ccc29b42c2" providerId="ADAL" clId="{71B6BBF5-59AD-48BA-BE35-EF8266E46955}"/>
    <pc:docChg chg="undo custSel delSld modSld delMainMaster">
      <pc:chgData name="Lisa-Marie Bassler" userId="38f25fa2-f4e2-42aa-a629-d2ccc29b42c2" providerId="ADAL" clId="{71B6BBF5-59AD-48BA-BE35-EF8266E46955}" dt="2023-05-31T06:08:30.139" v="157" actId="20577"/>
      <pc:docMkLst>
        <pc:docMk/>
      </pc:docMkLst>
      <pc:sldChg chg="modSp mod">
        <pc:chgData name="Lisa-Marie Bassler" userId="38f25fa2-f4e2-42aa-a629-d2ccc29b42c2" providerId="ADAL" clId="{71B6BBF5-59AD-48BA-BE35-EF8266E46955}" dt="2023-05-31T05:25:43.443" v="65" actId="20577"/>
        <pc:sldMkLst>
          <pc:docMk/>
          <pc:sldMk cId="0" sldId="258"/>
        </pc:sldMkLst>
        <pc:spChg chg="mod">
          <ac:chgData name="Lisa-Marie Bassler" userId="38f25fa2-f4e2-42aa-a629-d2ccc29b42c2" providerId="ADAL" clId="{71B6BBF5-59AD-48BA-BE35-EF8266E46955}" dt="2023-05-31T05:25:23.556" v="5" actId="20577"/>
          <ac:spMkLst>
            <pc:docMk/>
            <pc:sldMk cId="0" sldId="258"/>
            <ac:spMk id="5" creationId="{90FF201D-8AEC-4C34-AE3C-F5A7C3EC7DCF}"/>
          </ac:spMkLst>
        </pc:spChg>
        <pc:spChg chg="mod">
          <ac:chgData name="Lisa-Marie Bassler" userId="38f25fa2-f4e2-42aa-a629-d2ccc29b42c2" providerId="ADAL" clId="{71B6BBF5-59AD-48BA-BE35-EF8266E46955}" dt="2023-05-31T05:25:43.443" v="65" actId="20577"/>
          <ac:spMkLst>
            <pc:docMk/>
            <pc:sldMk cId="0" sldId="258"/>
            <ac:spMk id="6" creationId="{79F54C0B-677C-4287-8C19-30A7B149B2F9}"/>
          </ac:spMkLst>
        </pc:spChg>
      </pc:sldChg>
      <pc:sldChg chg="modSp mod">
        <pc:chgData name="Lisa-Marie Bassler" userId="38f25fa2-f4e2-42aa-a629-d2ccc29b42c2" providerId="ADAL" clId="{71B6BBF5-59AD-48BA-BE35-EF8266E46955}" dt="2023-05-31T05:26:05.949" v="72" actId="2710"/>
        <pc:sldMkLst>
          <pc:docMk/>
          <pc:sldMk cId="0" sldId="315"/>
        </pc:sldMkLst>
        <pc:spChg chg="mod">
          <ac:chgData name="Lisa-Marie Bassler" userId="38f25fa2-f4e2-42aa-a629-d2ccc29b42c2" providerId="ADAL" clId="{71B6BBF5-59AD-48BA-BE35-EF8266E46955}" dt="2023-05-31T05:26:05.949" v="72" actId="2710"/>
          <ac:spMkLst>
            <pc:docMk/>
            <pc:sldMk cId="0" sldId="315"/>
            <ac:spMk id="10" creationId="{534CC249-244C-BAC6-9298-5B72655CC094}"/>
          </ac:spMkLst>
        </pc:spChg>
      </pc:sldChg>
      <pc:sldChg chg="modSp mod">
        <pc:chgData name="Lisa-Marie Bassler" userId="38f25fa2-f4e2-42aa-a629-d2ccc29b42c2" providerId="ADAL" clId="{71B6BBF5-59AD-48BA-BE35-EF8266E46955}" dt="2023-05-31T06:07:17.798" v="87" actId="403"/>
        <pc:sldMkLst>
          <pc:docMk/>
          <pc:sldMk cId="534927649" sldId="319"/>
        </pc:sldMkLst>
        <pc:spChg chg="mod">
          <ac:chgData name="Lisa-Marie Bassler" userId="38f25fa2-f4e2-42aa-a629-d2ccc29b42c2" providerId="ADAL" clId="{71B6BBF5-59AD-48BA-BE35-EF8266E46955}" dt="2023-05-31T06:07:07.060" v="86" actId="404"/>
          <ac:spMkLst>
            <pc:docMk/>
            <pc:sldMk cId="534927649" sldId="319"/>
            <ac:spMk id="2" creationId="{C7ECEDCA-EEF6-5324-241C-AB6948662B33}"/>
          </ac:spMkLst>
        </pc:spChg>
        <pc:spChg chg="mod">
          <ac:chgData name="Lisa-Marie Bassler" userId="38f25fa2-f4e2-42aa-a629-d2ccc29b42c2" providerId="ADAL" clId="{71B6BBF5-59AD-48BA-BE35-EF8266E46955}" dt="2023-05-31T06:07:17.798" v="87" actId="403"/>
          <ac:spMkLst>
            <pc:docMk/>
            <pc:sldMk cId="534927649" sldId="319"/>
            <ac:spMk id="8" creationId="{2C74ACAF-7755-6F0E-C761-9BD99AEA9508}"/>
          </ac:spMkLst>
        </pc:spChg>
        <pc:picChg chg="mod">
          <ac:chgData name="Lisa-Marie Bassler" userId="38f25fa2-f4e2-42aa-a629-d2ccc29b42c2" providerId="ADAL" clId="{71B6BBF5-59AD-48BA-BE35-EF8266E46955}" dt="2023-05-31T06:06:59.005" v="84" actId="1037"/>
          <ac:picMkLst>
            <pc:docMk/>
            <pc:sldMk cId="534927649" sldId="319"/>
            <ac:picMk id="4" creationId="{83F3D8F1-3E69-D79B-7FE2-F0F6BA76045C}"/>
          </ac:picMkLst>
        </pc:picChg>
      </pc:sldChg>
      <pc:sldChg chg="modSp mod">
        <pc:chgData name="Lisa-Marie Bassler" userId="38f25fa2-f4e2-42aa-a629-d2ccc29b42c2" providerId="ADAL" clId="{71B6BBF5-59AD-48BA-BE35-EF8266E46955}" dt="2023-05-31T06:07:47.863" v="114" actId="1038"/>
        <pc:sldMkLst>
          <pc:docMk/>
          <pc:sldMk cId="1648738200" sldId="328"/>
        </pc:sldMkLst>
        <pc:spChg chg="mod">
          <ac:chgData name="Lisa-Marie Bassler" userId="38f25fa2-f4e2-42aa-a629-d2ccc29b42c2" providerId="ADAL" clId="{71B6BBF5-59AD-48BA-BE35-EF8266E46955}" dt="2023-05-31T06:07:47.863" v="114" actId="1038"/>
          <ac:spMkLst>
            <pc:docMk/>
            <pc:sldMk cId="1648738200" sldId="328"/>
            <ac:spMk id="2" creationId="{C7ECEDCA-EEF6-5324-241C-AB6948662B33}"/>
          </ac:spMkLst>
        </pc:spChg>
        <pc:spChg chg="mod">
          <ac:chgData name="Lisa-Marie Bassler" userId="38f25fa2-f4e2-42aa-a629-d2ccc29b42c2" providerId="ADAL" clId="{71B6BBF5-59AD-48BA-BE35-EF8266E46955}" dt="2023-05-31T06:07:36.914" v="91" actId="27636"/>
          <ac:spMkLst>
            <pc:docMk/>
            <pc:sldMk cId="1648738200" sldId="328"/>
            <ac:spMk id="5" creationId="{4FEE95A1-BC5A-5C70-33E7-0DE08F5C8E24}"/>
          </ac:spMkLst>
        </pc:spChg>
      </pc:sldChg>
      <pc:sldChg chg="modSp mod">
        <pc:chgData name="Lisa-Marie Bassler" userId="38f25fa2-f4e2-42aa-a629-d2ccc29b42c2" providerId="ADAL" clId="{71B6BBF5-59AD-48BA-BE35-EF8266E46955}" dt="2023-05-31T06:08:00.458" v="115" actId="20577"/>
        <pc:sldMkLst>
          <pc:docMk/>
          <pc:sldMk cId="4150669297" sldId="336"/>
        </pc:sldMkLst>
        <pc:spChg chg="mod">
          <ac:chgData name="Lisa-Marie Bassler" userId="38f25fa2-f4e2-42aa-a629-d2ccc29b42c2" providerId="ADAL" clId="{71B6BBF5-59AD-48BA-BE35-EF8266E46955}" dt="2023-05-31T06:08:00.458" v="115" actId="20577"/>
          <ac:spMkLst>
            <pc:docMk/>
            <pc:sldMk cId="4150669297" sldId="336"/>
            <ac:spMk id="3" creationId="{7CE0BE1C-A3B2-3B15-8D9A-F679E984C803}"/>
          </ac:spMkLst>
        </pc:spChg>
      </pc:sldChg>
      <pc:sldChg chg="del">
        <pc:chgData name="Lisa-Marie Bassler" userId="38f25fa2-f4e2-42aa-a629-d2ccc29b42c2" providerId="ADAL" clId="{71B6BBF5-59AD-48BA-BE35-EF8266E46955}" dt="2023-05-31T06:06:15.242" v="74" actId="47"/>
        <pc:sldMkLst>
          <pc:docMk/>
          <pc:sldMk cId="0" sldId="351"/>
        </pc:sldMkLst>
      </pc:sldChg>
      <pc:sldChg chg="modSp mod">
        <pc:chgData name="Lisa-Marie Bassler" userId="38f25fa2-f4e2-42aa-a629-d2ccc29b42c2" providerId="ADAL" clId="{71B6BBF5-59AD-48BA-BE35-EF8266E46955}" dt="2023-05-31T06:08:19.751" v="131" actId="403"/>
        <pc:sldMkLst>
          <pc:docMk/>
          <pc:sldMk cId="0" sldId="469"/>
        </pc:sldMkLst>
        <pc:spChg chg="mod">
          <ac:chgData name="Lisa-Marie Bassler" userId="38f25fa2-f4e2-42aa-a629-d2ccc29b42c2" providerId="ADAL" clId="{71B6BBF5-59AD-48BA-BE35-EF8266E46955}" dt="2023-05-31T06:08:19.751" v="131" actId="403"/>
          <ac:spMkLst>
            <pc:docMk/>
            <pc:sldMk cId="0" sldId="469"/>
            <ac:spMk id="4" creationId="{84EB73C5-BD03-9A33-F5E2-9BBD01EE1770}"/>
          </ac:spMkLst>
        </pc:spChg>
      </pc:sldChg>
      <pc:sldChg chg="del">
        <pc:chgData name="Lisa-Marie Bassler" userId="38f25fa2-f4e2-42aa-a629-d2ccc29b42c2" providerId="ADAL" clId="{71B6BBF5-59AD-48BA-BE35-EF8266E46955}" dt="2023-05-31T06:06:14.527" v="73" actId="47"/>
        <pc:sldMkLst>
          <pc:docMk/>
          <pc:sldMk cId="0" sldId="471"/>
        </pc:sldMkLst>
      </pc:sldChg>
      <pc:sldChg chg="modSp mod">
        <pc:chgData name="Lisa-Marie Bassler" userId="38f25fa2-f4e2-42aa-a629-d2ccc29b42c2" providerId="ADAL" clId="{71B6BBF5-59AD-48BA-BE35-EF8266E46955}" dt="2023-05-31T06:08:30.139" v="157" actId="20577"/>
        <pc:sldMkLst>
          <pc:docMk/>
          <pc:sldMk cId="0" sldId="472"/>
        </pc:sldMkLst>
        <pc:spChg chg="mod">
          <ac:chgData name="Lisa-Marie Bassler" userId="38f25fa2-f4e2-42aa-a629-d2ccc29b42c2" providerId="ADAL" clId="{71B6BBF5-59AD-48BA-BE35-EF8266E46955}" dt="2023-05-31T06:08:30.139" v="157" actId="20577"/>
          <ac:spMkLst>
            <pc:docMk/>
            <pc:sldMk cId="0" sldId="472"/>
            <ac:spMk id="2" creationId="{DF083259-EBC9-4A87-447C-D0077FF90C1A}"/>
          </ac:spMkLst>
        </pc:spChg>
      </pc:sldChg>
      <pc:sldMasterChg chg="del delSldLayout">
        <pc:chgData name="Lisa-Marie Bassler" userId="38f25fa2-f4e2-42aa-a629-d2ccc29b42c2" providerId="ADAL" clId="{71B6BBF5-59AD-48BA-BE35-EF8266E46955}" dt="2023-05-31T06:06:15.242" v="74" actId="47"/>
        <pc:sldMasterMkLst>
          <pc:docMk/>
          <pc:sldMasterMk cId="3193701666" sldId="2147483660"/>
        </pc:sldMasterMkLst>
        <pc:sldLayoutChg chg="del">
          <pc:chgData name="Lisa-Marie Bassler" userId="38f25fa2-f4e2-42aa-a629-d2ccc29b42c2" providerId="ADAL" clId="{71B6BBF5-59AD-48BA-BE35-EF8266E46955}" dt="2023-05-31T06:06:15.242" v="74" actId="47"/>
          <pc:sldLayoutMkLst>
            <pc:docMk/>
            <pc:sldMasterMk cId="3193701666" sldId="2147483660"/>
            <pc:sldLayoutMk cId="1972595033" sldId="2147483661"/>
          </pc:sldLayoutMkLst>
        </pc:sldLayoutChg>
        <pc:sldLayoutChg chg="del">
          <pc:chgData name="Lisa-Marie Bassler" userId="38f25fa2-f4e2-42aa-a629-d2ccc29b42c2" providerId="ADAL" clId="{71B6BBF5-59AD-48BA-BE35-EF8266E46955}" dt="2023-05-31T06:06:15.242" v="74" actId="47"/>
          <pc:sldLayoutMkLst>
            <pc:docMk/>
            <pc:sldMasterMk cId="3193701666" sldId="2147483660"/>
            <pc:sldLayoutMk cId="2626213297" sldId="2147483662"/>
          </pc:sldLayoutMkLst>
        </pc:sldLayoutChg>
        <pc:sldLayoutChg chg="del">
          <pc:chgData name="Lisa-Marie Bassler" userId="38f25fa2-f4e2-42aa-a629-d2ccc29b42c2" providerId="ADAL" clId="{71B6BBF5-59AD-48BA-BE35-EF8266E46955}" dt="2023-05-31T06:06:15.242" v="74" actId="47"/>
          <pc:sldLayoutMkLst>
            <pc:docMk/>
            <pc:sldMasterMk cId="3193701666" sldId="2147483660"/>
            <pc:sldLayoutMk cId="2614579432" sldId="214748366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02D92A-7588-480D-AAB4-41E3FBE13BDB}" type="doc">
      <dgm:prSet loTypeId="urn:microsoft.com/office/officeart/2008/layout/RadialCluster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B762A58-0E1E-4706-972B-DEA40634BE3A}">
      <dgm:prSet phldrT="[Text]" custT="1"/>
      <dgm:spPr/>
      <dgm:t>
        <a:bodyPr/>
        <a:lstStyle/>
        <a:p>
          <a:r>
            <a:rPr lang="en-GB" sz="1800" dirty="0"/>
            <a:t>National Culture</a:t>
          </a:r>
        </a:p>
      </dgm:t>
    </dgm:pt>
    <dgm:pt modelId="{4896A7EE-6CE9-4B0C-BED2-D7199A426E5B}" type="parTrans" cxnId="{AB0F51F4-DDA6-4578-917C-E7B5DCC07747}">
      <dgm:prSet/>
      <dgm:spPr/>
      <dgm:t>
        <a:bodyPr/>
        <a:lstStyle/>
        <a:p>
          <a:endParaRPr lang="en-GB"/>
        </a:p>
      </dgm:t>
    </dgm:pt>
    <dgm:pt modelId="{EE2FFD6A-4949-48DA-BEF8-ABB863935C0B}" type="sibTrans" cxnId="{AB0F51F4-DDA6-4578-917C-E7B5DCC07747}">
      <dgm:prSet/>
      <dgm:spPr/>
      <dgm:t>
        <a:bodyPr/>
        <a:lstStyle/>
        <a:p>
          <a:endParaRPr lang="en-GB"/>
        </a:p>
      </dgm:t>
    </dgm:pt>
    <dgm:pt modelId="{D59C09F6-00A4-4166-B3DB-E8691CF392B2}">
      <dgm:prSet phldrT="[Text]" custT="1"/>
      <dgm:spPr/>
      <dgm:t>
        <a:bodyPr/>
        <a:lstStyle/>
        <a:p>
          <a:r>
            <a:rPr lang="en-GB" sz="1800" dirty="0"/>
            <a:t>Language</a:t>
          </a:r>
        </a:p>
      </dgm:t>
    </dgm:pt>
    <dgm:pt modelId="{D49A1257-9E01-4B81-AC12-E6EFEA92AAC7}" type="parTrans" cxnId="{B06D94F3-C170-423F-854F-21E77ECB77E5}">
      <dgm:prSet/>
      <dgm:spPr/>
      <dgm:t>
        <a:bodyPr/>
        <a:lstStyle/>
        <a:p>
          <a:endParaRPr lang="en-GB"/>
        </a:p>
      </dgm:t>
    </dgm:pt>
    <dgm:pt modelId="{26F0C71B-3F94-410C-9498-92626EF64A4F}" type="sibTrans" cxnId="{B06D94F3-C170-423F-854F-21E77ECB77E5}">
      <dgm:prSet/>
      <dgm:spPr/>
      <dgm:t>
        <a:bodyPr/>
        <a:lstStyle/>
        <a:p>
          <a:endParaRPr lang="en-GB"/>
        </a:p>
      </dgm:t>
    </dgm:pt>
    <dgm:pt modelId="{393028D0-E026-437B-9535-D28657350DDD}">
      <dgm:prSet phldrT="[Text]" custT="1"/>
      <dgm:spPr/>
      <dgm:t>
        <a:bodyPr/>
        <a:lstStyle/>
        <a:p>
          <a:r>
            <a:rPr lang="en-GB" sz="1800" dirty="0"/>
            <a:t>Legal system</a:t>
          </a:r>
        </a:p>
      </dgm:t>
    </dgm:pt>
    <dgm:pt modelId="{B261A93C-AB72-415B-A030-06D9DBAF3DD5}" type="parTrans" cxnId="{ADE86569-0A83-4CCF-9FF9-69E5F39DAD4F}">
      <dgm:prSet/>
      <dgm:spPr/>
      <dgm:t>
        <a:bodyPr/>
        <a:lstStyle/>
        <a:p>
          <a:endParaRPr lang="en-GB"/>
        </a:p>
      </dgm:t>
    </dgm:pt>
    <dgm:pt modelId="{1AF50CC0-6B25-418A-918A-DBAAD75C90AD}" type="sibTrans" cxnId="{ADE86569-0A83-4CCF-9FF9-69E5F39DAD4F}">
      <dgm:prSet/>
      <dgm:spPr/>
      <dgm:t>
        <a:bodyPr/>
        <a:lstStyle/>
        <a:p>
          <a:endParaRPr lang="en-GB"/>
        </a:p>
      </dgm:t>
    </dgm:pt>
    <dgm:pt modelId="{51432935-16BD-4C68-BC60-D66AC331FED9}">
      <dgm:prSet phldrT="[Text]" custT="1"/>
      <dgm:spPr/>
      <dgm:t>
        <a:bodyPr/>
        <a:lstStyle/>
        <a:p>
          <a:r>
            <a:rPr lang="en-GB" sz="1800" dirty="0"/>
            <a:t>Values</a:t>
          </a:r>
        </a:p>
      </dgm:t>
    </dgm:pt>
    <dgm:pt modelId="{E37E6D1D-49DC-4CD8-8495-16761F988EBA}" type="parTrans" cxnId="{F6A5FB25-460B-4F40-92A4-9791FF023953}">
      <dgm:prSet/>
      <dgm:spPr/>
      <dgm:t>
        <a:bodyPr/>
        <a:lstStyle/>
        <a:p>
          <a:endParaRPr lang="en-GB"/>
        </a:p>
      </dgm:t>
    </dgm:pt>
    <dgm:pt modelId="{D31CA8F6-599A-4B34-A5D2-D7A0A77861B1}" type="sibTrans" cxnId="{F6A5FB25-460B-4F40-92A4-9791FF023953}">
      <dgm:prSet/>
      <dgm:spPr/>
      <dgm:t>
        <a:bodyPr/>
        <a:lstStyle/>
        <a:p>
          <a:endParaRPr lang="en-GB"/>
        </a:p>
      </dgm:t>
    </dgm:pt>
    <dgm:pt modelId="{36E24CC9-D96D-4E7E-A15D-56C2A0B7E49C}">
      <dgm:prSet phldrT="[Text]" custT="1"/>
      <dgm:spPr/>
      <dgm:t>
        <a:bodyPr/>
        <a:lstStyle/>
        <a:p>
          <a:r>
            <a:rPr lang="en-GB" sz="1800" dirty="0"/>
            <a:t>Education</a:t>
          </a:r>
        </a:p>
      </dgm:t>
    </dgm:pt>
    <dgm:pt modelId="{BF98C8F7-D0AC-4B7A-8471-F7452EAFC5E1}" type="parTrans" cxnId="{78F03629-AE33-4C62-9F76-2FD7349CB91A}">
      <dgm:prSet/>
      <dgm:spPr/>
      <dgm:t>
        <a:bodyPr/>
        <a:lstStyle/>
        <a:p>
          <a:endParaRPr lang="en-GB"/>
        </a:p>
      </dgm:t>
    </dgm:pt>
    <dgm:pt modelId="{C1EB43B6-6DCA-4209-936A-414D1C0020D5}" type="sibTrans" cxnId="{78F03629-AE33-4C62-9F76-2FD7349CB91A}">
      <dgm:prSet/>
      <dgm:spPr/>
      <dgm:t>
        <a:bodyPr/>
        <a:lstStyle/>
        <a:p>
          <a:endParaRPr lang="en-GB"/>
        </a:p>
      </dgm:t>
    </dgm:pt>
    <dgm:pt modelId="{07AA7BF6-7E69-42BA-ACF7-94C18E1C6550}">
      <dgm:prSet phldrT="[Text]" custT="1"/>
      <dgm:spPr/>
      <dgm:t>
        <a:bodyPr/>
        <a:lstStyle/>
        <a:p>
          <a:r>
            <a:rPr lang="en-GB" sz="1800" dirty="0"/>
            <a:t>Political system</a:t>
          </a:r>
        </a:p>
      </dgm:t>
    </dgm:pt>
    <dgm:pt modelId="{0C54BC1E-AF69-4816-BFDC-EC4A18215925}" type="parTrans" cxnId="{3C38FDBB-D046-4988-A3DA-1F9962B738EC}">
      <dgm:prSet/>
      <dgm:spPr/>
      <dgm:t>
        <a:bodyPr/>
        <a:lstStyle/>
        <a:p>
          <a:endParaRPr lang="en-GB"/>
        </a:p>
      </dgm:t>
    </dgm:pt>
    <dgm:pt modelId="{AE393DEA-BB8D-490A-B80C-7AE750B2BC1E}" type="sibTrans" cxnId="{3C38FDBB-D046-4988-A3DA-1F9962B738EC}">
      <dgm:prSet/>
      <dgm:spPr/>
      <dgm:t>
        <a:bodyPr/>
        <a:lstStyle/>
        <a:p>
          <a:endParaRPr lang="en-GB"/>
        </a:p>
      </dgm:t>
    </dgm:pt>
    <dgm:pt modelId="{B74D6B02-2959-48A4-B527-396D6EA51A0B}">
      <dgm:prSet phldrT="[Text]" custT="1"/>
      <dgm:spPr/>
      <dgm:t>
        <a:bodyPr/>
        <a:lstStyle/>
        <a:p>
          <a:r>
            <a:rPr lang="en-GB" sz="1800" dirty="0"/>
            <a:t>Religion</a:t>
          </a:r>
        </a:p>
      </dgm:t>
    </dgm:pt>
    <dgm:pt modelId="{A164AD58-7AF2-4BBF-9785-FAC13B331A29}" type="parTrans" cxnId="{8F3A7167-B9D7-4D05-9A6E-AE6B7636F72C}">
      <dgm:prSet/>
      <dgm:spPr/>
      <dgm:t>
        <a:bodyPr/>
        <a:lstStyle/>
        <a:p>
          <a:endParaRPr lang="en-GB"/>
        </a:p>
      </dgm:t>
    </dgm:pt>
    <dgm:pt modelId="{46D9E231-D2AA-4A94-82CD-601DDD6411AE}" type="sibTrans" cxnId="{8F3A7167-B9D7-4D05-9A6E-AE6B7636F72C}">
      <dgm:prSet/>
      <dgm:spPr/>
      <dgm:t>
        <a:bodyPr/>
        <a:lstStyle/>
        <a:p>
          <a:endParaRPr lang="en-GB"/>
        </a:p>
      </dgm:t>
    </dgm:pt>
    <dgm:pt modelId="{FDF9C8F1-2323-45A3-AA4E-975131F90CCD}" type="pres">
      <dgm:prSet presAssocID="{7302D92A-7588-480D-AAB4-41E3FBE13BDB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97707859-4D62-48CE-B72F-1F6CE08EFB70}" type="pres">
      <dgm:prSet presAssocID="{7B762A58-0E1E-4706-972B-DEA40634BE3A}" presName="singleCycle" presStyleCnt="0"/>
      <dgm:spPr/>
    </dgm:pt>
    <dgm:pt modelId="{1DA233A2-D761-48AB-B3D3-8B34D1D5A897}" type="pres">
      <dgm:prSet presAssocID="{7B762A58-0E1E-4706-972B-DEA40634BE3A}" presName="singleCenter" presStyleLbl="node1" presStyleIdx="0" presStyleCnt="7" custLinFactNeighborY="0">
        <dgm:presLayoutVars>
          <dgm:chMax val="7"/>
          <dgm:chPref val="7"/>
        </dgm:presLayoutVars>
      </dgm:prSet>
      <dgm:spPr/>
    </dgm:pt>
    <dgm:pt modelId="{AB13DF4E-8ABF-4B8B-BF21-A4D549CDE040}" type="pres">
      <dgm:prSet presAssocID="{D49A1257-9E01-4B81-AC12-E6EFEA92AAC7}" presName="Name56" presStyleLbl="parChTrans1D2" presStyleIdx="0" presStyleCnt="6"/>
      <dgm:spPr/>
    </dgm:pt>
    <dgm:pt modelId="{4E68FB95-4388-47AF-8A42-AC79CD29BCF3}" type="pres">
      <dgm:prSet presAssocID="{D59C09F6-00A4-4166-B3DB-E8691CF392B2}" presName="text0" presStyleLbl="node1" presStyleIdx="1" presStyleCnt="7">
        <dgm:presLayoutVars>
          <dgm:bulletEnabled val="1"/>
        </dgm:presLayoutVars>
      </dgm:prSet>
      <dgm:spPr/>
    </dgm:pt>
    <dgm:pt modelId="{4F1AB7B2-B71E-47B0-9F9C-69A6DA128828}" type="pres">
      <dgm:prSet presAssocID="{B261A93C-AB72-415B-A030-06D9DBAF3DD5}" presName="Name56" presStyleLbl="parChTrans1D2" presStyleIdx="1" presStyleCnt="6"/>
      <dgm:spPr/>
    </dgm:pt>
    <dgm:pt modelId="{7E68BE30-C8D2-4DD4-AA24-687CCA2AD444}" type="pres">
      <dgm:prSet presAssocID="{393028D0-E026-437B-9535-D28657350DDD}" presName="text0" presStyleLbl="node1" presStyleIdx="2" presStyleCnt="7">
        <dgm:presLayoutVars>
          <dgm:bulletEnabled val="1"/>
        </dgm:presLayoutVars>
      </dgm:prSet>
      <dgm:spPr/>
    </dgm:pt>
    <dgm:pt modelId="{22D9AEC2-0EE8-4A35-88A1-FB801F65F22F}" type="pres">
      <dgm:prSet presAssocID="{E37E6D1D-49DC-4CD8-8495-16761F988EBA}" presName="Name56" presStyleLbl="parChTrans1D2" presStyleIdx="2" presStyleCnt="6"/>
      <dgm:spPr/>
    </dgm:pt>
    <dgm:pt modelId="{6ACF5435-D54C-424E-A564-71C825FA263C}" type="pres">
      <dgm:prSet presAssocID="{51432935-16BD-4C68-BC60-D66AC331FED9}" presName="text0" presStyleLbl="node1" presStyleIdx="3" presStyleCnt="7">
        <dgm:presLayoutVars>
          <dgm:bulletEnabled val="1"/>
        </dgm:presLayoutVars>
      </dgm:prSet>
      <dgm:spPr/>
    </dgm:pt>
    <dgm:pt modelId="{EE04C4FE-1684-4B60-A1E2-8D85CC26C8CB}" type="pres">
      <dgm:prSet presAssocID="{BF98C8F7-D0AC-4B7A-8471-F7452EAFC5E1}" presName="Name56" presStyleLbl="parChTrans1D2" presStyleIdx="3" presStyleCnt="6"/>
      <dgm:spPr/>
    </dgm:pt>
    <dgm:pt modelId="{F4CFCDAA-0C1A-4987-8857-93115BCF2356}" type="pres">
      <dgm:prSet presAssocID="{36E24CC9-D96D-4E7E-A15D-56C2A0B7E49C}" presName="text0" presStyleLbl="node1" presStyleIdx="4" presStyleCnt="7" custScaleX="120266">
        <dgm:presLayoutVars>
          <dgm:bulletEnabled val="1"/>
        </dgm:presLayoutVars>
      </dgm:prSet>
      <dgm:spPr/>
    </dgm:pt>
    <dgm:pt modelId="{A1865B6D-C4BE-40BA-80AB-272802C79520}" type="pres">
      <dgm:prSet presAssocID="{0C54BC1E-AF69-4816-BFDC-EC4A18215925}" presName="Name56" presStyleLbl="parChTrans1D2" presStyleIdx="4" presStyleCnt="6"/>
      <dgm:spPr/>
    </dgm:pt>
    <dgm:pt modelId="{422A6C20-C422-4EA5-A085-74A78504CFA9}" type="pres">
      <dgm:prSet presAssocID="{07AA7BF6-7E69-42BA-ACF7-94C18E1C6550}" presName="text0" presStyleLbl="node1" presStyleIdx="5" presStyleCnt="7">
        <dgm:presLayoutVars>
          <dgm:bulletEnabled val="1"/>
        </dgm:presLayoutVars>
      </dgm:prSet>
      <dgm:spPr/>
    </dgm:pt>
    <dgm:pt modelId="{12DD2FE7-4036-479A-9760-D7B5CBCBD1F2}" type="pres">
      <dgm:prSet presAssocID="{A164AD58-7AF2-4BBF-9785-FAC13B331A29}" presName="Name56" presStyleLbl="parChTrans1D2" presStyleIdx="5" presStyleCnt="6"/>
      <dgm:spPr/>
    </dgm:pt>
    <dgm:pt modelId="{EFAFDD4B-E0B2-4CC6-A0E9-C955B3183D16}" type="pres">
      <dgm:prSet presAssocID="{B74D6B02-2959-48A4-B527-396D6EA51A0B}" presName="text0" presStyleLbl="node1" presStyleIdx="6" presStyleCnt="7">
        <dgm:presLayoutVars>
          <dgm:bulletEnabled val="1"/>
        </dgm:presLayoutVars>
      </dgm:prSet>
      <dgm:spPr/>
    </dgm:pt>
  </dgm:ptLst>
  <dgm:cxnLst>
    <dgm:cxn modelId="{21B69E00-F536-49D0-B34E-63648B205040}" type="presOf" srcId="{BF98C8F7-D0AC-4B7A-8471-F7452EAFC5E1}" destId="{EE04C4FE-1684-4B60-A1E2-8D85CC26C8CB}" srcOrd="0" destOrd="0" presId="urn:microsoft.com/office/officeart/2008/layout/RadialCluster"/>
    <dgm:cxn modelId="{732A9E03-2704-49FA-A984-FB329C1408E3}" type="presOf" srcId="{36E24CC9-D96D-4E7E-A15D-56C2A0B7E49C}" destId="{F4CFCDAA-0C1A-4987-8857-93115BCF2356}" srcOrd="0" destOrd="0" presId="urn:microsoft.com/office/officeart/2008/layout/RadialCluster"/>
    <dgm:cxn modelId="{9A975908-FB01-44BD-A7E2-9F209F78352A}" type="presOf" srcId="{A164AD58-7AF2-4BBF-9785-FAC13B331A29}" destId="{12DD2FE7-4036-479A-9760-D7B5CBCBD1F2}" srcOrd="0" destOrd="0" presId="urn:microsoft.com/office/officeart/2008/layout/RadialCluster"/>
    <dgm:cxn modelId="{CB08F30F-19A4-4B37-9D35-04DD75FD1809}" type="presOf" srcId="{7302D92A-7588-480D-AAB4-41E3FBE13BDB}" destId="{FDF9C8F1-2323-45A3-AA4E-975131F90CCD}" srcOrd="0" destOrd="0" presId="urn:microsoft.com/office/officeart/2008/layout/RadialCluster"/>
    <dgm:cxn modelId="{549E2610-455B-44F5-9733-E7F79DCBDB6B}" type="presOf" srcId="{E37E6D1D-49DC-4CD8-8495-16761F988EBA}" destId="{22D9AEC2-0EE8-4A35-88A1-FB801F65F22F}" srcOrd="0" destOrd="0" presId="urn:microsoft.com/office/officeart/2008/layout/RadialCluster"/>
    <dgm:cxn modelId="{62554216-8430-494B-B564-AD6E0D300A9C}" type="presOf" srcId="{0C54BC1E-AF69-4816-BFDC-EC4A18215925}" destId="{A1865B6D-C4BE-40BA-80AB-272802C79520}" srcOrd="0" destOrd="0" presId="urn:microsoft.com/office/officeart/2008/layout/RadialCluster"/>
    <dgm:cxn modelId="{0D1E2C21-08E9-4DE7-A6EE-F031B2CB58A5}" type="presOf" srcId="{B261A93C-AB72-415B-A030-06D9DBAF3DD5}" destId="{4F1AB7B2-B71E-47B0-9F9C-69A6DA128828}" srcOrd="0" destOrd="0" presId="urn:microsoft.com/office/officeart/2008/layout/RadialCluster"/>
    <dgm:cxn modelId="{F1BD6E25-017E-4E8E-8BBE-2420FBDFBA22}" type="presOf" srcId="{393028D0-E026-437B-9535-D28657350DDD}" destId="{7E68BE30-C8D2-4DD4-AA24-687CCA2AD444}" srcOrd="0" destOrd="0" presId="urn:microsoft.com/office/officeart/2008/layout/RadialCluster"/>
    <dgm:cxn modelId="{F6A5FB25-460B-4F40-92A4-9791FF023953}" srcId="{7B762A58-0E1E-4706-972B-DEA40634BE3A}" destId="{51432935-16BD-4C68-BC60-D66AC331FED9}" srcOrd="2" destOrd="0" parTransId="{E37E6D1D-49DC-4CD8-8495-16761F988EBA}" sibTransId="{D31CA8F6-599A-4B34-A5D2-D7A0A77861B1}"/>
    <dgm:cxn modelId="{78F03629-AE33-4C62-9F76-2FD7349CB91A}" srcId="{7B762A58-0E1E-4706-972B-DEA40634BE3A}" destId="{36E24CC9-D96D-4E7E-A15D-56C2A0B7E49C}" srcOrd="3" destOrd="0" parTransId="{BF98C8F7-D0AC-4B7A-8471-F7452EAFC5E1}" sibTransId="{C1EB43B6-6DCA-4209-936A-414D1C0020D5}"/>
    <dgm:cxn modelId="{D28C7B62-C00E-48C7-8280-9765A0B6FF59}" type="presOf" srcId="{D49A1257-9E01-4B81-AC12-E6EFEA92AAC7}" destId="{AB13DF4E-8ABF-4B8B-BF21-A4D549CDE040}" srcOrd="0" destOrd="0" presId="urn:microsoft.com/office/officeart/2008/layout/RadialCluster"/>
    <dgm:cxn modelId="{8F3A7167-B9D7-4D05-9A6E-AE6B7636F72C}" srcId="{7B762A58-0E1E-4706-972B-DEA40634BE3A}" destId="{B74D6B02-2959-48A4-B527-396D6EA51A0B}" srcOrd="5" destOrd="0" parTransId="{A164AD58-7AF2-4BBF-9785-FAC13B331A29}" sibTransId="{46D9E231-D2AA-4A94-82CD-601DDD6411AE}"/>
    <dgm:cxn modelId="{ADE86569-0A83-4CCF-9FF9-69E5F39DAD4F}" srcId="{7B762A58-0E1E-4706-972B-DEA40634BE3A}" destId="{393028D0-E026-437B-9535-D28657350DDD}" srcOrd="1" destOrd="0" parTransId="{B261A93C-AB72-415B-A030-06D9DBAF3DD5}" sibTransId="{1AF50CC0-6B25-418A-918A-DBAAD75C90AD}"/>
    <dgm:cxn modelId="{A16A7A7A-A9AB-4403-BCEF-D3E8A37653CA}" type="presOf" srcId="{D59C09F6-00A4-4166-B3DB-E8691CF392B2}" destId="{4E68FB95-4388-47AF-8A42-AC79CD29BCF3}" srcOrd="0" destOrd="0" presId="urn:microsoft.com/office/officeart/2008/layout/RadialCluster"/>
    <dgm:cxn modelId="{2D32C689-A9FC-48BA-8707-1A506D7A1F54}" type="presOf" srcId="{7B762A58-0E1E-4706-972B-DEA40634BE3A}" destId="{1DA233A2-D761-48AB-B3D3-8B34D1D5A897}" srcOrd="0" destOrd="0" presId="urn:microsoft.com/office/officeart/2008/layout/RadialCluster"/>
    <dgm:cxn modelId="{C1EE67AB-D905-4234-82D2-3FBBF3E617AA}" type="presOf" srcId="{B74D6B02-2959-48A4-B527-396D6EA51A0B}" destId="{EFAFDD4B-E0B2-4CC6-A0E9-C955B3183D16}" srcOrd="0" destOrd="0" presId="urn:microsoft.com/office/officeart/2008/layout/RadialCluster"/>
    <dgm:cxn modelId="{3C38FDBB-D046-4988-A3DA-1F9962B738EC}" srcId="{7B762A58-0E1E-4706-972B-DEA40634BE3A}" destId="{07AA7BF6-7E69-42BA-ACF7-94C18E1C6550}" srcOrd="4" destOrd="0" parTransId="{0C54BC1E-AF69-4816-BFDC-EC4A18215925}" sibTransId="{AE393DEA-BB8D-490A-B80C-7AE750B2BC1E}"/>
    <dgm:cxn modelId="{772878CC-5A22-4B09-A399-D14FDADC5310}" type="presOf" srcId="{51432935-16BD-4C68-BC60-D66AC331FED9}" destId="{6ACF5435-D54C-424E-A564-71C825FA263C}" srcOrd="0" destOrd="0" presId="urn:microsoft.com/office/officeart/2008/layout/RadialCluster"/>
    <dgm:cxn modelId="{B06D94F3-C170-423F-854F-21E77ECB77E5}" srcId="{7B762A58-0E1E-4706-972B-DEA40634BE3A}" destId="{D59C09F6-00A4-4166-B3DB-E8691CF392B2}" srcOrd="0" destOrd="0" parTransId="{D49A1257-9E01-4B81-AC12-E6EFEA92AAC7}" sibTransId="{26F0C71B-3F94-410C-9498-92626EF64A4F}"/>
    <dgm:cxn modelId="{AB0F51F4-DDA6-4578-917C-E7B5DCC07747}" srcId="{7302D92A-7588-480D-AAB4-41E3FBE13BDB}" destId="{7B762A58-0E1E-4706-972B-DEA40634BE3A}" srcOrd="0" destOrd="0" parTransId="{4896A7EE-6CE9-4B0C-BED2-D7199A426E5B}" sibTransId="{EE2FFD6A-4949-48DA-BEF8-ABB863935C0B}"/>
    <dgm:cxn modelId="{E3ADEDFA-6E81-4FE3-96B4-0E18BBB74424}" type="presOf" srcId="{07AA7BF6-7E69-42BA-ACF7-94C18E1C6550}" destId="{422A6C20-C422-4EA5-A085-74A78504CFA9}" srcOrd="0" destOrd="0" presId="urn:microsoft.com/office/officeart/2008/layout/RadialCluster"/>
    <dgm:cxn modelId="{5B80A2CE-12A4-4011-8F06-0ECDC364D8B4}" type="presParOf" srcId="{FDF9C8F1-2323-45A3-AA4E-975131F90CCD}" destId="{97707859-4D62-48CE-B72F-1F6CE08EFB70}" srcOrd="0" destOrd="0" presId="urn:microsoft.com/office/officeart/2008/layout/RadialCluster"/>
    <dgm:cxn modelId="{73BB01ED-64EB-4396-82BD-7EF4D0B2F8CE}" type="presParOf" srcId="{97707859-4D62-48CE-B72F-1F6CE08EFB70}" destId="{1DA233A2-D761-48AB-B3D3-8B34D1D5A897}" srcOrd="0" destOrd="0" presId="urn:microsoft.com/office/officeart/2008/layout/RadialCluster"/>
    <dgm:cxn modelId="{85DEA97E-CD48-41DC-9FF3-98BF80738AB4}" type="presParOf" srcId="{97707859-4D62-48CE-B72F-1F6CE08EFB70}" destId="{AB13DF4E-8ABF-4B8B-BF21-A4D549CDE040}" srcOrd="1" destOrd="0" presId="urn:microsoft.com/office/officeart/2008/layout/RadialCluster"/>
    <dgm:cxn modelId="{5096E352-E80D-438E-AC7A-AA381509B2B8}" type="presParOf" srcId="{97707859-4D62-48CE-B72F-1F6CE08EFB70}" destId="{4E68FB95-4388-47AF-8A42-AC79CD29BCF3}" srcOrd="2" destOrd="0" presId="urn:microsoft.com/office/officeart/2008/layout/RadialCluster"/>
    <dgm:cxn modelId="{311C221D-A476-4453-8B4A-6D2626A44349}" type="presParOf" srcId="{97707859-4D62-48CE-B72F-1F6CE08EFB70}" destId="{4F1AB7B2-B71E-47B0-9F9C-69A6DA128828}" srcOrd="3" destOrd="0" presId="urn:microsoft.com/office/officeart/2008/layout/RadialCluster"/>
    <dgm:cxn modelId="{A60D973E-B4BB-428E-A457-165BB9223ED7}" type="presParOf" srcId="{97707859-4D62-48CE-B72F-1F6CE08EFB70}" destId="{7E68BE30-C8D2-4DD4-AA24-687CCA2AD444}" srcOrd="4" destOrd="0" presId="urn:microsoft.com/office/officeart/2008/layout/RadialCluster"/>
    <dgm:cxn modelId="{010BA41A-50F0-48C2-BCAE-5C51218D02D2}" type="presParOf" srcId="{97707859-4D62-48CE-B72F-1F6CE08EFB70}" destId="{22D9AEC2-0EE8-4A35-88A1-FB801F65F22F}" srcOrd="5" destOrd="0" presId="urn:microsoft.com/office/officeart/2008/layout/RadialCluster"/>
    <dgm:cxn modelId="{2A11F815-1FD1-4619-B4E9-14EFB88F0D91}" type="presParOf" srcId="{97707859-4D62-48CE-B72F-1F6CE08EFB70}" destId="{6ACF5435-D54C-424E-A564-71C825FA263C}" srcOrd="6" destOrd="0" presId="urn:microsoft.com/office/officeart/2008/layout/RadialCluster"/>
    <dgm:cxn modelId="{CF986989-49FC-46A1-8464-283AC34773F5}" type="presParOf" srcId="{97707859-4D62-48CE-B72F-1F6CE08EFB70}" destId="{EE04C4FE-1684-4B60-A1E2-8D85CC26C8CB}" srcOrd="7" destOrd="0" presId="urn:microsoft.com/office/officeart/2008/layout/RadialCluster"/>
    <dgm:cxn modelId="{BDE601F5-B25B-46E7-9C83-9578F175932E}" type="presParOf" srcId="{97707859-4D62-48CE-B72F-1F6CE08EFB70}" destId="{F4CFCDAA-0C1A-4987-8857-93115BCF2356}" srcOrd="8" destOrd="0" presId="urn:microsoft.com/office/officeart/2008/layout/RadialCluster"/>
    <dgm:cxn modelId="{B727356C-6877-467C-B388-05F9C05C7531}" type="presParOf" srcId="{97707859-4D62-48CE-B72F-1F6CE08EFB70}" destId="{A1865B6D-C4BE-40BA-80AB-272802C79520}" srcOrd="9" destOrd="0" presId="urn:microsoft.com/office/officeart/2008/layout/RadialCluster"/>
    <dgm:cxn modelId="{F8FAF05C-C019-49FC-9489-F24DB429F3CA}" type="presParOf" srcId="{97707859-4D62-48CE-B72F-1F6CE08EFB70}" destId="{422A6C20-C422-4EA5-A085-74A78504CFA9}" srcOrd="10" destOrd="0" presId="urn:microsoft.com/office/officeart/2008/layout/RadialCluster"/>
    <dgm:cxn modelId="{BF8CB214-96C1-4A7E-96E6-B09F22D69AF0}" type="presParOf" srcId="{97707859-4D62-48CE-B72F-1F6CE08EFB70}" destId="{12DD2FE7-4036-479A-9760-D7B5CBCBD1F2}" srcOrd="11" destOrd="0" presId="urn:microsoft.com/office/officeart/2008/layout/RadialCluster"/>
    <dgm:cxn modelId="{1B8BC2CA-F128-45E8-A2FF-670AB4FE8837}" type="presParOf" srcId="{97707859-4D62-48CE-B72F-1F6CE08EFB70}" destId="{EFAFDD4B-E0B2-4CC6-A0E9-C955B3183D16}" srcOrd="12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A233A2-D761-48AB-B3D3-8B34D1D5A897}">
      <dsp:nvSpPr>
        <dsp:cNvPr id="0" name=""/>
        <dsp:cNvSpPr/>
      </dsp:nvSpPr>
      <dsp:spPr>
        <a:xfrm>
          <a:off x="3151006" y="1893252"/>
          <a:ext cx="1622787" cy="16227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National Culture</a:t>
          </a:r>
        </a:p>
      </dsp:txBody>
      <dsp:txXfrm>
        <a:off x="3230224" y="1972470"/>
        <a:ext cx="1464351" cy="1464351"/>
      </dsp:txXfrm>
    </dsp:sp>
    <dsp:sp modelId="{AB13DF4E-8ABF-4B8B-BF21-A4D549CDE040}">
      <dsp:nvSpPr>
        <dsp:cNvPr id="0" name=""/>
        <dsp:cNvSpPr/>
      </dsp:nvSpPr>
      <dsp:spPr>
        <a:xfrm rot="16200000">
          <a:off x="3559640" y="1490492"/>
          <a:ext cx="80551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05519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68FB95-4388-47AF-8A42-AC79CD29BCF3}">
      <dsp:nvSpPr>
        <dsp:cNvPr id="0" name=""/>
        <dsp:cNvSpPr/>
      </dsp:nvSpPr>
      <dsp:spPr>
        <a:xfrm>
          <a:off x="3418766" y="464"/>
          <a:ext cx="1087267" cy="1087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Language</a:t>
          </a:r>
        </a:p>
      </dsp:txBody>
      <dsp:txXfrm>
        <a:off x="3471842" y="53540"/>
        <a:ext cx="981115" cy="981115"/>
      </dsp:txXfrm>
    </dsp:sp>
    <dsp:sp modelId="{4F1AB7B2-B71E-47B0-9F9C-69A6DA128828}">
      <dsp:nvSpPr>
        <dsp:cNvPr id="0" name=""/>
        <dsp:cNvSpPr/>
      </dsp:nvSpPr>
      <dsp:spPr>
        <a:xfrm rot="19800000">
          <a:off x="4733876" y="2087213"/>
          <a:ext cx="59589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95896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68BE30-C8D2-4DD4-AA24-687CCA2AD444}">
      <dsp:nvSpPr>
        <dsp:cNvPr id="0" name=""/>
        <dsp:cNvSpPr/>
      </dsp:nvSpPr>
      <dsp:spPr>
        <a:xfrm>
          <a:off x="5289855" y="1080738"/>
          <a:ext cx="1087267" cy="1087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Legal system</a:t>
          </a:r>
        </a:p>
      </dsp:txBody>
      <dsp:txXfrm>
        <a:off x="5342931" y="1133814"/>
        <a:ext cx="981115" cy="981115"/>
      </dsp:txXfrm>
    </dsp:sp>
    <dsp:sp modelId="{22D9AEC2-0EE8-4A35-88A1-FB801F65F22F}">
      <dsp:nvSpPr>
        <dsp:cNvPr id="0" name=""/>
        <dsp:cNvSpPr/>
      </dsp:nvSpPr>
      <dsp:spPr>
        <a:xfrm rot="1800000">
          <a:off x="4733876" y="3322079"/>
          <a:ext cx="59589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95896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CF5435-D54C-424E-A564-71C825FA263C}">
      <dsp:nvSpPr>
        <dsp:cNvPr id="0" name=""/>
        <dsp:cNvSpPr/>
      </dsp:nvSpPr>
      <dsp:spPr>
        <a:xfrm>
          <a:off x="5289855" y="3241286"/>
          <a:ext cx="1087267" cy="1087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Values</a:t>
          </a:r>
        </a:p>
      </dsp:txBody>
      <dsp:txXfrm>
        <a:off x="5342931" y="3294362"/>
        <a:ext cx="981115" cy="981115"/>
      </dsp:txXfrm>
    </dsp:sp>
    <dsp:sp modelId="{EE04C4FE-1684-4B60-A1E2-8D85CC26C8CB}">
      <dsp:nvSpPr>
        <dsp:cNvPr id="0" name=""/>
        <dsp:cNvSpPr/>
      </dsp:nvSpPr>
      <dsp:spPr>
        <a:xfrm rot="5400000">
          <a:off x="3559640" y="3918800"/>
          <a:ext cx="80551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05519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CFCDAA-0C1A-4987-8857-93115BCF2356}">
      <dsp:nvSpPr>
        <dsp:cNvPr id="0" name=""/>
        <dsp:cNvSpPr/>
      </dsp:nvSpPr>
      <dsp:spPr>
        <a:xfrm>
          <a:off x="3308593" y="4321560"/>
          <a:ext cx="1307613" cy="1087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Education</a:t>
          </a:r>
        </a:p>
      </dsp:txBody>
      <dsp:txXfrm>
        <a:off x="3361669" y="4374636"/>
        <a:ext cx="1201461" cy="981115"/>
      </dsp:txXfrm>
    </dsp:sp>
    <dsp:sp modelId="{A1865B6D-C4BE-40BA-80AB-272802C79520}">
      <dsp:nvSpPr>
        <dsp:cNvPr id="0" name=""/>
        <dsp:cNvSpPr/>
      </dsp:nvSpPr>
      <dsp:spPr>
        <a:xfrm rot="9000000">
          <a:off x="2595027" y="3322079"/>
          <a:ext cx="59589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95896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2A6C20-C422-4EA5-A085-74A78504CFA9}">
      <dsp:nvSpPr>
        <dsp:cNvPr id="0" name=""/>
        <dsp:cNvSpPr/>
      </dsp:nvSpPr>
      <dsp:spPr>
        <a:xfrm>
          <a:off x="1547676" y="3241286"/>
          <a:ext cx="1087267" cy="1087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Political system</a:t>
          </a:r>
        </a:p>
      </dsp:txBody>
      <dsp:txXfrm>
        <a:off x="1600752" y="3294362"/>
        <a:ext cx="981115" cy="981115"/>
      </dsp:txXfrm>
    </dsp:sp>
    <dsp:sp modelId="{12DD2FE7-4036-479A-9760-D7B5CBCBD1F2}">
      <dsp:nvSpPr>
        <dsp:cNvPr id="0" name=""/>
        <dsp:cNvSpPr/>
      </dsp:nvSpPr>
      <dsp:spPr>
        <a:xfrm rot="12600000">
          <a:off x="2595027" y="2087213"/>
          <a:ext cx="59589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95896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AFDD4B-E0B2-4CC6-A0E9-C955B3183D16}">
      <dsp:nvSpPr>
        <dsp:cNvPr id="0" name=""/>
        <dsp:cNvSpPr/>
      </dsp:nvSpPr>
      <dsp:spPr>
        <a:xfrm>
          <a:off x="1547676" y="1080738"/>
          <a:ext cx="1087267" cy="10872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Religion</a:t>
          </a:r>
        </a:p>
      </dsp:txBody>
      <dsp:txXfrm>
        <a:off x="1600752" y="1133814"/>
        <a:ext cx="981115" cy="9811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5ED991-0A98-41EA-A179-B8847C04CB66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2947C0-1C47-442E-94EA-4128D0B54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5484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6505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4291FB-0032-3F1A-987D-223AF28326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8836C8-ADB7-BBD3-17AD-33758475386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 dirty="0"/>
              <a:t>.</a:t>
            </a:r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7746AF-DA8A-220D-409A-B7287BB84E89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8517B40-6AA8-46AE-8394-767A596EF440}" type="slidenum">
              <a:rPr kumimoji="0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many of you feel the same? That your programming or norm has changed a little with being in the </a:t>
            </a:r>
            <a:r>
              <a:rPr lang="en-GB" dirty="0" err="1"/>
              <a:t>Uk</a:t>
            </a:r>
            <a:endParaRPr lang="en-GB" dirty="0"/>
          </a:p>
          <a:p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Spain and Hola and greetings – Good they mean different Rituals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Within these cultures you can see that there are different types of cultures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Soft culture – American greetings – south American touch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Hard culture  - physical distance – takes more time to build confidence.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Outer shell (Greetings) – inner shell (values and traditions)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7884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LAST WEEK WE LOOKED AT HOFSTEDES DIMENSIONS THEORY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we need to know about cultures if you are a global Manager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buFont typeface="+mj-lt"/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Motivate your employees 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because Some will be motivated by money or some by recognitions</a:t>
            </a:r>
          </a:p>
          <a:p>
            <a:pPr marL="0" lvl="0" indent="0">
              <a:lnSpc>
                <a:spcPct val="107000"/>
              </a:lnSpc>
              <a:buFont typeface="+mj-lt"/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Font typeface="+mj-lt"/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you are a manager of a multi-cultural large company and want to reach a global market ,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Font typeface="+mj-lt"/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Then you need to know how to influence the people from that location you wish to do business there.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some limitations to this theory as I mentioned last week.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idea behind this theory is that  you must know about other cultures if you wish to be successful in the globalised marked – 6 dimensions </a:t>
            </a:r>
          </a:p>
          <a:p>
            <a:endParaRPr lang="es-ES" dirty="0"/>
          </a:p>
          <a:p>
            <a:r>
              <a:rPr lang="es-ES" dirty="0"/>
              <a:t>And </a:t>
            </a:r>
            <a:r>
              <a:rPr lang="es-ES" dirty="0" err="1"/>
              <a:t>when</a:t>
            </a:r>
            <a:r>
              <a:rPr lang="es-ES" dirty="0"/>
              <a:t> </a:t>
            </a:r>
            <a:r>
              <a:rPr lang="es-ES" dirty="0" err="1"/>
              <a:t>you</a:t>
            </a:r>
            <a:r>
              <a:rPr lang="es-ES" dirty="0"/>
              <a:t> </a:t>
            </a:r>
            <a:r>
              <a:rPr lang="es-ES" dirty="0" err="1"/>
              <a:t>want</a:t>
            </a:r>
            <a:r>
              <a:rPr lang="es-ES" dirty="0"/>
              <a:t> </a:t>
            </a:r>
            <a:r>
              <a:rPr lang="es-ES" dirty="0" err="1"/>
              <a:t>or</a:t>
            </a:r>
            <a:r>
              <a:rPr lang="es-ES" dirty="0"/>
              <a:t> </a:t>
            </a:r>
            <a:r>
              <a:rPr lang="es-ES" dirty="0" err="1"/>
              <a:t>actually</a:t>
            </a:r>
            <a:r>
              <a:rPr lang="es-ES" dirty="0"/>
              <a:t> do </a:t>
            </a:r>
            <a:r>
              <a:rPr lang="es-ES" dirty="0" err="1"/>
              <a:t>business</a:t>
            </a:r>
            <a:r>
              <a:rPr lang="es-ES" dirty="0"/>
              <a:t> forma </a:t>
            </a:r>
            <a:r>
              <a:rPr lang="es-ES" dirty="0" err="1"/>
              <a:t>different</a:t>
            </a:r>
            <a:r>
              <a:rPr lang="es-ES" dirty="0"/>
              <a:t> </a:t>
            </a:r>
            <a:r>
              <a:rPr lang="es-ES" dirty="0" err="1"/>
              <a:t>society</a:t>
            </a:r>
            <a:r>
              <a:rPr lang="es-ES" dirty="0"/>
              <a:t> </a:t>
            </a:r>
            <a:r>
              <a:rPr lang="es-ES" dirty="0" err="1"/>
              <a:t>you</a:t>
            </a:r>
            <a:r>
              <a:rPr lang="es-ES" dirty="0"/>
              <a:t> can </a:t>
            </a:r>
            <a:r>
              <a:rPr lang="es-ES" dirty="0" err="1"/>
              <a:t>either</a:t>
            </a:r>
            <a:endParaRPr lang="es-ES" dirty="0"/>
          </a:p>
          <a:p>
            <a:endParaRPr lang="es-ES" dirty="0"/>
          </a:p>
          <a:p>
            <a:r>
              <a:rPr lang="es-ES" dirty="0" err="1"/>
              <a:t>Confront</a:t>
            </a:r>
            <a:r>
              <a:rPr lang="es-ES" dirty="0"/>
              <a:t> </a:t>
            </a:r>
          </a:p>
          <a:p>
            <a:r>
              <a:rPr lang="es-ES" dirty="0" err="1"/>
              <a:t>Complain</a:t>
            </a:r>
            <a:endParaRPr lang="es-ES" dirty="0"/>
          </a:p>
          <a:p>
            <a:r>
              <a:rPr lang="es-ES" dirty="0" err="1"/>
              <a:t>Comform</a:t>
            </a:r>
            <a:endParaRPr lang="es-ES" dirty="0"/>
          </a:p>
          <a:p>
            <a:endParaRPr lang="es-ES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Confront you believe your behaviour is the correct way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Complain you will isolate yourself in social bubbles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Conform – then you can truly benefit from diversity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But You must be observing, learning and understanding the behaviours of others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adapting your own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 it can fit the society that you are living in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DO YOU THINK IS THE BIGGEST ISSUE WITH THIS THORY BY LOOKING AT THIS?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3901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the rational behind this model</a:t>
            </a:r>
          </a:p>
          <a:p>
            <a:endParaRPr lang="en-GB" b="1" u="sng" dirty="0"/>
          </a:p>
          <a:p>
            <a:r>
              <a:rPr lang="en-GB" b="1" u="sng" dirty="0"/>
              <a:t>That your programming or norm has changed a little with being in the </a:t>
            </a:r>
            <a:r>
              <a:rPr lang="en-GB" b="1" u="sng" dirty="0" err="1"/>
              <a:t>Uk</a:t>
            </a:r>
            <a:r>
              <a:rPr lang="en-GB" b="1" u="sng" dirty="0"/>
              <a:t> </a:t>
            </a:r>
          </a:p>
          <a:p>
            <a:endParaRPr lang="en-GB" b="1" u="sng" dirty="0"/>
          </a:p>
          <a:p>
            <a:r>
              <a:rPr lang="en-GB" b="1" u="sng" dirty="0"/>
              <a:t>how many do you feel that these factors have affected you moving to the UK?</a:t>
            </a:r>
          </a:p>
          <a:p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Within some  cultures you can see that there are different types of sub cultures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OTHER FACTORS OF NATIONAL CULTURE CAN BE SHOWN BY EXAMINING THE OUTTER AND INNER SHELL</a:t>
            </a:r>
          </a:p>
          <a:p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Outer shell of culture is more about the verbal and non-verbal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you can see such as greetings and goodbyes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inner shell are the values and the logic of socialization how we understand in a deep way what cultures we are living or socialising with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 sister is getting married this Wednesday. British and Latinos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801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To show the effects of a society's culture on the values of its members, and how these values relate to </a:t>
            </a:r>
            <a:r>
              <a:rPr lang="en-GB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behavior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, using a structure derived from factor analysis.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6369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Hofstede's cultural dimensions theory is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 framework for cross-cultural communication, developed by Geert Hofstede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 It shows the effects of a society's culture on the values of its members, and how these values relate to </a:t>
            </a:r>
            <a:r>
              <a:rPr lang="en-GB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behavior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, using a structure derived from factor analysis.</a:t>
            </a:r>
            <a:endParaRPr lang="en-GB" dirty="0"/>
          </a:p>
          <a:p>
            <a:endParaRPr lang="en-GB" dirty="0"/>
          </a:p>
          <a:p>
            <a:r>
              <a:rPr lang="en-GB" dirty="0"/>
              <a:t>Power distant – is the extend of unequal power distribution – as experience by the less powerful members of the society or organisation – how you would measure this is by generally seeing the lowest – meaning the people from the bottom are first to see what inequality is – in some societies inequality is accepted and it’s a norm OLYGARDS in Russia</a:t>
            </a:r>
          </a:p>
          <a:p>
            <a:endParaRPr lang="en-GB" dirty="0"/>
          </a:p>
          <a:p>
            <a:r>
              <a:rPr lang="en-GB" dirty="0"/>
              <a:t>UNCERTAIN – the extend which members of the society feel threatened about ambiguous or vague situations or unknown situations – these cultures can be stressed out with certain situations</a:t>
            </a:r>
          </a:p>
          <a:p>
            <a:endParaRPr lang="en-GB" dirty="0"/>
          </a:p>
          <a:p>
            <a:r>
              <a:rPr lang="en-GB" dirty="0"/>
              <a:t>Individualist – collectivist  - The ties between individuals is loose – collective societies have extended communities  and can be exclusive – individualist societies can be universal </a:t>
            </a:r>
          </a:p>
          <a:p>
            <a:r>
              <a:rPr lang="en-GB" dirty="0"/>
              <a:t>Collective societies  by the very nature can be very exclusive and outsiders can be made to feel unwelcome.</a:t>
            </a:r>
          </a:p>
          <a:p>
            <a:r>
              <a:rPr lang="en-GB" dirty="0" err="1"/>
              <a:t>Individulistic</a:t>
            </a:r>
            <a:r>
              <a:rPr lang="en-GB" dirty="0"/>
              <a:t> societies can be universal and everyone is treated equally.  (however there can be personal and family implications that can affect this too)</a:t>
            </a:r>
          </a:p>
          <a:p>
            <a:endParaRPr lang="en-GB" dirty="0"/>
          </a:p>
          <a:p>
            <a:r>
              <a:rPr lang="en-GB" dirty="0"/>
              <a:t>MASCULANITY – this refers to the notion of being assertive and being focused on material possessions </a:t>
            </a:r>
          </a:p>
          <a:p>
            <a:r>
              <a:rPr lang="en-GB" dirty="0"/>
              <a:t>FEMINITY is focused on ensuring a better quality of life for the family. They try to balance work and life.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1458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LONG TERM – these are cultures or societies that strive towards long term goals and future rewards as in CHINA</a:t>
            </a:r>
          </a:p>
          <a:p>
            <a:r>
              <a:rPr lang="en-GB" dirty="0"/>
              <a:t>Societies that value people who change and </a:t>
            </a:r>
          </a:p>
          <a:p>
            <a:r>
              <a:rPr lang="en-GB" dirty="0"/>
              <a:t>SHORT TERM societies that value the people that remain unchanged </a:t>
            </a:r>
          </a:p>
          <a:p>
            <a:endParaRPr lang="en-GB" dirty="0"/>
          </a:p>
          <a:p>
            <a:r>
              <a:rPr lang="en-GB" dirty="0"/>
              <a:t>INDULGENCE societies are more about believing that life should be enjoyed without restraint </a:t>
            </a:r>
          </a:p>
          <a:p>
            <a:r>
              <a:rPr lang="en-GB" dirty="0"/>
              <a:t>RESTRAINED societies have more strict norms.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0876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US" sz="1800" dirty="0"/>
              <a:t>This dimension refers to how people define themselves and their relationships with others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Individual people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think more about their own goals and achievements – sometimes to lookout for mediate family and friends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Best outcome for them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Task first – relationship second – compete with individuals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Collectivist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they think about themselves, family, society, city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Best outcome for them and the people around them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Relationship first – task second – compete with groups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SOME COMPANIES ALREADY ARE AWARE OF THIS – SPECIALLY GLOBAL COMPANIES.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Amazon – associates – changing your individual mentality to more of a collective one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Marriot family – would give the impression that you are part of something bigger and therefore take ownership of company values.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4448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4040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9961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Power distance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US" sz="1800" dirty="0"/>
              <a:t>This dimension refers to the way the culture deals with inequalities; the extent to which less powerful members of institutions and organizations within a country expect and accept that power is distributed unequally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Influenced by Hierarchy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High power distance – means that you are a top manager, and you can do what you want with your company without really consulting with your lower managers or employees (they respect authority)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Low power distance – managers and staff are involved in the decision making of the company with a decentralised decision making system. Not just one person making a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descicion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but lower staff too.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KEEP your staff happy!!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r>
              <a:rPr lang="en-GB" dirty="0"/>
              <a:t>What kind of companies would you expect to be a high power distance or low power distance?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7401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512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70310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Masculinity culture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: name is to show emotional characteristics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People achieve more and value their accomplishments 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 will come first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PROMOTION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Femineity culture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People prefer a better quality of life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Family is first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VACATION and do not norm to the Monday to Friday working times of society</a:t>
            </a:r>
          </a:p>
          <a:p>
            <a:endParaRPr lang="en-GB" dirty="0"/>
          </a:p>
          <a:p>
            <a:r>
              <a:rPr lang="en-GB" dirty="0"/>
              <a:t>Such as in some countries the week will start in different days. </a:t>
            </a:r>
            <a:r>
              <a:rPr lang="en-GB" dirty="0" err="1"/>
              <a:t>Bangladhesh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33468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371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58213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Uncertainty avoidance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Some people or cultures that do NOT like to be in uncertain situations ,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they don’t know what could happen in the future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Some cultures like and embrace certain uncertainty (LATINOS)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Uncertain situations though will happen from time to time with both end of the spectrum.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But some people will embrace and others would get a little stressed or more stressed than normal.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2022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0506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Long vs short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Long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about looking at the future – they will be patience and secure the future (CHINA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germany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Short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want success in the near future – they wouldn’t want instant ratification but they wont tolerate too much hardship for a long period of time. More hopeful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22004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09612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Indulgence vs restraint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Indulgence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have fun and enjoy life over their collective values and be a little more optimistic </a:t>
            </a:r>
          </a:p>
          <a:p>
            <a:r>
              <a:rPr lang="en-GB" sz="1800" dirty="0"/>
              <a:t>INDULGENCE societies are more about believing that life should be enjoyed without restraint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Restraint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that suppress their ratifications and can that sometimes they can be pessimistic 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/>
              <a:t>RESTRAINED societies have more strict norms.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13374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Nations are not the best units for studying cultures</a:t>
            </a:r>
          </a:p>
          <a:p>
            <a:endParaRPr lang="en-US" sz="1200" dirty="0"/>
          </a:p>
          <a:p>
            <a:r>
              <a:rPr lang="en-US" sz="1200" dirty="0"/>
              <a:t>Not all countries responded and if they did they were in a low quantity</a:t>
            </a:r>
          </a:p>
          <a:p>
            <a:endParaRPr lang="en-US" sz="1200" dirty="0"/>
          </a:p>
          <a:p>
            <a:r>
              <a:rPr lang="en-US" sz="1200" dirty="0"/>
              <a:t>Hofstede’s survey data are old and outdated</a:t>
            </a:r>
          </a:p>
          <a:p>
            <a:endParaRPr lang="en-US" sz="1200" dirty="0"/>
          </a:p>
          <a:p>
            <a:r>
              <a:rPr lang="en-US" sz="1200" dirty="0"/>
              <a:t>ONE COMPANY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72656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4298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4682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2947C0-1C47-442E-94EA-4128D0B54DA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8941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78AB9-760D-4B22-8ADC-3A0ED2ED2E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8113E8-DBBF-4578-A277-1259901173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801E5-236E-460A-B4A9-0EA4F53F19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362FA-88F8-4298-AD66-245A9F03B2F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7A67D7-675C-46A2-A09E-1375D4AC3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141CBA-7C25-467A-A67E-F31298E69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F2EFC-22D6-46EF-B3B0-9EA047A9AA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264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66D71-4F94-4EBE-9745-5F2BEE22C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3DA7E-F28E-40D8-90F1-98EEA75657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65BB55-F7E1-402F-A5CE-D153A1B95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362FA-88F8-4298-AD66-245A9F03B2F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4B224C-E1B9-4D75-903B-F13CFD944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26FBD3-8C46-4967-B336-23737C99D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F2EFC-22D6-46EF-B3B0-9EA047A9AA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891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64FAA-A3CC-46F4-A3A5-67DAE9C09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29EAD6-A63E-495A-816C-8B2DB430B6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9821CF-E4ED-46D8-99C9-9DF540F89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362FA-88F8-4298-AD66-245A9F03B2F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2D29FF-9179-4088-AC7E-D4820ACD6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316227-2D51-44FA-B64E-1A699D217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F2EFC-22D6-46EF-B3B0-9EA047A9AA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124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29273-1AD4-4AED-8C44-A2F525ADF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AB71C-BA03-4D64-A40C-736BC00147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B99F05-ED25-4A9A-8BC8-EB59B14183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41425B-EB07-48D6-9DE1-3BFF99D94F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362FA-88F8-4298-AD66-245A9F03B2F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33C718-E0E3-436D-BE2F-0ECA44CFE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B28FDC-F02B-430D-91ED-37A1FE4A6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F2EFC-22D6-46EF-B3B0-9EA047A9AA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724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5B101-6B80-4605-939E-12581608E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B141F8-2743-4382-A76B-608CAA81DA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348EF6-1494-4F4D-B341-E25E6C465E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60BFFC-4287-495A-A39F-4F47FE0DB0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69D7F6-D5DC-412F-8B37-B708A7CACD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924728-BDFC-40CE-B8DC-894013948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362FA-88F8-4298-AD66-245A9F03B2F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E63F14-4FEE-4234-B92D-632CAD98BE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1728F7-F34A-4980-BFA1-0901C01D0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F2EFC-22D6-46EF-B3B0-9EA047A9AA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634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0C47B-DCF4-483B-AEC7-69F63AE1D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EA1D35-5D67-48DC-90E0-BE3D12C653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362FA-88F8-4298-AD66-245A9F03B2F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C23BD0-3401-4B92-81F3-453C18141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A9D87B-158A-43C6-A764-2A61B9133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F2EFC-22D6-46EF-B3B0-9EA047A9AA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148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8661CF-4B6E-4DDC-A2F7-DD2A9AEC5E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362FA-88F8-4298-AD66-245A9F03B2F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39EDC0-1A6E-4AE4-AAEB-921A1BE34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D8BE42-E343-42DE-AAA8-E33741C82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F2EFC-22D6-46EF-B3B0-9EA047A9AA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965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864D0-2D8A-4C7F-954E-C3CDBB221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4F2DE-7E7E-4B6D-A394-35DBCF2F2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824261-EE4A-42B2-B0FF-1931EC7710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0CF0DF-3596-4D44-967B-9D95D2E9C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362FA-88F8-4298-AD66-245A9F03B2F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3A65DF-1CEA-4AEA-9210-995BE4FCF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561D40-05A5-4534-BE8E-3869E8CC0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F2EFC-22D6-46EF-B3B0-9EA047A9AA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858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AC07F-4C31-43EA-BCBC-F98AA7EB6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ADBAB6-F26D-4BA0-A84B-3A3AF4B036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804B2A-BB8D-4AF4-9BA0-9C1E7769BC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EFCF46-2D04-48DD-8C15-2B04740D0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362FA-88F8-4298-AD66-245A9F03B2F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92DA29-06F2-42AB-86DF-F352E408C5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2A58F6-6F61-47E4-87FD-4D386393A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F2EFC-22D6-46EF-B3B0-9EA047A9AA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458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8349B-6EC8-4ECE-A959-107D0894B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1F46C9-5F1C-49C2-9590-C68B57D1AE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C7658-58DB-4631-870C-49B7961B0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362FA-88F8-4298-AD66-245A9F03B2F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C89517-F101-4B06-ABF1-C948CB0F7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A6652E-49FE-4DD4-AFE7-63B1AA8F80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F2EFC-22D6-46EF-B3B0-9EA047A9AA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595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BCF816-0029-461D-AAE7-02F77071D6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D3C9A7-786F-4DF5-BF65-69946E483D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D0AF2C-4BA0-4E95-911A-BE317BE83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362FA-88F8-4298-AD66-245A9F03B2F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B8067A-A2D4-4F38-A6F0-CACC46DE5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D05779-B4D4-43DD-AA45-74D9597C2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2F2EFC-22D6-46EF-B3B0-9EA047A9AA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4159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B15B6-955C-D650-86F4-5DEA50861E4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>
            <a:lvl1pPr marL="0" marR="0" lvl="0" indent="0" algn="ctr" fontAlgn="auto">
              <a:spcBef>
                <a:spcPts val="0"/>
              </a:spcBef>
              <a:spcAft>
                <a:spcPts val="0"/>
              </a:spcAft>
              <a:tabLst/>
              <a:defRPr lang="en-US" sz="60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E3251B-BD4F-1E82-084D-280FECCA897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>
            <a:lvl1pPr marL="0" marR="0" lvl="0" indent="0" algn="ctr" fontAlgn="auto">
              <a:spcAft>
                <a:spcPts val="0"/>
              </a:spcAft>
              <a:buNone/>
              <a:tabLst/>
              <a:defRPr lang="en-US" sz="24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C28EAD-36C9-5124-735E-CBFD3F8B2FFE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7D58728-06F8-402E-9BA5-379BDC6A6559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5A412-11EB-B319-E3CA-2B5D9D35A6A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E86DCB-AED4-609C-7A55-01D64A462A7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5CC4DB8-0591-4D8F-9CC6-BE990979845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5619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E78E1-E2E3-B7C6-216D-916F7F6064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5ADF5-CD13-6AFB-921D-3F875C992F2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R="0" lvl="0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R="0" lvl="1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R="0" lvl="2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R="0" lvl="3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R="0" lvl="4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3C9615-8895-3746-DCF9-69C1FA558D98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A92FAAE5-A8A5-49B3-9C57-37100B403474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1EDCED-5355-08EC-EE6B-BAA9C4717A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1EF4C-73CC-C2FE-0EDC-95ECF8D1AA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55875D2-8F76-42CF-AF28-9EABF562888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330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A8046-B0F5-1DE2-A0FE-C9CE9AB3773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US" sz="60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40D54D-A5BE-02A8-6588-73299C6DC36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fontAlgn="auto">
              <a:spcAft>
                <a:spcPts val="0"/>
              </a:spcAft>
              <a:buNone/>
              <a:tabLst/>
              <a:defRPr lang="en-US" sz="2400" b="0" i="0" u="none" strike="noStrike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208B4C-A37A-2CA8-C281-3B9E8F6677A7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A86B0B3-53DD-434C-8FA4-E86A173B0622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AF5E77-EB79-E58B-4BE1-A030BA0E105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545194-3876-5D24-BAFE-48FBBEC465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F2E56033-2870-4528-B76E-B3F4B4173F0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8555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A1AD6-6D10-0B40-AFB1-8F17C680FB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BADA4-C286-AB4C-9855-B25C576B5C16}"/>
              </a:ext>
            </a:extLst>
          </p:cNvPr>
          <p:cNvSpPr txBox="1">
            <a:spLocks noGrp="1"/>
          </p:cNvSpPr>
          <p:nvPr>
            <p:ph sz="half" idx="1"/>
          </p:nvPr>
        </p:nvSpPr>
        <p:spPr>
          <a:xfrm>
            <a:off x="838203" y="1825627"/>
            <a:ext cx="5156201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R="0" lvl="0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R="0" lvl="1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R="0" lvl="2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R="0" lvl="3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R="0" lvl="4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3E29A7-4BE9-6322-DA1E-E383A9A77D26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6197602" y="1825627"/>
            <a:ext cx="5156201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R="0" lvl="0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R="0" lvl="1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R="0" lvl="2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R="0" lvl="3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R="0" lvl="4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86AD04-20DB-90CD-038A-A09FD44960AC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8D10515-02DC-4D18-B68E-31F3F833BD4E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3253D6-E57A-DD1C-BA7F-821A44CEA4C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83D47F-F917-EBDF-8324-412D218E948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7348264-B6ED-4ABC-AB25-06DBAC50AF1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3619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33038-C135-8D9C-6865-DCC0037973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0315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FFDEA9-E177-EEEE-41B5-7FE9A7132D7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40315" y="1681160"/>
            <a:ext cx="5158313" cy="82391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fontAlgn="auto">
              <a:spcAft>
                <a:spcPts val="0"/>
              </a:spcAft>
              <a:buNone/>
              <a:tabLst/>
              <a:defRPr lang="en-US" sz="2400" b="1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DBCE6E-4009-8F7F-4129-A6CEA88A8DA8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840315" y="2505071"/>
            <a:ext cx="5158313" cy="368458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R="0" lvl="0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R="0" lvl="1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R="0" lvl="2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R="0" lvl="3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R="0" lvl="4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722FCD-DC07-21A3-3CDE-5C0EAECE6EDA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172200" y="1681160"/>
            <a:ext cx="5183715" cy="82391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fontAlgn="auto">
              <a:spcAft>
                <a:spcPts val="0"/>
              </a:spcAft>
              <a:buNone/>
              <a:tabLst/>
              <a:defRPr lang="en-US" sz="2400" b="1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D4F454-CA1B-9273-4736-8095498095AF}"/>
              </a:ext>
            </a:extLst>
          </p:cNvPr>
          <p:cNvSpPr txBox="1">
            <a:spLocks noGrp="1"/>
          </p:cNvSpPr>
          <p:nvPr>
            <p:ph sz="quarter" idx="4"/>
          </p:nvPr>
        </p:nvSpPr>
        <p:spPr>
          <a:xfrm>
            <a:off x="6172200" y="2505071"/>
            <a:ext cx="5183715" cy="368458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R="0" lvl="0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R="0" lvl="1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R="0" lvl="2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R="0" lvl="3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R="0" lvl="4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F506C-91C9-1EB9-1812-DCFCA6D88874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A126600-B5B0-4EBC-B1DC-77DD19043B29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56E6D1-7605-CD35-B7FE-709BD6DF528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8D3748-758F-DACE-F60E-EF1A05D9233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6C279F5E-ED3B-43BC-B63D-2D7A89BF9DE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361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8F9DC-4F9B-C6B2-7008-4BE06C70A41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864801-96DF-BB67-EAE6-286CBF7C29DC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58AA91D8-A5BE-41DD-92DD-BCBA7868F44B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359CAB-B4C8-F3C7-933A-192B67C5F75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58001F-7B6C-40AC-9A99-442E9F2EB1E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23E7344C-D4D4-4CE8-826F-150FCFF9206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0202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CDE908-65D5-6079-F75E-1514922CEDE1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A21A62B-3877-4F23-83D6-ECC46EE7F9F5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576EF6-6436-A9C8-84BD-B0047C69118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47821F-DF1C-6869-AC3F-4BC40D5C553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61A88D3-27AE-418A-9BD8-F536AE50F7E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084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8294F-96DF-FCDA-5B77-E6C56090E02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0315" y="457200"/>
            <a:ext cx="3932770" cy="1600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US" sz="32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3FC0AD-D495-5612-6076-74B5AB68173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715" y="987423"/>
            <a:ext cx="6172200" cy="487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R="0" lvl="0" fontAlgn="auto">
              <a:spcAft>
                <a:spcPts val="0"/>
              </a:spcAft>
              <a:buSzPct val="100000"/>
              <a:buFont typeface="Arial" pitchFamily="34"/>
              <a:tabLst/>
              <a:defRPr lang="en-US" sz="32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R="0" lvl="1" fontAlgn="auto">
              <a:spcAft>
                <a:spcPts val="0"/>
              </a:spcAft>
              <a:buSzPct val="100000"/>
              <a:buFont typeface="Arial" pitchFamily="34"/>
              <a:tabLst/>
              <a:defRPr lang="en-US" sz="2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R="0" lvl="2" fontAlgn="auto">
              <a:spcAft>
                <a:spcPts val="0"/>
              </a:spcAft>
              <a:buSzPct val="100000"/>
              <a:buFont typeface="Arial" pitchFamily="34"/>
              <a:tabLst/>
              <a:defRPr lang="en-US" sz="24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R="0" lvl="3" fontAlgn="auto">
              <a:spcAft>
                <a:spcPts val="0"/>
              </a:spcAft>
              <a:buSzPct val="100000"/>
              <a:buFont typeface="Arial" pitchFamily="34"/>
              <a:tabLst/>
              <a:defRPr lang="en-US" sz="20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R="0" lvl="4" fontAlgn="auto">
              <a:spcAft>
                <a:spcPts val="0"/>
              </a:spcAft>
              <a:buSzPct val="100000"/>
              <a:buFont typeface="Arial" pitchFamily="34"/>
              <a:tabLst/>
              <a:defRPr lang="en-US" sz="20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4D35FC-D06A-0DC9-CEED-557FBA6293CF}"/>
              </a:ext>
            </a:extLst>
          </p:cNvPr>
          <p:cNvSpPr txBox="1">
            <a:spLocks noGrp="1"/>
          </p:cNvSpPr>
          <p:nvPr>
            <p:ph type="body" sz="half" idx="2"/>
          </p:nvPr>
        </p:nvSpPr>
        <p:spPr>
          <a:xfrm>
            <a:off x="840315" y="2057400"/>
            <a:ext cx="3932770" cy="38115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fontAlgn="auto">
              <a:spcAft>
                <a:spcPts val="0"/>
              </a:spcAft>
              <a:buNone/>
              <a:tabLst/>
              <a:defRPr lang="en-US" sz="16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02835D-C637-0F31-D749-B9CB96FE902C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F389941A-83A1-4254-A536-A382D7C25562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6EEF61-6874-3CFF-35BA-D59A49A37B6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38616-9359-33DB-B907-135CE03B058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9DDA99F8-4D32-4B91-BDD4-60D836D395A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47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20895-1EF7-3D4F-31AC-F2864B7FC9F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0315" y="457200"/>
            <a:ext cx="3932770" cy="1600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US" sz="32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6E41434-A98C-AFFC-CF09-FDDED906DF9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715" y="987423"/>
            <a:ext cx="6172200" cy="487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fontAlgn="auto">
              <a:spcAft>
                <a:spcPts val="0"/>
              </a:spcAft>
              <a:buNone/>
              <a:tabLst/>
              <a:defRPr lang="en-US" sz="32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C545EF-DD09-45C0-C2ED-4257F6F2DC06}"/>
              </a:ext>
            </a:extLst>
          </p:cNvPr>
          <p:cNvSpPr txBox="1">
            <a:spLocks noGrp="1"/>
          </p:cNvSpPr>
          <p:nvPr>
            <p:ph type="body" sz="half" idx="2"/>
          </p:nvPr>
        </p:nvSpPr>
        <p:spPr>
          <a:xfrm>
            <a:off x="840315" y="2057400"/>
            <a:ext cx="3932770" cy="38115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fontAlgn="auto">
              <a:spcAft>
                <a:spcPts val="0"/>
              </a:spcAft>
              <a:buNone/>
              <a:tabLst/>
              <a:defRPr lang="en-US" sz="16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F15A1C-5E89-6301-2FB6-B494CB29DE04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902342A-3420-42FA-A424-8F2ED120EC55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33F509-2178-B58D-8E56-87178006E9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243D90-641D-DE5C-261D-0E010F4A6EC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A186E1F-7791-4D8A-B6ED-E1FC306B7BA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1981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7E456-AC90-BB84-6BBF-E8EA11EFD91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7316A9-0D7C-D855-0983-A3A247AE5A5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eaVert" wrap="square" lIns="91440" tIns="45720" rIns="91440" bIns="45720" anchor="t" anchorCtr="0" compatLnSpc="1">
            <a:noAutofit/>
          </a:bodyPr>
          <a:lstStyle>
            <a:lvl1pPr marR="0" lvl="0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R="0" lvl="1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R="0" lvl="2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R="0" lvl="3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R="0" lvl="4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0581A1-AF0D-02FA-8B08-6C9CD9B0DD0D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FDB70CF-9533-4F0A-AA5A-91801B022AB1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7E7C4A-8561-6BE9-D205-B429A652FF4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640923-AB7E-34A5-8ABE-B1FD9775BCF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FE9A20F-B912-49E6-ABFA-8619F16ADB0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5087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63D6A1-F7D1-4048-BD1F-4DC7DD261901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  <a:prstGeom prst="rect">
            <a:avLst/>
          </a:prstGeom>
          <a:noFill/>
          <a:ln>
            <a:noFill/>
          </a:ln>
        </p:spPr>
        <p:txBody>
          <a:bodyPr vert="eaVert" wrap="square" lIns="91440" tIns="45720" rIns="91440" bIns="45720" anchor="t" anchorCtr="0" compatLnSpc="1">
            <a:no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87E2E1-6AEC-E4E2-FCBC-1AA2F30D7D8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683502" cy="5811834"/>
          </a:xfrm>
          <a:prstGeom prst="rect">
            <a:avLst/>
          </a:prstGeom>
          <a:noFill/>
          <a:ln>
            <a:noFill/>
          </a:ln>
        </p:spPr>
        <p:txBody>
          <a:bodyPr vert="eaVert" wrap="square" lIns="91440" tIns="45720" rIns="91440" bIns="45720" anchor="t" anchorCtr="0" compatLnSpc="1">
            <a:noAutofit/>
          </a:bodyPr>
          <a:lstStyle>
            <a:lvl1pPr marR="0" lvl="0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R="0" lvl="1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R="0" lvl="2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R="0" lvl="3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R="0" lvl="4" fontAlgn="auto">
              <a:spcAft>
                <a:spcPts val="0"/>
              </a:spcAft>
              <a:buSzPct val="100000"/>
              <a:buFont typeface="Arial" pitchFamily="34"/>
              <a:tabLst/>
              <a:defRPr lang="en-US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C136BC-76A8-28BA-7043-EB1684D3EF3E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FBF7AD7F-766A-44BE-8D6F-236F60D2D754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2A0B0D-E9A3-3081-F226-BDB947C7604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99864D-36C7-BDDE-2592-7EC0524235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8337286E-1E77-4AE5-B68D-437F0AA7055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1689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D6F75-AC82-254F-D5CB-4692ACF1BAB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>
            <a:lvl1pPr marL="0" marR="0" lvl="0" indent="0" algn="ctr" defTabSz="685800" fontAlgn="auto">
              <a:spcBef>
                <a:spcPts val="0"/>
              </a:spcBef>
              <a:spcAft>
                <a:spcPts val="0"/>
              </a:spcAft>
              <a:tabLst/>
              <a:defRPr lang="en-GB" sz="45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1B67BF-A0EC-6F9A-30AE-2E30869B893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>
            <a:lvl1pPr marL="0" marR="0" lvl="0" indent="0" algn="ctr" defTabSz="685800" fontAlgn="auto">
              <a:spcBef>
                <a:spcPts val="750"/>
              </a:spcBef>
              <a:spcAft>
                <a:spcPts val="0"/>
              </a:spcAft>
              <a:buNone/>
              <a:tabLst/>
              <a:defRPr lang="en-GB" sz="1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8B15BB-C60C-CA7D-CD75-5F7D04E6BB62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964EA590-C4A7-487C-8229-C96CC77F3B6D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C55ADC-754F-D94B-1554-9F59DBEC17F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C87FAC-FC79-9AA8-E893-552805F9ECE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33C865B-3741-400D-B27A-273AC0189CD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244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A12B6-1169-E942-78E7-33512A4E56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33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60ECE-3BF4-D09F-3A93-EBBB9776BEA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171450" marR="0" lvl="0" indent="-171450" defTabSz="685800" fontAlgn="auto"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21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514350" marR="0" lvl="1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857250" marR="0" lvl="2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5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200150" marR="0" lvl="3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1543050" marR="0" lvl="4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77C44F-5325-CB54-F22B-410ED6238612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48DCECCF-E7BC-4FB7-88C2-EB88EA7611F6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1102B-E7F8-87DF-C14C-B0E5CFCCBC0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087FB5-45FC-828B-2930-68C2F849F3F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BC0A2EA-A778-4122-A0C6-27D44A36FF0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663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F3ED9-633C-C0DC-D3DA-8072C6C356A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45"/>
            <a:ext cx="10515600" cy="28527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45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354A00-DF49-9B5D-7992-934CC96267D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750"/>
              </a:spcBef>
              <a:spcAft>
                <a:spcPts val="0"/>
              </a:spcAft>
              <a:buNone/>
              <a:tabLst/>
              <a:defRPr lang="en-GB" sz="1800" b="0" i="0" u="none" strike="noStrike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4F626C-C62E-1E75-24CA-A104CE29963B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E70A4A6-C052-494B-AB28-30D3B9C45C04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0D42FD-F712-CC8F-DD2C-BBD277DA78B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C43CDF-0F2F-5490-7012-974FD551376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5E6AB89F-84E4-4774-82FB-CB81AE46E98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51180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A04DB-D54C-C89C-2B34-4F1062359D1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33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1DC64-FD66-7875-8EB9-1D74F5C3DA29}"/>
              </a:ext>
            </a:extLst>
          </p:cNvPr>
          <p:cNvSpPr txBox="1">
            <a:spLocks noGrp="1"/>
          </p:cNvSpPr>
          <p:nvPr>
            <p:ph sz="half" idx="1"/>
          </p:nvPr>
        </p:nvSpPr>
        <p:spPr>
          <a:xfrm>
            <a:off x="838203" y="1825627"/>
            <a:ext cx="5156201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171450" marR="0" lvl="0" indent="-171450" defTabSz="685800" fontAlgn="auto"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21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514350" marR="0" lvl="1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857250" marR="0" lvl="2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5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200150" marR="0" lvl="3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1543050" marR="0" lvl="4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E767F1-EC4B-5E9B-CA76-234BFFAAD0FD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6197602" y="1825627"/>
            <a:ext cx="5156201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171450" marR="0" lvl="0" indent="-171450" defTabSz="685800" fontAlgn="auto"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21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514350" marR="0" lvl="1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857250" marR="0" lvl="2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5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200150" marR="0" lvl="3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1543050" marR="0" lvl="4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F25C43-74F5-AE9B-5877-2DFAB8DE155E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2BE8BE4E-6C67-427C-A438-BF4C60072BD5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7D5AEB-5B2B-1743-5655-1A2F0F5638F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4B2743-10BE-1E7A-87D0-45251791083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7517CBE-7427-4F95-8B83-AB26C66542F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46936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875E0-1289-F892-7EBB-51FDFFA68F1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0315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33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BE3EB8-24CB-09B5-02D6-A368CFA3462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40315" y="1681160"/>
            <a:ext cx="5158313" cy="82391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defTabSz="685800" fontAlgn="auto">
              <a:spcBef>
                <a:spcPts val="750"/>
              </a:spcBef>
              <a:spcAft>
                <a:spcPts val="0"/>
              </a:spcAft>
              <a:buNone/>
              <a:tabLst/>
              <a:defRPr lang="en-GB" sz="1800" b="1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69A692-7EE5-6C58-1F47-D0AB5E7FABFA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840315" y="2505071"/>
            <a:ext cx="5158313" cy="368458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171450" marR="0" lvl="0" indent="-171450" defTabSz="685800" fontAlgn="auto"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21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514350" marR="0" lvl="1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857250" marR="0" lvl="2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5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200150" marR="0" lvl="3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1543050" marR="0" lvl="4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CD3DAE-CE4E-FAD1-64EE-320158049CA3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172200" y="1681160"/>
            <a:ext cx="5183715" cy="82391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defTabSz="685800" fontAlgn="auto">
              <a:spcBef>
                <a:spcPts val="750"/>
              </a:spcBef>
              <a:spcAft>
                <a:spcPts val="0"/>
              </a:spcAft>
              <a:buNone/>
              <a:tabLst/>
              <a:defRPr lang="en-GB" sz="1800" b="1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FACFFD-199D-53BC-73A7-F6732734B339}"/>
              </a:ext>
            </a:extLst>
          </p:cNvPr>
          <p:cNvSpPr txBox="1">
            <a:spLocks noGrp="1"/>
          </p:cNvSpPr>
          <p:nvPr>
            <p:ph sz="quarter" idx="4"/>
          </p:nvPr>
        </p:nvSpPr>
        <p:spPr>
          <a:xfrm>
            <a:off x="6172200" y="2505071"/>
            <a:ext cx="5183715" cy="368458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171450" marR="0" lvl="0" indent="-171450" defTabSz="685800" fontAlgn="auto"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21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514350" marR="0" lvl="1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857250" marR="0" lvl="2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5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200150" marR="0" lvl="3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1543050" marR="0" lvl="4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6A3A1E-9BBC-2F21-4D57-4BCB12BEDE21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168099B6-F195-4FDB-9160-FFC10FDDD4DD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3561C6-055E-1CD0-791B-9DFE637C77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947FE3D-7A5D-F936-EB5B-F49F7D4395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F4D16FC1-2C4A-4FFA-A9F7-7988683190E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11949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4E534-326E-E671-CD19-5A4ABC5CA08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33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2CC144-DF3E-6D42-E607-A598E4D787AD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F9C0CC7-80E2-4F57-826D-F88A8DF2EDAC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7AC307-0AFD-E7A6-40DE-1BB1C501A79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918505-5C59-9EF6-6B35-3E8DF405757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475A314F-B045-4A42-B8FC-C0BA9379D1B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7498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CE7F56-287A-C7D3-DC97-C1958FD27CA6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D49E669D-71E7-43D7-92AF-A58413C24992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AAA403-7F03-D6F2-AD29-69777D3C27F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EA60E6-6F25-A886-62F9-F117F528195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43024C0E-FC4A-49C1-9BBD-AA1777FE01C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12469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E5EE0-5949-2DBA-72B3-FBBD47933C8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0315" y="457200"/>
            <a:ext cx="3932770" cy="1600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24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779D6-9E59-4807-FE98-15643287C36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715" y="987423"/>
            <a:ext cx="6172200" cy="487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171450" marR="0" lvl="0" indent="-171450" defTabSz="685800" fontAlgn="auto"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24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514350" marR="0" lvl="1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21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857250" marR="0" lvl="2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200150" marR="0" lvl="3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5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1543050" marR="0" lvl="4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5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FB6140-B92E-4915-CA42-C947441B1785}"/>
              </a:ext>
            </a:extLst>
          </p:cNvPr>
          <p:cNvSpPr txBox="1">
            <a:spLocks noGrp="1"/>
          </p:cNvSpPr>
          <p:nvPr>
            <p:ph type="body" sz="half" idx="2"/>
          </p:nvPr>
        </p:nvSpPr>
        <p:spPr>
          <a:xfrm>
            <a:off x="840315" y="2057400"/>
            <a:ext cx="3932770" cy="38115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750"/>
              </a:spcBef>
              <a:spcAft>
                <a:spcPts val="0"/>
              </a:spcAft>
              <a:buNone/>
              <a:tabLst/>
              <a:defRPr lang="en-GB" sz="12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0561E7-E470-FC7C-FD38-F8E907BD14B6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707E0B8-9459-45D7-AE16-CFEEC629AAF8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302B12-2AA0-36C3-5BBC-BD0086210A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96E2F9-740F-0477-FC63-694D5CEEAA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76D2624-F262-41C9-8F65-23EF8142799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72524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ED996-D565-64E3-B197-B33B0236D48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0315" y="457200"/>
            <a:ext cx="3932770" cy="1600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24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65179C-5946-37DD-FB8B-E5DF6302279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715" y="987423"/>
            <a:ext cx="6172200" cy="487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750"/>
              </a:spcBef>
              <a:spcAft>
                <a:spcPts val="0"/>
              </a:spcAft>
              <a:buNone/>
              <a:tabLst/>
              <a:defRPr lang="en-US" sz="24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974859-DC0F-AF60-878E-895A54FB95BB}"/>
              </a:ext>
            </a:extLst>
          </p:cNvPr>
          <p:cNvSpPr txBox="1">
            <a:spLocks noGrp="1"/>
          </p:cNvSpPr>
          <p:nvPr>
            <p:ph type="body" sz="half" idx="2"/>
          </p:nvPr>
        </p:nvSpPr>
        <p:spPr>
          <a:xfrm>
            <a:off x="840315" y="2057400"/>
            <a:ext cx="3932770" cy="38115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750"/>
              </a:spcBef>
              <a:spcAft>
                <a:spcPts val="0"/>
              </a:spcAft>
              <a:buNone/>
              <a:tabLst/>
              <a:defRPr lang="en-GB" sz="12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76546-BBB0-91D4-AEC5-AE1A35036BA9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5FC05907-17D6-4720-AF4A-F9B4CC071CF2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B8E03B-E1C1-9774-CA70-28427A5B8E0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06111D-A57D-A393-B32E-1E4D0DA0CF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943393EC-C335-4CF8-B101-788D2913810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8811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7FAFE-E153-746A-0BA5-B3B7031E52A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33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6732B7-75C9-6A57-4239-C1D35B65793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eaVert" wrap="square" lIns="91440" tIns="45720" rIns="91440" bIns="45720" anchor="t" anchorCtr="0" compatLnSpc="1">
            <a:noAutofit/>
          </a:bodyPr>
          <a:lstStyle>
            <a:lvl1pPr marL="171450" marR="0" lvl="0" indent="-171450" defTabSz="685800" fontAlgn="auto"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21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514350" marR="0" lvl="1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857250" marR="0" lvl="2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5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200150" marR="0" lvl="3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1543050" marR="0" lvl="4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DE32E-2055-A366-8A8A-9FF0AD6D059A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6E3BEB8-49DA-4D87-9A71-920CC39D6ABC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3DAC1-D4AB-AD59-2B25-725346AE22A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4A1E8A-CE89-1622-CD6D-1BD5CC81324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717359F-40B8-4B8F-94C7-9E613C48021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7043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104DEB-5E96-4CB1-78A7-FB9BB6C41A78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  <a:prstGeom prst="rect">
            <a:avLst/>
          </a:prstGeom>
          <a:noFill/>
          <a:ln>
            <a:noFill/>
          </a:ln>
        </p:spPr>
        <p:txBody>
          <a:bodyPr vert="eaVert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3300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803EB1-9062-73F1-4C5A-F6A527BCCF6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683502" cy="5811834"/>
          </a:xfrm>
          <a:prstGeom prst="rect">
            <a:avLst/>
          </a:prstGeom>
          <a:noFill/>
          <a:ln>
            <a:noFill/>
          </a:ln>
        </p:spPr>
        <p:txBody>
          <a:bodyPr vert="eaVert" wrap="square" lIns="91440" tIns="45720" rIns="91440" bIns="45720" anchor="t" anchorCtr="0" compatLnSpc="1">
            <a:noAutofit/>
          </a:bodyPr>
          <a:lstStyle>
            <a:lvl1pPr marL="171450" marR="0" lvl="0" indent="-171450" defTabSz="685800" fontAlgn="auto">
              <a:spcBef>
                <a:spcPts val="750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21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514350" marR="0" lvl="1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8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857250" marR="0" lvl="2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50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200150" marR="0" lvl="3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1543050" marR="0" lvl="4" indent="-171450" defTabSz="685800" fontAlgn="auto">
              <a:spcBef>
                <a:spcPts val="375"/>
              </a:spcBef>
              <a:spcAft>
                <a:spcPts val="0"/>
              </a:spcAft>
              <a:buSzPct val="100000"/>
              <a:buFont typeface="Arial" pitchFamily="34"/>
              <a:tabLst/>
              <a:defRPr lang="en-GB" sz="1350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D7D832-FB24-C001-A394-842FDF0C08C1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7F72AE82-8726-4867-AF8B-91CAFB54F019}" type="datetime1">
              <a:rPr lang="en-US"/>
              <a:pPr lvl="0"/>
              <a:t>5/31/2023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7CCC39-4918-2ED6-1D3A-6A1C005269E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26B050-8C77-A676-A36F-D3E723AC1B8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7FB3FB9-683F-4111-B8FF-99DFF6F4760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15971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52261-A234-A6DF-429C-AADA3E7ED86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2384" y="1516011"/>
            <a:ext cx="5173711" cy="360778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defTabSz="685800" fontAlgn="auto">
              <a:spcBef>
                <a:spcPts val="0"/>
              </a:spcBef>
              <a:spcAft>
                <a:spcPts val="0"/>
              </a:spcAft>
              <a:tabLst/>
              <a:defRPr lang="en-GB" sz="1875" b="0" i="0" u="none" strike="noStrike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620452"/>
      </p:ext>
    </p:extLst>
  </p:cSld>
  <p:clrMapOvr>
    <a:masterClrMapping/>
  </p:clrMapOvr>
  <p:hf sldNum="0" hdr="0" ftr="0" dt="0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CEC79-D951-96FD-733A-9CE2B562BC6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44CEA9-04CB-6F42-A426-6AC991A1D0C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F7C2B6-62C8-4C12-D898-067350CC44C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E0A87B-DDBC-47DE-9F42-0E91B949DE13}" type="datetime1">
              <a:rPr lang="en-GB"/>
              <a:pPr lvl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2F8B8E-2F54-3791-277D-421666723BF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465E8-E302-5C57-114C-262B2101D37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7FA832-F02E-4273-829B-FCE8E4E8606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508733"/>
      </p:ext>
    </p:extLst>
  </p:cSld>
  <p:clrMapOvr>
    <a:masterClrMapping/>
  </p:clrMapOvr>
  <p:hf sldNum="0" hdr="0" ftr="0" dt="0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88B99-4BAE-C526-E910-DBAC4CE1B46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77883-E7F0-802B-CA32-C463FE90DB8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267DE6-E478-521D-2CA4-7EF6EA7345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EB2A9B-CD23-40C2-A08D-8E861D9E7D09}" type="datetime1">
              <a:rPr lang="en-GB"/>
              <a:pPr lvl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36B708-C18C-D1D9-00F8-CAA4E62CF51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E9315D-C28B-6560-94FD-7A967428510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FEF4B5-5D95-42F4-BD1D-DFAAEBDEF2C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21713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4589F-252F-7FC4-2F88-109029676F6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1B9175-025B-4294-FC27-E1A0FA87A50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416D8B-5CD0-EEEE-7C23-1D45409DC97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420468-9574-4DAE-85DA-D5E4BB147990}" type="datetime1">
              <a:rPr lang="en-GB"/>
              <a:pPr lvl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C8702-22A1-5203-D5C9-D3350C0F1B4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07F32B-A0F3-8DC1-C43C-3077DEB86E8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AF7DC7-08F9-4AAC-8281-650D56108D7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85707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7D45B-13E1-CE31-6423-D7ECFA6A54A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08C32-6E53-A9C2-41D9-7F43EACFA25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9F870D-DFEF-E7C6-3DCD-76C175441F2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98CE10-29A7-1613-312A-340AEF41E09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2F4DB9-CA3B-40E0-8295-E702C740609B}" type="datetime1">
              <a:rPr lang="en-GB"/>
              <a:pPr lvl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3776FF-7C01-4BE5-EBE4-4D77A504AF2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EC67CE-9B87-0EAF-8978-88138C05564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6E4188-C8F9-4C68-AF9A-9019F5DBE4F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61608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D103B-251A-DD25-4234-E53256A009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919303-3782-829A-4973-46AB2292F6A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2CCB0E-183B-9430-D056-E4097F8010B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F5CC13-EB88-26F6-D06B-7D5DDE5522DD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605C94-B251-A837-50DA-9A26E930A81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9F2DB8-2975-1847-4153-335771CB4C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7A97BA-AA4E-40B4-ADA7-505789F00F36}" type="datetime1">
              <a:rPr lang="en-GB"/>
              <a:pPr lvl="0"/>
              <a:t>31/05/2023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A26D17-1F9C-06D0-F468-53B2EE024C1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9DEFC1-F26E-6A0D-78B8-53BDCDDB322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10199C-4C4A-428E-8E5A-61E24024D7A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79753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805AD-717C-9799-B33F-EF86E9AE10F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BFAD28-D829-8FC6-22D5-99AA60C247E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A7E120-3388-4310-83C3-5041012D5107}" type="datetime1">
              <a:rPr lang="en-GB"/>
              <a:pPr lvl="0"/>
              <a:t>31/05/2023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F7132-20A9-2751-F8B4-4459918BD7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76661C-CDF6-5FE0-DAC5-4801FA66CCA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F3587C-9184-4334-AB8B-41A534E082D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80235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FA215D-FEDE-9B2E-0AE4-D6902B8E7F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2533EA-371A-4098-A252-A288F6BC2FCC}" type="datetime1">
              <a:rPr lang="en-GB"/>
              <a:pPr lvl="0"/>
              <a:t>31/05/2023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367034-C3E5-634E-B32C-D026D12E80D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6AA209-7080-2CDB-B206-93BA86F2DFD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BB99FA-B7FC-48E7-A5DF-C253355CE2C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350305"/>
      </p:ext>
    </p:extLst>
  </p:cSld>
  <p:clrMapOvr>
    <a:masterClrMapping/>
  </p:clrMapOvr>
  <p:hf sldNum="0" hdr="0" ftr="0" dt="0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2030D-6E0A-1CF8-0B84-52D614AB6C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D509E-308E-B251-5B66-661D7F706E5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2EC6B0-3A06-29D5-8CC3-D8B3826E521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F05000-9865-6377-447C-6FC0C079A0C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343F1E4-FEA5-4C71-8772-90CB59588E31}" type="datetime1">
              <a:rPr lang="en-GB"/>
              <a:pPr lvl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2AE0FF-6203-C55F-D5FB-F6B4B3549A3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5D0267-F549-1E7F-1C49-7C34AF0A66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1CD200-D52B-4227-B982-4DE504E7A1E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23272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6A742-76F4-9A73-41BC-0522D1FF746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AF7B9C-C9FD-BDFC-E789-C68AE5A2E0C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FFF207-BB53-FDEE-AF5F-A7F33E8192F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2AB623-ED5E-DDC8-BD1D-103827B5356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3BDE2B-9BC1-4729-AB6C-7D282960AB2A}" type="datetime1">
              <a:rPr lang="en-GB"/>
              <a:pPr lvl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76CDF3-90C1-CD8C-6AC4-A98F13E60B9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B99ED1-624E-84D7-E7EE-88EA6D9510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FF4F85-6EAC-4FC4-BEA8-17CFB17CBF2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59334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42618-D062-095E-1CDE-616A9AED294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BE1440-995F-3EC0-C8D0-AC834CDE06A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73671-F020-F5D9-C933-2B4D6770BEA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71F055-7080-4B4D-B7F1-5359EBA44B2E}" type="datetime1">
              <a:rPr lang="en-GB"/>
              <a:pPr lvl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728551-629F-2676-B7BC-924B2B45343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862A0D-15A6-3838-F3B0-A18AE482848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840E29-9BCC-4360-A2B7-3ECF3DCF85B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99189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832B28-9335-A09F-D2BE-47E3DDF4B658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F07EA4-F30C-F4C0-7A01-F26930C5BF2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596D5-17B1-5D06-C006-55A36021F67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6F62CD-D1D2-42C6-9981-7F21E645825D}" type="datetime1">
              <a:rPr lang="en-GB"/>
              <a:pPr lvl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AD207-A189-2D38-63E8-9EED17984CF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FB8F0D-70EA-C340-2D6F-0B3281AE04C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65CE32-EB6C-4662-A5F0-43B165D425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92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17C2D8-2566-4A6A-8F25-B26F42847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F631F5-9F79-4F10-BED8-D9DC31F07F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B6C022-7043-4904-A412-A21F7D57F7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A362FA-88F8-4298-AD66-245A9F03B2F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ED0EBA-B18F-4432-8229-F49DFC3230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E947A3-2771-4A86-8249-4366B008F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2F2EFC-22D6-46EF-B3B0-9EA047A9AA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009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B6281E32-7A73-DE91-CD90-3434F3ADFC1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056124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4BA82714-1F34-538F-9BEA-4F67A6C2A3D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977844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F9FA33D-88C4-9252-FBB6-62D232E033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33862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267378-FE91-5869-942C-82ED450AFCF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415A25-6F11-93E6-CB34-1A12A4EDD79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38A635-09E7-40EA-2DE0-D45F7D96C87D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C83E98AA-B0CB-4CBD-B4A2-671A0B817767}" type="datetime1">
              <a:rPr lang="en-GB"/>
              <a:pPr lvl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CD47AA-9396-637F-1207-13218FC7C250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7BEAF-C208-6FC9-CBCD-ACBCC6FC118B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58D91DAA-0460-4634-8255-DF67E901BF4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094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Rodrigo.bassler@uwtsd.ac.uk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jpeg"/><Relationship Id="rId2" Type="http://schemas.openxmlformats.org/officeDocument/2006/relationships/video" Target="https://www.youtube.com/embed/GhA9eypocE0?feature=oembed" TargetMode="External"/><Relationship Id="rId1" Type="http://schemas.openxmlformats.org/officeDocument/2006/relationships/video" Target="https://www.youtube.com/embed/l-Yy6poJ2zs?feature=oembed" TargetMode="Externa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9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lickr.com/photos/nihonbunka/14720953365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gJzRS0I7tA?feature=oembed" TargetMode="External"/><Relationship Id="rId6" Type="http://schemas.openxmlformats.org/officeDocument/2006/relationships/hyperlink" Target="http://interculturalskills.blogspot.com/2011/01/blog-post_23.html" TargetMode="External"/><Relationship Id="rId5" Type="http://schemas.openxmlformats.org/officeDocument/2006/relationships/image" Target="../media/image14.jp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hyperlink" Target="https://www.parklandinstitute.ca/an_epidemic_of_inequality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-generous-husband.com/2015/07/29/scarcity-of-time/" TargetMode="External"/><Relationship Id="rId4" Type="http://schemas.openxmlformats.org/officeDocument/2006/relationships/image" Target="../media/image34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lickr.com/photos/whitecatsg/3094827928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dh40kgyYOY?feature=oembed" TargetMode="External"/><Relationship Id="rId6" Type="http://schemas.openxmlformats.org/officeDocument/2006/relationships/hyperlink" Target="https://www.youtube.com/watch?v=mvznxUkDLkQ" TargetMode="External"/><Relationship Id="rId5" Type="http://schemas.openxmlformats.org/officeDocument/2006/relationships/image" Target="../media/image9.png"/><Relationship Id="rId4" Type="http://schemas.openxmlformats.org/officeDocument/2006/relationships/image" Target="../media/image36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7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Relationship Id="rId9" Type="http://schemas.openxmlformats.org/officeDocument/2006/relationships/image" Target="../media/image42.sv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D5CB7-3432-4F8B-B5FA-AE529A04CCE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4FD0B2-2C83-40BF-BFE9-0D466CD80F0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https://ukc-powerpoint.officeapps.live.com/pods/GetClipboardImage.ashx?Id=8eb4999a-41ae-4bc4-bddb-6b525d7a12d9&amp;DC=GUK1&amp;pkey=072e0956-4acf-40ee-ba2d-e0ec6ece1343&amp;wdwaccluster=GUK1">
            <a:extLst>
              <a:ext uri="{FF2B5EF4-FFF2-40B4-BE49-F238E27FC236}">
                <a16:creationId xmlns:a16="http://schemas.microsoft.com/office/drawing/2014/main" id="{4E23A846-6E92-44ED-9AC5-47AF8B74E4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" y="0"/>
            <a:ext cx="12191996" cy="7203057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0928960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3B3C3-96D8-47EC-B0FF-6A9DBDAAE9D3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E40440-2239-4426-8A3F-656B4FDBD42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https://ukc-powerpoint.officeapps.live.com/pods/GetClipboardImage.ashx?Id=ccfc8ce9-ad9d-4f51-8b84-10fd13fbe952&amp;DC=GUK1&amp;pkey=9af5823f-a61b-4cdf-ab80-1b22b7c297c9&amp;wdwaccluster=GUK1">
            <a:extLst>
              <a:ext uri="{FF2B5EF4-FFF2-40B4-BE49-F238E27FC236}">
                <a16:creationId xmlns:a16="http://schemas.microsoft.com/office/drawing/2014/main" id="{BFB9B996-6DD8-49EE-B180-35366B8F3C6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9" y="-31117"/>
            <a:ext cx="12191996" cy="687228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0FF201D-8AEC-4C34-AE3C-F5A7C3EC7DCF}"/>
              </a:ext>
            </a:extLst>
          </p:cNvPr>
          <p:cNvSpPr/>
          <p:nvPr/>
        </p:nvSpPr>
        <p:spPr>
          <a:xfrm>
            <a:off x="268220" y="1358935"/>
            <a:ext cx="5775963" cy="2062103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2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Foreign Languages &amp; Cultural </a:t>
            </a:r>
            <a:r>
              <a:rPr lang="en-US" sz="3200" dirty="0">
                <a:solidFill>
                  <a:srgbClr val="FFFFFF"/>
                </a:solidFill>
                <a:latin typeface="Calibri"/>
              </a:rPr>
              <a:t>A</a:t>
            </a:r>
            <a:r>
              <a:rPr lang="en-US" sz="32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wareness</a:t>
            </a:r>
            <a:br>
              <a:rPr lang="en-US" sz="32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</a:br>
            <a:r>
              <a:rPr lang="en-US" sz="32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Cultural Awareness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dirty="0">
                <a:solidFill>
                  <a:schemeClr val="bg1"/>
                </a:solidFill>
              </a:rPr>
              <a:t>Key Models &amp; Theorists </a:t>
            </a:r>
            <a:endParaRPr lang="en-GB" sz="3200" b="0" i="0" u="none" strike="noStrike" kern="1200" cap="none" spc="0" baseline="0" dirty="0">
              <a:solidFill>
                <a:schemeClr val="bg1"/>
              </a:solidFill>
              <a:uFillTx/>
              <a:latin typeface="Calibri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9F54C0B-677C-4287-8C19-30A7B149B2F9}"/>
              </a:ext>
            </a:extLst>
          </p:cNvPr>
          <p:cNvSpPr/>
          <p:nvPr/>
        </p:nvSpPr>
        <p:spPr>
          <a:xfrm>
            <a:off x="423668" y="4768431"/>
            <a:ext cx="6096003" cy="98424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rgbClr val="FFFFFF"/>
                </a:solidFill>
                <a:latin typeface="Calibri"/>
              </a:rPr>
              <a:t>Lisa</a:t>
            </a:r>
            <a:r>
              <a:rPr lang="en-US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 </a:t>
            </a:r>
            <a:r>
              <a:rPr lang="en-US" dirty="0">
                <a:solidFill>
                  <a:srgbClr val="FFFFFF"/>
                </a:solidFill>
                <a:latin typeface="Calibri"/>
              </a:rPr>
              <a:t>Bassler</a:t>
            </a: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International Hotel Management </a:t>
            </a: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  <a:hlinkClick r:id="rId4"/>
              </a:rPr>
              <a:t>l.</a:t>
            </a:r>
            <a:r>
              <a:rPr lang="en-US" dirty="0">
                <a:solidFill>
                  <a:srgbClr val="FFFFFF"/>
                </a:solidFill>
                <a:latin typeface="Calibri"/>
                <a:hlinkClick r:id="rId4"/>
              </a:rPr>
              <a:t>bassler</a:t>
            </a:r>
            <a:r>
              <a:rPr lang="en-US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  <a:hlinkClick r:id="rId4"/>
              </a:rPr>
              <a:t>@uwtsd.ac.uk</a:t>
            </a:r>
            <a:endParaRPr lang="en-US" sz="18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F3F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7EE3D-F10C-AF7D-B175-2936BC4DCAB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5849" y="-122749"/>
            <a:ext cx="3116202" cy="1775874"/>
          </a:xfrm>
        </p:spPr>
        <p:txBody>
          <a:bodyPr anchor="ctr">
            <a:normAutofit/>
          </a:bodyPr>
          <a:lstStyle/>
          <a:p>
            <a:pPr lvl="0"/>
            <a:r>
              <a:rPr lang="en-GB" sz="4200" dirty="0">
                <a:solidFill>
                  <a:srgbClr val="FFFFFF"/>
                </a:solidFill>
                <a:latin typeface="Trebuchet MS" pitchFamily="34"/>
              </a:rPr>
              <a:t>Recap</a:t>
            </a:r>
          </a:p>
        </p:txBody>
      </p:sp>
      <p:sp>
        <p:nvSpPr>
          <p:cNvPr id="3" name="Freeform: Shape 11271">
            <a:extLst>
              <a:ext uri="{FF2B5EF4-FFF2-40B4-BE49-F238E27FC236}">
                <a16:creationId xmlns:a16="http://schemas.microsoft.com/office/drawing/2014/main" id="{1084BAF7-1292-5F2E-17CA-89C63EFD859B}"/>
              </a:ext>
            </a:extLst>
          </p:cNvPr>
          <p:cNvSpPr>
            <a:spLocks noMove="1" noResize="1"/>
          </p:cNvSpPr>
          <p:nvPr/>
        </p:nvSpPr>
        <p:spPr>
          <a:xfrm>
            <a:off x="5204728" y="0"/>
            <a:ext cx="5460988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281316"/>
              <a:gd name="f7" fmla="val 6858000"/>
              <a:gd name="f8" fmla="val 361354"/>
              <a:gd name="f9" fmla="val 696735"/>
              <a:gd name="f10" fmla="val 690849"/>
              <a:gd name="f11" fmla="val 6842426"/>
              <a:gd name="f12" fmla="+- 0 0 65870"/>
              <a:gd name="f13" fmla="val 4704140"/>
              <a:gd name="f14" fmla="+- 0 0 226206"/>
              <a:gd name="f15" fmla="val 2374054"/>
              <a:gd name="f16" fmla="val 335637"/>
              <a:gd name="f17" fmla="val 94722"/>
              <a:gd name="f18" fmla="+- 0 0 -90"/>
              <a:gd name="f19" fmla="*/ f3 1 7281316"/>
              <a:gd name="f20" fmla="*/ f4 1 6858000"/>
              <a:gd name="f21" fmla="+- f7 0 f5"/>
              <a:gd name="f22" fmla="+- f6 0 f5"/>
              <a:gd name="f23" fmla="*/ f18 f0 1"/>
              <a:gd name="f24" fmla="*/ f22 1 7281316"/>
              <a:gd name="f25" fmla="*/ f21 1 6858000"/>
              <a:gd name="f26" fmla="*/ 361354 f22 1"/>
              <a:gd name="f27" fmla="*/ 0 f21 1"/>
              <a:gd name="f28" fmla="*/ 7281316 f22 1"/>
              <a:gd name="f29" fmla="*/ 6858000 f21 1"/>
              <a:gd name="f30" fmla="*/ 696735 f22 1"/>
              <a:gd name="f31" fmla="*/ 690849 f22 1"/>
              <a:gd name="f32" fmla="*/ 6842426 f21 1"/>
              <a:gd name="f33" fmla="*/ 335637 f22 1"/>
              <a:gd name="f34" fmla="*/ 94722 f21 1"/>
              <a:gd name="f35" fmla="*/ f23 1 f2"/>
              <a:gd name="f36" fmla="*/ f26 1 7281316"/>
              <a:gd name="f37" fmla="*/ f27 1 6858000"/>
              <a:gd name="f38" fmla="*/ f28 1 7281316"/>
              <a:gd name="f39" fmla="*/ f29 1 6858000"/>
              <a:gd name="f40" fmla="*/ f30 1 7281316"/>
              <a:gd name="f41" fmla="*/ f31 1 7281316"/>
              <a:gd name="f42" fmla="*/ f32 1 6858000"/>
              <a:gd name="f43" fmla="*/ f33 1 7281316"/>
              <a:gd name="f44" fmla="*/ f34 1 6858000"/>
              <a:gd name="f45" fmla="*/ f5 1 f24"/>
              <a:gd name="f46" fmla="*/ f6 1 f24"/>
              <a:gd name="f47" fmla="*/ f5 1 f25"/>
              <a:gd name="f48" fmla="*/ f7 1 f25"/>
              <a:gd name="f49" fmla="+- f35 0 f1"/>
              <a:gd name="f50" fmla="*/ f36 1 f24"/>
              <a:gd name="f51" fmla="*/ f37 1 f25"/>
              <a:gd name="f52" fmla="*/ f38 1 f24"/>
              <a:gd name="f53" fmla="*/ f39 1 f25"/>
              <a:gd name="f54" fmla="*/ f40 1 f24"/>
              <a:gd name="f55" fmla="*/ f41 1 f24"/>
              <a:gd name="f56" fmla="*/ f42 1 f25"/>
              <a:gd name="f57" fmla="*/ f43 1 f24"/>
              <a:gd name="f58" fmla="*/ f44 1 f25"/>
              <a:gd name="f59" fmla="*/ f45 f19 1"/>
              <a:gd name="f60" fmla="*/ f46 f19 1"/>
              <a:gd name="f61" fmla="*/ f48 f20 1"/>
              <a:gd name="f62" fmla="*/ f47 f20 1"/>
              <a:gd name="f63" fmla="*/ f50 f19 1"/>
              <a:gd name="f64" fmla="*/ f51 f20 1"/>
              <a:gd name="f65" fmla="*/ f52 f19 1"/>
              <a:gd name="f66" fmla="*/ f53 f20 1"/>
              <a:gd name="f67" fmla="*/ f54 f19 1"/>
              <a:gd name="f68" fmla="*/ f55 f19 1"/>
              <a:gd name="f69" fmla="*/ f56 f20 1"/>
              <a:gd name="f70" fmla="*/ f57 f19 1"/>
              <a:gd name="f71" fmla="*/ f58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9">
                <a:pos x="f63" y="f64"/>
              </a:cxn>
              <a:cxn ang="f49">
                <a:pos x="f65" y="f64"/>
              </a:cxn>
              <a:cxn ang="f49">
                <a:pos x="f65" y="f66"/>
              </a:cxn>
              <a:cxn ang="f49">
                <a:pos x="f67" y="f66"/>
              </a:cxn>
              <a:cxn ang="f49">
                <a:pos x="f68" y="f69"/>
              </a:cxn>
              <a:cxn ang="f49">
                <a:pos x="f70" y="f71"/>
              </a:cxn>
            </a:cxnLst>
            <a:rect l="f59" t="f62" r="f60" b="f61"/>
            <a:pathLst>
              <a:path w="7281316" h="6858000">
                <a:moveTo>
                  <a:pt x="f8" y="f5"/>
                </a:moveTo>
                <a:lnTo>
                  <a:pt x="f6" y="f5"/>
                </a:lnTo>
                <a:lnTo>
                  <a:pt x="f6" y="f7"/>
                </a:lnTo>
                <a:lnTo>
                  <a:pt x="f9" y="f7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Freeform: Shape 11273">
            <a:extLst>
              <a:ext uri="{FF2B5EF4-FFF2-40B4-BE49-F238E27FC236}">
                <a16:creationId xmlns:a16="http://schemas.microsoft.com/office/drawing/2014/main" id="{F5043F2A-3852-08BE-203B-FCE2DC40F8B2}"/>
              </a:ext>
            </a:extLst>
          </p:cNvPr>
          <p:cNvSpPr>
            <a:spLocks noMove="1" noResize="1"/>
          </p:cNvSpPr>
          <p:nvPr/>
        </p:nvSpPr>
        <p:spPr>
          <a:xfrm>
            <a:off x="5416164" y="0"/>
            <a:ext cx="5249542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999394"/>
              <a:gd name="f7" fmla="val 6858000"/>
              <a:gd name="f8" fmla="val 717029"/>
              <a:gd name="f9" fmla="val 623642"/>
              <a:gd name="f10" fmla="val 6599363"/>
              <a:gd name="f11" fmla="+- 0 0 67685"/>
              <a:gd name="f12" fmla="val 4563346"/>
              <a:gd name="f13" fmla="+- 0 0 206622"/>
              <a:gd name="f14" fmla="val 2355719"/>
              <a:gd name="f15" fmla="val 319533"/>
              <a:gd name="f16" fmla="val 193787"/>
              <a:gd name="f17" fmla="val 371685"/>
              <a:gd name="f18" fmla="val 1"/>
              <a:gd name="f19" fmla="+- 0 0 -90"/>
              <a:gd name="f20" fmla="*/ f3 1 6999394"/>
              <a:gd name="f21" fmla="*/ f4 1 6858000"/>
              <a:gd name="f22" fmla="+- f7 0 f5"/>
              <a:gd name="f23" fmla="+- f6 0 f5"/>
              <a:gd name="f24" fmla="*/ f19 f0 1"/>
              <a:gd name="f25" fmla="*/ f23 1 6999394"/>
              <a:gd name="f26" fmla="*/ f22 1 6858000"/>
              <a:gd name="f27" fmla="*/ 6999394 f23 1"/>
              <a:gd name="f28" fmla="*/ 0 f22 1"/>
              <a:gd name="f29" fmla="*/ 6858000 f22 1"/>
              <a:gd name="f30" fmla="*/ 717029 f23 1"/>
              <a:gd name="f31" fmla="*/ 623642 f23 1"/>
              <a:gd name="f32" fmla="*/ 6599363 f22 1"/>
              <a:gd name="f33" fmla="*/ 319533 f23 1"/>
              <a:gd name="f34" fmla="*/ 193787 f22 1"/>
              <a:gd name="f35" fmla="*/ 371685 f23 1"/>
              <a:gd name="f36" fmla="*/ 1 f22 1"/>
              <a:gd name="f37" fmla="*/ f24 1 f2"/>
              <a:gd name="f38" fmla="*/ f27 1 6999394"/>
              <a:gd name="f39" fmla="*/ f28 1 6858000"/>
              <a:gd name="f40" fmla="*/ f29 1 6858000"/>
              <a:gd name="f41" fmla="*/ f30 1 6999394"/>
              <a:gd name="f42" fmla="*/ f31 1 6999394"/>
              <a:gd name="f43" fmla="*/ f32 1 6858000"/>
              <a:gd name="f44" fmla="*/ f33 1 6999394"/>
              <a:gd name="f45" fmla="*/ f34 1 6858000"/>
              <a:gd name="f46" fmla="*/ f35 1 6999394"/>
              <a:gd name="f47" fmla="*/ f36 1 6858000"/>
              <a:gd name="f48" fmla="*/ f5 1 f25"/>
              <a:gd name="f49" fmla="*/ f6 1 f25"/>
              <a:gd name="f50" fmla="*/ f5 1 f26"/>
              <a:gd name="f51" fmla="*/ f7 1 f26"/>
              <a:gd name="f52" fmla="+- f37 0 f1"/>
              <a:gd name="f53" fmla="*/ f38 1 f25"/>
              <a:gd name="f54" fmla="*/ f39 1 f26"/>
              <a:gd name="f55" fmla="*/ f40 1 f26"/>
              <a:gd name="f56" fmla="*/ f41 1 f25"/>
              <a:gd name="f57" fmla="*/ f42 1 f25"/>
              <a:gd name="f58" fmla="*/ f43 1 f26"/>
              <a:gd name="f59" fmla="*/ f44 1 f25"/>
              <a:gd name="f60" fmla="*/ f45 1 f26"/>
              <a:gd name="f61" fmla="*/ f46 1 f25"/>
              <a:gd name="f62" fmla="*/ f47 1 f26"/>
              <a:gd name="f63" fmla="*/ f48 f20 1"/>
              <a:gd name="f64" fmla="*/ f49 f20 1"/>
              <a:gd name="f65" fmla="*/ f51 f21 1"/>
              <a:gd name="f66" fmla="*/ f50 f21 1"/>
              <a:gd name="f67" fmla="*/ f53 f20 1"/>
              <a:gd name="f68" fmla="*/ f54 f21 1"/>
              <a:gd name="f69" fmla="*/ f55 f21 1"/>
              <a:gd name="f70" fmla="*/ f56 f20 1"/>
              <a:gd name="f71" fmla="*/ f57 f20 1"/>
              <a:gd name="f72" fmla="*/ f58 f21 1"/>
              <a:gd name="f73" fmla="*/ f59 f20 1"/>
              <a:gd name="f74" fmla="*/ f60 f21 1"/>
              <a:gd name="f75" fmla="*/ f61 f20 1"/>
              <a:gd name="f76" fmla="*/ f62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2">
                <a:pos x="f67" y="f68"/>
              </a:cxn>
              <a:cxn ang="f52">
                <a:pos x="f67" y="f69"/>
              </a:cxn>
              <a:cxn ang="f52">
                <a:pos x="f70" y="f69"/>
              </a:cxn>
              <a:cxn ang="f52">
                <a:pos x="f71" y="f72"/>
              </a:cxn>
              <a:cxn ang="f52">
                <a:pos x="f73" y="f74"/>
              </a:cxn>
              <a:cxn ang="f52">
                <a:pos x="f75" y="f76"/>
              </a:cxn>
            </a:cxnLst>
            <a:rect l="f63" t="f66" r="f64" b="f65"/>
            <a:pathLst>
              <a:path w="6999394" h="6858000">
                <a:moveTo>
                  <a:pt x="f6" y="f5"/>
                </a:moveTo>
                <a:lnTo>
                  <a:pt x="f6" y="f7"/>
                </a:lnTo>
                <a:lnTo>
                  <a:pt x="f8" y="f7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18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2B6E25E-D6A1-D992-8B60-D0EB360ACB8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08235" y="1354016"/>
            <a:ext cx="3225262" cy="1775874"/>
          </a:xfrm>
        </p:spPr>
        <p:txBody>
          <a:bodyPr anchor="ctr">
            <a:normAutofit/>
          </a:bodyPr>
          <a:lstStyle/>
          <a:p>
            <a:pPr marL="0" lvl="0" indent="0">
              <a:buNone/>
            </a:pPr>
            <a:r>
              <a:rPr lang="en-GB" sz="1900">
                <a:solidFill>
                  <a:srgbClr val="FFFFFF"/>
                </a:solidFill>
                <a:latin typeface="Trebuchet MS" pitchFamily="34"/>
              </a:rPr>
              <a:t>Last week gave an overview of…</a:t>
            </a:r>
            <a:endParaRPr lang="en-GB" sz="1900">
              <a:latin typeface="Trebuchet MS" pitchFamily="34"/>
            </a:endParaRP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C4E48454-FBDC-F829-6169-9BF5C522E16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52" b="69269"/>
          <a:stretch>
            <a:fillRect/>
          </a:stretch>
        </p:blipFill>
        <p:spPr>
          <a:xfrm>
            <a:off x="1617555" y="7098715"/>
            <a:ext cx="5027992" cy="85036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923F250C-7F04-E571-01A1-511B2FF801F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8450" t="33733" r="38188" b="32571"/>
          <a:stretch>
            <a:fillRect/>
          </a:stretch>
        </p:blipFill>
        <p:spPr>
          <a:xfrm>
            <a:off x="4068412" y="8050277"/>
            <a:ext cx="1841610" cy="180019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3464DF16-7B85-F0D0-F0C0-06E71EE245F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051" t="6295" r="27163" b="57087"/>
          <a:stretch>
            <a:fillRect/>
          </a:stretch>
        </p:blipFill>
        <p:spPr>
          <a:xfrm>
            <a:off x="6921294" y="7047280"/>
            <a:ext cx="3744413" cy="143304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9">
            <a:extLst>
              <a:ext uri="{FF2B5EF4-FFF2-40B4-BE49-F238E27FC236}">
                <a16:creationId xmlns:a16="http://schemas.microsoft.com/office/drawing/2014/main" id="{CFC11FBB-03F1-A3AA-5414-011D90C7D419}"/>
              </a:ext>
            </a:extLst>
          </p:cNvPr>
          <p:cNvSpPr txBox="1"/>
          <p:nvPr/>
        </p:nvSpPr>
        <p:spPr>
          <a:xfrm>
            <a:off x="6191530" y="758631"/>
            <a:ext cx="445146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extBox 11">
            <a:extLst>
              <a:ext uri="{FF2B5EF4-FFF2-40B4-BE49-F238E27FC236}">
                <a16:creationId xmlns:a16="http://schemas.microsoft.com/office/drawing/2014/main" id="{534CC249-244C-BAC6-9298-5B72655CC094}"/>
              </a:ext>
            </a:extLst>
          </p:cNvPr>
          <p:cNvSpPr txBox="1"/>
          <p:nvPr/>
        </p:nvSpPr>
        <p:spPr>
          <a:xfrm>
            <a:off x="5709490" y="1299852"/>
            <a:ext cx="4854937" cy="276998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Cultural Awareness:</a:t>
            </a:r>
          </a:p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Attributes of the Global Manager</a:t>
            </a:r>
          </a:p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Basic Cultural Orientations </a:t>
            </a:r>
          </a:p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Hofstede’s Cultural National Dimensions</a:t>
            </a:r>
          </a:p>
          <a:p>
            <a:pPr marL="457200" marR="0" lvl="1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457200" marR="0" lvl="1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5D3696D7-6B8F-E283-C481-C5B2AD9782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1563"/>
            <a:ext cx="12192000" cy="6826437"/>
          </a:xfrm>
          <a:prstGeom prst="rect">
            <a:avLst/>
          </a:prstGeom>
        </p:spPr>
      </p:pic>
      <p:sp>
        <p:nvSpPr>
          <p:cNvPr id="25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662795" y="-3745097"/>
            <a:ext cx="1354979" cy="10750169"/>
          </a:xfrm>
          <a:prstGeom prst="downArrow">
            <a:avLst>
              <a:gd name="adj1" fmla="val 100000"/>
              <a:gd name="adj2" fmla="val 22582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Online Media 5" title="How Culture Drives Behaviours | Julien S. Bourrelle | TEDxTrondheim">
            <a:hlinkClick r:id="" action="ppaction://media"/>
            <a:extLst>
              <a:ext uri="{FF2B5EF4-FFF2-40B4-BE49-F238E27FC236}">
                <a16:creationId xmlns:a16="http://schemas.microsoft.com/office/drawing/2014/main" id="{089ABD65-F754-4AB0-1D85-76B15249395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1287463" y="2974975"/>
            <a:ext cx="4997450" cy="2794000"/>
          </a:xfrm>
          <a:prstGeom prst="rect">
            <a:avLst/>
          </a:prstGeom>
        </p:spPr>
      </p:pic>
      <p:pic>
        <p:nvPicPr>
          <p:cNvPr id="5" name="Online Media 4" title="Learn a new culture | Julien S. Bourrelle | TEDxArendal">
            <a:hlinkClick r:id="" action="ppaction://media"/>
            <a:extLst>
              <a:ext uri="{FF2B5EF4-FFF2-40B4-BE49-F238E27FC236}">
                <a16:creationId xmlns:a16="http://schemas.microsoft.com/office/drawing/2014/main" id="{1055977F-1C36-E142-FEFD-C329AC48AAC9}"/>
              </a:ext>
            </a:extLst>
          </p:cNvPr>
          <p:cNvPicPr>
            <a:picLocks noGrp="1" noRot="1" noChangeAspect="1"/>
          </p:cNvPicPr>
          <p:nvPr>
            <p:ph idx="1"/>
            <a:videoFile r:link="rId2"/>
          </p:nvPr>
        </p:nvPicPr>
        <p:blipFill>
          <a:blip r:embed="rId7"/>
          <a:stretch>
            <a:fillRect/>
          </a:stretch>
        </p:blipFill>
        <p:spPr>
          <a:xfrm>
            <a:off x="6353175" y="2974975"/>
            <a:ext cx="4997450" cy="2794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2" y="1204109"/>
            <a:ext cx="10023398" cy="85789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Learning a new culture….. </a:t>
            </a:r>
          </a:p>
        </p:txBody>
      </p:sp>
    </p:spTree>
    <p:extLst>
      <p:ext uri="{BB962C8B-B14F-4D97-AF65-F5344CB8AC3E}">
        <p14:creationId xmlns:p14="http://schemas.microsoft.com/office/powerpoint/2010/main" val="1554825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83F3D8F1-3E69-D79B-7FE2-F0F6BA7604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1563"/>
            <a:ext cx="12192000" cy="68264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359"/>
            <a:ext cx="10515600" cy="1325563"/>
          </a:xfrm>
        </p:spPr>
        <p:txBody>
          <a:bodyPr/>
          <a:lstStyle/>
          <a:p>
            <a:r>
              <a:rPr lang="en-GB" b="1" u="sng" dirty="0"/>
              <a:t>Hofstede’s dimensions (1980)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6F370-D4C4-CBFD-2D5C-9F9EA3162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7922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Hofstede was one of the first researchers to analyse the influence of NATIONAL culture on management practices </a:t>
            </a:r>
          </a:p>
          <a:p>
            <a:r>
              <a:rPr lang="en-GB" dirty="0"/>
              <a:t>Empirical study at large multinational company (IBM)</a:t>
            </a:r>
          </a:p>
          <a:p>
            <a:pPr>
              <a:buFontTx/>
              <a:buChar char="-"/>
            </a:pPr>
            <a:r>
              <a:rPr lang="en-GB" dirty="0"/>
              <a:t>66 national subsidiaries</a:t>
            </a:r>
          </a:p>
          <a:p>
            <a:pPr>
              <a:buFontTx/>
              <a:buChar char="-"/>
            </a:pPr>
            <a:r>
              <a:rPr lang="en-GB" dirty="0"/>
              <a:t>116,000 questionnaires </a:t>
            </a:r>
          </a:p>
          <a:p>
            <a:pPr>
              <a:buFontTx/>
              <a:buChar char="-"/>
            </a:pPr>
            <a:r>
              <a:rPr lang="en-GB" dirty="0"/>
              <a:t>60 out of 150 questions concerned values and opinions </a:t>
            </a:r>
          </a:p>
          <a:p>
            <a:pPr marL="0" indent="0">
              <a:buNone/>
            </a:pPr>
            <a:r>
              <a:rPr lang="en-GB" dirty="0"/>
              <a:t>Hofstede described culture as ‘the collective programming of the mind which distinguishes the members of one human group from another’ (1980: 25) </a:t>
            </a:r>
          </a:p>
          <a:p>
            <a:pPr marL="0" indent="0">
              <a:buNone/>
            </a:pPr>
            <a:r>
              <a:rPr lang="en-GB" dirty="0"/>
              <a:t>When elaborating on his definition, he says: ‘Culture, in this sense, includes systems of values; and values are among the building blocks of culture’. </a:t>
            </a:r>
          </a:p>
        </p:txBody>
      </p:sp>
    </p:spTree>
    <p:extLst>
      <p:ext uri="{BB962C8B-B14F-4D97-AF65-F5344CB8AC3E}">
        <p14:creationId xmlns:p14="http://schemas.microsoft.com/office/powerpoint/2010/main" val="21994643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83F3D8F1-3E69-D79B-7FE2-F0F6BA7604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1563"/>
            <a:ext cx="12192000" cy="68264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329" y="322036"/>
            <a:ext cx="10515600" cy="1325563"/>
          </a:xfrm>
        </p:spPr>
        <p:txBody>
          <a:bodyPr/>
          <a:lstStyle/>
          <a:p>
            <a:r>
              <a:rPr lang="en-GB" b="1" u="sng" dirty="0"/>
              <a:t>Factors affecting </a:t>
            </a:r>
            <a:br>
              <a:rPr lang="en-GB" b="1" u="sng" dirty="0"/>
            </a:br>
            <a:r>
              <a:rPr lang="en-GB" b="1" u="sng" dirty="0"/>
              <a:t>national culture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0FEF51C-FE19-9A78-7060-45B62D61E3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0721801"/>
              </p:ext>
            </p:extLst>
          </p:nvPr>
        </p:nvGraphicFramePr>
        <p:xfrm>
          <a:off x="4906736" y="284843"/>
          <a:ext cx="7924800" cy="54092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F6BDF4B-6078-4A16-766E-32EF10DF9E87}"/>
              </a:ext>
            </a:extLst>
          </p:cNvPr>
          <p:cNvSpPr txBox="1"/>
          <p:nvPr/>
        </p:nvSpPr>
        <p:spPr>
          <a:xfrm rot="10800000" flipV="1">
            <a:off x="397329" y="5482163"/>
            <a:ext cx="77397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Source: From Brooks, I., Organisational Behaviour: Individuals, Groups and Organisation, Third Edition, Financial Times Prentice Hall (2006), p. 272, with permission from Pearson Education Ltd. Taken from Mullins (2010) </a:t>
            </a:r>
          </a:p>
        </p:txBody>
      </p:sp>
    </p:spTree>
    <p:extLst>
      <p:ext uri="{BB962C8B-B14F-4D97-AF65-F5344CB8AC3E}">
        <p14:creationId xmlns:p14="http://schemas.microsoft.com/office/powerpoint/2010/main" val="3957877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83F3D8F1-3E69-D79B-7FE2-F0F6BA7604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1563"/>
            <a:ext cx="12192000" cy="68264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359"/>
            <a:ext cx="10515600" cy="1325563"/>
          </a:xfrm>
        </p:spPr>
        <p:txBody>
          <a:bodyPr/>
          <a:lstStyle/>
          <a:p>
            <a:r>
              <a:rPr lang="en-GB" b="1" u="sng" dirty="0"/>
              <a:t>The Hofstede dimensions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6F370-D4C4-CBFD-2D5C-9F9EA3162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7922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Hofstede identified four dimensions that he labelled individualism-collectivism, masculinity-femininity, power distance, and uncertainty avoidance </a:t>
            </a:r>
          </a:p>
          <a:p>
            <a:endParaRPr lang="en-GB" dirty="0"/>
          </a:p>
          <a:p>
            <a:r>
              <a:rPr lang="en-GB" dirty="0"/>
              <a:t>Hofstede and co-authors later identified a fifth dimension and a sixth dimension, a Confucian work dynamism or long-term orientation versus short-term orientation to life (1984); and indulgence versus </a:t>
            </a:r>
            <a:r>
              <a:rPr lang="en-GB" dirty="0" err="1"/>
              <a:t>selfrestraint</a:t>
            </a:r>
            <a:r>
              <a:rPr lang="en-GB" dirty="0"/>
              <a:t> (2010) </a:t>
            </a:r>
          </a:p>
        </p:txBody>
      </p:sp>
    </p:spTree>
    <p:extLst>
      <p:ext uri="{BB962C8B-B14F-4D97-AF65-F5344CB8AC3E}">
        <p14:creationId xmlns:p14="http://schemas.microsoft.com/office/powerpoint/2010/main" val="1904629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1" y="436010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3700" b="1" u="sng" dirty="0">
                <a:latin typeface="+mn-lt"/>
              </a:rPr>
              <a:t>Four aspects of national culture Hofstede’s original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6F370-D4C4-CBFD-2D5C-9F9EA3162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241757"/>
            <a:ext cx="6951266" cy="3982062"/>
          </a:xfrm>
        </p:spPr>
        <p:txBody>
          <a:bodyPr>
            <a:noAutofit/>
          </a:bodyPr>
          <a:lstStyle/>
          <a:p>
            <a:r>
              <a:rPr lang="en-GB" sz="2000" b="1" dirty="0"/>
              <a:t>Power distance </a:t>
            </a:r>
          </a:p>
          <a:p>
            <a:pPr marL="0" indent="0">
              <a:buNone/>
            </a:pPr>
            <a:r>
              <a:rPr lang="en-GB" sz="2000" dirty="0"/>
              <a:t>Attitudes to authority; </a:t>
            </a:r>
          </a:p>
          <a:p>
            <a:pPr marL="0" indent="0">
              <a:buNone/>
            </a:pPr>
            <a:r>
              <a:rPr lang="en-GB" sz="2000" dirty="0"/>
              <a:t>Distance between people in a hierarchy </a:t>
            </a:r>
          </a:p>
          <a:p>
            <a:r>
              <a:rPr lang="en-GB" sz="2000" b="1" dirty="0"/>
              <a:t>Uncertainty avoidance </a:t>
            </a:r>
          </a:p>
          <a:p>
            <a:pPr marL="0" indent="0">
              <a:buNone/>
            </a:pPr>
            <a:r>
              <a:rPr lang="en-GB" sz="2000" dirty="0"/>
              <a:t>Degree of tolerance for uncertainty or instability </a:t>
            </a:r>
          </a:p>
          <a:p>
            <a:r>
              <a:rPr lang="en-GB" sz="2000" b="1" dirty="0"/>
              <a:t>Individualism/Collectivism </a:t>
            </a:r>
          </a:p>
          <a:p>
            <a:pPr marL="0" indent="0">
              <a:buNone/>
            </a:pPr>
            <a:r>
              <a:rPr lang="en-GB" sz="2000" dirty="0"/>
              <a:t>Independence and interdependence Loyalty towards oneself and a group </a:t>
            </a:r>
          </a:p>
          <a:p>
            <a:r>
              <a:rPr lang="en-GB" sz="2000" b="1" dirty="0"/>
              <a:t>Masculinity/Femininity </a:t>
            </a:r>
          </a:p>
          <a:p>
            <a:pPr marL="0" indent="0">
              <a:buNone/>
            </a:pPr>
            <a:r>
              <a:rPr lang="en-GB" sz="2000" dirty="0"/>
              <a:t>Importance of work goals v personal goals </a:t>
            </a:r>
          </a:p>
        </p:txBody>
      </p:sp>
      <p:pic>
        <p:nvPicPr>
          <p:cNvPr id="6" name="Picture 5" descr="A person wearing a suit and tie&#10;&#10;Description automatically generated with medium confidence">
            <a:extLst>
              <a:ext uri="{FF2B5EF4-FFF2-40B4-BE49-F238E27FC236}">
                <a16:creationId xmlns:a16="http://schemas.microsoft.com/office/drawing/2014/main" id="{BDB538D6-F830-D402-B3B5-9CB45A9F529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6379" r="17380" b="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CC9F5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9889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8104" y="1396289"/>
            <a:ext cx="5034783" cy="1325563"/>
          </a:xfrm>
        </p:spPr>
        <p:txBody>
          <a:bodyPr>
            <a:normAutofit/>
          </a:bodyPr>
          <a:lstStyle/>
          <a:p>
            <a:r>
              <a:rPr lang="en-GB" b="1"/>
              <a:t>The fifth &amp; sixth dimensions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DCFD1A13-2B88-47B7-AAE9-AD6F3296E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F5CE4102-C93A-420A-98A7-5A7DD0C5C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024154" cy="685800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Online Media 4" title="Hofstede's Dimensions of Culture - Explained Easily">
            <a:hlinkClick r:id="" action="ppaction://media"/>
            <a:extLst>
              <a:ext uri="{FF2B5EF4-FFF2-40B4-BE49-F238E27FC236}">
                <a16:creationId xmlns:a16="http://schemas.microsoft.com/office/drawing/2014/main" id="{163C8DE0-FFC5-5865-6AEE-66B7671618F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29767" y="450403"/>
            <a:ext cx="4726111" cy="2670253"/>
          </a:xfrm>
          <a:prstGeom prst="rect">
            <a:avLst/>
          </a:prstGeom>
        </p:spPr>
      </p:pic>
      <p:pic>
        <p:nvPicPr>
          <p:cNvPr id="7" name="Picture 6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A3BCD110-256C-459E-CD02-E3D8C184929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29768" y="3471531"/>
            <a:ext cx="3107977" cy="232321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6F370-D4C4-CBFD-2D5C-9F9EA3162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2549" y="2871982"/>
            <a:ext cx="5034784" cy="3181684"/>
          </a:xfrm>
        </p:spPr>
        <p:txBody>
          <a:bodyPr anchor="t">
            <a:normAutofit/>
          </a:bodyPr>
          <a:lstStyle/>
          <a:p>
            <a:r>
              <a:rPr lang="en-GB" sz="1800"/>
              <a:t>PLUS Short-term versus long-term orientation </a:t>
            </a:r>
          </a:p>
          <a:p>
            <a:pPr marL="0" indent="0">
              <a:buNone/>
            </a:pPr>
            <a:r>
              <a:rPr lang="en-GB" sz="1800"/>
              <a:t> NOT found in the data used to determine the original dimensions (Hofstede, 2001) </a:t>
            </a:r>
          </a:p>
          <a:p>
            <a:pPr marL="0" indent="0">
              <a:buNone/>
            </a:pPr>
            <a:r>
              <a:rPr lang="en-GB" sz="1800"/>
              <a:t>Emerges from the Chinese Values Survey (1985) which contained a Confucian dynamism scale. </a:t>
            </a:r>
          </a:p>
          <a:p>
            <a:r>
              <a:rPr lang="en-GB" sz="1800"/>
              <a:t>Indulgence versus Restraint </a:t>
            </a:r>
          </a:p>
          <a:p>
            <a:pPr marL="0" indent="0">
              <a:buNone/>
            </a:pPr>
            <a:r>
              <a:rPr lang="en-GB" sz="1800"/>
              <a:t>Happier, more enjoyment or not</a:t>
            </a:r>
          </a:p>
        </p:txBody>
      </p:sp>
    </p:spTree>
    <p:extLst>
      <p:ext uri="{BB962C8B-B14F-4D97-AF65-F5344CB8AC3E}">
        <p14:creationId xmlns:p14="http://schemas.microsoft.com/office/powerpoint/2010/main" val="27341902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83F3D8F1-3E69-D79B-7FE2-F0F6BA76045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</a:blip>
          <a:srcRect t="25022"/>
          <a:stretch/>
        </p:blipFill>
        <p:spPr>
          <a:xfrm>
            <a:off x="-7" y="-8"/>
            <a:ext cx="12192000" cy="6855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943" y="413203"/>
            <a:ext cx="638710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Individualism Versus Collectivism</a:t>
            </a:r>
            <a:endParaRPr lang="en-US" sz="4000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4ACAF-7755-6F0E-C761-9BD99AEA9508}"/>
              </a:ext>
            </a:extLst>
          </p:cNvPr>
          <p:cNvSpPr txBox="1"/>
          <p:nvPr/>
        </p:nvSpPr>
        <p:spPr>
          <a:xfrm>
            <a:off x="692943" y="1837129"/>
            <a:ext cx="6911015" cy="38738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This dimension refers to how people define themselves and their relationships with others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In an individualist culture, the interest of the individual prevails over the interests of the group; ties between individuals are loose; people look after themselves and their immediate families; what a person does defines that person; direct communication style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In a collectivist culture, the interest of the group prevails over the interest of the individual; people are integrated into strong, cohesive in-groups that continue throughout a lifetime to protect in exchange for unquestioning loyalty; who a person s connected with defines that person; indirect communication style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6B8807B-7828-4E42-86D6-939A5397D8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5108" y="-2055"/>
            <a:ext cx="4666892" cy="3481643"/>
          </a:xfrm>
          <a:custGeom>
            <a:avLst/>
            <a:gdLst>
              <a:gd name="connsiteX0" fmla="*/ 144173 w 4666892"/>
              <a:gd name="connsiteY0" fmla="*/ 0 h 3481643"/>
              <a:gd name="connsiteX1" fmla="*/ 4666892 w 4666892"/>
              <a:gd name="connsiteY1" fmla="*/ 0 h 3481643"/>
              <a:gd name="connsiteX2" fmla="*/ 4666892 w 4666892"/>
              <a:gd name="connsiteY2" fmla="*/ 2512390 h 3481643"/>
              <a:gd name="connsiteX3" fmla="*/ 4657487 w 4666892"/>
              <a:gd name="connsiteY3" fmla="*/ 2524968 h 3481643"/>
              <a:gd name="connsiteX4" fmla="*/ 2628900 w 4666892"/>
              <a:gd name="connsiteY4" fmla="*/ 3481643 h 3481643"/>
              <a:gd name="connsiteX5" fmla="*/ 0 w 4666892"/>
              <a:gd name="connsiteY5" fmla="*/ 852743 h 3481643"/>
              <a:gd name="connsiteX6" fmla="*/ 118190 w 4666892"/>
              <a:gd name="connsiteY6" fmla="*/ 70989 h 3481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66892" h="3481643">
                <a:moveTo>
                  <a:pt x="144173" y="0"/>
                </a:moveTo>
                <a:lnTo>
                  <a:pt x="4666892" y="0"/>
                </a:lnTo>
                <a:lnTo>
                  <a:pt x="4666892" y="2512390"/>
                </a:lnTo>
                <a:lnTo>
                  <a:pt x="4657487" y="2524968"/>
                </a:lnTo>
                <a:cubicBezTo>
                  <a:pt x="4175308" y="3109233"/>
                  <a:pt x="3445594" y="3481643"/>
                  <a:pt x="2628900" y="3481643"/>
                </a:cubicBezTo>
                <a:cubicBezTo>
                  <a:pt x="1176999" y="3481643"/>
                  <a:pt x="0" y="2304644"/>
                  <a:pt x="0" y="852743"/>
                </a:cubicBezTo>
                <a:cubicBezTo>
                  <a:pt x="0" y="580512"/>
                  <a:pt x="41379" y="317945"/>
                  <a:pt x="118190" y="70989"/>
                </a:cubicBezTo>
                <a:close/>
              </a:path>
            </a:pathLst>
          </a:custGeom>
          <a:solidFill>
            <a:srgbClr val="FFFFFF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 descr="Sea of white umbrellas with one blue one in the crowd">
            <a:extLst>
              <a:ext uri="{FF2B5EF4-FFF2-40B4-BE49-F238E27FC236}">
                <a16:creationId xmlns:a16="http://schemas.microsoft.com/office/drawing/2014/main" id="{359F124B-1F05-B296-5485-0B762C91995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93" r="-3" b="-3"/>
          <a:stretch/>
        </p:blipFill>
        <p:spPr>
          <a:xfrm>
            <a:off x="7689829" y="-2055"/>
            <a:ext cx="4502173" cy="3316924"/>
          </a:xfrm>
          <a:custGeom>
            <a:avLst/>
            <a:gdLst/>
            <a:ahLst/>
            <a:cxnLst/>
            <a:rect l="l" t="t" r="r" b="b"/>
            <a:pathLst>
              <a:path w="4502173" h="3316924">
                <a:moveTo>
                  <a:pt x="154695" y="0"/>
                </a:moveTo>
                <a:lnTo>
                  <a:pt x="4502173" y="0"/>
                </a:lnTo>
                <a:lnTo>
                  <a:pt x="4502173" y="2237639"/>
                </a:lnTo>
                <a:lnTo>
                  <a:pt x="4365663" y="2420191"/>
                </a:lnTo>
                <a:cubicBezTo>
                  <a:pt x="3913696" y="2967849"/>
                  <a:pt x="3229704" y="3316924"/>
                  <a:pt x="2464181" y="3316924"/>
                </a:cubicBezTo>
                <a:cubicBezTo>
                  <a:pt x="1103251" y="3316924"/>
                  <a:pt x="0" y="2213673"/>
                  <a:pt x="0" y="852743"/>
                </a:cubicBezTo>
                <a:cubicBezTo>
                  <a:pt x="0" y="597569"/>
                  <a:pt x="38787" y="351454"/>
                  <a:pt x="110786" y="119971"/>
                </a:cubicBezTo>
                <a:close/>
              </a:path>
            </a:pathLst>
          </a:cu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48F5915-2CE1-4F74-88C5-D4366893D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4737" y="3918051"/>
            <a:ext cx="3587263" cy="2939948"/>
          </a:xfrm>
          <a:custGeom>
            <a:avLst/>
            <a:gdLst>
              <a:gd name="connsiteX0" fmla="*/ 2070613 w 3587263"/>
              <a:gd name="connsiteY0" fmla="*/ 0 h 2939948"/>
              <a:gd name="connsiteX1" fmla="*/ 3534758 w 3587263"/>
              <a:gd name="connsiteY1" fmla="*/ 606469 h 2939948"/>
              <a:gd name="connsiteX2" fmla="*/ 3587263 w 3587263"/>
              <a:gd name="connsiteY2" fmla="*/ 664240 h 2939948"/>
              <a:gd name="connsiteX3" fmla="*/ 3587263 w 3587263"/>
              <a:gd name="connsiteY3" fmla="*/ 2939948 h 2939948"/>
              <a:gd name="connsiteX4" fmla="*/ 193241 w 3587263"/>
              <a:gd name="connsiteY4" fmla="*/ 2939948 h 2939948"/>
              <a:gd name="connsiteX5" fmla="*/ 162719 w 3587263"/>
              <a:gd name="connsiteY5" fmla="*/ 2876589 h 2939948"/>
              <a:gd name="connsiteX6" fmla="*/ 0 w 3587263"/>
              <a:gd name="connsiteY6" fmla="*/ 2070613 h 2939948"/>
              <a:gd name="connsiteX7" fmla="*/ 2070613 w 3587263"/>
              <a:gd name="connsiteY7" fmla="*/ 0 h 2939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87263" h="2939948">
                <a:moveTo>
                  <a:pt x="2070613" y="0"/>
                </a:moveTo>
                <a:cubicBezTo>
                  <a:pt x="2642397" y="0"/>
                  <a:pt x="3160050" y="231761"/>
                  <a:pt x="3534758" y="606469"/>
                </a:cubicBezTo>
                <a:lnTo>
                  <a:pt x="3587263" y="664240"/>
                </a:lnTo>
                <a:lnTo>
                  <a:pt x="3587263" y="2939948"/>
                </a:lnTo>
                <a:lnTo>
                  <a:pt x="193241" y="2939948"/>
                </a:lnTo>
                <a:lnTo>
                  <a:pt x="162719" y="2876589"/>
                </a:lnTo>
                <a:cubicBezTo>
                  <a:pt x="57940" y="2628865"/>
                  <a:pt x="0" y="2356505"/>
                  <a:pt x="0" y="2070613"/>
                </a:cubicBezTo>
                <a:cubicBezTo>
                  <a:pt x="0" y="927045"/>
                  <a:pt x="927045" y="0"/>
                  <a:pt x="2070613" y="0"/>
                </a:cubicBezTo>
                <a:close/>
              </a:path>
            </a:pathLst>
          </a:custGeom>
          <a:solidFill>
            <a:srgbClr val="FFFFFF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 descr="People raising thumbs up">
            <a:extLst>
              <a:ext uri="{FF2B5EF4-FFF2-40B4-BE49-F238E27FC236}">
                <a16:creationId xmlns:a16="http://schemas.microsoft.com/office/drawing/2014/main" id="{F5165C03-876E-A9FA-026F-55A255E5176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85" r="3396" b="-5"/>
          <a:stretch/>
        </p:blipFill>
        <p:spPr>
          <a:xfrm>
            <a:off x="8768834" y="4082148"/>
            <a:ext cx="3423175" cy="2775859"/>
          </a:xfrm>
          <a:custGeom>
            <a:avLst/>
            <a:gdLst/>
            <a:ahLst/>
            <a:cxnLst/>
            <a:rect l="l" t="t" r="r" b="b"/>
            <a:pathLst>
              <a:path w="3423175" h="2775859">
                <a:moveTo>
                  <a:pt x="1906524" y="0"/>
                </a:moveTo>
                <a:cubicBezTo>
                  <a:pt x="2498805" y="0"/>
                  <a:pt x="3028006" y="270078"/>
                  <a:pt x="3377691" y="693798"/>
                </a:cubicBezTo>
                <a:lnTo>
                  <a:pt x="3423175" y="754624"/>
                </a:lnTo>
                <a:lnTo>
                  <a:pt x="3423175" y="2775859"/>
                </a:lnTo>
                <a:lnTo>
                  <a:pt x="211114" y="2775859"/>
                </a:lnTo>
                <a:lnTo>
                  <a:pt x="149824" y="2648629"/>
                </a:lnTo>
                <a:cubicBezTo>
                  <a:pt x="53349" y="2420536"/>
                  <a:pt x="0" y="2169760"/>
                  <a:pt x="0" y="1906524"/>
                </a:cubicBezTo>
                <a:cubicBezTo>
                  <a:pt x="0" y="853580"/>
                  <a:pt x="853580" y="0"/>
                  <a:pt x="190652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349276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83F3D8F1-3E69-D79B-7FE2-F0F6BA7604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1563"/>
            <a:ext cx="12192000" cy="68264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359"/>
            <a:ext cx="10515600" cy="1325563"/>
          </a:xfrm>
        </p:spPr>
        <p:txBody>
          <a:bodyPr/>
          <a:lstStyle/>
          <a:p>
            <a:pPr algn="ctr"/>
            <a:r>
              <a:rPr lang="en-GB" b="1" u="sng" dirty="0">
                <a:latin typeface="+mn-lt"/>
              </a:rPr>
              <a:t>Collectivist/Individualist dimension </a:t>
            </a:r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31E71C3D-8420-145F-A2A4-D9AFC749D9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4628757"/>
              </p:ext>
            </p:extLst>
          </p:nvPr>
        </p:nvGraphicFramePr>
        <p:xfrm>
          <a:off x="838200" y="1532081"/>
          <a:ext cx="10515600" cy="28651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873885787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41340965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Collectivist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Individualist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94288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‘We’ mentality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‘I’ mentality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51602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Identity is based on one’s social group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Identity is based on the individual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76874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Decisions are primarily made according to what is best for the group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Decisions are based primarily on individual needs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45412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Relationships prevail over task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Tasks prevail over relationships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88084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Focus is on belonging to an organization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Focus is on individual initiative and achievement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0267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Values differ according to the group (particularism)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Value standards apply to all (universalism)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884281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D1803D0-3C59-A154-D12E-7B4F8F5B4131}"/>
              </a:ext>
            </a:extLst>
          </p:cNvPr>
          <p:cNvSpPr txBox="1"/>
          <p:nvPr/>
        </p:nvSpPr>
        <p:spPr>
          <a:xfrm>
            <a:off x="5211097" y="5589570"/>
            <a:ext cx="68137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Table 2.3 Extremes of Hofstede’s ‘collectivist/individualist’ dimension </a:t>
            </a:r>
          </a:p>
        </p:txBody>
      </p:sp>
    </p:spTree>
    <p:extLst>
      <p:ext uri="{BB962C8B-B14F-4D97-AF65-F5344CB8AC3E}">
        <p14:creationId xmlns:p14="http://schemas.microsoft.com/office/powerpoint/2010/main" val="3414553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3578"/>
            <a:ext cx="4595071" cy="16455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/>
              <a:t>Individualism Versus Collectivism </a:t>
            </a:r>
            <a:endParaRPr lang="en-US" b="1" u="sng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295A2D-6B6F-9445-40E0-0F06247E7B6C}"/>
              </a:ext>
            </a:extLst>
          </p:cNvPr>
          <p:cNvSpPr txBox="1"/>
          <p:nvPr/>
        </p:nvSpPr>
        <p:spPr>
          <a:xfrm>
            <a:off x="838200" y="2548467"/>
            <a:ext cx="4595071" cy="36284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Hofstede’s data revealed four associations with this dimension: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Wealth</a:t>
            </a:r>
            <a:r>
              <a:rPr lang="en-US" sz="1400"/>
              <a:t>: there is a strong relationship between a nation’s wealth and individualism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Geography</a:t>
            </a:r>
            <a:r>
              <a:rPr lang="en-US" sz="1400"/>
              <a:t>: countries with moderate and cold climates tend to show more individualism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Birth rates</a:t>
            </a:r>
            <a:r>
              <a:rPr lang="en-US" sz="1400"/>
              <a:t>: Countries with higher birth rates tend to be collectivist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History</a:t>
            </a:r>
            <a:r>
              <a:rPr lang="en-US" sz="1400"/>
              <a:t>: Confucian countries are collectivist; regions heavily populated by European migrants (North America, Australia, and New Zealand) are individualist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03713C1-2FB2-413B-BF91-3AE41726F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0991" y="3474720"/>
            <a:ext cx="3007289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CAB92A9-A23E-4C58-BF68-EDCB6F12A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4616" y="3474720"/>
            <a:ext cx="3007289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90795B4D-5022-4A7F-A01D-8D880B7CD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9584" y="0"/>
            <a:ext cx="6192415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FD19018-DE7C-4796-ADF2-AD2EB0FC0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3002281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Graphic 8" descr="Pregnant lady outline">
            <a:extLst>
              <a:ext uri="{FF2B5EF4-FFF2-40B4-BE49-F238E27FC236}">
                <a16:creationId xmlns:a16="http://schemas.microsoft.com/office/drawing/2014/main" id="{9B2A2E3D-4927-15A8-3CDB-D45895C22A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16739" y="3984201"/>
            <a:ext cx="2364317" cy="2364317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B1A0A2C2-4F85-44AF-8708-8DCA4B550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9624" y="0"/>
            <a:ext cx="3002281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Graphic 10" descr="Earth globe: Americas with solid fill">
            <a:extLst>
              <a:ext uri="{FF2B5EF4-FFF2-40B4-BE49-F238E27FC236}">
                <a16:creationId xmlns:a16="http://schemas.microsoft.com/office/drawing/2014/main" id="{425F14A6-77D6-CF0D-D935-7B36EEEC5C1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02775" y="509482"/>
            <a:ext cx="2364317" cy="2364317"/>
          </a:xfrm>
          <a:prstGeom prst="rect">
            <a:avLst/>
          </a:prstGeom>
        </p:spPr>
      </p:pic>
      <p:pic>
        <p:nvPicPr>
          <p:cNvPr id="7" name="Graphic 6" descr="Scroll with solid fill">
            <a:extLst>
              <a:ext uri="{FF2B5EF4-FFF2-40B4-BE49-F238E27FC236}">
                <a16:creationId xmlns:a16="http://schemas.microsoft.com/office/drawing/2014/main" id="{AE29412B-F4FD-2CD1-D029-8127BF9ACE7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420908" y="3894242"/>
            <a:ext cx="2364317" cy="2364317"/>
          </a:xfrm>
          <a:prstGeom prst="rect">
            <a:avLst/>
          </a:prstGeom>
        </p:spPr>
      </p:pic>
      <p:pic>
        <p:nvPicPr>
          <p:cNvPr id="13" name="Graphic 12" descr="Money outline">
            <a:extLst>
              <a:ext uri="{FF2B5EF4-FFF2-40B4-BE49-F238E27FC236}">
                <a16:creationId xmlns:a16="http://schemas.microsoft.com/office/drawing/2014/main" id="{2B761745-EEC9-E422-3C28-6D5BD464804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412476" y="364169"/>
            <a:ext cx="2364317" cy="2364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030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852" y="100430"/>
            <a:ext cx="3816095" cy="1938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Power Distance</a:t>
            </a:r>
            <a:endParaRPr lang="en-US" sz="4000" b="1" u="sng" kern="1200" dirty="0">
              <a:solidFill>
                <a:schemeClr val="tx1"/>
              </a:solidFill>
              <a:latin typeface="+mn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EE95A1-BC5A-5C70-33E7-0DE08F5C8E24}"/>
              </a:ext>
            </a:extLst>
          </p:cNvPr>
          <p:cNvSpPr txBox="1"/>
          <p:nvPr/>
        </p:nvSpPr>
        <p:spPr>
          <a:xfrm>
            <a:off x="465222" y="1847181"/>
            <a:ext cx="4522142" cy="46338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This dimension refers to the way the culture deals with inequalities; the extent to which less powerful members of institutions and organizations within a country expect and accept that power is distributed unequally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In cultures with </a:t>
            </a:r>
            <a:r>
              <a:rPr lang="en-US" sz="1600" b="1" dirty="0"/>
              <a:t>high power distance</a:t>
            </a:r>
            <a:r>
              <a:rPr lang="en-US" sz="1600" dirty="0"/>
              <a:t>, children are expected to be obedient toward parents; people are expected to display respect for those of higher status; power and influence are concentrated in the hands of a few rather than distributed throughout the population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 Two indicators of power distance are </a:t>
            </a:r>
            <a:r>
              <a:rPr lang="en-US" sz="1600" b="1" dirty="0"/>
              <a:t>income</a:t>
            </a:r>
            <a:r>
              <a:rPr lang="en-US" sz="1600" dirty="0"/>
              <a:t> and </a:t>
            </a:r>
            <a:r>
              <a:rPr lang="en-US" sz="1600" b="1" dirty="0"/>
              <a:t>wealth distribution</a:t>
            </a:r>
            <a:r>
              <a:rPr lang="en-US" sz="1600" dirty="0"/>
              <a:t>; taking into account these indicators, the United States is becoming higher in power distance </a:t>
            </a: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B8982877-B0F1-B742-D8F8-CA23520C28C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368" r="1" b="1"/>
          <a:stretch/>
        </p:blipFill>
        <p:spPr>
          <a:xfrm>
            <a:off x="4901268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83F3D8F1-3E69-D79B-7FE2-F0F6BA76045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5487"/>
          <a:stretch/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487382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11">
            <a:extLst>
              <a:ext uri="{FF2B5EF4-FFF2-40B4-BE49-F238E27FC236}">
                <a16:creationId xmlns:a16="http://schemas.microsoft.com/office/drawing/2014/main" id="{879C64A9-610B-46B7-B372-08C81C5AF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112813"/>
            <a:ext cx="3734698" cy="32102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/>
              <a:t>Low/High power distance dimension</a:t>
            </a:r>
            <a:endParaRPr lang="en-US" sz="4800" b="1" u="sng"/>
          </a:p>
        </p:txBody>
      </p:sp>
      <p:sp>
        <p:nvSpPr>
          <p:cNvPr id="39" name="Rectangle 13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64471"/>
            <a:ext cx="5291468" cy="149352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15">
            <a:extLst>
              <a:ext uri="{FF2B5EF4-FFF2-40B4-BE49-F238E27FC236}">
                <a16:creationId xmlns:a16="http://schemas.microsoft.com/office/drawing/2014/main" id="{12563AD9-A7A3-4BE2-A897-9487DF3E0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050133"/>
            <a:ext cx="232963" cy="1340860"/>
            <a:chOff x="56167" y="2050133"/>
            <a:chExt cx="232963" cy="1340860"/>
          </a:xfrm>
        </p:grpSpPr>
        <p:sp>
          <p:nvSpPr>
            <p:cNvPr id="17" name="Rectangle 2">
              <a:extLst>
                <a:ext uri="{FF2B5EF4-FFF2-40B4-BE49-F238E27FC236}">
                  <a16:creationId xmlns:a16="http://schemas.microsoft.com/office/drawing/2014/main" id="{D3DEC0ED-2046-4B47-AED6-F2E2C28B1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61989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59">
              <a:extLst>
                <a:ext uri="{FF2B5EF4-FFF2-40B4-BE49-F238E27FC236}">
                  <a16:creationId xmlns:a16="http://schemas.microsoft.com/office/drawing/2014/main" id="{E9D991DC-D98F-4EE0-BB66-B1BDC1EF3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61989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2">
              <a:extLst>
                <a:ext uri="{FF2B5EF4-FFF2-40B4-BE49-F238E27FC236}">
                  <a16:creationId xmlns:a16="http://schemas.microsoft.com/office/drawing/2014/main" id="{E7E54229-815D-4B6F-AFC8-CF785F7D4E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47777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59">
              <a:extLst>
                <a:ext uri="{FF2B5EF4-FFF2-40B4-BE49-F238E27FC236}">
                  <a16:creationId xmlns:a16="http://schemas.microsoft.com/office/drawing/2014/main" id="{92CEAFD0-3BED-43BB-9765-CB5C4566F8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47777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">
              <a:extLst>
                <a:ext uri="{FF2B5EF4-FFF2-40B4-BE49-F238E27FC236}">
                  <a16:creationId xmlns:a16="http://schemas.microsoft.com/office/drawing/2014/main" id="{4A3C795F-6BCD-46C1-A546-19774F3B2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33566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59">
              <a:extLst>
                <a:ext uri="{FF2B5EF4-FFF2-40B4-BE49-F238E27FC236}">
                  <a16:creationId xmlns:a16="http://schemas.microsoft.com/office/drawing/2014/main" id="{C66A3BDD-1057-463C-9B90-8C332D04B7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33566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">
              <a:extLst>
                <a:ext uri="{FF2B5EF4-FFF2-40B4-BE49-F238E27FC236}">
                  <a16:creationId xmlns:a16="http://schemas.microsoft.com/office/drawing/2014/main" id="{809A6B96-7755-4504-B1CB-F6B83CD0F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19355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59">
              <a:extLst>
                <a:ext uri="{FF2B5EF4-FFF2-40B4-BE49-F238E27FC236}">
                  <a16:creationId xmlns:a16="http://schemas.microsoft.com/office/drawing/2014/main" id="{2D7217F0-4BD2-43FF-8CCB-D59213F359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19355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">
              <a:extLst>
                <a:ext uri="{FF2B5EF4-FFF2-40B4-BE49-F238E27FC236}">
                  <a16:creationId xmlns:a16="http://schemas.microsoft.com/office/drawing/2014/main" id="{57F107C1-F9EA-4376-A34A-966DBB4BC5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05143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59">
              <a:extLst>
                <a:ext uri="{FF2B5EF4-FFF2-40B4-BE49-F238E27FC236}">
                  <a16:creationId xmlns:a16="http://schemas.microsoft.com/office/drawing/2014/main" id="{856E609B-ECA2-4E1D-A666-5150A38B0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05143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">
              <a:extLst>
                <a:ext uri="{FF2B5EF4-FFF2-40B4-BE49-F238E27FC236}">
                  <a16:creationId xmlns:a16="http://schemas.microsoft.com/office/drawing/2014/main" id="{7F09FEB2-C57C-4876-8264-E7A6DBA93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333046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59">
              <a:extLst>
                <a:ext uri="{FF2B5EF4-FFF2-40B4-BE49-F238E27FC236}">
                  <a16:creationId xmlns:a16="http://schemas.microsoft.com/office/drawing/2014/main" id="{59E52BD6-8269-4CBB-8B1D-C65EEEFBB4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046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">
              <a:extLst>
                <a:ext uri="{FF2B5EF4-FFF2-40B4-BE49-F238E27FC236}">
                  <a16:creationId xmlns:a16="http://schemas.microsoft.com/office/drawing/2014/main" id="{C37B9BA9-D4B1-40E9-85DB-EFEE2ECCE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318834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59">
              <a:extLst>
                <a:ext uri="{FF2B5EF4-FFF2-40B4-BE49-F238E27FC236}">
                  <a16:creationId xmlns:a16="http://schemas.microsoft.com/office/drawing/2014/main" id="{C775B1DF-B6D1-4D88-9B6F-1A07FDCC4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834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2">
              <a:extLst>
                <a:ext uri="{FF2B5EF4-FFF2-40B4-BE49-F238E27FC236}">
                  <a16:creationId xmlns:a16="http://schemas.microsoft.com/office/drawing/2014/main" id="{A68D4AFE-E9C4-4DD1-994E-18C935A512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304623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59">
              <a:extLst>
                <a:ext uri="{FF2B5EF4-FFF2-40B4-BE49-F238E27FC236}">
                  <a16:creationId xmlns:a16="http://schemas.microsoft.com/office/drawing/2014/main" id="{BB507D87-EF2D-4925-BDF8-41729DDB3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623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2">
              <a:extLst>
                <a:ext uri="{FF2B5EF4-FFF2-40B4-BE49-F238E27FC236}">
                  <a16:creationId xmlns:a16="http://schemas.microsoft.com/office/drawing/2014/main" id="{2D14785B-15EE-4261-855E-B4C857CD81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90412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59">
              <a:extLst>
                <a:ext uri="{FF2B5EF4-FFF2-40B4-BE49-F238E27FC236}">
                  <a16:creationId xmlns:a16="http://schemas.microsoft.com/office/drawing/2014/main" id="{B5B1C320-CDAC-4C61-A7B4-AF6BA4FA0F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12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2">
              <a:extLst>
                <a:ext uri="{FF2B5EF4-FFF2-40B4-BE49-F238E27FC236}">
                  <a16:creationId xmlns:a16="http://schemas.microsoft.com/office/drawing/2014/main" id="{A4E1B6F0-5FA4-48F4-9CEA-28BE8E2AB3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7620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59">
              <a:extLst>
                <a:ext uri="{FF2B5EF4-FFF2-40B4-BE49-F238E27FC236}">
                  <a16:creationId xmlns:a16="http://schemas.microsoft.com/office/drawing/2014/main" id="{413AA2A6-F5A2-47B3-B451-3D8CAE820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0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83F3D8F1-3E69-D79B-7FE2-F0F6BA7604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5828" y="3998562"/>
            <a:ext cx="6303124" cy="2859435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5852160" cy="3566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Table&#10;&#10;Description automatically generated">
            <a:extLst>
              <a:ext uri="{FF2B5EF4-FFF2-40B4-BE49-F238E27FC236}">
                <a16:creationId xmlns:a16="http://schemas.microsoft.com/office/drawing/2014/main" id="{B601A6AB-30DC-72B2-F6C4-24CA3BFB4E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4061" y="687970"/>
            <a:ext cx="7776519" cy="5190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5005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F8A9E355-A74E-5B34-6541-20C8C59993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2500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Power Distance</a:t>
            </a:r>
            <a:endParaRPr lang="en-US" sz="4000" b="1" u="sng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71A077E-ADDD-209A-1FB4-BCC214B22F7E}"/>
              </a:ext>
            </a:extLst>
          </p:cNvPr>
          <p:cNvSpPr txBox="1"/>
          <p:nvPr/>
        </p:nvSpPr>
        <p:spPr>
          <a:xfrm>
            <a:off x="5155379" y="1065862"/>
            <a:ext cx="5744685" cy="47262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solidFill>
                  <a:srgbClr val="FFFFFF"/>
                </a:solidFill>
              </a:rPr>
              <a:t>Hofstede’s data revealed four associations with this dimension: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solidFill>
                  <a:srgbClr val="FFFFFF"/>
                </a:solidFill>
              </a:rPr>
              <a:t>Geographic latitude</a:t>
            </a:r>
            <a:r>
              <a:rPr lang="en-US" sz="1700" dirty="0">
                <a:solidFill>
                  <a:srgbClr val="FFFFFF"/>
                </a:solidFill>
              </a:rPr>
              <a:t>: higher latitudes are associated with lower power distance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solidFill>
                  <a:srgbClr val="FFFFFF"/>
                </a:solidFill>
              </a:rPr>
              <a:t>Population</a:t>
            </a:r>
            <a:r>
              <a:rPr lang="en-US" sz="1700" dirty="0">
                <a:solidFill>
                  <a:srgbClr val="FFFFFF"/>
                </a:solidFill>
              </a:rPr>
              <a:t>: large populations are associated with high power distance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solidFill>
                  <a:srgbClr val="FFFFFF"/>
                </a:solidFill>
              </a:rPr>
              <a:t>Wealth</a:t>
            </a:r>
            <a:r>
              <a:rPr lang="en-US" sz="1700" dirty="0">
                <a:solidFill>
                  <a:srgbClr val="FFFFFF"/>
                </a:solidFill>
              </a:rPr>
              <a:t>: national wealth is associated with low power distance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solidFill>
                  <a:srgbClr val="FFFFFF"/>
                </a:solidFill>
              </a:rPr>
              <a:t>History</a:t>
            </a:r>
            <a:r>
              <a:rPr lang="en-US" sz="1700" dirty="0">
                <a:solidFill>
                  <a:srgbClr val="FFFFFF"/>
                </a:solidFill>
              </a:rPr>
              <a:t>: countries with a Romance language (Spanish, Portuguese, Italian, French) score medium to high, as do Confucian cultural inheritance countries; countries with a Germanic language (German, English, Dutch, Danish, Norwegian, Swedish) score low </a:t>
            </a:r>
          </a:p>
        </p:txBody>
      </p:sp>
    </p:spTree>
    <p:extLst>
      <p:ext uri="{BB962C8B-B14F-4D97-AF65-F5344CB8AC3E}">
        <p14:creationId xmlns:p14="http://schemas.microsoft.com/office/powerpoint/2010/main" val="34292540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1950C1F6-21E7-FF9B-7797-1457942700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43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/>
              <a:t>Masculinity Versus Femininity</a:t>
            </a:r>
            <a:endParaRPr lang="en-US" sz="4000" b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24B202-DA14-7BA4-CBD4-CA4DC60A2D4F}"/>
              </a:ext>
            </a:extLst>
          </p:cNvPr>
          <p:cNvSpPr txBox="1"/>
          <p:nvPr/>
        </p:nvSpPr>
        <p:spPr>
          <a:xfrm>
            <a:off x="517199" y="1315081"/>
            <a:ext cx="6822064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Hofstede (1980) found that women’s social role varied less from culture to culture than men’s •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He labelled as </a:t>
            </a:r>
            <a:r>
              <a:rPr lang="en-US" sz="1700" b="1" dirty="0"/>
              <a:t>masculine cultures </a:t>
            </a:r>
            <a:r>
              <a:rPr lang="en-US" sz="1700" dirty="0"/>
              <a:t>those that strive for maximal distinction between what women and men are expected to do; cultures that place high values on masculine traits stress assertiveness, competition, and material success •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He labelled as </a:t>
            </a:r>
            <a:r>
              <a:rPr lang="en-US" sz="1700" b="1" dirty="0"/>
              <a:t>feminine cultures </a:t>
            </a:r>
            <a:r>
              <a:rPr lang="en-US" sz="1700" dirty="0"/>
              <a:t>those that permit more overlapping social roles for the sexes; cultures that place high value on feminine traits stress quality of life, interpersonal relationships, and concern for the weak</a:t>
            </a:r>
          </a:p>
        </p:txBody>
      </p:sp>
      <p:pic>
        <p:nvPicPr>
          <p:cNvPr id="8" name="Graphic 7" descr="Gender with solid fill">
            <a:extLst>
              <a:ext uri="{FF2B5EF4-FFF2-40B4-BE49-F238E27FC236}">
                <a16:creationId xmlns:a16="http://schemas.microsoft.com/office/drawing/2014/main" id="{3F404361-817B-5C9C-B22E-F1D4B97A37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70613" y="2557963"/>
            <a:ext cx="2198060" cy="2198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3995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83F3D8F1-3E69-D79B-7FE2-F0F6BA7604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1563"/>
            <a:ext cx="12192000" cy="68264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359"/>
            <a:ext cx="10515600" cy="1325563"/>
          </a:xfrm>
        </p:spPr>
        <p:txBody>
          <a:bodyPr/>
          <a:lstStyle/>
          <a:p>
            <a:pPr algn="ctr"/>
            <a:r>
              <a:rPr lang="en-GB" b="1" u="sng" dirty="0">
                <a:latin typeface="+mn-lt"/>
              </a:rPr>
              <a:t>Masculine/Feminine dimension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F3F7ECB5-5B73-1454-0CD1-5516DF8097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9011293"/>
              </p:ext>
            </p:extLst>
          </p:nvPr>
        </p:nvGraphicFramePr>
        <p:xfrm>
          <a:off x="838200" y="1438718"/>
          <a:ext cx="1069254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46270">
                  <a:extLst>
                    <a:ext uri="{9D8B030D-6E8A-4147-A177-3AD203B41FA5}">
                      <a16:colId xmlns:a16="http://schemas.microsoft.com/office/drawing/2014/main" val="967890861"/>
                    </a:ext>
                  </a:extLst>
                </a:gridCol>
                <a:gridCol w="5346270">
                  <a:extLst>
                    <a:ext uri="{9D8B030D-6E8A-4147-A177-3AD203B41FA5}">
                      <a16:colId xmlns:a16="http://schemas.microsoft.com/office/drawing/2014/main" val="371393015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Masculinity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Femininity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77086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Distinct gender roles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Fluid gender roles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3029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Men are assertive, women are nurturing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Men and women in nurturing roles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20441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Stress on competition and 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Stress on Co-corporation and environmental awareness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6353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Acquisition if wealth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Quality of life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3947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Ambition motivates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Service motivates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57585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Live to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Work to live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82921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Sympathy for the success achiever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Sympathy for the unfortunate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62544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Independence ideal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Interdependence ideal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734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Managers are expected to be decisive and assertive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Managers use intuition and strive for consensus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6725838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DDA69AC-7B3E-1779-F5E3-63A82D8F0F96}"/>
              </a:ext>
            </a:extLst>
          </p:cNvPr>
          <p:cNvSpPr txBox="1"/>
          <p:nvPr/>
        </p:nvSpPr>
        <p:spPr>
          <a:xfrm>
            <a:off x="5984930" y="5633046"/>
            <a:ext cx="6207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Table 2.4 Extremes of the ‘masculine/feminine’ dimension </a:t>
            </a:r>
          </a:p>
        </p:txBody>
      </p:sp>
    </p:spTree>
    <p:extLst>
      <p:ext uri="{BB962C8B-B14F-4D97-AF65-F5344CB8AC3E}">
        <p14:creationId xmlns:p14="http://schemas.microsoft.com/office/powerpoint/2010/main" val="39852410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6">
            <a:extLst>
              <a:ext uri="{FF2B5EF4-FFF2-40B4-BE49-F238E27FC236}">
                <a16:creationId xmlns:a16="http://schemas.microsoft.com/office/drawing/2014/main" id="{1135A26D-9D47-467E-91F1-31149BF0D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39336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Masculinity Versus Femininity</a:t>
            </a:r>
            <a:endParaRPr lang="en-US" b="1" u="sng"/>
          </a:p>
        </p:txBody>
      </p:sp>
      <p:sp>
        <p:nvSpPr>
          <p:cNvPr id="30" name="Freeform: Shape 18">
            <a:extLst>
              <a:ext uri="{FF2B5EF4-FFF2-40B4-BE49-F238E27FC236}">
                <a16:creationId xmlns:a16="http://schemas.microsoft.com/office/drawing/2014/main" id="{CB147A70-DC29-4DDF-A34C-2B82C6E2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19333" y="0"/>
            <a:ext cx="842502" cy="354793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316850-7A25-36FE-5CE6-4FC287CBA56D}"/>
              </a:ext>
            </a:extLst>
          </p:cNvPr>
          <p:cNvSpPr txBox="1"/>
          <p:nvPr/>
        </p:nvSpPr>
        <p:spPr>
          <a:xfrm>
            <a:off x="838200" y="1825625"/>
            <a:ext cx="539336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Hofstede’s data revealed two associations with this dimension: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Geography</a:t>
            </a:r>
            <a:r>
              <a:rPr lang="en-US"/>
              <a:t>: feminine cultures are somewhat more likely in colder climates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 </a:t>
            </a:r>
            <a:r>
              <a:rPr lang="en-US" b="1"/>
              <a:t>Birth rates</a:t>
            </a:r>
            <a:r>
              <a:rPr lang="en-US"/>
              <a:t>: in feminine cultures, the woman has a stronger say in the number of children; in masculine cultures, the man determines family size </a:t>
            </a:r>
          </a:p>
        </p:txBody>
      </p:sp>
      <p:sp>
        <p:nvSpPr>
          <p:cNvPr id="31" name="Oval 20">
            <a:extLst>
              <a:ext uri="{FF2B5EF4-FFF2-40B4-BE49-F238E27FC236}">
                <a16:creationId xmlns:a16="http://schemas.microsoft.com/office/drawing/2014/main" id="{3B438362-1E1E-4C62-A99E-4134CB163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80791" y="1327365"/>
            <a:ext cx="610857" cy="61085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22">
            <a:extLst>
              <a:ext uri="{FF2B5EF4-FFF2-40B4-BE49-F238E27FC236}">
                <a16:creationId xmlns:a16="http://schemas.microsoft.com/office/drawing/2014/main" id="{6C077334-5571-4B83-A83E-4CCCFA7B5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19536" y="0"/>
            <a:ext cx="2093996" cy="1402773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7" name="Graphic 6" descr="Mountains with solid fill">
            <a:extLst>
              <a:ext uri="{FF2B5EF4-FFF2-40B4-BE49-F238E27FC236}">
                <a16:creationId xmlns:a16="http://schemas.microsoft.com/office/drawing/2014/main" id="{F1644C06-E52C-5C73-79A7-9A9DDAD17B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06774" y="2392776"/>
            <a:ext cx="2533422" cy="2533422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pic>
        <p:nvPicPr>
          <p:cNvPr id="9" name="Graphic 8" descr="Woman with kid with solid fill">
            <a:extLst>
              <a:ext uri="{FF2B5EF4-FFF2-40B4-BE49-F238E27FC236}">
                <a16:creationId xmlns:a16="http://schemas.microsoft.com/office/drawing/2014/main" id="{35FD731A-DF1B-EC07-0363-0AD810A9B44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08504" y="558913"/>
            <a:ext cx="2533422" cy="2533422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83F3D8F1-3E69-D79B-7FE2-F0F6BA76045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5000"/>
          <a:stretch/>
        </p:blipFill>
        <p:spPr>
          <a:xfrm>
            <a:off x="7525024" y="4252609"/>
            <a:ext cx="4666976" cy="2605391"/>
          </a:xfrm>
          <a:custGeom>
            <a:avLst/>
            <a:gdLst/>
            <a:ahLst/>
            <a:cxnLst/>
            <a:rect l="l" t="t" r="r" b="b"/>
            <a:pathLst>
              <a:path w="3064284" h="3064284">
                <a:moveTo>
                  <a:pt x="166483" y="0"/>
                </a:moveTo>
                <a:lnTo>
                  <a:pt x="2897801" y="0"/>
                </a:lnTo>
                <a:cubicBezTo>
                  <a:pt x="2989747" y="0"/>
                  <a:pt x="3064284" y="74537"/>
                  <a:pt x="3064284" y="166483"/>
                </a:cubicBezTo>
                <a:lnTo>
                  <a:pt x="3064284" y="2897801"/>
                </a:lnTo>
                <a:cubicBezTo>
                  <a:pt x="3064284" y="2989747"/>
                  <a:pt x="2989747" y="3064284"/>
                  <a:pt x="2897801" y="3064284"/>
                </a:cubicBezTo>
                <a:lnTo>
                  <a:pt x="166483" y="3064284"/>
                </a:lnTo>
                <a:cubicBezTo>
                  <a:pt x="74537" y="3064284"/>
                  <a:pt x="0" y="2989747"/>
                  <a:pt x="0" y="2897801"/>
                </a:cubicBezTo>
                <a:lnTo>
                  <a:pt x="0" y="166483"/>
                </a:lnTo>
                <a:cubicBezTo>
                  <a:pt x="0" y="74537"/>
                  <a:pt x="74537" y="0"/>
                  <a:pt x="166483" y="0"/>
                </a:cubicBezTo>
                <a:close/>
              </a:path>
            </a:pathLst>
          </a:custGeom>
        </p:spPr>
      </p:pic>
      <p:sp>
        <p:nvSpPr>
          <p:cNvPr id="33" name="Arc 24">
            <a:extLst>
              <a:ext uri="{FF2B5EF4-FFF2-40B4-BE49-F238E27FC236}">
                <a16:creationId xmlns:a16="http://schemas.microsoft.com/office/drawing/2014/main" id="{4D3DC50D-CA0F-48F9-B17E-20D8669AA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76147" y="5530635"/>
            <a:ext cx="3939038" cy="3939038"/>
          </a:xfrm>
          <a:prstGeom prst="arc">
            <a:avLst>
              <a:gd name="adj1" fmla="val 16200000"/>
              <a:gd name="adj2" fmla="val 20354996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Freeform: Shape 26">
            <a:extLst>
              <a:ext uri="{FF2B5EF4-FFF2-40B4-BE49-F238E27FC236}">
                <a16:creationId xmlns:a16="http://schemas.microsoft.com/office/drawing/2014/main" id="{D1B80E9C-CF8A-440B-B8F5-54BF121BF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19536" y="6066084"/>
            <a:ext cx="1913062" cy="791916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79271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83F3D8F1-3E69-D79B-7FE2-F0F6BA76045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r="7586"/>
          <a:stretch/>
        </p:blipFill>
        <p:spPr>
          <a:xfrm>
            <a:off x="0" y="10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812" y="0"/>
            <a:ext cx="5764664" cy="16276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>
                <a:solidFill>
                  <a:srgbClr val="FFFFFF"/>
                </a:solidFill>
                <a:latin typeface="+mn-lt"/>
                <a:ea typeface="+mj-ea"/>
                <a:cs typeface="+mj-cs"/>
              </a:rPr>
              <a:t>Uncertainty Avoidance</a:t>
            </a:r>
            <a:endParaRPr lang="en-US" b="1" u="sng" kern="1200" dirty="0">
              <a:solidFill>
                <a:srgbClr val="FFFFFF"/>
              </a:solidFill>
              <a:latin typeface="+mn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8281B5-688F-8A32-E48D-3CEE902C5372}"/>
              </a:ext>
            </a:extLst>
          </p:cNvPr>
          <p:cNvSpPr txBox="1"/>
          <p:nvPr/>
        </p:nvSpPr>
        <p:spPr>
          <a:xfrm>
            <a:off x="477253" y="1450411"/>
            <a:ext cx="5225715" cy="43608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FFFF"/>
                </a:solidFill>
              </a:rPr>
              <a:t>This dimension refers to the extent to which people in a culture feel threatened by uncertain or unknown situations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FFFFFF"/>
                </a:solidFill>
              </a:rPr>
              <a:t>Cultures strong in uncertainty avoidance </a:t>
            </a:r>
            <a:r>
              <a:rPr lang="en-US" sz="1400" dirty="0">
                <a:solidFill>
                  <a:srgbClr val="FFFFFF"/>
                </a:solidFill>
              </a:rPr>
              <a:t>are active, aggressive, emotional, compulsive, security seeking, intolerant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FFFFFF"/>
                </a:solidFill>
              </a:rPr>
              <a:t>Cultures weak in uncertainty avoidance </a:t>
            </a:r>
            <a:r>
              <a:rPr lang="en-US" sz="1400" dirty="0">
                <a:solidFill>
                  <a:srgbClr val="FFFFFF"/>
                </a:solidFill>
              </a:rPr>
              <a:t>are contemplative, less aggressive, unemotional, relaxed, accepting of personal risks, and relatively tolerant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FFFF"/>
                </a:solidFill>
              </a:rPr>
              <a:t>Associations with this dimension: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FFFFFF"/>
                </a:solidFill>
              </a:rPr>
              <a:t>Religion</a:t>
            </a:r>
            <a:r>
              <a:rPr lang="en-US" sz="1400" dirty="0">
                <a:solidFill>
                  <a:srgbClr val="FFFFFF"/>
                </a:solidFill>
              </a:rPr>
              <a:t>: Orthodox, Roman Catholic Christian - high; Judaic, Muslim - medium; Protestant Christian, Eastern religion - low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FFFFFF"/>
                </a:solidFill>
              </a:rPr>
              <a:t>History</a:t>
            </a:r>
            <a:r>
              <a:rPr lang="en-US" sz="1400" dirty="0">
                <a:solidFill>
                  <a:srgbClr val="FFFFFF"/>
                </a:solidFill>
              </a:rPr>
              <a:t>: history of Roman codified laws - high; Confucian tradition - lower </a:t>
            </a:r>
          </a:p>
        </p:txBody>
      </p:sp>
      <p:pic>
        <p:nvPicPr>
          <p:cNvPr id="7" name="Picture 6" descr="Gear with compass turning gears without">
            <a:extLst>
              <a:ext uri="{FF2B5EF4-FFF2-40B4-BE49-F238E27FC236}">
                <a16:creationId xmlns:a16="http://schemas.microsoft.com/office/drawing/2014/main" id="{416071B8-5CD6-94EA-F19D-98E2FE35089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40" r="12822" b="-1"/>
          <a:stretch/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220297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83F3D8F1-3E69-D79B-7FE2-F0F6BA7604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1563"/>
            <a:ext cx="12192000" cy="68264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359"/>
            <a:ext cx="10515600" cy="1325563"/>
          </a:xfrm>
        </p:spPr>
        <p:txBody>
          <a:bodyPr/>
          <a:lstStyle/>
          <a:p>
            <a:r>
              <a:rPr lang="en-GB" dirty="0"/>
              <a:t>Low/High uncertainty avoidance dimension</a:t>
            </a:r>
            <a:endParaRPr lang="en-GB" b="1" u="sng" dirty="0"/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65EFBB91-8E4A-7B34-C1F1-A0034A3697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2693011"/>
              </p:ext>
            </p:extLst>
          </p:nvPr>
        </p:nvGraphicFramePr>
        <p:xfrm>
          <a:off x="838199" y="1397922"/>
          <a:ext cx="10515600" cy="37084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948173120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99876970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Low uncertainty avoidance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uncertainty avoidance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08267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Uncertainty is a fact of life: take things as they 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Uncertainty in life is threatening and must be reduced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01768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Deviance is not a threat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Intolerant of deviant person and ideas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30670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Ambiguity is tolerated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Predictability and clarity are preferable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48522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Readiness t take risks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Concern about security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01388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Toleration is innovation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Resistance to change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703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The fewer rules there are the better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Formal rules and regulations are necessary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28670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Competition and conflict can be constructive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Consensus is better than conflict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90321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Belief is generalists and common sense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Belief in experts and their knowledge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47265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Hard work as such is not a virtue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There is an inner urge to work hard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879633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8E6DC19-B74D-3B8D-62D6-5836782CE59C}"/>
              </a:ext>
            </a:extLst>
          </p:cNvPr>
          <p:cNvSpPr txBox="1"/>
          <p:nvPr/>
        </p:nvSpPr>
        <p:spPr>
          <a:xfrm>
            <a:off x="5501899" y="5612829"/>
            <a:ext cx="71705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Table 2.5 Extremes for Hofstede’s ‘uncertainty avoidance’ dimension </a:t>
            </a:r>
          </a:p>
        </p:txBody>
      </p:sp>
    </p:spTree>
    <p:extLst>
      <p:ext uri="{BB962C8B-B14F-4D97-AF65-F5344CB8AC3E}">
        <p14:creationId xmlns:p14="http://schemas.microsoft.com/office/powerpoint/2010/main" val="23868997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800" kern="1200" dirty="0">
                <a:solidFill>
                  <a:schemeClr val="bg1"/>
                </a:solidFill>
                <a:latin typeface="+mn-lt"/>
                <a:ea typeface="+mj-ea"/>
                <a:cs typeface="+mj-cs"/>
              </a:rPr>
              <a:t>Long-Term Versus Short-Term Orientation</a:t>
            </a:r>
            <a:endParaRPr lang="en-US" sz="3800" b="1" u="sng" kern="1200" dirty="0">
              <a:solidFill>
                <a:schemeClr val="bg1"/>
              </a:solidFill>
              <a:latin typeface="+mn-lt"/>
              <a:ea typeface="+mj-ea"/>
              <a:cs typeface="+mj-cs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E588AE5-C5F2-1F0A-D3D7-F14D6DCF229B}"/>
              </a:ext>
            </a:extLst>
          </p:cNvPr>
          <p:cNvSpPr txBox="1"/>
          <p:nvPr/>
        </p:nvSpPr>
        <p:spPr>
          <a:xfrm>
            <a:off x="897769" y="1909192"/>
            <a:ext cx="4586513" cy="36477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In 1987, the Chinese Culture Connection, composed of Michael H. Bond and others, extended Hofstede’s work to include a new dimension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Countries high in Confucian work dynamism are Hong Kong, Taiwan, Japan, South Korea, and Singapore, popularly referred to as the Five Economic Dragons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bg1"/>
                </a:solidFill>
              </a:rPr>
              <a:t>Long-term orientation </a:t>
            </a:r>
            <a:r>
              <a:rPr lang="en-US" sz="1400" dirty="0">
                <a:solidFill>
                  <a:schemeClr val="bg1"/>
                </a:solidFill>
              </a:rPr>
              <a:t>encourages thrift, savings, perseverance toward results, and a willingness to subordinate oneself for a purpose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bg1"/>
                </a:solidFill>
              </a:rPr>
              <a:t>Short-term orientation </a:t>
            </a:r>
            <a:r>
              <a:rPr lang="en-US" sz="1400" dirty="0">
                <a:solidFill>
                  <a:schemeClr val="bg1"/>
                </a:solidFill>
              </a:rPr>
              <a:t>is consistent with spending to keep up with social pressure, less savings, preference for quick results, and a concern with face </a:t>
            </a:r>
          </a:p>
        </p:txBody>
      </p:sp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83F3D8F1-3E69-D79B-7FE2-F0F6BA7604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045" r="-3" b="-3"/>
          <a:stretch/>
        </p:blipFill>
        <p:spPr>
          <a:xfrm>
            <a:off x="6525453" y="3471040"/>
            <a:ext cx="5666547" cy="3398024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A240C79-242E-4918-9F28-B101847D1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2277" y="3386960"/>
            <a:ext cx="56697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picture containing website&#10;&#10;Description automatically generated">
            <a:extLst>
              <a:ext uri="{FF2B5EF4-FFF2-40B4-BE49-F238E27FC236}">
                <a16:creationId xmlns:a16="http://schemas.microsoft.com/office/drawing/2014/main" id="{8D9B1096-A1C6-F031-3C5E-E5D8738F616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4227" r="-2" b="14190"/>
          <a:stretch/>
        </p:blipFill>
        <p:spPr>
          <a:xfrm>
            <a:off x="6522277" y="1964"/>
            <a:ext cx="5669723" cy="3469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066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83F3D8F1-3E69-D79B-7FE2-F0F6BA7604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1563"/>
            <a:ext cx="12192000" cy="68264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468" y="31563"/>
            <a:ext cx="11073063" cy="1325563"/>
          </a:xfrm>
        </p:spPr>
        <p:txBody>
          <a:bodyPr/>
          <a:lstStyle/>
          <a:p>
            <a:r>
              <a:rPr lang="en-GB" dirty="0"/>
              <a:t>The 5th dimension: Short/Long-term orientation</a:t>
            </a:r>
            <a:endParaRPr lang="en-GB" b="1" u="sng" dirty="0"/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C5067F76-CE70-454E-ABA9-76DEB86AF4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320973"/>
              </p:ext>
            </p:extLst>
          </p:nvPr>
        </p:nvGraphicFramePr>
        <p:xfrm>
          <a:off x="673767" y="1658129"/>
          <a:ext cx="10732170" cy="306333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366085">
                  <a:extLst>
                    <a:ext uri="{9D8B030D-6E8A-4147-A177-3AD203B41FA5}">
                      <a16:colId xmlns:a16="http://schemas.microsoft.com/office/drawing/2014/main" val="2925695086"/>
                    </a:ext>
                  </a:extLst>
                </a:gridCol>
                <a:gridCol w="5366085">
                  <a:extLst>
                    <a:ext uri="{9D8B030D-6E8A-4147-A177-3AD203B41FA5}">
                      <a16:colId xmlns:a16="http://schemas.microsoft.com/office/drawing/2014/main" val="4227609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Short-term orientation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Long-term orientation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0788465"/>
                  </a:ext>
                </a:extLst>
              </a:tr>
              <a:tr h="401410">
                <a:tc>
                  <a:txBody>
                    <a:bodyPr/>
                    <a:lstStyle/>
                    <a:p>
                      <a:r>
                        <a:rPr lang="en-GB" dirty="0"/>
                        <a:t>Need for achievement, self-determination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Need to accountability, self discipline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2483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Loyal towards others can vary according to the needs of the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Develop and maintain lifelong personal networks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41088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People should be rewarded according to their abilities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Large social and economic differences should not be tolerated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74273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Stress is on short-term profits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Stress is on future market position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37354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Managers and employees are different camps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Owners-managers and workers share the same aspirations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102374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1877E50-A0C2-02A1-2568-853561C5C5A4}"/>
              </a:ext>
            </a:extLst>
          </p:cNvPr>
          <p:cNvSpPr txBox="1"/>
          <p:nvPr/>
        </p:nvSpPr>
        <p:spPr>
          <a:xfrm>
            <a:off x="8202530" y="5589778"/>
            <a:ext cx="366060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Table 2.7 Hofstede’s fifth dimension </a:t>
            </a:r>
          </a:p>
        </p:txBody>
      </p:sp>
    </p:spTree>
    <p:extLst>
      <p:ext uri="{BB962C8B-B14F-4D97-AF65-F5344CB8AC3E}">
        <p14:creationId xmlns:p14="http://schemas.microsoft.com/office/powerpoint/2010/main" val="38099459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men sitting on a bench&#10;&#10;Description automatically generated with low confidence">
            <a:extLst>
              <a:ext uri="{FF2B5EF4-FFF2-40B4-BE49-F238E27FC236}">
                <a16:creationId xmlns:a16="http://schemas.microsoft.com/office/drawing/2014/main" id="{161A0BFB-BCBC-C8A8-BDEE-067759DCD05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2568" r="9090" b="-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dirty="0">
                <a:latin typeface="+mn-lt"/>
              </a:rPr>
              <a:t>Indulgence Versus Self-Restraint</a:t>
            </a:r>
            <a:endParaRPr lang="en-US" sz="2800" b="1" u="sng" dirty="0">
              <a:latin typeface="+mn-lt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A69AF9-8846-4583-8ADF-F6540DF427D6}"/>
              </a:ext>
            </a:extLst>
          </p:cNvPr>
          <p:cNvSpPr txBox="1"/>
          <p:nvPr/>
        </p:nvSpPr>
        <p:spPr>
          <a:xfrm>
            <a:off x="371093" y="2718054"/>
            <a:ext cx="5548443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Indulgence: a tendency to allow relatively free gratification of basic and natural human desires related to enjoying life and having fun; restraint: a conviction that such gratification needs to be curbed and regulated by strict social norms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Indulgent cultures</a:t>
            </a:r>
            <a:r>
              <a:rPr lang="en-US" sz="1400" dirty="0"/>
              <a:t>: a higher percentage of very happy people, a higher importance placed on leisure, more extroverted personalities, lower death rate from cardiovascular diseases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Restrained cultures</a:t>
            </a:r>
            <a:r>
              <a:rPr lang="en-US" sz="1400" dirty="0"/>
              <a:t>: a lower percentage of very happy people, a perception of helplessness, more neurotic personalities, higher death rates from cardiovascular diseases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Indulgence scores are highest in Latin America, parts of Africa, the Anglo world and Nordic Europe; restraint is mostly found in East Asia, Eastern Europe, and the Muslim world </a:t>
            </a:r>
          </a:p>
        </p:txBody>
      </p:sp>
    </p:spTree>
    <p:extLst>
      <p:ext uri="{BB962C8B-B14F-4D97-AF65-F5344CB8AC3E}">
        <p14:creationId xmlns:p14="http://schemas.microsoft.com/office/powerpoint/2010/main" val="15668340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D3283002-8CFA-AFF5-C360-4BA42A6EFD7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t="25000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08320"/>
            <a:ext cx="10506456" cy="11015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Criticisms of Hofstede</a:t>
            </a:r>
            <a:endParaRPr lang="en-US" sz="5000" b="1" u="sng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613030-0090-4169-FE57-753D9FD00B0B}"/>
              </a:ext>
            </a:extLst>
          </p:cNvPr>
          <p:cNvSpPr txBox="1"/>
          <p:nvPr/>
        </p:nvSpPr>
        <p:spPr>
          <a:xfrm>
            <a:off x="841248" y="1609826"/>
            <a:ext cx="10506456" cy="36600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71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1600" dirty="0"/>
              <a:t>Nations are not the best units for studying cultures; counterargument: in a large global corporation, employees perceive their nation-states as the frame of reference or identity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sz="1600" dirty="0"/>
          </a:p>
          <a:p>
            <a:pPr marL="571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1600" dirty="0"/>
              <a:t>Hofstede’s survey data are based on a small sample: 117,000 questionnaires from 40 countries (1968-1969 and 1970-1973), for only 6 countries the number of respondents exceeded 1,000, while for 15 countries the numbers were fewer than 200 • </a:t>
            </a:r>
          </a:p>
          <a:p>
            <a:pPr marL="571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sz="1600" dirty="0"/>
          </a:p>
          <a:p>
            <a:pPr marL="571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1600" dirty="0"/>
              <a:t>Hofstede’s survey data are old and outdated, cultures do not stand still; Hofstede’s response (2002): the dimensions have centuries-old roots, recent replications show no changes, and the dimensions have been validated against other measures • </a:t>
            </a:r>
          </a:p>
          <a:p>
            <a:pPr marL="571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sz="1600" dirty="0"/>
          </a:p>
          <a:p>
            <a:pPr marL="571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1600" dirty="0"/>
              <a:t>Hofstede’s data are drawn from subsidiaries of only one company; Hofstede’s response (2002): using the IBM data provides unusually well-matched samples from a large number of countries </a:t>
            </a:r>
          </a:p>
        </p:txBody>
      </p:sp>
    </p:spTree>
    <p:extLst>
      <p:ext uri="{BB962C8B-B14F-4D97-AF65-F5344CB8AC3E}">
        <p14:creationId xmlns:p14="http://schemas.microsoft.com/office/powerpoint/2010/main" val="30606284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83F3D8F1-3E69-D79B-7FE2-F0F6BA76045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Hofstede’s response</a:t>
            </a:r>
            <a:endParaRPr lang="en-US" b="1" u="sng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ACF82C-D234-01F2-6368-97B48B031CDE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Research surveys are suitable but should not be the only method used.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Nations are not always appropriate, but they are the only unit available.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IBM was homogeneous in nature: shared one organizational and occupational culture, so allowed comparison of cultural values across subsidiaries.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Research was thorough and detailed (well-matched samples, correlations with other data); many replications.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If others can find more than ‘his’ five dimensions that are independent and can be validated – fine! ‘Candidates are welcome to apply’</a:t>
            </a:r>
          </a:p>
        </p:txBody>
      </p:sp>
    </p:spTree>
    <p:extLst>
      <p:ext uri="{BB962C8B-B14F-4D97-AF65-F5344CB8AC3E}">
        <p14:creationId xmlns:p14="http://schemas.microsoft.com/office/powerpoint/2010/main" val="41489156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1800" b="1" u="sng" dirty="0">
                <a:solidFill>
                  <a:srgbClr val="FFFFFF"/>
                </a:solidFill>
              </a:rPr>
              <a:t>RECAP : </a:t>
            </a:r>
            <a:br>
              <a:rPr lang="en-US" sz="1800" b="1" u="sng" dirty="0">
                <a:solidFill>
                  <a:srgbClr val="FFFFFF"/>
                </a:solidFill>
              </a:rPr>
            </a:br>
            <a:br>
              <a:rPr lang="en-US" sz="1800" b="1" u="sng" dirty="0">
                <a:solidFill>
                  <a:srgbClr val="FFFFFF"/>
                </a:solidFill>
              </a:rPr>
            </a:br>
            <a:r>
              <a:rPr lang="en-US" sz="1800" dirty="0">
                <a:solidFill>
                  <a:srgbClr val="FFFFFF"/>
                </a:solidFill>
              </a:rPr>
              <a:t>Hofstede interviewed about his model – please review </a:t>
            </a:r>
            <a:endParaRPr lang="en-US" sz="1800" b="1" u="sng" dirty="0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Online Media 2" title="Geert Hofstede on Culture">
            <a:hlinkClick r:id="" action="ppaction://media"/>
            <a:extLst>
              <a:ext uri="{FF2B5EF4-FFF2-40B4-BE49-F238E27FC236}">
                <a16:creationId xmlns:a16="http://schemas.microsoft.com/office/drawing/2014/main" id="{E8E36597-E5AA-C787-6C28-C5ECD49866D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94434" y="2426818"/>
            <a:ext cx="5330182" cy="3997637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83F3D8F1-3E69-D79B-7FE2-F0F6BA7604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7940" y="2426817"/>
            <a:ext cx="5330182" cy="399763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593A279-C9FE-4AA3-A0A5-59405175703B}"/>
              </a:ext>
            </a:extLst>
          </p:cNvPr>
          <p:cNvSpPr txBox="1"/>
          <p:nvPr/>
        </p:nvSpPr>
        <p:spPr>
          <a:xfrm>
            <a:off x="6904509" y="3429000"/>
            <a:ext cx="4537044" cy="64633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US" sz="1800" dirty="0"/>
              <a:t>Hofstede interviewed about his model – please </a:t>
            </a:r>
            <a:r>
              <a:rPr lang="en-US" sz="1800" dirty="0">
                <a:solidFill>
                  <a:srgbClr val="FFFFFF"/>
                </a:solidFill>
              </a:rPr>
              <a:t>review 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D45F764-9430-6713-B33E-8677A31CC634}"/>
              </a:ext>
            </a:extLst>
          </p:cNvPr>
          <p:cNvSpPr txBox="1"/>
          <p:nvPr/>
        </p:nvSpPr>
        <p:spPr>
          <a:xfrm>
            <a:off x="7369797" y="4377518"/>
            <a:ext cx="360646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hlinkClick r:id="rId6"/>
              </a:rPr>
              <a:t>Geert Hofstede introduces Dimensions of Societal Culture 2013 -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199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F255613-AAE8-4321-9EBA-89253DD45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CEDCA-EEF6-5324-241C-AB694866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39336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u="sng" dirty="0"/>
              <a:t>Group Task!!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A3987B4-5CBA-4CB7-862B-56A9917A2D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06774" y="0"/>
            <a:ext cx="1290924" cy="700685"/>
          </a:xfrm>
          <a:custGeom>
            <a:avLst/>
            <a:gdLst>
              <a:gd name="connsiteX0" fmla="*/ 0 w 1290924"/>
              <a:gd name="connsiteY0" fmla="*/ 0 h 700685"/>
              <a:gd name="connsiteX1" fmla="*/ 125445 w 1290924"/>
              <a:gd name="connsiteY1" fmla="*/ 0 h 700685"/>
              <a:gd name="connsiteX2" fmla="*/ 125445 w 1290924"/>
              <a:gd name="connsiteY2" fmla="*/ 529211 h 700685"/>
              <a:gd name="connsiteX3" fmla="*/ 1040371 w 1290924"/>
              <a:gd name="connsiteY3" fmla="*/ 0 h 700685"/>
              <a:gd name="connsiteX4" fmla="*/ 1290924 w 1290924"/>
              <a:gd name="connsiteY4" fmla="*/ 0 h 700685"/>
              <a:gd name="connsiteX5" fmla="*/ 94085 w 1290924"/>
              <a:gd name="connsiteY5" fmla="*/ 692290 h 700685"/>
              <a:gd name="connsiteX6" fmla="*/ 62724 w 1290924"/>
              <a:gd name="connsiteY6" fmla="*/ 700685 h 700685"/>
              <a:gd name="connsiteX7" fmla="*/ 0 w 1290924"/>
              <a:gd name="connsiteY7" fmla="*/ 637963 h 700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90924" h="700685">
                <a:moveTo>
                  <a:pt x="0" y="0"/>
                </a:moveTo>
                <a:lnTo>
                  <a:pt x="125445" y="0"/>
                </a:lnTo>
                <a:lnTo>
                  <a:pt x="125445" y="529211"/>
                </a:lnTo>
                <a:lnTo>
                  <a:pt x="1040371" y="0"/>
                </a:lnTo>
                <a:lnTo>
                  <a:pt x="1290924" y="0"/>
                </a:lnTo>
                <a:lnTo>
                  <a:pt x="94085" y="692290"/>
                </a:lnTo>
                <a:cubicBezTo>
                  <a:pt x="84551" y="697800"/>
                  <a:pt x="73733" y="700695"/>
                  <a:pt x="62724" y="700685"/>
                </a:cubicBezTo>
                <a:cubicBezTo>
                  <a:pt x="28082" y="700685"/>
                  <a:pt x="0" y="672604"/>
                  <a:pt x="0" y="63796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B147A70-DC29-4DDF-A34C-2B82C6E2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0770" y="-702"/>
            <a:ext cx="842502" cy="354793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E0BE1C-A3B2-3B15-8D9A-F679E984C803}"/>
              </a:ext>
            </a:extLst>
          </p:cNvPr>
          <p:cNvSpPr txBox="1"/>
          <p:nvPr/>
        </p:nvSpPr>
        <p:spPr>
          <a:xfrm>
            <a:off x="862289" y="1695837"/>
            <a:ext cx="539336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- Using Hofstede’s 6 dimensions, with your group you must try to identify ‘ONE’ the following and match them to each dimension.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- later present to the class your findings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/>
              <a:t>Companies 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/>
              <a:t>Countries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/>
              <a:t>Religions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114300">
              <a:lnSpc>
                <a:spcPct val="90000"/>
              </a:lnSpc>
              <a:spcAft>
                <a:spcPts val="600"/>
              </a:spcAft>
            </a:pPr>
            <a:endParaRPr lang="en-US" dirty="0"/>
          </a:p>
        </p:txBody>
      </p:sp>
      <p:pic>
        <p:nvPicPr>
          <p:cNvPr id="6" name="Graphic 5" descr="City with solid fill">
            <a:extLst>
              <a:ext uri="{FF2B5EF4-FFF2-40B4-BE49-F238E27FC236}">
                <a16:creationId xmlns:a16="http://schemas.microsoft.com/office/drawing/2014/main" id="{4DFB5339-A71F-9AD5-C3C9-92D8DFE5CA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06774" y="880072"/>
            <a:ext cx="2533422" cy="2533422"/>
          </a:xfrm>
          <a:custGeom>
            <a:avLst/>
            <a:gdLst/>
            <a:ahLst/>
            <a:cxnLst/>
            <a:rect l="l" t="t" r="r" b="b"/>
            <a:pathLst>
              <a:path w="3064284" h="3064284">
                <a:moveTo>
                  <a:pt x="166483" y="0"/>
                </a:moveTo>
                <a:lnTo>
                  <a:pt x="2897801" y="0"/>
                </a:lnTo>
                <a:cubicBezTo>
                  <a:pt x="2989747" y="0"/>
                  <a:pt x="3064284" y="74537"/>
                  <a:pt x="3064284" y="166483"/>
                </a:cubicBezTo>
                <a:lnTo>
                  <a:pt x="3064284" y="2897801"/>
                </a:lnTo>
                <a:cubicBezTo>
                  <a:pt x="3064284" y="2989747"/>
                  <a:pt x="2989747" y="3064284"/>
                  <a:pt x="2897801" y="3064284"/>
                </a:cubicBezTo>
                <a:lnTo>
                  <a:pt x="166483" y="3064284"/>
                </a:lnTo>
                <a:cubicBezTo>
                  <a:pt x="74537" y="3064284"/>
                  <a:pt x="0" y="2989747"/>
                  <a:pt x="0" y="2897801"/>
                </a:cubicBezTo>
                <a:lnTo>
                  <a:pt x="0" y="166483"/>
                </a:lnTo>
                <a:cubicBezTo>
                  <a:pt x="0" y="74537"/>
                  <a:pt x="74537" y="0"/>
                  <a:pt x="166483" y="0"/>
                </a:cubicBezTo>
                <a:close/>
              </a:path>
            </a:pathLst>
          </a:custGeom>
        </p:spPr>
      </p:pic>
      <p:pic>
        <p:nvPicPr>
          <p:cNvPr id="10" name="Graphic 9" descr="Russian cathedral with solid fill">
            <a:extLst>
              <a:ext uri="{FF2B5EF4-FFF2-40B4-BE49-F238E27FC236}">
                <a16:creationId xmlns:a16="http://schemas.microsoft.com/office/drawing/2014/main" id="{35782055-F42C-A932-5711-0130005F57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479313" y="496325"/>
            <a:ext cx="2548728" cy="2548728"/>
          </a:xfrm>
          <a:custGeom>
            <a:avLst/>
            <a:gdLst/>
            <a:ahLst/>
            <a:cxnLst/>
            <a:rect l="l" t="t" r="r" b="b"/>
            <a:pathLst>
              <a:path w="2548728" h="2548728">
                <a:moveTo>
                  <a:pt x="107301" y="0"/>
                </a:moveTo>
                <a:lnTo>
                  <a:pt x="2441427" y="0"/>
                </a:lnTo>
                <a:cubicBezTo>
                  <a:pt x="2500688" y="0"/>
                  <a:pt x="2548728" y="48040"/>
                  <a:pt x="2548728" y="107301"/>
                </a:cubicBezTo>
                <a:lnTo>
                  <a:pt x="2548728" y="2441427"/>
                </a:lnTo>
                <a:cubicBezTo>
                  <a:pt x="2548728" y="2500688"/>
                  <a:pt x="2500688" y="2548728"/>
                  <a:pt x="2441427" y="2548728"/>
                </a:cubicBezTo>
                <a:lnTo>
                  <a:pt x="107301" y="2548728"/>
                </a:lnTo>
                <a:cubicBezTo>
                  <a:pt x="48040" y="2548728"/>
                  <a:pt x="0" y="2500688"/>
                  <a:pt x="0" y="2441427"/>
                </a:cubicBezTo>
                <a:lnTo>
                  <a:pt x="0" y="107301"/>
                </a:lnTo>
                <a:cubicBezTo>
                  <a:pt x="0" y="48040"/>
                  <a:pt x="48040" y="0"/>
                  <a:pt x="107301" y="0"/>
                </a:cubicBezTo>
                <a:close/>
              </a:path>
            </a:pathLst>
          </a:custGeom>
        </p:spPr>
      </p:pic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83F3D8F1-3E69-D79B-7FE2-F0F6BA76045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95905" y="3939475"/>
            <a:ext cx="3893047" cy="2919785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pic>
        <p:nvPicPr>
          <p:cNvPr id="8" name="Graphic 7" descr="Earth globe: Africa and Europe with solid fill">
            <a:extLst>
              <a:ext uri="{FF2B5EF4-FFF2-40B4-BE49-F238E27FC236}">
                <a16:creationId xmlns:a16="http://schemas.microsoft.com/office/drawing/2014/main" id="{FEE88D80-E237-3CB2-7972-654B654BB5A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473872" y="3212688"/>
            <a:ext cx="2533423" cy="2533423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1B80E9C-CF8A-440B-B8F5-54BF121BF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4232" y="6356350"/>
            <a:ext cx="1211855" cy="501650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1FF25AD-D64E-45A0-B2D0-F4A6AB09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95502">
            <a:off x="10118500" y="6009536"/>
            <a:ext cx="1702506" cy="951685"/>
          </a:xfrm>
          <a:custGeom>
            <a:avLst/>
            <a:gdLst>
              <a:gd name="connsiteX0" fmla="*/ 1585229 w 1702506"/>
              <a:gd name="connsiteY0" fmla="*/ 764759 h 951685"/>
              <a:gd name="connsiteX1" fmla="*/ 1623024 w 1702506"/>
              <a:gd name="connsiteY1" fmla="*/ 792810 h 951685"/>
              <a:gd name="connsiteX2" fmla="*/ 1702506 w 1702506"/>
              <a:gd name="connsiteY2" fmla="*/ 951685 h 951685"/>
              <a:gd name="connsiteX3" fmla="*/ 1551862 w 1702506"/>
              <a:gd name="connsiteY3" fmla="*/ 933877 h 951685"/>
              <a:gd name="connsiteX4" fmla="*/ 1513200 w 1702506"/>
              <a:gd name="connsiteY4" fmla="*/ 856627 h 951685"/>
              <a:gd name="connsiteX5" fmla="*/ 1538499 w 1702506"/>
              <a:gd name="connsiteY5" fmla="*/ 770415 h 951685"/>
              <a:gd name="connsiteX6" fmla="*/ 1585229 w 1702506"/>
              <a:gd name="connsiteY6" fmla="*/ 764759 h 951685"/>
              <a:gd name="connsiteX7" fmla="*/ 933455 w 1702506"/>
              <a:gd name="connsiteY7" fmla="*/ 161308 h 951685"/>
              <a:gd name="connsiteX8" fmla="*/ 957797 w 1702506"/>
              <a:gd name="connsiteY8" fmla="*/ 167970 h 951685"/>
              <a:gd name="connsiteX9" fmla="*/ 1286982 w 1702506"/>
              <a:gd name="connsiteY9" fmla="*/ 387616 h 951685"/>
              <a:gd name="connsiteX10" fmla="*/ 1293725 w 1702506"/>
              <a:gd name="connsiteY10" fmla="*/ 477075 h 951685"/>
              <a:gd name="connsiteX11" fmla="*/ 1245453 w 1702506"/>
              <a:gd name="connsiteY11" fmla="*/ 499154 h 951685"/>
              <a:gd name="connsiteX12" fmla="*/ 1245167 w 1702506"/>
              <a:gd name="connsiteY12" fmla="*/ 499154 h 951685"/>
              <a:gd name="connsiteX13" fmla="*/ 1203638 w 1702506"/>
              <a:gd name="connsiteY13" fmla="*/ 484104 h 951685"/>
              <a:gd name="connsiteX14" fmla="*/ 900647 w 1702506"/>
              <a:gd name="connsiteY14" fmla="*/ 281508 h 951685"/>
              <a:gd name="connsiteX15" fmla="*/ 872454 w 1702506"/>
              <a:gd name="connsiteY15" fmla="*/ 196164 h 951685"/>
              <a:gd name="connsiteX16" fmla="*/ 933455 w 1702506"/>
              <a:gd name="connsiteY16" fmla="*/ 161308 h 951685"/>
              <a:gd name="connsiteX17" fmla="*/ 454020 w 1702506"/>
              <a:gd name="connsiteY17" fmla="*/ 13474 h 951685"/>
              <a:gd name="connsiteX18" fmla="*/ 477919 w 1702506"/>
              <a:gd name="connsiteY18" fmla="*/ 21437 h 951685"/>
              <a:gd name="connsiteX19" fmla="*/ 509236 w 1702506"/>
              <a:gd name="connsiteY19" fmla="*/ 84182 h 951685"/>
              <a:gd name="connsiteX20" fmla="*/ 445829 w 1702506"/>
              <a:gd name="connsiteY20" fmla="*/ 139871 h 951685"/>
              <a:gd name="connsiteX21" fmla="*/ 437447 w 1702506"/>
              <a:gd name="connsiteY21" fmla="*/ 139395 h 951685"/>
              <a:gd name="connsiteX22" fmla="*/ 73211 w 1702506"/>
              <a:gd name="connsiteY22" fmla="*/ 137204 h 951685"/>
              <a:gd name="connsiteX23" fmla="*/ 749 w 1702506"/>
              <a:gd name="connsiteY23" fmla="*/ 84082 h 951685"/>
              <a:gd name="connsiteX24" fmla="*/ 53871 w 1702506"/>
              <a:gd name="connsiteY24" fmla="*/ 11621 h 951685"/>
              <a:gd name="connsiteX25" fmla="*/ 58352 w 1702506"/>
              <a:gd name="connsiteY25" fmla="*/ 11093 h 951685"/>
              <a:gd name="connsiteX26" fmla="*/ 454020 w 1702506"/>
              <a:gd name="connsiteY26" fmla="*/ 13474 h 951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702506" h="951685"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lnTo>
                  <a:pt x="1702506" y="951685"/>
                </a:lnTo>
                <a:lnTo>
                  <a:pt x="1551862" y="933877"/>
                </a:lnTo>
                <a:lnTo>
                  <a:pt x="1513200" y="856627"/>
                </a:ln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933455" y="161308"/>
                </a:moveTo>
                <a:cubicBezTo>
                  <a:pt x="941692" y="161855"/>
                  <a:pt x="949960" y="164024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5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89" y="172649"/>
                  <a:pt x="908742" y="159670"/>
                  <a:pt x="933455" y="161308"/>
                </a:cubicBezTo>
                <a:close/>
                <a:moveTo>
                  <a:pt x="454020" y="13474"/>
                </a:moveTo>
                <a:cubicBezTo>
                  <a:pt x="462713" y="14543"/>
                  <a:pt x="470778" y="17324"/>
                  <a:pt x="477919" y="21437"/>
                </a:cubicBez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6692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244C3A3E-FAA0-443C-BDDC-439EB31E61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9730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D0FDD88-4F75-4D7C-ADBD-8D509D71B2A2}"/>
              </a:ext>
            </a:extLst>
          </p:cNvPr>
          <p:cNvSpPr txBox="1"/>
          <p:nvPr/>
        </p:nvSpPr>
        <p:spPr>
          <a:xfrm>
            <a:off x="3959743" y="2133600"/>
            <a:ext cx="427174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b="1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0194187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07E8D-2516-86C8-84B0-1BE903D1A0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66957" y="-397078"/>
            <a:ext cx="7886700" cy="2139549"/>
          </a:xfrm>
        </p:spPr>
        <p:txBody>
          <a:bodyPr/>
          <a:lstStyle/>
          <a:p>
            <a:pPr lvl="0"/>
            <a:r>
              <a:rPr lang="en-GB"/>
              <a:t>Next Week!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EB73C5-BD03-9A33-F5E2-9BBD01EE1770}"/>
              </a:ext>
            </a:extLst>
          </p:cNvPr>
          <p:cNvSpPr txBox="1"/>
          <p:nvPr/>
        </p:nvSpPr>
        <p:spPr>
          <a:xfrm>
            <a:off x="1711354" y="2164360"/>
            <a:ext cx="3923831" cy="23529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Cultural Awareness: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HOFSTEDE’s Cultural Dimensions 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GLOBE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TROMPENAARS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German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culture and traditions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83259-EBC9-4A87-447C-D0077FF90C1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2840" y="2067906"/>
            <a:ext cx="4336359" cy="2291468"/>
          </a:xfrm>
        </p:spPr>
        <p:txBody>
          <a:bodyPr/>
          <a:lstStyle/>
          <a:p>
            <a:pPr lvl="0"/>
            <a:r>
              <a:rPr lang="en-GB" sz="1800" b="1" dirty="0"/>
              <a:t>I look forward to seeing you next week.</a:t>
            </a:r>
            <a:br>
              <a:rPr lang="en-GB" sz="1800" b="1" dirty="0"/>
            </a:br>
            <a:br>
              <a:rPr lang="en-GB" sz="1800" b="1" dirty="0"/>
            </a:br>
            <a:r>
              <a:rPr lang="en-GB" sz="1800" b="1"/>
              <a:t>If you have any questions in the meantime, please send an email from your </a:t>
            </a:r>
            <a:r>
              <a:rPr lang="en-GB" sz="1800" b="1" i="1" u="sng"/>
              <a:t>student account</a:t>
            </a:r>
            <a:br>
              <a:rPr lang="en-GB" sz="1800" b="1" i="1" u="sng"/>
            </a:br>
            <a:br>
              <a:rPr lang="en-GB" sz="1800" b="1" i="1" u="sng"/>
            </a:br>
            <a:r>
              <a:rPr lang="en-GB" sz="1800" b="1" i="1" u="sng"/>
              <a:t>l.bassler@uwtsd.ac.uk</a:t>
            </a:r>
            <a:endParaRPr lang="en-GB" u="sng"/>
          </a:p>
        </p:txBody>
      </p:sp>
    </p:spTree>
  </p:cSld>
  <p:clrMapOvr>
    <a:masterClrMapping/>
  </p:clrMapOvr>
  <p:transition spd="slow">
    <p:fad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kc-powerpoint.officeapps.live.com/pods/GetClipboardImage.ashx?Id=8eb4999a-41ae-4bc4-bddb-6b525d7a12d9&amp;DC=GUK1&amp;pkey=072e0956-4acf-40ee-ba2d-e0ec6ece1343&amp;wdwaccluster=GUK1">
            <a:extLst>
              <a:ext uri="{FF2B5EF4-FFF2-40B4-BE49-F238E27FC236}">
                <a16:creationId xmlns:a16="http://schemas.microsoft.com/office/drawing/2014/main" id="{B499C032-8B7A-B6F4-D711-F8EC77B39F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512"/>
            <a:ext cx="12191996" cy="720305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3318</Words>
  <Application>Microsoft Office PowerPoint</Application>
  <PresentationFormat>Widescreen</PresentationFormat>
  <Paragraphs>406</Paragraphs>
  <Slides>31</Slides>
  <Notes>26</Notes>
  <HiddenSlides>0</HiddenSlides>
  <MMClips>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31</vt:i4>
      </vt:variant>
    </vt:vector>
  </HeadingPairs>
  <TitlesOfParts>
    <vt:vector size="42" baseType="lpstr">
      <vt:lpstr>Arial</vt:lpstr>
      <vt:lpstr>Arial</vt:lpstr>
      <vt:lpstr>Calibri</vt:lpstr>
      <vt:lpstr>Calibri Light</vt:lpstr>
      <vt:lpstr>Trebuchet MS</vt:lpstr>
      <vt:lpstr>Wingdings</vt:lpstr>
      <vt:lpstr>Office Theme</vt:lpstr>
      <vt:lpstr>Text 1</vt:lpstr>
      <vt:lpstr>1_Text Break Info Slide 2</vt:lpstr>
      <vt:lpstr>1_Title Slide 1</vt:lpstr>
      <vt:lpstr>1_Office Theme</vt:lpstr>
      <vt:lpstr>PowerPoint Presentation</vt:lpstr>
      <vt:lpstr>PowerPoint Presentation</vt:lpstr>
      <vt:lpstr>Recap</vt:lpstr>
      <vt:lpstr>Learning a new culture….. </vt:lpstr>
      <vt:lpstr>Hofstede’s dimensions (1980) </vt:lpstr>
      <vt:lpstr>Factors affecting  national culture</vt:lpstr>
      <vt:lpstr>The Hofstede dimensions</vt:lpstr>
      <vt:lpstr>Four aspects of national culture Hofstede’s original model</vt:lpstr>
      <vt:lpstr>The fifth &amp; sixth dimensions</vt:lpstr>
      <vt:lpstr>Individualism Versus Collectivism</vt:lpstr>
      <vt:lpstr>Collectivist/Individualist dimension </vt:lpstr>
      <vt:lpstr>Individualism Versus Collectivism </vt:lpstr>
      <vt:lpstr>Power Distance</vt:lpstr>
      <vt:lpstr>Low/High power distance dimension</vt:lpstr>
      <vt:lpstr>Power Distance</vt:lpstr>
      <vt:lpstr>Masculinity Versus Femininity</vt:lpstr>
      <vt:lpstr>Masculine/Feminine dimension</vt:lpstr>
      <vt:lpstr>Masculinity Versus Femininity</vt:lpstr>
      <vt:lpstr>Uncertainty Avoidance</vt:lpstr>
      <vt:lpstr>Low/High uncertainty avoidance dimension</vt:lpstr>
      <vt:lpstr>Long-Term Versus Short-Term Orientation</vt:lpstr>
      <vt:lpstr>The 5th dimension: Short/Long-term orientation</vt:lpstr>
      <vt:lpstr>Indulgence Versus Self-Restraint</vt:lpstr>
      <vt:lpstr>Criticisms of Hofstede</vt:lpstr>
      <vt:lpstr>Hofstede’s response</vt:lpstr>
      <vt:lpstr>RECAP :   Hofstede interviewed about his model – please review </vt:lpstr>
      <vt:lpstr>Group Task!!</vt:lpstr>
      <vt:lpstr>PowerPoint Presentation</vt:lpstr>
      <vt:lpstr>Next Week!</vt:lpstr>
      <vt:lpstr>I look forward to seeing you next week.  If you have any questions in the meantime, please send an email from your student account  l.bassler@uwtsd.ac.uk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Rodrigo Fernandes Aguilera</dc:creator>
  <cp:lastModifiedBy>Lisa-Marie Bassler</cp:lastModifiedBy>
  <cp:revision>15</cp:revision>
  <dcterms:created xsi:type="dcterms:W3CDTF">2022-04-15T11:21:37Z</dcterms:created>
  <dcterms:modified xsi:type="dcterms:W3CDTF">2023-05-31T06:08:30Z</dcterms:modified>
</cp:coreProperties>
</file>