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7.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8.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9.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0.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1.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12.xml" ContentType="application/vnd.openxmlformats-officedocument.theme+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theme/theme13.xml" ContentType="application/vnd.openxmlformats-officedocument.theme+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1.xml" ContentType="application/vnd.openxmlformats-officedocument.themeOverride+xml"/>
  <Override PartName="/ppt/notesSlides/notesSlide11.xml" ContentType="application/vnd.openxmlformats-officedocument.presentationml.notesSlide+xml"/>
  <Override PartName="/ppt/theme/themeOverride2.xml" ContentType="application/vnd.openxmlformats-officedocument.themeOverr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2" r:id="rId1"/>
    <p:sldMasterId id="2147483718" r:id="rId2"/>
    <p:sldMasterId id="2147483730" r:id="rId3"/>
    <p:sldMasterId id="2147483742" r:id="rId4"/>
    <p:sldMasterId id="2147483790" r:id="rId5"/>
    <p:sldMasterId id="2147483802" r:id="rId6"/>
    <p:sldMasterId id="2147483837" r:id="rId7"/>
    <p:sldMasterId id="2147483849" r:id="rId8"/>
    <p:sldMasterId id="2147483873" r:id="rId9"/>
    <p:sldMasterId id="2147483885" r:id="rId10"/>
    <p:sldMasterId id="2147483897" r:id="rId11"/>
    <p:sldMasterId id="2147483909" r:id="rId12"/>
    <p:sldMasterId id="2147483927" r:id="rId13"/>
    <p:sldMasterId id="2147483939" r:id="rId14"/>
  </p:sldMasterIdLst>
  <p:notesMasterIdLst>
    <p:notesMasterId r:id="rId31"/>
  </p:notesMasterIdLst>
  <p:sldIdLst>
    <p:sldId id="256" r:id="rId15"/>
    <p:sldId id="257" r:id="rId16"/>
    <p:sldId id="258" r:id="rId17"/>
    <p:sldId id="259" r:id="rId18"/>
    <p:sldId id="260" r:id="rId19"/>
    <p:sldId id="261" r:id="rId20"/>
    <p:sldId id="262" r:id="rId21"/>
    <p:sldId id="263" r:id="rId22"/>
    <p:sldId id="264" r:id="rId23"/>
    <p:sldId id="265" r:id="rId24"/>
    <p:sldId id="266" r:id="rId25"/>
    <p:sldId id="267" r:id="rId26"/>
    <p:sldId id="268" r:id="rId27"/>
    <p:sldId id="269" r:id="rId28"/>
    <p:sldId id="270" r:id="rId29"/>
    <p:sldId id="27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251" autoAdjust="0"/>
  </p:normalViewPr>
  <p:slideViewPr>
    <p:cSldViewPr snapToGrid="0">
      <p:cViewPr varScale="1">
        <p:scale>
          <a:sx n="60" d="100"/>
          <a:sy n="60" d="100"/>
        </p:scale>
        <p:origin x="906"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 Type="http://schemas.openxmlformats.org/officeDocument/2006/relationships/slideMaster" Target="slideMasters/slideMaster3.xml"/><Relationship Id="rId21" Type="http://schemas.openxmlformats.org/officeDocument/2006/relationships/slide" Target="slides/slide7.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2.xml"/><Relationship Id="rId20" Type="http://schemas.openxmlformats.org/officeDocument/2006/relationships/slide" Target="slides/slide6.xml"/><Relationship Id="rId29"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tableStyles" Target="tableStyles.xml"/><Relationship Id="rId8" Type="http://schemas.openxmlformats.org/officeDocument/2006/relationships/slideMaster" Target="slideMasters/slideMaster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5099CF-56D4-4303-BC19-E039A8851875}" type="doc">
      <dgm:prSet loTypeId="urn:microsoft.com/office/officeart/2005/8/layout/pyramid2" loCatId="pyramid" qsTypeId="urn:microsoft.com/office/officeart/2005/8/quickstyle/3d2" qsCatId="3D" csTypeId="urn:microsoft.com/office/officeart/2005/8/colors/colorful5" csCatId="colorful" phldr="1"/>
      <dgm:spPr/>
      <dgm:t>
        <a:bodyPr/>
        <a:lstStyle/>
        <a:p>
          <a:endParaRPr lang="en-US"/>
        </a:p>
      </dgm:t>
    </dgm:pt>
    <dgm:pt modelId="{77CF8F23-0FA8-4E6D-AA1C-2BE2EB53BD74}">
      <dgm:prSet/>
      <dgm:spPr/>
      <dgm:t>
        <a:bodyPr/>
        <a:lstStyle/>
        <a:p>
          <a:pPr algn="just" rtl="0"/>
          <a:r>
            <a:rPr lang="en-GB" dirty="0">
              <a:latin typeface="Arial" panose="020B0604020202020204" pitchFamily="34" charset="0"/>
              <a:cs typeface="Arial" panose="020B0604020202020204" pitchFamily="34" charset="0"/>
            </a:rPr>
            <a:t>To understand the main cause of the disease, initially healthcare providers discuss smoking habits or whether the patient had been affected by air pollution, chemical fumes and second-hand smoke (Taloba and Matoog, 2025). </a:t>
          </a:r>
        </a:p>
      </dgm:t>
    </dgm:pt>
    <dgm:pt modelId="{0202ABAF-A6AD-4DBF-BFA1-E1E15D2CDA2E}" type="parTrans" cxnId="{AAAA7D02-A88F-483C-8981-EA204B23A136}">
      <dgm:prSet/>
      <dgm:spPr/>
      <dgm:t>
        <a:bodyPr/>
        <a:lstStyle/>
        <a:p>
          <a:endParaRPr lang="en-US"/>
        </a:p>
      </dgm:t>
    </dgm:pt>
    <dgm:pt modelId="{EE96AF9F-66FC-4E35-954A-6CC37546B90D}" type="sibTrans" cxnId="{AAAA7D02-A88F-483C-8981-EA204B23A136}">
      <dgm:prSet/>
      <dgm:spPr/>
      <dgm:t>
        <a:bodyPr/>
        <a:lstStyle/>
        <a:p>
          <a:endParaRPr lang="en-US"/>
        </a:p>
      </dgm:t>
    </dgm:pt>
    <dgm:pt modelId="{0D66FF59-C7BD-476D-A8B4-4A9D1F4F88C0}">
      <dgm:prSet/>
      <dgm:spPr/>
      <dgm:t>
        <a:bodyPr/>
        <a:lstStyle/>
        <a:p>
          <a:pPr algn="just" rtl="0"/>
          <a:r>
            <a:rPr lang="en-GB" dirty="0">
              <a:latin typeface="Arial" panose="020B0604020202020204" pitchFamily="34" charset="0"/>
              <a:cs typeface="Arial" panose="020B0604020202020204" pitchFamily="34" charset="0"/>
            </a:rPr>
            <a:t>Initially, practitioners diagnose COPD based on the patient's symptoms by using a spirometer, which is a machine that helps to measure a patient's lung function (Taloba and Matoog, 2025), and this breathing test is called spirometry. </a:t>
          </a:r>
        </a:p>
      </dgm:t>
    </dgm:pt>
    <dgm:pt modelId="{9746CDF7-A578-4134-B56D-F9AD8B64DE4C}" type="parTrans" cxnId="{3D462490-B0F7-411D-8381-D0517257995D}">
      <dgm:prSet/>
      <dgm:spPr/>
      <dgm:t>
        <a:bodyPr/>
        <a:lstStyle/>
        <a:p>
          <a:endParaRPr lang="en-US"/>
        </a:p>
      </dgm:t>
    </dgm:pt>
    <dgm:pt modelId="{BBE8AC09-8E72-444D-B9EE-9637E538AACB}" type="sibTrans" cxnId="{3D462490-B0F7-411D-8381-D0517257995D}">
      <dgm:prSet/>
      <dgm:spPr/>
      <dgm:t>
        <a:bodyPr/>
        <a:lstStyle/>
        <a:p>
          <a:endParaRPr lang="en-US"/>
        </a:p>
      </dgm:t>
    </dgm:pt>
    <dgm:pt modelId="{CEAA9477-A492-45D1-B633-9A47AE4BDFD9}">
      <dgm:prSet/>
      <dgm:spPr/>
      <dgm:t>
        <a:bodyPr/>
        <a:lstStyle/>
        <a:p>
          <a:pPr algn="just" rtl="0"/>
          <a:r>
            <a:rPr lang="en-GB">
              <a:latin typeface="Arial" panose="020B0604020202020204" pitchFamily="34" charset="0"/>
              <a:cs typeface="Arial" panose="020B0604020202020204" pitchFamily="34" charset="0"/>
            </a:rPr>
            <a:t>1.2 to 1.4 million COPD patients received a diagnosis (Asthma + Lung UK, 2022); however, around 2 million people are still underdiagnosed with COPD. </a:t>
          </a:r>
        </a:p>
      </dgm:t>
    </dgm:pt>
    <dgm:pt modelId="{3FEFDFBC-502E-4726-A1E7-34FEB709B62D}" type="parTrans" cxnId="{DE0ADDB6-0097-446A-B056-03C83AFFB420}">
      <dgm:prSet/>
      <dgm:spPr/>
      <dgm:t>
        <a:bodyPr/>
        <a:lstStyle/>
        <a:p>
          <a:endParaRPr lang="en-US"/>
        </a:p>
      </dgm:t>
    </dgm:pt>
    <dgm:pt modelId="{9335B70C-9DE4-435A-BD16-E6906089418A}" type="sibTrans" cxnId="{DE0ADDB6-0097-446A-B056-03C83AFFB420}">
      <dgm:prSet/>
      <dgm:spPr/>
      <dgm:t>
        <a:bodyPr/>
        <a:lstStyle/>
        <a:p>
          <a:endParaRPr lang="en-US"/>
        </a:p>
      </dgm:t>
    </dgm:pt>
    <dgm:pt modelId="{9C4F3195-4BFC-4486-9113-51C212AF6C2D}">
      <dgm:prSet/>
      <dgm:spPr/>
      <dgm:t>
        <a:bodyPr/>
        <a:lstStyle/>
        <a:p>
          <a:pPr algn="just" rtl="0"/>
          <a:r>
            <a:rPr lang="en-GB" dirty="0">
              <a:latin typeface="Arial" panose="020B0604020202020204" pitchFamily="34" charset="0"/>
              <a:cs typeface="Arial" panose="020B0604020202020204" pitchFamily="34" charset="0"/>
            </a:rPr>
            <a:t>Conversely, 12.4% of respondents alleged that they have been waiting for a proper diagnosis of their COPD for over 10 years (Asthma + Lung UK, 2022), which indicates a gap in the healthcare system. </a:t>
          </a:r>
        </a:p>
      </dgm:t>
    </dgm:pt>
    <dgm:pt modelId="{F2E31320-CBFF-4E5C-99C6-F68649BE493B}" type="parTrans" cxnId="{7628928A-0715-4C68-A17D-84243F5185DB}">
      <dgm:prSet/>
      <dgm:spPr/>
      <dgm:t>
        <a:bodyPr/>
        <a:lstStyle/>
        <a:p>
          <a:endParaRPr lang="en-US"/>
        </a:p>
      </dgm:t>
    </dgm:pt>
    <dgm:pt modelId="{115E3FE0-36B5-4FBB-9657-909F4BA8321E}" type="sibTrans" cxnId="{7628928A-0715-4C68-A17D-84243F5185DB}">
      <dgm:prSet/>
      <dgm:spPr/>
      <dgm:t>
        <a:bodyPr/>
        <a:lstStyle/>
        <a:p>
          <a:endParaRPr lang="en-US"/>
        </a:p>
      </dgm:t>
    </dgm:pt>
    <dgm:pt modelId="{1C4A8EDE-C39A-490A-B92C-DEEE94B5BE26}" type="pres">
      <dgm:prSet presAssocID="{7A5099CF-56D4-4303-BC19-E039A8851875}" presName="compositeShape" presStyleCnt="0">
        <dgm:presLayoutVars>
          <dgm:dir/>
          <dgm:resizeHandles/>
        </dgm:presLayoutVars>
      </dgm:prSet>
      <dgm:spPr/>
    </dgm:pt>
    <dgm:pt modelId="{626C57E6-C77B-4F28-B0B8-8F6B53B9C70B}" type="pres">
      <dgm:prSet presAssocID="{7A5099CF-56D4-4303-BC19-E039A8851875}" presName="pyramid" presStyleLbl="node1" presStyleIdx="0" presStyleCnt="1"/>
      <dgm:spPr/>
    </dgm:pt>
    <dgm:pt modelId="{49D67215-94B3-467B-8C12-0F24BE16AE06}" type="pres">
      <dgm:prSet presAssocID="{7A5099CF-56D4-4303-BC19-E039A8851875}" presName="theList" presStyleCnt="0"/>
      <dgm:spPr/>
    </dgm:pt>
    <dgm:pt modelId="{4C05F067-CCC3-4E28-A839-3BF083275434}" type="pres">
      <dgm:prSet presAssocID="{77CF8F23-0FA8-4E6D-AA1C-2BE2EB53BD74}" presName="aNode" presStyleLbl="fgAcc1" presStyleIdx="0" presStyleCnt="4">
        <dgm:presLayoutVars>
          <dgm:bulletEnabled val="1"/>
        </dgm:presLayoutVars>
      </dgm:prSet>
      <dgm:spPr/>
    </dgm:pt>
    <dgm:pt modelId="{730E5489-E19C-41EA-BECC-C2148F9E502D}" type="pres">
      <dgm:prSet presAssocID="{77CF8F23-0FA8-4E6D-AA1C-2BE2EB53BD74}" presName="aSpace" presStyleCnt="0"/>
      <dgm:spPr/>
    </dgm:pt>
    <dgm:pt modelId="{AB5FB419-09EE-4307-9F74-D92CBFA25BE7}" type="pres">
      <dgm:prSet presAssocID="{0D66FF59-C7BD-476D-A8B4-4A9D1F4F88C0}" presName="aNode" presStyleLbl="fgAcc1" presStyleIdx="1" presStyleCnt="4" custLinFactNeighborX="-292" custLinFactNeighborY="-4078">
        <dgm:presLayoutVars>
          <dgm:bulletEnabled val="1"/>
        </dgm:presLayoutVars>
      </dgm:prSet>
      <dgm:spPr/>
    </dgm:pt>
    <dgm:pt modelId="{B7040977-3657-44EB-9C8B-AD5EA83E6776}" type="pres">
      <dgm:prSet presAssocID="{0D66FF59-C7BD-476D-A8B4-4A9D1F4F88C0}" presName="aSpace" presStyleCnt="0"/>
      <dgm:spPr/>
    </dgm:pt>
    <dgm:pt modelId="{9248CBF3-4C9C-4627-B782-055CD0906C78}" type="pres">
      <dgm:prSet presAssocID="{CEAA9477-A492-45D1-B633-9A47AE4BDFD9}" presName="aNode" presStyleLbl="fgAcc1" presStyleIdx="2" presStyleCnt="4">
        <dgm:presLayoutVars>
          <dgm:bulletEnabled val="1"/>
        </dgm:presLayoutVars>
      </dgm:prSet>
      <dgm:spPr/>
    </dgm:pt>
    <dgm:pt modelId="{EDAF5E8D-E0A4-4888-8CDF-FF5351860E23}" type="pres">
      <dgm:prSet presAssocID="{CEAA9477-A492-45D1-B633-9A47AE4BDFD9}" presName="aSpace" presStyleCnt="0"/>
      <dgm:spPr/>
    </dgm:pt>
    <dgm:pt modelId="{1937CB53-3C3A-4361-AEF8-715A8D19774A}" type="pres">
      <dgm:prSet presAssocID="{9C4F3195-4BFC-4486-9113-51C212AF6C2D}" presName="aNode" presStyleLbl="fgAcc1" presStyleIdx="3" presStyleCnt="4">
        <dgm:presLayoutVars>
          <dgm:bulletEnabled val="1"/>
        </dgm:presLayoutVars>
      </dgm:prSet>
      <dgm:spPr/>
    </dgm:pt>
    <dgm:pt modelId="{1B1E5007-2028-47EE-9474-AA1BD1418F67}" type="pres">
      <dgm:prSet presAssocID="{9C4F3195-4BFC-4486-9113-51C212AF6C2D}" presName="aSpace" presStyleCnt="0"/>
      <dgm:spPr/>
    </dgm:pt>
  </dgm:ptLst>
  <dgm:cxnLst>
    <dgm:cxn modelId="{AAAA7D02-A88F-483C-8981-EA204B23A136}" srcId="{7A5099CF-56D4-4303-BC19-E039A8851875}" destId="{77CF8F23-0FA8-4E6D-AA1C-2BE2EB53BD74}" srcOrd="0" destOrd="0" parTransId="{0202ABAF-A6AD-4DBF-BFA1-E1E15D2CDA2E}" sibTransId="{EE96AF9F-66FC-4E35-954A-6CC37546B90D}"/>
    <dgm:cxn modelId="{BDF7BF09-D3B6-4979-A985-1750269F1376}" type="presOf" srcId="{CEAA9477-A492-45D1-B633-9A47AE4BDFD9}" destId="{9248CBF3-4C9C-4627-B782-055CD0906C78}" srcOrd="0" destOrd="0" presId="urn:microsoft.com/office/officeart/2005/8/layout/pyramid2"/>
    <dgm:cxn modelId="{D42A310D-DDCF-41C8-A02E-816ED13A5E3A}" type="presOf" srcId="{0D66FF59-C7BD-476D-A8B4-4A9D1F4F88C0}" destId="{AB5FB419-09EE-4307-9F74-D92CBFA25BE7}" srcOrd="0" destOrd="0" presId="urn:microsoft.com/office/officeart/2005/8/layout/pyramid2"/>
    <dgm:cxn modelId="{B9402556-3BC6-4B0D-933A-E0CDC85D349D}" type="presOf" srcId="{9C4F3195-4BFC-4486-9113-51C212AF6C2D}" destId="{1937CB53-3C3A-4361-AEF8-715A8D19774A}" srcOrd="0" destOrd="0" presId="urn:microsoft.com/office/officeart/2005/8/layout/pyramid2"/>
    <dgm:cxn modelId="{9A38F857-0FED-4B43-BC64-917E9EEDBAD1}" type="presOf" srcId="{77CF8F23-0FA8-4E6D-AA1C-2BE2EB53BD74}" destId="{4C05F067-CCC3-4E28-A839-3BF083275434}" srcOrd="0" destOrd="0" presId="urn:microsoft.com/office/officeart/2005/8/layout/pyramid2"/>
    <dgm:cxn modelId="{7628928A-0715-4C68-A17D-84243F5185DB}" srcId="{7A5099CF-56D4-4303-BC19-E039A8851875}" destId="{9C4F3195-4BFC-4486-9113-51C212AF6C2D}" srcOrd="3" destOrd="0" parTransId="{F2E31320-CBFF-4E5C-99C6-F68649BE493B}" sibTransId="{115E3FE0-36B5-4FBB-9657-909F4BA8321E}"/>
    <dgm:cxn modelId="{3D462490-B0F7-411D-8381-D0517257995D}" srcId="{7A5099CF-56D4-4303-BC19-E039A8851875}" destId="{0D66FF59-C7BD-476D-A8B4-4A9D1F4F88C0}" srcOrd="1" destOrd="0" parTransId="{9746CDF7-A578-4134-B56D-F9AD8B64DE4C}" sibTransId="{BBE8AC09-8E72-444D-B9EE-9637E538AACB}"/>
    <dgm:cxn modelId="{DE0ADDB6-0097-446A-B056-03C83AFFB420}" srcId="{7A5099CF-56D4-4303-BC19-E039A8851875}" destId="{CEAA9477-A492-45D1-B633-9A47AE4BDFD9}" srcOrd="2" destOrd="0" parTransId="{3FEFDFBC-502E-4726-A1E7-34FEB709B62D}" sibTransId="{9335B70C-9DE4-435A-BD16-E6906089418A}"/>
    <dgm:cxn modelId="{A7561FF1-7540-4F08-A97B-AD7CA84199EB}" type="presOf" srcId="{7A5099CF-56D4-4303-BC19-E039A8851875}" destId="{1C4A8EDE-C39A-490A-B92C-DEEE94B5BE26}" srcOrd="0" destOrd="0" presId="urn:microsoft.com/office/officeart/2005/8/layout/pyramid2"/>
    <dgm:cxn modelId="{CB275ECE-0B6B-4C53-9A9A-A4EEED3BC390}" type="presParOf" srcId="{1C4A8EDE-C39A-490A-B92C-DEEE94B5BE26}" destId="{626C57E6-C77B-4F28-B0B8-8F6B53B9C70B}" srcOrd="0" destOrd="0" presId="urn:microsoft.com/office/officeart/2005/8/layout/pyramid2"/>
    <dgm:cxn modelId="{E4085967-812E-401F-A946-B822E36B60F8}" type="presParOf" srcId="{1C4A8EDE-C39A-490A-B92C-DEEE94B5BE26}" destId="{49D67215-94B3-467B-8C12-0F24BE16AE06}" srcOrd="1" destOrd="0" presId="urn:microsoft.com/office/officeart/2005/8/layout/pyramid2"/>
    <dgm:cxn modelId="{0554EBF9-1C25-47C1-89E6-E066D0DFDC78}" type="presParOf" srcId="{49D67215-94B3-467B-8C12-0F24BE16AE06}" destId="{4C05F067-CCC3-4E28-A839-3BF083275434}" srcOrd="0" destOrd="0" presId="urn:microsoft.com/office/officeart/2005/8/layout/pyramid2"/>
    <dgm:cxn modelId="{0DBF3730-CEF9-4ACA-A571-644664AFD855}" type="presParOf" srcId="{49D67215-94B3-467B-8C12-0F24BE16AE06}" destId="{730E5489-E19C-41EA-BECC-C2148F9E502D}" srcOrd="1" destOrd="0" presId="urn:microsoft.com/office/officeart/2005/8/layout/pyramid2"/>
    <dgm:cxn modelId="{3AD71593-C599-4DCD-94C8-6D1ADC5F1A84}" type="presParOf" srcId="{49D67215-94B3-467B-8C12-0F24BE16AE06}" destId="{AB5FB419-09EE-4307-9F74-D92CBFA25BE7}" srcOrd="2" destOrd="0" presId="urn:microsoft.com/office/officeart/2005/8/layout/pyramid2"/>
    <dgm:cxn modelId="{3BBD9C40-51B4-400D-986F-E4827B197E0D}" type="presParOf" srcId="{49D67215-94B3-467B-8C12-0F24BE16AE06}" destId="{B7040977-3657-44EB-9C8B-AD5EA83E6776}" srcOrd="3" destOrd="0" presId="urn:microsoft.com/office/officeart/2005/8/layout/pyramid2"/>
    <dgm:cxn modelId="{83BB107E-3197-4A4F-9257-384F71E28AF3}" type="presParOf" srcId="{49D67215-94B3-467B-8C12-0F24BE16AE06}" destId="{9248CBF3-4C9C-4627-B782-055CD0906C78}" srcOrd="4" destOrd="0" presId="urn:microsoft.com/office/officeart/2005/8/layout/pyramid2"/>
    <dgm:cxn modelId="{CDF1BD91-5D61-47CA-B619-1EB88D65C478}" type="presParOf" srcId="{49D67215-94B3-467B-8C12-0F24BE16AE06}" destId="{EDAF5E8D-E0A4-4888-8CDF-FF5351860E23}" srcOrd="5" destOrd="0" presId="urn:microsoft.com/office/officeart/2005/8/layout/pyramid2"/>
    <dgm:cxn modelId="{E9133A86-DEBF-4838-BE01-50C1B47348E3}" type="presParOf" srcId="{49D67215-94B3-467B-8C12-0F24BE16AE06}" destId="{1937CB53-3C3A-4361-AEF8-715A8D19774A}" srcOrd="6" destOrd="0" presId="urn:microsoft.com/office/officeart/2005/8/layout/pyramid2"/>
    <dgm:cxn modelId="{77132A16-D3A0-44B9-A8E4-AB6494B2E263}" type="presParOf" srcId="{49D67215-94B3-467B-8C12-0F24BE16AE06}" destId="{1B1E5007-2028-47EE-9474-AA1BD1418F67}"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A1581F-98DD-40A7-8364-74EE62B2A9C0}" type="doc">
      <dgm:prSet loTypeId="urn:microsoft.com/office/officeart/2009/3/layout/StepUpProcess" loCatId="process" qsTypeId="urn:microsoft.com/office/officeart/2005/8/quickstyle/simple1" qsCatId="simple" csTypeId="urn:microsoft.com/office/officeart/2005/8/colors/accent1_2" csCatId="accent1"/>
      <dgm:spPr/>
      <dgm:t>
        <a:bodyPr/>
        <a:lstStyle/>
        <a:p>
          <a:endParaRPr lang="en-US"/>
        </a:p>
      </dgm:t>
    </dgm:pt>
    <dgm:pt modelId="{51A239FD-F37C-4E3A-A8E6-C46D98E1F4AC}">
      <dgm:prSet custT="1"/>
      <dgm:spPr/>
      <dgm:t>
        <a:bodyPr/>
        <a:lstStyle/>
        <a:p>
          <a:pPr rtl="0"/>
          <a:r>
            <a:rPr lang="en-GB" sz="1300" dirty="0">
              <a:latin typeface="Arial" panose="020B0604020202020204" pitchFamily="34" charset="0"/>
              <a:cs typeface="Arial" panose="020B0604020202020204" pitchFamily="34" charset="0"/>
            </a:rPr>
            <a:t>As COPD is an incurable LTC, though the symptoms management, and progression delay healthcare professionals trying to improve quality of life by using non-pharmacological and pharmacological interventions. </a:t>
          </a:r>
        </a:p>
      </dgm:t>
    </dgm:pt>
    <dgm:pt modelId="{5C1CB09F-0929-447F-84F0-2A60A296B0AB}" type="parTrans" cxnId="{7D9DA3EA-7727-4268-A6E0-7CD38556183B}">
      <dgm:prSet/>
      <dgm:spPr/>
      <dgm:t>
        <a:bodyPr/>
        <a:lstStyle/>
        <a:p>
          <a:endParaRPr lang="en-US" sz="1300"/>
        </a:p>
      </dgm:t>
    </dgm:pt>
    <dgm:pt modelId="{3E18FCDF-9980-4D8F-84CA-F3E1599371FC}" type="sibTrans" cxnId="{7D9DA3EA-7727-4268-A6E0-7CD38556183B}">
      <dgm:prSet/>
      <dgm:spPr/>
      <dgm:t>
        <a:bodyPr/>
        <a:lstStyle/>
        <a:p>
          <a:endParaRPr lang="en-US" sz="1300"/>
        </a:p>
      </dgm:t>
    </dgm:pt>
    <dgm:pt modelId="{DC42E73A-C0F9-4429-98EF-D6D6FB5F8C38}">
      <dgm:prSet custT="1"/>
      <dgm:spPr/>
      <dgm:t>
        <a:bodyPr/>
        <a:lstStyle/>
        <a:p>
          <a:pPr rtl="0"/>
          <a:r>
            <a:rPr lang="en-GB" sz="1300">
              <a:latin typeface="Arial" panose="020B0604020202020204" pitchFamily="34" charset="0"/>
              <a:cs typeface="Arial" panose="020B0604020202020204" pitchFamily="34" charset="0"/>
            </a:rPr>
            <a:t>Smoking cessation is a process available in the UK where healthcare professionals support patients to stop smoking to address COPD (Asthma + Lung UK, 2026). </a:t>
          </a:r>
        </a:p>
      </dgm:t>
    </dgm:pt>
    <dgm:pt modelId="{DC049CF2-B8FF-4348-BCDF-8E6AFA731927}" type="parTrans" cxnId="{707A8708-F56C-4672-BA79-5B5A92683022}">
      <dgm:prSet/>
      <dgm:spPr/>
      <dgm:t>
        <a:bodyPr/>
        <a:lstStyle/>
        <a:p>
          <a:endParaRPr lang="en-US" sz="1300"/>
        </a:p>
      </dgm:t>
    </dgm:pt>
    <dgm:pt modelId="{BC6CDB95-70A1-44D9-941B-D603B70BD1E0}" type="sibTrans" cxnId="{707A8708-F56C-4672-BA79-5B5A92683022}">
      <dgm:prSet/>
      <dgm:spPr/>
      <dgm:t>
        <a:bodyPr/>
        <a:lstStyle/>
        <a:p>
          <a:endParaRPr lang="en-US" sz="1300"/>
        </a:p>
      </dgm:t>
    </dgm:pt>
    <dgm:pt modelId="{D6A5E46D-AD96-49A3-BB03-AE394484FFB6}">
      <dgm:prSet custT="1"/>
      <dgm:spPr/>
      <dgm:t>
        <a:bodyPr/>
        <a:lstStyle/>
        <a:p>
          <a:pPr rtl="0"/>
          <a:r>
            <a:rPr lang="en-GB" sz="1300" dirty="0">
              <a:latin typeface="Arial" panose="020B0604020202020204" pitchFamily="34" charset="0"/>
              <a:cs typeface="Arial" panose="020B0604020202020204" pitchFamily="34" charset="0"/>
            </a:rPr>
            <a:t>Pulmonary rehabilitation is a course which includes two sessions a week, where healthcare professionals guide patients with breathing exercises, lifestyle advice and emotional support (Asthma + Lung UK, 2026). </a:t>
          </a:r>
        </a:p>
      </dgm:t>
    </dgm:pt>
    <dgm:pt modelId="{24A35D9B-69FA-45BD-95AF-E0067048AD9E}" type="parTrans" cxnId="{9AA74A38-FB8B-401F-AF31-4B6456763459}">
      <dgm:prSet/>
      <dgm:spPr/>
      <dgm:t>
        <a:bodyPr/>
        <a:lstStyle/>
        <a:p>
          <a:endParaRPr lang="en-US" sz="1300"/>
        </a:p>
      </dgm:t>
    </dgm:pt>
    <dgm:pt modelId="{4E1904C5-5D17-416B-BAB3-1EC4444E23D4}" type="sibTrans" cxnId="{9AA74A38-FB8B-401F-AF31-4B6456763459}">
      <dgm:prSet/>
      <dgm:spPr/>
      <dgm:t>
        <a:bodyPr/>
        <a:lstStyle/>
        <a:p>
          <a:endParaRPr lang="en-US" sz="1300"/>
        </a:p>
      </dgm:t>
    </dgm:pt>
    <dgm:pt modelId="{94312330-9C8B-4052-9B3C-A08109CFF577}">
      <dgm:prSet custT="1"/>
      <dgm:spPr/>
      <dgm:t>
        <a:bodyPr/>
        <a:lstStyle/>
        <a:p>
          <a:pPr rtl="0"/>
          <a:r>
            <a:rPr lang="en-GB" sz="1300">
              <a:latin typeface="Arial" panose="020B0604020202020204" pitchFamily="34" charset="0"/>
              <a:cs typeface="Arial" panose="020B0604020202020204" pitchFamily="34" charset="0"/>
            </a:rPr>
            <a:t>Prescribed inhalers deliver instant medicines to the lungs to address difficulty with breathing (Asthma + Lung UK, 2026). </a:t>
          </a:r>
        </a:p>
      </dgm:t>
    </dgm:pt>
    <dgm:pt modelId="{F3410C3B-74D7-4661-B675-7107A31D45EB}" type="parTrans" cxnId="{62D7975C-AA15-48C9-ACD0-3B0382705F58}">
      <dgm:prSet/>
      <dgm:spPr/>
      <dgm:t>
        <a:bodyPr/>
        <a:lstStyle/>
        <a:p>
          <a:endParaRPr lang="en-US" sz="1300"/>
        </a:p>
      </dgm:t>
    </dgm:pt>
    <dgm:pt modelId="{E03C50B4-5210-4399-8F96-3D3D8B55E017}" type="sibTrans" cxnId="{62D7975C-AA15-48C9-ACD0-3B0382705F58}">
      <dgm:prSet/>
      <dgm:spPr/>
      <dgm:t>
        <a:bodyPr/>
        <a:lstStyle/>
        <a:p>
          <a:endParaRPr lang="en-US" sz="1300"/>
        </a:p>
      </dgm:t>
    </dgm:pt>
    <dgm:pt modelId="{C5B1806B-05C3-44AB-B23E-E0E5A2EA876C}">
      <dgm:prSet custT="1"/>
      <dgm:spPr/>
      <dgm:t>
        <a:bodyPr/>
        <a:lstStyle/>
        <a:p>
          <a:pPr rtl="0"/>
          <a:r>
            <a:rPr lang="en-GB" sz="1300" dirty="0">
              <a:latin typeface="Arial" panose="020B0604020202020204" pitchFamily="34" charset="0"/>
              <a:cs typeface="Arial" panose="020B0604020202020204" pitchFamily="34" charset="0"/>
            </a:rPr>
            <a:t>Specialised medications such as Antibiotics, </a:t>
          </a:r>
          <a:r>
            <a:rPr lang="en-GB" sz="1300" dirty="0" err="1">
              <a:latin typeface="Arial" panose="020B0604020202020204" pitchFamily="34" charset="0"/>
              <a:cs typeface="Arial" panose="020B0604020202020204" pitchFamily="34" charset="0"/>
            </a:rPr>
            <a:t>Mucolytics</a:t>
          </a:r>
          <a:r>
            <a:rPr lang="en-GB" sz="1300" dirty="0">
              <a:latin typeface="Arial" panose="020B0604020202020204" pitchFamily="34" charset="0"/>
              <a:cs typeface="Arial" panose="020B0604020202020204" pitchFamily="34" charset="0"/>
            </a:rPr>
            <a:t>, Steroid tablets and many more (Asthma + Lung UK, 2026). </a:t>
          </a:r>
        </a:p>
      </dgm:t>
    </dgm:pt>
    <dgm:pt modelId="{6AA8C57D-7A88-4E5E-BF7E-64A728BB2AA7}" type="parTrans" cxnId="{6C981BF1-9037-4CA2-BBBB-144579909671}">
      <dgm:prSet/>
      <dgm:spPr/>
      <dgm:t>
        <a:bodyPr/>
        <a:lstStyle/>
        <a:p>
          <a:endParaRPr lang="en-US" sz="1300"/>
        </a:p>
      </dgm:t>
    </dgm:pt>
    <dgm:pt modelId="{80E16B32-4DD7-4E4E-8777-231E009BD860}" type="sibTrans" cxnId="{6C981BF1-9037-4CA2-BBBB-144579909671}">
      <dgm:prSet/>
      <dgm:spPr/>
      <dgm:t>
        <a:bodyPr/>
        <a:lstStyle/>
        <a:p>
          <a:endParaRPr lang="en-US" sz="1300"/>
        </a:p>
      </dgm:t>
    </dgm:pt>
    <dgm:pt modelId="{3C31D3CB-0D9C-4AAB-BBBC-251AB34C1BDA}" type="pres">
      <dgm:prSet presAssocID="{66A1581F-98DD-40A7-8364-74EE62B2A9C0}" presName="rootnode" presStyleCnt="0">
        <dgm:presLayoutVars>
          <dgm:chMax/>
          <dgm:chPref/>
          <dgm:dir/>
          <dgm:animLvl val="lvl"/>
        </dgm:presLayoutVars>
      </dgm:prSet>
      <dgm:spPr/>
    </dgm:pt>
    <dgm:pt modelId="{421C4D4D-BDA0-452D-8EA5-28A6741A2C73}" type="pres">
      <dgm:prSet presAssocID="{51A239FD-F37C-4E3A-A8E6-C46D98E1F4AC}" presName="composite" presStyleCnt="0"/>
      <dgm:spPr/>
    </dgm:pt>
    <dgm:pt modelId="{388300DB-5CC9-4519-A03E-E6BD4CAD8103}" type="pres">
      <dgm:prSet presAssocID="{51A239FD-F37C-4E3A-A8E6-C46D98E1F4AC}" presName="LShape" presStyleLbl="alignNode1" presStyleIdx="0" presStyleCnt="9"/>
      <dgm:spPr/>
    </dgm:pt>
    <dgm:pt modelId="{E4546B8A-0388-4582-B7DD-A7749E30C656}" type="pres">
      <dgm:prSet presAssocID="{51A239FD-F37C-4E3A-A8E6-C46D98E1F4AC}" presName="ParentText" presStyleLbl="revTx" presStyleIdx="0" presStyleCnt="5">
        <dgm:presLayoutVars>
          <dgm:chMax val="0"/>
          <dgm:chPref val="0"/>
          <dgm:bulletEnabled val="1"/>
        </dgm:presLayoutVars>
      </dgm:prSet>
      <dgm:spPr/>
    </dgm:pt>
    <dgm:pt modelId="{19C8E0A3-D670-4BFA-9DEA-56F49D8B1D7C}" type="pres">
      <dgm:prSet presAssocID="{51A239FD-F37C-4E3A-A8E6-C46D98E1F4AC}" presName="Triangle" presStyleLbl="alignNode1" presStyleIdx="1" presStyleCnt="9"/>
      <dgm:spPr/>
    </dgm:pt>
    <dgm:pt modelId="{0168AF5C-25CB-441F-B523-8D23D4782945}" type="pres">
      <dgm:prSet presAssocID="{3E18FCDF-9980-4D8F-84CA-F3E1599371FC}" presName="sibTrans" presStyleCnt="0"/>
      <dgm:spPr/>
    </dgm:pt>
    <dgm:pt modelId="{124A1278-7944-4D8B-B335-B07239546B9A}" type="pres">
      <dgm:prSet presAssocID="{3E18FCDF-9980-4D8F-84CA-F3E1599371FC}" presName="space" presStyleCnt="0"/>
      <dgm:spPr/>
    </dgm:pt>
    <dgm:pt modelId="{5E34AE24-3821-4829-8E69-8453640CA9FE}" type="pres">
      <dgm:prSet presAssocID="{DC42E73A-C0F9-4429-98EF-D6D6FB5F8C38}" presName="composite" presStyleCnt="0"/>
      <dgm:spPr/>
    </dgm:pt>
    <dgm:pt modelId="{DE2EA138-36CD-4070-9DC3-D10AF7244A7C}" type="pres">
      <dgm:prSet presAssocID="{DC42E73A-C0F9-4429-98EF-D6D6FB5F8C38}" presName="LShape" presStyleLbl="alignNode1" presStyleIdx="2" presStyleCnt="9"/>
      <dgm:spPr/>
    </dgm:pt>
    <dgm:pt modelId="{40361F63-2C57-4360-9224-251B22D3F53E}" type="pres">
      <dgm:prSet presAssocID="{DC42E73A-C0F9-4429-98EF-D6D6FB5F8C38}" presName="ParentText" presStyleLbl="revTx" presStyleIdx="1" presStyleCnt="5">
        <dgm:presLayoutVars>
          <dgm:chMax val="0"/>
          <dgm:chPref val="0"/>
          <dgm:bulletEnabled val="1"/>
        </dgm:presLayoutVars>
      </dgm:prSet>
      <dgm:spPr/>
    </dgm:pt>
    <dgm:pt modelId="{5AF96CBE-2BB5-4152-93B0-4D1DCF82F06F}" type="pres">
      <dgm:prSet presAssocID="{DC42E73A-C0F9-4429-98EF-D6D6FB5F8C38}" presName="Triangle" presStyleLbl="alignNode1" presStyleIdx="3" presStyleCnt="9"/>
      <dgm:spPr/>
    </dgm:pt>
    <dgm:pt modelId="{16C46606-36BE-43AF-8082-C0E05D09DB37}" type="pres">
      <dgm:prSet presAssocID="{BC6CDB95-70A1-44D9-941B-D603B70BD1E0}" presName="sibTrans" presStyleCnt="0"/>
      <dgm:spPr/>
    </dgm:pt>
    <dgm:pt modelId="{16880499-A61F-432D-9437-91629E121A0C}" type="pres">
      <dgm:prSet presAssocID="{BC6CDB95-70A1-44D9-941B-D603B70BD1E0}" presName="space" presStyleCnt="0"/>
      <dgm:spPr/>
    </dgm:pt>
    <dgm:pt modelId="{D2F8C5A5-938E-4AF6-BA8B-B3AD1FF954EB}" type="pres">
      <dgm:prSet presAssocID="{D6A5E46D-AD96-49A3-BB03-AE394484FFB6}" presName="composite" presStyleCnt="0"/>
      <dgm:spPr/>
    </dgm:pt>
    <dgm:pt modelId="{F27C4B8C-8EAD-490D-A3E8-B42EA9B6FF50}" type="pres">
      <dgm:prSet presAssocID="{D6A5E46D-AD96-49A3-BB03-AE394484FFB6}" presName="LShape" presStyleLbl="alignNode1" presStyleIdx="4" presStyleCnt="9"/>
      <dgm:spPr/>
    </dgm:pt>
    <dgm:pt modelId="{D4252943-5B01-40C4-8EF1-4B2797977BDD}" type="pres">
      <dgm:prSet presAssocID="{D6A5E46D-AD96-49A3-BB03-AE394484FFB6}" presName="ParentText" presStyleLbl="revTx" presStyleIdx="2" presStyleCnt="5">
        <dgm:presLayoutVars>
          <dgm:chMax val="0"/>
          <dgm:chPref val="0"/>
          <dgm:bulletEnabled val="1"/>
        </dgm:presLayoutVars>
      </dgm:prSet>
      <dgm:spPr/>
    </dgm:pt>
    <dgm:pt modelId="{8AB638B5-CA0B-410C-B8CE-88A54ADF2BD6}" type="pres">
      <dgm:prSet presAssocID="{D6A5E46D-AD96-49A3-BB03-AE394484FFB6}" presName="Triangle" presStyleLbl="alignNode1" presStyleIdx="5" presStyleCnt="9"/>
      <dgm:spPr/>
    </dgm:pt>
    <dgm:pt modelId="{0BC77F80-94A7-4C45-A2C8-F720B36EACAE}" type="pres">
      <dgm:prSet presAssocID="{4E1904C5-5D17-416B-BAB3-1EC4444E23D4}" presName="sibTrans" presStyleCnt="0"/>
      <dgm:spPr/>
    </dgm:pt>
    <dgm:pt modelId="{643E7AB2-F081-4BDF-A367-71957F4F213E}" type="pres">
      <dgm:prSet presAssocID="{4E1904C5-5D17-416B-BAB3-1EC4444E23D4}" presName="space" presStyleCnt="0"/>
      <dgm:spPr/>
    </dgm:pt>
    <dgm:pt modelId="{D96A7845-5F90-4C44-BEE0-396FBF37C2FB}" type="pres">
      <dgm:prSet presAssocID="{94312330-9C8B-4052-9B3C-A08109CFF577}" presName="composite" presStyleCnt="0"/>
      <dgm:spPr/>
    </dgm:pt>
    <dgm:pt modelId="{328A7430-D6C2-456E-9C2F-7B0A5E11E44C}" type="pres">
      <dgm:prSet presAssocID="{94312330-9C8B-4052-9B3C-A08109CFF577}" presName="LShape" presStyleLbl="alignNode1" presStyleIdx="6" presStyleCnt="9"/>
      <dgm:spPr/>
    </dgm:pt>
    <dgm:pt modelId="{AFEA450D-ABE3-4BA8-A6F8-A7EF4AB5C971}" type="pres">
      <dgm:prSet presAssocID="{94312330-9C8B-4052-9B3C-A08109CFF577}" presName="ParentText" presStyleLbl="revTx" presStyleIdx="3" presStyleCnt="5">
        <dgm:presLayoutVars>
          <dgm:chMax val="0"/>
          <dgm:chPref val="0"/>
          <dgm:bulletEnabled val="1"/>
        </dgm:presLayoutVars>
      </dgm:prSet>
      <dgm:spPr/>
    </dgm:pt>
    <dgm:pt modelId="{90B99414-4F7D-4749-8502-15DE525D054D}" type="pres">
      <dgm:prSet presAssocID="{94312330-9C8B-4052-9B3C-A08109CFF577}" presName="Triangle" presStyleLbl="alignNode1" presStyleIdx="7" presStyleCnt="9"/>
      <dgm:spPr/>
    </dgm:pt>
    <dgm:pt modelId="{E69F6DCA-7CF0-4FB3-96EF-DE588C54A320}" type="pres">
      <dgm:prSet presAssocID="{E03C50B4-5210-4399-8F96-3D3D8B55E017}" presName="sibTrans" presStyleCnt="0"/>
      <dgm:spPr/>
    </dgm:pt>
    <dgm:pt modelId="{2B857112-EB09-41D1-AC72-76E890B4468C}" type="pres">
      <dgm:prSet presAssocID="{E03C50B4-5210-4399-8F96-3D3D8B55E017}" presName="space" presStyleCnt="0"/>
      <dgm:spPr/>
    </dgm:pt>
    <dgm:pt modelId="{63BEAFA0-4F8E-4D0A-8B31-658D558BDDE0}" type="pres">
      <dgm:prSet presAssocID="{C5B1806B-05C3-44AB-B23E-E0E5A2EA876C}" presName="composite" presStyleCnt="0"/>
      <dgm:spPr/>
    </dgm:pt>
    <dgm:pt modelId="{AA2024FF-C3BF-48DE-ACCD-56A55A6A8C26}" type="pres">
      <dgm:prSet presAssocID="{C5B1806B-05C3-44AB-B23E-E0E5A2EA876C}" presName="LShape" presStyleLbl="alignNode1" presStyleIdx="8" presStyleCnt="9"/>
      <dgm:spPr/>
    </dgm:pt>
    <dgm:pt modelId="{488D885F-0DC9-4B0E-ADFE-B75800DE1762}" type="pres">
      <dgm:prSet presAssocID="{C5B1806B-05C3-44AB-B23E-E0E5A2EA876C}" presName="ParentText" presStyleLbl="revTx" presStyleIdx="4" presStyleCnt="5">
        <dgm:presLayoutVars>
          <dgm:chMax val="0"/>
          <dgm:chPref val="0"/>
          <dgm:bulletEnabled val="1"/>
        </dgm:presLayoutVars>
      </dgm:prSet>
      <dgm:spPr/>
    </dgm:pt>
  </dgm:ptLst>
  <dgm:cxnLst>
    <dgm:cxn modelId="{707A8708-F56C-4672-BA79-5B5A92683022}" srcId="{66A1581F-98DD-40A7-8364-74EE62B2A9C0}" destId="{DC42E73A-C0F9-4429-98EF-D6D6FB5F8C38}" srcOrd="1" destOrd="0" parTransId="{DC049CF2-B8FF-4348-BCDF-8E6AFA731927}" sibTransId="{BC6CDB95-70A1-44D9-941B-D603B70BD1E0}"/>
    <dgm:cxn modelId="{9AA74A38-FB8B-401F-AF31-4B6456763459}" srcId="{66A1581F-98DD-40A7-8364-74EE62B2A9C0}" destId="{D6A5E46D-AD96-49A3-BB03-AE394484FFB6}" srcOrd="2" destOrd="0" parTransId="{24A35D9B-69FA-45BD-95AF-E0067048AD9E}" sibTransId="{4E1904C5-5D17-416B-BAB3-1EC4444E23D4}"/>
    <dgm:cxn modelId="{62D7975C-AA15-48C9-ACD0-3B0382705F58}" srcId="{66A1581F-98DD-40A7-8364-74EE62B2A9C0}" destId="{94312330-9C8B-4052-9B3C-A08109CFF577}" srcOrd="3" destOrd="0" parTransId="{F3410C3B-74D7-4661-B675-7107A31D45EB}" sibTransId="{E03C50B4-5210-4399-8F96-3D3D8B55E017}"/>
    <dgm:cxn modelId="{37A25E86-F5B4-426E-AD8E-6B85CB8C77D0}" type="presOf" srcId="{94312330-9C8B-4052-9B3C-A08109CFF577}" destId="{AFEA450D-ABE3-4BA8-A6F8-A7EF4AB5C971}" srcOrd="0" destOrd="0" presId="urn:microsoft.com/office/officeart/2009/3/layout/StepUpProcess"/>
    <dgm:cxn modelId="{E56B7C8A-D193-4D2A-BD48-9597B1D4B8D6}" type="presOf" srcId="{DC42E73A-C0F9-4429-98EF-D6D6FB5F8C38}" destId="{40361F63-2C57-4360-9224-251B22D3F53E}" srcOrd="0" destOrd="0" presId="urn:microsoft.com/office/officeart/2009/3/layout/StepUpProcess"/>
    <dgm:cxn modelId="{2375A79E-B3B8-4988-AAD8-A78B042AB29F}" type="presOf" srcId="{66A1581F-98DD-40A7-8364-74EE62B2A9C0}" destId="{3C31D3CB-0D9C-4AAB-BBBC-251AB34C1BDA}" srcOrd="0" destOrd="0" presId="urn:microsoft.com/office/officeart/2009/3/layout/StepUpProcess"/>
    <dgm:cxn modelId="{56B151B3-197E-42A3-B0BB-F96E4D978A19}" type="presOf" srcId="{51A239FD-F37C-4E3A-A8E6-C46D98E1F4AC}" destId="{E4546B8A-0388-4582-B7DD-A7749E30C656}" srcOrd="0" destOrd="0" presId="urn:microsoft.com/office/officeart/2009/3/layout/StepUpProcess"/>
    <dgm:cxn modelId="{583415D2-9401-455E-8DE1-B8541EB96CBF}" type="presOf" srcId="{D6A5E46D-AD96-49A3-BB03-AE394484FFB6}" destId="{D4252943-5B01-40C4-8EF1-4B2797977BDD}" srcOrd="0" destOrd="0" presId="urn:microsoft.com/office/officeart/2009/3/layout/StepUpProcess"/>
    <dgm:cxn modelId="{2912C1DD-FCB2-4508-9A07-78035977C3DF}" type="presOf" srcId="{C5B1806B-05C3-44AB-B23E-E0E5A2EA876C}" destId="{488D885F-0DC9-4B0E-ADFE-B75800DE1762}" srcOrd="0" destOrd="0" presId="urn:microsoft.com/office/officeart/2009/3/layout/StepUpProcess"/>
    <dgm:cxn modelId="{7D9DA3EA-7727-4268-A6E0-7CD38556183B}" srcId="{66A1581F-98DD-40A7-8364-74EE62B2A9C0}" destId="{51A239FD-F37C-4E3A-A8E6-C46D98E1F4AC}" srcOrd="0" destOrd="0" parTransId="{5C1CB09F-0929-447F-84F0-2A60A296B0AB}" sibTransId="{3E18FCDF-9980-4D8F-84CA-F3E1599371FC}"/>
    <dgm:cxn modelId="{6C981BF1-9037-4CA2-BBBB-144579909671}" srcId="{66A1581F-98DD-40A7-8364-74EE62B2A9C0}" destId="{C5B1806B-05C3-44AB-B23E-E0E5A2EA876C}" srcOrd="4" destOrd="0" parTransId="{6AA8C57D-7A88-4E5E-BF7E-64A728BB2AA7}" sibTransId="{80E16B32-4DD7-4E4E-8777-231E009BD860}"/>
    <dgm:cxn modelId="{5692F58E-F19D-45CF-ADD9-3FEE5A6F976A}" type="presParOf" srcId="{3C31D3CB-0D9C-4AAB-BBBC-251AB34C1BDA}" destId="{421C4D4D-BDA0-452D-8EA5-28A6741A2C73}" srcOrd="0" destOrd="0" presId="urn:microsoft.com/office/officeart/2009/3/layout/StepUpProcess"/>
    <dgm:cxn modelId="{45130F89-ED3A-4973-A55E-BB241784B0F7}" type="presParOf" srcId="{421C4D4D-BDA0-452D-8EA5-28A6741A2C73}" destId="{388300DB-5CC9-4519-A03E-E6BD4CAD8103}" srcOrd="0" destOrd="0" presId="urn:microsoft.com/office/officeart/2009/3/layout/StepUpProcess"/>
    <dgm:cxn modelId="{F69E7A13-1641-4CD4-99C0-98121E6124FD}" type="presParOf" srcId="{421C4D4D-BDA0-452D-8EA5-28A6741A2C73}" destId="{E4546B8A-0388-4582-B7DD-A7749E30C656}" srcOrd="1" destOrd="0" presId="urn:microsoft.com/office/officeart/2009/3/layout/StepUpProcess"/>
    <dgm:cxn modelId="{77BE8AF8-26B0-4C9C-AC77-280DAD83FEA0}" type="presParOf" srcId="{421C4D4D-BDA0-452D-8EA5-28A6741A2C73}" destId="{19C8E0A3-D670-4BFA-9DEA-56F49D8B1D7C}" srcOrd="2" destOrd="0" presId="urn:microsoft.com/office/officeart/2009/3/layout/StepUpProcess"/>
    <dgm:cxn modelId="{58C9D4D1-6101-41D6-81D9-B8C20555F827}" type="presParOf" srcId="{3C31D3CB-0D9C-4AAB-BBBC-251AB34C1BDA}" destId="{0168AF5C-25CB-441F-B523-8D23D4782945}" srcOrd="1" destOrd="0" presId="urn:microsoft.com/office/officeart/2009/3/layout/StepUpProcess"/>
    <dgm:cxn modelId="{5B0D03A8-6CD1-4251-8BCD-88D62AA65A32}" type="presParOf" srcId="{0168AF5C-25CB-441F-B523-8D23D4782945}" destId="{124A1278-7944-4D8B-B335-B07239546B9A}" srcOrd="0" destOrd="0" presId="urn:microsoft.com/office/officeart/2009/3/layout/StepUpProcess"/>
    <dgm:cxn modelId="{257FE009-7779-41C4-8F0C-0A92C2945840}" type="presParOf" srcId="{3C31D3CB-0D9C-4AAB-BBBC-251AB34C1BDA}" destId="{5E34AE24-3821-4829-8E69-8453640CA9FE}" srcOrd="2" destOrd="0" presId="urn:microsoft.com/office/officeart/2009/3/layout/StepUpProcess"/>
    <dgm:cxn modelId="{0D1688F5-6313-4DC4-9E71-167C3A7045F5}" type="presParOf" srcId="{5E34AE24-3821-4829-8E69-8453640CA9FE}" destId="{DE2EA138-36CD-4070-9DC3-D10AF7244A7C}" srcOrd="0" destOrd="0" presId="urn:microsoft.com/office/officeart/2009/3/layout/StepUpProcess"/>
    <dgm:cxn modelId="{576F2AEC-0AC8-4EE9-A9BE-CF311EB148A8}" type="presParOf" srcId="{5E34AE24-3821-4829-8E69-8453640CA9FE}" destId="{40361F63-2C57-4360-9224-251B22D3F53E}" srcOrd="1" destOrd="0" presId="urn:microsoft.com/office/officeart/2009/3/layout/StepUpProcess"/>
    <dgm:cxn modelId="{6C56D923-7A6F-4632-A57C-E474140A9FF3}" type="presParOf" srcId="{5E34AE24-3821-4829-8E69-8453640CA9FE}" destId="{5AF96CBE-2BB5-4152-93B0-4D1DCF82F06F}" srcOrd="2" destOrd="0" presId="urn:microsoft.com/office/officeart/2009/3/layout/StepUpProcess"/>
    <dgm:cxn modelId="{5588A143-E4CE-49AE-861F-AFDD97222982}" type="presParOf" srcId="{3C31D3CB-0D9C-4AAB-BBBC-251AB34C1BDA}" destId="{16C46606-36BE-43AF-8082-C0E05D09DB37}" srcOrd="3" destOrd="0" presId="urn:microsoft.com/office/officeart/2009/3/layout/StepUpProcess"/>
    <dgm:cxn modelId="{B88D8538-522D-4B7B-B861-A475A4FD0063}" type="presParOf" srcId="{16C46606-36BE-43AF-8082-C0E05D09DB37}" destId="{16880499-A61F-432D-9437-91629E121A0C}" srcOrd="0" destOrd="0" presId="urn:microsoft.com/office/officeart/2009/3/layout/StepUpProcess"/>
    <dgm:cxn modelId="{56D5B049-EA69-4F7C-BE85-CB13F3CF7D19}" type="presParOf" srcId="{3C31D3CB-0D9C-4AAB-BBBC-251AB34C1BDA}" destId="{D2F8C5A5-938E-4AF6-BA8B-B3AD1FF954EB}" srcOrd="4" destOrd="0" presId="urn:microsoft.com/office/officeart/2009/3/layout/StepUpProcess"/>
    <dgm:cxn modelId="{67FA665A-C47A-413C-92E9-1FC815316AC4}" type="presParOf" srcId="{D2F8C5A5-938E-4AF6-BA8B-B3AD1FF954EB}" destId="{F27C4B8C-8EAD-490D-A3E8-B42EA9B6FF50}" srcOrd="0" destOrd="0" presId="urn:microsoft.com/office/officeart/2009/3/layout/StepUpProcess"/>
    <dgm:cxn modelId="{08DEC9D9-5FD6-4B9B-A712-FE01E55A83BC}" type="presParOf" srcId="{D2F8C5A5-938E-4AF6-BA8B-B3AD1FF954EB}" destId="{D4252943-5B01-40C4-8EF1-4B2797977BDD}" srcOrd="1" destOrd="0" presId="urn:microsoft.com/office/officeart/2009/3/layout/StepUpProcess"/>
    <dgm:cxn modelId="{7494F842-AFA2-4ADD-894F-59731421A1CD}" type="presParOf" srcId="{D2F8C5A5-938E-4AF6-BA8B-B3AD1FF954EB}" destId="{8AB638B5-CA0B-410C-B8CE-88A54ADF2BD6}" srcOrd="2" destOrd="0" presId="urn:microsoft.com/office/officeart/2009/3/layout/StepUpProcess"/>
    <dgm:cxn modelId="{4A3C8C1B-3DA4-4FFB-BD08-97ED477B8D11}" type="presParOf" srcId="{3C31D3CB-0D9C-4AAB-BBBC-251AB34C1BDA}" destId="{0BC77F80-94A7-4C45-A2C8-F720B36EACAE}" srcOrd="5" destOrd="0" presId="urn:microsoft.com/office/officeart/2009/3/layout/StepUpProcess"/>
    <dgm:cxn modelId="{5E0686D3-7DC5-4EB4-A227-116D9A487C56}" type="presParOf" srcId="{0BC77F80-94A7-4C45-A2C8-F720B36EACAE}" destId="{643E7AB2-F081-4BDF-A367-71957F4F213E}" srcOrd="0" destOrd="0" presId="urn:microsoft.com/office/officeart/2009/3/layout/StepUpProcess"/>
    <dgm:cxn modelId="{FF059A5B-EF9D-4D0B-8790-3FF5665EABAF}" type="presParOf" srcId="{3C31D3CB-0D9C-4AAB-BBBC-251AB34C1BDA}" destId="{D96A7845-5F90-4C44-BEE0-396FBF37C2FB}" srcOrd="6" destOrd="0" presId="urn:microsoft.com/office/officeart/2009/3/layout/StepUpProcess"/>
    <dgm:cxn modelId="{FEFD1BBD-4A80-46BF-B393-A4E26D3481E8}" type="presParOf" srcId="{D96A7845-5F90-4C44-BEE0-396FBF37C2FB}" destId="{328A7430-D6C2-456E-9C2F-7B0A5E11E44C}" srcOrd="0" destOrd="0" presId="urn:microsoft.com/office/officeart/2009/3/layout/StepUpProcess"/>
    <dgm:cxn modelId="{1BDCA4CC-FE7C-45B6-A20F-E0D8DB53BD09}" type="presParOf" srcId="{D96A7845-5F90-4C44-BEE0-396FBF37C2FB}" destId="{AFEA450D-ABE3-4BA8-A6F8-A7EF4AB5C971}" srcOrd="1" destOrd="0" presId="urn:microsoft.com/office/officeart/2009/3/layout/StepUpProcess"/>
    <dgm:cxn modelId="{8727CC55-11BA-4106-A3B1-D0D63F61D7DD}" type="presParOf" srcId="{D96A7845-5F90-4C44-BEE0-396FBF37C2FB}" destId="{90B99414-4F7D-4749-8502-15DE525D054D}" srcOrd="2" destOrd="0" presId="urn:microsoft.com/office/officeart/2009/3/layout/StepUpProcess"/>
    <dgm:cxn modelId="{37B79DEC-C3F7-4597-9685-5A23154D8D09}" type="presParOf" srcId="{3C31D3CB-0D9C-4AAB-BBBC-251AB34C1BDA}" destId="{E69F6DCA-7CF0-4FB3-96EF-DE588C54A320}" srcOrd="7" destOrd="0" presId="urn:microsoft.com/office/officeart/2009/3/layout/StepUpProcess"/>
    <dgm:cxn modelId="{FFBEC331-5D7A-4473-AFF8-267F5FE19A99}" type="presParOf" srcId="{E69F6DCA-7CF0-4FB3-96EF-DE588C54A320}" destId="{2B857112-EB09-41D1-AC72-76E890B4468C}" srcOrd="0" destOrd="0" presId="urn:microsoft.com/office/officeart/2009/3/layout/StepUpProcess"/>
    <dgm:cxn modelId="{E34BCCCD-20B1-4EA1-8AEA-71C77A272665}" type="presParOf" srcId="{3C31D3CB-0D9C-4AAB-BBBC-251AB34C1BDA}" destId="{63BEAFA0-4F8E-4D0A-8B31-658D558BDDE0}" srcOrd="8" destOrd="0" presId="urn:microsoft.com/office/officeart/2009/3/layout/StepUpProcess"/>
    <dgm:cxn modelId="{2A3BDFD5-F787-48D1-BFBF-E0F594547222}" type="presParOf" srcId="{63BEAFA0-4F8E-4D0A-8B31-658D558BDDE0}" destId="{AA2024FF-C3BF-48DE-ACCD-56A55A6A8C26}" srcOrd="0" destOrd="0" presId="urn:microsoft.com/office/officeart/2009/3/layout/StepUpProcess"/>
    <dgm:cxn modelId="{D6748C68-0908-4318-8E07-8DBBED1293AA}" type="presParOf" srcId="{63BEAFA0-4F8E-4D0A-8B31-658D558BDDE0}" destId="{488D885F-0DC9-4B0E-ADFE-B75800DE1762}"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08BC15-7945-4870-8E0C-E67D6B15708D}" type="doc">
      <dgm:prSet loTypeId="urn:microsoft.com/office/officeart/2005/8/layout/rings+Icon" loCatId="relationship" qsTypeId="urn:microsoft.com/office/officeart/2005/8/quickstyle/simple1" qsCatId="simple" csTypeId="urn:microsoft.com/office/officeart/2005/8/colors/accent0_1" csCatId="mainScheme" phldr="1"/>
      <dgm:spPr/>
      <dgm:t>
        <a:bodyPr/>
        <a:lstStyle/>
        <a:p>
          <a:endParaRPr lang="en-US"/>
        </a:p>
      </dgm:t>
    </dgm:pt>
    <dgm:pt modelId="{601EEC8F-4594-4B43-B9F9-BCC1E8F483BD}">
      <dgm:prSet custT="1"/>
      <dgm:spPr/>
      <dgm:t>
        <a:bodyPr/>
        <a:lstStyle/>
        <a:p>
          <a:pPr rtl="0"/>
          <a:r>
            <a:rPr lang="en-GB" sz="1400" dirty="0">
              <a:solidFill>
                <a:schemeClr val="bg1"/>
              </a:solidFill>
              <a:latin typeface="Arial" panose="020B0604020202020204" pitchFamily="34" charset="0"/>
              <a:cs typeface="Arial" panose="020B0604020202020204" pitchFamily="34" charset="0"/>
            </a:rPr>
            <a:t>Even though COPD is not a curable disease, its progression can be slowed through quitting smoking and vaping (Stolz et al., 2022). </a:t>
          </a:r>
        </a:p>
      </dgm:t>
    </dgm:pt>
    <dgm:pt modelId="{080C2011-9925-44B4-A5DF-4654832EFD18}" type="parTrans" cxnId="{26D7D543-4B79-4D84-A622-731671DF111B}">
      <dgm:prSet/>
      <dgm:spPr/>
      <dgm:t>
        <a:bodyPr/>
        <a:lstStyle/>
        <a:p>
          <a:endParaRPr lang="en-US"/>
        </a:p>
      </dgm:t>
    </dgm:pt>
    <dgm:pt modelId="{42DD0F32-2C32-463E-93AE-AEDDB8C37370}" type="sibTrans" cxnId="{26D7D543-4B79-4D84-A622-731671DF111B}">
      <dgm:prSet/>
      <dgm:spPr/>
      <dgm:t>
        <a:bodyPr/>
        <a:lstStyle/>
        <a:p>
          <a:endParaRPr lang="en-US"/>
        </a:p>
      </dgm:t>
    </dgm:pt>
    <dgm:pt modelId="{F7E00C4B-3B59-4C1E-BC38-BB2D64C70351}">
      <dgm:prSet custT="1"/>
      <dgm:spPr/>
      <dgm:t>
        <a:bodyPr/>
        <a:lstStyle/>
        <a:p>
          <a:pPr rtl="0"/>
          <a:r>
            <a:rPr lang="en-GB" sz="1400" dirty="0">
              <a:solidFill>
                <a:schemeClr val="bg1"/>
              </a:solidFill>
              <a:latin typeface="Arial" panose="020B0604020202020204" pitchFamily="34" charset="0"/>
              <a:cs typeface="Arial" panose="020B0604020202020204" pitchFamily="34" charset="0"/>
            </a:rPr>
            <a:t>Bronchodilator inhalers are significant medicines for short-term relief from COPD (Mao et al., 2025). </a:t>
          </a:r>
        </a:p>
      </dgm:t>
    </dgm:pt>
    <dgm:pt modelId="{E15FC16C-1360-48AE-9EC6-DD2C3A484749}" type="parTrans" cxnId="{318BA2AE-CF95-4AD3-84DA-F353CCA445DE}">
      <dgm:prSet/>
      <dgm:spPr/>
      <dgm:t>
        <a:bodyPr/>
        <a:lstStyle/>
        <a:p>
          <a:endParaRPr lang="en-US"/>
        </a:p>
      </dgm:t>
    </dgm:pt>
    <dgm:pt modelId="{F62EEEE3-A0A6-4038-A4E3-FB87D9C7630F}" type="sibTrans" cxnId="{318BA2AE-CF95-4AD3-84DA-F353CCA445DE}">
      <dgm:prSet/>
      <dgm:spPr/>
      <dgm:t>
        <a:bodyPr/>
        <a:lstStyle/>
        <a:p>
          <a:endParaRPr lang="en-US"/>
        </a:p>
      </dgm:t>
    </dgm:pt>
    <dgm:pt modelId="{B6B914D3-5B82-4DF0-80B5-E869FC094F9A}">
      <dgm:prSet custT="1"/>
      <dgm:spPr/>
      <dgm:t>
        <a:bodyPr/>
        <a:lstStyle/>
        <a:p>
          <a:pPr rtl="0"/>
          <a:r>
            <a:rPr lang="en-GB" sz="1400" dirty="0">
              <a:solidFill>
                <a:schemeClr val="bg1"/>
              </a:solidFill>
              <a:latin typeface="Arial" panose="020B0604020202020204" pitchFamily="34" charset="0"/>
              <a:cs typeface="Arial" panose="020B0604020202020204" pitchFamily="34" charset="0"/>
            </a:rPr>
            <a:t>Individuals can protect themselves from COPD by getting a flu vaccine every year (Mao et al., 2025). </a:t>
          </a:r>
        </a:p>
      </dgm:t>
    </dgm:pt>
    <dgm:pt modelId="{996BCFE0-5543-4C8C-BDC2-8FAD4C41D52B}" type="parTrans" cxnId="{1A61E6C3-9B1A-4264-81CA-9FBCBE7B45F9}">
      <dgm:prSet/>
      <dgm:spPr/>
      <dgm:t>
        <a:bodyPr/>
        <a:lstStyle/>
        <a:p>
          <a:endParaRPr lang="en-US"/>
        </a:p>
      </dgm:t>
    </dgm:pt>
    <dgm:pt modelId="{7C5C81F5-C7BD-431E-A0B7-0A3CCB46A08B}" type="sibTrans" cxnId="{1A61E6C3-9B1A-4264-81CA-9FBCBE7B45F9}">
      <dgm:prSet/>
      <dgm:spPr/>
      <dgm:t>
        <a:bodyPr/>
        <a:lstStyle/>
        <a:p>
          <a:endParaRPr lang="en-US"/>
        </a:p>
      </dgm:t>
    </dgm:pt>
    <dgm:pt modelId="{07E41305-52D2-4E43-B0BE-8D7EEB1B97AD}">
      <dgm:prSet custT="1"/>
      <dgm:spPr/>
      <dgm:t>
        <a:bodyPr/>
        <a:lstStyle/>
        <a:p>
          <a:pPr rtl="0"/>
          <a:r>
            <a:rPr lang="en-GB" sz="1400">
              <a:solidFill>
                <a:schemeClr val="bg1"/>
              </a:solidFill>
              <a:latin typeface="Arial" panose="020B0604020202020204" pitchFamily="34" charset="0"/>
              <a:cs typeface="Arial" panose="020B0604020202020204" pitchFamily="34" charset="0"/>
            </a:rPr>
            <a:t>Additionally, WHO has developed new guidelines to prevent COPD in primary care (Patel, 2024). </a:t>
          </a:r>
        </a:p>
      </dgm:t>
    </dgm:pt>
    <dgm:pt modelId="{0B716616-3284-4A4F-8EB0-F11846ED8E74}" type="parTrans" cxnId="{BD6B87BA-56BE-4CC4-A020-D36867D5280B}">
      <dgm:prSet/>
      <dgm:spPr/>
      <dgm:t>
        <a:bodyPr/>
        <a:lstStyle/>
        <a:p>
          <a:endParaRPr lang="en-US"/>
        </a:p>
      </dgm:t>
    </dgm:pt>
    <dgm:pt modelId="{BEB90401-D36A-43A5-98AB-555B1DB72F67}" type="sibTrans" cxnId="{BD6B87BA-56BE-4CC4-A020-D36867D5280B}">
      <dgm:prSet/>
      <dgm:spPr/>
      <dgm:t>
        <a:bodyPr/>
        <a:lstStyle/>
        <a:p>
          <a:endParaRPr lang="en-US"/>
        </a:p>
      </dgm:t>
    </dgm:pt>
    <dgm:pt modelId="{209960F4-2837-4C92-8F37-779A88276577}">
      <dgm:prSet custT="1"/>
      <dgm:spPr/>
      <dgm:t>
        <a:bodyPr/>
        <a:lstStyle/>
        <a:p>
          <a:pPr rtl="0"/>
          <a:r>
            <a:rPr lang="en-GB" sz="1400" dirty="0">
              <a:solidFill>
                <a:schemeClr val="bg1"/>
              </a:solidFill>
              <a:latin typeface="Arial" panose="020B0604020202020204" pitchFamily="34" charset="0"/>
              <a:cs typeface="Arial" panose="020B0604020202020204" pitchFamily="34" charset="0"/>
            </a:rPr>
            <a:t>Rehabilitation is another long-term COPD prevention programme that provides non-pharmaceutical interventions for patients to slow the progression of this disease (Zhan et al., 2025). </a:t>
          </a:r>
        </a:p>
      </dgm:t>
    </dgm:pt>
    <dgm:pt modelId="{DBDD667B-165F-4EEC-85A8-ADE640C6807F}" type="parTrans" cxnId="{A81F2EF0-ECA5-4642-A471-80FB633D3E85}">
      <dgm:prSet/>
      <dgm:spPr/>
      <dgm:t>
        <a:bodyPr/>
        <a:lstStyle/>
        <a:p>
          <a:endParaRPr lang="en-US"/>
        </a:p>
      </dgm:t>
    </dgm:pt>
    <dgm:pt modelId="{7ED221CC-8A2A-49DC-865B-541F4227AD6D}" type="sibTrans" cxnId="{A81F2EF0-ECA5-4642-A471-80FB633D3E85}">
      <dgm:prSet/>
      <dgm:spPr/>
      <dgm:t>
        <a:bodyPr/>
        <a:lstStyle/>
        <a:p>
          <a:endParaRPr lang="en-US"/>
        </a:p>
      </dgm:t>
    </dgm:pt>
    <dgm:pt modelId="{DBA4CF24-C47B-43C7-95D6-DB5BFA6518E8}">
      <dgm:prSet custT="1"/>
      <dgm:spPr/>
      <dgm:t>
        <a:bodyPr/>
        <a:lstStyle/>
        <a:p>
          <a:pPr rtl="0"/>
          <a:r>
            <a:rPr lang="en-GB" sz="1400">
              <a:solidFill>
                <a:schemeClr val="bg1"/>
              </a:solidFill>
              <a:latin typeface="Arial" panose="020B0604020202020204" pitchFamily="34" charset="0"/>
              <a:cs typeface="Arial" panose="020B0604020202020204" pitchFamily="34" charset="0"/>
            </a:rPr>
            <a:t>GOLD Report suggests people with stable COPD should have the latest influenza vaccine annually to get short-term relief (Dabscheck et al., 2022). </a:t>
          </a:r>
        </a:p>
      </dgm:t>
    </dgm:pt>
    <dgm:pt modelId="{FD0648E8-B41F-42D5-AB45-9E1ACBF45ACA}" type="parTrans" cxnId="{805BF352-BC91-4089-8AB0-4CED1AFD625E}">
      <dgm:prSet/>
      <dgm:spPr/>
      <dgm:t>
        <a:bodyPr/>
        <a:lstStyle/>
        <a:p>
          <a:endParaRPr lang="en-US"/>
        </a:p>
      </dgm:t>
    </dgm:pt>
    <dgm:pt modelId="{6338E326-FAA1-4D49-9F8B-C912FB73212E}" type="sibTrans" cxnId="{805BF352-BC91-4089-8AB0-4CED1AFD625E}">
      <dgm:prSet/>
      <dgm:spPr/>
      <dgm:t>
        <a:bodyPr/>
        <a:lstStyle/>
        <a:p>
          <a:endParaRPr lang="en-US"/>
        </a:p>
      </dgm:t>
    </dgm:pt>
    <dgm:pt modelId="{C44FD50B-85B3-4CEA-B186-F45AA33A04C6}">
      <dgm:prSet custT="1"/>
      <dgm:spPr/>
      <dgm:t>
        <a:bodyPr/>
        <a:lstStyle/>
        <a:p>
          <a:pPr rtl="0"/>
          <a:r>
            <a:rPr lang="en-GB" sz="1400" dirty="0">
              <a:solidFill>
                <a:schemeClr val="bg1"/>
              </a:solidFill>
              <a:latin typeface="Arial" panose="020B0604020202020204" pitchFamily="34" charset="0"/>
              <a:cs typeface="Arial" panose="020B0604020202020204" pitchFamily="34" charset="0"/>
            </a:rPr>
            <a:t>Additionally, certain food restrictions, medication and initial testing can also control this LTC. </a:t>
          </a:r>
        </a:p>
      </dgm:t>
    </dgm:pt>
    <dgm:pt modelId="{ED07A19E-4894-4151-8308-C52DBDB404CF}" type="parTrans" cxnId="{9B44E1EF-A037-4378-88EF-B877E0F4719E}">
      <dgm:prSet/>
      <dgm:spPr/>
      <dgm:t>
        <a:bodyPr/>
        <a:lstStyle/>
        <a:p>
          <a:endParaRPr lang="en-US"/>
        </a:p>
      </dgm:t>
    </dgm:pt>
    <dgm:pt modelId="{40ED2E68-6146-41AC-A607-43EF50DB7731}" type="sibTrans" cxnId="{9B44E1EF-A037-4378-88EF-B877E0F4719E}">
      <dgm:prSet/>
      <dgm:spPr/>
      <dgm:t>
        <a:bodyPr/>
        <a:lstStyle/>
        <a:p>
          <a:endParaRPr lang="en-US"/>
        </a:p>
      </dgm:t>
    </dgm:pt>
    <dgm:pt modelId="{24FC8D5A-E3AC-4481-B093-5BFBD255D172}" type="pres">
      <dgm:prSet presAssocID="{D908BC15-7945-4870-8E0C-E67D6B15708D}" presName="Name0" presStyleCnt="0">
        <dgm:presLayoutVars>
          <dgm:chMax val="7"/>
          <dgm:dir/>
          <dgm:resizeHandles val="exact"/>
        </dgm:presLayoutVars>
      </dgm:prSet>
      <dgm:spPr/>
    </dgm:pt>
    <dgm:pt modelId="{55733EF9-7E0A-411F-82F4-1D29FCDD1051}" type="pres">
      <dgm:prSet presAssocID="{D908BC15-7945-4870-8E0C-E67D6B15708D}" presName="ellipse1" presStyleLbl="vennNode1" presStyleIdx="0" presStyleCnt="7">
        <dgm:presLayoutVars>
          <dgm:bulletEnabled val="1"/>
        </dgm:presLayoutVars>
      </dgm:prSet>
      <dgm:spPr/>
    </dgm:pt>
    <dgm:pt modelId="{21EC31E5-0A64-4AD3-9D65-CC43CD89EBA2}" type="pres">
      <dgm:prSet presAssocID="{D908BC15-7945-4870-8E0C-E67D6B15708D}" presName="ellipse2" presStyleLbl="vennNode1" presStyleIdx="1" presStyleCnt="7">
        <dgm:presLayoutVars>
          <dgm:bulletEnabled val="1"/>
        </dgm:presLayoutVars>
      </dgm:prSet>
      <dgm:spPr/>
    </dgm:pt>
    <dgm:pt modelId="{124685BF-72FD-4BAE-86EF-53C74532F0D9}" type="pres">
      <dgm:prSet presAssocID="{D908BC15-7945-4870-8E0C-E67D6B15708D}" presName="ellipse3" presStyleLbl="vennNode1" presStyleIdx="2" presStyleCnt="7">
        <dgm:presLayoutVars>
          <dgm:bulletEnabled val="1"/>
        </dgm:presLayoutVars>
      </dgm:prSet>
      <dgm:spPr/>
    </dgm:pt>
    <dgm:pt modelId="{4810FCDD-10A2-4864-8EC6-FEFE845A683E}" type="pres">
      <dgm:prSet presAssocID="{D908BC15-7945-4870-8E0C-E67D6B15708D}" presName="ellipse4" presStyleLbl="vennNode1" presStyleIdx="3" presStyleCnt="7">
        <dgm:presLayoutVars>
          <dgm:bulletEnabled val="1"/>
        </dgm:presLayoutVars>
      </dgm:prSet>
      <dgm:spPr/>
    </dgm:pt>
    <dgm:pt modelId="{0FF3A099-547F-4839-8223-0349B1F8F51B}" type="pres">
      <dgm:prSet presAssocID="{D908BC15-7945-4870-8E0C-E67D6B15708D}" presName="ellipse5" presStyleLbl="vennNode1" presStyleIdx="4" presStyleCnt="7">
        <dgm:presLayoutVars>
          <dgm:bulletEnabled val="1"/>
        </dgm:presLayoutVars>
      </dgm:prSet>
      <dgm:spPr/>
    </dgm:pt>
    <dgm:pt modelId="{AD2A3455-7032-44C4-9548-E30AD2FBE6F5}" type="pres">
      <dgm:prSet presAssocID="{D908BC15-7945-4870-8E0C-E67D6B15708D}" presName="ellipse6" presStyleLbl="vennNode1" presStyleIdx="5" presStyleCnt="7">
        <dgm:presLayoutVars>
          <dgm:bulletEnabled val="1"/>
        </dgm:presLayoutVars>
      </dgm:prSet>
      <dgm:spPr/>
    </dgm:pt>
    <dgm:pt modelId="{F4C400A4-66B0-4FFA-A56B-4D78B03F1D78}" type="pres">
      <dgm:prSet presAssocID="{D908BC15-7945-4870-8E0C-E67D6B15708D}" presName="ellipse7" presStyleLbl="vennNode1" presStyleIdx="6" presStyleCnt="7">
        <dgm:presLayoutVars>
          <dgm:bulletEnabled val="1"/>
        </dgm:presLayoutVars>
      </dgm:prSet>
      <dgm:spPr/>
    </dgm:pt>
  </dgm:ptLst>
  <dgm:cxnLst>
    <dgm:cxn modelId="{1379920D-4691-4849-B7D9-CA6322D03350}" type="presOf" srcId="{C44FD50B-85B3-4CEA-B186-F45AA33A04C6}" destId="{F4C400A4-66B0-4FFA-A56B-4D78B03F1D78}" srcOrd="0" destOrd="0" presId="urn:microsoft.com/office/officeart/2005/8/layout/rings+Icon"/>
    <dgm:cxn modelId="{88AE541B-6E1A-427E-9BB2-2B52D3193F73}" type="presOf" srcId="{07E41305-52D2-4E43-B0BE-8D7EEB1B97AD}" destId="{4810FCDD-10A2-4864-8EC6-FEFE845A683E}" srcOrd="0" destOrd="0" presId="urn:microsoft.com/office/officeart/2005/8/layout/rings+Icon"/>
    <dgm:cxn modelId="{26D7D543-4B79-4D84-A622-731671DF111B}" srcId="{D908BC15-7945-4870-8E0C-E67D6B15708D}" destId="{601EEC8F-4594-4B43-B9F9-BCC1E8F483BD}" srcOrd="0" destOrd="0" parTransId="{080C2011-9925-44B4-A5DF-4654832EFD18}" sibTransId="{42DD0F32-2C32-463E-93AE-AEDDB8C37370}"/>
    <dgm:cxn modelId="{FFAC9364-8BE2-4A1E-8408-ED5F4B5916B2}" type="presOf" srcId="{D908BC15-7945-4870-8E0C-E67D6B15708D}" destId="{24FC8D5A-E3AC-4481-B093-5BFBD255D172}" srcOrd="0" destOrd="0" presId="urn:microsoft.com/office/officeart/2005/8/layout/rings+Icon"/>
    <dgm:cxn modelId="{805BF352-BC91-4089-8AB0-4CED1AFD625E}" srcId="{D908BC15-7945-4870-8E0C-E67D6B15708D}" destId="{DBA4CF24-C47B-43C7-95D6-DB5BFA6518E8}" srcOrd="5" destOrd="0" parTransId="{FD0648E8-B41F-42D5-AB45-9E1ACBF45ACA}" sibTransId="{6338E326-FAA1-4D49-9F8B-C912FB73212E}"/>
    <dgm:cxn modelId="{C6A3D285-7D60-4666-BBF7-5B72337AEA12}" type="presOf" srcId="{209960F4-2837-4C92-8F37-779A88276577}" destId="{0FF3A099-547F-4839-8223-0349B1F8F51B}" srcOrd="0" destOrd="0" presId="urn:microsoft.com/office/officeart/2005/8/layout/rings+Icon"/>
    <dgm:cxn modelId="{318BA2AE-CF95-4AD3-84DA-F353CCA445DE}" srcId="{D908BC15-7945-4870-8E0C-E67D6B15708D}" destId="{F7E00C4B-3B59-4C1E-BC38-BB2D64C70351}" srcOrd="1" destOrd="0" parTransId="{E15FC16C-1360-48AE-9EC6-DD2C3A484749}" sibTransId="{F62EEEE3-A0A6-4038-A4E3-FB87D9C7630F}"/>
    <dgm:cxn modelId="{BD6B87BA-56BE-4CC4-A020-D36867D5280B}" srcId="{D908BC15-7945-4870-8E0C-E67D6B15708D}" destId="{07E41305-52D2-4E43-B0BE-8D7EEB1B97AD}" srcOrd="3" destOrd="0" parTransId="{0B716616-3284-4A4F-8EB0-F11846ED8E74}" sibTransId="{BEB90401-D36A-43A5-98AB-555B1DB72F67}"/>
    <dgm:cxn modelId="{1A61E6C3-9B1A-4264-81CA-9FBCBE7B45F9}" srcId="{D908BC15-7945-4870-8E0C-E67D6B15708D}" destId="{B6B914D3-5B82-4DF0-80B5-E869FC094F9A}" srcOrd="2" destOrd="0" parTransId="{996BCFE0-5543-4C8C-BDC2-8FAD4C41D52B}" sibTransId="{7C5C81F5-C7BD-431E-A0B7-0A3CCB46A08B}"/>
    <dgm:cxn modelId="{018D78C5-7CF7-4FEF-A401-D204C3C1D38A}" type="presOf" srcId="{B6B914D3-5B82-4DF0-80B5-E869FC094F9A}" destId="{124685BF-72FD-4BAE-86EF-53C74532F0D9}" srcOrd="0" destOrd="0" presId="urn:microsoft.com/office/officeart/2005/8/layout/rings+Icon"/>
    <dgm:cxn modelId="{52F2DBD0-7CAA-4696-BEE9-ABB287B3BDDF}" type="presOf" srcId="{601EEC8F-4594-4B43-B9F9-BCC1E8F483BD}" destId="{55733EF9-7E0A-411F-82F4-1D29FCDD1051}" srcOrd="0" destOrd="0" presId="urn:microsoft.com/office/officeart/2005/8/layout/rings+Icon"/>
    <dgm:cxn modelId="{BC112AEB-47D9-4E1C-B9D9-DE48891D5866}" type="presOf" srcId="{F7E00C4B-3B59-4C1E-BC38-BB2D64C70351}" destId="{21EC31E5-0A64-4AD3-9D65-CC43CD89EBA2}" srcOrd="0" destOrd="0" presId="urn:microsoft.com/office/officeart/2005/8/layout/rings+Icon"/>
    <dgm:cxn modelId="{9B44E1EF-A037-4378-88EF-B877E0F4719E}" srcId="{D908BC15-7945-4870-8E0C-E67D6B15708D}" destId="{C44FD50B-85B3-4CEA-B186-F45AA33A04C6}" srcOrd="6" destOrd="0" parTransId="{ED07A19E-4894-4151-8308-C52DBDB404CF}" sibTransId="{40ED2E68-6146-41AC-A607-43EF50DB7731}"/>
    <dgm:cxn modelId="{A81F2EF0-ECA5-4642-A471-80FB633D3E85}" srcId="{D908BC15-7945-4870-8E0C-E67D6B15708D}" destId="{209960F4-2837-4C92-8F37-779A88276577}" srcOrd="4" destOrd="0" parTransId="{DBDD667B-165F-4EEC-85A8-ADE640C6807F}" sibTransId="{7ED221CC-8A2A-49DC-865B-541F4227AD6D}"/>
    <dgm:cxn modelId="{C88FD6FA-EFC5-488F-A4C4-E6D1523378F1}" type="presOf" srcId="{DBA4CF24-C47B-43C7-95D6-DB5BFA6518E8}" destId="{AD2A3455-7032-44C4-9548-E30AD2FBE6F5}" srcOrd="0" destOrd="0" presId="urn:microsoft.com/office/officeart/2005/8/layout/rings+Icon"/>
    <dgm:cxn modelId="{B5A43C21-2849-4BAA-84BB-35A16F6077CC}" type="presParOf" srcId="{24FC8D5A-E3AC-4481-B093-5BFBD255D172}" destId="{55733EF9-7E0A-411F-82F4-1D29FCDD1051}" srcOrd="0" destOrd="0" presId="urn:microsoft.com/office/officeart/2005/8/layout/rings+Icon"/>
    <dgm:cxn modelId="{3C27185F-3B09-41F1-AF4B-3761FE93BDBD}" type="presParOf" srcId="{24FC8D5A-E3AC-4481-B093-5BFBD255D172}" destId="{21EC31E5-0A64-4AD3-9D65-CC43CD89EBA2}" srcOrd="1" destOrd="0" presId="urn:microsoft.com/office/officeart/2005/8/layout/rings+Icon"/>
    <dgm:cxn modelId="{625E9F21-1087-47EB-8070-E109B907D8D2}" type="presParOf" srcId="{24FC8D5A-E3AC-4481-B093-5BFBD255D172}" destId="{124685BF-72FD-4BAE-86EF-53C74532F0D9}" srcOrd="2" destOrd="0" presId="urn:microsoft.com/office/officeart/2005/8/layout/rings+Icon"/>
    <dgm:cxn modelId="{DA4CBA94-28D8-4A37-B3CF-9A5B381DDA1E}" type="presParOf" srcId="{24FC8D5A-E3AC-4481-B093-5BFBD255D172}" destId="{4810FCDD-10A2-4864-8EC6-FEFE845A683E}" srcOrd="3" destOrd="0" presId="urn:microsoft.com/office/officeart/2005/8/layout/rings+Icon"/>
    <dgm:cxn modelId="{B6E66375-588E-4553-A1DD-2684C90102FA}" type="presParOf" srcId="{24FC8D5A-E3AC-4481-B093-5BFBD255D172}" destId="{0FF3A099-547F-4839-8223-0349B1F8F51B}" srcOrd="4" destOrd="0" presId="urn:microsoft.com/office/officeart/2005/8/layout/rings+Icon"/>
    <dgm:cxn modelId="{E325A0F4-55DC-44A8-8581-639749666318}" type="presParOf" srcId="{24FC8D5A-E3AC-4481-B093-5BFBD255D172}" destId="{AD2A3455-7032-44C4-9548-E30AD2FBE6F5}" srcOrd="5" destOrd="0" presId="urn:microsoft.com/office/officeart/2005/8/layout/rings+Icon"/>
    <dgm:cxn modelId="{0CC0D6C4-2CB6-47EB-BF6C-7550EA711162}" type="presParOf" srcId="{24FC8D5A-E3AC-4481-B093-5BFBD255D172}" destId="{F4C400A4-66B0-4FFA-A56B-4D78B03F1D78}"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C57E6-C77B-4F28-B0B8-8F6B53B9C70B}">
      <dsp:nvSpPr>
        <dsp:cNvPr id="0" name=""/>
        <dsp:cNvSpPr/>
      </dsp:nvSpPr>
      <dsp:spPr>
        <a:xfrm>
          <a:off x="0" y="0"/>
          <a:ext cx="5022573" cy="5257800"/>
        </a:xfrm>
        <a:prstGeom prst="triangl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4C05F067-CCC3-4E28-A839-3BF083275434}">
      <dsp:nvSpPr>
        <dsp:cNvPr id="0" name=""/>
        <dsp:cNvSpPr/>
      </dsp:nvSpPr>
      <dsp:spPr>
        <a:xfrm>
          <a:off x="2511286" y="526293"/>
          <a:ext cx="3264673" cy="934491"/>
        </a:xfrm>
        <a:prstGeom prst="round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To understand the main cause of the disease, initially healthcare providers discuss smoking habits or whether the patient had been affected by air pollution, chemical fumes and second-hand smoke (Taloba and Matoog, 2025). </a:t>
          </a:r>
        </a:p>
      </dsp:txBody>
      <dsp:txXfrm>
        <a:off x="2556904" y="571911"/>
        <a:ext cx="3173437" cy="843255"/>
      </dsp:txXfrm>
    </dsp:sp>
    <dsp:sp modelId="{AB5FB419-09EE-4307-9F74-D92CBFA25BE7}">
      <dsp:nvSpPr>
        <dsp:cNvPr id="0" name=""/>
        <dsp:cNvSpPr/>
      </dsp:nvSpPr>
      <dsp:spPr>
        <a:xfrm>
          <a:off x="2501754" y="1572833"/>
          <a:ext cx="3264673" cy="934491"/>
        </a:xfrm>
        <a:prstGeom prst="roundRect">
          <a:avLst/>
        </a:prstGeom>
        <a:solidFill>
          <a:schemeClr val="lt1">
            <a:alpha val="90000"/>
            <a:hueOff val="0"/>
            <a:satOff val="0"/>
            <a:lumOff val="0"/>
            <a:alphaOff val="0"/>
          </a:schemeClr>
        </a:solidFill>
        <a:ln w="6350" cap="flat" cmpd="sng" algn="ctr">
          <a:solidFill>
            <a:schemeClr val="accent5">
              <a:hueOff val="-79958"/>
              <a:satOff val="-2966"/>
              <a:lumOff val="4706"/>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Initially, practitioners diagnose COPD based on the patient's symptoms by using a spirometer, which is a machine that helps to measure a patient's lung function (Taloba and Matoog, 2025), and this breathing test is called spirometry. </a:t>
          </a:r>
        </a:p>
      </dsp:txBody>
      <dsp:txXfrm>
        <a:off x="2547372" y="1618451"/>
        <a:ext cx="3173437" cy="843255"/>
      </dsp:txXfrm>
    </dsp:sp>
    <dsp:sp modelId="{9248CBF3-4C9C-4627-B782-055CD0906C78}">
      <dsp:nvSpPr>
        <dsp:cNvPr id="0" name=""/>
        <dsp:cNvSpPr/>
      </dsp:nvSpPr>
      <dsp:spPr>
        <a:xfrm>
          <a:off x="2511286" y="2628900"/>
          <a:ext cx="3264673" cy="934491"/>
        </a:xfrm>
        <a:prstGeom prst="roundRect">
          <a:avLst/>
        </a:prstGeom>
        <a:solidFill>
          <a:schemeClr val="lt1">
            <a:alpha val="90000"/>
            <a:hueOff val="0"/>
            <a:satOff val="0"/>
            <a:lumOff val="0"/>
            <a:alphaOff val="0"/>
          </a:schemeClr>
        </a:solidFill>
        <a:ln w="6350" cap="flat" cmpd="sng" algn="ctr">
          <a:solidFill>
            <a:schemeClr val="accent5">
              <a:hueOff val="-159915"/>
              <a:satOff val="-5931"/>
              <a:lumOff val="9411"/>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1.2 to 1.4 million COPD patients received a diagnosis (Asthma + Lung UK, 2022); however, around 2 million people are still underdiagnosed with COPD. </a:t>
          </a:r>
        </a:p>
      </dsp:txBody>
      <dsp:txXfrm>
        <a:off x="2556904" y="2674518"/>
        <a:ext cx="3173437" cy="843255"/>
      </dsp:txXfrm>
    </dsp:sp>
    <dsp:sp modelId="{1937CB53-3C3A-4361-AEF8-715A8D19774A}">
      <dsp:nvSpPr>
        <dsp:cNvPr id="0" name=""/>
        <dsp:cNvSpPr/>
      </dsp:nvSpPr>
      <dsp:spPr>
        <a:xfrm>
          <a:off x="2511286" y="3680203"/>
          <a:ext cx="3264673" cy="934491"/>
        </a:xfrm>
        <a:prstGeom prst="roundRect">
          <a:avLst/>
        </a:prstGeom>
        <a:solidFill>
          <a:schemeClr val="lt1">
            <a:alpha val="90000"/>
            <a:hueOff val="0"/>
            <a:satOff val="0"/>
            <a:lumOff val="0"/>
            <a:alphaOff val="0"/>
          </a:schemeClr>
        </a:solidFill>
        <a:ln w="6350" cap="flat" cmpd="sng" algn="ctr">
          <a:solidFill>
            <a:schemeClr val="accent5">
              <a:hueOff val="-239873"/>
              <a:satOff val="-8897"/>
              <a:lumOff val="14117"/>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Conversely, 12.4% of respondents alleged that they have been waiting for a proper diagnosis of their COPD for over 10 years (Asthma + Lung UK, 2022), which indicates a gap in the healthcare system. </a:t>
          </a:r>
        </a:p>
      </dsp:txBody>
      <dsp:txXfrm>
        <a:off x="2556904" y="3725821"/>
        <a:ext cx="3173437" cy="843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300DB-5CC9-4519-A03E-E6BD4CAD8103}">
      <dsp:nvSpPr>
        <dsp:cNvPr id="0" name=""/>
        <dsp:cNvSpPr/>
      </dsp:nvSpPr>
      <dsp:spPr>
        <a:xfrm rot="5400000">
          <a:off x="404136" y="2375979"/>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546B8A-0388-4582-B7DD-A7749E30C656}">
      <dsp:nvSpPr>
        <dsp:cNvPr id="0" name=""/>
        <dsp:cNvSpPr/>
      </dsp:nvSpPr>
      <dsp:spPr>
        <a:xfrm>
          <a:off x="203450" y="2973702"/>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As COPD is an incurable LTC, though the symptoms management, and progression delay healthcare professionals trying to improve quality of life by using non-pharmacological and pharmacological interventions. </a:t>
          </a:r>
        </a:p>
      </dsp:txBody>
      <dsp:txXfrm>
        <a:off x="203450" y="2973702"/>
        <a:ext cx="1806077" cy="1583133"/>
      </dsp:txXfrm>
    </dsp:sp>
    <dsp:sp modelId="{19C8E0A3-D670-4BFA-9DEA-56F49D8B1D7C}">
      <dsp:nvSpPr>
        <dsp:cNvPr id="0" name=""/>
        <dsp:cNvSpPr/>
      </dsp:nvSpPr>
      <dsp:spPr>
        <a:xfrm>
          <a:off x="1668759" y="2228699"/>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2EA138-36CD-4070-9DC3-D10AF7244A7C}">
      <dsp:nvSpPr>
        <dsp:cNvPr id="0" name=""/>
        <dsp:cNvSpPr/>
      </dsp:nvSpPr>
      <dsp:spPr>
        <a:xfrm rot="5400000">
          <a:off x="2615128" y="1828867"/>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361F63-2C57-4360-9224-251B22D3F53E}">
      <dsp:nvSpPr>
        <dsp:cNvPr id="0" name=""/>
        <dsp:cNvSpPr/>
      </dsp:nvSpPr>
      <dsp:spPr>
        <a:xfrm>
          <a:off x="2414443" y="2426590"/>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Smoking cessation is a process available in the UK where healthcare professionals support patients to stop smoking to address COPD (Asthma + Lung UK, 2026). </a:t>
          </a:r>
        </a:p>
      </dsp:txBody>
      <dsp:txXfrm>
        <a:off x="2414443" y="2426590"/>
        <a:ext cx="1806077" cy="1583133"/>
      </dsp:txXfrm>
    </dsp:sp>
    <dsp:sp modelId="{5AF96CBE-2BB5-4152-93B0-4D1DCF82F06F}">
      <dsp:nvSpPr>
        <dsp:cNvPr id="0" name=""/>
        <dsp:cNvSpPr/>
      </dsp:nvSpPr>
      <dsp:spPr>
        <a:xfrm>
          <a:off x="3879751" y="1681586"/>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7C4B8C-8EAD-490D-A3E8-B42EA9B6FF50}">
      <dsp:nvSpPr>
        <dsp:cNvPr id="0" name=""/>
        <dsp:cNvSpPr/>
      </dsp:nvSpPr>
      <dsp:spPr>
        <a:xfrm rot="5400000">
          <a:off x="4826120" y="1281754"/>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252943-5B01-40C4-8EF1-4B2797977BDD}">
      <dsp:nvSpPr>
        <dsp:cNvPr id="0" name=""/>
        <dsp:cNvSpPr/>
      </dsp:nvSpPr>
      <dsp:spPr>
        <a:xfrm>
          <a:off x="4625435" y="1879478"/>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Pulmonary rehabilitation is a course which includes two sessions a week, where healthcare professionals guide patients with breathing exercises, lifestyle advice and emotional support (Asthma + Lung UK, 2026). </a:t>
          </a:r>
        </a:p>
      </dsp:txBody>
      <dsp:txXfrm>
        <a:off x="4625435" y="1879478"/>
        <a:ext cx="1806077" cy="1583133"/>
      </dsp:txXfrm>
    </dsp:sp>
    <dsp:sp modelId="{8AB638B5-CA0B-410C-B8CE-88A54ADF2BD6}">
      <dsp:nvSpPr>
        <dsp:cNvPr id="0" name=""/>
        <dsp:cNvSpPr/>
      </dsp:nvSpPr>
      <dsp:spPr>
        <a:xfrm>
          <a:off x="6090743" y="1134474"/>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A7430-D6C2-456E-9C2F-7B0A5E11E44C}">
      <dsp:nvSpPr>
        <dsp:cNvPr id="0" name=""/>
        <dsp:cNvSpPr/>
      </dsp:nvSpPr>
      <dsp:spPr>
        <a:xfrm rot="5400000">
          <a:off x="7037112" y="734642"/>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EA450D-ABE3-4BA8-A6F8-A7EF4AB5C971}">
      <dsp:nvSpPr>
        <dsp:cNvPr id="0" name=""/>
        <dsp:cNvSpPr/>
      </dsp:nvSpPr>
      <dsp:spPr>
        <a:xfrm>
          <a:off x="6836427" y="1332366"/>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Prescribed inhalers deliver instant medicines to the lungs to address difficulty with breathing (Asthma + Lung UK, 2026). </a:t>
          </a:r>
        </a:p>
      </dsp:txBody>
      <dsp:txXfrm>
        <a:off x="6836427" y="1332366"/>
        <a:ext cx="1806077" cy="1583133"/>
      </dsp:txXfrm>
    </dsp:sp>
    <dsp:sp modelId="{90B99414-4F7D-4749-8502-15DE525D054D}">
      <dsp:nvSpPr>
        <dsp:cNvPr id="0" name=""/>
        <dsp:cNvSpPr/>
      </dsp:nvSpPr>
      <dsp:spPr>
        <a:xfrm>
          <a:off x="8301735" y="587362"/>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2024FF-C3BF-48DE-ACCD-56A55A6A8C26}">
      <dsp:nvSpPr>
        <dsp:cNvPr id="0" name=""/>
        <dsp:cNvSpPr/>
      </dsp:nvSpPr>
      <dsp:spPr>
        <a:xfrm rot="5400000">
          <a:off x="9248104" y="187530"/>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8D885F-0DC9-4B0E-ADFE-B75800DE1762}">
      <dsp:nvSpPr>
        <dsp:cNvPr id="0" name=""/>
        <dsp:cNvSpPr/>
      </dsp:nvSpPr>
      <dsp:spPr>
        <a:xfrm>
          <a:off x="9047419" y="785254"/>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Specialised medications such as Antibiotics, </a:t>
          </a:r>
          <a:r>
            <a:rPr lang="en-GB" sz="1300" kern="1200" dirty="0" err="1">
              <a:latin typeface="Arial" panose="020B0604020202020204" pitchFamily="34" charset="0"/>
              <a:cs typeface="Arial" panose="020B0604020202020204" pitchFamily="34" charset="0"/>
            </a:rPr>
            <a:t>Mucolytics</a:t>
          </a:r>
          <a:r>
            <a:rPr lang="en-GB" sz="1300" kern="1200" dirty="0">
              <a:latin typeface="Arial" panose="020B0604020202020204" pitchFamily="34" charset="0"/>
              <a:cs typeface="Arial" panose="020B0604020202020204" pitchFamily="34" charset="0"/>
            </a:rPr>
            <a:t>, Steroid tablets and many more (Asthma + Lung UK, 2026). </a:t>
          </a:r>
        </a:p>
      </dsp:txBody>
      <dsp:txXfrm>
        <a:off x="9047419" y="785254"/>
        <a:ext cx="1806077" cy="1583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33EF9-7E0A-411F-82F4-1D29FCDD1051}">
      <dsp:nvSpPr>
        <dsp:cNvPr id="0" name=""/>
        <dsp:cNvSpPr/>
      </dsp:nvSpPr>
      <dsp:spPr>
        <a:xfrm>
          <a:off x="0"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Even though COPD is not a curable disease, its progression can be slowed through quitting smoking and vaping (Stolz et al., 2022). </a:t>
          </a:r>
        </a:p>
      </dsp:txBody>
      <dsp:txXfrm>
        <a:off x="381267" y="518298"/>
        <a:ext cx="1840918" cy="1840950"/>
      </dsp:txXfrm>
    </dsp:sp>
    <dsp:sp modelId="{21EC31E5-0A64-4AD3-9D65-CC43CD89EBA2}">
      <dsp:nvSpPr>
        <dsp:cNvPr id="0" name=""/>
        <dsp:cNvSpPr/>
      </dsp:nvSpPr>
      <dsp:spPr>
        <a:xfrm>
          <a:off x="1333010" y="2052703"/>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Bronchodilator inhalers are significant medicines for short-term relief from COPD (Mao et al., 2025). </a:t>
          </a:r>
        </a:p>
      </dsp:txBody>
      <dsp:txXfrm>
        <a:off x="1714277" y="2433976"/>
        <a:ext cx="1840918" cy="1840950"/>
      </dsp:txXfrm>
    </dsp:sp>
    <dsp:sp modelId="{124685BF-72FD-4BAE-86EF-53C74532F0D9}">
      <dsp:nvSpPr>
        <dsp:cNvPr id="0" name=""/>
        <dsp:cNvSpPr/>
      </dsp:nvSpPr>
      <dsp:spPr>
        <a:xfrm>
          <a:off x="2667080"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Individuals can protect themselves from COPD by getting a flu vaccine every year (Mao et al., 2025). </a:t>
          </a:r>
        </a:p>
      </dsp:txBody>
      <dsp:txXfrm>
        <a:off x="3048347" y="518298"/>
        <a:ext cx="1840918" cy="1840950"/>
      </dsp:txXfrm>
    </dsp:sp>
    <dsp:sp modelId="{4810FCDD-10A2-4864-8EC6-FEFE845A683E}">
      <dsp:nvSpPr>
        <dsp:cNvPr id="0" name=""/>
        <dsp:cNvSpPr/>
      </dsp:nvSpPr>
      <dsp:spPr>
        <a:xfrm>
          <a:off x="4000090" y="2052703"/>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chemeClr val="bg1"/>
              </a:solidFill>
              <a:latin typeface="Arial" panose="020B0604020202020204" pitchFamily="34" charset="0"/>
              <a:cs typeface="Arial" panose="020B0604020202020204" pitchFamily="34" charset="0"/>
            </a:rPr>
            <a:t>Additionally, WHO has developed new guidelines to prevent COPD in primary care (Patel, 2024). </a:t>
          </a:r>
        </a:p>
      </dsp:txBody>
      <dsp:txXfrm>
        <a:off x="4381357" y="2433976"/>
        <a:ext cx="1840918" cy="1840950"/>
      </dsp:txXfrm>
    </dsp:sp>
    <dsp:sp modelId="{0FF3A099-547F-4839-8223-0349B1F8F51B}">
      <dsp:nvSpPr>
        <dsp:cNvPr id="0" name=""/>
        <dsp:cNvSpPr/>
      </dsp:nvSpPr>
      <dsp:spPr>
        <a:xfrm>
          <a:off x="5334161"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Rehabilitation is another long-term COPD prevention programme that provides non-pharmaceutical interventions for patients to slow the progression of this disease (Zhan et al., 2025). </a:t>
          </a:r>
        </a:p>
      </dsp:txBody>
      <dsp:txXfrm>
        <a:off x="5715428" y="518298"/>
        <a:ext cx="1840918" cy="1840950"/>
      </dsp:txXfrm>
    </dsp:sp>
    <dsp:sp modelId="{AD2A3455-7032-44C4-9548-E30AD2FBE6F5}">
      <dsp:nvSpPr>
        <dsp:cNvPr id="0" name=""/>
        <dsp:cNvSpPr/>
      </dsp:nvSpPr>
      <dsp:spPr>
        <a:xfrm>
          <a:off x="6667171" y="2052703"/>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chemeClr val="bg1"/>
              </a:solidFill>
              <a:latin typeface="Arial" panose="020B0604020202020204" pitchFamily="34" charset="0"/>
              <a:cs typeface="Arial" panose="020B0604020202020204" pitchFamily="34" charset="0"/>
            </a:rPr>
            <a:t>GOLD Report suggests people with stable COPD should have the latest influenza vaccine annually to get short-term relief (Dabscheck et al., 2022). </a:t>
          </a:r>
        </a:p>
      </dsp:txBody>
      <dsp:txXfrm>
        <a:off x="7048438" y="2433976"/>
        <a:ext cx="1840918" cy="1840950"/>
      </dsp:txXfrm>
    </dsp:sp>
    <dsp:sp modelId="{F4C400A4-66B0-4FFA-A56B-4D78B03F1D78}">
      <dsp:nvSpPr>
        <dsp:cNvPr id="0" name=""/>
        <dsp:cNvSpPr/>
      </dsp:nvSpPr>
      <dsp:spPr>
        <a:xfrm>
          <a:off x="8001242"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Additionally, certain food restrictions, medication and initial testing can also control this LTC. </a:t>
          </a:r>
        </a:p>
      </dsp:txBody>
      <dsp:txXfrm>
        <a:off x="8382509" y="518298"/>
        <a:ext cx="1840918" cy="1840950"/>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DF723-E2AA-4C81-A84E-2D07BA18A551}" type="datetimeFigureOut">
              <a:rPr lang="en-GB" smtClean="0"/>
              <a:t>23/07/2026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921AAD-62FD-46A9-9144-6687CD5BFA78}" type="slidenum">
              <a:rPr lang="en-GB" smtClean="0"/>
              <a:t>‹#›</a:t>
            </a:fld>
            <a:endParaRPr lang="en-GB"/>
          </a:p>
        </p:txBody>
      </p:sp>
    </p:spTree>
    <p:extLst>
      <p:ext uri="{BB962C8B-B14F-4D97-AF65-F5344CB8AC3E}">
        <p14:creationId xmlns:p14="http://schemas.microsoft.com/office/powerpoint/2010/main" val="2240474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Good morning everyone! This presentation will introduce the most prevalent challenges in teenage COPD, which is the third leading cause of increasing mortality rates across the UK. The presentation will mainly unveil why COPD is a Long-Term Condition, why it is not curable and how fast it is growing in the world (</a:t>
            </a:r>
            <a:r>
              <a:rPr lang="en-GB" sz="1200" kern="1200" dirty="0" err="1">
                <a:solidFill>
                  <a:schemeClr val="tx1"/>
                </a:solidFill>
                <a:effectLst/>
                <a:latin typeface="Arial" panose="020B0604020202020204" pitchFamily="34" charset="0"/>
                <a:ea typeface="+mn-ea"/>
                <a:cs typeface="Arial" panose="020B0604020202020204" pitchFamily="34" charset="0"/>
              </a:rPr>
              <a:t>Lekha</a:t>
            </a:r>
            <a:r>
              <a:rPr lang="en-GB" sz="1200" kern="1200" dirty="0">
                <a:solidFill>
                  <a:schemeClr val="tx1"/>
                </a:solidFill>
                <a:effectLst/>
                <a:latin typeface="Arial" panose="020B0604020202020204" pitchFamily="34" charset="0"/>
                <a:ea typeface="+mn-ea"/>
                <a:cs typeface="Arial" panose="020B0604020202020204" pitchFamily="34" charset="0"/>
              </a:rPr>
              <a:t> et al., 2025). Apart from that, symptoms, causes and definition of COPD are also discussed in this presentation, along with its comorbidities. Even though it has certain treatment options and various management strategies for the disease, why is it still growing. This is briefly discussed in this presentation. By identifying the main causes of the increasing issues day by day, this presentation also covered some recommendations, which might help to slow the progression of COPD. </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2</a:t>
            </a:fld>
            <a:endParaRPr lang="en-GB"/>
          </a:p>
        </p:txBody>
      </p:sp>
    </p:spTree>
    <p:extLst>
      <p:ext uri="{BB962C8B-B14F-4D97-AF65-F5344CB8AC3E}">
        <p14:creationId xmlns:p14="http://schemas.microsoft.com/office/powerpoint/2010/main" val="428062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COPD is a chronic and long-term condition which damages the lungs, and it is the third leading cause of death worldwide. This disease occurs due to air pollution and smoking, which mainly creates breathing problems and restricted airflow (WHO, 2026). COPD patients experience various symptoms due to these issues, including coughs sometimes with phlegm, wheezing and difficulty breathing, which cannot be fully cured but can be controlled by reducing smoking and avoiding air pollution exposure. This LTC not only damages the lungs but also affects the heart and significantly contributes to lung cancer.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3</a:t>
            </a:fld>
            <a:endParaRPr lang="en-GB"/>
          </a:p>
        </p:txBody>
      </p:sp>
    </p:spTree>
    <p:extLst>
      <p:ext uri="{BB962C8B-B14F-4D97-AF65-F5344CB8AC3E}">
        <p14:creationId xmlns:p14="http://schemas.microsoft.com/office/powerpoint/2010/main" val="10956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presentation revealed that a huge number of people are affected by COPD, which mainly affects the lungs, and it is also increasing the chance of morbidity and expanding mortality risks by nearly 60% (WHO, 2026). In the world, people aged 16 and older are mostly affected by COPD, which is increasing day by day, and its prevalence rate is also affecting the quality of life. Surprisingly, it has been found that mainly young women are more affected than men by COPD, which damages their lungs and causes them to be clogged with phlegm. Due to this, LTC people are suffering from coughing, wheezing, difficulty breathing and tiredness, which results in decreased quality of life. </a:t>
            </a:r>
          </a:p>
        </p:txBody>
      </p:sp>
      <p:sp>
        <p:nvSpPr>
          <p:cNvPr id="4" name="Slide Number Placeholder 3"/>
          <p:cNvSpPr>
            <a:spLocks noGrp="1"/>
          </p:cNvSpPr>
          <p:nvPr>
            <p:ph type="sldNum" sz="quarter" idx="10"/>
          </p:nvPr>
        </p:nvSpPr>
        <p:spPr/>
        <p:txBody>
          <a:bodyPr/>
          <a:lstStyle/>
          <a:p>
            <a:fld id="{62921AAD-62FD-46A9-9144-6687CD5BFA78}" type="slidenum">
              <a:rPr lang="en-GB" smtClean="0"/>
              <a:t>4</a:t>
            </a:fld>
            <a:endParaRPr lang="en-GB"/>
          </a:p>
        </p:txBody>
      </p:sp>
    </p:spTree>
    <p:extLst>
      <p:ext uri="{BB962C8B-B14F-4D97-AF65-F5344CB8AC3E}">
        <p14:creationId xmlns:p14="http://schemas.microsoft.com/office/powerpoint/2010/main" val="598441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presentation highlights that COPD is not only a non-curable disease but also an economic and social burden. More specifically, in England, COPD patients are facing economic strain from NHS prescriptions, medicines and test charges (NHS BSA, 2026). Even though a certain group of people are enrolled in the free service of the NHS, some people are still underdiagnosed due to the increasing economic burden. Whereas people in Wales and Scotland receive free prescriptions and treatment, which decreases </a:t>
            </a:r>
            <a:r>
              <a:rPr lang="en-GB" sz="1200" kern="1200" dirty="0" err="1">
                <a:solidFill>
                  <a:schemeClr val="tx1"/>
                </a:solidFill>
                <a:effectLst/>
                <a:latin typeface="Arial" panose="020B0604020202020204" pitchFamily="34" charset="0"/>
                <a:ea typeface="+mn-ea"/>
                <a:cs typeface="Arial" panose="020B0604020202020204" pitchFamily="34" charset="0"/>
              </a:rPr>
              <a:t>patients'economic</a:t>
            </a:r>
            <a:r>
              <a:rPr lang="en-GB" sz="1200" kern="1200" dirty="0">
                <a:solidFill>
                  <a:schemeClr val="tx1"/>
                </a:solidFill>
                <a:effectLst/>
                <a:latin typeface="Arial" panose="020B0604020202020204" pitchFamily="34" charset="0"/>
                <a:ea typeface="+mn-ea"/>
                <a:cs typeface="Arial" panose="020B0604020202020204" pitchFamily="34" charset="0"/>
              </a:rPr>
              <a:t> burden; however, this increases pressure on the NHS to provide free services. Apart from the economic burden, social burden encompasses various non-medical hardships such as social isolation, restricted daily activities and decreased quality of life. People with COPD also experience mental health issues including depression and anxiety due to social isolation. Additionally, due to the disease, patients are dependent on their family members and caregivers, which affects their daily work; hence, it not only increases the social burden of patients but also affects the regular activities of family members and caregivers. </a:t>
            </a:r>
          </a:p>
          <a:p>
            <a:pPr algn="just"/>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5</a:t>
            </a:fld>
            <a:endParaRPr lang="en-GB"/>
          </a:p>
        </p:txBody>
      </p:sp>
    </p:spTree>
    <p:extLst>
      <p:ext uri="{BB962C8B-B14F-4D97-AF65-F5344CB8AC3E}">
        <p14:creationId xmlns:p14="http://schemas.microsoft.com/office/powerpoint/2010/main" val="4258885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disclosed that healthcare professionals identify patients' symptoms by using a spirometer, which is a device that helps to visualise how a patient's lungs take in and release air (Haroon et al., 2015). It has the ability to record the volume of air a patient can inhale and exhale, which is a breathing test called spirometry. Thus, with the help of this device, healthcare professionals identify disease and provide diagnosis (Asthma + Lung UK, 2022); however, certain people remain underdiagnosed with COPD. In a nutshell, proper implementation of this definitive breathing test and providing personalised treatment can reduce the COPD prevalence rate.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6</a:t>
            </a:fld>
            <a:endParaRPr lang="en-GB"/>
          </a:p>
        </p:txBody>
      </p:sp>
    </p:spTree>
    <p:extLst>
      <p:ext uri="{BB962C8B-B14F-4D97-AF65-F5344CB8AC3E}">
        <p14:creationId xmlns:p14="http://schemas.microsoft.com/office/powerpoint/2010/main" val="10922354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uncovered that, to effectively manage COPD and provide equal treatment, WHO included this LTC in their "Global Action Plan", which targets those patients who are suffering from COPD and provides </a:t>
            </a:r>
            <a:r>
              <a:rPr lang="en-GB" sz="1200" kern="1200" dirty="0" err="1">
                <a:solidFill>
                  <a:schemeClr val="tx1"/>
                </a:solidFill>
                <a:effectLst/>
                <a:latin typeface="Arial" panose="020B0604020202020204" pitchFamily="34" charset="0"/>
                <a:ea typeface="+mn-ea"/>
                <a:cs typeface="Arial" panose="020B0604020202020204" pitchFamily="34" charset="0"/>
              </a:rPr>
              <a:t>Noncommunicable</a:t>
            </a:r>
            <a:r>
              <a:rPr lang="en-GB" sz="1200" kern="1200" dirty="0">
                <a:solidFill>
                  <a:schemeClr val="tx1"/>
                </a:solidFill>
                <a:effectLst/>
                <a:latin typeface="Arial" panose="020B0604020202020204" pitchFamily="34" charset="0"/>
                <a:ea typeface="+mn-ea"/>
                <a:cs typeface="Arial" panose="020B0604020202020204" pitchFamily="34" charset="0"/>
              </a:rPr>
              <a:t> Disease Interventions (PEN) (WHO, 2026). Through the lens of the Biopsychosocial Model, NHS healthcare professionals are providing COPD care support among affected people; however, a certain number of people are still struggling to get an appointment due to huge waiting lists. However, the model lacks clear clinical guidelines, which is the main cause of inconsistent COPD management. Thus, while the NHS takes care of COPD, they need to focus on proper implementation of the NHS 10-year plan with adequate resources and workforce to ensure consistent COPD care and management.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7</a:t>
            </a:fld>
            <a:endParaRPr lang="en-GB"/>
          </a:p>
        </p:txBody>
      </p:sp>
    </p:spTree>
    <p:extLst>
      <p:ext uri="{BB962C8B-B14F-4D97-AF65-F5344CB8AC3E}">
        <p14:creationId xmlns:p14="http://schemas.microsoft.com/office/powerpoint/2010/main" val="3609020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emphasised that the Innovative Care for Chronic Conditions Framework effectively supports COPD management by enabling collaboration between communities, policymakers and healthcare professionals (Mbanugo, 2025). Through the lens of an integrated care system, pulmonary rehabilitation and self-management education can help patients improve breathing, enhance quality of life and reduce hospital admissions by effectively managing their own health. However, limited NHS funding and workforce shortages can reduce effective implementation of this framework and increase COPD prevalence. Thus, while implementing this framework, the NHS needs to ensure adequate resources and funding to long-term support patient-centred care and continuity of COPD treatment.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8</a:t>
            </a:fld>
            <a:endParaRPr lang="en-GB"/>
          </a:p>
        </p:txBody>
      </p:sp>
    </p:spTree>
    <p:extLst>
      <p:ext uri="{BB962C8B-B14F-4D97-AF65-F5344CB8AC3E}">
        <p14:creationId xmlns:p14="http://schemas.microsoft.com/office/powerpoint/2010/main" val="3295369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presents that COPD is an incurable LTC, but its symptoms can be managed, and progression can be reduced to improve quality of life by using available non-pharmacological and pharmacological interventions. It has been found that there are various available options, including Smoking cessation, which is the leading cause of developing COPD (Asthma + Lung UK, 2026). Additionally, Pulmonary rehabilitation is a non-pharmacological course, which guides patients to self-manage their COPD conditions through breathing exercises, lifestyle changes and changing eating habits. Pharmacological interventions include prescribed inhalers and Specialised medications, which help patients to get instant relief from breathing difficulties and from COPD; however, it requires ongoing treatment and medication.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9</a:t>
            </a:fld>
            <a:endParaRPr lang="en-GB"/>
          </a:p>
        </p:txBody>
      </p:sp>
    </p:spTree>
    <p:extLst>
      <p:ext uri="{BB962C8B-B14F-4D97-AF65-F5344CB8AC3E}">
        <p14:creationId xmlns:p14="http://schemas.microsoft.com/office/powerpoint/2010/main" val="1459481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slide disclosed that the most common comorbidities associated with COPD are metabolic disorders, including diabetes, osteoporosis, cardiovascular diseases and more, which ultimately affect quality of life and regular activities (Kumar, 2024). It has been found that most affected patients are stated to have at least 1 or 2 comorbidities associated with COPD, which is the second leading cause of hospital admissions. Underserved communities are mostly suffering from this disease; hence, the NHS needs to identify high-risk COPD cohorts and then ensure risk stratification. Lastly, healthcare professionals need to carefully manage COPD to reduce its prevalence rate and its comorbidities.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10</a:t>
            </a:fld>
            <a:endParaRPr lang="en-GB"/>
          </a:p>
        </p:txBody>
      </p:sp>
    </p:spTree>
    <p:extLst>
      <p:ext uri="{BB962C8B-B14F-4D97-AF65-F5344CB8AC3E}">
        <p14:creationId xmlns:p14="http://schemas.microsoft.com/office/powerpoint/2010/main" val="1176862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presents that COPD is an incurable disease; however, its progression can be delayed through changing lifestyle habits, quitting smoking and avoiding exposure to air pollutant areas (Stolz et al., 2022). Additionally, patients can get instant and short-term relief by taking Bronchodilator inhalers and getting the flu vaccine every year; however, it requires ongoing and long-term medication support. Besides these short-term supports, there is also long-term Rehabilitation support, which is a preventative programme to educate patients regarding breathing exercises and guide them to early detect COPD and self-manage conditions through changing eating habits, quitting smoking, and avoiding exposure to air pollution. These can reduce the chance of developing severe COPD and reduce its prevalence rate through early detection and self-education. </a:t>
            </a:r>
          </a:p>
          <a:p>
            <a:endParaRPr lang="en-GB" dirty="0"/>
          </a:p>
        </p:txBody>
      </p:sp>
      <p:sp>
        <p:nvSpPr>
          <p:cNvPr id="4" name="Slide Number Placeholder 3"/>
          <p:cNvSpPr>
            <a:spLocks noGrp="1"/>
          </p:cNvSpPr>
          <p:nvPr>
            <p:ph type="sldNum" sz="quarter" idx="10"/>
          </p:nvPr>
        </p:nvSpPr>
        <p:spPr/>
        <p:txBody>
          <a:bodyPr/>
          <a:lstStyle/>
          <a:p>
            <a:fld id="{62921AAD-62FD-46A9-9144-6687CD5BFA78}" type="slidenum">
              <a:rPr lang="en-GB" smtClean="0"/>
              <a:t>11</a:t>
            </a:fld>
            <a:endParaRPr lang="en-GB"/>
          </a:p>
        </p:txBody>
      </p:sp>
    </p:spTree>
    <p:extLst>
      <p:ext uri="{BB962C8B-B14F-4D97-AF65-F5344CB8AC3E}">
        <p14:creationId xmlns:p14="http://schemas.microsoft.com/office/powerpoint/2010/main" val="33360820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slide disclosed that certain skills, values and behaviours are significantly required to continuously support COPD patients and provide co-productive care to overcome their LTC. Skills include monitoring sudden symptoms, managing the home environment, and administering respiratory treatments, which are effective to help a COPD patient get constant support to manage their LTC (Farahani et al., 2025). Additionally, based on the COPD patients' requirements, healthcare professionals need to psychologically support patients and maintain reciprocal communication to ensure they are mentally satisfied and cooperate with the treatments. Lastly, COPD caregivers need to be adaptable, observant and take proactive approaches to help patients reduce their chance of developing comorbidities, including anxiety and depression associated with COPD. </a:t>
            </a:r>
          </a:p>
        </p:txBody>
      </p:sp>
      <p:sp>
        <p:nvSpPr>
          <p:cNvPr id="4" name="Slide Number Placeholder 3"/>
          <p:cNvSpPr>
            <a:spLocks noGrp="1"/>
          </p:cNvSpPr>
          <p:nvPr>
            <p:ph type="sldNum" sz="quarter" idx="10"/>
          </p:nvPr>
        </p:nvSpPr>
        <p:spPr/>
        <p:txBody>
          <a:bodyPr/>
          <a:lstStyle/>
          <a:p>
            <a:fld id="{62921AAD-62FD-46A9-9144-6687CD5BFA78}" type="slidenum">
              <a:rPr lang="en-GB" smtClean="0"/>
              <a:t>12</a:t>
            </a:fld>
            <a:endParaRPr lang="en-GB"/>
          </a:p>
        </p:txBody>
      </p:sp>
    </p:spTree>
    <p:extLst>
      <p:ext uri="{BB962C8B-B14F-4D97-AF65-F5344CB8AC3E}">
        <p14:creationId xmlns:p14="http://schemas.microsoft.com/office/powerpoint/2010/main" val="3713496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slide presents a comprehensive model of personalised care that suggests healthcare professionals need to develop personalised care options for COPD patients based on their symptoms and lung conditions. Additionally, professionals need to support patients with self-management sessions guided by clinicians, commissioners and experts to increase the literacy rate of patients regarding COPD. Furthermore, this disease can be managed through shared decision-making regarding inhaler therapy and social prescribing is also important to connect patients with community organisations to ensure proactive COPD care support. Besides these activities, healthcare professionals need to provide personalised budget options for COPD care based on the income statement of patients to enable patients to take services based on their capability. Lastly, offering flexible appointment methods including virtual interviews, face-to-face meetings, and telephonic meetings can help COPD patients manage their conditions.</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13</a:t>
            </a:fld>
            <a:endParaRPr lang="en-GB"/>
          </a:p>
        </p:txBody>
      </p:sp>
    </p:spTree>
    <p:extLst>
      <p:ext uri="{BB962C8B-B14F-4D97-AF65-F5344CB8AC3E}">
        <p14:creationId xmlns:p14="http://schemas.microsoft.com/office/powerpoint/2010/main" val="1775735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the conclusion slide, it has been seen that COPD is an incurable and prevalent challenge in the world, and it is the third leading cause of death in the UK. Even though this disease cannot be cured, its symptoms and progression can be delayed through changing eating habits, quitting smoking and avoiding exposure to air pollution. There are some available treatment options such as pulmonary rehabilitation, inhalers and some medicines to control this LTC. In a nutshell, some recommendations have been explored through the presentation; these include providing psychological support, providing flexible options, social prescribing and shared-decision making, which can effectively help healthcare professionals to provide proactive solutions for COPD and patients get effective support to manage their LTC.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14</a:t>
            </a:fld>
            <a:endParaRPr lang="en-GB"/>
          </a:p>
        </p:txBody>
      </p:sp>
    </p:spTree>
    <p:extLst>
      <p:ext uri="{BB962C8B-B14F-4D97-AF65-F5344CB8AC3E}">
        <p14:creationId xmlns:p14="http://schemas.microsoft.com/office/powerpoint/2010/main" val="966684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556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46405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0427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934908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178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2537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3795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60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475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7761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710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980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684085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0666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504682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186466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9990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1772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21258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42139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82221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83357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66566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51801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20601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6237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85840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68911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62199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1409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92985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87700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52229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67595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lgn="r">
              <a:defRPr sz="1200">
                <a:latin typeface="Arial" panose="020B0604020202020204" pitchFamily="34" charset="0"/>
                <a:cs typeface="Arial" panose="020B0604020202020204" pitchFamily="34" charset="0"/>
              </a:defRPr>
            </a:lvl1pPr>
            <a:lvl2pPr algn="r">
              <a:defRPr sz="1200">
                <a:latin typeface="Arial" panose="020B0604020202020204" pitchFamily="34" charset="0"/>
                <a:cs typeface="Arial" panose="020B0604020202020204" pitchFamily="34" charset="0"/>
              </a:defRPr>
            </a:lvl2pPr>
            <a:lvl3pPr algn="r">
              <a:defRPr sz="1200">
                <a:latin typeface="Arial" panose="020B0604020202020204" pitchFamily="34" charset="0"/>
                <a:cs typeface="Arial" panose="020B0604020202020204" pitchFamily="34" charset="0"/>
              </a:defRPr>
            </a:lvl3pPr>
            <a:lvl4pPr algn="r">
              <a:defRPr sz="1200">
                <a:latin typeface="Arial" panose="020B0604020202020204" pitchFamily="34" charset="0"/>
                <a:cs typeface="Arial" panose="020B0604020202020204" pitchFamily="34" charset="0"/>
              </a:defRPr>
            </a:lvl4pPr>
            <a:lvl5pPr algn="r">
              <a:defRPr sz="1200">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161121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62300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6416689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038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67296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186363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04270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02996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68578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20490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D57F1E4F-1CFF-5643-939E-217C01CDF565}"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2663014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363728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27568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59483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75795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00470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9820028"/>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41375766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4500785"/>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56020433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764656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945798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782272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711213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61BEF0D-F0BB-DE4B-95CE-6DB70DBA9567}" type="datetimeFigureOut">
              <a:rPr lang="en-US" smtClean="0"/>
              <a:pPr/>
              <a:t>7/23/2026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084301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611911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391486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32262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2867106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94081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1" name="Slide Number Placeholder 5"/>
          <p:cNvSpPr>
            <a:spLocks noGrp="1"/>
          </p:cNvSpPr>
          <p:nvPr>
            <p:ph type="sldNum" sz="quarter" idx="12"/>
          </p:nvPr>
        </p:nvSpPr>
        <p:spPr>
          <a:xfrm>
            <a:off x="531812" y="787782"/>
            <a:ext cx="779767" cy="365125"/>
          </a:xfrm>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6234450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432865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707747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53028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536868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262446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816131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0625901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522661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7806402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577340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744505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736587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57F1E4F-1CFF-5643-939E-217C01CDF565}" type="slidenum">
              <a:rPr lang="en-US" smtClean="0"/>
              <a:pPr/>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200774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6529731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854411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78478184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214054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326482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51466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38503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416880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392138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782155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D57F1E4F-1CFF-5643-939E-217C01CDF565}" type="slidenum">
              <a:rPr lang="en-US" smtClean="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268895715"/>
      </p:ext>
    </p:extLst>
  </p:cSld>
  <p:clrMapOvr>
    <a:overrideClrMapping bg1="dk1" tx1="lt1" bg2="dk2" tx2="lt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62581641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80679952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8201392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790887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56500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761451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411356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104308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993620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883277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880171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76595512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075715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04337756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1872206"/>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881943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34125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237607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958870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537340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791393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331589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1920910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947512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20117231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56017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6816174"/>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533315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0090107"/>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61BEF0D-F0BB-DE4B-95CE-6DB70DBA9567}" type="datetimeFigureOut">
              <a:rPr lang="en-US" smtClean="0"/>
              <a:pPr/>
              <a:t>7/23/2026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3291561"/>
      </p:ext>
    </p:extLst>
  </p:cSld>
  <p:clrMapOvr>
    <a:overrideClrMapping bg1="lt1" tx1="dk1" bg2="lt2" tx2="dk2" accent1="accent1" accent2="accent2" accent3="accent3" accent4="accent4" accent5="accent5" accent6="accent6" hlink="hlink" folHlink="folHlink"/>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8798746"/>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396474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269795"/>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410338671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881535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5191135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361184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991782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140946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912840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9783126"/>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4082680"/>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0852183"/>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26561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78760067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8187944"/>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93341057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974913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83447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2555520"/>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655695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21645059"/>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179110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744144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81781619"/>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697811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351660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1718023"/>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632332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3035011"/>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8129570"/>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1682305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0165608"/>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1801910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7182947"/>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1452424"/>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989963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269404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0962143"/>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8865934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0748253"/>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067502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647F38-B617-4D2F-AE0A-013F0C4D2C57}"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8692503"/>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9807180"/>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5BFA754-D5C3-4E66-96A6-867B257F58DC}" type="datetimeFigureOut">
              <a:rPr lang="en-US" smtClean="0"/>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06444834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1641727"/>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7482042"/>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37077503"/>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986378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0022951"/>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4595878"/>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7889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10" Type="http://schemas.openxmlformats.org/officeDocument/2006/relationships/slideLayout" Target="../slideLayouts/slideLayout43.xml"/><Relationship Id="rId19" Type="http://schemas.openxmlformats.org/officeDocument/2006/relationships/image" Target="../media/image2.png"/><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slideLayout" Target="../slideLayouts/slideLayout74.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17" Type="http://schemas.openxmlformats.org/officeDocument/2006/relationships/theme" Target="../theme/theme6.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7.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8.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9.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0.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9.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1.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slideLayout" Target="../slideLayouts/slideLayout145.xml"/><Relationship Id="rId18" Type="http://schemas.openxmlformats.org/officeDocument/2006/relationships/theme" Target="../theme/theme12.xml"/><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slideLayout" Target="../slideLayouts/slideLayout144.xml"/><Relationship Id="rId17" Type="http://schemas.openxmlformats.org/officeDocument/2006/relationships/slideLayout" Target="../slideLayouts/slideLayout149.xml"/><Relationship Id="rId2" Type="http://schemas.openxmlformats.org/officeDocument/2006/relationships/slideLayout" Target="../slideLayouts/slideLayout134.xml"/><Relationship Id="rId16" Type="http://schemas.openxmlformats.org/officeDocument/2006/relationships/slideLayout" Target="../slideLayouts/slideLayout148.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5" Type="http://schemas.openxmlformats.org/officeDocument/2006/relationships/slideLayout" Target="../slideLayouts/slideLayout14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slideLayout" Target="../slideLayouts/slideLayout146.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7.xml"/><Relationship Id="rId3" Type="http://schemas.openxmlformats.org/officeDocument/2006/relationships/slideLayout" Target="../slideLayouts/slideLayout152.xml"/><Relationship Id="rId7" Type="http://schemas.openxmlformats.org/officeDocument/2006/relationships/slideLayout" Target="../slideLayouts/slideLayout156.xml"/><Relationship Id="rId12" Type="http://schemas.openxmlformats.org/officeDocument/2006/relationships/theme" Target="../theme/theme13.xml"/><Relationship Id="rId2" Type="http://schemas.openxmlformats.org/officeDocument/2006/relationships/slideLayout" Target="../slideLayouts/slideLayout151.xml"/><Relationship Id="rId1" Type="http://schemas.openxmlformats.org/officeDocument/2006/relationships/slideLayout" Target="../slideLayouts/slideLayout150.xml"/><Relationship Id="rId6" Type="http://schemas.openxmlformats.org/officeDocument/2006/relationships/slideLayout" Target="../slideLayouts/slideLayout155.xml"/><Relationship Id="rId11" Type="http://schemas.openxmlformats.org/officeDocument/2006/relationships/slideLayout" Target="../slideLayouts/slideLayout160.xml"/><Relationship Id="rId5" Type="http://schemas.openxmlformats.org/officeDocument/2006/relationships/slideLayout" Target="../slideLayouts/slideLayout154.xml"/><Relationship Id="rId10" Type="http://schemas.openxmlformats.org/officeDocument/2006/relationships/slideLayout" Target="../slideLayouts/slideLayout159.xml"/><Relationship Id="rId4" Type="http://schemas.openxmlformats.org/officeDocument/2006/relationships/slideLayout" Target="../slideLayouts/slideLayout153.xml"/><Relationship Id="rId9" Type="http://schemas.openxmlformats.org/officeDocument/2006/relationships/slideLayout" Target="../slideLayouts/slideLayout158.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8.xml"/><Relationship Id="rId3" Type="http://schemas.openxmlformats.org/officeDocument/2006/relationships/slideLayout" Target="../slideLayouts/slideLayout163.xml"/><Relationship Id="rId7" Type="http://schemas.openxmlformats.org/officeDocument/2006/relationships/slideLayout" Target="../slideLayouts/slideLayout167.xml"/><Relationship Id="rId12" Type="http://schemas.openxmlformats.org/officeDocument/2006/relationships/theme" Target="../theme/theme14.xml"/><Relationship Id="rId2" Type="http://schemas.openxmlformats.org/officeDocument/2006/relationships/slideLayout" Target="../slideLayouts/slideLayout162.xml"/><Relationship Id="rId1" Type="http://schemas.openxmlformats.org/officeDocument/2006/relationships/slideLayout" Target="../slideLayouts/slideLayout161.xml"/><Relationship Id="rId6" Type="http://schemas.openxmlformats.org/officeDocument/2006/relationships/slideLayout" Target="../slideLayouts/slideLayout166.xml"/><Relationship Id="rId11" Type="http://schemas.openxmlformats.org/officeDocument/2006/relationships/slideLayout" Target="../slideLayouts/slideLayout171.xml"/><Relationship Id="rId5" Type="http://schemas.openxmlformats.org/officeDocument/2006/relationships/slideLayout" Target="../slideLayouts/slideLayout165.xml"/><Relationship Id="rId10" Type="http://schemas.openxmlformats.org/officeDocument/2006/relationships/slideLayout" Target="../slideLayouts/slideLayout170.xml"/><Relationship Id="rId4" Type="http://schemas.openxmlformats.org/officeDocument/2006/relationships/slideLayout" Target="../slideLayouts/slideLayout164.xml"/><Relationship Id="rId9" Type="http://schemas.openxmlformats.org/officeDocument/2006/relationships/slideLayout" Target="../slideLayouts/slideLayout1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46194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773045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744574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7681798"/>
      </p:ext>
    </p:extLst>
  </p:cSld>
  <p:clrMap bg1="dk1" tx1="lt1" bg2="dk2" tx2="lt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 id="2147483759"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1468232"/>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5124432"/>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2554317"/>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8269768"/>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65988603"/>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1942815"/>
      </p:ext>
    </p:extLst>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 id="2147483896"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569702"/>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3182150"/>
      </p:ext>
    </p:extLst>
  </p:cSld>
  <p:clrMap bg1="dk1" tx1="lt1" bg2="dk2" tx2="lt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 id="2147483921" r:id="rId12"/>
    <p:sldLayoutId id="2147483922" r:id="rId13"/>
    <p:sldLayoutId id="2147483923" r:id="rId14"/>
    <p:sldLayoutId id="2147483924" r:id="rId15"/>
    <p:sldLayoutId id="2147483925" r:id="rId16"/>
    <p:sldLayoutId id="2147483926"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971897"/>
      </p:ext>
    </p:extLst>
  </p:cSld>
  <p:clrMap bg1="lt1" tx1="dk1" bg2="lt2" tx2="dk2" accent1="accent1" accent2="accent2" accent3="accent3" accent4="accent4" accent5="accent5" accent6="accent6" hlink="hlink" folHlink="folHlink"/>
  <p:sldLayoutIdLst>
    <p:sldLayoutId id="2147483928" r:id="rId1"/>
    <p:sldLayoutId id="2147483929" r:id="rId2"/>
    <p:sldLayoutId id="2147483930" r:id="rId3"/>
    <p:sldLayoutId id="2147483931" r:id="rId4"/>
    <p:sldLayoutId id="2147483932" r:id="rId5"/>
    <p:sldLayoutId id="2147483933" r:id="rId6"/>
    <p:sldLayoutId id="2147483934" r:id="rId7"/>
    <p:sldLayoutId id="2147483935" r:id="rId8"/>
    <p:sldLayoutId id="2147483936" r:id="rId9"/>
    <p:sldLayoutId id="2147483937" r:id="rId10"/>
    <p:sldLayoutId id="214748393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3914461"/>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0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6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6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6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3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51.xml"/><Relationship Id="rId1" Type="http://schemas.openxmlformats.org/officeDocument/2006/relationships/themeOverride" Target="../theme/themeOverride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23.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1/jamanetworkopen.2023.46598" TargetMode="External"/><Relationship Id="rId13" Type="http://schemas.openxmlformats.org/officeDocument/2006/relationships/hyperlink" Target="https://dmicc.in/copd-symptoms-causes-and-treatments/" TargetMode="External"/><Relationship Id="rId18" Type="http://schemas.openxmlformats.org/officeDocument/2006/relationships/hyperlink" Target="https://doi.org/10.1002/brb3.70230" TargetMode="External"/><Relationship Id="rId3" Type="http://schemas.openxmlformats.org/officeDocument/2006/relationships/hyperlink" Target="https://doi.org/10.1016/j.rmed.2024.107768" TargetMode="External"/><Relationship Id="rId21" Type="http://schemas.openxmlformats.org/officeDocument/2006/relationships/hyperlink" Target="https://doi.org/10.3389/fpubh.2025.1480710" TargetMode="External"/><Relationship Id="rId7" Type="http://schemas.openxmlformats.org/officeDocument/2006/relationships/hyperlink" Target="https://link.springer.com/content/pdf/10.1186/s12890-017-0420-8.pdf" TargetMode="External"/><Relationship Id="rId12" Type="http://schemas.openxmlformats.org/officeDocument/2006/relationships/hyperlink" Target="https://doi.org/10.5694/mja2.51708" TargetMode="External"/><Relationship Id="rId17" Type="http://schemas.openxmlformats.org/officeDocument/2006/relationships/hyperlink" Target="https://doi.org/10.1177/26323524251390910" TargetMode="External"/><Relationship Id="rId2" Type="http://schemas.openxmlformats.org/officeDocument/2006/relationships/hyperlink" Target="https://bmjopenrespres.bmj.com/content/bmjresp/12/1/e003196.full.pdf" TargetMode="External"/><Relationship Id="rId16" Type="http://schemas.openxmlformats.org/officeDocument/2006/relationships/hyperlink" Target="https://www.gov.uk/government/news/asthma-and-copd-patients-to-receive-better-care-closer-to-home" TargetMode="External"/><Relationship Id="rId20" Type="http://schemas.openxmlformats.org/officeDocument/2006/relationships/hyperlink" Target="https://doi.org/10.3238/arztebl.m2023.027" TargetMode="External"/><Relationship Id="rId1" Type="http://schemas.openxmlformats.org/officeDocument/2006/relationships/slideLayout" Target="../slideLayouts/slideLayout13.xml"/><Relationship Id="rId6" Type="http://schemas.openxmlformats.org/officeDocument/2006/relationships/hyperlink" Target="https://www.asthmaandlung.org.uk/conditions/copd-chronic-obstructive-pulmonary-disease/what-are-treatments-copd" TargetMode="External"/><Relationship Id="rId11" Type="http://schemas.openxmlformats.org/officeDocument/2006/relationships/hyperlink" Target="https://doi.org/10.1183/20734735.0099-2024" TargetMode="External"/><Relationship Id="rId5" Type="http://schemas.openxmlformats.org/officeDocument/2006/relationships/hyperlink" Target="https://www.asthmaandlung.org.uk/sites/default/files/2023-03/delayed-diagnosis-unequal-care-executive-summary.pdf" TargetMode="External"/><Relationship Id="rId15" Type="http://schemas.openxmlformats.org/officeDocument/2006/relationships/hyperlink" Target="https://www.gfmer.ch/Medical_education_En/PGC_RH_2004/Pdf/Improving_health_care_chronic_conditions.pdf" TargetMode="External"/><Relationship Id="rId10" Type="http://schemas.openxmlformats.org/officeDocument/2006/relationships/hyperlink" Target="https://doi.org/10.3390/healthcare13141699" TargetMode="External"/><Relationship Id="rId19" Type="http://schemas.openxmlformats.org/officeDocument/2006/relationships/hyperlink" Target="https://www.nhlbi.nih.gov/sites/default/files/publications/COPD-CaregiversToolkit-Managing-the-Home.pdf" TargetMode="External"/><Relationship Id="rId4" Type="http://schemas.openxmlformats.org/officeDocument/2006/relationships/hyperlink" Target="https://doi.org/10.15326/jcopdf.2024.0597" TargetMode="External"/><Relationship Id="rId9" Type="http://schemas.openxmlformats.org/officeDocument/2006/relationships/hyperlink" Target="https://my.clevelandclinic.org/health/diseases/8709-chronic-obstructive-pulmonary-disease-copd" TargetMode="External"/><Relationship Id="rId14" Type="http://schemas.openxmlformats.org/officeDocument/2006/relationships/hyperlink" Target="https://doi.org/10.1186/s12912-025-03948-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ice.org.uk/guidance/ng115/chapter/Context#:~:text=British%20Lung%20Foundation%20statistics%20show,(COPD)%20in%20the%20UK" TargetMode="External"/><Relationship Id="rId3" Type="http://schemas.openxmlformats.org/officeDocument/2006/relationships/hyperlink" Target="https://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 TargetMode="External"/><Relationship Id="rId7" Type="http://schemas.openxmlformats.org/officeDocument/2006/relationships/hyperlink" Target="https://www.nhsbsa.nhs.uk/help-nhs-prescription-costs" TargetMode="External"/><Relationship Id="rId12" Type="http://schemas.openxmlformats.org/officeDocument/2006/relationships/hyperlink" Target="https://doi.org/10.2147/COPD.S548108" TargetMode="External"/><Relationship Id="rId2" Type="http://schemas.openxmlformats.org/officeDocument/2006/relationships/hyperlink" Target="https://doi.org/10.1177/17534666251363307" TargetMode="External"/><Relationship Id="rId1" Type="http://schemas.openxmlformats.org/officeDocument/2006/relationships/slideLayout" Target="../slideLayouts/slideLayout2.xml"/><Relationship Id="rId6" Type="http://schemas.openxmlformats.org/officeDocument/2006/relationships/hyperlink" Target="https://www.nhs.uk/conditions/chronic-obstructive-pulmonary-disease-copd/treatment/" TargetMode="External"/><Relationship Id="rId11" Type="http://schemas.openxmlformats.org/officeDocument/2006/relationships/hyperlink" Target="https://www.who.int/news-room/fact-sheets/detail/chronic-obstructive-pulmonary-disease-(copd)" TargetMode="External"/><Relationship Id="rId5" Type="http://schemas.openxmlformats.org/officeDocument/2006/relationships/hyperlink" Target="https://www.england.nhs.uk/ourwork/prevention/secondary-prevention/respiratory-high-impact-interventions/" TargetMode="External"/><Relationship Id="rId10" Type="http://schemas.openxmlformats.org/officeDocument/2006/relationships/hyperlink" Target="https://doi.org/10.1136/bmjopen-2024-097221" TargetMode="External"/><Relationship Id="rId4" Type="http://schemas.openxmlformats.org/officeDocument/2006/relationships/hyperlink" Target="https://doi.org/10.3390/jcm15103962" TargetMode="External"/><Relationship Id="rId9" Type="http://schemas.openxmlformats.org/officeDocument/2006/relationships/hyperlink" Target="https://commonslibrary.parliament.uk/research-briefings/sn069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GB" sz="2800" b="1" dirty="0">
                <a:latin typeface="Arial" panose="020B0604020202020204" pitchFamily="34" charset="0"/>
                <a:cs typeface="Arial" panose="020B0604020202020204" pitchFamily="34" charset="0"/>
              </a:rPr>
              <a:t>Programme: MSc Public Health and Social Care in Practice</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name: Community Care and Management of Longer-term Conditions</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LCHS7003</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Lecturer: diola bijlhout</a:t>
            </a:r>
            <a:endParaRPr lang="en-GB" sz="2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fontScale="92500" lnSpcReduction="20000"/>
          </a:bodyPr>
          <a:lstStyle/>
          <a:p>
            <a:pPr algn="ctr"/>
            <a:r>
              <a:rPr lang="en-GB" b="1" dirty="0">
                <a:latin typeface="Arial" panose="020B0604020202020204" pitchFamily="34" charset="0"/>
                <a:cs typeface="Arial" panose="020B0604020202020204" pitchFamily="34" charset="0"/>
              </a:rPr>
              <a:t>Assignment Title: Component 2 Individual Presentation</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Student name: Bharatji odedra</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Student Number:2522919</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0715419" y="74052"/>
            <a:ext cx="1476581" cy="685896"/>
          </a:xfrm>
          <a:prstGeom prst="rect">
            <a:avLst/>
          </a:prstGeom>
        </p:spPr>
      </p:pic>
    </p:spTree>
    <p:extLst>
      <p:ext uri="{BB962C8B-B14F-4D97-AF65-F5344CB8AC3E}">
        <p14:creationId xmlns:p14="http://schemas.microsoft.com/office/powerpoint/2010/main" val="4206282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073" y="921717"/>
            <a:ext cx="9681427" cy="493004"/>
          </a:xfrm>
        </p:spPr>
        <p:txBody>
          <a:bodyPr>
            <a:noAutofit/>
          </a:bodyPr>
          <a:lstStyle/>
          <a:p>
            <a:pPr algn="ctr"/>
            <a:r>
              <a:rPr lang="en-GB" sz="2400" b="1" dirty="0">
                <a:latin typeface="Arial" panose="020B0604020202020204" pitchFamily="34" charset="0"/>
                <a:cs typeface="Arial" panose="020B0604020202020204" pitchFamily="34" charset="0"/>
              </a:rPr>
              <a:t>Introduction </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2653" y="2424454"/>
            <a:ext cx="5248027" cy="3633446"/>
          </a:xfrm>
        </p:spPr>
        <p:txBody>
          <a:bodyPr>
            <a:normAutofit/>
          </a:bodyPr>
          <a:lstStyle/>
          <a:p>
            <a:pPr algn="just" fontAlgn="base"/>
            <a:r>
              <a:rPr lang="en-US" sz="1500" dirty="0">
                <a:latin typeface="Arial" panose="020B0604020202020204" pitchFamily="34" charset="0"/>
                <a:cs typeface="Arial" panose="020B0604020202020204" pitchFamily="34" charset="0"/>
              </a:rPr>
              <a:t>Long-term conditions (LTC) is a health issue, which necessitates ongoing healthcare support and management over a period of years (</a:t>
            </a:r>
            <a:r>
              <a:rPr lang="en-US" sz="1500" dirty="0" err="1">
                <a:latin typeface="Arial" panose="020B0604020202020204" pitchFamily="34" charset="0"/>
                <a:cs typeface="Arial" panose="020B0604020202020204" pitchFamily="34" charset="0"/>
              </a:rPr>
              <a:t>Lekha</a:t>
            </a:r>
            <a:r>
              <a:rPr lang="en-US" sz="1500" dirty="0">
                <a:latin typeface="Arial" panose="020B0604020202020204" pitchFamily="34" charset="0"/>
                <a:cs typeface="Arial" panose="020B0604020202020204" pitchFamily="34" charset="0"/>
              </a:rPr>
              <a:t> et al., 2025). </a:t>
            </a:r>
          </a:p>
          <a:p>
            <a:pPr algn="just" fontAlgn="base"/>
            <a:r>
              <a:rPr lang="en-US" sz="1500" dirty="0">
                <a:latin typeface="Arial" panose="020B0604020202020204" pitchFamily="34" charset="0"/>
                <a:cs typeface="Arial" panose="020B0604020202020204" pitchFamily="34" charset="0"/>
              </a:rPr>
              <a:t>This presentation will discuss a LTC such as COPD, which is the third most significant reason for increasing morbidity rate in the UK. </a:t>
            </a:r>
          </a:p>
          <a:p>
            <a:pPr algn="just" fontAlgn="base"/>
            <a:r>
              <a:rPr lang="en-US" sz="1500" dirty="0">
                <a:latin typeface="Arial" panose="020B0604020202020204" pitchFamily="34" charset="0"/>
                <a:cs typeface="Arial" panose="020B0604020202020204" pitchFamily="34" charset="0"/>
              </a:rPr>
              <a:t>It will discuss the definition of COPD, its symptoms, and aetiology (causes), which are main reasons for decreasing quality of life. </a:t>
            </a:r>
          </a:p>
          <a:p>
            <a:pPr algn="just" fontAlgn="base"/>
            <a:r>
              <a:rPr lang="en-US" sz="1500" dirty="0">
                <a:latin typeface="Arial" panose="020B0604020202020204" pitchFamily="34" charset="0"/>
                <a:cs typeface="Arial" panose="020B0604020202020204" pitchFamily="34" charset="0"/>
              </a:rPr>
              <a:t>The presentation also will reveal various management of treatment and available treatment options within the UK healthcare system to manage COPD. </a:t>
            </a:r>
            <a:endParaRPr lang="en-GB" sz="15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588406" y="2221004"/>
            <a:ext cx="6192114" cy="3238952"/>
          </a:xfrm>
          <a:prstGeom prst="rect">
            <a:avLst/>
          </a:prstGeom>
        </p:spPr>
      </p:pic>
      <p:sp>
        <p:nvSpPr>
          <p:cNvPr id="5" name="Rectangle 4"/>
          <p:cNvSpPr/>
          <p:nvPr/>
        </p:nvSpPr>
        <p:spPr>
          <a:xfrm>
            <a:off x="7518696" y="5576054"/>
            <a:ext cx="2608406" cy="369332"/>
          </a:xfrm>
          <a:prstGeom prst="rect">
            <a:avLst/>
          </a:prstGeom>
        </p:spPr>
        <p:txBody>
          <a:bodyPr wrap="none">
            <a:spAutoFit/>
          </a:bodyPr>
          <a:lstStyle/>
          <a:p>
            <a:r>
              <a:rPr lang="en-GB" dirty="0">
                <a:latin typeface="Arial" panose="020B0604020202020204" pitchFamily="34" charset="0"/>
                <a:ea typeface="Times New Roman" panose="02020603050405020304" pitchFamily="18" charset="0"/>
                <a:cs typeface="Arial" panose="020B0604020202020204" pitchFamily="34" charset="0"/>
              </a:rPr>
              <a:t>(Source: Dmicc , 2026)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2397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283" y="580949"/>
            <a:ext cx="10294182" cy="1080938"/>
          </a:xfrm>
        </p:spPr>
        <p:txBody>
          <a:bodyPr>
            <a:noAutofit/>
          </a:bodyPr>
          <a:lstStyle/>
          <a:p>
            <a:pPr algn="ctr"/>
            <a:r>
              <a:rPr lang="en-US" sz="2400" b="1" dirty="0">
                <a:latin typeface="Arial" panose="020B0604020202020204" pitchFamily="34" charset="0"/>
                <a:cs typeface="Arial" panose="020B0604020202020204" pitchFamily="34" charset="0"/>
              </a:rPr>
              <a:t>Overview of the long term condition including definition, symptoms and aetiology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68801" y="1854200"/>
            <a:ext cx="7532468" cy="4686299"/>
          </a:xfrm>
        </p:spPr>
        <p:txBody>
          <a:bodyPr>
            <a:normAutofit fontScale="70000" lnSpcReduction="20000"/>
          </a:bodyPr>
          <a:lstStyle/>
          <a:p>
            <a:pPr marL="0" lvl="0" indent="0" algn="just">
              <a:buNone/>
            </a:pPr>
            <a:r>
              <a:rPr lang="en-GB" b="1" dirty="0">
                <a:latin typeface="Arial" panose="020B0604020202020204" pitchFamily="34" charset="0"/>
                <a:cs typeface="Arial" panose="020B0604020202020204" pitchFamily="34" charset="0"/>
              </a:rPr>
              <a:t>Definition</a:t>
            </a:r>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Chronic Obstructive Pulmonary Disease (COPD) is progressive immutable lung disease, which damages and inflames the airways, hence it is considered as long-term disease (LTC) (WHO, 2026). </a:t>
            </a:r>
          </a:p>
          <a:p>
            <a:pPr algn="just"/>
            <a:r>
              <a:rPr lang="en-GB" dirty="0">
                <a:latin typeface="Arial" panose="020B0604020202020204" pitchFamily="34" charset="0"/>
                <a:cs typeface="Arial" panose="020B0604020202020204" pitchFamily="34" charset="0"/>
              </a:rPr>
              <a:t>This disease alone is responsible for 3.4 million deaths worldwide as of 2023 (WHO, 2026). </a:t>
            </a:r>
          </a:p>
          <a:p>
            <a:pPr marL="0" lvl="0" indent="0" algn="just">
              <a:buNone/>
            </a:pPr>
            <a:r>
              <a:rPr lang="en-GB" b="1" dirty="0">
                <a:latin typeface="Arial" panose="020B0604020202020204" pitchFamily="34" charset="0"/>
                <a:cs typeface="Arial" panose="020B0604020202020204" pitchFamily="34" charset="0"/>
              </a:rPr>
              <a:t>Symptoms</a:t>
            </a:r>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Difficulty breathing</a:t>
            </a:r>
          </a:p>
          <a:p>
            <a:pPr algn="just"/>
            <a:r>
              <a:rPr lang="en-GB" dirty="0">
                <a:latin typeface="Arial" panose="020B0604020202020204" pitchFamily="34" charset="0"/>
                <a:cs typeface="Arial" panose="020B0604020202020204" pitchFamily="34" charset="0"/>
              </a:rPr>
              <a:t>Cough sometimes with phlegm</a:t>
            </a:r>
          </a:p>
          <a:p>
            <a:pPr algn="just"/>
            <a:r>
              <a:rPr lang="en-GB" dirty="0">
                <a:latin typeface="Arial" panose="020B0604020202020204" pitchFamily="34" charset="0"/>
                <a:cs typeface="Arial" panose="020B0604020202020204" pitchFamily="34" charset="0"/>
              </a:rPr>
              <a:t>Tiredness </a:t>
            </a:r>
          </a:p>
          <a:p>
            <a:pPr algn="just"/>
            <a:r>
              <a:rPr lang="en-GB" dirty="0">
                <a:latin typeface="Arial" panose="020B0604020202020204" pitchFamily="34" charset="0"/>
                <a:cs typeface="Arial" panose="020B0604020202020204" pitchFamily="34" charset="0"/>
              </a:rPr>
              <a:t>Wheezing (WHO, 2026). </a:t>
            </a:r>
          </a:p>
          <a:p>
            <a:pPr lvl="0" algn="just"/>
            <a:r>
              <a:rPr lang="en-GB" dirty="0">
                <a:latin typeface="Arial" panose="020B0604020202020204" pitchFamily="34" charset="0"/>
                <a:cs typeface="Arial" panose="020B0604020202020204" pitchFamily="34" charset="0"/>
              </a:rPr>
              <a:t>Even though this disease is not curable, symptoms can be managed or improved by avoiding exposure to air pollution and smoking (WHO, 2026).</a:t>
            </a:r>
          </a:p>
          <a:p>
            <a:pPr marL="0" lvl="0" indent="0" algn="just">
              <a:buNone/>
            </a:pPr>
            <a:r>
              <a:rPr lang="en-GB" b="1" dirty="0">
                <a:latin typeface="Arial" panose="020B0604020202020204" pitchFamily="34" charset="0"/>
                <a:cs typeface="Arial" panose="020B0604020202020204" pitchFamily="34" charset="0"/>
              </a:rPr>
              <a:t>Aetiology</a:t>
            </a:r>
          </a:p>
          <a:p>
            <a:pPr algn="just"/>
            <a:r>
              <a:rPr lang="en-GB" dirty="0">
                <a:latin typeface="Arial" panose="020B0604020202020204" pitchFamily="34" charset="0"/>
                <a:cs typeface="Arial" panose="020B0604020202020204" pitchFamily="34" charset="0"/>
              </a:rPr>
              <a:t> Air pollution</a:t>
            </a:r>
          </a:p>
          <a:p>
            <a:pPr algn="just"/>
            <a:r>
              <a:rPr lang="en-GB" dirty="0">
                <a:latin typeface="Arial" panose="020B0604020202020204" pitchFamily="34" charset="0"/>
                <a:cs typeface="Arial" panose="020B0604020202020204" pitchFamily="34" charset="0"/>
              </a:rPr>
              <a:t>Smoking“ (WHO, 2026). </a:t>
            </a:r>
          </a:p>
          <a:p>
            <a:pPr algn="just"/>
            <a:r>
              <a:rPr lang="en-US" dirty="0">
                <a:latin typeface="Arial" panose="020B0604020202020204" pitchFamily="34" charset="0"/>
                <a:cs typeface="Arial" panose="020B0604020202020204" pitchFamily="34" charset="0"/>
              </a:rPr>
              <a:t>Occupational Exposures</a:t>
            </a:r>
          </a:p>
          <a:p>
            <a:pPr algn="just"/>
            <a:r>
              <a:rPr lang="en-US" dirty="0">
                <a:latin typeface="Arial" panose="020B0604020202020204" pitchFamily="34" charset="0"/>
                <a:cs typeface="Arial" panose="020B0604020202020204" pitchFamily="34" charset="0"/>
              </a:rPr>
              <a:t>Genetics</a:t>
            </a:r>
          </a:p>
          <a:p>
            <a:pPr algn="just"/>
            <a:r>
              <a:rPr lang="en-US" dirty="0">
                <a:latin typeface="Arial" panose="020B0604020202020204" pitchFamily="34" charset="0"/>
                <a:cs typeface="Arial" panose="020B0604020202020204" pitchFamily="34" charset="0"/>
              </a:rPr>
              <a:t>Early Life Factors such as premature birth and severe respiratory infections during childhood. </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460057" y="5872162"/>
            <a:ext cx="3383280" cy="369332"/>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(Source: </a:t>
            </a:r>
            <a:r>
              <a:rPr lang="en-US" dirty="0">
                <a:latin typeface="Arial" panose="020B0604020202020204" pitchFamily="34" charset="0"/>
                <a:cs typeface="Arial" panose="020B0604020202020204" pitchFamily="34" charset="0"/>
              </a:rPr>
              <a:t>Vu et al</a:t>
            </a:r>
            <a:r>
              <a:rPr lang="en-GB" dirty="0">
                <a:latin typeface="Arial" panose="020B0604020202020204" pitchFamily="34" charset="0"/>
                <a:cs typeface="Arial" panose="020B0604020202020204" pitchFamily="34" charset="0"/>
              </a:rPr>
              <a:t>, 2025) </a:t>
            </a:r>
          </a:p>
        </p:txBody>
      </p:sp>
      <p:pic>
        <p:nvPicPr>
          <p:cNvPr id="6" name="Picture 5"/>
          <p:cNvPicPr>
            <a:picLocks noChangeAspect="1"/>
          </p:cNvPicPr>
          <p:nvPr/>
        </p:nvPicPr>
        <p:blipFill>
          <a:blip r:embed="rId3"/>
          <a:stretch>
            <a:fillRect/>
          </a:stretch>
        </p:blipFill>
        <p:spPr>
          <a:xfrm>
            <a:off x="199640" y="2057400"/>
            <a:ext cx="4218846" cy="3372157"/>
          </a:xfrm>
          <a:prstGeom prst="rect">
            <a:avLst/>
          </a:prstGeom>
        </p:spPr>
      </p:pic>
    </p:spTree>
    <p:extLst>
      <p:ext uri="{BB962C8B-B14F-4D97-AF65-F5344CB8AC3E}">
        <p14:creationId xmlns:p14="http://schemas.microsoft.com/office/powerpoint/2010/main" val="2330893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897" y="127574"/>
            <a:ext cx="11161542" cy="477337"/>
          </a:xfrm>
        </p:spPr>
        <p:txBody>
          <a:bodyPr>
            <a:normAutofit/>
          </a:bodyPr>
          <a:lstStyle/>
          <a:p>
            <a:pPr algn="ctr"/>
            <a:r>
              <a:rPr lang="en-GB" sz="2400" b="1" dirty="0">
                <a:latin typeface="Arial" panose="020B0604020202020204" pitchFamily="34" charset="0"/>
                <a:cs typeface="Arial" panose="020B0604020202020204" pitchFamily="34" charset="0"/>
              </a:rPr>
              <a:t>How prevalent is the long-term condition in the UK and worldwide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88086" y="1527416"/>
            <a:ext cx="5615355" cy="3714581"/>
          </a:xfrm>
        </p:spPr>
        <p:txBody>
          <a:bodyPr>
            <a:noAutofit/>
          </a:bodyPr>
          <a:lstStyle/>
          <a:p>
            <a:pPr lvl="0" algn="just"/>
            <a:r>
              <a:rPr lang="en-GB" sz="1500" dirty="0">
                <a:latin typeface="Arial" panose="020B0604020202020204" pitchFamily="34" charset="0"/>
                <a:cs typeface="Arial" panose="020B0604020202020204" pitchFamily="34" charset="0"/>
              </a:rPr>
              <a:t>British Lung Foundation Statistics revealed that 1.2 million 16+ aged people are living with COPD in the UK; however, many people remain undiagnosed until they are in their fifties (NICE, 2026). </a:t>
            </a:r>
          </a:p>
          <a:p>
            <a:pPr lvl="0" algn="just"/>
            <a:r>
              <a:rPr lang="en-GB" sz="1500" dirty="0">
                <a:latin typeface="Arial" panose="020B0604020202020204" pitchFamily="34" charset="0"/>
                <a:cs typeface="Arial" panose="020B0604020202020204" pitchFamily="34" charset="0"/>
              </a:rPr>
              <a:t>Worldwide, 300 million over 16 years were affected by COPD in 2018, which increased to 400 million cases in 2019 (Boers et al., 2023), which indicates the prevalence rate is increasing day by day.   </a:t>
            </a:r>
          </a:p>
          <a:p>
            <a:pPr lvl="0" algn="just"/>
            <a:r>
              <a:rPr lang="en-GB" sz="1500" dirty="0">
                <a:latin typeface="Arial" panose="020B0604020202020204" pitchFamily="34" charset="0"/>
                <a:cs typeface="Arial" panose="020B0604020202020204" pitchFamily="34" charset="0"/>
              </a:rPr>
              <a:t>In 2020, 480 million males and females were affected by COPD worldwide, which is projected to reach 592 million by 2050 (Boers et al., 2023). </a:t>
            </a:r>
          </a:p>
          <a:p>
            <a:pPr lvl="0" algn="just"/>
            <a:r>
              <a:rPr lang="en-GB" sz="1500" dirty="0">
                <a:latin typeface="Arial" panose="020B0604020202020204" pitchFamily="34" charset="0"/>
                <a:cs typeface="Arial" panose="020B0604020202020204" pitchFamily="34" charset="0"/>
              </a:rPr>
              <a:t>More specifically, the female COPD prevalence rate is anticipated to grow by 8.3% in 2050 from 7.8% in 2020, however males COPD prevalence rate is projected to decrease from 13.4% to 10.6% within 2020 to 2050 (Boers et al., 2023). </a:t>
            </a:r>
          </a:p>
        </p:txBody>
      </p:sp>
      <p:pic>
        <p:nvPicPr>
          <p:cNvPr id="4" name="image1.png"/>
          <p:cNvPicPr/>
          <p:nvPr/>
        </p:nvPicPr>
        <p:blipFill>
          <a:blip r:embed="rId3"/>
          <a:stretch>
            <a:fillRect/>
          </a:stretch>
        </p:blipFill>
        <p:spPr>
          <a:xfrm>
            <a:off x="839371" y="697689"/>
            <a:ext cx="5012789" cy="2413165"/>
          </a:xfrm>
          <a:prstGeom prst="rect">
            <a:avLst/>
          </a:prstGeom>
        </p:spPr>
      </p:pic>
      <p:sp>
        <p:nvSpPr>
          <p:cNvPr id="5" name="Rectangle 4"/>
          <p:cNvSpPr/>
          <p:nvPr/>
        </p:nvSpPr>
        <p:spPr>
          <a:xfrm>
            <a:off x="839371" y="3096167"/>
            <a:ext cx="4696266" cy="577081"/>
          </a:xfrm>
          <a:prstGeom prst="rect">
            <a:avLst/>
          </a:prstGeom>
        </p:spPr>
        <p:txBody>
          <a:bodyPr wrap="square">
            <a:spAutoFit/>
          </a:bodyPr>
          <a:lstStyle/>
          <a:p>
            <a:pPr algn="ctr">
              <a:lnSpc>
                <a:spcPct val="150000"/>
              </a:lnSpc>
              <a:spcAft>
                <a:spcPts val="0"/>
              </a:spcAft>
            </a:pPr>
            <a:r>
              <a:rPr lang="en-GB" sz="1050" b="1" dirty="0">
                <a:latin typeface="Arial" panose="020B0604020202020204" pitchFamily="34" charset="0"/>
                <a:ea typeface="Times New Roman" panose="02020603050405020304" pitchFamily="18" charset="0"/>
                <a:cs typeface="Arial" panose="020B0604020202020204" pitchFamily="34" charset="0"/>
              </a:rPr>
              <a:t>Prevalence rate of COPD among females from 2020 to 2050</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sz="1050" dirty="0">
                <a:latin typeface="Arial" panose="020B0604020202020204" pitchFamily="34" charset="0"/>
                <a:ea typeface="Times New Roman" panose="02020603050405020304" pitchFamily="18" charset="0"/>
                <a:cs typeface="Arial" panose="020B0604020202020204" pitchFamily="34" charset="0"/>
              </a:rPr>
              <a:t> (Boers et al., 2023). </a:t>
            </a:r>
          </a:p>
        </p:txBody>
      </p:sp>
      <p:pic>
        <p:nvPicPr>
          <p:cNvPr id="6" name="image9.png"/>
          <p:cNvPicPr/>
          <p:nvPr/>
        </p:nvPicPr>
        <p:blipFill>
          <a:blip r:embed="rId4"/>
          <a:stretch>
            <a:fillRect/>
          </a:stretch>
        </p:blipFill>
        <p:spPr>
          <a:xfrm>
            <a:off x="740897" y="3673248"/>
            <a:ext cx="4975860" cy="2691827"/>
          </a:xfrm>
          <a:prstGeom prst="rect">
            <a:avLst/>
          </a:prstGeom>
        </p:spPr>
      </p:pic>
      <p:sp>
        <p:nvSpPr>
          <p:cNvPr id="7" name="Rectangle 6"/>
          <p:cNvSpPr/>
          <p:nvPr/>
        </p:nvSpPr>
        <p:spPr>
          <a:xfrm>
            <a:off x="515816" y="6365075"/>
            <a:ext cx="4907865" cy="577081"/>
          </a:xfrm>
          <a:prstGeom prst="rect">
            <a:avLst/>
          </a:prstGeom>
        </p:spPr>
        <p:txBody>
          <a:bodyPr wrap="square">
            <a:spAutoFit/>
          </a:bodyPr>
          <a:lstStyle/>
          <a:p>
            <a:pPr algn="ctr">
              <a:lnSpc>
                <a:spcPct val="150000"/>
              </a:lnSpc>
              <a:spcAft>
                <a:spcPts val="0"/>
              </a:spcAft>
            </a:pPr>
            <a:r>
              <a:rPr lang="en-GB" sz="1050" b="1" dirty="0">
                <a:latin typeface="Arial" panose="020B0604020202020204" pitchFamily="34" charset="0"/>
                <a:ea typeface="Times New Roman" panose="02020603050405020304" pitchFamily="18" charset="0"/>
                <a:cs typeface="Arial" panose="020B0604020202020204" pitchFamily="34" charset="0"/>
              </a:rPr>
              <a:t>Prevalence rate of COPD among males from 2020 to 2050</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sz="1050" dirty="0">
                <a:latin typeface="Arial" panose="020B0604020202020204" pitchFamily="34" charset="0"/>
                <a:ea typeface="Times New Roman" panose="02020603050405020304" pitchFamily="18" charset="0"/>
                <a:cs typeface="Arial" panose="020B0604020202020204" pitchFamily="34" charset="0"/>
              </a:rPr>
              <a:t> (Boers et al., 2023). </a:t>
            </a:r>
          </a:p>
        </p:txBody>
      </p:sp>
    </p:spTree>
    <p:extLst>
      <p:ext uri="{BB962C8B-B14F-4D97-AF65-F5344CB8AC3E}">
        <p14:creationId xmlns:p14="http://schemas.microsoft.com/office/powerpoint/2010/main" val="1898601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9138"/>
            <a:ext cx="10515600" cy="689952"/>
          </a:xfrm>
        </p:spPr>
        <p:txBody>
          <a:bodyPr>
            <a:normAutofit/>
          </a:bodyPr>
          <a:lstStyle/>
          <a:p>
            <a:pPr algn="ctr"/>
            <a:r>
              <a:rPr lang="en-GB" sz="2400" b="1" dirty="0">
                <a:latin typeface="Arial" panose="020B0604020202020204" pitchFamily="34" charset="0"/>
                <a:cs typeface="Arial" panose="020B0604020202020204" pitchFamily="34" charset="0"/>
              </a:rPr>
              <a:t>Economic and social burden of LTC</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7071" y="729090"/>
            <a:ext cx="5070231" cy="3772572"/>
          </a:xfrm>
        </p:spPr>
        <p:txBody>
          <a:bodyPr>
            <a:normAutofit fontScale="92500" lnSpcReduction="10000"/>
          </a:bodyPr>
          <a:lstStyle/>
          <a:p>
            <a:pPr marL="0" indent="0" algn="just">
              <a:buNone/>
            </a:pPr>
            <a:r>
              <a:rPr lang="en-GB" sz="1600" b="1" dirty="0">
                <a:latin typeface="Arial" panose="020B0604020202020204" pitchFamily="34" charset="0"/>
                <a:cs typeface="Arial" panose="020B0604020202020204" pitchFamily="34" charset="0"/>
              </a:rPr>
              <a:t>Economic Burden </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In England, the NHS charges £9.90 for each prescribed item such as medicines, tests and inhalers for COPD, however certain groups are enlisted under free NHS prescriptions (NHS. BSA. 2026). </a:t>
            </a:r>
          </a:p>
          <a:p>
            <a:pPr lvl="0" algn="just"/>
            <a:r>
              <a:rPr lang="en-GB" sz="1600" dirty="0">
                <a:latin typeface="Arial" panose="020B0604020202020204" pitchFamily="34" charset="0"/>
                <a:cs typeface="Arial" panose="020B0604020202020204" pitchFamily="34" charset="0"/>
              </a:rPr>
              <a:t>In the UK, the annual economic burden of COPD is £1.9 billion (NHS England, 2026), which increases the burden on patients to spend on their health disease. </a:t>
            </a:r>
          </a:p>
          <a:p>
            <a:pPr lvl="0" algn="just"/>
            <a:r>
              <a:rPr lang="en-US" sz="1600" dirty="0">
                <a:latin typeface="Arial" panose="020B0604020202020204" pitchFamily="34" charset="0"/>
                <a:cs typeface="Arial" panose="020B0604020202020204" pitchFamily="34" charset="0"/>
              </a:rPr>
              <a:t>COPD has a significant economic impact on the lives of teenagers because they are unable to earn an income at their age, which ultimately contributes to psychological pressure on them.</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Conversely, in Wales and Scotland, prescriptions for every disease are free under NHS primary care services (NHS BSA, 2026), which is an increasing economic burden for the NHS to provide free services.</a:t>
            </a:r>
          </a:p>
          <a:p>
            <a:pPr lvl="0" algn="just"/>
            <a:endParaRPr lang="en-GB" sz="1600" dirty="0">
              <a:latin typeface="Arial" panose="020B0604020202020204" pitchFamily="34" charset="0"/>
              <a:cs typeface="Arial" panose="020B0604020202020204" pitchFamily="34" charset="0"/>
            </a:endParaRPr>
          </a:p>
        </p:txBody>
      </p:sp>
      <p:sp>
        <p:nvSpPr>
          <p:cNvPr id="6" name="Rectangle 5"/>
          <p:cNvSpPr/>
          <p:nvPr/>
        </p:nvSpPr>
        <p:spPr>
          <a:xfrm>
            <a:off x="5835802" y="3572997"/>
            <a:ext cx="6096000" cy="2862322"/>
          </a:xfrm>
          <a:prstGeom prst="rect">
            <a:avLst/>
          </a:prstGeom>
        </p:spPr>
        <p:txBody>
          <a:bodyPr>
            <a:spAutoFit/>
          </a:bodyPr>
          <a:lstStyle/>
          <a:p>
            <a:pPr algn="just"/>
            <a:r>
              <a:rPr lang="en-GB" sz="1500" b="1" dirty="0">
                <a:latin typeface="Arial" panose="020B0604020202020204" pitchFamily="34" charset="0"/>
                <a:cs typeface="Arial" panose="020B0604020202020204" pitchFamily="34" charset="0"/>
              </a:rPr>
              <a:t>Social  Burden </a:t>
            </a:r>
            <a:endPar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Aft>
                <a:spcPts val="0"/>
              </a:spcAft>
              <a:buFont typeface="Arial" panose="020B0604020202020204" pitchFamily="34" charset="0"/>
              <a:buChar char="●"/>
            </a:pPr>
            <a:r>
              <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rPr>
              <a:t>The social burden of COPD encompasses various non-medical hardships including restricted daily activities, social isolation and lowered quality of life, which contributes to depression and anxiety (Mengash and Siraj, 2026)  </a:t>
            </a:r>
            <a:endParaRPr lang="en-GB" sz="15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Aft>
                <a:spcPts val="0"/>
              </a:spcAft>
              <a:buFont typeface="Arial" panose="020B0604020202020204" pitchFamily="34" charset="0"/>
              <a:buChar char="●"/>
            </a:pPr>
            <a:r>
              <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rPr>
              <a:t>Mostly, 1 in 6 people in the UK aged above 16 are experiencing common mental health issues including anxiety and depression due to social isolation and their health burden such as COPD, which decrease quality of life (UK.Parliament., 2024). </a:t>
            </a:r>
            <a:endParaRPr lang="en-GB" sz="15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Aft>
                <a:spcPts val="0"/>
              </a:spcAft>
              <a:buFont typeface="Arial" panose="020B0604020202020204" pitchFamily="34" charset="0"/>
              <a:buChar char="●"/>
            </a:pPr>
            <a:r>
              <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rPr>
              <a:t>This disease increases social burden on patients by increasing dependency on their family members for caregiving and reducing independence (Alqahtani et al., 2024). </a:t>
            </a:r>
            <a:endParaRPr lang="en-GB" sz="1500" dirty="0">
              <a:latin typeface="Arial" panose="020B0604020202020204" pitchFamily="34" charset="0"/>
              <a:ea typeface="Times New Roman" panose="02020603050405020304" pitchFamily="18" charset="0"/>
              <a:cs typeface="Arial" panose="020B0604020202020204" pitchFamily="34" charset="0"/>
            </a:endParaRPr>
          </a:p>
        </p:txBody>
      </p:sp>
      <p:pic>
        <p:nvPicPr>
          <p:cNvPr id="8" name="image8.png"/>
          <p:cNvPicPr/>
          <p:nvPr/>
        </p:nvPicPr>
        <p:blipFill>
          <a:blip r:embed="rId3"/>
          <a:stretch>
            <a:fillRect/>
          </a:stretch>
        </p:blipFill>
        <p:spPr>
          <a:xfrm>
            <a:off x="6260123" y="873925"/>
            <a:ext cx="4979963" cy="2345110"/>
          </a:xfrm>
          <a:prstGeom prst="rect">
            <a:avLst/>
          </a:prstGeom>
        </p:spPr>
      </p:pic>
      <p:sp>
        <p:nvSpPr>
          <p:cNvPr id="4" name="Rectangle 3"/>
          <p:cNvSpPr/>
          <p:nvPr/>
        </p:nvSpPr>
        <p:spPr>
          <a:xfrm>
            <a:off x="7467069" y="3263384"/>
            <a:ext cx="3390672" cy="369332"/>
          </a:xfrm>
          <a:prstGeom prst="rect">
            <a:avLst/>
          </a:prstGeom>
        </p:spPr>
        <p:txBody>
          <a:bodyPr wrap="none">
            <a:spAutoFit/>
          </a:bodyPr>
          <a:lstStyle/>
          <a:p>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(Source: UK.Parliament., 2024)</a:t>
            </a:r>
            <a:endParaRPr lang="en-GB" dirty="0">
              <a:latin typeface="Arial" panose="020B0604020202020204" pitchFamily="34" charset="0"/>
              <a:cs typeface="Arial" panose="020B0604020202020204" pitchFamily="34" charset="0"/>
            </a:endParaRPr>
          </a:p>
        </p:txBody>
      </p:sp>
      <p:pic>
        <p:nvPicPr>
          <p:cNvPr id="1026" name="Picture 2" descr="Healthcare 13 01699 g0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2599" y="4212966"/>
            <a:ext cx="2571751" cy="170670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524000" y="6106120"/>
            <a:ext cx="3543300" cy="369332"/>
          </a:xfrm>
          <a:prstGeom prst="rect">
            <a:avLst/>
          </a:prstGeom>
        </p:spPr>
        <p:txBody>
          <a:bodyPr wrap="square">
            <a:spAutoFit/>
          </a:bodyPr>
          <a:lstStyle/>
          <a:p>
            <a:r>
              <a:rPr lang="en-GB" dirty="0">
                <a:latin typeface="Arial" panose="020B0604020202020204" pitchFamily="34" charset="0"/>
                <a:ea typeface="Times New Roman" panose="02020603050405020304" pitchFamily="18" charset="0"/>
                <a:cs typeface="Arial" panose="020B0604020202020204" pitchFamily="34" charset="0"/>
              </a:rPr>
              <a:t>(Source: </a:t>
            </a:r>
            <a:r>
              <a:rPr lang="en-GB" dirty="0" err="1">
                <a:latin typeface="Arial" panose="020B0604020202020204" pitchFamily="34" charset="0"/>
                <a:ea typeface="Times New Roman" panose="02020603050405020304" pitchFamily="18" charset="0"/>
                <a:cs typeface="Arial" panose="020B0604020202020204" pitchFamily="34" charset="0"/>
              </a:rPr>
              <a:t>Corlateanu</a:t>
            </a:r>
            <a:r>
              <a:rPr lang="en-GB" dirty="0">
                <a:latin typeface="Arial" panose="020B0604020202020204" pitchFamily="34" charset="0"/>
                <a:ea typeface="Times New Roman" panose="02020603050405020304" pitchFamily="18" charset="0"/>
                <a:cs typeface="Arial" panose="020B0604020202020204" pitchFamily="34" charset="0"/>
              </a:rPr>
              <a:t> et al., 2025)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2827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875447"/>
          </a:xfrm>
        </p:spPr>
        <p:txBody>
          <a:bodyPr anchor="t">
            <a:noAutofit/>
          </a:bodyPr>
          <a:lstStyle/>
          <a:p>
            <a:pPr algn="ctr"/>
            <a:r>
              <a:rPr lang="en-GB" sz="2400" b="1" cap="none" dirty="0">
                <a:latin typeface="Arial" panose="020B0604020202020204" pitchFamily="34" charset="0"/>
                <a:cs typeface="Arial" panose="020B0604020202020204" pitchFamily="34" charset="0"/>
              </a:rPr>
              <a:t>Diagnosis and initial assessment of the chosen long-term condition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85983753"/>
              </p:ext>
            </p:extLst>
          </p:nvPr>
        </p:nvGraphicFramePr>
        <p:xfrm>
          <a:off x="3397567" y="1240632"/>
          <a:ext cx="577596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3202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1775"/>
            <a:ext cx="10515600" cy="758825"/>
          </a:xfrm>
        </p:spPr>
        <p:txBody>
          <a:bodyPr>
            <a:normAutofit/>
          </a:bodyPr>
          <a:lstStyle/>
          <a:p>
            <a:pPr algn="ctr"/>
            <a:r>
              <a:rPr lang="en-GB" sz="2400" b="1" dirty="0">
                <a:latin typeface="Arial" panose="020B0604020202020204" pitchFamily="34" charset="0"/>
                <a:cs typeface="Arial" panose="020B0604020202020204" pitchFamily="34" charset="0"/>
              </a:rPr>
              <a:t>Management of the LTC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70713" y="1123950"/>
            <a:ext cx="5483087" cy="5581650"/>
          </a:xfrm>
        </p:spPr>
        <p:txBody>
          <a:bodyPr>
            <a:noAutofit/>
          </a:bodyPr>
          <a:lstStyle/>
          <a:p>
            <a:pPr lvl="0" algn="just"/>
            <a:r>
              <a:rPr lang="en-GB" sz="1500" dirty="0">
                <a:latin typeface="Arial" panose="020B0604020202020204" pitchFamily="34" charset="0"/>
                <a:cs typeface="Arial" panose="020B0604020202020204" pitchFamily="34" charset="0"/>
              </a:rPr>
              <a:t>WHO included COPD in its "Global Action Plan" to provide Non communicable Disease Interventions (PEN) to decrease the prevalence rate of COPD (WHO, 2026), certain groups are still underdiagnosed with COPD. </a:t>
            </a:r>
          </a:p>
          <a:p>
            <a:pPr lvl="0" algn="just"/>
            <a:r>
              <a:rPr lang="en-GB" sz="1500" dirty="0">
                <a:latin typeface="Arial" panose="020B0604020202020204" pitchFamily="34" charset="0"/>
                <a:cs typeface="Arial" panose="020B0604020202020204" pitchFamily="34" charset="0"/>
              </a:rPr>
              <a:t>Through the lens of the Biopsychosocial Model, </a:t>
            </a:r>
            <a:r>
              <a:rPr lang="en-US" sz="1500" dirty="0">
                <a:latin typeface="Arial" panose="020B0604020202020204" pitchFamily="34" charset="0"/>
                <a:cs typeface="Arial" panose="020B0604020202020204" pitchFamily="34" charset="0"/>
              </a:rPr>
              <a:t>NHS healthcare professionals support COPD management by addressing physical symptoms, psychological wellbeing and social lifestyle (Hinostroza and Mahr, 2025). </a:t>
            </a:r>
            <a:endParaRPr lang="en-GB" sz="1500" dirty="0">
              <a:latin typeface="Arial" panose="020B0604020202020204" pitchFamily="34" charset="0"/>
              <a:cs typeface="Arial" panose="020B0604020202020204" pitchFamily="34" charset="0"/>
            </a:endParaRPr>
          </a:p>
          <a:p>
            <a:pPr lvl="0" algn="just"/>
            <a:r>
              <a:rPr lang="en-GB" sz="1500" dirty="0">
                <a:latin typeface="Arial" panose="020B0604020202020204" pitchFamily="34" charset="0"/>
                <a:cs typeface="Arial" panose="020B0604020202020204" pitchFamily="34" charset="0"/>
              </a:rPr>
              <a:t>Based on the social conditions, the NHS's 10 year long-term health plan ensures patients will have faster, better and more personalised care to control their LTC  (GOV. UK., 2026), however nearly 1 in 4 people are on the waiting list.</a:t>
            </a:r>
          </a:p>
          <a:p>
            <a:pPr lvl="0" algn="just"/>
            <a:r>
              <a:rPr lang="en-GB" sz="1500" dirty="0">
                <a:latin typeface="Arial" panose="020B0604020202020204" pitchFamily="34" charset="0"/>
                <a:cs typeface="Arial" panose="020B0604020202020204" pitchFamily="34" charset="0"/>
              </a:rPr>
              <a:t>Notably, the model lacks clear clinical guidelines, causing inconsistent COPD care among healthcare professionals across settings. </a:t>
            </a:r>
          </a:p>
          <a:p>
            <a:pPr lvl="0" algn="just"/>
            <a:r>
              <a:rPr lang="en-GB" sz="1500" dirty="0">
                <a:latin typeface="Arial" panose="020B0604020202020204" pitchFamily="34" charset="0"/>
                <a:cs typeface="Arial" panose="020B0604020202020204" pitchFamily="34" charset="0"/>
              </a:rPr>
              <a:t>Additionally, due to the lack of NHS resources and workforce shortages, holistic COPD care implementation is restricted based on the Biopsychosocial Model. </a:t>
            </a:r>
          </a:p>
        </p:txBody>
      </p:sp>
      <p:sp>
        <p:nvSpPr>
          <p:cNvPr id="5" name="Rectangle 4"/>
          <p:cNvSpPr/>
          <p:nvPr/>
        </p:nvSpPr>
        <p:spPr>
          <a:xfrm>
            <a:off x="1463040" y="5233154"/>
            <a:ext cx="3886200" cy="707886"/>
          </a:xfrm>
          <a:prstGeom prst="rect">
            <a:avLst/>
          </a:prstGeom>
        </p:spPr>
        <p:txBody>
          <a:bodyPr wrap="square">
            <a:spAutoFit/>
          </a:bodyPr>
          <a:lstStyle/>
          <a:p>
            <a:pPr algn="ctr"/>
            <a:r>
              <a:rPr lang="en-GB" sz="2000" b="1" dirty="0">
                <a:latin typeface="Arial" panose="020B0604020202020204" pitchFamily="34" charset="0"/>
                <a:cs typeface="Arial" panose="020B0604020202020204" pitchFamily="34" charset="0"/>
              </a:rPr>
              <a:t>Biopsychosocial Model</a:t>
            </a:r>
            <a:endParaRPr lang="en-GB" sz="2000" b="1" dirty="0">
              <a:latin typeface="Arial" panose="020B0604020202020204" pitchFamily="34" charset="0"/>
              <a:ea typeface="Times New Roman" panose="02020603050405020304" pitchFamily="18" charset="0"/>
              <a:cs typeface="Arial" panose="020B0604020202020204" pitchFamily="34" charset="0"/>
            </a:endParaRPr>
          </a:p>
          <a:p>
            <a:pPr algn="ctr"/>
            <a:r>
              <a:rPr lang="en-GB" sz="2000" dirty="0">
                <a:latin typeface="Arial" panose="020B0604020202020204" pitchFamily="34" charset="0"/>
                <a:ea typeface="Times New Roman" panose="02020603050405020304" pitchFamily="18" charset="0"/>
                <a:cs typeface="Arial" panose="020B0604020202020204" pitchFamily="34" charset="0"/>
              </a:rPr>
              <a:t>Source: (Budd et al</a:t>
            </a:r>
            <a:r>
              <a:rPr lang="en-GB" sz="2000">
                <a:latin typeface="Arial" panose="020B0604020202020204" pitchFamily="34" charset="0"/>
                <a:ea typeface="Times New Roman" panose="02020603050405020304" pitchFamily="18" charset="0"/>
                <a:cs typeface="Arial" panose="020B0604020202020204" pitchFamily="34" charset="0"/>
              </a:rPr>
              <a:t>., 2022)</a:t>
            </a:r>
            <a:endParaRPr lang="en-GB" sz="20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1528508" y="1725392"/>
            <a:ext cx="3648584" cy="3153215"/>
          </a:xfrm>
          <a:prstGeom prst="rect">
            <a:avLst/>
          </a:prstGeom>
        </p:spPr>
      </p:pic>
    </p:spTree>
    <p:extLst>
      <p:ext uri="{BB962C8B-B14F-4D97-AF65-F5344CB8AC3E}">
        <p14:creationId xmlns:p14="http://schemas.microsoft.com/office/powerpoint/2010/main" val="3834726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83554" y="0"/>
            <a:ext cx="8761413" cy="706964"/>
          </a:xfrm>
        </p:spPr>
        <p:txBody>
          <a:bodyPr/>
          <a:lstStyle/>
          <a:p>
            <a:pPr algn="ctr"/>
            <a:r>
              <a:rPr lang="en-GB" sz="2400" b="1" dirty="0">
                <a:solidFill>
                  <a:schemeClr val="tx1"/>
                </a:solidFill>
                <a:latin typeface="Arial" panose="020B0604020202020204" pitchFamily="34" charset="0"/>
                <a:cs typeface="Arial" panose="020B0604020202020204" pitchFamily="34" charset="0"/>
              </a:rPr>
              <a:t>Management of the LTC (Contd…)</a:t>
            </a:r>
            <a:endParaRPr lang="en-GB" sz="24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35660" y="1005944"/>
            <a:ext cx="6656340" cy="5280556"/>
          </a:xfrm>
        </p:spPr>
        <p:txBody>
          <a:bodyPr>
            <a:noAutofit/>
          </a:bodyPr>
          <a:lstStyle/>
          <a:p>
            <a:pPr lvl="0" algn="just"/>
            <a:r>
              <a:rPr lang="en-GB" sz="1500" dirty="0">
                <a:latin typeface="Arial" panose="020B0604020202020204" pitchFamily="34" charset="0"/>
                <a:cs typeface="Arial" panose="020B0604020202020204" pitchFamily="34" charset="0"/>
              </a:rPr>
              <a:t>Innovative Care for Chronic Conditions Framework promotes coordinated COPD care. </a:t>
            </a:r>
          </a:p>
          <a:p>
            <a:pPr lvl="0" algn="just"/>
            <a:r>
              <a:rPr lang="en-GB" sz="1500" dirty="0">
                <a:latin typeface="Arial" panose="020B0604020202020204" pitchFamily="34" charset="0"/>
                <a:cs typeface="Arial" panose="020B0604020202020204" pitchFamily="34" charset="0"/>
              </a:rPr>
              <a:t>Through the lens of the "innovative care for chronic conditions framework”, NHS healthcare professionals understand COPD patients' needs and preferences for treatments (Mbanugo, 2025).</a:t>
            </a:r>
          </a:p>
          <a:p>
            <a:pPr lvl="0" algn="just"/>
            <a:r>
              <a:rPr lang="en-GB" sz="1500" dirty="0">
                <a:latin typeface="Arial" panose="020B0604020202020204" pitchFamily="34" charset="0"/>
                <a:cs typeface="Arial" panose="020B0604020202020204" pitchFamily="34" charset="0"/>
              </a:rPr>
              <a:t>Aligned with the ICCC framework's focus on self-management and coordinated care, the NHS arranged a "Pulmonary rehabilitation programme" (NHS England, 2026a); however, the prevalence rate is still increasing, which indicates healthcare gap.</a:t>
            </a:r>
          </a:p>
          <a:p>
            <a:pPr lvl="0" algn="just"/>
            <a:r>
              <a:rPr lang="en-GB" sz="1500" dirty="0">
                <a:latin typeface="Arial" panose="020B0604020202020204" pitchFamily="34" charset="0"/>
                <a:cs typeface="Arial" panose="020B0604020202020204" pitchFamily="34" charset="0"/>
              </a:rPr>
              <a:t>Additionally, the ICCC framework's focus on healthcare system innovation and partnership means the NHS connected with 15 health innovation networks to ensure effective implementation of the Respiratory Transformation Partnership (RTP) to provide better outcomes for COPD patients (GOV. UK, 2026). </a:t>
            </a:r>
          </a:p>
          <a:p>
            <a:pPr lvl="0" algn="just"/>
            <a:r>
              <a:rPr lang="en-GB" sz="1500" dirty="0">
                <a:latin typeface="Arial" panose="020B0604020202020204" pitchFamily="34" charset="0"/>
                <a:cs typeface="Arial" panose="020B0604020202020204" pitchFamily="34" charset="0"/>
              </a:rPr>
              <a:t>Conversely, limited funding and staff shortages reduce effective implementation of integrated COPD services within NHS healthcare settings.</a:t>
            </a:r>
          </a:p>
          <a:p>
            <a:pPr lvl="0" algn="just"/>
            <a:r>
              <a:rPr lang="en-GB" sz="1500" dirty="0">
                <a:latin typeface="Arial" panose="020B0604020202020204" pitchFamily="34" charset="0"/>
                <a:cs typeface="Arial" panose="020B0604020202020204" pitchFamily="34" charset="0"/>
              </a:rPr>
              <a:t>Additionally, poor communication between healthcare sectors restricts continuity of care and weakens long-term COPD management outcomes, which needs to be solved through reciprocal communication implementation. </a:t>
            </a:r>
          </a:p>
        </p:txBody>
      </p:sp>
      <p:sp>
        <p:nvSpPr>
          <p:cNvPr id="5" name="Rectangle 4"/>
          <p:cNvSpPr/>
          <p:nvPr/>
        </p:nvSpPr>
        <p:spPr>
          <a:xfrm>
            <a:off x="121930" y="5050274"/>
            <a:ext cx="5775940" cy="646331"/>
          </a:xfrm>
          <a:prstGeom prst="rect">
            <a:avLst/>
          </a:prstGeom>
        </p:spPr>
        <p:txBody>
          <a:bodyPr wrap="none">
            <a:spAutoFit/>
          </a:bodyPr>
          <a:lstStyle/>
          <a:p>
            <a:pPr algn="ctr"/>
            <a:r>
              <a:rPr lang="en-GB" b="1" dirty="0">
                <a:latin typeface="Arial" panose="020B0604020202020204" pitchFamily="34" charset="0"/>
                <a:cs typeface="Arial" panose="020B0604020202020204" pitchFamily="34" charset="0"/>
              </a:rPr>
              <a:t>Innovative Care for Chronic Conditions Framework</a:t>
            </a:r>
          </a:p>
          <a:p>
            <a:pPr algn="ctr"/>
            <a:r>
              <a:rPr lang="en-GB" dirty="0">
                <a:latin typeface="Arial" panose="020B0604020202020204" pitchFamily="34" charset="0"/>
                <a:cs typeface="Arial" panose="020B0604020202020204" pitchFamily="34" charset="0"/>
              </a:rPr>
              <a:t>(Source:  Gfmer , 2026) </a:t>
            </a:r>
          </a:p>
        </p:txBody>
      </p:sp>
      <p:pic>
        <p:nvPicPr>
          <p:cNvPr id="6" name="Picture 5"/>
          <p:cNvPicPr>
            <a:picLocks noChangeAspect="1"/>
          </p:cNvPicPr>
          <p:nvPr/>
        </p:nvPicPr>
        <p:blipFill>
          <a:blip r:embed="rId3"/>
          <a:stretch>
            <a:fillRect/>
          </a:stretch>
        </p:blipFill>
        <p:spPr>
          <a:xfrm>
            <a:off x="428272" y="1328489"/>
            <a:ext cx="5048955" cy="3553321"/>
          </a:xfrm>
          <a:prstGeom prst="rect">
            <a:avLst/>
          </a:prstGeom>
        </p:spPr>
      </p:pic>
    </p:spTree>
    <p:extLst>
      <p:ext uri="{BB962C8B-B14F-4D97-AF65-F5344CB8AC3E}">
        <p14:creationId xmlns:p14="http://schemas.microsoft.com/office/powerpoint/2010/main" val="56116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0225"/>
          </a:xfrm>
        </p:spPr>
        <p:txBody>
          <a:bodyPr>
            <a:normAutofit/>
          </a:bodyPr>
          <a:lstStyle/>
          <a:p>
            <a:pPr algn="ctr"/>
            <a:r>
              <a:rPr lang="en-GB" sz="2400" b="1" dirty="0">
                <a:solidFill>
                  <a:schemeClr val="tx1"/>
                </a:solidFill>
                <a:latin typeface="Arial" panose="020B0604020202020204" pitchFamily="34" charset="0"/>
                <a:cs typeface="Arial" panose="020B0604020202020204" pitchFamily="34" charset="0"/>
              </a:rPr>
              <a:t>Available treatment options in the UK to address LTC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8992244"/>
              </p:ext>
            </p:extLst>
          </p:nvPr>
        </p:nvGraphicFramePr>
        <p:xfrm>
          <a:off x="838200" y="895350"/>
          <a:ext cx="10858500" cy="5143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8079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860" y="387985"/>
            <a:ext cx="5219700" cy="625475"/>
          </a:xfrm>
        </p:spPr>
        <p:txBody>
          <a:bodyPr anchor="t">
            <a:normAutofit fontScale="90000"/>
          </a:bodyPr>
          <a:lstStyle/>
          <a:p>
            <a:pPr algn="ctr"/>
            <a:r>
              <a:rPr lang="en-GB" sz="2400" b="1" dirty="0">
                <a:latin typeface="Arial" panose="020B0604020202020204" pitchFamily="34" charset="0"/>
                <a:cs typeface="Arial" panose="020B0604020202020204" pitchFamily="34" charset="0"/>
              </a:rPr>
              <a:t>Comorbidity accompanied with the LTC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1000" y="1406525"/>
            <a:ext cx="4857750" cy="4351338"/>
          </a:xfrm>
        </p:spPr>
        <p:txBody>
          <a:bodyPr>
            <a:normAutofit/>
          </a:bodyPr>
          <a:lstStyle/>
          <a:p>
            <a:pPr lvl="0" algn="just"/>
            <a:r>
              <a:rPr lang="en-GB" sz="1500" dirty="0">
                <a:latin typeface="Arial" panose="020B0604020202020204" pitchFamily="34" charset="0"/>
                <a:cs typeface="Arial" panose="020B0604020202020204" pitchFamily="34" charset="0"/>
              </a:rPr>
              <a:t>Most common concurrent conditions include metabolic disorders such as diabetes, cardiovascular diseases, osteoporosis, muscle wasting, lung cancer and mental health conditions accompanied by COPD (Kumar, 2024). </a:t>
            </a:r>
          </a:p>
          <a:p>
            <a:pPr lvl="0" algn="just"/>
            <a:r>
              <a:rPr lang="en-GB" sz="1500" dirty="0">
                <a:latin typeface="Arial" panose="020B0604020202020204" pitchFamily="34" charset="0"/>
                <a:cs typeface="Arial" panose="020B0604020202020204" pitchFamily="34" charset="0"/>
              </a:rPr>
              <a:t>90% of COPD patients have at least 1 or 2 comorbidities, which affect their quality of life (Kahnert et al., 2023). </a:t>
            </a:r>
          </a:p>
          <a:p>
            <a:pPr lvl="0" algn="just"/>
            <a:r>
              <a:rPr lang="en-GB" sz="1500" dirty="0">
                <a:latin typeface="Arial" panose="020B0604020202020204" pitchFamily="34" charset="0"/>
                <a:cs typeface="Arial" panose="020B0604020202020204" pitchFamily="34" charset="0"/>
              </a:rPr>
              <a:t>Additionally, a certain group of patients are facing 3 to 5 concurrent diseases as a consequence of COPD, which increases hospital readmission (Cronin and Cushen, 2025). </a:t>
            </a:r>
          </a:p>
          <a:p>
            <a:pPr lvl="0" algn="just"/>
            <a:r>
              <a:rPr lang="en-US" sz="1500" dirty="0">
                <a:latin typeface="Arial" panose="020B0604020202020204" pitchFamily="34" charset="0"/>
                <a:cs typeface="Arial" panose="020B0604020202020204" pitchFamily="34" charset="0"/>
              </a:rPr>
              <a:t>Collectively, these comorbidities decreased quality of life and increased mortality rate, which contributes to approximately 3.4 million deaths per year (WHO, 2026). </a:t>
            </a:r>
            <a:endParaRPr lang="en-GB" sz="15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325268" y="0"/>
            <a:ext cx="4533232" cy="5998304"/>
          </a:xfrm>
          <a:prstGeom prst="rect">
            <a:avLst/>
          </a:prstGeom>
        </p:spPr>
      </p:pic>
      <p:sp>
        <p:nvSpPr>
          <p:cNvPr id="5" name="Rectangle 4"/>
          <p:cNvSpPr/>
          <p:nvPr/>
        </p:nvSpPr>
        <p:spPr>
          <a:xfrm>
            <a:off x="7598206" y="6193274"/>
            <a:ext cx="2959015" cy="369332"/>
          </a:xfrm>
          <a:prstGeom prst="rect">
            <a:avLst/>
          </a:prstGeom>
        </p:spPr>
        <p:txBody>
          <a:bodyPr wrap="none">
            <a:spAutoFit/>
          </a:bodyPr>
          <a:lstStyle/>
          <a:p>
            <a:r>
              <a:rPr lang="en-GB" dirty="0">
                <a:solidFill>
                  <a:srgbClr val="222222"/>
                </a:solidFill>
                <a:latin typeface="Arial" panose="020B0604020202020204" pitchFamily="34" charset="0"/>
              </a:rPr>
              <a:t>(Source: Yawn et al., 2021)</a:t>
            </a:r>
            <a:endParaRPr lang="en-GB" dirty="0"/>
          </a:p>
        </p:txBody>
      </p:sp>
    </p:spTree>
    <p:extLst>
      <p:ext uri="{BB962C8B-B14F-4D97-AF65-F5344CB8AC3E}">
        <p14:creationId xmlns:p14="http://schemas.microsoft.com/office/powerpoint/2010/main" val="1319705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299885"/>
            <a:ext cx="10353761" cy="725714"/>
          </a:xfrm>
        </p:spPr>
        <p:txBody>
          <a:bodyPr>
            <a:normAutofit/>
          </a:bodyPr>
          <a:lstStyle/>
          <a:p>
            <a:r>
              <a:rPr lang="en-GB" sz="2400" b="1" cap="none" dirty="0">
                <a:latin typeface="Arial" panose="020B0604020202020204" pitchFamily="34" charset="0"/>
                <a:cs typeface="Arial" panose="020B0604020202020204" pitchFamily="34" charset="0"/>
              </a:rPr>
              <a:t>How LTC can be prevented </a:t>
            </a:r>
            <a:endParaRPr lang="en-GB" sz="2400" cap="none"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19029711"/>
              </p:ext>
            </p:extLst>
          </p:nvPr>
        </p:nvGraphicFramePr>
        <p:xfrm>
          <a:off x="913794" y="1519084"/>
          <a:ext cx="10604695" cy="47932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7013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Required resources to provide </a:t>
            </a:r>
            <a:r>
              <a:rPr lang="en-GB" sz="2400" b="1" dirty="0" err="1">
                <a:latin typeface="Arial" panose="020B0604020202020204" pitchFamily="34" charset="0"/>
                <a:cs typeface="Arial" panose="020B0604020202020204" pitchFamily="34" charset="0"/>
              </a:rPr>
              <a:t>coproductive</a:t>
            </a:r>
            <a:r>
              <a:rPr lang="en-GB" sz="2400" b="1" dirty="0">
                <a:latin typeface="Arial" panose="020B0604020202020204" pitchFamily="34" charset="0"/>
                <a:cs typeface="Arial" panose="020B0604020202020204" pitchFamily="34" charset="0"/>
              </a:rPr>
              <a:t> care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marL="0" indent="0">
              <a:buNone/>
            </a:pPr>
            <a:r>
              <a:rPr lang="en-GB" sz="1500" b="1" dirty="0">
                <a:solidFill>
                  <a:schemeClr val="tx1"/>
                </a:solidFill>
                <a:latin typeface="Arial" panose="020B0604020202020204" pitchFamily="34" charset="0"/>
                <a:cs typeface="Arial" panose="020B0604020202020204" pitchFamily="34" charset="0"/>
              </a:rPr>
              <a:t>Skills </a:t>
            </a:r>
            <a:endParaRPr lang="en-GB" sz="1500" dirty="0">
              <a:solidFill>
                <a:schemeClr val="tx1"/>
              </a:solidFill>
              <a:latin typeface="Arial" panose="020B0604020202020204" pitchFamily="34" charset="0"/>
              <a:cs typeface="Arial" panose="020B0604020202020204" pitchFamily="34" charset="0"/>
            </a:endParaRPr>
          </a:p>
          <a:p>
            <a:pPr lvl="0"/>
            <a:r>
              <a:rPr lang="en-GB" sz="1500" dirty="0">
                <a:solidFill>
                  <a:schemeClr val="tx1"/>
                </a:solidFill>
                <a:latin typeface="Arial" panose="020B0604020202020204" pitchFamily="34" charset="0"/>
                <a:cs typeface="Arial" panose="020B0604020202020204" pitchFamily="34" charset="0"/>
              </a:rPr>
              <a:t>COPD caregivers should have some skills, including monitoring sudden symptom changes, administering respiratory treatments, and managing the home environment (Farahani et al., 2025). </a:t>
            </a:r>
          </a:p>
          <a:p>
            <a:pPr lvl="0"/>
            <a:r>
              <a:rPr lang="en-GB" sz="1500" dirty="0">
                <a:solidFill>
                  <a:schemeClr val="tx1"/>
                </a:solidFill>
                <a:latin typeface="Arial" panose="020B0604020202020204" pitchFamily="34" charset="0"/>
                <a:cs typeface="Arial" panose="020B0604020202020204" pitchFamily="34" charset="0"/>
              </a:rPr>
              <a:t>COPD caregivers need to have some skills, including respect, dignity and shared decision-making, to seamlessly manage patients. </a:t>
            </a:r>
          </a:p>
          <a:p>
            <a:pPr marL="0" indent="0">
              <a:buNone/>
            </a:pPr>
            <a:r>
              <a:rPr lang="en-GB" sz="1500" b="1" dirty="0">
                <a:solidFill>
                  <a:schemeClr val="tx1"/>
                </a:solidFill>
                <a:latin typeface="Arial" panose="020B0604020202020204" pitchFamily="34" charset="0"/>
                <a:cs typeface="Arial" panose="020B0604020202020204" pitchFamily="34" charset="0"/>
              </a:rPr>
              <a:t>Values </a:t>
            </a:r>
            <a:endParaRPr lang="en-GB" sz="1500" dirty="0">
              <a:solidFill>
                <a:schemeClr val="tx1"/>
              </a:solidFill>
              <a:latin typeface="Arial" panose="020B0604020202020204" pitchFamily="34" charset="0"/>
              <a:cs typeface="Arial" panose="020B0604020202020204" pitchFamily="34" charset="0"/>
            </a:endParaRPr>
          </a:p>
          <a:p>
            <a:pPr lvl="0"/>
            <a:r>
              <a:rPr lang="en-GB" sz="1500" dirty="0">
                <a:solidFill>
                  <a:schemeClr val="tx1"/>
                </a:solidFill>
                <a:latin typeface="Arial" panose="020B0604020202020204" pitchFamily="34" charset="0"/>
                <a:cs typeface="Arial" panose="020B0604020202020204" pitchFamily="34" charset="0"/>
              </a:rPr>
              <a:t>Patients with COPD who are always expecting psychological support from caregivers and healthcare professionals need to value reciprocal communication (Wang et al., 2025). </a:t>
            </a:r>
          </a:p>
          <a:p>
            <a:pPr lvl="0"/>
            <a:r>
              <a:rPr lang="en-GB" sz="1500" dirty="0">
                <a:solidFill>
                  <a:schemeClr val="tx1"/>
                </a:solidFill>
                <a:latin typeface="Arial" panose="020B0604020202020204" pitchFamily="34" charset="0"/>
                <a:cs typeface="Arial" panose="020B0604020202020204" pitchFamily="34" charset="0"/>
              </a:rPr>
              <a:t>Emotional support is also important for COPD patients, which is provided by healthcare professionals. </a:t>
            </a:r>
          </a:p>
          <a:p>
            <a:pPr marL="0" indent="0">
              <a:buNone/>
            </a:pPr>
            <a:r>
              <a:rPr lang="en-GB" sz="1500" b="1" dirty="0">
                <a:solidFill>
                  <a:schemeClr val="tx1"/>
                </a:solidFill>
                <a:latin typeface="Arial" panose="020B0604020202020204" pitchFamily="34" charset="0"/>
                <a:cs typeface="Arial" panose="020B0604020202020204" pitchFamily="34" charset="0"/>
              </a:rPr>
              <a:t>Behaviours </a:t>
            </a:r>
            <a:endParaRPr lang="en-GB" sz="1500" dirty="0">
              <a:solidFill>
                <a:schemeClr val="tx1"/>
              </a:solidFill>
              <a:latin typeface="Arial" panose="020B0604020202020204" pitchFamily="34" charset="0"/>
              <a:cs typeface="Arial" panose="020B0604020202020204" pitchFamily="34" charset="0"/>
            </a:endParaRPr>
          </a:p>
          <a:p>
            <a:pPr lvl="0"/>
            <a:r>
              <a:rPr lang="en-GB" sz="1500" dirty="0">
                <a:solidFill>
                  <a:schemeClr val="tx1"/>
                </a:solidFill>
                <a:latin typeface="Arial" panose="020B0604020202020204" pitchFamily="34" charset="0"/>
                <a:cs typeface="Arial" panose="020B0604020202020204" pitchFamily="34" charset="0"/>
              </a:rPr>
              <a:t>COPD caregivers need to have observant, adaptable and proactive approaches to support patients to reduce their chance of comorbidities like anxiety and depression.  </a:t>
            </a:r>
          </a:p>
          <a:p>
            <a:pPr lvl="0"/>
            <a:r>
              <a:rPr lang="en-GB" sz="1500" dirty="0">
                <a:solidFill>
                  <a:schemeClr val="tx1"/>
                </a:solidFill>
                <a:latin typeface="Arial" panose="020B0604020202020204" pitchFamily="34" charset="0"/>
                <a:cs typeface="Arial" panose="020B0604020202020204" pitchFamily="34" charset="0"/>
              </a:rPr>
              <a:t>Informal caregivers need to maintain two-way communication with patients to strengthen a system that works for both patient and caregivers (Wang et al., 2025). </a:t>
            </a:r>
          </a:p>
        </p:txBody>
      </p:sp>
    </p:spTree>
    <p:extLst>
      <p:ext uri="{BB962C8B-B14F-4D97-AF65-F5344CB8AC3E}">
        <p14:creationId xmlns:p14="http://schemas.microsoft.com/office/powerpoint/2010/main" val="445005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Recommendations</a:t>
            </a:r>
          </a:p>
        </p:txBody>
      </p:sp>
      <p:sp>
        <p:nvSpPr>
          <p:cNvPr id="3" name="Content Placeholder 2"/>
          <p:cNvSpPr>
            <a:spLocks noGrp="1"/>
          </p:cNvSpPr>
          <p:nvPr>
            <p:ph idx="1"/>
          </p:nvPr>
        </p:nvSpPr>
        <p:spPr>
          <a:xfrm>
            <a:off x="4785361" y="345764"/>
            <a:ext cx="7406639" cy="6464763"/>
          </a:xfrm>
        </p:spPr>
        <p:txBody>
          <a:bodyPr>
            <a:noAutofit/>
          </a:bodyPr>
          <a:lstStyle/>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Personalised Care and Support Planning</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professionals need to develop personalised care plans that include symptom monitoring, vaccination plans and medication schedules.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Self-management support </a:t>
            </a:r>
            <a:endParaRPr lang="en-GB" sz="1300" dirty="0">
              <a:latin typeface="Arial" panose="020B0604020202020204" pitchFamily="34" charset="0"/>
              <a:cs typeface="Arial" panose="020B0604020202020204" pitchFamily="34" charset="0"/>
            </a:endParaRPr>
          </a:p>
          <a:p>
            <a:pPr marL="0" lvl="0" indent="0">
              <a:buNone/>
            </a:pPr>
            <a:r>
              <a:rPr lang="en-US" sz="1300" dirty="0">
                <a:latin typeface="Arial" panose="020B0604020202020204" pitchFamily="34" charset="0"/>
                <a:cs typeface="Arial" panose="020B0604020202020204" pitchFamily="34" charset="0"/>
              </a:rPr>
              <a:t>NHS provides self-management guidance shaped by clinicians, experts and commissioners (including digital app usage) to increase COPD patients' disease literacy (NHS England, 2026b). </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Practitioners need to provide education to patients on inhaler technique, symptom recognition, and breathing exercises.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Shared Decision Making </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Caregivers need to involve patients in decisions regarding inhaler therapy for COPD, smoking cessation interventions and end-of-life care planning (Gwyther et al., 2025). </a:t>
            </a:r>
            <a:r>
              <a:rPr lang="en-GB" sz="1300" b="1" dirty="0">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Social Prescribing </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practitioners need to use social prescribing to connect patients with community organisations to ensure proactive COPD care support.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Personal Health Budgets and Integrated Personal Budgets</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practitioners need to offer personalised budget options for patients who are eligible to take personalised care for COPD (Anzueto et al., 2025).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Enabling Choice</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professionals need to offer flexible appointment methods, including telephonic, face-to-face and virtual interviews for COPD care (Aljahan et al., 2025). </a:t>
            </a:r>
          </a:p>
          <a:p>
            <a:pPr>
              <a:buFont typeface="Wingdings" panose="05000000000000000000" pitchFamily="2" charset="2"/>
              <a:buChar char="Ø"/>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0881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300" y="832294"/>
            <a:ext cx="10058400" cy="509810"/>
          </a:xfrm>
        </p:spPr>
        <p:txBody>
          <a:bodyPr anchor="t">
            <a:normAutofit/>
          </a:bodyPr>
          <a:lstStyle/>
          <a:p>
            <a:pPr algn="ctr"/>
            <a:r>
              <a:rPr lang="en-GB" sz="2400" b="1">
                <a:latin typeface="Arial" panose="020B0604020202020204" pitchFamily="34" charset="0"/>
                <a:cs typeface="Arial" panose="020B0604020202020204" pitchFamily="34" charset="0"/>
              </a:rPr>
              <a:t>Conclusion </a:t>
            </a:r>
            <a:endParaRPr lang="en-GB"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22787" y="1841895"/>
            <a:ext cx="4385187" cy="3732995"/>
          </a:xfrm>
        </p:spPr>
        <p:txBody>
          <a:bodyPr>
            <a:normAutofit/>
          </a:bodyPr>
          <a:lstStyle/>
          <a:p>
            <a:pPr lvl="0" algn="just"/>
            <a:r>
              <a:rPr lang="en-GB" sz="1500" dirty="0">
                <a:latin typeface="Arial" panose="020B0604020202020204" pitchFamily="34" charset="0"/>
                <a:cs typeface="Arial" panose="020B0604020202020204" pitchFamily="34" charset="0"/>
              </a:rPr>
              <a:t>COPD is a prevalent health challenge in the world, and it is the third leading cause of increasing death rates. </a:t>
            </a:r>
          </a:p>
          <a:p>
            <a:pPr lvl="0" algn="just"/>
            <a:r>
              <a:rPr lang="en-GB" sz="1500" dirty="0">
                <a:latin typeface="Arial" panose="020B0604020202020204" pitchFamily="34" charset="0"/>
                <a:cs typeface="Arial" panose="020B0604020202020204" pitchFamily="34" charset="0"/>
              </a:rPr>
              <a:t>It has been found that most patients are suffering from not only COPD, but also at least 1 or 2 comorbidities, including CVD or mental health diseases. </a:t>
            </a:r>
          </a:p>
          <a:p>
            <a:pPr lvl="0" algn="just"/>
            <a:r>
              <a:rPr lang="en-GB" sz="1500" dirty="0">
                <a:latin typeface="Arial" panose="020B0604020202020204" pitchFamily="34" charset="0"/>
                <a:cs typeface="Arial" panose="020B0604020202020204" pitchFamily="34" charset="0"/>
              </a:rPr>
              <a:t>Even though the COPD rate is increasing in the world, WHO and NHS provide multiple actions to prevent its prevalence rate. </a:t>
            </a:r>
          </a:p>
          <a:p>
            <a:pPr lvl="0" algn="just"/>
            <a:r>
              <a:rPr lang="en-GB" sz="1500" dirty="0">
                <a:latin typeface="Arial" panose="020B0604020202020204" pitchFamily="34" charset="0"/>
                <a:cs typeface="Arial" panose="020B0604020202020204" pitchFamily="34" charset="0"/>
              </a:rPr>
              <a:t>Lastly, some recommendations have been displayed through the lens of a comprehensive model of personalised care to control COPD and slow down its progression. </a:t>
            </a:r>
          </a:p>
        </p:txBody>
      </p:sp>
      <p:pic>
        <p:nvPicPr>
          <p:cNvPr id="4" name="Picture 3"/>
          <p:cNvPicPr>
            <a:picLocks noChangeAspect="1"/>
          </p:cNvPicPr>
          <p:nvPr/>
        </p:nvPicPr>
        <p:blipFill>
          <a:blip r:embed="rId3"/>
          <a:stretch>
            <a:fillRect/>
          </a:stretch>
        </p:blipFill>
        <p:spPr>
          <a:xfrm>
            <a:off x="5814683" y="1842799"/>
            <a:ext cx="4434217" cy="3878821"/>
          </a:xfrm>
          <a:prstGeom prst="rect">
            <a:avLst/>
          </a:prstGeom>
        </p:spPr>
      </p:pic>
      <p:sp>
        <p:nvSpPr>
          <p:cNvPr id="5" name="Rectangle 4"/>
          <p:cNvSpPr/>
          <p:nvPr/>
        </p:nvSpPr>
        <p:spPr>
          <a:xfrm>
            <a:off x="6529253" y="5835134"/>
            <a:ext cx="3557384" cy="369332"/>
          </a:xfrm>
          <a:prstGeom prst="rect">
            <a:avLst/>
          </a:prstGeom>
        </p:spPr>
        <p:txBody>
          <a:bodyPr wrap="none">
            <a:spAutoFit/>
          </a:bodyPr>
          <a:lstStyle/>
          <a:p>
            <a:r>
              <a:rPr lang="en-GB" dirty="0">
                <a:latin typeface="Arial" panose="020B0604020202020204" pitchFamily="34" charset="0"/>
                <a:ea typeface="Times New Roman" panose="02020603050405020304" pitchFamily="18" charset="0"/>
                <a:cs typeface="Arial" panose="020B0604020202020204" pitchFamily="34" charset="0"/>
              </a:rPr>
              <a:t>(Source: Cleveland Clinic, 2024)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4448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References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69267" y="265471"/>
            <a:ext cx="7590229" cy="6220722"/>
          </a:xfrm>
        </p:spPr>
        <p:txBody>
          <a:bodyPr>
            <a:noAutofit/>
          </a:bodyPr>
          <a:lstStyle/>
          <a:p>
            <a:r>
              <a:rPr lang="en-GB" sz="500" dirty="0">
                <a:latin typeface="Arial" panose="020B0604020202020204" pitchFamily="34" charset="0"/>
                <a:cs typeface="Arial" panose="020B0604020202020204" pitchFamily="34" charset="0"/>
              </a:rPr>
              <a:t>Aljahan, A., Jordan, R.E. and Hodgkinson, J. (2025) COVID-19 and its impact on healthcare services provided to patients with COPD: a qualitative study. </a:t>
            </a:r>
            <a:r>
              <a:rPr lang="en-GB" sz="500" i="1" dirty="0">
                <a:latin typeface="Arial" panose="020B0604020202020204" pitchFamily="34" charset="0"/>
                <a:cs typeface="Arial" panose="020B0604020202020204" pitchFamily="34" charset="0"/>
              </a:rPr>
              <a:t>BMJ Open Respiratory Research</a:t>
            </a:r>
            <a:r>
              <a:rPr lang="en-GB" sz="500" dirty="0">
                <a:latin typeface="Arial" panose="020B0604020202020204" pitchFamily="34" charset="0"/>
                <a:cs typeface="Arial" panose="020B0604020202020204" pitchFamily="34" charset="0"/>
              </a:rPr>
              <a:t>, 12(1).  Available at: </a:t>
            </a:r>
            <a:r>
              <a:rPr lang="en-GB" sz="500" u="sng" dirty="0">
                <a:latin typeface="Arial" panose="020B0604020202020204" pitchFamily="34" charset="0"/>
                <a:cs typeface="Arial" panose="020B0604020202020204" pitchFamily="34" charset="0"/>
                <a:hlinkClick r:id="rId2"/>
              </a:rPr>
              <a:t>https://bmjopenrespres.bmj.com/content/bmjresp/12/1/e003196.full.pdf</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Alqahtani, J.S., </a:t>
            </a:r>
            <a:r>
              <a:rPr lang="en-GB" sz="500" dirty="0" err="1">
                <a:latin typeface="Arial" panose="020B0604020202020204" pitchFamily="34" charset="0"/>
                <a:cs typeface="Arial" panose="020B0604020202020204" pitchFamily="34" charset="0"/>
              </a:rPr>
              <a:t>Arowosegbe</a:t>
            </a:r>
            <a:r>
              <a:rPr lang="en-GB" sz="500" dirty="0">
                <a:latin typeface="Arial" panose="020B0604020202020204" pitchFamily="34" charset="0"/>
                <a:cs typeface="Arial" panose="020B0604020202020204" pitchFamily="34" charset="0"/>
              </a:rPr>
              <a:t>, A., </a:t>
            </a:r>
            <a:r>
              <a:rPr lang="en-GB" sz="500" dirty="0" err="1">
                <a:latin typeface="Arial" panose="020B0604020202020204" pitchFamily="34" charset="0"/>
                <a:cs typeface="Arial" panose="020B0604020202020204" pitchFamily="34" charset="0"/>
              </a:rPr>
              <a:t>Aldhahir</a:t>
            </a:r>
            <a:r>
              <a:rPr lang="en-GB" sz="500" dirty="0">
                <a:latin typeface="Arial" panose="020B0604020202020204" pitchFamily="34" charset="0"/>
                <a:cs typeface="Arial" panose="020B0604020202020204" pitchFamily="34" charset="0"/>
              </a:rPr>
              <a:t>, A.M., </a:t>
            </a:r>
            <a:r>
              <a:rPr lang="en-GB" sz="500" dirty="0" err="1">
                <a:latin typeface="Arial" panose="020B0604020202020204" pitchFamily="34" charset="0"/>
                <a:cs typeface="Arial" panose="020B0604020202020204" pitchFamily="34" charset="0"/>
              </a:rPr>
              <a:t>Alghamdi</a:t>
            </a:r>
            <a:r>
              <a:rPr lang="en-GB" sz="500" dirty="0">
                <a:latin typeface="Arial" panose="020B0604020202020204" pitchFamily="34" charset="0"/>
                <a:cs typeface="Arial" panose="020B0604020202020204" pitchFamily="34" charset="0"/>
              </a:rPr>
              <a:t>, S.M., </a:t>
            </a:r>
            <a:r>
              <a:rPr lang="en-GB" sz="500" dirty="0" err="1">
                <a:latin typeface="Arial" panose="020B0604020202020204" pitchFamily="34" charset="0"/>
                <a:cs typeface="Arial" panose="020B0604020202020204" pitchFamily="34" charset="0"/>
              </a:rPr>
              <a:t>Alqarni</a:t>
            </a:r>
            <a:r>
              <a:rPr lang="en-GB" sz="500" dirty="0">
                <a:latin typeface="Arial" panose="020B0604020202020204" pitchFamily="34" charset="0"/>
                <a:cs typeface="Arial" panose="020B0604020202020204" pitchFamily="34" charset="0"/>
              </a:rPr>
              <a:t>, A.A., Siraj, R.A., </a:t>
            </a:r>
            <a:r>
              <a:rPr lang="en-GB" sz="500" dirty="0" err="1">
                <a:latin typeface="Arial" panose="020B0604020202020204" pitchFamily="34" charset="0"/>
                <a:cs typeface="Arial" panose="020B0604020202020204" pitchFamily="34" charset="0"/>
              </a:rPr>
              <a:t>AlDraiwiesh</a:t>
            </a:r>
            <a:r>
              <a:rPr lang="en-GB" sz="500" dirty="0">
                <a:latin typeface="Arial" panose="020B0604020202020204" pitchFamily="34" charset="0"/>
                <a:cs typeface="Arial" panose="020B0604020202020204" pitchFamily="34" charset="0"/>
              </a:rPr>
              <a:t>, I.A., </a:t>
            </a:r>
            <a:r>
              <a:rPr lang="en-GB" sz="500" dirty="0" err="1">
                <a:latin typeface="Arial" panose="020B0604020202020204" pitchFamily="34" charset="0"/>
                <a:cs typeface="Arial" panose="020B0604020202020204" pitchFamily="34" charset="0"/>
              </a:rPr>
              <a:t>Alwafi</a:t>
            </a:r>
            <a:r>
              <a:rPr lang="en-GB" sz="500" dirty="0">
                <a:latin typeface="Arial" panose="020B0604020202020204" pitchFamily="34" charset="0"/>
                <a:cs typeface="Arial" panose="020B0604020202020204" pitchFamily="34" charset="0"/>
              </a:rPr>
              <a:t>, H. and </a:t>
            </a:r>
            <a:r>
              <a:rPr lang="en-GB" sz="500" dirty="0" err="1">
                <a:latin typeface="Arial" panose="020B0604020202020204" pitchFamily="34" charset="0"/>
                <a:cs typeface="Arial" panose="020B0604020202020204" pitchFamily="34" charset="0"/>
              </a:rPr>
              <a:t>Oyelade</a:t>
            </a:r>
            <a:r>
              <a:rPr lang="en-GB" sz="500" dirty="0">
                <a:latin typeface="Arial" panose="020B0604020202020204" pitchFamily="34" charset="0"/>
                <a:cs typeface="Arial" panose="020B0604020202020204" pitchFamily="34" charset="0"/>
              </a:rPr>
              <a:t>, T. (2024) Prevalence and burden of loneliness in COPD: A systematic review and meta-analysis. </a:t>
            </a:r>
            <a:r>
              <a:rPr lang="en-GB" sz="500" i="1" dirty="0">
                <a:latin typeface="Arial" panose="020B0604020202020204" pitchFamily="34" charset="0"/>
                <a:cs typeface="Arial" panose="020B0604020202020204" pitchFamily="34" charset="0"/>
              </a:rPr>
              <a:t>Respiratory medicine, </a:t>
            </a:r>
            <a:r>
              <a:rPr lang="en-GB" sz="500" dirty="0">
                <a:latin typeface="Arial" panose="020B0604020202020204" pitchFamily="34" charset="0"/>
                <a:cs typeface="Arial" panose="020B0604020202020204" pitchFamily="34" charset="0"/>
              </a:rPr>
              <a:t>233, p.107768. Available at: </a:t>
            </a:r>
            <a:r>
              <a:rPr lang="en-GB" sz="500" u="sng" dirty="0">
                <a:latin typeface="Arial" panose="020B0604020202020204" pitchFamily="34" charset="0"/>
                <a:cs typeface="Arial" panose="020B0604020202020204" pitchFamily="34" charset="0"/>
                <a:hlinkClick r:id="rId3"/>
              </a:rPr>
              <a:t>https://doi.org/10.1016/j.rmed.2024.107768</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Anzueto, A., Hoy, H. and Gainer, C. (2025) Challenges and opportunities for the management of COPD: a narrative review of patient and health care professional perspectives. Chronic Obstructive Pulmonary Diseases: </a:t>
            </a:r>
            <a:r>
              <a:rPr lang="en-GB" sz="500" i="1" dirty="0">
                <a:latin typeface="Arial" panose="020B0604020202020204" pitchFamily="34" charset="0"/>
                <a:cs typeface="Arial" panose="020B0604020202020204" pitchFamily="34" charset="0"/>
              </a:rPr>
              <a:t>Journal of the COPD Foundation, </a:t>
            </a:r>
            <a:r>
              <a:rPr lang="en-GB" sz="500" dirty="0">
                <a:latin typeface="Arial" panose="020B0604020202020204" pitchFamily="34" charset="0"/>
                <a:cs typeface="Arial" panose="020B0604020202020204" pitchFamily="34" charset="0"/>
              </a:rPr>
              <a:t>12(4), p.339. Available at: </a:t>
            </a:r>
            <a:r>
              <a:rPr lang="en-GB" sz="500" u="sng" dirty="0">
                <a:latin typeface="Arial" panose="020B0604020202020204" pitchFamily="34" charset="0"/>
                <a:cs typeface="Arial" panose="020B0604020202020204" pitchFamily="34" charset="0"/>
                <a:hlinkClick r:id="rId4"/>
              </a:rPr>
              <a:t>https://doi.org/10.15326/jcopdf.2024.0597</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Asthma + Lung UK, (2022) </a:t>
            </a:r>
            <a:r>
              <a:rPr lang="en-GB" sz="500" i="1" dirty="0">
                <a:latin typeface="Arial" panose="020B0604020202020204" pitchFamily="34" charset="0"/>
                <a:cs typeface="Arial" panose="020B0604020202020204" pitchFamily="34" charset="0"/>
              </a:rPr>
              <a:t>COPD in the UK: Delayed diagnosis and unequal care</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5"/>
              </a:rPr>
              <a:t>https://www.asthmaandlung.org.uk/sites/default/files/2023-03/delayed-diagnosis-unequal-care-executive-summary.pdf</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Asthma + Lung UK, (2026) </a:t>
            </a:r>
            <a:r>
              <a:rPr lang="en-GB" sz="500" i="1" dirty="0">
                <a:latin typeface="Arial" panose="020B0604020202020204" pitchFamily="34" charset="0"/>
                <a:cs typeface="Arial" panose="020B0604020202020204" pitchFamily="34" charset="0"/>
              </a:rPr>
              <a:t>Treatments and medicines for COPD.</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6"/>
              </a:rPr>
              <a:t>https://www.asthmaandlung.org.uk/conditions/copd-chronic-obstructive-pulmonary-disease/what-are-treatments-copd</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Bekkat-Berkani</a:t>
            </a:r>
            <a:r>
              <a:rPr lang="en-GB" sz="500" dirty="0">
                <a:latin typeface="Arial" panose="020B0604020202020204" pitchFamily="34" charset="0"/>
                <a:cs typeface="Arial" panose="020B0604020202020204" pitchFamily="34" charset="0"/>
              </a:rPr>
              <a:t>, R., Wilkinson, T., </a:t>
            </a:r>
            <a:r>
              <a:rPr lang="en-GB" sz="500" dirty="0" err="1">
                <a:latin typeface="Arial" panose="020B0604020202020204" pitchFamily="34" charset="0"/>
                <a:cs typeface="Arial" panose="020B0604020202020204" pitchFamily="34" charset="0"/>
              </a:rPr>
              <a:t>Buchy</a:t>
            </a:r>
            <a:r>
              <a:rPr lang="en-GB" sz="500" dirty="0">
                <a:latin typeface="Arial" panose="020B0604020202020204" pitchFamily="34" charset="0"/>
                <a:cs typeface="Arial" panose="020B0604020202020204" pitchFamily="34" charset="0"/>
              </a:rPr>
              <a:t>, P., Dos Santos, G., </a:t>
            </a:r>
            <a:r>
              <a:rPr lang="en-GB" sz="500" dirty="0" err="1">
                <a:latin typeface="Arial" panose="020B0604020202020204" pitchFamily="34" charset="0"/>
                <a:cs typeface="Arial" panose="020B0604020202020204" pitchFamily="34" charset="0"/>
              </a:rPr>
              <a:t>Stefanidis</a:t>
            </a:r>
            <a:r>
              <a:rPr lang="en-GB" sz="500" dirty="0">
                <a:latin typeface="Arial" panose="020B0604020202020204" pitchFamily="34" charset="0"/>
                <a:cs typeface="Arial" panose="020B0604020202020204" pitchFamily="34" charset="0"/>
              </a:rPr>
              <a:t>, D., </a:t>
            </a:r>
            <a:r>
              <a:rPr lang="en-GB" sz="500" dirty="0" err="1">
                <a:latin typeface="Arial" panose="020B0604020202020204" pitchFamily="34" charset="0"/>
                <a:cs typeface="Arial" panose="020B0604020202020204" pitchFamily="34" charset="0"/>
              </a:rPr>
              <a:t>Devaster</a:t>
            </a:r>
            <a:r>
              <a:rPr lang="en-GB" sz="500" dirty="0">
                <a:latin typeface="Arial" panose="020B0604020202020204" pitchFamily="34" charset="0"/>
                <a:cs typeface="Arial" panose="020B0604020202020204" pitchFamily="34" charset="0"/>
              </a:rPr>
              <a:t>, J.M. and Meyer, N. (2017) Seasonal influenza vaccination in patients with COPD: a systematic literature review. </a:t>
            </a:r>
            <a:r>
              <a:rPr lang="en-GB" sz="500" i="1" dirty="0">
                <a:latin typeface="Arial" panose="020B0604020202020204" pitchFamily="34" charset="0"/>
                <a:cs typeface="Arial" panose="020B0604020202020204" pitchFamily="34" charset="0"/>
              </a:rPr>
              <a:t>BMC pulmonary medicine, </a:t>
            </a:r>
            <a:r>
              <a:rPr lang="en-GB" sz="500" dirty="0">
                <a:latin typeface="Arial" panose="020B0604020202020204" pitchFamily="34" charset="0"/>
                <a:cs typeface="Arial" panose="020B0604020202020204" pitchFamily="34" charset="0"/>
              </a:rPr>
              <a:t>17(1), p.79.  Available at: </a:t>
            </a:r>
            <a:r>
              <a:rPr lang="en-GB" sz="500" u="sng" dirty="0">
                <a:latin typeface="Arial" panose="020B0604020202020204" pitchFamily="34" charset="0"/>
                <a:cs typeface="Arial" panose="020B0604020202020204" pitchFamily="34" charset="0"/>
                <a:hlinkClick r:id="rId7"/>
              </a:rPr>
              <a:t>https://link.springer.com/content/pdf/10.1186/s12890-017-0420-8.pdf</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Boers, E., Barrett, M., Su, J.G., </a:t>
            </a:r>
            <a:r>
              <a:rPr lang="en-GB" sz="500" dirty="0" err="1">
                <a:latin typeface="Arial" panose="020B0604020202020204" pitchFamily="34" charset="0"/>
                <a:cs typeface="Arial" panose="020B0604020202020204" pitchFamily="34" charset="0"/>
              </a:rPr>
              <a:t>Benjafield</a:t>
            </a:r>
            <a:r>
              <a:rPr lang="en-GB" sz="500" dirty="0">
                <a:latin typeface="Arial" panose="020B0604020202020204" pitchFamily="34" charset="0"/>
                <a:cs typeface="Arial" panose="020B0604020202020204" pitchFamily="34" charset="0"/>
              </a:rPr>
              <a:t>, A.V., Sinha, S., Kaye, L., </a:t>
            </a:r>
            <a:r>
              <a:rPr lang="en-GB" sz="500" dirty="0" err="1">
                <a:latin typeface="Arial" panose="020B0604020202020204" pitchFamily="34" charset="0"/>
                <a:cs typeface="Arial" panose="020B0604020202020204" pitchFamily="34" charset="0"/>
              </a:rPr>
              <a:t>Zar</a:t>
            </a:r>
            <a:r>
              <a:rPr lang="en-GB" sz="500" dirty="0">
                <a:latin typeface="Arial" panose="020B0604020202020204" pitchFamily="34" charset="0"/>
                <a:cs typeface="Arial" panose="020B0604020202020204" pitchFamily="34" charset="0"/>
              </a:rPr>
              <a:t>, H.J., </a:t>
            </a:r>
            <a:r>
              <a:rPr lang="en-GB" sz="500" dirty="0" err="1">
                <a:latin typeface="Arial" panose="020B0604020202020204" pitchFamily="34" charset="0"/>
                <a:cs typeface="Arial" panose="020B0604020202020204" pitchFamily="34" charset="0"/>
              </a:rPr>
              <a:t>Vuong</a:t>
            </a:r>
            <a:r>
              <a:rPr lang="en-GB" sz="500" dirty="0">
                <a:latin typeface="Arial" panose="020B0604020202020204" pitchFamily="34" charset="0"/>
                <a:cs typeface="Arial" panose="020B0604020202020204" pitchFamily="34" charset="0"/>
              </a:rPr>
              <a:t>, V., Tellez, D., </a:t>
            </a:r>
            <a:r>
              <a:rPr lang="en-GB" sz="500" dirty="0" err="1">
                <a:latin typeface="Arial" panose="020B0604020202020204" pitchFamily="34" charset="0"/>
                <a:cs typeface="Arial" panose="020B0604020202020204" pitchFamily="34" charset="0"/>
              </a:rPr>
              <a:t>Gondalia</a:t>
            </a:r>
            <a:r>
              <a:rPr lang="en-GB" sz="500" dirty="0">
                <a:latin typeface="Arial" panose="020B0604020202020204" pitchFamily="34" charset="0"/>
                <a:cs typeface="Arial" panose="020B0604020202020204" pitchFamily="34" charset="0"/>
              </a:rPr>
              <a:t>, R. and Rice, M.B. (2023). Global burden of chronic obstructive pulmonary disease through 2050. </a:t>
            </a:r>
            <a:r>
              <a:rPr lang="en-GB" sz="500" i="1" dirty="0">
                <a:latin typeface="Arial" panose="020B0604020202020204" pitchFamily="34" charset="0"/>
                <a:cs typeface="Arial" panose="020B0604020202020204" pitchFamily="34" charset="0"/>
              </a:rPr>
              <a:t>JAMA network open,</a:t>
            </a:r>
            <a:r>
              <a:rPr lang="en-GB" sz="500" dirty="0">
                <a:latin typeface="Arial" panose="020B0604020202020204" pitchFamily="34" charset="0"/>
                <a:cs typeface="Arial" panose="020B0604020202020204" pitchFamily="34" charset="0"/>
              </a:rPr>
              <a:t> 6(12), p.e2346598. </a:t>
            </a:r>
            <a:r>
              <a:rPr lang="en-GB" sz="500" u="sng" dirty="0">
                <a:latin typeface="Arial" panose="020B0604020202020204" pitchFamily="34" charset="0"/>
                <a:cs typeface="Arial" panose="020B0604020202020204" pitchFamily="34" charset="0"/>
                <a:hlinkClick r:id="rId8"/>
              </a:rPr>
              <a:t>https://doi.org/10.1001/jamanetworkopen.2023.46598</a:t>
            </a:r>
            <a:r>
              <a:rPr lang="en-GB" sz="500" dirty="0">
                <a:latin typeface="Arial" panose="020B0604020202020204" pitchFamily="34" charset="0"/>
                <a:cs typeface="Arial" panose="020B0604020202020204" pitchFamily="34" charset="0"/>
              </a:rPr>
              <a:t> </a:t>
            </a:r>
          </a:p>
          <a:p>
            <a:r>
              <a:rPr lang="en-US" sz="500" dirty="0">
                <a:latin typeface="Arial" panose="020B0604020202020204" pitchFamily="34" charset="0"/>
                <a:cs typeface="Arial" panose="020B0604020202020204" pitchFamily="34" charset="0"/>
              </a:rPr>
              <a:t>Budd, M.A., </a:t>
            </a:r>
            <a:r>
              <a:rPr lang="en-US" sz="500" dirty="0" err="1">
                <a:latin typeface="Arial" panose="020B0604020202020204" pitchFamily="34" charset="0"/>
                <a:cs typeface="Arial" panose="020B0604020202020204" pitchFamily="34" charset="0"/>
              </a:rPr>
              <a:t>Gater</a:t>
            </a:r>
            <a:r>
              <a:rPr lang="en-US" sz="500" dirty="0">
                <a:latin typeface="Arial" panose="020B0604020202020204" pitchFamily="34" charset="0"/>
                <a:cs typeface="Arial" panose="020B0604020202020204" pitchFamily="34" charset="0"/>
              </a:rPr>
              <a:t> Jr, D.R. and </a:t>
            </a:r>
            <a:r>
              <a:rPr lang="en-US" sz="500" dirty="0" err="1">
                <a:latin typeface="Arial" panose="020B0604020202020204" pitchFamily="34" charset="0"/>
                <a:cs typeface="Arial" panose="020B0604020202020204" pitchFamily="34" charset="0"/>
              </a:rPr>
              <a:t>Channell</a:t>
            </a:r>
            <a:r>
              <a:rPr lang="en-US" sz="500" dirty="0">
                <a:latin typeface="Arial" panose="020B0604020202020204" pitchFamily="34" charset="0"/>
                <a:cs typeface="Arial" panose="020B0604020202020204" pitchFamily="34" charset="0"/>
              </a:rPr>
              <a:t>, I. (2022). Psychosocial consequences of spinal cord injury: a narrative review. Journal of personalized medicine, 12(7), p.1178.</a:t>
            </a:r>
            <a:endParaRPr lang="en-GB" sz="500" dirty="0">
              <a:latin typeface="Arial" panose="020B0604020202020204" pitchFamily="34" charset="0"/>
              <a:cs typeface="Arial" panose="020B0604020202020204" pitchFamily="34" charset="0"/>
            </a:endParaRPr>
          </a:p>
          <a:p>
            <a:r>
              <a:rPr lang="en-GB" sz="500" dirty="0">
                <a:latin typeface="Arial" panose="020B0604020202020204" pitchFamily="34" charset="0"/>
                <a:cs typeface="Arial" panose="020B0604020202020204" pitchFamily="34" charset="0"/>
              </a:rPr>
              <a:t>Cleveland Clinic (2024) </a:t>
            </a:r>
            <a:r>
              <a:rPr lang="en-GB" sz="500" i="1" dirty="0">
                <a:latin typeface="Arial" panose="020B0604020202020204" pitchFamily="34" charset="0"/>
                <a:cs typeface="Arial" panose="020B0604020202020204" pitchFamily="34" charset="0"/>
              </a:rPr>
              <a:t>Chronic Obstructive Pulmonary Disease (COPD)</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9"/>
              </a:rPr>
              <a:t>https://my.clevelandclinic.org/health/diseases/8709-chronic-obstructive-pulmonary-disease-copd</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Corlateanu</a:t>
            </a:r>
            <a:r>
              <a:rPr lang="en-GB" sz="500" dirty="0">
                <a:latin typeface="Arial" panose="020B0604020202020204" pitchFamily="34" charset="0"/>
                <a:cs typeface="Arial" panose="020B0604020202020204" pitchFamily="34" charset="0"/>
              </a:rPr>
              <a:t>, A., </a:t>
            </a:r>
            <a:r>
              <a:rPr lang="en-GB" sz="500" dirty="0" err="1">
                <a:latin typeface="Arial" panose="020B0604020202020204" pitchFamily="34" charset="0"/>
                <a:cs typeface="Arial" panose="020B0604020202020204" pitchFamily="34" charset="0"/>
              </a:rPr>
              <a:t>Covantsev</a:t>
            </a:r>
            <a:r>
              <a:rPr lang="en-GB" sz="500" dirty="0">
                <a:latin typeface="Arial" panose="020B0604020202020204" pitchFamily="34" charset="0"/>
                <a:cs typeface="Arial" panose="020B0604020202020204" pitchFamily="34" charset="0"/>
              </a:rPr>
              <a:t>, S., </a:t>
            </a:r>
            <a:r>
              <a:rPr lang="en-GB" sz="500" dirty="0" err="1">
                <a:latin typeface="Arial" panose="020B0604020202020204" pitchFamily="34" charset="0"/>
                <a:cs typeface="Arial" panose="020B0604020202020204" pitchFamily="34" charset="0"/>
              </a:rPr>
              <a:t>Iasabash</a:t>
            </a:r>
            <a:r>
              <a:rPr lang="en-GB" sz="500" dirty="0">
                <a:latin typeface="Arial" panose="020B0604020202020204" pitchFamily="34" charset="0"/>
                <a:cs typeface="Arial" panose="020B0604020202020204" pitchFamily="34" charset="0"/>
              </a:rPr>
              <a:t>, O., </a:t>
            </a:r>
            <a:r>
              <a:rPr lang="en-GB" sz="500" dirty="0" err="1">
                <a:latin typeface="Arial" panose="020B0604020202020204" pitchFamily="34" charset="0"/>
                <a:cs typeface="Arial" panose="020B0604020202020204" pitchFamily="34" charset="0"/>
              </a:rPr>
              <a:t>Lupu</a:t>
            </a:r>
            <a:r>
              <a:rPr lang="en-GB" sz="500" dirty="0">
                <a:latin typeface="Arial" panose="020B0604020202020204" pitchFamily="34" charset="0"/>
                <a:cs typeface="Arial" panose="020B0604020202020204" pitchFamily="34" charset="0"/>
              </a:rPr>
              <a:t>, L., </a:t>
            </a:r>
            <a:r>
              <a:rPr lang="en-GB" sz="500" dirty="0" err="1">
                <a:latin typeface="Arial" panose="020B0604020202020204" pitchFamily="34" charset="0"/>
                <a:cs typeface="Arial" panose="020B0604020202020204" pitchFamily="34" charset="0"/>
              </a:rPr>
              <a:t>Avadanii</a:t>
            </a:r>
            <a:r>
              <a:rPr lang="en-GB" sz="500" dirty="0">
                <a:latin typeface="Arial" panose="020B0604020202020204" pitchFamily="34" charset="0"/>
                <a:cs typeface="Arial" panose="020B0604020202020204" pitchFamily="34" charset="0"/>
              </a:rPr>
              <a:t>, M. and </a:t>
            </a:r>
            <a:r>
              <a:rPr lang="en-GB" sz="500" dirty="0" err="1">
                <a:latin typeface="Arial" panose="020B0604020202020204" pitchFamily="34" charset="0"/>
                <a:cs typeface="Arial" panose="020B0604020202020204" pitchFamily="34" charset="0"/>
              </a:rPr>
              <a:t>Siafakas</a:t>
            </a:r>
            <a:r>
              <a:rPr lang="en-GB" sz="500" dirty="0">
                <a:latin typeface="Arial" panose="020B0604020202020204" pitchFamily="34" charset="0"/>
                <a:cs typeface="Arial" panose="020B0604020202020204" pitchFamily="34" charset="0"/>
              </a:rPr>
              <a:t>, N. (2025) Chronic obstructive pulmonary disease and depression—the vicious mental cycle. In </a:t>
            </a:r>
            <a:r>
              <a:rPr lang="en-GB" sz="500" i="1" dirty="0">
                <a:latin typeface="Arial" panose="020B0604020202020204" pitchFamily="34" charset="0"/>
                <a:cs typeface="Arial" panose="020B0604020202020204" pitchFamily="34" charset="0"/>
              </a:rPr>
              <a:t>Healthcare</a:t>
            </a:r>
            <a:r>
              <a:rPr lang="en-GB" sz="500" dirty="0">
                <a:latin typeface="Arial" panose="020B0604020202020204" pitchFamily="34" charset="0"/>
                <a:cs typeface="Arial" panose="020B0604020202020204" pitchFamily="34" charset="0"/>
              </a:rPr>
              <a:t> (Vol. 13, No. 14, p. 1699). MDPI. Available at:  </a:t>
            </a:r>
            <a:r>
              <a:rPr lang="en-GB" sz="500" u="sng" dirty="0">
                <a:latin typeface="Arial" panose="020B0604020202020204" pitchFamily="34" charset="0"/>
                <a:cs typeface="Arial" panose="020B0604020202020204" pitchFamily="34" charset="0"/>
                <a:hlinkClick r:id="rId10"/>
              </a:rPr>
              <a:t>https://doi.org/10.3390/healthcare13141699</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Cronin, E. and Cushen, B. (2025) Diagnosis and management of comorbid disease in COPD. </a:t>
            </a:r>
            <a:r>
              <a:rPr lang="en-GB" sz="500" i="1" dirty="0">
                <a:latin typeface="Arial" panose="020B0604020202020204" pitchFamily="34" charset="0"/>
                <a:cs typeface="Arial" panose="020B0604020202020204" pitchFamily="34" charset="0"/>
              </a:rPr>
              <a:t>Breathe</a:t>
            </a:r>
            <a:r>
              <a:rPr lang="en-GB" sz="500" dirty="0">
                <a:latin typeface="Arial" panose="020B0604020202020204" pitchFamily="34" charset="0"/>
                <a:cs typeface="Arial" panose="020B0604020202020204" pitchFamily="34" charset="0"/>
              </a:rPr>
              <a:t>, 21(1).  Available at: </a:t>
            </a:r>
            <a:r>
              <a:rPr lang="en-GB" sz="500" u="sng" dirty="0">
                <a:latin typeface="Arial" panose="020B0604020202020204" pitchFamily="34" charset="0"/>
                <a:cs typeface="Arial" panose="020B0604020202020204" pitchFamily="34" charset="0"/>
                <a:hlinkClick r:id="rId11"/>
              </a:rPr>
              <a:t>https://doi.org/10.1183/20734735.0099-2024</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Dabscheck</a:t>
            </a:r>
            <a:r>
              <a:rPr lang="en-GB" sz="500" dirty="0">
                <a:latin typeface="Arial" panose="020B0604020202020204" pitchFamily="34" charset="0"/>
                <a:cs typeface="Arial" panose="020B0604020202020204" pitchFamily="34" charset="0"/>
              </a:rPr>
              <a:t>, E., George, J., Hermann, K., McDonald, C.F., McDonald, V.M., McNamara, R., O’Brien, M., Smith, B., </a:t>
            </a:r>
            <a:r>
              <a:rPr lang="en-GB" sz="500" dirty="0" err="1">
                <a:latin typeface="Arial" panose="020B0604020202020204" pitchFamily="34" charset="0"/>
                <a:cs typeface="Arial" panose="020B0604020202020204" pitchFamily="34" charset="0"/>
              </a:rPr>
              <a:t>Zwar</a:t>
            </a:r>
            <a:r>
              <a:rPr lang="en-GB" sz="500" dirty="0">
                <a:latin typeface="Arial" panose="020B0604020202020204" pitchFamily="34" charset="0"/>
                <a:cs typeface="Arial" panose="020B0604020202020204" pitchFamily="34" charset="0"/>
              </a:rPr>
              <a:t>, N.A. and Yang, I.A. (2022) COPD‐X Australian guidelines for the diagnosis and management of chronic obstructive pulmonary disease: 2022 update. </a:t>
            </a:r>
            <a:r>
              <a:rPr lang="en-GB" sz="500" i="1" dirty="0">
                <a:latin typeface="Arial" panose="020B0604020202020204" pitchFamily="34" charset="0"/>
                <a:cs typeface="Arial" panose="020B0604020202020204" pitchFamily="34" charset="0"/>
              </a:rPr>
              <a:t>Medical Journal of Australia,</a:t>
            </a:r>
            <a:r>
              <a:rPr lang="en-GB" sz="500" dirty="0">
                <a:latin typeface="Arial" panose="020B0604020202020204" pitchFamily="34" charset="0"/>
                <a:cs typeface="Arial" panose="020B0604020202020204" pitchFamily="34" charset="0"/>
              </a:rPr>
              <a:t> 217(8), pp.415-423. Available at: </a:t>
            </a:r>
            <a:r>
              <a:rPr lang="en-GB" sz="500" u="sng" dirty="0">
                <a:latin typeface="Arial" panose="020B0604020202020204" pitchFamily="34" charset="0"/>
                <a:cs typeface="Arial" panose="020B0604020202020204" pitchFamily="34" charset="0"/>
                <a:hlinkClick r:id="rId12"/>
              </a:rPr>
              <a:t>https://doi.org/10.5694/mja2.51708</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Dmicc (2026) </a:t>
            </a:r>
            <a:r>
              <a:rPr lang="en-GB" sz="500" i="1" dirty="0">
                <a:latin typeface="Arial" panose="020B0604020202020204" pitchFamily="34" charset="0"/>
                <a:cs typeface="Arial" panose="020B0604020202020204" pitchFamily="34" charset="0"/>
              </a:rPr>
              <a:t>COPD Symptoms, Causes and Treatments | DMICC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13"/>
              </a:rPr>
              <a:t>https://dmicc.in/copd-symptoms-causes-and-treatments/</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Farahani, M.A., </a:t>
            </a:r>
            <a:r>
              <a:rPr lang="en-GB" sz="500" dirty="0" err="1">
                <a:latin typeface="Arial" panose="020B0604020202020204" pitchFamily="34" charset="0"/>
                <a:cs typeface="Arial" panose="020B0604020202020204" pitchFamily="34" charset="0"/>
              </a:rPr>
              <a:t>Soltani-Arabshahi</a:t>
            </a:r>
            <a:r>
              <a:rPr lang="en-GB" sz="500" dirty="0">
                <a:latin typeface="Arial" panose="020B0604020202020204" pitchFamily="34" charset="0"/>
                <a:cs typeface="Arial" panose="020B0604020202020204" pitchFamily="34" charset="0"/>
              </a:rPr>
              <a:t>, S.K. and </a:t>
            </a:r>
            <a:r>
              <a:rPr lang="en-GB" sz="500" dirty="0" err="1">
                <a:latin typeface="Arial" panose="020B0604020202020204" pitchFamily="34" charset="0"/>
                <a:cs typeface="Arial" panose="020B0604020202020204" pitchFamily="34" charset="0"/>
              </a:rPr>
              <a:t>Kashani</a:t>
            </a:r>
            <a:r>
              <a:rPr lang="en-GB" sz="500" dirty="0">
                <a:latin typeface="Arial" panose="020B0604020202020204" pitchFamily="34" charset="0"/>
                <a:cs typeface="Arial" panose="020B0604020202020204" pitchFamily="34" charset="0"/>
              </a:rPr>
              <a:t>, M. (2025). The needs of family caregivers of patients with chronic obstructive pulmonary disease: a scoping review protocol. </a:t>
            </a:r>
            <a:r>
              <a:rPr lang="en-GB" sz="500" i="1" dirty="0">
                <a:latin typeface="Arial" panose="020B0604020202020204" pitchFamily="34" charset="0"/>
                <a:cs typeface="Arial" panose="020B0604020202020204" pitchFamily="34" charset="0"/>
              </a:rPr>
              <a:t>BMC nursing,</a:t>
            </a:r>
            <a:r>
              <a:rPr lang="en-GB" sz="500" dirty="0">
                <a:latin typeface="Arial" panose="020B0604020202020204" pitchFamily="34" charset="0"/>
                <a:cs typeface="Arial" panose="020B0604020202020204" pitchFamily="34" charset="0"/>
              </a:rPr>
              <a:t> 24(1), p.1313.  Available at: </a:t>
            </a:r>
            <a:r>
              <a:rPr lang="en-GB" sz="500" u="sng" dirty="0">
                <a:latin typeface="Arial" panose="020B0604020202020204" pitchFamily="34" charset="0"/>
                <a:cs typeface="Arial" panose="020B0604020202020204" pitchFamily="34" charset="0"/>
                <a:hlinkClick r:id="rId14"/>
              </a:rPr>
              <a:t>https://doi.org/10.1186/s12912-025-03948-3</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Gfmer (2026) </a:t>
            </a:r>
            <a:r>
              <a:rPr lang="en-GB" sz="500" i="1" dirty="0">
                <a:latin typeface="Arial" panose="020B0604020202020204" pitchFamily="34" charset="0"/>
                <a:cs typeface="Arial" panose="020B0604020202020204" pitchFamily="34" charset="0"/>
              </a:rPr>
              <a:t>Improving Health Care for Chronic Conditions.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15"/>
              </a:rPr>
              <a:t>https://www.gfmer.ch/Medical_education_En/PGC_RH_2004/Pdf/Improving_health_care_chronic_conditions.pdf</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GOV.UK., (2026) </a:t>
            </a:r>
            <a:r>
              <a:rPr lang="en-GB" sz="500" i="1" dirty="0">
                <a:latin typeface="Arial" panose="020B0604020202020204" pitchFamily="34" charset="0"/>
                <a:cs typeface="Arial" panose="020B0604020202020204" pitchFamily="34" charset="0"/>
              </a:rPr>
              <a:t>Asthma and COPD patients to receive better care closer to home.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16"/>
              </a:rPr>
              <a:t>https://www.gov.uk/government/news/asthma-and-copd-patients-to-receive-better-care-closer-to-home</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Gwyther, L., </a:t>
            </a:r>
            <a:r>
              <a:rPr lang="en-GB" sz="500" dirty="0" err="1">
                <a:latin typeface="Arial" panose="020B0604020202020204" pitchFamily="34" charset="0"/>
                <a:cs typeface="Arial" panose="020B0604020202020204" pitchFamily="34" charset="0"/>
              </a:rPr>
              <a:t>Farrant</a:t>
            </a:r>
            <a:r>
              <a:rPr lang="en-GB" sz="500" dirty="0">
                <a:latin typeface="Arial" panose="020B0604020202020204" pitchFamily="34" charset="0"/>
                <a:cs typeface="Arial" panose="020B0604020202020204" pitchFamily="34" charset="0"/>
              </a:rPr>
              <a:t>, L., Hunter, J., </a:t>
            </a:r>
            <a:r>
              <a:rPr lang="en-GB" sz="500" dirty="0" err="1">
                <a:latin typeface="Arial" panose="020B0604020202020204" pitchFamily="34" charset="0"/>
                <a:cs typeface="Arial" panose="020B0604020202020204" pitchFamily="34" charset="0"/>
              </a:rPr>
              <a:t>Mzimkulu</a:t>
            </a:r>
            <a:r>
              <a:rPr lang="en-GB" sz="500" dirty="0">
                <a:latin typeface="Arial" panose="020B0604020202020204" pitchFamily="34" charset="0"/>
                <a:cs typeface="Arial" panose="020B0604020202020204" pitchFamily="34" charset="0"/>
              </a:rPr>
              <a:t>, O., </a:t>
            </a:r>
            <a:r>
              <a:rPr lang="en-GB" sz="500" dirty="0" err="1">
                <a:latin typeface="Arial" panose="020B0604020202020204" pitchFamily="34" charset="0"/>
                <a:cs typeface="Arial" panose="020B0604020202020204" pitchFamily="34" charset="0"/>
              </a:rPr>
              <a:t>Nkhoma</a:t>
            </a:r>
            <a:r>
              <a:rPr lang="en-GB" sz="500" dirty="0">
                <a:latin typeface="Arial" panose="020B0604020202020204" pitchFamily="34" charset="0"/>
                <a:cs typeface="Arial" panose="020B0604020202020204" pitchFamily="34" charset="0"/>
              </a:rPr>
              <a:t>, K. and Harding, R. (2025) A qualitative study of the palliative care needs of primary care patients with COPD: Experiences of COPD patients, their families and healthcare professionals. </a:t>
            </a:r>
            <a:r>
              <a:rPr lang="en-GB" sz="500" i="1" dirty="0">
                <a:latin typeface="Arial" panose="020B0604020202020204" pitchFamily="34" charset="0"/>
                <a:cs typeface="Arial" panose="020B0604020202020204" pitchFamily="34" charset="0"/>
              </a:rPr>
              <a:t>Palliative Care and Social Practice,</a:t>
            </a:r>
            <a:r>
              <a:rPr lang="en-GB" sz="500" dirty="0">
                <a:latin typeface="Arial" panose="020B0604020202020204" pitchFamily="34" charset="0"/>
                <a:cs typeface="Arial" panose="020B0604020202020204" pitchFamily="34" charset="0"/>
              </a:rPr>
              <a:t> 19, p.26323524251390910. Available at: </a:t>
            </a:r>
            <a:r>
              <a:rPr lang="en-GB" sz="500" u="sng" dirty="0">
                <a:latin typeface="Arial" panose="020B0604020202020204" pitchFamily="34" charset="0"/>
                <a:cs typeface="Arial" panose="020B0604020202020204" pitchFamily="34" charset="0"/>
                <a:hlinkClick r:id="rId17"/>
              </a:rPr>
              <a:t>https://doi.org/10.1177/26323524251390910</a:t>
            </a:r>
            <a:r>
              <a:rPr lang="en-GB" sz="500" dirty="0">
                <a:latin typeface="Arial" panose="020B0604020202020204" pitchFamily="34" charset="0"/>
                <a:cs typeface="Arial" panose="020B0604020202020204" pitchFamily="34" charset="0"/>
              </a:rPr>
              <a:t>  (Accessed: 29 June 2026) </a:t>
            </a:r>
          </a:p>
          <a:p>
            <a:r>
              <a:rPr lang="en-GB" sz="500" dirty="0" err="1">
                <a:latin typeface="Arial" panose="020B0604020202020204" pitchFamily="34" charset="0"/>
                <a:cs typeface="Arial" panose="020B0604020202020204" pitchFamily="34" charset="0"/>
              </a:rPr>
              <a:t>Hinostroza</a:t>
            </a:r>
            <a:r>
              <a:rPr lang="en-GB" sz="500" dirty="0">
                <a:latin typeface="Arial" panose="020B0604020202020204" pitchFamily="34" charset="0"/>
                <a:cs typeface="Arial" panose="020B0604020202020204" pitchFamily="34" charset="0"/>
              </a:rPr>
              <a:t>, F. and </a:t>
            </a:r>
            <a:r>
              <a:rPr lang="en-GB" sz="500" dirty="0" err="1">
                <a:latin typeface="Arial" panose="020B0604020202020204" pitchFamily="34" charset="0"/>
                <a:cs typeface="Arial" panose="020B0604020202020204" pitchFamily="34" charset="0"/>
              </a:rPr>
              <a:t>Mahr</a:t>
            </a:r>
            <a:r>
              <a:rPr lang="en-GB" sz="500" dirty="0">
                <a:latin typeface="Arial" panose="020B0604020202020204" pitchFamily="34" charset="0"/>
                <a:cs typeface="Arial" panose="020B0604020202020204" pitchFamily="34" charset="0"/>
              </a:rPr>
              <a:t>, M.M. (2025) The Implementation of the Biopsychosocial Model: Individuals With Alcohol Use Disorder and Post‐Traumatic Stress Disorder. </a:t>
            </a:r>
            <a:r>
              <a:rPr lang="en-GB" sz="500" i="1" dirty="0">
                <a:latin typeface="Arial" panose="020B0604020202020204" pitchFamily="34" charset="0"/>
                <a:cs typeface="Arial" panose="020B0604020202020204" pitchFamily="34" charset="0"/>
              </a:rPr>
              <a:t>Brain and </a:t>
            </a:r>
            <a:r>
              <a:rPr lang="en-GB" sz="500" i="1" dirty="0" err="1">
                <a:latin typeface="Arial" panose="020B0604020202020204" pitchFamily="34" charset="0"/>
                <a:cs typeface="Arial" panose="020B0604020202020204" pitchFamily="34" charset="0"/>
              </a:rPr>
              <a:t>behavior</a:t>
            </a:r>
            <a:r>
              <a:rPr lang="en-GB" sz="500" i="1" dirty="0">
                <a:latin typeface="Arial" panose="020B0604020202020204" pitchFamily="34" charset="0"/>
                <a:cs typeface="Arial" panose="020B0604020202020204" pitchFamily="34" charset="0"/>
              </a:rPr>
              <a:t>, </a:t>
            </a:r>
            <a:r>
              <a:rPr lang="en-GB" sz="500" dirty="0">
                <a:latin typeface="Arial" panose="020B0604020202020204" pitchFamily="34" charset="0"/>
                <a:cs typeface="Arial" panose="020B0604020202020204" pitchFamily="34" charset="0"/>
              </a:rPr>
              <a:t>15(1), p.e70230. Available at: </a:t>
            </a:r>
            <a:r>
              <a:rPr lang="en-GB" sz="500" u="sng" dirty="0">
                <a:latin typeface="Arial" panose="020B0604020202020204" pitchFamily="34" charset="0"/>
                <a:cs typeface="Arial" panose="020B0604020202020204" pitchFamily="34" charset="0"/>
                <a:hlinkClick r:id="rId18"/>
              </a:rPr>
              <a:t>https://doi.org/10.1002/brb3.70230</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Johansson, H., </a:t>
            </a:r>
            <a:r>
              <a:rPr lang="en-GB" sz="500" dirty="0" err="1">
                <a:latin typeface="Arial" panose="020B0604020202020204" pitchFamily="34" charset="0"/>
                <a:cs typeface="Arial" panose="020B0604020202020204" pitchFamily="34" charset="0"/>
              </a:rPr>
              <a:t>Berterö</a:t>
            </a:r>
            <a:r>
              <a:rPr lang="en-GB" sz="500" dirty="0">
                <a:latin typeface="Arial" panose="020B0604020202020204" pitchFamily="34" charset="0"/>
                <a:cs typeface="Arial" panose="020B0604020202020204" pitchFamily="34" charset="0"/>
              </a:rPr>
              <a:t>, C., Berg, K. and </a:t>
            </a:r>
            <a:r>
              <a:rPr lang="en-GB" sz="500" dirty="0" err="1">
                <a:latin typeface="Arial" panose="020B0604020202020204" pitchFamily="34" charset="0"/>
                <a:cs typeface="Arial" panose="020B0604020202020204" pitchFamily="34" charset="0"/>
              </a:rPr>
              <a:t>Jonasson</a:t>
            </a:r>
            <a:r>
              <a:rPr lang="en-GB" sz="500" dirty="0">
                <a:latin typeface="Arial" panose="020B0604020202020204" pitchFamily="34" charset="0"/>
                <a:cs typeface="Arial" panose="020B0604020202020204" pitchFamily="34" charset="0"/>
              </a:rPr>
              <a:t>, L.L. (2019) To live a life with COPD–the consequences of symptom burden. </a:t>
            </a:r>
            <a:r>
              <a:rPr lang="en-GB" sz="500" i="1" dirty="0">
                <a:latin typeface="Arial" panose="020B0604020202020204" pitchFamily="34" charset="0"/>
                <a:cs typeface="Arial" panose="020B0604020202020204" pitchFamily="34" charset="0"/>
              </a:rPr>
              <a:t>International journal of chronic obstructive pulmonary disease, </a:t>
            </a:r>
            <a:r>
              <a:rPr lang="en-GB" sz="500" dirty="0">
                <a:latin typeface="Arial" panose="020B0604020202020204" pitchFamily="34" charset="0"/>
                <a:cs typeface="Arial" panose="020B0604020202020204" pitchFamily="34" charset="0"/>
              </a:rPr>
              <a:t>pp.905-909. Available at: </a:t>
            </a:r>
            <a:r>
              <a:rPr lang="en-GB" sz="500" u="sng" dirty="0">
                <a:latin typeface="Arial" panose="020B0604020202020204" pitchFamily="34" charset="0"/>
                <a:cs typeface="Arial" panose="020B0604020202020204" pitchFamily="34" charset="0"/>
                <a:hlinkClick r:id="rId19"/>
              </a:rPr>
              <a:t>https://www.nhlbi.nih.gov/sites/default/files/publications/COPD-CaregiversToolkit-Managing-the-Home.pdf</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Kahnert, K., </a:t>
            </a:r>
            <a:r>
              <a:rPr lang="en-GB" sz="500" dirty="0" err="1">
                <a:latin typeface="Arial" panose="020B0604020202020204" pitchFamily="34" charset="0"/>
                <a:cs typeface="Arial" panose="020B0604020202020204" pitchFamily="34" charset="0"/>
              </a:rPr>
              <a:t>Jörres</a:t>
            </a:r>
            <a:r>
              <a:rPr lang="en-GB" sz="500" dirty="0">
                <a:latin typeface="Arial" panose="020B0604020202020204" pitchFamily="34" charset="0"/>
                <a:cs typeface="Arial" panose="020B0604020202020204" pitchFamily="34" charset="0"/>
              </a:rPr>
              <a:t>, R.A., Behr, J. and </a:t>
            </a:r>
            <a:r>
              <a:rPr lang="en-GB" sz="500" dirty="0" err="1">
                <a:latin typeface="Arial" panose="020B0604020202020204" pitchFamily="34" charset="0"/>
                <a:cs typeface="Arial" panose="020B0604020202020204" pitchFamily="34" charset="0"/>
              </a:rPr>
              <a:t>Welte</a:t>
            </a:r>
            <a:r>
              <a:rPr lang="en-GB" sz="500" dirty="0">
                <a:latin typeface="Arial" panose="020B0604020202020204" pitchFamily="34" charset="0"/>
                <a:cs typeface="Arial" panose="020B0604020202020204" pitchFamily="34" charset="0"/>
              </a:rPr>
              <a:t>, T. (2023). The diagnosis and treatment of COPD and its comorbidities. </a:t>
            </a:r>
            <a:r>
              <a:rPr lang="en-GB" sz="500" i="1" dirty="0" err="1">
                <a:latin typeface="Arial" panose="020B0604020202020204" pitchFamily="34" charset="0"/>
                <a:cs typeface="Arial" panose="020B0604020202020204" pitchFamily="34" charset="0"/>
              </a:rPr>
              <a:t>Deutsches</a:t>
            </a:r>
            <a:r>
              <a:rPr lang="en-GB" sz="500" i="1" dirty="0">
                <a:latin typeface="Arial" panose="020B0604020202020204" pitchFamily="34" charset="0"/>
                <a:cs typeface="Arial" panose="020B0604020202020204" pitchFamily="34" charset="0"/>
              </a:rPr>
              <a:t> </a:t>
            </a:r>
            <a:r>
              <a:rPr lang="en-GB" sz="500" i="1" dirty="0" err="1">
                <a:latin typeface="Arial" panose="020B0604020202020204" pitchFamily="34" charset="0"/>
                <a:cs typeface="Arial" panose="020B0604020202020204" pitchFamily="34" charset="0"/>
              </a:rPr>
              <a:t>Ärzteblatt</a:t>
            </a:r>
            <a:r>
              <a:rPr lang="en-GB" sz="500" i="1" dirty="0">
                <a:latin typeface="Arial" panose="020B0604020202020204" pitchFamily="34" charset="0"/>
                <a:cs typeface="Arial" panose="020B0604020202020204" pitchFamily="34" charset="0"/>
              </a:rPr>
              <a:t> International, </a:t>
            </a:r>
            <a:r>
              <a:rPr lang="en-GB" sz="500" dirty="0">
                <a:latin typeface="Arial" panose="020B0604020202020204" pitchFamily="34" charset="0"/>
                <a:cs typeface="Arial" panose="020B0604020202020204" pitchFamily="34" charset="0"/>
              </a:rPr>
              <a:t>120(25), p.434. Available at: </a:t>
            </a:r>
            <a:r>
              <a:rPr lang="en-GB" sz="500" u="sng" dirty="0">
                <a:latin typeface="Arial" panose="020B0604020202020204" pitchFamily="34" charset="0"/>
                <a:cs typeface="Arial" panose="020B0604020202020204" pitchFamily="34" charset="0"/>
                <a:hlinkClick r:id="rId20"/>
              </a:rPr>
              <a:t>https://doi.org/10.3238/arztebl.m2023.027</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Kumar, P. (2024) Comorbidities in Chronic Obstructive Pulmonary Disease: The Hidden Epidemic. </a:t>
            </a:r>
            <a:r>
              <a:rPr lang="en-GB" sz="500" i="1" dirty="0" err="1">
                <a:latin typeface="Arial" panose="020B0604020202020204" pitchFamily="34" charset="0"/>
                <a:cs typeface="Arial" panose="020B0604020202020204" pitchFamily="34" charset="0"/>
              </a:rPr>
              <a:t>Pulmon</a:t>
            </a:r>
            <a:r>
              <a:rPr lang="en-GB" sz="500" dirty="0">
                <a:latin typeface="Arial" panose="020B0604020202020204" pitchFamily="34" charset="0"/>
                <a:cs typeface="Arial" panose="020B0604020202020204" pitchFamily="34" charset="0"/>
              </a:rPr>
              <a:t>, 26(3), pp.77-78.  Available at: </a:t>
            </a:r>
            <a:r>
              <a:rPr lang="en-GB" sz="500" u="sng" dirty="0">
                <a:latin typeface="Arial" panose="020B0604020202020204" pitchFamily="34" charset="0"/>
                <a:cs typeface="Arial" panose="020B0604020202020204" pitchFamily="34" charset="0"/>
                <a:hlinkClick r:id="rId20"/>
              </a:rPr>
              <a:t>https://doi.org/10.3238/arztebl.m2023.027</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Lekha</a:t>
            </a:r>
            <a:r>
              <a:rPr lang="en-GB" sz="500" dirty="0">
                <a:latin typeface="Arial" panose="020B0604020202020204" pitchFamily="34" charset="0"/>
                <a:cs typeface="Arial" panose="020B0604020202020204" pitchFamily="34" charset="0"/>
              </a:rPr>
              <a:t>, T.R., Joseph, L., </a:t>
            </a:r>
            <a:r>
              <a:rPr lang="en-GB" sz="500" dirty="0" err="1">
                <a:latin typeface="Arial" panose="020B0604020202020204" pitchFamily="34" charset="0"/>
                <a:cs typeface="Arial" panose="020B0604020202020204" pitchFamily="34" charset="0"/>
              </a:rPr>
              <a:t>Sasidharan</a:t>
            </a:r>
            <a:r>
              <a:rPr lang="en-GB" sz="500" dirty="0">
                <a:latin typeface="Arial" panose="020B0604020202020204" pitchFamily="34" charset="0"/>
                <a:cs typeface="Arial" panose="020B0604020202020204" pitchFamily="34" charset="0"/>
              </a:rPr>
              <a:t>, N.V., Krishnan, A., Davies, J., Gill, P., Greenfield, S., </a:t>
            </a:r>
            <a:r>
              <a:rPr lang="en-GB" sz="500" dirty="0" err="1">
                <a:latin typeface="Arial" panose="020B0604020202020204" pitchFamily="34" charset="0"/>
                <a:cs typeface="Arial" panose="020B0604020202020204" pitchFamily="34" charset="0"/>
              </a:rPr>
              <a:t>Harikrishnan</a:t>
            </a:r>
            <a:r>
              <a:rPr lang="en-GB" sz="500" dirty="0">
                <a:latin typeface="Arial" panose="020B0604020202020204" pitchFamily="34" charset="0"/>
                <a:cs typeface="Arial" panose="020B0604020202020204" pitchFamily="34" charset="0"/>
              </a:rPr>
              <a:t>, S., </a:t>
            </a:r>
            <a:r>
              <a:rPr lang="en-GB" sz="500" dirty="0" err="1">
                <a:latin typeface="Arial" panose="020B0604020202020204" pitchFamily="34" charset="0"/>
                <a:cs typeface="Arial" panose="020B0604020202020204" pitchFamily="34" charset="0"/>
              </a:rPr>
              <a:t>Thulaseedharan</a:t>
            </a:r>
            <a:r>
              <a:rPr lang="en-GB" sz="500" dirty="0">
                <a:latin typeface="Arial" panose="020B0604020202020204" pitchFamily="34" charset="0"/>
                <a:cs typeface="Arial" panose="020B0604020202020204" pitchFamily="34" charset="0"/>
              </a:rPr>
              <a:t>, J.V., </a:t>
            </a:r>
            <a:r>
              <a:rPr lang="en-GB" sz="500" dirty="0" err="1">
                <a:latin typeface="Arial" panose="020B0604020202020204" pitchFamily="34" charset="0"/>
                <a:cs typeface="Arial" panose="020B0604020202020204" pitchFamily="34" charset="0"/>
              </a:rPr>
              <a:t>Valamparampil</a:t>
            </a:r>
            <a:r>
              <a:rPr lang="en-GB" sz="500" dirty="0">
                <a:latin typeface="Arial" panose="020B0604020202020204" pitchFamily="34" charset="0"/>
                <a:cs typeface="Arial" panose="020B0604020202020204" pitchFamily="34" charset="0"/>
              </a:rPr>
              <a:t>, M.J. and </a:t>
            </a:r>
            <a:r>
              <a:rPr lang="en-GB" sz="500" dirty="0" err="1">
                <a:latin typeface="Arial" panose="020B0604020202020204" pitchFamily="34" charset="0"/>
                <a:cs typeface="Arial" panose="020B0604020202020204" pitchFamily="34" charset="0"/>
              </a:rPr>
              <a:t>Manaseki</a:t>
            </a:r>
            <a:r>
              <a:rPr lang="en-GB" sz="500" dirty="0">
                <a:latin typeface="Arial" panose="020B0604020202020204" pitchFamily="34" charset="0"/>
                <a:cs typeface="Arial" panose="020B0604020202020204" pitchFamily="34" charset="0"/>
              </a:rPr>
              <a:t>-Holland, S. (2025) Healthcare providers' perspectives on the organization of health services to manage people with multiple long-term conditions in primary care settings in Kerala, India: a qualitative exploratory study.</a:t>
            </a:r>
            <a:r>
              <a:rPr lang="en-GB" sz="500" i="1" dirty="0">
                <a:latin typeface="Arial" panose="020B0604020202020204" pitchFamily="34" charset="0"/>
                <a:cs typeface="Arial" panose="020B0604020202020204" pitchFamily="34" charset="0"/>
              </a:rPr>
              <a:t> Frontiers in Public Health</a:t>
            </a:r>
            <a:r>
              <a:rPr lang="en-GB" sz="500" dirty="0">
                <a:latin typeface="Arial" panose="020B0604020202020204" pitchFamily="34" charset="0"/>
                <a:cs typeface="Arial" panose="020B0604020202020204" pitchFamily="34" charset="0"/>
              </a:rPr>
              <a:t>, 13, p.1480710.  Available at: </a:t>
            </a:r>
            <a:r>
              <a:rPr lang="en-GB" sz="500" u="sng" dirty="0">
                <a:latin typeface="Arial" panose="020B0604020202020204" pitchFamily="34" charset="0"/>
                <a:cs typeface="Arial" panose="020B0604020202020204" pitchFamily="34" charset="0"/>
                <a:hlinkClick r:id="rId21"/>
              </a:rPr>
              <a:t>https://doi.org/10.3389/fpubh.2025.1480710</a:t>
            </a:r>
            <a:r>
              <a:rPr lang="en-GB" sz="500" dirty="0">
                <a:latin typeface="Arial" panose="020B0604020202020204" pitchFamily="34" charset="0"/>
                <a:cs typeface="Arial" panose="020B0604020202020204" pitchFamily="34" charset="0"/>
              </a:rPr>
              <a:t> (Accessed: 29 June 2026) </a:t>
            </a:r>
          </a:p>
          <a:p>
            <a:endParaRPr lang="en-GB" sz="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0022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172" y="2927687"/>
            <a:ext cx="3557037" cy="628788"/>
          </a:xfrm>
        </p:spPr>
        <p:txBody>
          <a:bodyPr>
            <a:noAutofit/>
          </a:bodyPr>
          <a:lstStyle/>
          <a:p>
            <a:pPr algn="ctr"/>
            <a:r>
              <a:rPr lang="en-GB" sz="2400" b="1" dirty="0">
                <a:latin typeface="Arial" panose="020B0604020202020204" pitchFamily="34" charset="0"/>
                <a:cs typeface="Arial" panose="020B0604020202020204" pitchFamily="34" charset="0"/>
              </a:rPr>
              <a:t>References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91209" y="333585"/>
            <a:ext cx="7580398" cy="5816991"/>
          </a:xfrm>
        </p:spPr>
        <p:txBody>
          <a:bodyPr>
            <a:normAutofit fontScale="40000" lnSpcReduction="20000"/>
          </a:bodyPr>
          <a:lstStyle/>
          <a:p>
            <a:r>
              <a:rPr lang="en-GB" dirty="0">
                <a:latin typeface="Arial" panose="020B0604020202020204" pitchFamily="34" charset="0"/>
                <a:cs typeface="Arial" panose="020B0604020202020204" pitchFamily="34" charset="0"/>
              </a:rPr>
              <a:t>Mao, J., Li, Y. and </a:t>
            </a:r>
            <a:r>
              <a:rPr lang="en-GB" dirty="0" err="1">
                <a:latin typeface="Arial" panose="020B0604020202020204" pitchFamily="34" charset="0"/>
                <a:cs typeface="Arial" panose="020B0604020202020204" pitchFamily="34" charset="0"/>
              </a:rPr>
              <a:t>Lv</a:t>
            </a:r>
            <a:r>
              <a:rPr lang="en-GB" dirty="0">
                <a:latin typeface="Arial" panose="020B0604020202020204" pitchFamily="34" charset="0"/>
                <a:cs typeface="Arial" panose="020B0604020202020204" pitchFamily="34" charset="0"/>
              </a:rPr>
              <a:t>, D. (2025). Impact of influenza on chronic obstructive pulmonary disease: pathophysiology, exacerbations, and preventive approaches. </a:t>
            </a:r>
            <a:r>
              <a:rPr lang="en-GB" i="1" dirty="0">
                <a:latin typeface="Arial" panose="020B0604020202020204" pitchFamily="34" charset="0"/>
                <a:cs typeface="Arial" panose="020B0604020202020204" pitchFamily="34" charset="0"/>
              </a:rPr>
              <a:t>Therapeutic Advances in Respiratory Disease, </a:t>
            </a:r>
            <a:r>
              <a:rPr lang="en-GB" dirty="0">
                <a:latin typeface="Arial" panose="020B0604020202020204" pitchFamily="34" charset="0"/>
                <a:cs typeface="Arial" panose="020B0604020202020204" pitchFamily="34" charset="0"/>
              </a:rPr>
              <a:t>19, p.17534666251363307. Available at: </a:t>
            </a:r>
            <a:r>
              <a:rPr lang="en-GB" u="sng" dirty="0">
                <a:latin typeface="Arial" panose="020B0604020202020204" pitchFamily="34" charset="0"/>
                <a:cs typeface="Arial" panose="020B0604020202020204" pitchFamily="34" charset="0"/>
                <a:hlinkClick r:id="rId2"/>
              </a:rPr>
              <a:t>https://doi.org/10.1177/17534666251363307</a:t>
            </a:r>
            <a:r>
              <a:rPr lang="en-GB" dirty="0">
                <a:latin typeface="Arial" panose="020B0604020202020204" pitchFamily="34" charset="0"/>
                <a:cs typeface="Arial" panose="020B0604020202020204" pitchFamily="34" charset="0"/>
              </a:rPr>
              <a:t> (Accessed: 29 June 2026) </a:t>
            </a:r>
          </a:p>
          <a:p>
            <a:r>
              <a:rPr lang="en-GB" dirty="0">
                <a:latin typeface="Arial" panose="020B0604020202020204" pitchFamily="34" charset="0"/>
                <a:cs typeface="Arial" panose="020B0604020202020204" pitchFamily="34" charset="0"/>
              </a:rPr>
              <a:t>Mbanugo, O.J. (2025) AI-enhanced telemedicine: A common-sense approach to chronic disease management and a tool to bridging the gap in healthcare disparities. </a:t>
            </a:r>
            <a:r>
              <a:rPr lang="en-GB" i="1" dirty="0">
                <a:latin typeface="Arial" panose="020B0604020202020204" pitchFamily="34" charset="0"/>
                <a:cs typeface="Arial" panose="020B0604020202020204" pitchFamily="34" charset="0"/>
              </a:rPr>
              <a:t>Department of Healthcare Management &amp; Informatics, Coles College of Business, Kennesaw State University, Georgia, USA. </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3"/>
              </a:rPr>
              <a:t>https://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Mengash, A. and Siraj, R.A. (2026) Loneliness in Chronic Obstructive Pulmonary Disease: A Multidimensional Determinant of Clinical Outcomes and Disease Management. </a:t>
            </a:r>
            <a:r>
              <a:rPr lang="en-GB" i="1" dirty="0">
                <a:latin typeface="Arial" panose="020B0604020202020204" pitchFamily="34" charset="0"/>
                <a:cs typeface="Arial" panose="020B0604020202020204" pitchFamily="34" charset="0"/>
              </a:rPr>
              <a:t>Journal of Clinical Medicine,</a:t>
            </a:r>
            <a:r>
              <a:rPr lang="en-GB" dirty="0">
                <a:latin typeface="Arial" panose="020B0604020202020204" pitchFamily="34" charset="0"/>
                <a:cs typeface="Arial" panose="020B0604020202020204" pitchFamily="34" charset="0"/>
              </a:rPr>
              <a:t> 15(10), p.3962.  Available at: </a:t>
            </a:r>
            <a:r>
              <a:rPr lang="en-GB" u="sng" dirty="0">
                <a:latin typeface="Arial" panose="020B0604020202020204" pitchFamily="34" charset="0"/>
                <a:cs typeface="Arial" panose="020B0604020202020204" pitchFamily="34" charset="0"/>
                <a:hlinkClick r:id="rId4"/>
              </a:rPr>
              <a:t>https://doi.org/10.3390/jcm15103962</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NHS England., (2026) </a:t>
            </a:r>
            <a:r>
              <a:rPr lang="en-GB" i="1" dirty="0">
                <a:latin typeface="Arial" panose="020B0604020202020204" pitchFamily="34" charset="0"/>
                <a:cs typeface="Arial" panose="020B0604020202020204" pitchFamily="34" charset="0"/>
              </a:rPr>
              <a:t>Respiratory high impact interventions.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https://www.england.nhs.uk/ourwork/prevention/secondary-prevention/respiratory-high-impact-interventions/</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NHS England., (2026a) </a:t>
            </a:r>
            <a:r>
              <a:rPr lang="en-GB" i="1" dirty="0">
                <a:latin typeface="Arial" panose="020B0604020202020204" pitchFamily="34" charset="0"/>
                <a:cs typeface="Arial" panose="020B0604020202020204" pitchFamily="34" charset="0"/>
              </a:rPr>
              <a:t>There's currently no cure for chronic obstructive pulmonary disease (COPD), but treatment can help slow the progression of the condition and control the symptoms.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6"/>
              </a:rPr>
              <a:t>https://www.nhs.uk/conditions/chronic-obstructive-pulmonary-disease-copd/treatment/</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NHS. BSA., (2026) </a:t>
            </a:r>
            <a:r>
              <a:rPr lang="en-GB" i="1" dirty="0">
                <a:latin typeface="Arial" panose="020B0604020202020204" pitchFamily="34" charset="0"/>
                <a:cs typeface="Arial" panose="020B0604020202020204" pitchFamily="34" charset="0"/>
              </a:rPr>
              <a:t>Help with NHS prescription costs.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7"/>
              </a:rPr>
              <a:t>https://www.nhsbsa.nhs.uk/help-nhs-prescription-costs</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NICE (2029) </a:t>
            </a:r>
            <a:r>
              <a:rPr lang="en-GB" i="1" dirty="0">
                <a:latin typeface="Arial" panose="020B0604020202020204" pitchFamily="34" charset="0"/>
                <a:cs typeface="Arial" panose="020B0604020202020204" pitchFamily="34" charset="0"/>
              </a:rPr>
              <a:t>Chronic obstructive pulmonary disease in over 16s: diagnosis and management.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8"/>
              </a:rPr>
              <a:t>https://www.nice.org.uk/guidance/ng115/chapter/Context</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Patel, N. (2024) An update on COPD prevention, diagnosis, and management: The 2024 GOLD Report. </a:t>
            </a:r>
            <a:r>
              <a:rPr lang="en-GB" i="1" dirty="0">
                <a:latin typeface="Arial" panose="020B0604020202020204" pitchFamily="34" charset="0"/>
                <a:cs typeface="Arial" panose="020B0604020202020204" pitchFamily="34" charset="0"/>
              </a:rPr>
              <a:t>The Nurse Practitioner,</a:t>
            </a:r>
            <a:r>
              <a:rPr lang="en-GB" dirty="0">
                <a:latin typeface="Arial" panose="020B0604020202020204" pitchFamily="34" charset="0"/>
                <a:cs typeface="Arial" panose="020B0604020202020204" pitchFamily="34" charset="0"/>
              </a:rPr>
              <a:t> 49(6), pp.29-36.  </a:t>
            </a:r>
          </a:p>
          <a:p>
            <a:r>
              <a:rPr lang="en-GB" dirty="0">
                <a:latin typeface="Arial" panose="020B0604020202020204" pitchFamily="34" charset="0"/>
                <a:cs typeface="Arial" panose="020B0604020202020204" pitchFamily="34" charset="0"/>
              </a:rPr>
              <a:t>Stolz, D., </a:t>
            </a:r>
            <a:r>
              <a:rPr lang="en-GB" dirty="0" err="1">
                <a:latin typeface="Arial" panose="020B0604020202020204" pitchFamily="34" charset="0"/>
                <a:cs typeface="Arial" panose="020B0604020202020204" pitchFamily="34" charset="0"/>
              </a:rPr>
              <a:t>Mkorombindo</a:t>
            </a:r>
            <a:r>
              <a:rPr lang="en-GB" dirty="0">
                <a:latin typeface="Arial" panose="020B0604020202020204" pitchFamily="34" charset="0"/>
                <a:cs typeface="Arial" panose="020B0604020202020204" pitchFamily="34" charset="0"/>
              </a:rPr>
              <a:t>, T., Schumann, D.M., </a:t>
            </a:r>
            <a:r>
              <a:rPr lang="en-GB" dirty="0" err="1">
                <a:latin typeface="Arial" panose="020B0604020202020204" pitchFamily="34" charset="0"/>
                <a:cs typeface="Arial" panose="020B0604020202020204" pitchFamily="34" charset="0"/>
              </a:rPr>
              <a:t>Agusti</a:t>
            </a:r>
            <a:r>
              <a:rPr lang="en-GB" dirty="0">
                <a:latin typeface="Arial" panose="020B0604020202020204" pitchFamily="34" charset="0"/>
                <a:cs typeface="Arial" panose="020B0604020202020204" pitchFamily="34" charset="0"/>
              </a:rPr>
              <a:t>, A., Ash, S.Y., </a:t>
            </a:r>
            <a:r>
              <a:rPr lang="en-GB" dirty="0" err="1">
                <a:latin typeface="Arial" panose="020B0604020202020204" pitchFamily="34" charset="0"/>
                <a:cs typeface="Arial" panose="020B0604020202020204" pitchFamily="34" charset="0"/>
              </a:rPr>
              <a:t>Bafadhel</a:t>
            </a:r>
            <a:r>
              <a:rPr lang="en-GB" dirty="0">
                <a:latin typeface="Arial" panose="020B0604020202020204" pitchFamily="34" charset="0"/>
                <a:cs typeface="Arial" panose="020B0604020202020204" pitchFamily="34" charset="0"/>
              </a:rPr>
              <a:t>, M., Bai, C., Chalmers, J.D., </a:t>
            </a:r>
            <a:r>
              <a:rPr lang="en-GB" dirty="0" err="1">
                <a:latin typeface="Arial" panose="020B0604020202020204" pitchFamily="34" charset="0"/>
                <a:cs typeface="Arial" panose="020B0604020202020204" pitchFamily="34" charset="0"/>
              </a:rPr>
              <a:t>Criner</a:t>
            </a:r>
            <a:r>
              <a:rPr lang="en-GB" dirty="0">
                <a:latin typeface="Arial" panose="020B0604020202020204" pitchFamily="34" charset="0"/>
                <a:cs typeface="Arial" panose="020B0604020202020204" pitchFamily="34" charset="0"/>
              </a:rPr>
              <a:t>, G.J., </a:t>
            </a:r>
            <a:r>
              <a:rPr lang="en-GB" dirty="0" err="1">
                <a:latin typeface="Arial" panose="020B0604020202020204" pitchFamily="34" charset="0"/>
                <a:cs typeface="Arial" panose="020B0604020202020204" pitchFamily="34" charset="0"/>
              </a:rPr>
              <a:t>Dharmage</a:t>
            </a:r>
            <a:r>
              <a:rPr lang="en-GB" dirty="0">
                <a:latin typeface="Arial" panose="020B0604020202020204" pitchFamily="34" charset="0"/>
                <a:cs typeface="Arial" panose="020B0604020202020204" pitchFamily="34" charset="0"/>
              </a:rPr>
              <a:t>, S.C. and </a:t>
            </a:r>
            <a:r>
              <a:rPr lang="en-GB" dirty="0" err="1">
                <a:latin typeface="Arial" panose="020B0604020202020204" pitchFamily="34" charset="0"/>
                <a:cs typeface="Arial" panose="020B0604020202020204" pitchFamily="34" charset="0"/>
              </a:rPr>
              <a:t>Franssen</a:t>
            </a:r>
            <a:r>
              <a:rPr lang="en-GB" dirty="0">
                <a:latin typeface="Arial" panose="020B0604020202020204" pitchFamily="34" charset="0"/>
                <a:cs typeface="Arial" panose="020B0604020202020204" pitchFamily="34" charset="0"/>
              </a:rPr>
              <a:t>, F.M. (2022) Towards the elimination of chronic obstructive pulmonary disease: a Lancet Commission. </a:t>
            </a:r>
            <a:r>
              <a:rPr lang="en-GB" i="1" dirty="0">
                <a:latin typeface="Arial" panose="020B0604020202020204" pitchFamily="34" charset="0"/>
                <a:cs typeface="Arial" panose="020B0604020202020204" pitchFamily="34" charset="0"/>
              </a:rPr>
              <a:t>The Lancet, </a:t>
            </a:r>
            <a:r>
              <a:rPr lang="en-GB" dirty="0">
                <a:latin typeface="Arial" panose="020B0604020202020204" pitchFamily="34" charset="0"/>
                <a:cs typeface="Arial" panose="020B0604020202020204" pitchFamily="34" charset="0"/>
              </a:rPr>
              <a:t>400(10356), pp.921-972. </a:t>
            </a:r>
          </a:p>
          <a:p>
            <a:r>
              <a:rPr lang="en-GB" dirty="0">
                <a:latin typeface="Arial" panose="020B0604020202020204" pitchFamily="34" charset="0"/>
                <a:cs typeface="Arial" panose="020B0604020202020204" pitchFamily="34" charset="0"/>
              </a:rPr>
              <a:t>Taloba, A.I. and Matoog, R.T. (2025). Detecting respiratory diseases using machine learning-based pattern recognition on spirometry data. </a:t>
            </a:r>
            <a:r>
              <a:rPr lang="en-GB" i="1" dirty="0">
                <a:latin typeface="Arial" panose="020B0604020202020204" pitchFamily="34" charset="0"/>
                <a:cs typeface="Arial" panose="020B0604020202020204" pitchFamily="34" charset="0"/>
              </a:rPr>
              <a:t>Alexandria Engineering Journal,</a:t>
            </a:r>
            <a:r>
              <a:rPr lang="en-GB" dirty="0">
                <a:latin typeface="Arial" panose="020B0604020202020204" pitchFamily="34" charset="0"/>
                <a:cs typeface="Arial" panose="020B0604020202020204" pitchFamily="34" charset="0"/>
              </a:rPr>
              <a:t> 113, pp.44-59.</a:t>
            </a:r>
          </a:p>
          <a:p>
            <a:r>
              <a:rPr lang="en-GB" dirty="0">
                <a:latin typeface="Arial" panose="020B0604020202020204" pitchFamily="34" charset="0"/>
                <a:cs typeface="Arial" panose="020B0604020202020204" pitchFamily="34" charset="0"/>
              </a:rPr>
              <a:t>UK. Parliament., (2024) </a:t>
            </a:r>
            <a:r>
              <a:rPr lang="en-GB" i="1" dirty="0">
                <a:latin typeface="Arial" panose="020B0604020202020204" pitchFamily="34" charset="0"/>
                <a:cs typeface="Arial" panose="020B0604020202020204" pitchFamily="34" charset="0"/>
              </a:rPr>
              <a:t>Mental health statistics: prevalence, services and funding in England.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9"/>
              </a:rPr>
              <a:t>https://commonslibrary.parliament.uk/research-briefings/sn06988/</a:t>
            </a:r>
            <a:r>
              <a:rPr lang="en-GB" dirty="0">
                <a:latin typeface="Arial" panose="020B0604020202020204" pitchFamily="34" charset="0"/>
                <a:cs typeface="Arial" panose="020B0604020202020204" pitchFamily="34" charset="0"/>
              </a:rPr>
              <a:t> (Accessed: 29 June 2026)</a:t>
            </a:r>
          </a:p>
          <a:p>
            <a:r>
              <a:rPr lang="en-US" dirty="0">
                <a:latin typeface="Arial" panose="020B0604020202020204" pitchFamily="34" charset="0"/>
                <a:cs typeface="Arial" panose="020B0604020202020204" pitchFamily="34" charset="0"/>
              </a:rPr>
              <a:t>Vu, S.P., </a:t>
            </a:r>
            <a:r>
              <a:rPr lang="en-US" dirty="0" err="1">
                <a:latin typeface="Arial" panose="020B0604020202020204" pitchFamily="34" charset="0"/>
                <a:cs typeface="Arial" panose="020B0604020202020204" pitchFamily="34" charset="0"/>
              </a:rPr>
              <a:t>Veit</a:t>
            </a:r>
            <a:r>
              <a:rPr lang="en-US" dirty="0">
                <a:latin typeface="Arial" panose="020B0604020202020204" pitchFamily="34" charset="0"/>
                <a:cs typeface="Arial" panose="020B0604020202020204" pitchFamily="34" charset="0"/>
              </a:rPr>
              <a:t>, K. and </a:t>
            </a:r>
            <a:r>
              <a:rPr lang="en-US" dirty="0" err="1">
                <a:latin typeface="Arial" panose="020B0604020202020204" pitchFamily="34" charset="0"/>
                <a:cs typeface="Arial" panose="020B0604020202020204" pitchFamily="34" charset="0"/>
              </a:rPr>
              <a:t>Sadikot</a:t>
            </a:r>
            <a:r>
              <a:rPr lang="en-US" dirty="0">
                <a:latin typeface="Arial" panose="020B0604020202020204" pitchFamily="34" charset="0"/>
                <a:cs typeface="Arial" panose="020B0604020202020204" pitchFamily="34" charset="0"/>
              </a:rPr>
              <a:t>, R.T. (2025). Molecular approaches to treating chronic obstructive pulmonary disease: current perspectives and future directions. International Journal of Molecular Sciences, 26(5), p.2184.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Wang, F., Tan, X., Jiang, L., Liu, R. and Sun, L. (2025). Psychological experiences of family caregivers of patients with chronic obstructive pulmonary disease (COPD) from the perspective of perceived benefit finding: a qualitative study in Shenzhen, China. </a:t>
            </a:r>
            <a:r>
              <a:rPr lang="en-GB" i="1" dirty="0">
                <a:latin typeface="Arial" panose="020B0604020202020204" pitchFamily="34" charset="0"/>
                <a:cs typeface="Arial" panose="020B0604020202020204" pitchFamily="34" charset="0"/>
              </a:rPr>
              <a:t>BMJ open, </a:t>
            </a:r>
            <a:r>
              <a:rPr lang="en-GB" dirty="0">
                <a:latin typeface="Arial" panose="020B0604020202020204" pitchFamily="34" charset="0"/>
                <a:cs typeface="Arial" panose="020B0604020202020204" pitchFamily="34" charset="0"/>
              </a:rPr>
              <a:t>15(8), p.e097221. Available at: </a:t>
            </a:r>
            <a:r>
              <a:rPr lang="en-GB" u="sng" dirty="0">
                <a:latin typeface="Arial" panose="020B0604020202020204" pitchFamily="34" charset="0"/>
                <a:cs typeface="Arial" panose="020B0604020202020204" pitchFamily="34" charset="0"/>
                <a:hlinkClick r:id="rId10"/>
              </a:rPr>
              <a:t>https://doi.org/10.1136/bmjopen-2024-097221</a:t>
            </a:r>
            <a:r>
              <a:rPr lang="en-GB" dirty="0">
                <a:latin typeface="Arial" panose="020B0604020202020204" pitchFamily="34" charset="0"/>
                <a:cs typeface="Arial" panose="020B0604020202020204" pitchFamily="34" charset="0"/>
              </a:rPr>
              <a:t> (Accessed: 29 June 2026) </a:t>
            </a:r>
          </a:p>
          <a:p>
            <a:r>
              <a:rPr lang="en-GB" dirty="0">
                <a:latin typeface="Arial" panose="020B0604020202020204" pitchFamily="34" charset="0"/>
                <a:cs typeface="Arial" panose="020B0604020202020204" pitchFamily="34" charset="0"/>
              </a:rPr>
              <a:t>WHO (2026). </a:t>
            </a:r>
            <a:r>
              <a:rPr lang="en-GB" i="1" dirty="0">
                <a:latin typeface="Arial" panose="020B0604020202020204" pitchFamily="34" charset="0"/>
                <a:cs typeface="Arial" panose="020B0604020202020204" pitchFamily="34" charset="0"/>
              </a:rPr>
              <a:t>Chronic obstructive pulmonary disease (COPD).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11"/>
              </a:rPr>
              <a:t>https://www.who.int/news-room/fact-sheets/detail/chronic-obstructive-pulmonary-disease-(copd)</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Yawn, B.P., </a:t>
            </a:r>
            <a:r>
              <a:rPr lang="en-GB" dirty="0" err="1">
                <a:latin typeface="Arial" panose="020B0604020202020204" pitchFamily="34" charset="0"/>
                <a:cs typeface="Arial" panose="020B0604020202020204" pitchFamily="34" charset="0"/>
              </a:rPr>
              <a:t>Mintz</a:t>
            </a:r>
            <a:r>
              <a:rPr lang="en-GB" dirty="0">
                <a:latin typeface="Arial" panose="020B0604020202020204" pitchFamily="34" charset="0"/>
                <a:cs typeface="Arial" panose="020B0604020202020204" pitchFamily="34" charset="0"/>
              </a:rPr>
              <a:t>, M.L. and Doherty, D.E. (2021) GOLD in practice: chronic obstructive pulmonary disease treatment and management in the primary care setting. </a:t>
            </a:r>
            <a:r>
              <a:rPr lang="en-GB" i="1" dirty="0">
                <a:latin typeface="Arial" panose="020B0604020202020204" pitchFamily="34" charset="0"/>
                <a:cs typeface="Arial" panose="020B0604020202020204" pitchFamily="34" charset="0"/>
              </a:rPr>
              <a:t>International journal of chronic obstructive pulmonary disease,</a:t>
            </a:r>
            <a:r>
              <a:rPr lang="en-GB" dirty="0">
                <a:latin typeface="Arial" panose="020B0604020202020204" pitchFamily="34" charset="0"/>
                <a:cs typeface="Arial" panose="020B0604020202020204" pitchFamily="34" charset="0"/>
              </a:rPr>
              <a:t> pp.289-299. Available at: (Accessed: 29 June 2026) (Accessed: 29 June 2026)</a:t>
            </a:r>
          </a:p>
          <a:p>
            <a:r>
              <a:rPr lang="en-GB" dirty="0">
                <a:latin typeface="Arial" panose="020B0604020202020204" pitchFamily="34" charset="0"/>
                <a:cs typeface="Arial" panose="020B0604020202020204" pitchFamily="34" charset="0"/>
              </a:rPr>
              <a:t>Zhan, M., Chen, J. and Zhang, H. (2025) Research Trends in Chronic Obstructive Pulmonary Disease (2005-2024): From Drug Therapy to Comprehensive Rehabilitation Strategies. </a:t>
            </a:r>
            <a:r>
              <a:rPr lang="en-GB" i="1" dirty="0">
                <a:latin typeface="Arial" panose="020B0604020202020204" pitchFamily="34" charset="0"/>
                <a:cs typeface="Arial" panose="020B0604020202020204" pitchFamily="34" charset="0"/>
              </a:rPr>
              <a:t>International Journal of Chronic Obstructive Pulmonary Disease,</a:t>
            </a:r>
            <a:r>
              <a:rPr lang="en-GB" dirty="0">
                <a:latin typeface="Arial" panose="020B0604020202020204" pitchFamily="34" charset="0"/>
                <a:cs typeface="Arial" panose="020B0604020202020204" pitchFamily="34" charset="0"/>
              </a:rPr>
              <a:t> pp.3659-3671. Available at: </a:t>
            </a:r>
            <a:r>
              <a:rPr lang="en-GB" u="sng" dirty="0">
                <a:latin typeface="Arial" panose="020B0604020202020204" pitchFamily="34" charset="0"/>
                <a:cs typeface="Arial" panose="020B0604020202020204" pitchFamily="34" charset="0"/>
                <a:hlinkClick r:id="rId12"/>
              </a:rPr>
              <a:t>https://doi.org/10.2147/COPD.S548108</a:t>
            </a:r>
            <a:r>
              <a:rPr lang="en-GB" dirty="0">
                <a:latin typeface="Arial" panose="020B0604020202020204" pitchFamily="34" charset="0"/>
                <a:cs typeface="Arial" panose="020B0604020202020204" pitchFamily="34" charset="0"/>
              </a:rPr>
              <a:t> (Accessed: 29 June 2026)</a:t>
            </a:r>
          </a:p>
          <a:p>
            <a:endParaRPr lang="en-GB" sz="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4125823"/>
      </p:ext>
    </p:extLst>
  </p:cSld>
  <p:clrMapOvr>
    <a:masterClrMapping/>
  </p:clrMapOvr>
</p:sld>
</file>

<file path=ppt/theme/_rels/theme12.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Berli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5.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6.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7.xml><?xml version="1.0" encoding="utf-8"?>
<a:theme xmlns:a="http://schemas.openxmlformats.org/drawingml/2006/main" name="Basis">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8.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9.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10.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1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12.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13.xml><?xml version="1.0" encoding="utf-8"?>
<a:theme xmlns:a="http://schemas.openxmlformats.org/drawingml/2006/main" name="1_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themeOverride>
</file>

<file path=ppt/theme/themeOverride2.xml><?xml version="1.0" encoding="utf-8"?>
<a:themeOverride xmlns:a="http://schemas.openxmlformats.org/drawingml/2006/main">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themeOverride>
</file>

<file path=docProps/app.xml><?xml version="1.0" encoding="utf-8"?>
<Properties xmlns="http://schemas.openxmlformats.org/officeDocument/2006/extended-properties" xmlns:vt="http://schemas.openxmlformats.org/officeDocument/2006/docPropsVTypes">
  <Template/>
  <TotalTime>285</TotalTime>
  <Words>6298</Words>
  <Application>Microsoft Office PowerPoint</Application>
  <PresentationFormat>Widescreen</PresentationFormat>
  <Paragraphs>184</Paragraphs>
  <Slides>16</Slides>
  <Notes>13</Notes>
  <HiddenSlides>0</HiddenSlides>
  <MMClips>0</MMClips>
  <ScaleCrop>false</ScaleCrop>
  <HeadingPairs>
    <vt:vector size="6" baseType="variant">
      <vt:variant>
        <vt:lpstr>Fonts Used</vt:lpstr>
      </vt:variant>
      <vt:variant>
        <vt:i4>13</vt:i4>
      </vt:variant>
      <vt:variant>
        <vt:lpstr>Theme</vt:lpstr>
      </vt:variant>
      <vt:variant>
        <vt:i4>14</vt:i4>
      </vt:variant>
      <vt:variant>
        <vt:lpstr>Slide Titles</vt:lpstr>
      </vt:variant>
      <vt:variant>
        <vt:i4>16</vt:i4>
      </vt:variant>
    </vt:vector>
  </HeadingPairs>
  <TitlesOfParts>
    <vt:vector size="43" baseType="lpstr">
      <vt:lpstr>Arial</vt:lpstr>
      <vt:lpstr>Bookman Old Style</vt:lpstr>
      <vt:lpstr>Calibri</vt:lpstr>
      <vt:lpstr>Calibri Light</vt:lpstr>
      <vt:lpstr>Century Gothic</vt:lpstr>
      <vt:lpstr>Century Schoolbook</vt:lpstr>
      <vt:lpstr>Corbel</vt:lpstr>
      <vt:lpstr>Gill Sans MT</vt:lpstr>
      <vt:lpstr>Rockwell</vt:lpstr>
      <vt:lpstr>Trebuchet MS</vt:lpstr>
      <vt:lpstr>Wingdings</vt:lpstr>
      <vt:lpstr>Wingdings 2</vt:lpstr>
      <vt:lpstr>Wingdings 3</vt:lpstr>
      <vt:lpstr>Atlas</vt:lpstr>
      <vt:lpstr>Frame</vt:lpstr>
      <vt:lpstr>Gallery</vt:lpstr>
      <vt:lpstr>Berlin</vt:lpstr>
      <vt:lpstr>Parcel</vt:lpstr>
      <vt:lpstr>Wisp</vt:lpstr>
      <vt:lpstr>Basis</vt:lpstr>
      <vt:lpstr>View</vt:lpstr>
      <vt:lpstr>Dividend</vt:lpstr>
      <vt:lpstr>Metropolitan</vt:lpstr>
      <vt:lpstr>Retrospect</vt:lpstr>
      <vt:lpstr>Damask</vt:lpstr>
      <vt:lpstr>1_Frame</vt:lpstr>
      <vt:lpstr>Office Theme</vt:lpstr>
      <vt:lpstr>Programme: MSc Public Health and Social Care in Practice Module name: Community Care and Management of Longer-term Conditions Module code: LCHS7003 Lecturer: diola bijlhout</vt:lpstr>
      <vt:lpstr>Introduction </vt:lpstr>
      <vt:lpstr>Overview of the long term condition including definition, symptoms and aetiology </vt:lpstr>
      <vt:lpstr>How prevalent is the long-term condition in the UK and worldwide </vt:lpstr>
      <vt:lpstr>Economic and social burden of LTC</vt:lpstr>
      <vt:lpstr>Diagnosis and initial assessment of the chosen long-term condition </vt:lpstr>
      <vt:lpstr>Management of the LTC </vt:lpstr>
      <vt:lpstr>Management of the LTC (Contd…)</vt:lpstr>
      <vt:lpstr>Available treatment options in the UK to address LTC </vt:lpstr>
      <vt:lpstr>Comorbidity accompanied with the LTC </vt:lpstr>
      <vt:lpstr>How LTC can be prevented </vt:lpstr>
      <vt:lpstr>Required resources to provide coproductive care </vt:lpstr>
      <vt:lpstr>Recommendations</vt:lpstr>
      <vt:lpstr>Conclusion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Nilesh Paswan</cp:lastModifiedBy>
  <cp:revision>2</cp:revision>
  <dcterms:created xsi:type="dcterms:W3CDTF">2026-06-30T13:12:19Z</dcterms:created>
  <dcterms:modified xsi:type="dcterms:W3CDTF">2026-07-23T18:14:51Z</dcterms:modified>
</cp:coreProperties>
</file>