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313" r:id="rId3"/>
    <p:sldId id="303" r:id="rId4"/>
    <p:sldId id="302" r:id="rId5"/>
    <p:sldId id="304" r:id="rId6"/>
    <p:sldId id="305" r:id="rId7"/>
    <p:sldId id="306" r:id="rId8"/>
    <p:sldId id="307" r:id="rId9"/>
    <p:sldId id="308" r:id="rId10"/>
    <p:sldId id="309" r:id="rId11"/>
    <p:sldId id="310" r:id="rId12"/>
    <p:sldId id="311" r:id="rId13"/>
    <p:sldId id="314" r:id="rId14"/>
    <p:sldId id="312" r:id="rId15"/>
    <p:sldId id="315" r:id="rId16"/>
    <p:sldId id="316" r:id="rId17"/>
    <p:sldId id="318" r:id="rId18"/>
    <p:sldId id="319" r:id="rId19"/>
    <p:sldId id="320" r:id="rId20"/>
    <p:sldId id="332" r:id="rId21"/>
    <p:sldId id="333" r:id="rId22"/>
    <p:sldId id="334" r:id="rId23"/>
    <p:sldId id="335" r:id="rId24"/>
    <p:sldId id="336" r:id="rId25"/>
    <p:sldId id="337" r:id="rId26"/>
    <p:sldId id="338" r:id="rId27"/>
    <p:sldId id="340" r:id="rId28"/>
    <p:sldId id="341" r:id="rId29"/>
    <p:sldId id="342" r:id="rId30"/>
    <p:sldId id="346" r:id="rId31"/>
    <p:sldId id="347" r:id="rId32"/>
    <p:sldId id="349" r:id="rId33"/>
    <p:sldId id="351" r:id="rId34"/>
    <p:sldId id="352" r:id="rId35"/>
    <p:sldId id="353" r:id="rId36"/>
    <p:sldId id="354" r:id="rId37"/>
    <p:sldId id="355" r:id="rId38"/>
    <p:sldId id="356" r:id="rId39"/>
    <p:sldId id="360" r:id="rId40"/>
    <p:sldId id="362" r:id="rId41"/>
    <p:sldId id="364" r:id="rId42"/>
    <p:sldId id="366" r:id="rId43"/>
    <p:sldId id="368" r:id="rId44"/>
    <p:sldId id="369" r:id="rId45"/>
    <p:sldId id="370" r:id="rId46"/>
    <p:sldId id="371" r:id="rId47"/>
    <p:sldId id="372" r:id="rId48"/>
    <p:sldId id="373" r:id="rId49"/>
    <p:sldId id="380" r:id="rId50"/>
    <p:sldId id="383" r:id="rId51"/>
    <p:sldId id="384" r:id="rId52"/>
    <p:sldId id="385" r:id="rId53"/>
    <p:sldId id="386" r:id="rId54"/>
    <p:sldId id="388" r:id="rId55"/>
    <p:sldId id="389" r:id="rId56"/>
    <p:sldId id="390" r:id="rId57"/>
    <p:sldId id="392" r:id="rId58"/>
    <p:sldId id="393" r:id="rId59"/>
    <p:sldId id="394" r:id="rId60"/>
    <p:sldId id="395" r:id="rId61"/>
    <p:sldId id="396" r:id="rId62"/>
    <p:sldId id="397" r:id="rId63"/>
    <p:sldId id="398" r:id="rId64"/>
    <p:sldId id="399" r:id="rId65"/>
    <p:sldId id="400" r:id="rId66"/>
    <p:sldId id="401" r:id="rId67"/>
    <p:sldId id="402" r:id="rId68"/>
    <p:sldId id="403"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15" d="100"/>
          <a:sy n="115" d="100"/>
        </p:scale>
        <p:origin x="318" y="1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850D92E7-8220-4CE8-AD87-455F747D187F}" type="datetimeFigureOut">
              <a:rPr lang="en-GB" smtClean="0"/>
              <a:t>24/10/2017</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F6C18B42-2B8C-4FBF-AED4-174C5E415BD1}"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1893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228864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850D92E7-8220-4CE8-AD87-455F747D187F}" type="datetimeFigureOut">
              <a:rPr lang="en-GB" smtClean="0"/>
              <a:t>24/10/2017</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F6C18B42-2B8C-4FBF-AED4-174C5E415BD1}"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1493131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50D92E7-8220-4CE8-AD87-455F747D187F}" type="datetimeFigureOut">
              <a:rPr lang="en-GB" smtClean="0"/>
              <a:t>24/10/2017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4005178947"/>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50D92E7-8220-4CE8-AD87-455F747D187F}" type="datetimeFigureOut">
              <a:rPr lang="en-GB" smtClean="0"/>
              <a:t>24/10/2017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907629074"/>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50D92E7-8220-4CE8-AD87-455F747D187F}" type="datetimeFigureOut">
              <a:rPr lang="en-GB" smtClean="0"/>
              <a:t>24/10/2017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305865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0D92E7-8220-4CE8-AD87-455F747D187F}" type="datetimeFigureOut">
              <a:rPr lang="en-GB" smtClean="0"/>
              <a:t>24/10/2017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624557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850D92E7-8220-4CE8-AD87-455F747D187F}" type="datetimeFigureOut">
              <a:rPr lang="en-GB" smtClean="0"/>
              <a:t>24/10/2017</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F6C18B42-2B8C-4FBF-AED4-174C5E415BD1}"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25305597"/>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850D92E7-8220-4CE8-AD87-455F747D187F}" type="datetimeFigureOut">
              <a:rPr lang="en-GB" smtClean="0"/>
              <a:t>24/10/2017</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1657110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4222079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24/10/2017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3609382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422400" y="304801"/>
            <a:ext cx="10058400" cy="14319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422400" y="1981200"/>
            <a:ext cx="4927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553200" y="1981200"/>
            <a:ext cx="4927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553200" y="4114800"/>
            <a:ext cx="4927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1422400" y="6248400"/>
            <a:ext cx="2540000" cy="457200"/>
          </a:xfrm>
        </p:spPr>
        <p:txBody>
          <a:bodyPr/>
          <a:lstStyle>
            <a:lvl1pPr>
              <a:defRPr/>
            </a:lvl1pPr>
          </a:lstStyle>
          <a:p>
            <a:pPr>
              <a:defRPr/>
            </a:pPr>
            <a:endParaRPr lang="en-GB" altLang="en-US"/>
          </a:p>
        </p:txBody>
      </p:sp>
      <p:sp>
        <p:nvSpPr>
          <p:cNvPr id="7" name="Footer Placeholder 6"/>
          <p:cNvSpPr>
            <a:spLocks noGrp="1"/>
          </p:cNvSpPr>
          <p:nvPr>
            <p:ph type="ftr" sz="quarter" idx="11"/>
          </p:nvPr>
        </p:nvSpPr>
        <p:spPr>
          <a:xfrm>
            <a:off x="4572000" y="6248400"/>
            <a:ext cx="3860800" cy="457200"/>
          </a:xfrm>
        </p:spPr>
        <p:txBody>
          <a:bodyPr/>
          <a:lstStyle>
            <a:lvl1pPr>
              <a:defRPr/>
            </a:lvl1pPr>
          </a:lstStyle>
          <a:p>
            <a:pPr>
              <a:defRPr/>
            </a:pPr>
            <a:endParaRPr lang="en-GB" altLang="en-US"/>
          </a:p>
        </p:txBody>
      </p:sp>
      <p:sp>
        <p:nvSpPr>
          <p:cNvPr id="8" name="Slide Number Placeholder 7"/>
          <p:cNvSpPr>
            <a:spLocks noGrp="1"/>
          </p:cNvSpPr>
          <p:nvPr>
            <p:ph type="sldNum" sz="quarter" idx="12"/>
          </p:nvPr>
        </p:nvSpPr>
        <p:spPr>
          <a:xfrm>
            <a:off x="8940800" y="6248400"/>
            <a:ext cx="2540000" cy="457200"/>
          </a:xfrm>
        </p:spPr>
        <p:txBody>
          <a:bodyPr/>
          <a:lstStyle>
            <a:lvl1pPr>
              <a:defRPr/>
            </a:lvl1pPr>
          </a:lstStyle>
          <a:p>
            <a:pPr>
              <a:defRPr/>
            </a:pPr>
            <a:fld id="{009FDE7D-DEB3-4537-887B-370D2FA5089E}" type="slidenum">
              <a:rPr lang="en-GB" altLang="en-US"/>
              <a:pPr>
                <a:defRPr/>
              </a:pPr>
              <a:t>‹#›</a:t>
            </a:fld>
            <a:endParaRPr lang="en-GB" altLang="en-US"/>
          </a:p>
        </p:txBody>
      </p:sp>
    </p:spTree>
    <p:extLst>
      <p:ext uri="{BB962C8B-B14F-4D97-AF65-F5344CB8AC3E}">
        <p14:creationId xmlns:p14="http://schemas.microsoft.com/office/powerpoint/2010/main" val="1842275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422400" y="304801"/>
            <a:ext cx="10058400" cy="14319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422400" y="1981200"/>
            <a:ext cx="4927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53200" y="1981200"/>
            <a:ext cx="4927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E7AAD9C3-CB92-47E2-921C-792D3E031500}" type="slidenum">
              <a:rPr lang="en-GB" altLang="en-US"/>
              <a:pPr/>
              <a:t>‹#›</a:t>
            </a:fld>
            <a:endParaRPr lang="en-GB" altLang="en-US"/>
          </a:p>
        </p:txBody>
      </p:sp>
    </p:spTree>
    <p:extLst>
      <p:ext uri="{BB962C8B-B14F-4D97-AF65-F5344CB8AC3E}">
        <p14:creationId xmlns:p14="http://schemas.microsoft.com/office/powerpoint/2010/main" val="174664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422400" y="304801"/>
            <a:ext cx="10058400" cy="1431925"/>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422400" y="1981200"/>
            <a:ext cx="10058400" cy="4114800"/>
          </a:xfrm>
        </p:spPr>
        <p:txBody>
          <a:bodyPr rtlCol="0">
            <a:normAutofit/>
          </a:bodyPr>
          <a:lstStyle/>
          <a:p>
            <a:pPr lvl="0"/>
            <a:endParaRPr lang="en-GB" noProof="0" smtClean="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857742DC-BB1B-4304-BFE1-4A8DE910A853}" type="slidenum">
              <a:rPr lang="en-GB" altLang="en-US"/>
              <a:pPr/>
              <a:t>‹#›</a:t>
            </a:fld>
            <a:endParaRPr lang="en-GB" altLang="en-US"/>
          </a:p>
        </p:txBody>
      </p:sp>
    </p:spTree>
    <p:extLst>
      <p:ext uri="{BB962C8B-B14F-4D97-AF65-F5344CB8AC3E}">
        <p14:creationId xmlns:p14="http://schemas.microsoft.com/office/powerpoint/2010/main" val="2313070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50D92E7-8220-4CE8-AD87-455F747D187F}" type="datetimeFigureOut">
              <a:rPr lang="en-GB" smtClean="0"/>
              <a:t>24/10/2017</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F6C18B42-2B8C-4FBF-AED4-174C5E415BD1}"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3546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4" r:id="rId13"/>
    <p:sldLayoutId id="2147483675" r:id="rId14"/>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Session%203%20Recap.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Diffuse%20social%20sanctions.docx"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Intermediate%20legal%20sanctions.docx"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oxfordreference.com/view/10.1093/acref/9780199683581.001.0001/acref-9780199683581-e-574?rskey=bA4LXj&amp;result=495"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file:///F:\SJEQ7003\SJEQ7003%202017-18\SJIEQ7003%20Session%204\SJEQ7003%20Session%203%20The%20Asch%20Experiment.flv" TargetMode="External"/><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hyperlink" Target="http://www.youtube.com/watch?v=BcvSNg0HZw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hyperlink" Target="http://www.prisonreformtrust.org.uk/Portals/0/Documents/Prisonthefacts.pdf"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www.bbc.co.uk/news/uk-11065204"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lstStyle/>
          <a:p>
            <a:r>
              <a:rPr lang="en-GB" altLang="en-US" sz="4400" dirty="0" smtClean="0"/>
              <a:t>SJEQ7003</a:t>
            </a:r>
            <a:br>
              <a:rPr lang="en-GB" altLang="en-US" sz="4400" dirty="0" smtClean="0"/>
            </a:br>
            <a:r>
              <a:rPr lang="en-GB" altLang="en-US" sz="4400" dirty="0" smtClean="0"/>
              <a:t>Equality and Diversity: Power and Social (Re)production of Inequality</a:t>
            </a:r>
            <a:endParaRPr lang="en-GB" altLang="en-US" sz="4400" dirty="0"/>
          </a:p>
        </p:txBody>
      </p:sp>
      <p:sp>
        <p:nvSpPr>
          <p:cNvPr id="5123" name="Rectangle 3"/>
          <p:cNvSpPr>
            <a:spLocks noGrp="1" noChangeArrowheads="1"/>
          </p:cNvSpPr>
          <p:nvPr>
            <p:ph type="subTitle" idx="1"/>
          </p:nvPr>
        </p:nvSpPr>
        <p:spPr/>
        <p:txBody>
          <a:bodyPr>
            <a:normAutofit fontScale="85000" lnSpcReduction="10000"/>
          </a:bodyPr>
          <a:lstStyle/>
          <a:p>
            <a:r>
              <a:rPr lang="en-GB" altLang="en-US" dirty="0" smtClean="0"/>
              <a:t>Dr Caroline Lohmann-Hancock &amp; Ken Dicks</a:t>
            </a:r>
          </a:p>
          <a:p>
            <a:r>
              <a:rPr lang="en-GB" altLang="en-US" dirty="0" smtClean="0"/>
              <a:t>Session 4</a:t>
            </a:r>
          </a:p>
        </p:txBody>
      </p:sp>
    </p:spTree>
    <p:extLst>
      <p:ext uri="{BB962C8B-B14F-4D97-AF65-F5344CB8AC3E}">
        <p14:creationId xmlns:p14="http://schemas.microsoft.com/office/powerpoint/2010/main" val="21805620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dirty="0" smtClean="0"/>
              <a:t>Session Recap</a:t>
            </a:r>
          </a:p>
        </p:txBody>
      </p:sp>
      <p:sp>
        <p:nvSpPr>
          <p:cNvPr id="6147" name="Rectangle 3"/>
          <p:cNvSpPr>
            <a:spLocks noGrp="1" noChangeArrowheads="1"/>
          </p:cNvSpPr>
          <p:nvPr>
            <p:ph idx="1"/>
          </p:nvPr>
        </p:nvSpPr>
        <p:spPr>
          <a:xfrm>
            <a:off x="1251678" y="2286001"/>
            <a:ext cx="5360137" cy="539261"/>
          </a:xfrm>
        </p:spPr>
        <p:txBody>
          <a:bodyPr/>
          <a:lstStyle/>
          <a:p>
            <a:pPr eaLnBrk="1" hangingPunct="1"/>
            <a:r>
              <a:rPr lang="en-GB" altLang="en-US" sz="2400" dirty="0" smtClean="0"/>
              <a:t>What did we cover in the last session?</a:t>
            </a:r>
          </a:p>
          <a:p>
            <a:pPr eaLnBrk="1" hangingPunct="1"/>
            <a:endParaRPr lang="en-GB" altLang="en-US" dirty="0" smtClean="0"/>
          </a:p>
        </p:txBody>
      </p:sp>
      <p:pic>
        <p:nvPicPr>
          <p:cNvPr id="2" name="Picture 1">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58354" y="2203939"/>
            <a:ext cx="668215" cy="668215"/>
          </a:xfrm>
          <a:prstGeom prst="rect">
            <a:avLst/>
          </a:prstGeom>
        </p:spPr>
      </p:pic>
    </p:spTree>
    <p:extLst>
      <p:ext uri="{BB962C8B-B14F-4D97-AF65-F5344CB8AC3E}">
        <p14:creationId xmlns:p14="http://schemas.microsoft.com/office/powerpoint/2010/main" val="408542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dirty="0" smtClean="0"/>
              <a:t>Types of Sanctions</a:t>
            </a:r>
          </a:p>
        </p:txBody>
      </p:sp>
      <p:sp>
        <p:nvSpPr>
          <p:cNvPr id="52227" name="Rectangle 3"/>
          <p:cNvSpPr>
            <a:spLocks noGrp="1" noChangeArrowheads="1"/>
          </p:cNvSpPr>
          <p:nvPr>
            <p:ph idx="1"/>
          </p:nvPr>
        </p:nvSpPr>
        <p:spPr/>
        <p:txBody>
          <a:bodyPr/>
          <a:lstStyle/>
          <a:p>
            <a:pPr eaLnBrk="1" hangingPunct="1"/>
            <a:r>
              <a:rPr lang="en-GB" altLang="en-US" dirty="0" smtClean="0"/>
              <a:t>Natural sanctions</a:t>
            </a:r>
          </a:p>
          <a:p>
            <a:pPr eaLnBrk="1" hangingPunct="1"/>
            <a:r>
              <a:rPr lang="en-GB" altLang="en-US" dirty="0" smtClean="0"/>
              <a:t>Social sanctions</a:t>
            </a:r>
          </a:p>
          <a:p>
            <a:pPr eaLnBrk="1" hangingPunct="1"/>
            <a:r>
              <a:rPr lang="en-GB" altLang="en-US" dirty="0" smtClean="0"/>
              <a:t>Legal sanctions</a:t>
            </a:r>
          </a:p>
          <a:p>
            <a:pPr eaLnBrk="1" hangingPunct="1"/>
            <a:r>
              <a:rPr lang="en-GB" altLang="en-US" dirty="0" smtClean="0"/>
              <a:t>Supernatural sanctions</a:t>
            </a:r>
          </a:p>
          <a:p>
            <a:pPr eaLnBrk="1" hangingPunct="1"/>
            <a:r>
              <a:rPr lang="en-GB" altLang="en-US" dirty="0" smtClean="0"/>
              <a:t>(</a:t>
            </a:r>
            <a:r>
              <a:rPr lang="en-GB" altLang="en-US" dirty="0" err="1" smtClean="0"/>
              <a:t>Hirschi</a:t>
            </a:r>
            <a:r>
              <a:rPr lang="en-GB" altLang="en-US" dirty="0" smtClean="0"/>
              <a:t> &amp; </a:t>
            </a:r>
            <a:r>
              <a:rPr lang="en-GB" altLang="en-US" dirty="0" err="1" smtClean="0"/>
              <a:t>Gottfredson</a:t>
            </a:r>
            <a:r>
              <a:rPr lang="en-GB" altLang="en-US" dirty="0" smtClean="0"/>
              <a:t>, 2005: 215-217).</a:t>
            </a:r>
          </a:p>
          <a:p>
            <a:pPr marL="0" indent="0" eaLnBrk="1" hangingPunct="1">
              <a:buNone/>
            </a:pPr>
            <a:endParaRPr lang="en-GB" altLang="en-US" dirty="0" smtClean="0"/>
          </a:p>
        </p:txBody>
      </p:sp>
    </p:spTree>
    <p:extLst>
      <p:ext uri="{BB962C8B-B14F-4D97-AF65-F5344CB8AC3E}">
        <p14:creationId xmlns:p14="http://schemas.microsoft.com/office/powerpoint/2010/main" val="48442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22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22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mtClean="0"/>
              <a:t>Diffuse Sanctions</a:t>
            </a:r>
          </a:p>
        </p:txBody>
      </p:sp>
      <p:sp>
        <p:nvSpPr>
          <p:cNvPr id="51203" name="Rectangle 3"/>
          <p:cNvSpPr>
            <a:spLocks noGrp="1" noChangeArrowheads="1"/>
          </p:cNvSpPr>
          <p:nvPr>
            <p:ph idx="1"/>
          </p:nvPr>
        </p:nvSpPr>
        <p:spPr>
          <a:xfrm>
            <a:off x="1259843" y="1853294"/>
            <a:ext cx="10178322" cy="3593591"/>
          </a:xfrm>
        </p:spPr>
        <p:txBody>
          <a:bodyPr>
            <a:normAutofit fontScale="92500" lnSpcReduction="20000"/>
          </a:bodyPr>
          <a:lstStyle/>
          <a:p>
            <a:pPr eaLnBrk="1" hangingPunct="1"/>
            <a:r>
              <a:rPr lang="en-GB" altLang="en-US" dirty="0"/>
              <a:t>Rewards or punishments meted out by individuals or organisations on a</a:t>
            </a:r>
          </a:p>
          <a:p>
            <a:pPr lvl="1" eaLnBrk="1" hangingPunct="1"/>
            <a:r>
              <a:rPr lang="en-GB" altLang="en-US" sz="2000" dirty="0"/>
              <a:t>Local</a:t>
            </a:r>
          </a:p>
          <a:p>
            <a:pPr lvl="1" eaLnBrk="1" hangingPunct="1"/>
            <a:r>
              <a:rPr lang="en-GB" altLang="en-US" sz="2000" dirty="0"/>
              <a:t>Informal basis against violators</a:t>
            </a:r>
          </a:p>
          <a:p>
            <a:pPr lvl="2" eaLnBrk="1" hangingPunct="1"/>
            <a:r>
              <a:rPr lang="en-GB" altLang="en-US" sz="1800" dirty="0"/>
              <a:t>Individual</a:t>
            </a:r>
          </a:p>
          <a:p>
            <a:pPr lvl="2" eaLnBrk="1" hangingPunct="1"/>
            <a:r>
              <a:rPr lang="en-GB" altLang="en-US" sz="1800" dirty="0"/>
              <a:t>Or collective</a:t>
            </a:r>
          </a:p>
          <a:p>
            <a:pPr eaLnBrk="1" hangingPunct="1"/>
            <a:r>
              <a:rPr lang="en-GB" altLang="en-US" dirty="0"/>
              <a:t>Local</a:t>
            </a:r>
          </a:p>
          <a:p>
            <a:pPr lvl="1" eaLnBrk="1" hangingPunct="1"/>
            <a:r>
              <a:rPr lang="en-GB" altLang="en-US" sz="2000" dirty="0"/>
              <a:t>More or less informal realm of face-to-face behaviour</a:t>
            </a:r>
          </a:p>
          <a:p>
            <a:pPr lvl="2" eaLnBrk="1" hangingPunct="1"/>
            <a:r>
              <a:rPr lang="en-GB" altLang="en-US" sz="1800" dirty="0"/>
              <a:t>Small groups</a:t>
            </a:r>
          </a:p>
          <a:p>
            <a:pPr lvl="2" eaLnBrk="1" hangingPunct="1"/>
            <a:r>
              <a:rPr lang="en-GB" altLang="en-US" sz="1800" dirty="0"/>
              <a:t>Neighbourhoods</a:t>
            </a:r>
          </a:p>
          <a:p>
            <a:pPr lvl="2" eaLnBrk="1" hangingPunct="1"/>
            <a:r>
              <a:rPr lang="en-GB" altLang="en-US" sz="1800" dirty="0"/>
              <a:t>Communities</a:t>
            </a:r>
          </a:p>
        </p:txBody>
      </p:sp>
      <p:sp>
        <p:nvSpPr>
          <p:cNvPr id="2" name="TextBox 1"/>
          <p:cNvSpPr txBox="1"/>
          <p:nvPr/>
        </p:nvSpPr>
        <p:spPr>
          <a:xfrm>
            <a:off x="2098221" y="5706836"/>
            <a:ext cx="5143500" cy="369332"/>
          </a:xfrm>
          <a:prstGeom prst="rect">
            <a:avLst/>
          </a:prstGeom>
          <a:noFill/>
        </p:spPr>
        <p:txBody>
          <a:bodyPr wrap="square" rtlCol="0">
            <a:spAutoFit/>
          </a:bodyPr>
          <a:lstStyle/>
          <a:p>
            <a:r>
              <a:rPr lang="en-GB" dirty="0" smtClean="0"/>
              <a:t>What examples of diffuse sanctions can you think of?</a:t>
            </a:r>
            <a:endParaRPr lang="en-GB" dirty="0"/>
          </a:p>
        </p:txBody>
      </p:sp>
      <p:pic>
        <p:nvPicPr>
          <p:cNvPr id="3" name="Picture 2">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77908" y="5711726"/>
            <a:ext cx="364442" cy="364442"/>
          </a:xfrm>
          <a:prstGeom prst="rect">
            <a:avLst/>
          </a:prstGeom>
        </p:spPr>
      </p:pic>
    </p:spTree>
    <p:extLst>
      <p:ext uri="{BB962C8B-B14F-4D97-AF65-F5344CB8AC3E}">
        <p14:creationId xmlns:p14="http://schemas.microsoft.com/office/powerpoint/2010/main" val="1330735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20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120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120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0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0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120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120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120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mtClean="0"/>
              <a:t>Natural Sanctions</a:t>
            </a:r>
          </a:p>
        </p:txBody>
      </p:sp>
      <p:sp>
        <p:nvSpPr>
          <p:cNvPr id="53251" name="Rectangle 3"/>
          <p:cNvSpPr>
            <a:spLocks noGrp="1" noChangeArrowheads="1"/>
          </p:cNvSpPr>
          <p:nvPr>
            <p:ph idx="1"/>
          </p:nvPr>
        </p:nvSpPr>
        <p:spPr>
          <a:xfrm>
            <a:off x="2835550" y="2286002"/>
            <a:ext cx="8488315" cy="2432956"/>
          </a:xfrm>
        </p:spPr>
        <p:txBody>
          <a:bodyPr/>
          <a:lstStyle/>
          <a:p>
            <a:r>
              <a:rPr lang="en-GB" altLang="en-US" dirty="0" smtClean="0"/>
              <a:t>Heat</a:t>
            </a:r>
          </a:p>
          <a:p>
            <a:r>
              <a:rPr lang="en-GB" altLang="en-US" dirty="0" smtClean="0"/>
              <a:t>Fire</a:t>
            </a:r>
          </a:p>
          <a:p>
            <a:r>
              <a:rPr lang="en-GB" altLang="en-US" dirty="0" smtClean="0"/>
              <a:t>Animals</a:t>
            </a:r>
          </a:p>
          <a:p>
            <a:r>
              <a:rPr lang="en-GB" altLang="en-US" dirty="0" smtClean="0"/>
              <a:t>Diseases </a:t>
            </a:r>
          </a:p>
          <a:p>
            <a:r>
              <a:rPr lang="en-GB" altLang="en-US" dirty="0" smtClean="0"/>
              <a:t>Similar factors that affect human health and well-being or other human beings. </a:t>
            </a:r>
          </a:p>
          <a:p>
            <a:pPr eaLnBrk="1" hangingPunct="1"/>
            <a:endParaRPr lang="en-GB" altLang="en-US" dirty="0" smtClean="0"/>
          </a:p>
        </p:txBody>
      </p:sp>
      <p:sp>
        <p:nvSpPr>
          <p:cNvPr id="2" name="TextBox 1"/>
          <p:cNvSpPr txBox="1"/>
          <p:nvPr/>
        </p:nvSpPr>
        <p:spPr>
          <a:xfrm>
            <a:off x="1175657" y="1567543"/>
            <a:ext cx="10246179" cy="369332"/>
          </a:xfrm>
          <a:prstGeom prst="rect">
            <a:avLst/>
          </a:prstGeom>
          <a:noFill/>
        </p:spPr>
        <p:txBody>
          <a:bodyPr wrap="square" rtlCol="0">
            <a:spAutoFit/>
          </a:bodyPr>
          <a:lstStyle/>
          <a:p>
            <a:r>
              <a:rPr lang="en-GB" altLang="en-US" dirty="0"/>
              <a:t>Exposure to negative harmful, or painful consequences of operating within a natural </a:t>
            </a:r>
            <a:r>
              <a:rPr lang="en-GB" altLang="en-US" dirty="0" smtClean="0"/>
              <a:t>environment e.g.;</a:t>
            </a:r>
            <a:endParaRPr lang="en-GB" altLang="en-US" dirty="0"/>
          </a:p>
        </p:txBody>
      </p:sp>
    </p:spTree>
    <p:extLst>
      <p:ext uri="{BB962C8B-B14F-4D97-AF65-F5344CB8AC3E}">
        <p14:creationId xmlns:p14="http://schemas.microsoft.com/office/powerpoint/2010/main" val="116397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325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32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altLang="en-US" smtClean="0"/>
              <a:t>Social Sanctions</a:t>
            </a:r>
          </a:p>
        </p:txBody>
      </p:sp>
      <p:sp>
        <p:nvSpPr>
          <p:cNvPr id="54275" name="Rectangle 3"/>
          <p:cNvSpPr>
            <a:spLocks noGrp="1" noChangeArrowheads="1"/>
          </p:cNvSpPr>
          <p:nvPr>
            <p:ph idx="1"/>
          </p:nvPr>
        </p:nvSpPr>
        <p:spPr>
          <a:xfrm>
            <a:off x="3034303" y="2211215"/>
            <a:ext cx="6618693" cy="1250441"/>
          </a:xfrm>
        </p:spPr>
        <p:txBody>
          <a:bodyPr>
            <a:normAutofit lnSpcReduction="10000"/>
          </a:bodyPr>
          <a:lstStyle/>
          <a:p>
            <a:r>
              <a:rPr lang="en-GB" altLang="en-US" dirty="0" smtClean="0"/>
              <a:t>Pains associated with a friend’s withdrawal of friendship</a:t>
            </a:r>
          </a:p>
          <a:p>
            <a:r>
              <a:rPr lang="en-GB" altLang="en-US" dirty="0" smtClean="0"/>
              <a:t>Being expelled or isolated from a group</a:t>
            </a:r>
          </a:p>
          <a:p>
            <a:r>
              <a:rPr lang="en-GB" altLang="en-US" dirty="0" smtClean="0"/>
              <a:t>Expression of disappointment or anger from a parent</a:t>
            </a:r>
          </a:p>
        </p:txBody>
      </p:sp>
      <p:sp>
        <p:nvSpPr>
          <p:cNvPr id="2" name="TextBox 1"/>
          <p:cNvSpPr txBox="1"/>
          <p:nvPr/>
        </p:nvSpPr>
        <p:spPr>
          <a:xfrm>
            <a:off x="1273629" y="1502229"/>
            <a:ext cx="10140042" cy="369332"/>
          </a:xfrm>
          <a:prstGeom prst="rect">
            <a:avLst/>
          </a:prstGeom>
          <a:noFill/>
        </p:spPr>
        <p:txBody>
          <a:bodyPr wrap="square" rtlCol="0">
            <a:spAutoFit/>
          </a:bodyPr>
          <a:lstStyle/>
          <a:p>
            <a:r>
              <a:rPr lang="en-GB" dirty="0" smtClean="0"/>
              <a:t>Are a product of human society, e.g.;</a:t>
            </a:r>
            <a:endParaRPr lang="en-GB" dirty="0"/>
          </a:p>
        </p:txBody>
      </p:sp>
      <p:sp>
        <p:nvSpPr>
          <p:cNvPr id="3" name="Rectangle 2"/>
          <p:cNvSpPr/>
          <p:nvPr/>
        </p:nvSpPr>
        <p:spPr>
          <a:xfrm>
            <a:off x="1635577" y="4305985"/>
            <a:ext cx="9476015" cy="646331"/>
          </a:xfrm>
          <a:prstGeom prst="rect">
            <a:avLst/>
          </a:prstGeom>
        </p:spPr>
        <p:txBody>
          <a:bodyPr wrap="square">
            <a:spAutoFit/>
          </a:bodyPr>
          <a:lstStyle/>
          <a:p>
            <a:r>
              <a:rPr lang="en-GB" altLang="en-US" dirty="0"/>
              <a:t>Natural sanctions and automatic social sanctions require the presence and participation of other human beings</a:t>
            </a:r>
          </a:p>
        </p:txBody>
      </p:sp>
    </p:spTree>
    <p:extLst>
      <p:ext uri="{BB962C8B-B14F-4D97-AF65-F5344CB8AC3E}">
        <p14:creationId xmlns:p14="http://schemas.microsoft.com/office/powerpoint/2010/main" val="98255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ltLang="en-US" smtClean="0"/>
              <a:t>Legal Sanctions</a:t>
            </a:r>
          </a:p>
        </p:txBody>
      </p:sp>
      <p:sp>
        <p:nvSpPr>
          <p:cNvPr id="2" name="Content Placeholder 1"/>
          <p:cNvSpPr>
            <a:spLocks noGrp="1"/>
          </p:cNvSpPr>
          <p:nvPr>
            <p:ph sz="half" idx="2"/>
          </p:nvPr>
        </p:nvSpPr>
        <p:spPr/>
        <p:txBody>
          <a:bodyPr>
            <a:normAutofit/>
          </a:bodyPr>
          <a:lstStyle/>
          <a:p>
            <a:r>
              <a:rPr lang="en-GB" altLang="en-US" sz="1600" dirty="0"/>
              <a:t>Earlier times sanctions also included:</a:t>
            </a:r>
          </a:p>
          <a:p>
            <a:pPr lvl="1"/>
            <a:r>
              <a:rPr lang="en-GB" altLang="en-US" sz="1600" dirty="0"/>
              <a:t>Floggings</a:t>
            </a:r>
          </a:p>
          <a:p>
            <a:pPr lvl="1"/>
            <a:r>
              <a:rPr lang="en-GB" altLang="en-US" sz="1600" dirty="0"/>
              <a:t>Transportation</a:t>
            </a:r>
          </a:p>
          <a:p>
            <a:pPr lvl="1"/>
            <a:r>
              <a:rPr lang="en-GB" altLang="en-US" sz="1600" dirty="0"/>
              <a:t>Bodily mutilation</a:t>
            </a:r>
          </a:p>
          <a:p>
            <a:pPr lvl="1"/>
            <a:r>
              <a:rPr lang="en-GB" altLang="en-US" sz="1600" dirty="0"/>
              <a:t>Forms of torture</a:t>
            </a:r>
          </a:p>
          <a:p>
            <a:pPr lvl="1"/>
            <a:r>
              <a:rPr lang="en-GB" altLang="en-US" sz="1600" dirty="0"/>
              <a:t>And ultimately the death penalty</a:t>
            </a:r>
          </a:p>
          <a:p>
            <a:endParaRPr lang="en-GB" dirty="0"/>
          </a:p>
        </p:txBody>
      </p:sp>
      <p:sp>
        <p:nvSpPr>
          <p:cNvPr id="3" name="TextBox 2"/>
          <p:cNvSpPr txBox="1"/>
          <p:nvPr/>
        </p:nvSpPr>
        <p:spPr>
          <a:xfrm>
            <a:off x="1126671" y="1240971"/>
            <a:ext cx="5306786" cy="369332"/>
          </a:xfrm>
          <a:prstGeom prst="rect">
            <a:avLst/>
          </a:prstGeom>
          <a:noFill/>
        </p:spPr>
        <p:txBody>
          <a:bodyPr wrap="square" rtlCol="0">
            <a:spAutoFit/>
          </a:bodyPr>
          <a:lstStyle/>
          <a:p>
            <a:r>
              <a:rPr lang="en-GB" altLang="en-US" dirty="0"/>
              <a:t>Penalties provided by the state for violations of </a:t>
            </a:r>
            <a:r>
              <a:rPr lang="en-GB" altLang="en-US" dirty="0" smtClean="0"/>
              <a:t>the;</a:t>
            </a:r>
            <a:endParaRPr lang="en-GB" altLang="en-US" dirty="0"/>
          </a:p>
        </p:txBody>
      </p:sp>
      <p:sp>
        <p:nvSpPr>
          <p:cNvPr id="4" name="TextBox 3"/>
          <p:cNvSpPr txBox="1"/>
          <p:nvPr/>
        </p:nvSpPr>
        <p:spPr>
          <a:xfrm>
            <a:off x="2722789" y="1755321"/>
            <a:ext cx="2747282" cy="923330"/>
          </a:xfrm>
          <a:prstGeom prst="rect">
            <a:avLst/>
          </a:prstGeom>
          <a:noFill/>
        </p:spPr>
        <p:txBody>
          <a:bodyPr wrap="square" rtlCol="0">
            <a:spAutoFit/>
          </a:bodyPr>
          <a:lstStyle/>
          <a:p>
            <a:pPr marL="285750" indent="-285750">
              <a:buFont typeface="Arial" panose="020B0604020202020204" pitchFamily="34" charset="0"/>
              <a:buChar char="•"/>
            </a:pPr>
            <a:r>
              <a:rPr lang="en-GB" dirty="0"/>
              <a:t>Criminal</a:t>
            </a:r>
          </a:p>
          <a:p>
            <a:pPr marL="285750" indent="-285750">
              <a:buFont typeface="Arial" panose="020B0604020202020204" pitchFamily="34" charset="0"/>
              <a:buChar char="•"/>
            </a:pPr>
            <a:r>
              <a:rPr lang="en-GB" dirty="0" smtClean="0"/>
              <a:t>Administrative, </a:t>
            </a:r>
            <a:r>
              <a:rPr lang="en-GB" dirty="0"/>
              <a:t>or</a:t>
            </a:r>
          </a:p>
          <a:p>
            <a:pPr marL="285750" indent="-285750">
              <a:buFont typeface="Arial" panose="020B0604020202020204" pitchFamily="34" charset="0"/>
              <a:buChar char="•"/>
            </a:pPr>
            <a:r>
              <a:rPr lang="en-GB" dirty="0"/>
              <a:t>Civil law</a:t>
            </a:r>
          </a:p>
        </p:txBody>
      </p:sp>
      <p:sp>
        <p:nvSpPr>
          <p:cNvPr id="7" name="TextBox 6"/>
          <p:cNvSpPr txBox="1"/>
          <p:nvPr/>
        </p:nvSpPr>
        <p:spPr>
          <a:xfrm>
            <a:off x="1123955" y="3467027"/>
            <a:ext cx="5306786" cy="369332"/>
          </a:xfrm>
          <a:prstGeom prst="rect">
            <a:avLst/>
          </a:prstGeom>
          <a:noFill/>
        </p:spPr>
        <p:txBody>
          <a:bodyPr wrap="square" rtlCol="0">
            <a:spAutoFit/>
          </a:bodyPr>
          <a:lstStyle/>
          <a:p>
            <a:r>
              <a:rPr lang="en-GB" altLang="en-US" dirty="0" smtClean="0"/>
              <a:t>In the UK today legal sanctions include;</a:t>
            </a:r>
            <a:endParaRPr lang="en-GB" altLang="en-US" dirty="0"/>
          </a:p>
        </p:txBody>
      </p:sp>
      <p:sp>
        <p:nvSpPr>
          <p:cNvPr id="8" name="TextBox 7"/>
          <p:cNvSpPr txBox="1"/>
          <p:nvPr/>
        </p:nvSpPr>
        <p:spPr>
          <a:xfrm>
            <a:off x="2720073" y="3981377"/>
            <a:ext cx="2747282"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Fines</a:t>
            </a:r>
            <a:endParaRPr lang="en-GB" dirty="0"/>
          </a:p>
          <a:p>
            <a:pPr marL="285750" indent="-285750">
              <a:buFont typeface="Arial" panose="020B0604020202020204" pitchFamily="34" charset="0"/>
              <a:buChar char="•"/>
            </a:pPr>
            <a:r>
              <a:rPr lang="en-GB" dirty="0" smtClean="0"/>
              <a:t>Imprisonment, </a:t>
            </a:r>
            <a:r>
              <a:rPr lang="en-GB" dirty="0"/>
              <a:t>or</a:t>
            </a:r>
          </a:p>
          <a:p>
            <a:pPr marL="285750" indent="-285750">
              <a:buFont typeface="Arial" panose="020B0604020202020204" pitchFamily="34" charset="0"/>
              <a:buChar char="•"/>
            </a:pPr>
            <a:r>
              <a:rPr lang="en-GB" dirty="0" smtClean="0"/>
              <a:t>Intermediate sanctions</a:t>
            </a:r>
            <a:endParaRPr lang="en-GB" dirty="0"/>
          </a:p>
        </p:txBody>
      </p:sp>
      <p:sp>
        <p:nvSpPr>
          <p:cNvPr id="6" name="TextBox 5"/>
          <p:cNvSpPr txBox="1"/>
          <p:nvPr/>
        </p:nvSpPr>
        <p:spPr>
          <a:xfrm>
            <a:off x="1216479" y="5453743"/>
            <a:ext cx="3967842" cy="646331"/>
          </a:xfrm>
          <a:prstGeom prst="rect">
            <a:avLst/>
          </a:prstGeom>
          <a:noFill/>
        </p:spPr>
        <p:txBody>
          <a:bodyPr wrap="square" rtlCol="0">
            <a:spAutoFit/>
          </a:bodyPr>
          <a:lstStyle/>
          <a:p>
            <a:r>
              <a:rPr lang="en-GB" dirty="0" smtClean="0"/>
              <a:t>What do we mean by intermediate sanctions?</a:t>
            </a:r>
            <a:endParaRPr lang="en-GB" dirty="0"/>
          </a:p>
        </p:txBody>
      </p:sp>
      <p:pic>
        <p:nvPicPr>
          <p:cNvPr id="9" name="Picture 8">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88613" y="5537537"/>
            <a:ext cx="478742" cy="478742"/>
          </a:xfrm>
          <a:prstGeom prst="rect">
            <a:avLst/>
          </a:prstGeom>
        </p:spPr>
      </p:pic>
    </p:spTree>
    <p:extLst>
      <p:ext uri="{BB962C8B-B14F-4D97-AF65-F5344CB8AC3E}">
        <p14:creationId xmlns:p14="http://schemas.microsoft.com/office/powerpoint/2010/main" val="14183574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ltLang="en-US" smtClean="0"/>
              <a:t>Supernatural Sanctions</a:t>
            </a:r>
          </a:p>
        </p:txBody>
      </p:sp>
      <p:sp>
        <p:nvSpPr>
          <p:cNvPr id="56323" name="Rectangle 3"/>
          <p:cNvSpPr>
            <a:spLocks noGrp="1" noChangeArrowheads="1"/>
          </p:cNvSpPr>
          <p:nvPr>
            <p:ph idx="1"/>
          </p:nvPr>
        </p:nvSpPr>
        <p:spPr>
          <a:xfrm>
            <a:off x="1240971" y="4523016"/>
            <a:ext cx="10178322" cy="669470"/>
          </a:xfrm>
        </p:spPr>
        <p:txBody>
          <a:bodyPr>
            <a:normAutofit fontScale="92500" lnSpcReduction="20000"/>
          </a:bodyPr>
          <a:lstStyle/>
          <a:p>
            <a:pPr marL="0" indent="0">
              <a:buNone/>
            </a:pPr>
            <a:r>
              <a:rPr lang="en-GB" altLang="en-US" dirty="0" smtClean="0"/>
              <a:t>In terms of social control, sociologists see supernatural sanctions as being geared toward shaping the behaviour of individuals in this world in the here and now.</a:t>
            </a:r>
          </a:p>
        </p:txBody>
      </p:sp>
      <p:sp>
        <p:nvSpPr>
          <p:cNvPr id="2" name="TextBox 1"/>
          <p:cNvSpPr txBox="1"/>
          <p:nvPr/>
        </p:nvSpPr>
        <p:spPr>
          <a:xfrm>
            <a:off x="1240971" y="1608364"/>
            <a:ext cx="9437915" cy="400110"/>
          </a:xfrm>
          <a:prstGeom prst="rect">
            <a:avLst/>
          </a:prstGeom>
          <a:noFill/>
        </p:spPr>
        <p:txBody>
          <a:bodyPr wrap="square" rtlCol="0">
            <a:spAutoFit/>
          </a:bodyPr>
          <a:lstStyle/>
          <a:p>
            <a:r>
              <a:rPr lang="en-GB" sz="2000" dirty="0" smtClean="0"/>
              <a:t>Rewards or punishments that individuals receive upon their death, e.g.;</a:t>
            </a:r>
            <a:endParaRPr lang="en-GB" sz="2000" dirty="0"/>
          </a:p>
        </p:txBody>
      </p:sp>
      <p:sp>
        <p:nvSpPr>
          <p:cNvPr id="3" name="TextBox 2"/>
          <p:cNvSpPr txBox="1"/>
          <p:nvPr/>
        </p:nvSpPr>
        <p:spPr>
          <a:xfrm>
            <a:off x="1722663" y="2628900"/>
            <a:ext cx="9519557"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The belief that one will go to ‘hell’ for breaking a religious commandment</a:t>
            </a:r>
          </a:p>
          <a:p>
            <a:endParaRPr lang="en-GB" sz="2000" dirty="0" smtClean="0"/>
          </a:p>
          <a:p>
            <a:pPr marL="285750" indent="-285750">
              <a:buFont typeface="Arial" panose="020B0604020202020204" pitchFamily="34" charset="0"/>
              <a:buChar char="•"/>
            </a:pPr>
            <a:r>
              <a:rPr lang="en-GB" sz="2000" dirty="0" smtClean="0"/>
              <a:t>The belief that one will reach a state of nirvana by following approved spiritual practice</a:t>
            </a:r>
            <a:endParaRPr lang="en-GB" sz="2000" dirty="0"/>
          </a:p>
        </p:txBody>
      </p:sp>
    </p:spTree>
    <p:extLst>
      <p:ext uri="{BB962C8B-B14F-4D97-AF65-F5344CB8AC3E}">
        <p14:creationId xmlns:p14="http://schemas.microsoft.com/office/powerpoint/2010/main" val="3581164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251678" y="537501"/>
            <a:ext cx="10178322" cy="801442"/>
          </a:xfrm>
        </p:spPr>
        <p:txBody>
          <a:bodyPr/>
          <a:lstStyle/>
          <a:p>
            <a:pPr eaLnBrk="1" hangingPunct="1"/>
            <a:r>
              <a:rPr lang="en-GB" altLang="en-US" dirty="0" smtClean="0"/>
              <a:t>Ranking of Sanctions </a:t>
            </a:r>
          </a:p>
        </p:txBody>
      </p:sp>
      <p:sp>
        <p:nvSpPr>
          <p:cNvPr id="2" name="TextBox 1"/>
          <p:cNvSpPr txBox="1"/>
          <p:nvPr/>
        </p:nvSpPr>
        <p:spPr>
          <a:xfrm>
            <a:off x="1224642" y="2103253"/>
            <a:ext cx="10262507" cy="369332"/>
          </a:xfrm>
          <a:prstGeom prst="rect">
            <a:avLst/>
          </a:prstGeom>
          <a:noFill/>
        </p:spPr>
        <p:txBody>
          <a:bodyPr wrap="square" rtlCol="0">
            <a:spAutoFit/>
          </a:bodyPr>
          <a:lstStyle/>
          <a:p>
            <a:r>
              <a:rPr lang="en-GB" dirty="0" smtClean="0"/>
              <a:t>Sanctions are often ranked according to the delay between unwanted behaviour and the receipt of sanctions</a:t>
            </a:r>
            <a:endParaRPr lang="en-GB" dirty="0"/>
          </a:p>
        </p:txBody>
      </p:sp>
      <p:sp>
        <p:nvSpPr>
          <p:cNvPr id="3" name="TextBox 2"/>
          <p:cNvSpPr txBox="1"/>
          <p:nvPr/>
        </p:nvSpPr>
        <p:spPr>
          <a:xfrm>
            <a:off x="1845129" y="2596217"/>
            <a:ext cx="7813221" cy="36933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Natural sanctions – often immediate</a:t>
            </a:r>
            <a:endParaRPr lang="en-GB" dirty="0"/>
          </a:p>
        </p:txBody>
      </p:sp>
      <p:sp>
        <p:nvSpPr>
          <p:cNvPr id="6" name="TextBox 5"/>
          <p:cNvSpPr txBox="1"/>
          <p:nvPr/>
        </p:nvSpPr>
        <p:spPr>
          <a:xfrm>
            <a:off x="1997529" y="3140489"/>
            <a:ext cx="7813221" cy="36933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Social sanctions – timing of sanction can vary</a:t>
            </a:r>
            <a:endParaRPr lang="en-GB" dirty="0"/>
          </a:p>
        </p:txBody>
      </p:sp>
      <p:sp>
        <p:nvSpPr>
          <p:cNvPr id="7" name="TextBox 6"/>
          <p:cNvSpPr txBox="1"/>
          <p:nvPr/>
        </p:nvSpPr>
        <p:spPr>
          <a:xfrm>
            <a:off x="2149929" y="3668433"/>
            <a:ext cx="7813221" cy="36933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Legal sanctions – often a considerable delay between ‘crime’ and ‘punishment’</a:t>
            </a:r>
            <a:endParaRPr lang="en-GB" dirty="0"/>
          </a:p>
        </p:txBody>
      </p:sp>
      <p:sp>
        <p:nvSpPr>
          <p:cNvPr id="8" name="TextBox 7"/>
          <p:cNvSpPr txBox="1"/>
          <p:nvPr/>
        </p:nvSpPr>
        <p:spPr>
          <a:xfrm>
            <a:off x="2313209" y="4223585"/>
            <a:ext cx="7813221"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Supernatural sanctions – either occur at death of the individual or at some later time e.g. the day of judgement</a:t>
            </a:r>
            <a:endParaRPr lang="en-GB" dirty="0"/>
          </a:p>
        </p:txBody>
      </p:sp>
    </p:spTree>
    <p:extLst>
      <p:ext uri="{BB962C8B-B14F-4D97-AF65-F5344CB8AC3E}">
        <p14:creationId xmlns:p14="http://schemas.microsoft.com/office/powerpoint/2010/main" val="3926608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1252728" y="381000"/>
            <a:ext cx="10172700" cy="802821"/>
          </a:xfrm>
        </p:spPr>
        <p:txBody>
          <a:bodyPr/>
          <a:lstStyle/>
          <a:p>
            <a:pPr eaLnBrk="1" hangingPunct="1"/>
            <a:r>
              <a:rPr lang="en-GB" altLang="en-US" dirty="0" smtClean="0"/>
              <a:t>Perspectives on labelling</a:t>
            </a:r>
          </a:p>
        </p:txBody>
      </p:sp>
      <p:sp>
        <p:nvSpPr>
          <p:cNvPr id="2" name="Text Placeholder 1"/>
          <p:cNvSpPr>
            <a:spLocks noGrp="1"/>
          </p:cNvSpPr>
          <p:nvPr>
            <p:ph type="body" idx="1"/>
          </p:nvPr>
        </p:nvSpPr>
        <p:spPr>
          <a:xfrm>
            <a:off x="1389295" y="1167493"/>
            <a:ext cx="4800600" cy="423698"/>
          </a:xfrm>
        </p:spPr>
        <p:txBody>
          <a:bodyPr/>
          <a:lstStyle/>
          <a:p>
            <a:pPr>
              <a:spcBef>
                <a:spcPts val="0"/>
              </a:spcBef>
            </a:pPr>
            <a:r>
              <a:rPr lang="en-GB" altLang="en-US" dirty="0" smtClean="0"/>
              <a:t>‘Stickiness’ </a:t>
            </a:r>
            <a:r>
              <a:rPr lang="en-GB" altLang="en-US" dirty="0"/>
              <a:t>of the label </a:t>
            </a:r>
          </a:p>
        </p:txBody>
      </p:sp>
      <p:sp>
        <p:nvSpPr>
          <p:cNvPr id="5" name="TextBox 4"/>
          <p:cNvSpPr txBox="1"/>
          <p:nvPr/>
        </p:nvSpPr>
        <p:spPr>
          <a:xfrm>
            <a:off x="1722664" y="1641034"/>
            <a:ext cx="5372100" cy="369332"/>
          </a:xfrm>
          <a:prstGeom prst="rect">
            <a:avLst/>
          </a:prstGeom>
          <a:noFill/>
        </p:spPr>
        <p:txBody>
          <a:bodyPr wrap="square" rtlCol="0">
            <a:spAutoFit/>
          </a:bodyPr>
          <a:lstStyle/>
          <a:p>
            <a:r>
              <a:rPr lang="en-GB" dirty="0" smtClean="0"/>
              <a:t>What do we mean by the term ‘deviant’ in this module?</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71628" y="1637850"/>
            <a:ext cx="473386" cy="473386"/>
          </a:xfrm>
          <a:prstGeom prst="rect">
            <a:avLst/>
          </a:prstGeom>
        </p:spPr>
      </p:pic>
      <p:sp>
        <p:nvSpPr>
          <p:cNvPr id="7" name="TextBox 6"/>
          <p:cNvSpPr txBox="1"/>
          <p:nvPr/>
        </p:nvSpPr>
        <p:spPr>
          <a:xfrm>
            <a:off x="1420586" y="3331005"/>
            <a:ext cx="2371725" cy="369332"/>
          </a:xfrm>
          <a:prstGeom prst="rect">
            <a:avLst/>
          </a:prstGeom>
          <a:noFill/>
        </p:spPr>
        <p:txBody>
          <a:bodyPr wrap="square" rtlCol="0">
            <a:spAutoFit/>
          </a:bodyPr>
          <a:lstStyle/>
          <a:p>
            <a:r>
              <a:rPr lang="en-GB" dirty="0" smtClean="0"/>
              <a:t>Primary Deviance</a:t>
            </a:r>
            <a:endParaRPr lang="en-GB" dirty="0"/>
          </a:p>
        </p:txBody>
      </p:sp>
      <p:sp>
        <p:nvSpPr>
          <p:cNvPr id="8" name="TextBox 7"/>
          <p:cNvSpPr txBox="1"/>
          <p:nvPr/>
        </p:nvSpPr>
        <p:spPr>
          <a:xfrm>
            <a:off x="1926770" y="3700337"/>
            <a:ext cx="8654143" cy="369332"/>
          </a:xfrm>
          <a:prstGeom prst="rect">
            <a:avLst/>
          </a:prstGeom>
          <a:noFill/>
        </p:spPr>
        <p:txBody>
          <a:bodyPr wrap="square" rtlCol="0">
            <a:spAutoFit/>
          </a:bodyPr>
          <a:lstStyle/>
          <a:p>
            <a:r>
              <a:rPr lang="en-GB" dirty="0" smtClean="0"/>
              <a:t>Criminal acts brought to the attention of the law, often seen as influenced by</a:t>
            </a:r>
            <a:endParaRPr lang="en-GB" dirty="0"/>
          </a:p>
        </p:txBody>
      </p:sp>
      <p:sp>
        <p:nvSpPr>
          <p:cNvPr id="9" name="TextBox 8"/>
          <p:cNvSpPr txBox="1"/>
          <p:nvPr/>
        </p:nvSpPr>
        <p:spPr>
          <a:xfrm>
            <a:off x="2606448" y="4057629"/>
            <a:ext cx="5402716"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Family</a:t>
            </a:r>
          </a:p>
          <a:p>
            <a:pPr marL="285750" indent="-285750">
              <a:buFont typeface="Arial" panose="020B0604020202020204" pitchFamily="34" charset="0"/>
              <a:buChar char="•"/>
            </a:pPr>
            <a:r>
              <a:rPr lang="en-GB" dirty="0" smtClean="0"/>
              <a:t>Community</a:t>
            </a:r>
          </a:p>
          <a:p>
            <a:pPr marL="285750" indent="-285750">
              <a:buFont typeface="Arial" panose="020B0604020202020204" pitchFamily="34" charset="0"/>
              <a:buChar char="•"/>
            </a:pPr>
            <a:r>
              <a:rPr lang="en-GB" dirty="0" smtClean="0"/>
              <a:t>Peer groups</a:t>
            </a:r>
            <a:endParaRPr lang="en-GB" dirty="0"/>
          </a:p>
        </p:txBody>
      </p:sp>
      <p:sp>
        <p:nvSpPr>
          <p:cNvPr id="13" name="TextBox 12"/>
          <p:cNvSpPr txBox="1"/>
          <p:nvPr/>
        </p:nvSpPr>
        <p:spPr>
          <a:xfrm>
            <a:off x="1417870" y="5018237"/>
            <a:ext cx="2371725" cy="369332"/>
          </a:xfrm>
          <a:prstGeom prst="rect">
            <a:avLst/>
          </a:prstGeom>
          <a:noFill/>
        </p:spPr>
        <p:txBody>
          <a:bodyPr wrap="square" rtlCol="0">
            <a:spAutoFit/>
          </a:bodyPr>
          <a:lstStyle/>
          <a:p>
            <a:r>
              <a:rPr lang="en-GB" dirty="0" smtClean="0"/>
              <a:t>Secondary Deviance</a:t>
            </a:r>
            <a:endParaRPr lang="en-GB" dirty="0"/>
          </a:p>
        </p:txBody>
      </p:sp>
      <p:sp>
        <p:nvSpPr>
          <p:cNvPr id="14" name="TextBox 13"/>
          <p:cNvSpPr txBox="1"/>
          <p:nvPr/>
        </p:nvSpPr>
        <p:spPr>
          <a:xfrm>
            <a:off x="1924054" y="5363077"/>
            <a:ext cx="9130389" cy="369332"/>
          </a:xfrm>
          <a:prstGeom prst="rect">
            <a:avLst/>
          </a:prstGeom>
          <a:noFill/>
        </p:spPr>
        <p:txBody>
          <a:bodyPr wrap="square" rtlCol="0">
            <a:spAutoFit/>
          </a:bodyPr>
          <a:lstStyle/>
          <a:p>
            <a:r>
              <a:rPr lang="en-GB" dirty="0" smtClean="0"/>
              <a:t>Deviant behaviour which results because of the affixing of a stigmatising label by society, e.g.;</a:t>
            </a:r>
            <a:endParaRPr lang="en-GB" dirty="0"/>
          </a:p>
        </p:txBody>
      </p:sp>
      <p:sp>
        <p:nvSpPr>
          <p:cNvPr id="15" name="TextBox 14"/>
          <p:cNvSpPr txBox="1"/>
          <p:nvPr/>
        </p:nvSpPr>
        <p:spPr>
          <a:xfrm>
            <a:off x="2603732" y="5687713"/>
            <a:ext cx="5402716"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Scroungers</a:t>
            </a:r>
          </a:p>
          <a:p>
            <a:pPr marL="285750" indent="-285750">
              <a:buFont typeface="Arial" panose="020B0604020202020204" pitchFamily="34" charset="0"/>
              <a:buChar char="•"/>
            </a:pPr>
            <a:r>
              <a:rPr lang="en-GB" dirty="0" smtClean="0"/>
              <a:t>‘Sink estates’</a:t>
            </a:r>
          </a:p>
          <a:p>
            <a:pPr marL="285750" indent="-285750">
              <a:buFont typeface="Arial" panose="020B0604020202020204" pitchFamily="34" charset="0"/>
              <a:buChar char="•"/>
            </a:pPr>
            <a:r>
              <a:rPr lang="en-GB" dirty="0" smtClean="0"/>
              <a:t>‘Chavs’</a:t>
            </a:r>
            <a:endParaRPr lang="en-GB" dirty="0"/>
          </a:p>
        </p:txBody>
      </p:sp>
      <p:sp>
        <p:nvSpPr>
          <p:cNvPr id="12" name="TextBox 11"/>
          <p:cNvSpPr txBox="1"/>
          <p:nvPr/>
        </p:nvSpPr>
        <p:spPr>
          <a:xfrm>
            <a:off x="1102179" y="2111236"/>
            <a:ext cx="10801350" cy="923330"/>
          </a:xfrm>
          <a:prstGeom prst="rect">
            <a:avLst/>
          </a:prstGeom>
          <a:noFill/>
        </p:spPr>
        <p:txBody>
          <a:bodyPr wrap="square" rtlCol="0">
            <a:spAutoFit/>
          </a:bodyPr>
          <a:lstStyle/>
          <a:p>
            <a:r>
              <a:rPr lang="en-GB" dirty="0" smtClean="0"/>
              <a:t>‘a </a:t>
            </a:r>
            <a:r>
              <a:rPr lang="en-GB" dirty="0"/>
              <a:t>pattern of norm violation, and a range of norms are then specified such that religious norms give rise to heretics, legal norms to criminals, health norms to the sick, cultural norms to the eccentric, and so forth. Since norms emerge in most social situations, such a definition is very wide-ranging, and enters every sphere of social life</a:t>
            </a:r>
            <a:r>
              <a:rPr lang="en-GB" dirty="0" smtClean="0"/>
              <a:t>.’</a:t>
            </a:r>
            <a:endParaRPr lang="en-GB" dirty="0"/>
          </a:p>
        </p:txBody>
      </p:sp>
      <p:sp>
        <p:nvSpPr>
          <p:cNvPr id="16" name="TextBox 15"/>
          <p:cNvSpPr txBox="1"/>
          <p:nvPr/>
        </p:nvSpPr>
        <p:spPr>
          <a:xfrm>
            <a:off x="9788980" y="3034566"/>
            <a:ext cx="1494064" cy="369332"/>
          </a:xfrm>
          <a:prstGeom prst="rect">
            <a:avLst/>
          </a:prstGeom>
          <a:noFill/>
        </p:spPr>
        <p:txBody>
          <a:bodyPr wrap="square" rtlCol="0">
            <a:spAutoFit/>
          </a:bodyPr>
          <a:lstStyle/>
          <a:p>
            <a:r>
              <a:rPr lang="en-GB" dirty="0" smtClean="0"/>
              <a:t>(Scott, 2014)</a:t>
            </a:r>
            <a:endParaRPr lang="en-GB" dirty="0"/>
          </a:p>
        </p:txBody>
      </p:sp>
    </p:spTree>
    <p:extLst>
      <p:ext uri="{BB962C8B-B14F-4D97-AF65-F5344CB8AC3E}">
        <p14:creationId xmlns:p14="http://schemas.microsoft.com/office/powerpoint/2010/main" val="179622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7" grpId="0"/>
      <p:bldP spid="8" grpId="0"/>
      <p:bldP spid="9" grpId="0" build="p"/>
      <p:bldP spid="13" grpId="0"/>
      <p:bldP spid="14" grpId="0"/>
      <p:bldP spid="15" grpId="0" build="p"/>
      <p:bldP spid="12" grpId="0"/>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dirty="0" smtClean="0"/>
              <a:t>Labelling Theory: Ditton </a:t>
            </a:r>
          </a:p>
        </p:txBody>
      </p:sp>
      <p:sp>
        <p:nvSpPr>
          <p:cNvPr id="2" name="TextBox 1"/>
          <p:cNvSpPr txBox="1"/>
          <p:nvPr/>
        </p:nvSpPr>
        <p:spPr>
          <a:xfrm>
            <a:off x="1526721" y="1289957"/>
            <a:ext cx="7070272" cy="646331"/>
          </a:xfrm>
          <a:prstGeom prst="rect">
            <a:avLst/>
          </a:prstGeom>
          <a:noFill/>
        </p:spPr>
        <p:txBody>
          <a:bodyPr wrap="square" rtlCol="0">
            <a:spAutoFit/>
          </a:bodyPr>
          <a:lstStyle/>
          <a:p>
            <a:r>
              <a:rPr lang="en-GB" dirty="0" smtClean="0"/>
              <a:t>Jason </a:t>
            </a:r>
            <a:r>
              <a:rPr lang="en-GB" dirty="0" err="1" smtClean="0"/>
              <a:t>Ditton</a:t>
            </a:r>
            <a:r>
              <a:rPr lang="en-GB" dirty="0" smtClean="0"/>
              <a:t> criticised the simplistic link between ‘crime’ and ‘punishment’ in his work ‘</a:t>
            </a:r>
            <a:r>
              <a:rPr lang="en-GB" dirty="0" err="1" smtClean="0"/>
              <a:t>Controlology</a:t>
            </a:r>
            <a:r>
              <a:rPr lang="en-GB" dirty="0" smtClean="0"/>
              <a:t>’ (1979) </a:t>
            </a:r>
            <a:endParaRPr lang="en-GB" dirty="0"/>
          </a:p>
        </p:txBody>
      </p:sp>
      <p:sp>
        <p:nvSpPr>
          <p:cNvPr id="3" name="TextBox 2"/>
          <p:cNvSpPr txBox="1"/>
          <p:nvPr/>
        </p:nvSpPr>
        <p:spPr>
          <a:xfrm>
            <a:off x="1885950" y="2049236"/>
            <a:ext cx="8890907"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t>Rather than focusing on the crime one should look at the attempts to exert control in the societal relation to </a:t>
            </a:r>
            <a:r>
              <a:rPr lang="en-GB" i="1" dirty="0" smtClean="0"/>
              <a:t>perceived</a:t>
            </a:r>
            <a:r>
              <a:rPr lang="en-GB" dirty="0" smtClean="0"/>
              <a:t> deviance</a:t>
            </a:r>
          </a:p>
          <a:p>
            <a:pPr marL="285750" indent="-285750">
              <a:buFont typeface="Arial" panose="020B0604020202020204" pitchFamily="34" charset="0"/>
              <a:buChar char="•"/>
            </a:pPr>
            <a:r>
              <a:rPr lang="en-GB" dirty="0" smtClean="0"/>
              <a:t>Individual criminal acts are irrelevant as they need a social reaction to the act to make them deviant</a:t>
            </a:r>
          </a:p>
          <a:p>
            <a:pPr marL="285750" indent="-285750">
              <a:buFont typeface="Arial" panose="020B0604020202020204" pitchFamily="34" charset="0"/>
              <a:buChar char="•"/>
            </a:pPr>
            <a:r>
              <a:rPr lang="en-GB" dirty="0" smtClean="0"/>
              <a:t>To be a crime and action needs to be labelled as criminal and reported to the authorities</a:t>
            </a:r>
            <a:endParaRPr lang="en-GB" dirty="0"/>
          </a:p>
        </p:txBody>
      </p:sp>
      <p:sp>
        <p:nvSpPr>
          <p:cNvPr id="4" name="TextBox 3"/>
          <p:cNvSpPr txBox="1"/>
          <p:nvPr/>
        </p:nvSpPr>
        <p:spPr>
          <a:xfrm>
            <a:off x="1604356" y="3697378"/>
            <a:ext cx="2842954" cy="369332"/>
          </a:xfrm>
          <a:prstGeom prst="rect">
            <a:avLst/>
          </a:prstGeom>
          <a:noFill/>
        </p:spPr>
        <p:txBody>
          <a:bodyPr wrap="square" rtlCol="0">
            <a:spAutoFit/>
          </a:bodyPr>
          <a:lstStyle/>
          <a:p>
            <a:r>
              <a:rPr lang="en-GB" dirty="0" smtClean="0"/>
              <a:t>This shifts the focus of study</a:t>
            </a:r>
            <a:endParaRPr lang="en-GB" dirty="0"/>
          </a:p>
        </p:txBody>
      </p:sp>
      <p:sp>
        <p:nvSpPr>
          <p:cNvPr id="5" name="TextBox 4"/>
          <p:cNvSpPr txBox="1"/>
          <p:nvPr/>
        </p:nvSpPr>
        <p:spPr>
          <a:xfrm>
            <a:off x="1885950" y="4247804"/>
            <a:ext cx="8637963" cy="923330"/>
          </a:xfrm>
          <a:prstGeom prst="rect">
            <a:avLst/>
          </a:prstGeom>
          <a:noFill/>
        </p:spPr>
        <p:txBody>
          <a:bodyPr wrap="square" rtlCol="0">
            <a:spAutoFit/>
          </a:bodyPr>
          <a:lstStyle/>
          <a:p>
            <a:pPr marL="285750" indent="-285750">
              <a:buFont typeface="Arial" panose="020B0604020202020204" pitchFamily="34" charset="0"/>
              <a:buChar char="•"/>
            </a:pPr>
            <a:r>
              <a:rPr lang="en-GB" dirty="0"/>
              <a:t>away from individual responsibility (primary deviance</a:t>
            </a:r>
            <a:r>
              <a:rPr lang="en-GB" dirty="0" smtClean="0"/>
              <a:t>)</a:t>
            </a:r>
          </a:p>
          <a:p>
            <a:pPr marL="285750" indent="-285750">
              <a:buFont typeface="Arial" panose="020B0604020202020204" pitchFamily="34" charset="0"/>
              <a:buChar char="•"/>
            </a:pPr>
            <a:r>
              <a:rPr lang="en-GB" dirty="0" smtClean="0"/>
              <a:t>Towards a societal ‘response ability’ (Black, 1983) </a:t>
            </a:r>
          </a:p>
          <a:p>
            <a:pPr marL="285750" indent="-285750">
              <a:buFont typeface="Arial" panose="020B0604020202020204" pitchFamily="34" charset="0"/>
              <a:buChar char="•"/>
            </a:pPr>
            <a:r>
              <a:rPr lang="en-GB" dirty="0" smtClean="0"/>
              <a:t>i.e. (secondary deviance)</a:t>
            </a:r>
            <a:endParaRPr lang="en-GB" dirty="0"/>
          </a:p>
        </p:txBody>
      </p:sp>
    </p:spTree>
    <p:extLst>
      <p:ext uri="{BB962C8B-B14F-4D97-AF65-F5344CB8AC3E}">
        <p14:creationId xmlns:p14="http://schemas.microsoft.com/office/powerpoint/2010/main" val="120295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404257" y="137456"/>
            <a:ext cx="9278043" cy="1492132"/>
          </a:xfrm>
        </p:spPr>
        <p:txBody>
          <a:bodyPr>
            <a:normAutofit/>
          </a:bodyPr>
          <a:lstStyle/>
          <a:p>
            <a:pPr eaLnBrk="1" hangingPunct="1"/>
            <a:r>
              <a:rPr lang="en-GB" altLang="en-US" dirty="0" smtClean="0"/>
              <a:t>Crime </a:t>
            </a:r>
            <a:br>
              <a:rPr lang="en-GB" altLang="en-US" dirty="0" smtClean="0"/>
            </a:br>
            <a:r>
              <a:rPr lang="en-GB" altLang="en-US" dirty="0" smtClean="0"/>
              <a:t>as a Form of Social Control</a:t>
            </a:r>
          </a:p>
        </p:txBody>
      </p:sp>
      <p:sp>
        <p:nvSpPr>
          <p:cNvPr id="2" name="TextBox 1"/>
          <p:cNvSpPr txBox="1"/>
          <p:nvPr/>
        </p:nvSpPr>
        <p:spPr>
          <a:xfrm>
            <a:off x="1485900" y="1902279"/>
            <a:ext cx="9144000" cy="369332"/>
          </a:xfrm>
          <a:prstGeom prst="rect">
            <a:avLst/>
          </a:prstGeom>
          <a:noFill/>
        </p:spPr>
        <p:txBody>
          <a:bodyPr wrap="square" rtlCol="0">
            <a:spAutoFit/>
          </a:bodyPr>
          <a:lstStyle/>
          <a:p>
            <a:r>
              <a:rPr lang="en-GB" dirty="0" smtClean="0"/>
              <a:t>Donald Black (1983) argues that Crime is a form of social control!</a:t>
            </a:r>
            <a:endParaRPr lang="en-GB" dirty="0"/>
          </a:p>
        </p:txBody>
      </p:sp>
      <p:sp>
        <p:nvSpPr>
          <p:cNvPr id="3" name="TextBox 2"/>
          <p:cNvSpPr txBox="1"/>
          <p:nvPr/>
        </p:nvSpPr>
        <p:spPr>
          <a:xfrm>
            <a:off x="1804307" y="2334986"/>
            <a:ext cx="7854043" cy="646331"/>
          </a:xfrm>
          <a:prstGeom prst="rect">
            <a:avLst/>
          </a:prstGeom>
          <a:noFill/>
        </p:spPr>
        <p:txBody>
          <a:bodyPr wrap="square" rtlCol="0">
            <a:spAutoFit/>
          </a:bodyPr>
          <a:lstStyle/>
          <a:p>
            <a:r>
              <a:rPr lang="en-GB" dirty="0" smtClean="0"/>
              <a:t>He suggests that many acts that are defined as criminal in western society can be seen as examples of self-help or social control in other societies;</a:t>
            </a:r>
            <a:endParaRPr lang="en-GB" dirty="0"/>
          </a:p>
        </p:txBody>
      </p:sp>
      <p:sp>
        <p:nvSpPr>
          <p:cNvPr id="4" name="TextBox 3"/>
          <p:cNvSpPr txBox="1"/>
          <p:nvPr/>
        </p:nvSpPr>
        <p:spPr>
          <a:xfrm>
            <a:off x="1804307" y="3094264"/>
            <a:ext cx="8972550" cy="923330"/>
          </a:xfrm>
          <a:prstGeom prst="rect">
            <a:avLst/>
          </a:prstGeom>
          <a:noFill/>
        </p:spPr>
        <p:txBody>
          <a:bodyPr wrap="square" rtlCol="0">
            <a:spAutoFit/>
          </a:bodyPr>
          <a:lstStyle/>
          <a:p>
            <a:r>
              <a:rPr lang="en-GB" dirty="0" smtClean="0"/>
              <a:t>‘This is especially clear in the case of </a:t>
            </a:r>
            <a:r>
              <a:rPr lang="en-GB" dirty="0"/>
              <a:t>violent </a:t>
            </a:r>
            <a:r>
              <a:rPr lang="en-GB" dirty="0" smtClean="0"/>
              <a:t>modes of redress such as assassination</a:t>
            </a:r>
            <a:r>
              <a:rPr lang="en-GB" dirty="0"/>
              <a:t>, feuding</a:t>
            </a:r>
            <a:r>
              <a:rPr lang="en-GB" dirty="0" smtClean="0"/>
              <a:t>, fighting, maiming and beating</a:t>
            </a:r>
            <a:r>
              <a:rPr lang="en-GB" dirty="0"/>
              <a:t>, </a:t>
            </a:r>
            <a:r>
              <a:rPr lang="en-GB" dirty="0" smtClean="0"/>
              <a:t>but it also applies to the confiscation and destruction of property and to other forms of deprivation and humiliation.’ (Black, 1983, p.34)</a:t>
            </a:r>
            <a:endParaRPr lang="en-GB" dirty="0"/>
          </a:p>
        </p:txBody>
      </p:sp>
      <p:sp>
        <p:nvSpPr>
          <p:cNvPr id="7" name="TextBox 6"/>
          <p:cNvSpPr txBox="1"/>
          <p:nvPr/>
        </p:nvSpPr>
        <p:spPr>
          <a:xfrm>
            <a:off x="2612571" y="4082143"/>
            <a:ext cx="6155872"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Vigilantism</a:t>
            </a:r>
          </a:p>
          <a:p>
            <a:pPr marL="285750" indent="-285750">
              <a:buFont typeface="Arial" panose="020B0604020202020204" pitchFamily="34" charset="0"/>
              <a:buChar char="•"/>
            </a:pPr>
            <a:r>
              <a:rPr lang="en-GB" dirty="0" smtClean="0"/>
              <a:t>House burning – East Africa</a:t>
            </a:r>
          </a:p>
          <a:p>
            <a:pPr marL="285750" indent="-285750">
              <a:buFont typeface="Arial" panose="020B0604020202020204" pitchFamily="34" charset="0"/>
              <a:buChar char="•"/>
            </a:pPr>
            <a:r>
              <a:rPr lang="en-GB" dirty="0" smtClean="0"/>
              <a:t>Killing a man’s horse – Cheyenne of the American Plains </a:t>
            </a:r>
            <a:endParaRPr lang="en-GB" dirty="0"/>
          </a:p>
        </p:txBody>
      </p:sp>
    </p:spTree>
    <p:extLst>
      <p:ext uri="{BB962C8B-B14F-4D97-AF65-F5344CB8AC3E}">
        <p14:creationId xmlns:p14="http://schemas.microsoft.com/office/powerpoint/2010/main" val="388349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404257" y="137456"/>
            <a:ext cx="9278043" cy="1492132"/>
          </a:xfrm>
        </p:spPr>
        <p:txBody>
          <a:bodyPr>
            <a:normAutofit/>
          </a:bodyPr>
          <a:lstStyle/>
          <a:p>
            <a:pPr eaLnBrk="1" hangingPunct="1"/>
            <a:r>
              <a:rPr lang="en-GB" altLang="en-US" dirty="0" smtClean="0"/>
              <a:t>Crime </a:t>
            </a:r>
            <a:br>
              <a:rPr lang="en-GB" altLang="en-US" dirty="0" smtClean="0"/>
            </a:br>
            <a:r>
              <a:rPr lang="en-GB" altLang="en-US" dirty="0" smtClean="0"/>
              <a:t>as a Form of Social Control</a:t>
            </a:r>
          </a:p>
        </p:txBody>
      </p:sp>
      <p:sp>
        <p:nvSpPr>
          <p:cNvPr id="8" name="TextBox 7"/>
          <p:cNvSpPr txBox="1"/>
          <p:nvPr/>
        </p:nvSpPr>
        <p:spPr>
          <a:xfrm>
            <a:off x="1134836" y="1804275"/>
            <a:ext cx="9078686" cy="369332"/>
          </a:xfrm>
          <a:prstGeom prst="rect">
            <a:avLst/>
          </a:prstGeom>
          <a:noFill/>
        </p:spPr>
        <p:txBody>
          <a:bodyPr wrap="square" rtlCol="0">
            <a:spAutoFit/>
          </a:bodyPr>
          <a:lstStyle/>
          <a:p>
            <a:r>
              <a:rPr lang="en-GB" altLang="en-US" dirty="0"/>
              <a:t>Thus social control can be seen as a ‘reaction’ to perceived or real deviance</a:t>
            </a:r>
          </a:p>
        </p:txBody>
      </p:sp>
      <p:sp>
        <p:nvSpPr>
          <p:cNvPr id="6" name="TextBox 5"/>
          <p:cNvSpPr txBox="1"/>
          <p:nvPr/>
        </p:nvSpPr>
        <p:spPr>
          <a:xfrm>
            <a:off x="1134836" y="2400301"/>
            <a:ext cx="10001250" cy="646331"/>
          </a:xfrm>
          <a:prstGeom prst="rect">
            <a:avLst/>
          </a:prstGeom>
          <a:noFill/>
        </p:spPr>
        <p:txBody>
          <a:bodyPr wrap="square" rtlCol="0">
            <a:spAutoFit/>
          </a:bodyPr>
          <a:lstStyle/>
          <a:p>
            <a:r>
              <a:rPr lang="en-GB" altLang="en-US" dirty="0"/>
              <a:t>The reaction to acts of deviance can take myriad forms, ranging from accepted, appropriate, or legal responses to deviant and criminal responses on the other.</a:t>
            </a:r>
          </a:p>
        </p:txBody>
      </p:sp>
      <p:sp>
        <p:nvSpPr>
          <p:cNvPr id="7" name="TextBox 6"/>
          <p:cNvSpPr txBox="1"/>
          <p:nvPr/>
        </p:nvSpPr>
        <p:spPr>
          <a:xfrm>
            <a:off x="1134836" y="3331029"/>
            <a:ext cx="9756321" cy="369332"/>
          </a:xfrm>
          <a:prstGeom prst="rect">
            <a:avLst/>
          </a:prstGeom>
          <a:noFill/>
        </p:spPr>
        <p:txBody>
          <a:bodyPr wrap="square" rtlCol="0">
            <a:spAutoFit/>
          </a:bodyPr>
          <a:lstStyle/>
          <a:p>
            <a:r>
              <a:rPr lang="en-GB" altLang="en-US" dirty="0"/>
              <a:t>Black’s (1983) form of social control is often applied to terrorism </a:t>
            </a:r>
          </a:p>
        </p:txBody>
      </p:sp>
      <p:sp>
        <p:nvSpPr>
          <p:cNvPr id="10" name="TextBox 9"/>
          <p:cNvSpPr txBox="1"/>
          <p:nvPr/>
        </p:nvSpPr>
        <p:spPr>
          <a:xfrm>
            <a:off x="2522764" y="3829050"/>
            <a:ext cx="7894865"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Torture , waterboarding etc.</a:t>
            </a:r>
          </a:p>
          <a:p>
            <a:pPr marL="285750" indent="-285750">
              <a:buFont typeface="Arial" panose="020B0604020202020204" pitchFamily="34" charset="0"/>
              <a:buChar char="•"/>
            </a:pPr>
            <a:r>
              <a:rPr lang="en-GB" dirty="0" smtClean="0"/>
              <a:t>Extra-ordinary rendition</a:t>
            </a:r>
          </a:p>
          <a:p>
            <a:pPr marL="285750" indent="-285750">
              <a:buFont typeface="Arial" panose="020B0604020202020204" pitchFamily="34" charset="0"/>
              <a:buChar char="•"/>
            </a:pPr>
            <a:r>
              <a:rPr lang="en-GB" dirty="0" smtClean="0"/>
              <a:t>Revenge killings</a:t>
            </a:r>
            <a:endParaRPr lang="en-GB" dirty="0"/>
          </a:p>
        </p:txBody>
      </p:sp>
      <p:sp>
        <p:nvSpPr>
          <p:cNvPr id="11" name="TextBox 10"/>
          <p:cNvSpPr txBox="1"/>
          <p:nvPr/>
        </p:nvSpPr>
        <p:spPr>
          <a:xfrm>
            <a:off x="1134836" y="4857750"/>
            <a:ext cx="10368643" cy="646331"/>
          </a:xfrm>
          <a:prstGeom prst="rect">
            <a:avLst/>
          </a:prstGeom>
          <a:noFill/>
        </p:spPr>
        <p:txBody>
          <a:bodyPr wrap="square" rtlCol="0">
            <a:spAutoFit/>
          </a:bodyPr>
          <a:lstStyle/>
          <a:p>
            <a:r>
              <a:rPr lang="en-GB" dirty="0" smtClean="0"/>
              <a:t>‘a </a:t>
            </a:r>
            <a:r>
              <a:rPr lang="en-GB" dirty="0"/>
              <a:t>critical potential would be revealed for police agencies to emphasize efficiency in anti-terrorist police work at the expense of concerns of legality and justice</a:t>
            </a:r>
            <a:r>
              <a:rPr lang="en-GB" dirty="0" smtClean="0"/>
              <a:t>.’</a:t>
            </a:r>
            <a:endParaRPr lang="en-GB" dirty="0"/>
          </a:p>
        </p:txBody>
      </p:sp>
      <p:sp>
        <p:nvSpPr>
          <p:cNvPr id="12" name="TextBox 11"/>
          <p:cNvSpPr txBox="1"/>
          <p:nvPr/>
        </p:nvSpPr>
        <p:spPr>
          <a:xfrm>
            <a:off x="6653893" y="5633358"/>
            <a:ext cx="2122714" cy="369332"/>
          </a:xfrm>
          <a:prstGeom prst="rect">
            <a:avLst/>
          </a:prstGeom>
          <a:noFill/>
        </p:spPr>
        <p:txBody>
          <a:bodyPr wrap="square" rtlCol="0">
            <a:spAutoFit/>
          </a:bodyPr>
          <a:lstStyle/>
          <a:p>
            <a:r>
              <a:rPr lang="en-GB" dirty="0" smtClean="0"/>
              <a:t>(</a:t>
            </a:r>
            <a:r>
              <a:rPr lang="en-GB" dirty="0" err="1" smtClean="0"/>
              <a:t>Deflem</a:t>
            </a:r>
            <a:r>
              <a:rPr lang="en-GB" dirty="0" smtClean="0"/>
              <a:t>, 2004</a:t>
            </a:r>
            <a:r>
              <a:rPr lang="en-GB" dirty="0"/>
              <a:t>,</a:t>
            </a:r>
            <a:r>
              <a:rPr lang="en-GB" dirty="0" smtClean="0"/>
              <a:t> p.90)</a:t>
            </a:r>
            <a:endParaRPr lang="en-GB" dirty="0"/>
          </a:p>
        </p:txBody>
      </p:sp>
    </p:spTree>
    <p:extLst>
      <p:ext uri="{BB962C8B-B14F-4D97-AF65-F5344CB8AC3E}">
        <p14:creationId xmlns:p14="http://schemas.microsoft.com/office/powerpoint/2010/main" val="4178155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p:bldP spid="7" grpId="0"/>
      <p:bldP spid="10" grpId="0" build="p"/>
      <p:bldP spid="11"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dirty="0" smtClean="0"/>
              <a:t>References – Sanctions &amp; Social Control</a:t>
            </a:r>
          </a:p>
        </p:txBody>
      </p:sp>
      <p:sp>
        <p:nvSpPr>
          <p:cNvPr id="3" name="TextBox 2"/>
          <p:cNvSpPr txBox="1"/>
          <p:nvPr/>
        </p:nvSpPr>
        <p:spPr>
          <a:xfrm>
            <a:off x="1265464" y="2424761"/>
            <a:ext cx="10295165" cy="2308324"/>
          </a:xfrm>
          <a:prstGeom prst="rect">
            <a:avLst/>
          </a:prstGeom>
          <a:noFill/>
        </p:spPr>
        <p:txBody>
          <a:bodyPr wrap="square" rtlCol="0">
            <a:spAutoFit/>
          </a:bodyPr>
          <a:lstStyle/>
          <a:p>
            <a:r>
              <a:rPr lang="en-GB" altLang="en-US" dirty="0"/>
              <a:t>Black D (1983) ‘Crime as Social Control’, </a:t>
            </a:r>
            <a:r>
              <a:rPr lang="en-GB" altLang="en-US" i="1" dirty="0"/>
              <a:t>American Sociological Review</a:t>
            </a:r>
            <a:r>
              <a:rPr lang="en-GB" altLang="en-US" dirty="0"/>
              <a:t>, </a:t>
            </a:r>
            <a:r>
              <a:rPr lang="en-GB" altLang="en-US" dirty="0" err="1"/>
              <a:t>Vol</a:t>
            </a:r>
            <a:r>
              <a:rPr lang="en-GB" altLang="en-US" dirty="0"/>
              <a:t> 48, No. 1, 34-45</a:t>
            </a:r>
            <a:r>
              <a:rPr lang="en-GB" altLang="en-US" dirty="0" smtClean="0"/>
              <a:t>.</a:t>
            </a:r>
            <a:endParaRPr lang="en-GB" dirty="0" smtClean="0"/>
          </a:p>
          <a:p>
            <a:endParaRPr lang="en-GB" dirty="0" smtClean="0"/>
          </a:p>
          <a:p>
            <a:r>
              <a:rPr lang="en-GB" dirty="0" err="1" smtClean="0"/>
              <a:t>Deflem</a:t>
            </a:r>
            <a:r>
              <a:rPr lang="en-GB" dirty="0" smtClean="0"/>
              <a:t>, M. (2004) “Social Control and the Policing of Terrorism: Foundations for a Sociology of Counter-Terrorism” </a:t>
            </a:r>
            <a:r>
              <a:rPr lang="en-GB" i="1" dirty="0" smtClean="0"/>
              <a:t>The American Sociologist</a:t>
            </a:r>
            <a:r>
              <a:rPr lang="en-GB" dirty="0" smtClean="0"/>
              <a:t> 35(2) pp. 75-92</a:t>
            </a:r>
          </a:p>
          <a:p>
            <a:endParaRPr lang="en-GB" dirty="0"/>
          </a:p>
          <a:p>
            <a:r>
              <a:rPr lang="en-GB" dirty="0" smtClean="0"/>
              <a:t>Scott, J. (</a:t>
            </a:r>
            <a:r>
              <a:rPr lang="en-GB" dirty="0" err="1" smtClean="0"/>
              <a:t>ed</a:t>
            </a:r>
            <a:r>
              <a:rPr lang="en-GB" dirty="0" smtClean="0"/>
              <a:t>) (2014) </a:t>
            </a:r>
            <a:r>
              <a:rPr lang="en-GB" i="1" dirty="0" smtClean="0"/>
              <a:t>A Dictionary of Sociology</a:t>
            </a:r>
            <a:r>
              <a:rPr lang="en-GB" dirty="0" smtClean="0"/>
              <a:t> </a:t>
            </a:r>
            <a:r>
              <a:rPr lang="en-GB" dirty="0"/>
              <a:t>OUP Available at: </a:t>
            </a:r>
            <a:r>
              <a:rPr lang="en-GB" dirty="0">
                <a:hlinkClick r:id="rId2"/>
              </a:rPr>
              <a:t>http://</a:t>
            </a:r>
            <a:r>
              <a:rPr lang="en-GB" dirty="0" smtClean="0">
                <a:hlinkClick r:id="rId2"/>
              </a:rPr>
              <a:t>www.oxfordreference.com/view/10.1093/acref/9780199683581.001.0001/acref-9780199683581-e-574?rskey=bA4LXj&amp;result=495</a:t>
            </a:r>
            <a:r>
              <a:rPr lang="en-GB" dirty="0" smtClean="0"/>
              <a:t> [Accessed 17/10/2017]</a:t>
            </a:r>
            <a:endParaRPr lang="en-GB" dirty="0"/>
          </a:p>
        </p:txBody>
      </p:sp>
    </p:spTree>
    <p:extLst>
      <p:ext uri="{BB962C8B-B14F-4D97-AF65-F5344CB8AC3E}">
        <p14:creationId xmlns:p14="http://schemas.microsoft.com/office/powerpoint/2010/main" val="18252428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rtlCol="0">
            <a:normAutofit/>
          </a:bodyPr>
          <a:lstStyle/>
          <a:p>
            <a:pPr eaLnBrk="1" fontAlgn="auto" hangingPunct="1">
              <a:spcAft>
                <a:spcPts val="0"/>
              </a:spcAft>
              <a:defRPr/>
            </a:pPr>
            <a:r>
              <a:rPr lang="en-GB" altLang="en-US" smtClean="0"/>
              <a:t>Three Forms of </a:t>
            </a:r>
            <a:br>
              <a:rPr lang="en-GB" altLang="en-US" smtClean="0"/>
            </a:br>
            <a:r>
              <a:rPr lang="en-GB" altLang="en-US" smtClean="0"/>
              <a:t>Social Control </a:t>
            </a:r>
            <a:endParaRPr lang="en-GB" altLang="en-US"/>
          </a:p>
        </p:txBody>
      </p:sp>
      <p:sp>
        <p:nvSpPr>
          <p:cNvPr id="7171" name="Rectangle 3"/>
          <p:cNvSpPr>
            <a:spLocks noGrp="1" noChangeArrowheads="1"/>
          </p:cNvSpPr>
          <p:nvPr>
            <p:ph idx="1"/>
          </p:nvPr>
        </p:nvSpPr>
        <p:spPr>
          <a:xfrm>
            <a:off x="2418004" y="2584581"/>
            <a:ext cx="5848918" cy="1483566"/>
          </a:xfrm>
        </p:spPr>
        <p:txBody>
          <a:bodyPr>
            <a:noAutofit/>
          </a:bodyPr>
          <a:lstStyle/>
          <a:p>
            <a:pPr eaLnBrk="1" hangingPunct="1"/>
            <a:r>
              <a:rPr lang="en-GB" altLang="en-US" sz="3200" dirty="0" smtClean="0">
                <a:solidFill>
                  <a:schemeClr val="tx1"/>
                </a:solidFill>
              </a:rPr>
              <a:t>Informal Control</a:t>
            </a:r>
          </a:p>
          <a:p>
            <a:pPr eaLnBrk="1" hangingPunct="1"/>
            <a:r>
              <a:rPr lang="en-GB" altLang="en-US" sz="3200" dirty="0" smtClean="0">
                <a:solidFill>
                  <a:schemeClr val="tx1"/>
                </a:solidFill>
              </a:rPr>
              <a:t>Medical Control</a:t>
            </a:r>
          </a:p>
          <a:p>
            <a:pPr eaLnBrk="1" hangingPunct="1"/>
            <a:r>
              <a:rPr lang="en-GB" altLang="en-US" sz="3200" dirty="0" smtClean="0">
                <a:solidFill>
                  <a:schemeClr val="tx1"/>
                </a:solidFill>
              </a:rPr>
              <a:t>Legal Control</a:t>
            </a:r>
          </a:p>
          <a:p>
            <a:pPr eaLnBrk="1" hangingPunct="1"/>
            <a:endParaRPr lang="en-GB" altLang="en-US" sz="32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rtlCol="0">
            <a:normAutofit/>
          </a:bodyPr>
          <a:lstStyle/>
          <a:p>
            <a:pPr eaLnBrk="1" fontAlgn="auto" hangingPunct="1">
              <a:spcAft>
                <a:spcPts val="0"/>
              </a:spcAft>
              <a:defRPr/>
            </a:pPr>
            <a:r>
              <a:rPr lang="en-GB" altLang="en-US" smtClean="0"/>
              <a:t>Informal Control:</a:t>
            </a:r>
            <a:br>
              <a:rPr lang="en-GB" altLang="en-US" smtClean="0"/>
            </a:br>
            <a:r>
              <a:rPr lang="en-GB" altLang="en-US" smtClean="0"/>
              <a:t>Socialisation </a:t>
            </a:r>
            <a:endParaRPr lang="en-GB" altLang="en-US"/>
          </a:p>
        </p:txBody>
      </p:sp>
      <p:sp>
        <p:nvSpPr>
          <p:cNvPr id="8195" name="Rectangle 3"/>
          <p:cNvSpPr>
            <a:spLocks noGrp="1" noChangeArrowheads="1"/>
          </p:cNvSpPr>
          <p:nvPr>
            <p:ph idx="1"/>
          </p:nvPr>
        </p:nvSpPr>
        <p:spPr>
          <a:xfrm>
            <a:off x="1251678" y="2073730"/>
            <a:ext cx="10178322" cy="457200"/>
          </a:xfrm>
        </p:spPr>
        <p:txBody>
          <a:bodyPr/>
          <a:lstStyle/>
          <a:p>
            <a:pPr eaLnBrk="1" hangingPunct="1"/>
            <a:r>
              <a:rPr lang="en-GB" altLang="en-US" dirty="0" smtClean="0">
                <a:solidFill>
                  <a:schemeClr val="tx1"/>
                </a:solidFill>
              </a:rPr>
              <a:t>The individual must be conceptualised as being formed by ‘the group’ i.e. our closest associates</a:t>
            </a:r>
          </a:p>
        </p:txBody>
      </p:sp>
      <p:sp>
        <p:nvSpPr>
          <p:cNvPr id="2" name="TextBox 1"/>
          <p:cNvSpPr txBox="1"/>
          <p:nvPr/>
        </p:nvSpPr>
        <p:spPr>
          <a:xfrm>
            <a:off x="2147207" y="2645229"/>
            <a:ext cx="8572500" cy="1200329"/>
          </a:xfrm>
          <a:prstGeom prst="rect">
            <a:avLst/>
          </a:prstGeom>
          <a:noFill/>
        </p:spPr>
        <p:txBody>
          <a:bodyPr wrap="square" rtlCol="0">
            <a:spAutoFit/>
          </a:bodyPr>
          <a:lstStyle/>
          <a:p>
            <a:pPr marL="285750" indent="-285750">
              <a:buFont typeface="Arial" panose="020B0604020202020204" pitchFamily="34" charset="0"/>
              <a:buChar char="•"/>
            </a:pPr>
            <a:r>
              <a:rPr lang="en-GB" altLang="en-US" dirty="0"/>
              <a:t>Charles Horton Cooley called these our ‘</a:t>
            </a:r>
            <a:r>
              <a:rPr lang="en-GB" altLang="en-US" dirty="0" smtClean="0"/>
              <a:t>primary’ groups:</a:t>
            </a:r>
          </a:p>
          <a:p>
            <a:pPr marL="285750" indent="-285750">
              <a:buFont typeface="Arial" panose="020B0604020202020204" pitchFamily="34" charset="0"/>
              <a:buChar char="•"/>
            </a:pPr>
            <a:r>
              <a:rPr lang="en-GB" altLang="en-US" dirty="0" smtClean="0"/>
              <a:t>Family</a:t>
            </a:r>
          </a:p>
          <a:p>
            <a:pPr marL="285750" indent="-285750">
              <a:buFont typeface="Arial" panose="020B0604020202020204" pitchFamily="34" charset="0"/>
              <a:buChar char="•"/>
            </a:pPr>
            <a:r>
              <a:rPr lang="en-GB" altLang="en-US" dirty="0" smtClean="0"/>
              <a:t>Friends</a:t>
            </a:r>
            <a:endParaRPr lang="en-GB" altLang="en-US" dirty="0"/>
          </a:p>
          <a:p>
            <a:endParaRPr lang="en-GB" dirty="0"/>
          </a:p>
        </p:txBody>
      </p:sp>
      <p:sp>
        <p:nvSpPr>
          <p:cNvPr id="3" name="TextBox 2"/>
          <p:cNvSpPr txBox="1"/>
          <p:nvPr/>
        </p:nvSpPr>
        <p:spPr>
          <a:xfrm>
            <a:off x="1306286" y="3551464"/>
            <a:ext cx="6882493" cy="646331"/>
          </a:xfrm>
          <a:prstGeom prst="rect">
            <a:avLst/>
          </a:prstGeom>
          <a:noFill/>
        </p:spPr>
        <p:txBody>
          <a:bodyPr wrap="square" rtlCol="0">
            <a:spAutoFit/>
          </a:bodyPr>
          <a:lstStyle/>
          <a:p>
            <a:pPr marL="285750" indent="-285750">
              <a:buFont typeface="Arial" panose="020B0604020202020204" pitchFamily="34" charset="0"/>
              <a:buChar char="•"/>
            </a:pPr>
            <a:r>
              <a:rPr lang="en-GB" altLang="en-US" dirty="0"/>
              <a:t>Primary groups are characterised as ‘expressive</a:t>
            </a:r>
            <a:r>
              <a:rPr lang="en-GB" altLang="en-US" dirty="0" smtClean="0"/>
              <a:t>’</a:t>
            </a:r>
          </a:p>
          <a:p>
            <a:pPr marL="285750" indent="-285750">
              <a:buFont typeface="Arial" panose="020B0604020202020204" pitchFamily="34" charset="0"/>
              <a:buChar char="•"/>
            </a:pPr>
            <a:r>
              <a:rPr lang="en-GB" altLang="en-US" dirty="0" smtClean="0"/>
              <a:t>Meaning that members interact with one another;</a:t>
            </a:r>
            <a:endParaRPr lang="en-GB" altLang="en-US" dirty="0"/>
          </a:p>
        </p:txBody>
      </p:sp>
      <p:sp>
        <p:nvSpPr>
          <p:cNvPr id="6" name="Rectangle 3"/>
          <p:cNvSpPr txBox="1">
            <a:spLocks noChangeArrowheads="1"/>
          </p:cNvSpPr>
          <p:nvPr/>
        </p:nvSpPr>
        <p:spPr>
          <a:xfrm>
            <a:off x="998585" y="5265312"/>
            <a:ext cx="8790394" cy="474182"/>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buNone/>
            </a:pPr>
            <a:r>
              <a:rPr lang="en-GB" altLang="en-US" dirty="0" smtClean="0">
                <a:solidFill>
                  <a:schemeClr val="tx1"/>
                </a:solidFill>
              </a:rPr>
              <a:t>Such bonds of loyalty and commitment typical of consanguineous or family relations</a:t>
            </a:r>
          </a:p>
          <a:p>
            <a:endParaRPr lang="en-GB" altLang="en-US" dirty="0" smtClean="0">
              <a:solidFill>
                <a:schemeClr val="tx1"/>
              </a:solidFill>
            </a:endParaRPr>
          </a:p>
        </p:txBody>
      </p:sp>
      <p:sp>
        <p:nvSpPr>
          <p:cNvPr id="4" name="TextBox 3"/>
          <p:cNvSpPr txBox="1"/>
          <p:nvPr/>
        </p:nvSpPr>
        <p:spPr>
          <a:xfrm>
            <a:off x="2147207" y="4294414"/>
            <a:ext cx="5551714"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For the sake of one another’s company</a:t>
            </a:r>
          </a:p>
          <a:p>
            <a:pPr marL="285750" indent="-285750">
              <a:buFont typeface="Arial" panose="020B0604020202020204" pitchFamily="34" charset="0"/>
              <a:buChar char="•"/>
            </a:pPr>
            <a:r>
              <a:rPr lang="en-GB" dirty="0" smtClean="0"/>
              <a:t>Because it is the ‘right thing to do’</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66563" y="5344631"/>
            <a:ext cx="315543" cy="315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2" grpId="0" build="p"/>
      <p:bldP spid="3" grpId="0" build="p"/>
      <p:bldP spid="6" grpId="0"/>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rtlCol="0">
            <a:normAutofit/>
          </a:bodyPr>
          <a:lstStyle/>
          <a:p>
            <a:pPr eaLnBrk="1" fontAlgn="auto" hangingPunct="1">
              <a:spcAft>
                <a:spcPts val="0"/>
              </a:spcAft>
              <a:defRPr/>
            </a:pPr>
            <a:r>
              <a:rPr lang="en-GB" altLang="en-US" smtClean="0"/>
              <a:t>Informal Control:</a:t>
            </a:r>
            <a:br>
              <a:rPr lang="en-GB" altLang="en-US" smtClean="0"/>
            </a:br>
            <a:r>
              <a:rPr lang="en-GB" altLang="en-US" smtClean="0"/>
              <a:t>Reference Groups</a:t>
            </a:r>
            <a:endParaRPr lang="en-GB" altLang="en-US"/>
          </a:p>
        </p:txBody>
      </p:sp>
      <p:sp>
        <p:nvSpPr>
          <p:cNvPr id="79875" name="Rectangle 3"/>
          <p:cNvSpPr>
            <a:spLocks noGrp="1" noChangeArrowheads="1"/>
          </p:cNvSpPr>
          <p:nvPr>
            <p:ph idx="1"/>
          </p:nvPr>
        </p:nvSpPr>
        <p:spPr>
          <a:xfrm>
            <a:off x="2964820" y="4359729"/>
            <a:ext cx="3671387" cy="824593"/>
          </a:xfrm>
        </p:spPr>
        <p:txBody>
          <a:bodyPr rtlCol="0">
            <a:normAutofit fontScale="77500" lnSpcReduction="20000"/>
          </a:bodyPr>
          <a:lstStyle/>
          <a:p>
            <a:pPr marL="0" indent="-457200">
              <a:defRPr/>
            </a:pPr>
            <a:r>
              <a:rPr lang="en-GB" altLang="en-US" dirty="0" smtClean="0">
                <a:solidFill>
                  <a:schemeClr val="tx1"/>
                </a:solidFill>
              </a:rPr>
              <a:t>Motorcycle gangs</a:t>
            </a:r>
          </a:p>
          <a:p>
            <a:pPr marL="0" indent="-457200">
              <a:defRPr/>
            </a:pPr>
            <a:r>
              <a:rPr lang="en-GB" altLang="en-US" dirty="0" smtClean="0">
                <a:solidFill>
                  <a:schemeClr val="tx1"/>
                </a:solidFill>
              </a:rPr>
              <a:t>Members of a university chess club</a:t>
            </a:r>
            <a:endParaRPr lang="en-GB" altLang="en-US" dirty="0">
              <a:solidFill>
                <a:schemeClr val="tx1"/>
              </a:solidFill>
            </a:endParaRPr>
          </a:p>
        </p:txBody>
      </p:sp>
      <p:sp>
        <p:nvSpPr>
          <p:cNvPr id="2" name="TextBox 1"/>
          <p:cNvSpPr txBox="1"/>
          <p:nvPr/>
        </p:nvSpPr>
        <p:spPr>
          <a:xfrm>
            <a:off x="1249136" y="2137870"/>
            <a:ext cx="9691007" cy="369332"/>
          </a:xfrm>
          <a:prstGeom prst="rect">
            <a:avLst/>
          </a:prstGeom>
          <a:noFill/>
        </p:spPr>
        <p:txBody>
          <a:bodyPr wrap="square" rtlCol="0">
            <a:spAutoFit/>
          </a:bodyPr>
          <a:lstStyle/>
          <a:p>
            <a:pPr indent="-274320">
              <a:defRPr/>
            </a:pPr>
            <a:r>
              <a:rPr lang="en-GB" altLang="en-US" dirty="0" smtClean="0"/>
              <a:t>A group that Individuals </a:t>
            </a:r>
            <a:r>
              <a:rPr lang="en-GB" altLang="en-US" dirty="0"/>
              <a:t>identity with or look up to (</a:t>
            </a:r>
            <a:r>
              <a:rPr lang="en-GB" altLang="en-US" dirty="0" err="1"/>
              <a:t>Eisenstadt</a:t>
            </a:r>
            <a:r>
              <a:rPr lang="en-GB" altLang="en-US" dirty="0"/>
              <a:t> (1954) </a:t>
            </a:r>
            <a:r>
              <a:rPr lang="en-GB" altLang="en-US" dirty="0" err="1"/>
              <a:t>Shibutani</a:t>
            </a:r>
            <a:r>
              <a:rPr lang="en-GB" altLang="en-US" dirty="0"/>
              <a:t> (1962))</a:t>
            </a:r>
          </a:p>
        </p:txBody>
      </p:sp>
      <p:sp>
        <p:nvSpPr>
          <p:cNvPr id="3" name="TextBox 2"/>
          <p:cNvSpPr txBox="1"/>
          <p:nvPr/>
        </p:nvSpPr>
        <p:spPr>
          <a:xfrm>
            <a:off x="1257301" y="2637064"/>
            <a:ext cx="9266465" cy="369332"/>
          </a:xfrm>
          <a:prstGeom prst="rect">
            <a:avLst/>
          </a:prstGeom>
          <a:noFill/>
        </p:spPr>
        <p:txBody>
          <a:bodyPr wrap="square" rtlCol="0">
            <a:spAutoFit/>
          </a:bodyPr>
          <a:lstStyle/>
          <a:p>
            <a:pPr marL="0" lvl="1"/>
            <a:r>
              <a:rPr lang="en-GB" altLang="en-US" dirty="0" smtClean="0"/>
              <a:t>Involves a close </a:t>
            </a:r>
            <a:r>
              <a:rPr lang="en-GB" altLang="en-US" dirty="0"/>
              <a:t>identification with the </a:t>
            </a:r>
            <a:r>
              <a:rPr lang="en-GB" altLang="en-US" u="sng" dirty="0"/>
              <a:t>values</a:t>
            </a:r>
            <a:r>
              <a:rPr lang="en-GB" altLang="en-US" dirty="0"/>
              <a:t> of the reference </a:t>
            </a:r>
            <a:r>
              <a:rPr lang="en-GB" altLang="en-US" dirty="0" smtClean="0"/>
              <a:t>group</a:t>
            </a:r>
            <a:endParaRPr lang="en-GB" altLang="en-US" dirty="0"/>
          </a:p>
        </p:txBody>
      </p:sp>
      <p:sp>
        <p:nvSpPr>
          <p:cNvPr id="4" name="TextBox 3"/>
          <p:cNvSpPr txBox="1"/>
          <p:nvPr/>
        </p:nvSpPr>
        <p:spPr>
          <a:xfrm>
            <a:off x="1257301" y="3216729"/>
            <a:ext cx="8286749" cy="369332"/>
          </a:xfrm>
          <a:prstGeom prst="rect">
            <a:avLst/>
          </a:prstGeom>
          <a:noFill/>
        </p:spPr>
        <p:txBody>
          <a:bodyPr wrap="square" rtlCol="0">
            <a:spAutoFit/>
          </a:bodyPr>
          <a:lstStyle/>
          <a:p>
            <a:pPr>
              <a:defRPr/>
            </a:pPr>
            <a:r>
              <a:rPr lang="en-GB" altLang="en-US" dirty="0" smtClean="0"/>
              <a:t>Individuals </a:t>
            </a:r>
            <a:r>
              <a:rPr lang="en-GB" altLang="en-US" dirty="0"/>
              <a:t>bonded to these groups will emulate their actions and ideas</a:t>
            </a:r>
          </a:p>
        </p:txBody>
      </p:sp>
      <p:sp>
        <p:nvSpPr>
          <p:cNvPr id="7" name="TextBox 6"/>
          <p:cNvSpPr txBox="1"/>
          <p:nvPr/>
        </p:nvSpPr>
        <p:spPr>
          <a:xfrm>
            <a:off x="1254585" y="3752837"/>
            <a:ext cx="8999758" cy="369332"/>
          </a:xfrm>
          <a:prstGeom prst="rect">
            <a:avLst/>
          </a:prstGeom>
          <a:noFill/>
        </p:spPr>
        <p:txBody>
          <a:bodyPr wrap="square" rtlCol="0">
            <a:spAutoFit/>
          </a:bodyPr>
          <a:lstStyle/>
          <a:p>
            <a:pPr>
              <a:defRPr/>
            </a:pPr>
            <a:r>
              <a:rPr lang="en-GB" altLang="en-US" dirty="0"/>
              <a:t>They will conform to what they perceive to be the normative expectations of the group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987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98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P spid="2" grpId="0"/>
      <p:bldP spid="3" grpId="0"/>
      <p:bldP spid="4"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rtlCol="0">
            <a:normAutofit/>
          </a:bodyPr>
          <a:lstStyle/>
          <a:p>
            <a:pPr eaLnBrk="1" fontAlgn="auto" hangingPunct="1">
              <a:spcAft>
                <a:spcPts val="0"/>
              </a:spcAft>
              <a:defRPr/>
            </a:pPr>
            <a:r>
              <a:rPr lang="en-GB" altLang="en-US" smtClean="0"/>
              <a:t>Informal Control:</a:t>
            </a:r>
            <a:br>
              <a:rPr lang="en-GB" altLang="en-US" smtClean="0"/>
            </a:br>
            <a:r>
              <a:rPr lang="en-GB" altLang="en-US" smtClean="0"/>
              <a:t>Secondary Groups</a:t>
            </a:r>
            <a:endParaRPr lang="en-GB" altLang="en-US"/>
          </a:p>
        </p:txBody>
      </p:sp>
      <p:sp>
        <p:nvSpPr>
          <p:cNvPr id="11267" name="Rectangle 3"/>
          <p:cNvSpPr>
            <a:spLocks noGrp="1" noChangeArrowheads="1"/>
          </p:cNvSpPr>
          <p:nvPr>
            <p:ph idx="1"/>
          </p:nvPr>
        </p:nvSpPr>
        <p:spPr>
          <a:xfrm>
            <a:off x="2892880" y="3559630"/>
            <a:ext cx="2871106" cy="1902277"/>
          </a:xfrm>
        </p:spPr>
        <p:txBody>
          <a:bodyPr/>
          <a:lstStyle/>
          <a:p>
            <a:r>
              <a:rPr lang="en-GB" altLang="en-US" dirty="0" smtClean="0">
                <a:solidFill>
                  <a:schemeClr val="tx1"/>
                </a:solidFill>
              </a:rPr>
              <a:t>Work groups</a:t>
            </a:r>
          </a:p>
          <a:p>
            <a:r>
              <a:rPr lang="en-GB" altLang="en-US" dirty="0" smtClean="0">
                <a:solidFill>
                  <a:schemeClr val="tx1"/>
                </a:solidFill>
              </a:rPr>
              <a:t>Casual acquaintances</a:t>
            </a:r>
          </a:p>
          <a:p>
            <a:r>
              <a:rPr lang="en-GB" altLang="en-US" dirty="0" smtClean="0">
                <a:solidFill>
                  <a:schemeClr val="tx1"/>
                </a:solidFill>
              </a:rPr>
              <a:t>Service encounters</a:t>
            </a:r>
          </a:p>
          <a:p>
            <a:pPr eaLnBrk="1" hangingPunct="1"/>
            <a:endParaRPr lang="en-GB" altLang="en-US" dirty="0" smtClean="0">
              <a:solidFill>
                <a:schemeClr val="tx1"/>
              </a:solidFill>
            </a:endParaRPr>
          </a:p>
        </p:txBody>
      </p:sp>
      <p:sp>
        <p:nvSpPr>
          <p:cNvPr id="2" name="TextBox 1"/>
          <p:cNvSpPr txBox="1"/>
          <p:nvPr/>
        </p:nvSpPr>
        <p:spPr>
          <a:xfrm>
            <a:off x="1461407" y="2057400"/>
            <a:ext cx="8360228" cy="369332"/>
          </a:xfrm>
          <a:prstGeom prst="rect">
            <a:avLst/>
          </a:prstGeom>
          <a:noFill/>
        </p:spPr>
        <p:txBody>
          <a:bodyPr wrap="square" rtlCol="0">
            <a:spAutoFit/>
          </a:bodyPr>
          <a:lstStyle/>
          <a:p>
            <a:r>
              <a:rPr lang="en-GB" altLang="en-US" dirty="0"/>
              <a:t>Behaviour is characterised as </a:t>
            </a:r>
            <a:r>
              <a:rPr lang="en-GB" altLang="en-US" dirty="0" smtClean="0"/>
              <a:t>‘instrumental’ </a:t>
            </a:r>
            <a:endParaRPr lang="en-GB" altLang="en-US" dirty="0"/>
          </a:p>
        </p:txBody>
      </p:sp>
      <p:sp>
        <p:nvSpPr>
          <p:cNvPr id="5" name="TextBox 4"/>
          <p:cNvSpPr txBox="1"/>
          <p:nvPr/>
        </p:nvSpPr>
        <p:spPr>
          <a:xfrm>
            <a:off x="1461407" y="2499427"/>
            <a:ext cx="8360228" cy="369332"/>
          </a:xfrm>
          <a:prstGeom prst="rect">
            <a:avLst/>
          </a:prstGeom>
          <a:noFill/>
        </p:spPr>
        <p:txBody>
          <a:bodyPr wrap="square" rtlCol="0">
            <a:spAutoFit/>
          </a:bodyPr>
          <a:lstStyle/>
          <a:p>
            <a:r>
              <a:rPr lang="en-GB" altLang="en-US" dirty="0"/>
              <a:t>Group activities are engaged in for the sake of pursing a collective goal</a:t>
            </a:r>
          </a:p>
        </p:txBody>
      </p:sp>
      <p:sp>
        <p:nvSpPr>
          <p:cNvPr id="3" name="Rectangle 2"/>
          <p:cNvSpPr/>
          <p:nvPr/>
        </p:nvSpPr>
        <p:spPr>
          <a:xfrm>
            <a:off x="1464130" y="2975206"/>
            <a:ext cx="7443105" cy="369332"/>
          </a:xfrm>
          <a:prstGeom prst="rect">
            <a:avLst/>
          </a:prstGeom>
        </p:spPr>
        <p:txBody>
          <a:bodyPr wrap="square">
            <a:spAutoFit/>
          </a:bodyPr>
          <a:lstStyle/>
          <a:p>
            <a:r>
              <a:rPr lang="en-GB" altLang="en-US" dirty="0" smtClean="0"/>
              <a:t>Not </a:t>
            </a:r>
            <a:r>
              <a:rPr lang="en-GB" altLang="en-US" dirty="0"/>
              <a:t>necessarily for the sake of simply being together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2" grpId="0"/>
      <p:bldP spid="5" grpId="0"/>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rtlCol="0">
            <a:normAutofit/>
          </a:bodyPr>
          <a:lstStyle/>
          <a:p>
            <a:pPr eaLnBrk="1" fontAlgn="auto" hangingPunct="1">
              <a:spcAft>
                <a:spcPts val="0"/>
              </a:spcAft>
              <a:defRPr/>
            </a:pPr>
            <a:r>
              <a:rPr lang="en-GB" altLang="en-US" smtClean="0"/>
              <a:t>Informal Control:</a:t>
            </a:r>
            <a:br>
              <a:rPr lang="en-GB" altLang="en-US" smtClean="0"/>
            </a:br>
            <a:r>
              <a:rPr lang="en-GB" altLang="en-US" smtClean="0"/>
              <a:t>Agents of Socialisation </a:t>
            </a:r>
            <a:endParaRPr lang="en-GB" altLang="en-US"/>
          </a:p>
        </p:txBody>
      </p:sp>
      <p:sp>
        <p:nvSpPr>
          <p:cNvPr id="12291" name="Rectangle 3"/>
          <p:cNvSpPr>
            <a:spLocks noGrp="1" noChangeArrowheads="1"/>
          </p:cNvSpPr>
          <p:nvPr>
            <p:ph idx="1"/>
          </p:nvPr>
        </p:nvSpPr>
        <p:spPr/>
        <p:txBody>
          <a:bodyPr/>
          <a:lstStyle/>
          <a:p>
            <a:pPr eaLnBrk="1" hangingPunct="1"/>
            <a:r>
              <a:rPr lang="en-GB" altLang="en-US" dirty="0" smtClean="0"/>
              <a:t>The Family</a:t>
            </a:r>
          </a:p>
          <a:p>
            <a:pPr eaLnBrk="1" hangingPunct="1"/>
            <a:r>
              <a:rPr lang="en-GB" altLang="en-US" dirty="0" smtClean="0"/>
              <a:t>The Community</a:t>
            </a:r>
          </a:p>
          <a:p>
            <a:pPr eaLnBrk="1" hangingPunct="1"/>
            <a:r>
              <a:rPr lang="en-GB" altLang="en-US" dirty="0" smtClean="0"/>
              <a:t>Peers</a:t>
            </a:r>
          </a:p>
          <a:p>
            <a:pPr eaLnBrk="1" hangingPunct="1"/>
            <a:r>
              <a:rPr lang="en-GB" altLang="en-US" dirty="0" smtClean="0"/>
              <a:t>School</a:t>
            </a:r>
          </a:p>
          <a:p>
            <a:pPr eaLnBrk="1" hangingPunct="1"/>
            <a:r>
              <a:rPr lang="en-GB" altLang="en-US" dirty="0" smtClean="0"/>
              <a:t>Work</a:t>
            </a:r>
          </a:p>
          <a:p>
            <a:pPr eaLnBrk="1" hangingPunct="1"/>
            <a:r>
              <a:rPr lang="en-GB" altLang="en-US" dirty="0" smtClean="0"/>
              <a:t>Religion</a:t>
            </a:r>
          </a:p>
          <a:p>
            <a:pPr eaLnBrk="1" hangingPunct="1"/>
            <a:r>
              <a:rPr lang="en-GB" altLang="en-US" dirty="0" smtClean="0"/>
              <a:t>Mass Media</a:t>
            </a:r>
          </a:p>
          <a:p>
            <a:pPr eaLnBrk="1" hangingPunct="1"/>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fontScale="90000"/>
          </a:bodyPr>
          <a:lstStyle/>
          <a:p>
            <a:pPr eaLnBrk="1" hangingPunct="1"/>
            <a:r>
              <a:rPr lang="en-GB" altLang="en-US" smtClean="0"/>
              <a:t>How Groups Shape Individual Conformity </a:t>
            </a:r>
          </a:p>
        </p:txBody>
      </p:sp>
      <p:sp>
        <p:nvSpPr>
          <p:cNvPr id="24579" name="Rectangle 3"/>
          <p:cNvSpPr>
            <a:spLocks noGrp="1" noChangeArrowheads="1"/>
          </p:cNvSpPr>
          <p:nvPr>
            <p:ph type="body" sz="half" idx="1"/>
          </p:nvPr>
        </p:nvSpPr>
        <p:spPr>
          <a:xfrm>
            <a:off x="1494080" y="4789713"/>
            <a:ext cx="4927600" cy="1194708"/>
          </a:xfrm>
        </p:spPr>
        <p:txBody>
          <a:bodyPr>
            <a:normAutofit fontScale="92500" lnSpcReduction="20000"/>
          </a:bodyPr>
          <a:lstStyle/>
          <a:p>
            <a:pPr eaLnBrk="1" hangingPunct="1"/>
            <a:r>
              <a:rPr lang="en-GB" altLang="en-US" sz="2000" dirty="0" smtClean="0">
                <a:solidFill>
                  <a:schemeClr val="tx1"/>
                </a:solidFill>
              </a:rPr>
              <a:t>The problem for the ‘subject’ is do you say the right answer and ‘stick out’ or do you conform to the group’s answer which is obviously wrong?</a:t>
            </a:r>
          </a:p>
        </p:txBody>
      </p:sp>
      <p:pic>
        <p:nvPicPr>
          <p:cNvPr id="24580" name="Picture 5" descr="asch experiment"/>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812314" y="1630136"/>
            <a:ext cx="3225800" cy="1981200"/>
          </a:xfrm>
        </p:spPr>
      </p:pic>
      <p:sp>
        <p:nvSpPr>
          <p:cNvPr id="3" name="Action Button: Movie 2">
            <a:hlinkClick r:id="rId3" action="ppaction://hlinkfile" highlightClick="1"/>
          </p:cNvPr>
          <p:cNvSpPr/>
          <p:nvPr/>
        </p:nvSpPr>
        <p:spPr>
          <a:xfrm>
            <a:off x="8499021" y="4359729"/>
            <a:ext cx="2179865" cy="137976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1249136" y="1925597"/>
            <a:ext cx="5804807" cy="369332"/>
          </a:xfrm>
          <a:prstGeom prst="rect">
            <a:avLst/>
          </a:prstGeom>
          <a:noFill/>
        </p:spPr>
        <p:txBody>
          <a:bodyPr wrap="square" rtlCol="0">
            <a:spAutoFit/>
          </a:bodyPr>
          <a:lstStyle/>
          <a:p>
            <a:r>
              <a:rPr lang="en-GB" dirty="0" smtClean="0"/>
              <a:t>Solomon Asch</a:t>
            </a:r>
            <a:endParaRPr lang="en-GB" dirty="0"/>
          </a:p>
        </p:txBody>
      </p:sp>
      <p:sp>
        <p:nvSpPr>
          <p:cNvPr id="4" name="TextBox 3"/>
          <p:cNvSpPr txBox="1"/>
          <p:nvPr/>
        </p:nvSpPr>
        <p:spPr>
          <a:xfrm>
            <a:off x="1494064" y="2408464"/>
            <a:ext cx="6049736" cy="36933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How do groups shape individual ‘conformity’?</a:t>
            </a:r>
            <a:endParaRPr lang="en-GB" dirty="0"/>
          </a:p>
        </p:txBody>
      </p:sp>
      <p:sp>
        <p:nvSpPr>
          <p:cNvPr id="8" name="TextBox 7"/>
          <p:cNvSpPr txBox="1"/>
          <p:nvPr/>
        </p:nvSpPr>
        <p:spPr>
          <a:xfrm>
            <a:off x="1491348" y="2871096"/>
            <a:ext cx="6049736"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 group of individuals are asked to judge which line matches the first line</a:t>
            </a:r>
            <a:endParaRPr lang="en-GB" dirty="0"/>
          </a:p>
        </p:txBody>
      </p:sp>
      <p:sp>
        <p:nvSpPr>
          <p:cNvPr id="9" name="TextBox 8"/>
          <p:cNvSpPr txBox="1"/>
          <p:nvPr/>
        </p:nvSpPr>
        <p:spPr>
          <a:xfrm>
            <a:off x="1488632" y="3554156"/>
            <a:ext cx="6049736" cy="36933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One person, the subject, is told nothing else.</a:t>
            </a:r>
            <a:endParaRPr lang="en-GB" dirty="0"/>
          </a:p>
        </p:txBody>
      </p:sp>
      <p:sp>
        <p:nvSpPr>
          <p:cNvPr id="10" name="TextBox 9"/>
          <p:cNvSpPr txBox="1"/>
          <p:nvPr/>
        </p:nvSpPr>
        <p:spPr>
          <a:xfrm>
            <a:off x="1494080" y="3967804"/>
            <a:ext cx="6049736" cy="36933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All other group members are told to give the wrong answer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3" grpId="0" animBg="1"/>
      <p:bldP spid="2" grpId="0"/>
      <p:bldP spid="4" grpId="0"/>
      <p:bldP spid="8" grpId="0"/>
      <p:bldP spid="9"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Conformity and Obedience</a:t>
            </a:r>
          </a:p>
        </p:txBody>
      </p:sp>
      <p:sp>
        <p:nvSpPr>
          <p:cNvPr id="25603" name="Rectangle 3"/>
          <p:cNvSpPr>
            <a:spLocks noGrp="1" noChangeArrowheads="1"/>
          </p:cNvSpPr>
          <p:nvPr>
            <p:ph idx="1"/>
          </p:nvPr>
        </p:nvSpPr>
        <p:spPr>
          <a:xfrm>
            <a:off x="1214356" y="1931437"/>
            <a:ext cx="10178322" cy="3593591"/>
          </a:xfrm>
        </p:spPr>
        <p:txBody>
          <a:bodyPr>
            <a:normAutofit fontScale="92500" lnSpcReduction="20000"/>
          </a:bodyPr>
          <a:lstStyle/>
          <a:p>
            <a:pPr eaLnBrk="1" hangingPunct="1"/>
            <a:r>
              <a:rPr lang="en-GB" altLang="en-US" sz="1600" dirty="0" smtClean="0"/>
              <a:t>Stanley Milgram</a:t>
            </a:r>
          </a:p>
          <a:p>
            <a:pPr lvl="1" eaLnBrk="1" hangingPunct="1"/>
            <a:r>
              <a:rPr lang="en-GB" altLang="en-US" sz="1600" dirty="0" smtClean="0"/>
              <a:t>The Nature of Obedience</a:t>
            </a:r>
          </a:p>
          <a:p>
            <a:pPr eaLnBrk="1" hangingPunct="1"/>
            <a:r>
              <a:rPr lang="en-GB" altLang="en-US" sz="1600" dirty="0" smtClean="0"/>
              <a:t>Milgram’s Obedience Experiments </a:t>
            </a:r>
          </a:p>
          <a:p>
            <a:pPr lvl="1" eaLnBrk="1" hangingPunct="1"/>
            <a:r>
              <a:rPr lang="en-GB" altLang="en-US" sz="1600" dirty="0" smtClean="0"/>
              <a:t>Learning experiment</a:t>
            </a:r>
          </a:p>
          <a:p>
            <a:pPr lvl="1" eaLnBrk="1" hangingPunct="1"/>
            <a:r>
              <a:rPr lang="en-GB" altLang="en-US" sz="1600" dirty="0" smtClean="0"/>
              <a:t>Individuals would be instructed to give an electric shock to other subjects when they gave the incorrect answer in a paired word test</a:t>
            </a:r>
          </a:p>
          <a:p>
            <a:pPr lvl="1" eaLnBrk="1" hangingPunct="1"/>
            <a:r>
              <a:rPr lang="en-GB" altLang="en-US" sz="1600" dirty="0" smtClean="0"/>
              <a:t>‘cover story’</a:t>
            </a:r>
          </a:p>
          <a:p>
            <a:pPr lvl="2" eaLnBrk="1" hangingPunct="1"/>
            <a:r>
              <a:rPr lang="en-GB" altLang="en-US" sz="1400" dirty="0" smtClean="0"/>
              <a:t>effects of punishment on memory and learning</a:t>
            </a:r>
          </a:p>
          <a:p>
            <a:pPr lvl="1" eaLnBrk="1" hangingPunct="1"/>
            <a:r>
              <a:rPr lang="en-GB" altLang="en-US" sz="1600" dirty="0" smtClean="0"/>
              <a:t>‘true aim’ </a:t>
            </a:r>
          </a:p>
          <a:p>
            <a:pPr lvl="2" eaLnBrk="1" hangingPunct="1"/>
            <a:r>
              <a:rPr lang="en-GB" altLang="en-US" sz="1400" dirty="0" smtClean="0"/>
              <a:t>how far research subject would go in delivering shocks to other research subjects</a:t>
            </a:r>
          </a:p>
          <a:p>
            <a:pPr lvl="2" eaLnBrk="1" hangingPunct="1"/>
            <a:endParaRPr lang="en-GB" altLang="en-US" sz="1400" dirty="0" smtClean="0"/>
          </a:p>
          <a:p>
            <a:pPr eaLnBrk="1" hangingPunct="1"/>
            <a:r>
              <a:rPr lang="en-GB" altLang="en-US" sz="1600" dirty="0" smtClean="0">
                <a:hlinkClick r:id="rId2"/>
              </a:rPr>
              <a:t>http://www.youtube.com/watch?v=BcvSNg0HZwk</a:t>
            </a:r>
            <a:endParaRPr lang="en-GB" altLang="en-US" sz="1600" dirty="0" smtClean="0"/>
          </a:p>
          <a:p>
            <a:pPr lvl="2" eaLnBrk="1" hangingPunct="1"/>
            <a:endParaRPr lang="en-GB" altLang="en-US" sz="1400" dirty="0" smtClean="0"/>
          </a:p>
          <a:p>
            <a:pPr lvl="1" eaLnBrk="1" hangingPunct="1"/>
            <a:endParaRPr lang="en-GB" altLang="en-US" sz="1600" dirty="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fontScale="90000"/>
          </a:bodyPr>
          <a:lstStyle/>
          <a:p>
            <a:pPr eaLnBrk="1" hangingPunct="1"/>
            <a:r>
              <a:rPr lang="en-GB" altLang="en-US" smtClean="0"/>
              <a:t>Conformity and Obedience: Milgram’s Obedience Experiments</a:t>
            </a:r>
          </a:p>
        </p:txBody>
      </p:sp>
      <p:sp>
        <p:nvSpPr>
          <p:cNvPr id="26627" name="Rectangle 3"/>
          <p:cNvSpPr>
            <a:spLocks noGrp="1" noChangeArrowheads="1"/>
          </p:cNvSpPr>
          <p:nvPr>
            <p:ph idx="1"/>
          </p:nvPr>
        </p:nvSpPr>
        <p:spPr/>
        <p:txBody>
          <a:bodyPr/>
          <a:lstStyle/>
          <a:p>
            <a:pPr eaLnBrk="1" hangingPunct="1"/>
            <a:r>
              <a:rPr lang="en-GB" altLang="en-US" smtClean="0"/>
              <a:t>Outcomes:</a:t>
            </a:r>
          </a:p>
          <a:p>
            <a:pPr lvl="1" eaLnBrk="1" hangingPunct="1"/>
            <a:r>
              <a:rPr lang="en-GB" altLang="en-US" smtClean="0"/>
              <a:t>Subjects were more likely to deliver the maximum voltage shock when the researcher was standing next to them in the room</a:t>
            </a:r>
          </a:p>
          <a:p>
            <a:pPr lvl="1" eaLnBrk="1" hangingPunct="1"/>
            <a:r>
              <a:rPr lang="en-GB" altLang="en-US" smtClean="0"/>
              <a:t>1963</a:t>
            </a:r>
          </a:p>
          <a:p>
            <a:pPr lvl="2" eaLnBrk="1" hangingPunct="1"/>
            <a:r>
              <a:rPr lang="en-GB" altLang="en-US" smtClean="0"/>
              <a:t>26 out of 40 test subjects (65%)</a:t>
            </a:r>
          </a:p>
          <a:p>
            <a:pPr lvl="3" eaLnBrk="1" hangingPunct="1"/>
            <a:r>
              <a:rPr lang="en-GB" altLang="en-US" smtClean="0"/>
              <a:t>Did deliver the highest shocks on the generator</a:t>
            </a:r>
          </a:p>
          <a:p>
            <a:pPr lvl="3" eaLnBrk="1" hangingPunct="1"/>
            <a:endParaRPr lang="en-GB" altLang="en-US"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smtClean="0"/>
              <a:t>Small Groups</a:t>
            </a:r>
            <a:br>
              <a:rPr lang="en-GB" altLang="en-US" dirty="0" smtClean="0"/>
            </a:br>
            <a:r>
              <a:rPr lang="en-GB" altLang="en-US" dirty="0" smtClean="0"/>
              <a:t>Georg </a:t>
            </a:r>
            <a:r>
              <a:rPr lang="en-GB" altLang="en-US" dirty="0" err="1" smtClean="0"/>
              <a:t>Simmel</a:t>
            </a:r>
            <a:endParaRPr lang="en-GB" altLang="en-US" dirty="0" smtClean="0"/>
          </a:p>
        </p:txBody>
      </p:sp>
      <p:sp>
        <p:nvSpPr>
          <p:cNvPr id="27651" name="Rectangle 3"/>
          <p:cNvSpPr>
            <a:spLocks noGrp="1" noChangeArrowheads="1"/>
          </p:cNvSpPr>
          <p:nvPr>
            <p:ph idx="1"/>
          </p:nvPr>
        </p:nvSpPr>
        <p:spPr>
          <a:xfrm>
            <a:off x="2781899" y="3069774"/>
            <a:ext cx="5055816" cy="1782146"/>
          </a:xfrm>
        </p:spPr>
        <p:txBody>
          <a:bodyPr/>
          <a:lstStyle/>
          <a:p>
            <a:r>
              <a:rPr lang="en-GB" altLang="en-US" dirty="0" smtClean="0"/>
              <a:t>Family</a:t>
            </a:r>
          </a:p>
          <a:p>
            <a:r>
              <a:rPr lang="en-GB" altLang="en-US" dirty="0" smtClean="0"/>
              <a:t>Schools</a:t>
            </a:r>
          </a:p>
          <a:p>
            <a:r>
              <a:rPr lang="en-GB" altLang="en-US" dirty="0" smtClean="0"/>
              <a:t>Neighbourhoods</a:t>
            </a:r>
          </a:p>
          <a:p>
            <a:r>
              <a:rPr lang="en-GB" altLang="en-US" dirty="0" smtClean="0"/>
              <a:t>same-age peer groups </a:t>
            </a:r>
          </a:p>
          <a:p>
            <a:pPr lvl="1" eaLnBrk="1" hangingPunct="1"/>
            <a:endParaRPr lang="en-GB" altLang="en-US" dirty="0" smtClean="0"/>
          </a:p>
          <a:p>
            <a:pPr eaLnBrk="1" hangingPunct="1"/>
            <a:endParaRPr lang="en-GB" altLang="en-US" dirty="0" smtClean="0"/>
          </a:p>
        </p:txBody>
      </p:sp>
      <p:sp>
        <p:nvSpPr>
          <p:cNvPr id="2" name="TextBox 1"/>
          <p:cNvSpPr txBox="1"/>
          <p:nvPr/>
        </p:nvSpPr>
        <p:spPr>
          <a:xfrm>
            <a:off x="1091682" y="2174033"/>
            <a:ext cx="8901404" cy="369332"/>
          </a:xfrm>
          <a:prstGeom prst="rect">
            <a:avLst/>
          </a:prstGeom>
          <a:noFill/>
        </p:spPr>
        <p:txBody>
          <a:bodyPr wrap="square" rtlCol="0">
            <a:spAutoFit/>
          </a:bodyPr>
          <a:lstStyle/>
          <a:p>
            <a:r>
              <a:rPr lang="en-GB" altLang="en-US" dirty="0"/>
              <a:t>Groups provide the basis of primary socialisations to learn standards of the </a:t>
            </a:r>
            <a:r>
              <a:rPr lang="en-GB" altLang="en-US" dirty="0" smtClean="0"/>
              <a:t>community</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Small Groups</a:t>
            </a:r>
            <a:br>
              <a:rPr lang="en-GB" altLang="en-US" smtClean="0"/>
            </a:br>
            <a:r>
              <a:rPr lang="en-GB" altLang="en-US" smtClean="0"/>
              <a:t>Simmel</a:t>
            </a:r>
          </a:p>
        </p:txBody>
      </p:sp>
      <p:sp>
        <p:nvSpPr>
          <p:cNvPr id="28675" name="Rectangle 3"/>
          <p:cNvSpPr>
            <a:spLocks noGrp="1" noChangeArrowheads="1"/>
          </p:cNvSpPr>
          <p:nvPr>
            <p:ph idx="1"/>
          </p:nvPr>
        </p:nvSpPr>
        <p:spPr>
          <a:xfrm>
            <a:off x="1438290" y="2677887"/>
            <a:ext cx="10178322" cy="3593591"/>
          </a:xfrm>
        </p:spPr>
        <p:txBody>
          <a:bodyPr/>
          <a:lstStyle/>
          <a:p>
            <a:r>
              <a:rPr lang="en-GB" altLang="en-US" dirty="0" smtClean="0"/>
              <a:t>Some groups may challenge the prevailing cultural standards and ways of living in a given society</a:t>
            </a:r>
          </a:p>
          <a:p>
            <a:r>
              <a:rPr lang="en-GB" altLang="en-US" dirty="0" smtClean="0"/>
              <a:t>Social control may therefore be contested</a:t>
            </a:r>
          </a:p>
          <a:p>
            <a:r>
              <a:rPr lang="en-GB" altLang="en-US" dirty="0" smtClean="0"/>
              <a:t>These can ‘snow ball’ into full-scale social movements</a:t>
            </a:r>
          </a:p>
          <a:p>
            <a:r>
              <a:rPr lang="en-GB" altLang="en-US" dirty="0" smtClean="0"/>
              <a:t>May contribute to the social welfare</a:t>
            </a:r>
          </a:p>
          <a:p>
            <a:r>
              <a:rPr lang="en-GB" altLang="en-US" dirty="0" smtClean="0"/>
              <a:t>Or may be injurious to the system</a:t>
            </a:r>
          </a:p>
        </p:txBody>
      </p:sp>
      <p:sp>
        <p:nvSpPr>
          <p:cNvPr id="2" name="TextBox 1"/>
          <p:cNvSpPr txBox="1"/>
          <p:nvPr/>
        </p:nvSpPr>
        <p:spPr>
          <a:xfrm>
            <a:off x="1147665" y="2043404"/>
            <a:ext cx="10468947" cy="369332"/>
          </a:xfrm>
          <a:prstGeom prst="rect">
            <a:avLst/>
          </a:prstGeom>
          <a:noFill/>
        </p:spPr>
        <p:txBody>
          <a:bodyPr wrap="square" rtlCol="0">
            <a:spAutoFit/>
          </a:bodyPr>
          <a:lstStyle/>
          <a:p>
            <a:r>
              <a:rPr lang="en-GB" altLang="en-US" dirty="0"/>
              <a:t>Groups can be the impetus for social change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Small Groups</a:t>
            </a:r>
            <a:br>
              <a:rPr lang="en-GB" altLang="en-US" smtClean="0"/>
            </a:br>
            <a:r>
              <a:rPr lang="en-GB" altLang="en-US" smtClean="0"/>
              <a:t>Simmel</a:t>
            </a:r>
          </a:p>
        </p:txBody>
      </p:sp>
      <p:sp>
        <p:nvSpPr>
          <p:cNvPr id="29699" name="Rectangle 3"/>
          <p:cNvSpPr>
            <a:spLocks noGrp="1" noChangeArrowheads="1"/>
          </p:cNvSpPr>
          <p:nvPr>
            <p:ph idx="1"/>
          </p:nvPr>
        </p:nvSpPr>
        <p:spPr>
          <a:xfrm>
            <a:off x="1662225" y="2827176"/>
            <a:ext cx="10178322" cy="3593591"/>
          </a:xfrm>
        </p:spPr>
        <p:txBody>
          <a:bodyPr/>
          <a:lstStyle/>
          <a:p>
            <a:r>
              <a:rPr lang="en-GB" altLang="en-US" dirty="0" smtClean="0"/>
              <a:t>Relationships that are deep and abiding</a:t>
            </a:r>
          </a:p>
          <a:p>
            <a:r>
              <a:rPr lang="en-GB" altLang="en-US" dirty="0" smtClean="0"/>
              <a:t>Give members a sense of ‘we-feeling’ or ‘belonging’</a:t>
            </a:r>
          </a:p>
          <a:p>
            <a:r>
              <a:rPr lang="en-GB" altLang="en-US" dirty="0" smtClean="0"/>
              <a:t>Family and friends</a:t>
            </a:r>
          </a:p>
        </p:txBody>
      </p:sp>
      <p:sp>
        <p:nvSpPr>
          <p:cNvPr id="3" name="TextBox 2"/>
          <p:cNvSpPr txBox="1"/>
          <p:nvPr/>
        </p:nvSpPr>
        <p:spPr>
          <a:xfrm>
            <a:off x="1110343" y="2118049"/>
            <a:ext cx="10198359" cy="369332"/>
          </a:xfrm>
          <a:prstGeom prst="rect">
            <a:avLst/>
          </a:prstGeom>
          <a:noFill/>
        </p:spPr>
        <p:txBody>
          <a:bodyPr wrap="square" rtlCol="0">
            <a:spAutoFit/>
          </a:bodyPr>
          <a:lstStyle/>
          <a:p>
            <a:r>
              <a:rPr lang="en-GB" altLang="en-US" dirty="0"/>
              <a:t>Small groups provide members with what network therapists term strong </a:t>
            </a:r>
            <a:r>
              <a:rPr lang="en-GB" altLang="en-US" dirty="0" smtClean="0"/>
              <a:t>ties</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dirty="0" smtClean="0"/>
              <a:t>Small Groups</a:t>
            </a:r>
            <a:br>
              <a:rPr lang="en-GB" altLang="en-US" dirty="0" smtClean="0"/>
            </a:br>
            <a:r>
              <a:rPr lang="en-GB" altLang="en-US" dirty="0" err="1" smtClean="0"/>
              <a:t>Simmel</a:t>
            </a:r>
            <a:endParaRPr lang="en-GB" altLang="en-US" dirty="0" smtClean="0"/>
          </a:p>
        </p:txBody>
      </p:sp>
      <p:sp>
        <p:nvSpPr>
          <p:cNvPr id="30723" name="Rectangle 3"/>
          <p:cNvSpPr>
            <a:spLocks noGrp="1" noChangeArrowheads="1"/>
          </p:cNvSpPr>
          <p:nvPr>
            <p:ph idx="1"/>
          </p:nvPr>
        </p:nvSpPr>
        <p:spPr>
          <a:xfrm>
            <a:off x="3079789" y="2733870"/>
            <a:ext cx="7939664" cy="3593591"/>
          </a:xfrm>
        </p:spPr>
        <p:txBody>
          <a:bodyPr>
            <a:normAutofit/>
          </a:bodyPr>
          <a:lstStyle/>
          <a:p>
            <a:r>
              <a:rPr lang="en-GB" altLang="en-US" sz="1800" dirty="0" smtClean="0"/>
              <a:t>Can be forged around family name or lineage</a:t>
            </a:r>
          </a:p>
          <a:p>
            <a:r>
              <a:rPr lang="en-GB" altLang="en-US" sz="1800" dirty="0" smtClean="0"/>
              <a:t>Broader ethnic identity</a:t>
            </a:r>
          </a:p>
          <a:p>
            <a:r>
              <a:rPr lang="en-GB" altLang="en-US" sz="1800" dirty="0" smtClean="0"/>
              <a:t>Friendship group connected with a neighbourhood or school</a:t>
            </a:r>
          </a:p>
          <a:p>
            <a:r>
              <a:rPr lang="en-GB" altLang="en-US" sz="1800" dirty="0" smtClean="0"/>
              <a:t>A church or religious organisation</a:t>
            </a:r>
          </a:p>
          <a:p>
            <a:r>
              <a:rPr lang="en-GB" altLang="en-US" sz="1800" dirty="0" smtClean="0"/>
              <a:t>Youth gang</a:t>
            </a:r>
          </a:p>
        </p:txBody>
      </p:sp>
      <p:sp>
        <p:nvSpPr>
          <p:cNvPr id="2" name="TextBox 1"/>
          <p:cNvSpPr txBox="1"/>
          <p:nvPr/>
        </p:nvSpPr>
        <p:spPr>
          <a:xfrm>
            <a:off x="1175657" y="1968759"/>
            <a:ext cx="10403633" cy="369332"/>
          </a:xfrm>
          <a:prstGeom prst="rect">
            <a:avLst/>
          </a:prstGeom>
          <a:noFill/>
        </p:spPr>
        <p:txBody>
          <a:bodyPr wrap="square" rtlCol="0">
            <a:spAutoFit/>
          </a:bodyPr>
          <a:lstStyle/>
          <a:p>
            <a:r>
              <a:rPr lang="en-GB" altLang="en-US" dirty="0"/>
              <a:t>Groups provide for the development of collective </a:t>
            </a:r>
            <a:r>
              <a:rPr lang="en-GB" altLang="en-US" dirty="0" smtClean="0"/>
              <a:t>identity and social solidarity</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1251678" y="382385"/>
            <a:ext cx="10178322" cy="809601"/>
          </a:xfrm>
        </p:spPr>
        <p:txBody>
          <a:bodyPr/>
          <a:lstStyle/>
          <a:p>
            <a:pPr eaLnBrk="1" hangingPunct="1"/>
            <a:r>
              <a:rPr lang="en-GB" altLang="en-US" dirty="0" smtClean="0"/>
              <a:t>References – Informal Control</a:t>
            </a:r>
          </a:p>
        </p:txBody>
      </p:sp>
      <p:sp>
        <p:nvSpPr>
          <p:cNvPr id="32771" name="Rectangle 3"/>
          <p:cNvSpPr>
            <a:spLocks noGrp="1" noChangeArrowheads="1"/>
          </p:cNvSpPr>
          <p:nvPr>
            <p:ph idx="1"/>
          </p:nvPr>
        </p:nvSpPr>
        <p:spPr/>
        <p:txBody>
          <a:bodyPr/>
          <a:lstStyle/>
          <a:p>
            <a:pPr eaLnBrk="1" hangingPunct="1"/>
            <a:r>
              <a:rPr lang="en-GB" altLang="en-US" sz="1800" smtClean="0"/>
              <a:t>Beniger JR (1984)  The Control Revolution: Technological and Economic Origins of the Information Society, Cambridge, MA: Harvard University Press.</a:t>
            </a:r>
          </a:p>
          <a:p>
            <a:pPr eaLnBrk="1" hangingPunct="1"/>
            <a:r>
              <a:rPr lang="en-GB" altLang="en-US" sz="1800" smtClean="0"/>
              <a:t>Black D (1983) ‘Crime as Social Control’, American Sociological Review, Vol 48, No. 1, 34-45.</a:t>
            </a:r>
          </a:p>
          <a:p>
            <a:pPr eaLnBrk="1" hangingPunct="1"/>
            <a:r>
              <a:rPr lang="en-GB" altLang="en-US" sz="1800" smtClean="0"/>
              <a:t>Gibbs JP (1989a) Control: Sociology's Central Notion, Urbana: University of Illinois Press.</a:t>
            </a:r>
          </a:p>
          <a:p>
            <a:pPr eaLnBrk="1" hangingPunct="1"/>
            <a:r>
              <a:rPr lang="en-GB" altLang="en-US" sz="1800" smtClean="0"/>
              <a:t>Gibbs JP (1989b) ‘Conceptualisation of Terrorism’, American Sociological Review, Vol 54, No. 3: 329-340.</a:t>
            </a:r>
          </a:p>
          <a:p>
            <a:pPr eaLnBrk="1" hangingPunct="1"/>
            <a:r>
              <a:rPr lang="en-GB" altLang="en-US" sz="1800" smtClean="0"/>
              <a:t>Gibbs JP (1994) A Theory about Control, Boulder, CO: Westview Press.</a:t>
            </a:r>
          </a:p>
          <a:p>
            <a:pPr eaLnBrk="1" hangingPunct="1"/>
            <a:r>
              <a:rPr lang="en-GB" altLang="en-US" sz="1800" smtClean="0"/>
              <a:t>Harris J (1998) The Nurture Assumption, New York: Free Press.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dirty="0" smtClean="0"/>
              <a:t>References – Informal control </a:t>
            </a:r>
          </a:p>
        </p:txBody>
      </p:sp>
      <p:sp>
        <p:nvSpPr>
          <p:cNvPr id="33795" name="Rectangle 3"/>
          <p:cNvSpPr>
            <a:spLocks noGrp="1" noChangeArrowheads="1"/>
          </p:cNvSpPr>
          <p:nvPr>
            <p:ph idx="1"/>
          </p:nvPr>
        </p:nvSpPr>
        <p:spPr/>
        <p:txBody>
          <a:bodyPr>
            <a:normAutofit fontScale="77500" lnSpcReduction="20000"/>
          </a:bodyPr>
          <a:lstStyle/>
          <a:p>
            <a:pPr eaLnBrk="1" hangingPunct="1"/>
            <a:r>
              <a:rPr lang="en-GB" altLang="en-US" smtClean="0"/>
              <a:t>Hervieu-Leger D (1998) ‘The Transmission and Formation of Socio-Religious Identities in Modernity: An Analytical Essay on the Trajectories of Identification’ International Sociology, Vol 13, No. 2: 213-228.</a:t>
            </a:r>
          </a:p>
          <a:p>
            <a:pPr eaLnBrk="1" hangingPunct="1"/>
            <a:r>
              <a:rPr lang="en-GB" altLang="en-US" smtClean="0"/>
              <a:t>Hillery G (1968) Communal Organisations: A study of local societies, Chicago: University of Chicago Press.</a:t>
            </a:r>
          </a:p>
          <a:p>
            <a:pPr eaLnBrk="1" hangingPunct="1"/>
            <a:r>
              <a:rPr lang="en-GB" altLang="en-US" smtClean="0"/>
              <a:t>Hirschi t (1969) Causes of Delinquency, Berkeley: University of California Press.</a:t>
            </a:r>
          </a:p>
          <a:p>
            <a:pPr eaLnBrk="1" hangingPunct="1"/>
            <a:r>
              <a:rPr lang="en-GB" altLang="en-US" smtClean="0"/>
              <a:t>Hirschi T &amp; Gottredson MR (2005) ‘Punishment of Children from the Perspective of Control Theory’ in Donnelly M &amp; Straus MA, Corporal Punishment of Children in Theoretical Perspectives, New Haven, CT: Yale University Press. </a:t>
            </a:r>
          </a:p>
          <a:p>
            <a:pPr eaLnBrk="1" hangingPunct="1"/>
            <a:r>
              <a:rPr lang="en-GB" altLang="en-US" smtClean="0"/>
              <a:t>Katovich MA (1988) ‘Cooperative Bases of Control: Toward an </a:t>
            </a:r>
          </a:p>
          <a:p>
            <a:pPr eaLnBrk="1" hangingPunct="1"/>
            <a:r>
              <a:rPr lang="en-GB" altLang="en-US" smtClean="0"/>
              <a:t>Milgram S (1963) ‘Behavioural Study of Obedience’ Journal of Abnormal and Social Psychology, Vol 67, 371-378.</a:t>
            </a:r>
          </a:p>
          <a:p>
            <a:pPr eaLnBrk="1" hangingPunct="1"/>
            <a:r>
              <a:rPr lang="en-GB" altLang="en-US" smtClean="0"/>
              <a:t>Milgram S (1965) ‘Some Conditions of Obedience and Disobedience to Authority’, Human Relations, Vol, 18, 56-78.</a:t>
            </a:r>
          </a:p>
          <a:p>
            <a:pPr eaLnBrk="1" hangingPunct="1"/>
            <a:r>
              <a:rPr lang="en-GB" altLang="en-US" smtClean="0"/>
              <a:t>Nye EI (1958) Family Relationships and Deviant Behaviour, Westport, CT: Greenwood Press.</a:t>
            </a:r>
          </a:p>
          <a:p>
            <a:pPr eaLnBrk="1" hangingPunct="1"/>
            <a:r>
              <a:rPr lang="en-GB" altLang="en-US" smtClean="0"/>
              <a:t>Simmel G (1950) The Sociology of Georg Simmel, New York: Free Press.</a:t>
            </a:r>
          </a:p>
          <a:p>
            <a:pPr eaLnBrk="1" hangingPunct="1"/>
            <a:r>
              <a:rPr lang="en-GB" altLang="en-US" smtClean="0"/>
              <a:t>Sumner WG (1906) Folkways, Boston: Ginn.</a:t>
            </a:r>
          </a:p>
          <a:p>
            <a:pPr eaLnBrk="1" hangingPunct="1"/>
            <a:endParaRPr lang="en-GB" altLang="en-US" smtClean="0"/>
          </a:p>
          <a:p>
            <a:pPr eaLnBrk="1" hangingPunct="1"/>
            <a:endParaRPr lang="en-GB" altLang="en-US"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a:t>Medical Control</a:t>
            </a:r>
          </a:p>
        </p:txBody>
      </p:sp>
      <p:sp>
        <p:nvSpPr>
          <p:cNvPr id="12291" name="Rectangle 3"/>
          <p:cNvSpPr>
            <a:spLocks noGrp="1" noChangeArrowheads="1"/>
          </p:cNvSpPr>
          <p:nvPr>
            <p:ph idx="1"/>
          </p:nvPr>
        </p:nvSpPr>
        <p:spPr>
          <a:xfrm>
            <a:off x="1205025" y="1576874"/>
            <a:ext cx="10178322" cy="3593591"/>
          </a:xfrm>
        </p:spPr>
        <p:txBody>
          <a:bodyPr rtlCol="0">
            <a:normAutofit/>
          </a:bodyPr>
          <a:lstStyle/>
          <a:p>
            <a:pPr indent="-274320" eaLnBrk="1" fontAlgn="auto" hangingPunct="1">
              <a:spcAft>
                <a:spcPts val="0"/>
              </a:spcAft>
              <a:defRPr/>
            </a:pPr>
            <a:r>
              <a:rPr lang="en-GB" dirty="0"/>
              <a:t>1851 Samuel A Cartwright</a:t>
            </a:r>
          </a:p>
          <a:p>
            <a:pPr marL="640080" lvl="1" indent="-274320" eaLnBrk="1" fontAlgn="auto" hangingPunct="1">
              <a:spcAft>
                <a:spcPts val="0"/>
              </a:spcAft>
              <a:defRPr/>
            </a:pPr>
            <a:r>
              <a:rPr lang="en-GB" dirty="0"/>
              <a:t>New disease – New Orleans Medical and Surgical Journal</a:t>
            </a:r>
          </a:p>
          <a:p>
            <a:pPr marL="640080" lvl="1" indent="-274320" eaLnBrk="1" fontAlgn="auto" hangingPunct="1">
              <a:spcAft>
                <a:spcPts val="0"/>
              </a:spcAft>
              <a:defRPr/>
            </a:pPr>
            <a:r>
              <a:rPr lang="en-GB" dirty="0" err="1"/>
              <a:t>Drapetomania</a:t>
            </a:r>
            <a:endParaRPr lang="en-GB" dirty="0"/>
          </a:p>
          <a:p>
            <a:pPr lvl="2" eaLnBrk="1" fontAlgn="auto" hangingPunct="1">
              <a:spcAft>
                <a:spcPts val="0"/>
              </a:spcAft>
              <a:defRPr/>
            </a:pPr>
            <a:r>
              <a:rPr lang="en-GB" dirty="0"/>
              <a:t>A disease where slaves run away from their masters (Armstrong, 2003)</a:t>
            </a:r>
          </a:p>
          <a:p>
            <a:pPr indent="-274320" eaLnBrk="1" fontAlgn="auto" hangingPunct="1">
              <a:spcAft>
                <a:spcPts val="0"/>
              </a:spcAft>
              <a:defRPr/>
            </a:pPr>
            <a:r>
              <a:rPr lang="en-GB" dirty="0"/>
              <a:t>One of the earliest modern examples of ‘</a:t>
            </a:r>
            <a:r>
              <a:rPr lang="en-GB" dirty="0" err="1"/>
              <a:t>medicalisation</a:t>
            </a:r>
            <a:r>
              <a:rPr lang="en-GB" dirty="0"/>
              <a:t>’ </a:t>
            </a:r>
          </a:p>
          <a:p>
            <a:pPr marL="640080" lvl="1" indent="-274320" eaLnBrk="1" fontAlgn="auto" hangingPunct="1">
              <a:spcAft>
                <a:spcPts val="0"/>
              </a:spcAft>
              <a:defRPr/>
            </a:pPr>
            <a:r>
              <a:rPr lang="en-GB" dirty="0"/>
              <a:t>Where personal and social problems are redefined as psychiatric or medical problems</a:t>
            </a:r>
          </a:p>
        </p:txBody>
      </p:sp>
      <p:sp>
        <p:nvSpPr>
          <p:cNvPr id="4" name="Rectangle 3"/>
          <p:cNvSpPr txBox="1">
            <a:spLocks noChangeArrowheads="1"/>
          </p:cNvSpPr>
          <p:nvPr/>
        </p:nvSpPr>
        <p:spPr>
          <a:xfrm>
            <a:off x="1111719" y="4413379"/>
            <a:ext cx="10178322" cy="1436913"/>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dirty="0" err="1" smtClean="0"/>
              <a:t>Medicalisation</a:t>
            </a:r>
            <a:r>
              <a:rPr lang="en-GB" altLang="en-US" dirty="0" smtClean="0"/>
              <a:t> is one aspect of the medical social control</a:t>
            </a:r>
          </a:p>
          <a:p>
            <a:pPr lvl="1"/>
            <a:r>
              <a:rPr lang="en-GB" altLang="en-US" dirty="0" smtClean="0"/>
              <a:t>The ways in which medicine functions (wittingly or unwittingly) to secure adherence to social norms – specifically, by using medical means to minimise, eliminate, or normalise deviant behaviour’  (Conrad &amp; Schneider, 1980: 242)</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29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rtlCol="0">
            <a:normAutofit/>
          </a:bodyPr>
          <a:lstStyle/>
          <a:p>
            <a:pPr eaLnBrk="1" fontAlgn="auto" hangingPunct="1">
              <a:spcAft>
                <a:spcPts val="0"/>
              </a:spcAft>
              <a:defRPr/>
            </a:pPr>
            <a:r>
              <a:rPr lang="en-GB"/>
              <a:t>Medical Control </a:t>
            </a:r>
            <a:br>
              <a:rPr lang="en-GB"/>
            </a:br>
            <a:r>
              <a:rPr lang="en-GB"/>
              <a:t>Foucault</a:t>
            </a:r>
          </a:p>
        </p:txBody>
      </p:sp>
      <p:sp>
        <p:nvSpPr>
          <p:cNvPr id="19459" name="Rectangle 3"/>
          <p:cNvSpPr>
            <a:spLocks noGrp="1" noChangeArrowheads="1"/>
          </p:cNvSpPr>
          <p:nvPr>
            <p:ph idx="1"/>
          </p:nvPr>
        </p:nvSpPr>
        <p:spPr>
          <a:xfrm>
            <a:off x="1680886" y="1940768"/>
            <a:ext cx="10178322" cy="3593591"/>
          </a:xfrm>
        </p:spPr>
        <p:txBody>
          <a:bodyPr rtlCol="0">
            <a:noAutofit/>
          </a:bodyPr>
          <a:lstStyle/>
          <a:p>
            <a:pPr indent="-274320" eaLnBrk="1" fontAlgn="auto" hangingPunct="1">
              <a:spcAft>
                <a:spcPts val="0"/>
              </a:spcAft>
              <a:defRPr/>
            </a:pPr>
            <a:r>
              <a:rPr lang="en-GB" sz="1600" dirty="0"/>
              <a:t>Earliest society up to the 1600s</a:t>
            </a:r>
          </a:p>
          <a:p>
            <a:pPr marL="640080" lvl="1" indent="-274320" eaLnBrk="1" fontAlgn="auto" hangingPunct="1">
              <a:spcAft>
                <a:spcPts val="0"/>
              </a:spcAft>
              <a:defRPr/>
            </a:pPr>
            <a:r>
              <a:rPr lang="en-GB" sz="1600" dirty="0"/>
              <a:t>Deviants as ignorant</a:t>
            </a:r>
          </a:p>
          <a:p>
            <a:pPr marL="640080" lvl="1" indent="-274320" eaLnBrk="1" fontAlgn="auto" hangingPunct="1">
              <a:spcAft>
                <a:spcPts val="0"/>
              </a:spcAft>
              <a:defRPr/>
            </a:pPr>
            <a:r>
              <a:rPr lang="en-GB" sz="1600" dirty="0"/>
              <a:t>lacking ethics and virtue or sinful </a:t>
            </a:r>
          </a:p>
          <a:p>
            <a:pPr indent="-274320" eaLnBrk="1" fontAlgn="auto" hangingPunct="1">
              <a:spcAft>
                <a:spcPts val="0"/>
              </a:spcAft>
              <a:defRPr/>
            </a:pPr>
            <a:r>
              <a:rPr lang="en-GB" sz="1600" dirty="0"/>
              <a:t>From 1600s to mid-1800s</a:t>
            </a:r>
          </a:p>
          <a:p>
            <a:pPr marL="640080" lvl="1" indent="-274320" eaLnBrk="1" fontAlgn="auto" hangingPunct="1">
              <a:spcAft>
                <a:spcPts val="0"/>
              </a:spcAft>
              <a:defRPr/>
            </a:pPr>
            <a:r>
              <a:rPr lang="en-GB" sz="1600" dirty="0"/>
              <a:t>Deviants as bad</a:t>
            </a:r>
          </a:p>
          <a:p>
            <a:pPr lvl="2" eaLnBrk="1" fontAlgn="auto" hangingPunct="1">
              <a:spcAft>
                <a:spcPts val="0"/>
              </a:spcAft>
              <a:defRPr/>
            </a:pPr>
            <a:r>
              <a:rPr lang="en-GB" dirty="0"/>
              <a:t>routed in ‘bad genes’ </a:t>
            </a:r>
          </a:p>
          <a:p>
            <a:pPr lvl="2" eaLnBrk="1" fontAlgn="auto" hangingPunct="1">
              <a:spcAft>
                <a:spcPts val="0"/>
              </a:spcAft>
              <a:defRPr/>
            </a:pPr>
            <a:r>
              <a:rPr lang="en-GB" dirty="0"/>
              <a:t>the biological explanation</a:t>
            </a:r>
          </a:p>
          <a:p>
            <a:pPr marL="640080" lvl="1" indent="-274320" eaLnBrk="1" fontAlgn="auto" hangingPunct="1">
              <a:spcAft>
                <a:spcPts val="0"/>
              </a:spcAft>
              <a:defRPr/>
            </a:pPr>
            <a:r>
              <a:rPr lang="en-GB" sz="1600" dirty="0"/>
              <a:t>or because persons simple chose to act in non-conforming ways</a:t>
            </a:r>
          </a:p>
          <a:p>
            <a:pPr lvl="2" eaLnBrk="1" fontAlgn="auto" hangingPunct="1">
              <a:spcAft>
                <a:spcPts val="0"/>
              </a:spcAft>
              <a:defRPr/>
            </a:pPr>
            <a:r>
              <a:rPr lang="en-GB" dirty="0"/>
              <a:t>the utilitarian </a:t>
            </a:r>
            <a:r>
              <a:rPr lang="en-GB" dirty="0" smtClean="0"/>
              <a:t>explanation </a:t>
            </a:r>
            <a:r>
              <a:rPr lang="en-GB" dirty="0"/>
              <a:t>– eugenics </a:t>
            </a:r>
          </a:p>
          <a:p>
            <a:pPr indent="-274320" eaLnBrk="1" fontAlgn="auto" hangingPunct="1">
              <a:spcAft>
                <a:spcPts val="0"/>
              </a:spcAft>
              <a:defRPr/>
            </a:pPr>
            <a:r>
              <a:rPr lang="en-GB" sz="1600" dirty="0"/>
              <a:t>From mid-1800s to today</a:t>
            </a:r>
          </a:p>
          <a:p>
            <a:pPr marL="640080" lvl="1" indent="-274320" eaLnBrk="1" fontAlgn="auto" hangingPunct="1">
              <a:spcAft>
                <a:spcPts val="0"/>
              </a:spcAft>
              <a:defRPr/>
            </a:pPr>
            <a:r>
              <a:rPr lang="en-GB" sz="1600" dirty="0"/>
              <a:t>Deviants tend to viewed as sick</a:t>
            </a:r>
          </a:p>
          <a:p>
            <a:pPr marL="640080" lvl="1" indent="-274320" eaLnBrk="1" fontAlgn="auto" hangingPunct="1">
              <a:spcAft>
                <a:spcPts val="0"/>
              </a:spcAft>
              <a:defRPr/>
            </a:pPr>
            <a:r>
              <a:rPr lang="en-GB" sz="1600" dirty="0"/>
              <a:t>in need of treatment or rehabilitation rather than punishment</a:t>
            </a:r>
          </a:p>
          <a:p>
            <a:pPr lvl="2" eaLnBrk="1" fontAlgn="auto" hangingPunct="1">
              <a:spcAft>
                <a:spcPts val="0"/>
              </a:spcAft>
              <a:defRPr/>
            </a:pPr>
            <a:r>
              <a:rPr lang="en-GB" dirty="0"/>
              <a:t>Medical social model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459">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459">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459">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459">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9459">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9459">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9459">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9459">
                                            <p:txEl>
                                              <p:pRg st="11" end="11"/>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945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rtlCol="0">
            <a:normAutofit/>
          </a:bodyPr>
          <a:lstStyle/>
          <a:p>
            <a:pPr eaLnBrk="1" fontAlgn="auto" hangingPunct="1">
              <a:spcAft>
                <a:spcPts val="0"/>
              </a:spcAft>
              <a:defRPr/>
            </a:pPr>
            <a:r>
              <a:rPr lang="en-GB"/>
              <a:t>Medical and Social Control</a:t>
            </a:r>
            <a:br>
              <a:rPr lang="en-GB"/>
            </a:br>
            <a:r>
              <a:rPr lang="en-GB"/>
              <a:t>Irving Zola (1972: 487)</a:t>
            </a:r>
          </a:p>
        </p:txBody>
      </p:sp>
      <p:sp>
        <p:nvSpPr>
          <p:cNvPr id="21507" name="Rectangle 3"/>
          <p:cNvSpPr>
            <a:spLocks noGrp="1" noChangeArrowheads="1"/>
          </p:cNvSpPr>
          <p:nvPr>
            <p:ph idx="1"/>
          </p:nvPr>
        </p:nvSpPr>
        <p:spPr/>
        <p:txBody>
          <a:bodyPr rtlCol="0">
            <a:normAutofit/>
          </a:bodyPr>
          <a:lstStyle/>
          <a:p>
            <a:pPr indent="-274320" eaLnBrk="1" fontAlgn="auto" hangingPunct="1">
              <a:spcAft>
                <a:spcPts val="0"/>
              </a:spcAft>
              <a:defRPr/>
            </a:pPr>
            <a:r>
              <a:rPr lang="en-GB" dirty="0" smtClean="0"/>
              <a:t>‘Medicine </a:t>
            </a:r>
            <a:r>
              <a:rPr lang="en-GB" dirty="0"/>
              <a:t>is becoming a major institution of social control, nudging aside, if not incorporating, the more traditional institutions of religion and law. It is becoming the new repository of truth, the place where absolute and often final judgements are made by supposedly morally neutral and objective experts. And these judgment are made, not in the name of virtue or legitimacy, but in the name of health. Moreover, this is not occurring through the political power physicians hold or can influence, but is largely an insidious and often undramatic phenomenon accomplished by ‘</a:t>
            </a:r>
            <a:r>
              <a:rPr lang="en-GB" dirty="0" err="1"/>
              <a:t>medicalising</a:t>
            </a:r>
            <a:r>
              <a:rPr lang="en-GB" dirty="0"/>
              <a:t>’ much of daily living by making medicine and the labels ‘healthy and ‘ill’’ relevant to an every increasing part of human existence</a:t>
            </a:r>
            <a:r>
              <a:rPr lang="en-GB" dirty="0" smtClean="0"/>
              <a: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Medical Control</a:t>
            </a:r>
            <a:br>
              <a:rPr lang="en-GB" altLang="en-US"/>
            </a:br>
            <a:r>
              <a:rPr lang="en-GB" altLang="en-US"/>
              <a:t>Psychiatry</a:t>
            </a:r>
          </a:p>
        </p:txBody>
      </p:sp>
      <p:sp>
        <p:nvSpPr>
          <p:cNvPr id="14339" name="Rectangle 3"/>
          <p:cNvSpPr>
            <a:spLocks noGrp="1" noChangeArrowheads="1"/>
          </p:cNvSpPr>
          <p:nvPr>
            <p:ph idx="1"/>
          </p:nvPr>
        </p:nvSpPr>
        <p:spPr>
          <a:xfrm>
            <a:off x="1251678" y="2024745"/>
            <a:ext cx="10178322" cy="1903444"/>
          </a:xfrm>
        </p:spPr>
        <p:txBody>
          <a:bodyPr/>
          <a:lstStyle/>
          <a:p>
            <a:pPr eaLnBrk="1" hangingPunct="1"/>
            <a:r>
              <a:rPr lang="en-GB" altLang="en-US" dirty="0"/>
              <a:t>Operates at the individual level</a:t>
            </a:r>
          </a:p>
          <a:p>
            <a:pPr lvl="1" eaLnBrk="1" hangingPunct="1"/>
            <a:r>
              <a:rPr lang="en-GB" altLang="en-US" dirty="0"/>
              <a:t>Prosocial adjustment in persons who are suffering from any number of recognised mental illnesses</a:t>
            </a:r>
          </a:p>
          <a:p>
            <a:pPr lvl="2" eaLnBrk="1" hangingPunct="1"/>
            <a:r>
              <a:rPr lang="en-GB" altLang="en-US" dirty="0"/>
              <a:t>Documented in Diagnostic and Statistical Manual of Mental Disorders (DSM) </a:t>
            </a:r>
          </a:p>
          <a:p>
            <a:pPr lvl="1" eaLnBrk="1" hangingPunct="1"/>
            <a:r>
              <a:rPr lang="en-GB" altLang="en-US" dirty="0"/>
              <a:t>This now includes not only medical but also social </a:t>
            </a:r>
            <a:r>
              <a:rPr lang="en-GB" altLang="en-US" dirty="0" smtClean="0"/>
              <a:t>behaviour</a:t>
            </a:r>
            <a:endParaRPr lang="en-GB" altLang="en-US" dirty="0"/>
          </a:p>
        </p:txBody>
      </p:sp>
      <p:sp>
        <p:nvSpPr>
          <p:cNvPr id="4" name="Rectangle 3"/>
          <p:cNvSpPr txBox="1">
            <a:spLocks noChangeArrowheads="1"/>
          </p:cNvSpPr>
          <p:nvPr/>
        </p:nvSpPr>
        <p:spPr>
          <a:xfrm>
            <a:off x="1251678" y="4030826"/>
            <a:ext cx="10178322" cy="1912775"/>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dirty="0" smtClean="0"/>
              <a:t>Currently psychiatry is pushing for new categories of mental illness</a:t>
            </a:r>
          </a:p>
          <a:p>
            <a:pPr lvl="1"/>
            <a:r>
              <a:rPr lang="en-GB" altLang="en-US" dirty="0" smtClean="0"/>
              <a:t>That pertains to groups such as families, peer groups, work groups, or even terrorist organisation</a:t>
            </a:r>
          </a:p>
          <a:p>
            <a:pPr lvl="1"/>
            <a:r>
              <a:rPr lang="en-GB" altLang="en-US" dirty="0" smtClean="0"/>
              <a:t>These will be call relational disorders</a:t>
            </a:r>
          </a:p>
          <a:p>
            <a:pPr lvl="2"/>
            <a:r>
              <a:rPr lang="en-GB" altLang="en-US" dirty="0" smtClean="0"/>
              <a:t>Would view otherwise healthy individuals as ‘unhealthy’ within the context of certain relationships or group settings</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3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Medical Control</a:t>
            </a:r>
            <a:br>
              <a:rPr lang="en-GB" altLang="en-US"/>
            </a:br>
            <a:r>
              <a:rPr lang="en-GB" altLang="en-US"/>
              <a:t>Public Health</a:t>
            </a:r>
          </a:p>
        </p:txBody>
      </p:sp>
      <p:sp>
        <p:nvSpPr>
          <p:cNvPr id="16387" name="Rectangle 3"/>
          <p:cNvSpPr>
            <a:spLocks noGrp="1" noChangeArrowheads="1"/>
          </p:cNvSpPr>
          <p:nvPr>
            <p:ph idx="1"/>
          </p:nvPr>
        </p:nvSpPr>
        <p:spPr>
          <a:xfrm>
            <a:off x="1205025" y="2127381"/>
            <a:ext cx="10178322" cy="466530"/>
          </a:xfrm>
        </p:spPr>
        <p:txBody>
          <a:bodyPr/>
          <a:lstStyle/>
          <a:p>
            <a:pPr eaLnBrk="1" hangingPunct="1"/>
            <a:r>
              <a:rPr lang="en-GB" altLang="en-US" sz="1600" dirty="0"/>
              <a:t>Art and the science of preventing disease, prolonging life, and promoting health (</a:t>
            </a:r>
            <a:r>
              <a:rPr lang="en-GB" altLang="en-US" sz="1600" dirty="0" err="1"/>
              <a:t>Weisheit</a:t>
            </a:r>
            <a:r>
              <a:rPr lang="en-GB" altLang="en-US" sz="1600" dirty="0"/>
              <a:t> &amp; </a:t>
            </a:r>
            <a:r>
              <a:rPr lang="en-GB" altLang="en-US" sz="1600" dirty="0" err="1"/>
              <a:t>Klofas</a:t>
            </a:r>
            <a:r>
              <a:rPr lang="en-GB" altLang="en-US" sz="1600" dirty="0"/>
              <a:t>, 1998: 198</a:t>
            </a:r>
            <a:r>
              <a:rPr lang="en-GB" altLang="en-US" sz="1600" dirty="0" smtClean="0"/>
              <a:t>)</a:t>
            </a:r>
            <a:endParaRPr lang="en-GB" altLang="en-US" sz="1600" dirty="0"/>
          </a:p>
        </p:txBody>
      </p:sp>
      <p:sp>
        <p:nvSpPr>
          <p:cNvPr id="2" name="TextBox 1"/>
          <p:cNvSpPr txBox="1"/>
          <p:nvPr/>
        </p:nvSpPr>
        <p:spPr>
          <a:xfrm>
            <a:off x="1744824" y="2799184"/>
            <a:ext cx="9638522" cy="2585323"/>
          </a:xfrm>
          <a:prstGeom prst="rect">
            <a:avLst/>
          </a:prstGeom>
          <a:noFill/>
        </p:spPr>
        <p:txBody>
          <a:bodyPr wrap="square" rtlCol="0">
            <a:spAutoFit/>
          </a:bodyPr>
          <a:lstStyle/>
          <a:p>
            <a:pPr marL="285750" indent="-285750">
              <a:buFont typeface="Arial" panose="020B0604020202020204" pitchFamily="34" charset="0"/>
              <a:buChar char="•"/>
            </a:pPr>
            <a:r>
              <a:rPr lang="en-GB" altLang="en-US" sz="1600" dirty="0"/>
              <a:t>Use of ‘surveillance of populations or segments of populations that are considered to be risk, data are gathered for purposes of ascertaining which antecedent factors are associated with unwanted health or behavioural outcomes.</a:t>
            </a:r>
          </a:p>
          <a:p>
            <a:pPr marL="285750" indent="-285750">
              <a:buFont typeface="Arial" panose="020B0604020202020204" pitchFamily="34" charset="0"/>
              <a:buChar char="•"/>
            </a:pPr>
            <a:r>
              <a:rPr lang="en-GB" altLang="en-US" sz="1600" dirty="0"/>
              <a:t>E.g. reduce smoking, battles against infectious or non-infectious diseases such as typhoid, heart disease, cancer and arteriosclerosis</a:t>
            </a:r>
          </a:p>
          <a:p>
            <a:pPr marL="285750" indent="-285750">
              <a:buFont typeface="Arial" panose="020B0604020202020204" pitchFamily="34" charset="0"/>
              <a:buChar char="•"/>
            </a:pPr>
            <a:r>
              <a:rPr lang="en-GB" altLang="en-US" sz="1600" dirty="0"/>
              <a:t>Removal or reduction of environmental hazards such as asbestos or lead paint</a:t>
            </a:r>
          </a:p>
          <a:p>
            <a:pPr marL="285750" indent="-285750">
              <a:buFont typeface="Arial" panose="020B0604020202020204" pitchFamily="34" charset="0"/>
              <a:buChar char="•"/>
            </a:pPr>
            <a:r>
              <a:rPr lang="en-GB" altLang="en-US" sz="1600" dirty="0"/>
              <a:t>Needle exchange programs to combat the transmission of HIV</a:t>
            </a:r>
          </a:p>
          <a:p>
            <a:pPr marL="285750" indent="-285750">
              <a:buFont typeface="Arial" panose="020B0604020202020204" pitchFamily="34" charset="0"/>
              <a:buChar char="•"/>
            </a:pPr>
            <a:r>
              <a:rPr lang="en-GB" altLang="en-US" sz="1600" dirty="0"/>
              <a:t>Condom distribution in schools to reduce both unwanted teenage pregnancies and the spread of venereal disease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eaLnBrk="1" hangingPunct="1"/>
            <a:r>
              <a:rPr lang="en-GB" altLang="en-US"/>
              <a:t>Medicalisation, </a:t>
            </a:r>
            <a:br>
              <a:rPr lang="en-GB" altLang="en-US"/>
            </a:br>
            <a:r>
              <a:rPr lang="en-GB" altLang="en-US"/>
              <a:t>De-medicalisation </a:t>
            </a:r>
            <a:br>
              <a:rPr lang="en-GB" altLang="en-US"/>
            </a:br>
            <a:r>
              <a:rPr lang="en-GB" altLang="en-US"/>
              <a:t>and Re-medicalisation</a:t>
            </a:r>
          </a:p>
        </p:txBody>
      </p:sp>
      <p:sp>
        <p:nvSpPr>
          <p:cNvPr id="17411" name="Rectangle 3"/>
          <p:cNvSpPr>
            <a:spLocks noGrp="1" noChangeArrowheads="1"/>
          </p:cNvSpPr>
          <p:nvPr>
            <p:ph idx="1"/>
          </p:nvPr>
        </p:nvSpPr>
        <p:spPr>
          <a:xfrm>
            <a:off x="1279669" y="3666932"/>
            <a:ext cx="10178322" cy="1306285"/>
          </a:xfrm>
        </p:spPr>
        <p:txBody>
          <a:bodyPr/>
          <a:lstStyle/>
          <a:p>
            <a:pPr eaLnBrk="1" hangingPunct="1"/>
            <a:r>
              <a:rPr lang="en-GB" altLang="en-US" dirty="0" err="1"/>
              <a:t>Medicalisation</a:t>
            </a:r>
            <a:endParaRPr lang="en-GB" altLang="en-US" dirty="0"/>
          </a:p>
          <a:p>
            <a:pPr lvl="1" eaLnBrk="1" hangingPunct="1"/>
            <a:r>
              <a:rPr lang="en-GB" altLang="en-US" dirty="0"/>
              <a:t>refers to the process by which a growing number of social and personal issues are converted into medical problems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eaLnBrk="1" hangingPunct="1"/>
            <a:r>
              <a:rPr lang="en-GB" altLang="en-US"/>
              <a:t>Medicalisation, </a:t>
            </a:r>
            <a:br>
              <a:rPr lang="en-GB" altLang="en-US"/>
            </a:br>
            <a:r>
              <a:rPr lang="en-GB" altLang="en-US"/>
              <a:t>De-medicalisation </a:t>
            </a:r>
            <a:br>
              <a:rPr lang="en-GB" altLang="en-US"/>
            </a:br>
            <a:r>
              <a:rPr lang="en-GB" altLang="en-US"/>
              <a:t>and Re-medicalisation</a:t>
            </a:r>
          </a:p>
        </p:txBody>
      </p:sp>
      <p:sp>
        <p:nvSpPr>
          <p:cNvPr id="18435" name="Rectangle 3"/>
          <p:cNvSpPr>
            <a:spLocks noGrp="1" noChangeArrowheads="1"/>
          </p:cNvSpPr>
          <p:nvPr>
            <p:ph idx="1"/>
          </p:nvPr>
        </p:nvSpPr>
        <p:spPr/>
        <p:txBody>
          <a:bodyPr/>
          <a:lstStyle/>
          <a:p>
            <a:pPr eaLnBrk="1" hangingPunct="1"/>
            <a:r>
              <a:rPr lang="en-GB" altLang="en-US" sz="1600" dirty="0"/>
              <a:t>De-</a:t>
            </a:r>
            <a:r>
              <a:rPr lang="en-GB" altLang="en-US" sz="1600" dirty="0" err="1"/>
              <a:t>medicalisation</a:t>
            </a:r>
            <a:endParaRPr lang="en-GB" altLang="en-US" sz="1600" dirty="0"/>
          </a:p>
          <a:p>
            <a:pPr lvl="1" eaLnBrk="1" hangingPunct="1"/>
            <a:r>
              <a:rPr lang="en-GB" altLang="en-US" sz="1600" dirty="0"/>
              <a:t>Meaning that medical understandings and treatments of the condition no longer apply or take precedent</a:t>
            </a:r>
          </a:p>
          <a:p>
            <a:pPr lvl="2" eaLnBrk="1" hangingPunct="1"/>
            <a:r>
              <a:rPr lang="en-GB" altLang="en-US" sz="1400" dirty="0"/>
              <a:t>E.g. homosexuality – since 1989 homosexuality has been listed as a type of ‘sexual deviation’ with identifiable </a:t>
            </a:r>
            <a:r>
              <a:rPr lang="en-GB" altLang="en-US" sz="1400" dirty="0" err="1"/>
              <a:t>etiology</a:t>
            </a:r>
            <a:r>
              <a:rPr lang="en-GB" altLang="en-US" sz="1400" dirty="0"/>
              <a:t> and symptomology</a:t>
            </a:r>
          </a:p>
          <a:p>
            <a:pPr lvl="3" eaLnBrk="1" hangingPunct="1"/>
            <a:r>
              <a:rPr lang="en-GB" altLang="en-US" sz="1200" dirty="0"/>
              <a:t>In reality homosexuality was considered an illness</a:t>
            </a:r>
          </a:p>
          <a:p>
            <a:pPr lvl="2" eaLnBrk="1" hangingPunct="1"/>
            <a:r>
              <a:rPr lang="en-GB" altLang="en-US" sz="1400" dirty="0"/>
              <a:t>Changing social mores concerning </a:t>
            </a:r>
            <a:r>
              <a:rPr lang="en-GB" altLang="en-US" sz="1400" dirty="0" err="1"/>
              <a:t>th</a:t>
            </a:r>
            <a:r>
              <a:rPr lang="en-GB" altLang="en-US" sz="1400" dirty="0"/>
              <a:t> acceptability of homosexuality – as a concomitant to the sort of political activism embodied in the gay rights movement in the 1960s</a:t>
            </a:r>
          </a:p>
          <a:p>
            <a:pPr lvl="3" eaLnBrk="1" hangingPunct="1"/>
            <a:r>
              <a:rPr lang="en-GB" altLang="en-US" sz="1200" dirty="0"/>
              <a:t>In 1974 the American Psychiatric Association voted to remove homosexuality as a mental illness but retained the category known as ‘</a:t>
            </a:r>
            <a:r>
              <a:rPr lang="en-GB" altLang="en-US" sz="1200" dirty="0" err="1"/>
              <a:t>egodystonic</a:t>
            </a:r>
            <a:r>
              <a:rPr lang="en-GB" altLang="en-US" sz="1200" dirty="0"/>
              <a:t> homosexuality’ or ‘sexual orientation disturbance’</a:t>
            </a:r>
          </a:p>
          <a:p>
            <a:pPr lvl="4" eaLnBrk="1" hangingPunct="1"/>
            <a:r>
              <a:rPr lang="en-GB" altLang="en-US" sz="1100" dirty="0"/>
              <a:t>Those uncomfortable with their sexuality.</a:t>
            </a:r>
          </a:p>
          <a:p>
            <a:pPr lvl="2" eaLnBrk="1" hangingPunct="1"/>
            <a:r>
              <a:rPr lang="en-GB" altLang="en-US" sz="1400" dirty="0"/>
              <a:t>The de-</a:t>
            </a:r>
            <a:r>
              <a:rPr lang="en-GB" altLang="en-US" sz="1400" dirty="0" err="1"/>
              <a:t>medicalisation</a:t>
            </a:r>
            <a:r>
              <a:rPr lang="en-GB" altLang="en-US" sz="1400" dirty="0"/>
              <a:t> of homosexuality linked with issues of control</a:t>
            </a:r>
          </a:p>
          <a:p>
            <a:pPr lvl="3" eaLnBrk="1" hangingPunct="1"/>
            <a:r>
              <a:rPr lang="en-GB" altLang="en-US" sz="1200" dirty="0"/>
              <a:t>Laws and </a:t>
            </a:r>
            <a:r>
              <a:rPr lang="en-GB" altLang="en-US" sz="1200" dirty="0" err="1"/>
              <a:t>policitics</a:t>
            </a:r>
            <a:r>
              <a:rPr lang="en-GB" altLang="en-US" sz="1200" dirty="0"/>
              <a:t> had to respond.</a:t>
            </a:r>
          </a:p>
          <a:p>
            <a:pPr eaLnBrk="1" hangingPunct="1"/>
            <a:endParaRPr lang="en-GB" altLang="en-US"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43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43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435">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hangingPunct="1"/>
            <a:r>
              <a:rPr lang="en-GB" altLang="en-US"/>
              <a:t>Medicalisation, </a:t>
            </a:r>
            <a:br>
              <a:rPr lang="en-GB" altLang="en-US"/>
            </a:br>
            <a:r>
              <a:rPr lang="en-GB" altLang="en-US"/>
              <a:t>De-medicalisation </a:t>
            </a:r>
            <a:br>
              <a:rPr lang="en-GB" altLang="en-US"/>
            </a:br>
            <a:r>
              <a:rPr lang="en-GB" altLang="en-US"/>
              <a:t>and Re-medicalisation</a:t>
            </a:r>
          </a:p>
        </p:txBody>
      </p:sp>
      <p:sp>
        <p:nvSpPr>
          <p:cNvPr id="19459" name="Rectangle 3"/>
          <p:cNvSpPr>
            <a:spLocks noGrp="1" noChangeArrowheads="1"/>
          </p:cNvSpPr>
          <p:nvPr>
            <p:ph idx="1"/>
          </p:nvPr>
        </p:nvSpPr>
        <p:spPr>
          <a:xfrm>
            <a:off x="1186364" y="3135087"/>
            <a:ext cx="10178322" cy="3593591"/>
          </a:xfrm>
        </p:spPr>
        <p:txBody>
          <a:bodyPr/>
          <a:lstStyle/>
          <a:p>
            <a:pPr eaLnBrk="1" hangingPunct="1"/>
            <a:r>
              <a:rPr lang="en-GB" altLang="en-US" dirty="0"/>
              <a:t>Re-</a:t>
            </a:r>
            <a:r>
              <a:rPr lang="en-GB" altLang="en-US" dirty="0" err="1"/>
              <a:t>medicalisation</a:t>
            </a:r>
            <a:endParaRPr lang="en-GB" altLang="en-US" dirty="0"/>
          </a:p>
          <a:p>
            <a:pPr lvl="1" eaLnBrk="1" hangingPunct="1"/>
            <a:r>
              <a:rPr lang="en-GB" altLang="en-US" dirty="0"/>
              <a:t>Since the 1980s-1990s there has been a search for a ‘gay gene’ – or the assertion that someone is ‘born gay’</a:t>
            </a:r>
          </a:p>
          <a:p>
            <a:pPr lvl="2" eaLnBrk="1" hangingPunct="1"/>
            <a:r>
              <a:rPr lang="en-GB" altLang="en-US" dirty="0"/>
              <a:t>Use of biology and genetics has acted as a two-edged sword</a:t>
            </a:r>
          </a:p>
          <a:p>
            <a:pPr lvl="3" eaLnBrk="1" hangingPunct="1"/>
            <a:r>
              <a:rPr lang="en-GB" altLang="en-US" dirty="0"/>
              <a:t>Potentially this could ‘re-</a:t>
            </a:r>
            <a:r>
              <a:rPr lang="en-GB" altLang="en-US" dirty="0" err="1"/>
              <a:t>medicalise</a:t>
            </a:r>
            <a:r>
              <a:rPr lang="en-GB" altLang="en-US" dirty="0"/>
              <a:t>’ homosexuality</a:t>
            </a:r>
          </a:p>
          <a:p>
            <a:pPr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Bio-medicalisation and ‘Selling Sickness’</a:t>
            </a:r>
          </a:p>
        </p:txBody>
      </p:sp>
      <p:sp>
        <p:nvSpPr>
          <p:cNvPr id="20483" name="Rectangle 3"/>
          <p:cNvSpPr>
            <a:spLocks noGrp="1" noChangeArrowheads="1"/>
          </p:cNvSpPr>
          <p:nvPr>
            <p:ph idx="1"/>
          </p:nvPr>
        </p:nvSpPr>
        <p:spPr>
          <a:xfrm>
            <a:off x="1251678" y="2192695"/>
            <a:ext cx="10178322" cy="3593591"/>
          </a:xfrm>
        </p:spPr>
        <p:txBody>
          <a:bodyPr>
            <a:normAutofit lnSpcReduction="10000"/>
          </a:bodyPr>
          <a:lstStyle/>
          <a:p>
            <a:pPr eaLnBrk="1" hangingPunct="1"/>
            <a:r>
              <a:rPr lang="en-GB" altLang="en-US" sz="1800" dirty="0"/>
              <a:t>Since 1945 </a:t>
            </a:r>
          </a:p>
          <a:p>
            <a:pPr lvl="1" eaLnBrk="1" hangingPunct="1"/>
            <a:r>
              <a:rPr lang="en-GB" altLang="en-US" sz="1800" dirty="0"/>
              <a:t>Advances in science, technology (</a:t>
            </a:r>
            <a:r>
              <a:rPr lang="en-GB" altLang="en-US" sz="1800" dirty="0" err="1"/>
              <a:t>esp</a:t>
            </a:r>
            <a:r>
              <a:rPr lang="en-GB" altLang="en-US" sz="1800" dirty="0"/>
              <a:t> IT), pharmaceuticals</a:t>
            </a:r>
          </a:p>
          <a:p>
            <a:pPr lvl="2" eaLnBrk="1" hangingPunct="1"/>
            <a:r>
              <a:rPr lang="en-GB" altLang="en-US" sz="1600" dirty="0"/>
              <a:t>Molecular biology, biotechnologies, </a:t>
            </a:r>
            <a:r>
              <a:rPr lang="en-GB" altLang="en-US" sz="1600" dirty="0" err="1"/>
              <a:t>genomisation</a:t>
            </a:r>
            <a:r>
              <a:rPr lang="en-GB" altLang="en-US" sz="1600" dirty="0"/>
              <a:t>, transplant medicine, cloning and increase in life expectancy</a:t>
            </a:r>
          </a:p>
          <a:p>
            <a:pPr eaLnBrk="1" hangingPunct="1"/>
            <a:r>
              <a:rPr lang="en-GB" altLang="en-US" sz="1800" dirty="0"/>
              <a:t>Big business</a:t>
            </a:r>
          </a:p>
          <a:p>
            <a:pPr lvl="1" eaLnBrk="1" hangingPunct="1"/>
            <a:r>
              <a:rPr lang="en-GB" altLang="en-US" sz="1800" dirty="0"/>
              <a:t>Selling of drugs</a:t>
            </a:r>
          </a:p>
          <a:p>
            <a:pPr lvl="1" eaLnBrk="1" hangingPunct="1"/>
            <a:r>
              <a:rPr lang="en-GB" altLang="en-US" sz="1800" dirty="0"/>
              <a:t>Expand of cliental of those not just sick but avoiding sickness</a:t>
            </a:r>
          </a:p>
          <a:p>
            <a:pPr lvl="2" eaLnBrk="1" hangingPunct="1"/>
            <a:r>
              <a:rPr lang="en-GB" altLang="en-US" sz="1600" dirty="0"/>
              <a:t>Vitamins and alternative health</a:t>
            </a:r>
          </a:p>
          <a:p>
            <a:pPr lvl="2" eaLnBrk="1" hangingPunct="1"/>
            <a:r>
              <a:rPr lang="en-GB" altLang="en-US" sz="1600" dirty="0"/>
              <a:t>Quality of life</a:t>
            </a:r>
          </a:p>
          <a:p>
            <a:pPr lvl="2" eaLnBrk="1" hangingPunct="1"/>
            <a:r>
              <a:rPr lang="en-GB" altLang="en-US" sz="1600" dirty="0"/>
              <a:t>Patients who insist on medical intervention for a variety of everyday difficulties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048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48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48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48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04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a:t>It’s Not My Fault I’m Ill</a:t>
            </a:r>
          </a:p>
        </p:txBody>
      </p:sp>
      <p:sp>
        <p:nvSpPr>
          <p:cNvPr id="21507" name="Rectangle 3"/>
          <p:cNvSpPr>
            <a:spLocks noGrp="1" noChangeArrowheads="1"/>
          </p:cNvSpPr>
          <p:nvPr>
            <p:ph idx="1"/>
          </p:nvPr>
        </p:nvSpPr>
        <p:spPr/>
        <p:txBody>
          <a:bodyPr/>
          <a:lstStyle/>
          <a:p>
            <a:pPr eaLnBrk="1" hangingPunct="1"/>
            <a:r>
              <a:rPr lang="en-GB" altLang="en-US" dirty="0"/>
              <a:t>Disease mongering</a:t>
            </a:r>
          </a:p>
          <a:p>
            <a:pPr lvl="1" eaLnBrk="1" hangingPunct="1"/>
            <a:r>
              <a:rPr lang="en-GB" altLang="en-US" dirty="0"/>
              <a:t>Media</a:t>
            </a:r>
          </a:p>
          <a:p>
            <a:pPr lvl="2" eaLnBrk="1" hangingPunct="1"/>
            <a:r>
              <a:rPr lang="en-GB" altLang="en-US" dirty="0"/>
              <a:t>E.g. male pattern baldness, erectile dysfunction, social anxiety disorder, emotional trauma, including addictions and phobias</a:t>
            </a:r>
          </a:p>
          <a:p>
            <a:pPr lvl="2" eaLnBrk="1" hangingPunct="1"/>
            <a:r>
              <a:rPr lang="en-GB" altLang="en-US" dirty="0"/>
              <a:t>We are becoming defined by our illness and thus ‘become’ controlled through the </a:t>
            </a:r>
            <a:r>
              <a:rPr lang="en-GB" altLang="en-US" dirty="0" err="1"/>
              <a:t>medicalisation</a:t>
            </a:r>
            <a:r>
              <a:rPr lang="en-GB" altLang="en-US" dirty="0"/>
              <a:t> of illness</a:t>
            </a:r>
          </a:p>
          <a:p>
            <a:pPr eaLnBrk="1" hangingPunct="1"/>
            <a:r>
              <a:rPr lang="en-GB" altLang="en-US" dirty="0"/>
              <a:t>Also erosion of responsibility</a:t>
            </a:r>
          </a:p>
          <a:p>
            <a:pPr lvl="1" eaLnBrk="1" hangingPunct="1"/>
            <a:r>
              <a:rPr lang="en-GB" altLang="en-US" dirty="0"/>
              <a:t>It’s not my fault I’m ill</a:t>
            </a:r>
          </a:p>
          <a:p>
            <a:pPr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50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150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150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t>Therapeutic State</a:t>
            </a:r>
          </a:p>
        </p:txBody>
      </p:sp>
      <p:sp>
        <p:nvSpPr>
          <p:cNvPr id="25603" name="Rectangle 3"/>
          <p:cNvSpPr>
            <a:spLocks noGrp="1" noChangeArrowheads="1"/>
          </p:cNvSpPr>
          <p:nvPr>
            <p:ph idx="1"/>
          </p:nvPr>
        </p:nvSpPr>
        <p:spPr>
          <a:xfrm>
            <a:off x="1326323" y="1763487"/>
            <a:ext cx="10178322" cy="3593591"/>
          </a:xfrm>
        </p:spPr>
        <p:txBody>
          <a:bodyPr>
            <a:normAutofit fontScale="92500" lnSpcReduction="10000"/>
          </a:bodyPr>
          <a:lstStyle/>
          <a:p>
            <a:pPr eaLnBrk="1" hangingPunct="1"/>
            <a:r>
              <a:rPr lang="en-GB" altLang="en-US" sz="2000" dirty="0"/>
              <a:t>Therapeutic state refers to the ascendancy of the medical model of disease within welfare</a:t>
            </a:r>
          </a:p>
          <a:p>
            <a:pPr lvl="1" eaLnBrk="1" hangingPunct="1"/>
            <a:r>
              <a:rPr lang="en-GB" altLang="en-US" sz="2000" dirty="0"/>
              <a:t>Medical terms such as </a:t>
            </a:r>
          </a:p>
          <a:p>
            <a:pPr lvl="2" eaLnBrk="1" hangingPunct="1"/>
            <a:r>
              <a:rPr lang="en-GB" altLang="en-US" sz="1800" dirty="0"/>
              <a:t>Syndrome</a:t>
            </a:r>
          </a:p>
          <a:p>
            <a:pPr lvl="2" eaLnBrk="1" hangingPunct="1"/>
            <a:r>
              <a:rPr lang="en-GB" altLang="en-US" sz="1800" dirty="0"/>
              <a:t>Pathology</a:t>
            </a:r>
          </a:p>
          <a:p>
            <a:pPr lvl="2" eaLnBrk="1" hangingPunct="1"/>
            <a:r>
              <a:rPr lang="en-GB" altLang="en-US" sz="1800" dirty="0"/>
              <a:t>Sickness</a:t>
            </a:r>
          </a:p>
          <a:p>
            <a:pPr lvl="2" eaLnBrk="1" hangingPunct="1"/>
            <a:r>
              <a:rPr lang="en-GB" altLang="en-US" sz="1800" dirty="0"/>
              <a:t>Illness</a:t>
            </a:r>
          </a:p>
          <a:p>
            <a:pPr lvl="2" eaLnBrk="1" hangingPunct="1"/>
            <a:r>
              <a:rPr lang="en-GB" altLang="en-US" sz="1800" dirty="0"/>
              <a:t>Disease</a:t>
            </a:r>
          </a:p>
          <a:p>
            <a:pPr lvl="2" eaLnBrk="1" hangingPunct="1"/>
            <a:r>
              <a:rPr lang="en-GB" altLang="en-US" sz="1800" dirty="0"/>
              <a:t>Addiction</a:t>
            </a:r>
          </a:p>
          <a:p>
            <a:pPr lvl="2" eaLnBrk="1" hangingPunct="1"/>
            <a:r>
              <a:rPr lang="en-GB" altLang="en-US" sz="1800" dirty="0"/>
              <a:t>Therapy</a:t>
            </a:r>
          </a:p>
          <a:p>
            <a:pPr lvl="1" eaLnBrk="1" hangingPunct="1"/>
            <a:r>
              <a:rPr lang="en-GB" altLang="en-US" sz="2000" dirty="0"/>
              <a:t>Dominates social, legal, political, policy and information arenas of discourse</a:t>
            </a:r>
          </a:p>
          <a:p>
            <a:pPr lvl="1" eaLnBrk="1" hangingPunct="1"/>
            <a:endParaRPr lang="en-GB"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60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60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560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60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560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560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560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60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60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a:t>Medical Control</a:t>
            </a:r>
            <a:br>
              <a:rPr lang="en-GB" altLang="en-US"/>
            </a:br>
            <a:r>
              <a:rPr lang="en-GB" altLang="en-US"/>
              <a:t>Disempowering of Society </a:t>
            </a:r>
          </a:p>
        </p:txBody>
      </p:sp>
      <p:sp>
        <p:nvSpPr>
          <p:cNvPr id="27651" name="Rectangle 3"/>
          <p:cNvSpPr>
            <a:spLocks noGrp="1" noChangeArrowheads="1"/>
          </p:cNvSpPr>
          <p:nvPr>
            <p:ph idx="1"/>
          </p:nvPr>
        </p:nvSpPr>
        <p:spPr/>
        <p:txBody>
          <a:bodyPr/>
          <a:lstStyle/>
          <a:p>
            <a:pPr eaLnBrk="1" hangingPunct="1"/>
            <a:r>
              <a:rPr lang="en-GB" altLang="en-US" sz="1800" dirty="0"/>
              <a:t>PTSD – post traumatic stress disorder</a:t>
            </a:r>
          </a:p>
          <a:p>
            <a:pPr eaLnBrk="1" hangingPunct="1"/>
            <a:r>
              <a:rPr lang="en-GB" altLang="en-US" sz="1800" dirty="0" err="1"/>
              <a:t>Aberfan</a:t>
            </a:r>
            <a:r>
              <a:rPr lang="en-GB" altLang="en-US" sz="1800" dirty="0"/>
              <a:t> disaster of 1966 – took lives of 116 children and 28 </a:t>
            </a:r>
            <a:r>
              <a:rPr lang="en-GB" altLang="en-US" sz="1800" dirty="0" smtClean="0"/>
              <a:t>adults.</a:t>
            </a:r>
          </a:p>
          <a:p>
            <a:pPr eaLnBrk="1" hangingPunct="1"/>
            <a:r>
              <a:rPr lang="en-GB" altLang="en-US" sz="1800" dirty="0" smtClean="0"/>
              <a:t>No </a:t>
            </a:r>
            <a:r>
              <a:rPr lang="en-GB" altLang="en-US" sz="1800" dirty="0"/>
              <a:t>talk of psychological distress – children resumed their </a:t>
            </a:r>
            <a:r>
              <a:rPr lang="en-GB" altLang="en-US" sz="1800" dirty="0" smtClean="0"/>
              <a:t>education</a:t>
            </a:r>
          </a:p>
          <a:p>
            <a:pPr eaLnBrk="1" hangingPunct="1"/>
            <a:r>
              <a:rPr lang="en-GB" altLang="en-US" sz="1600" dirty="0" smtClean="0"/>
              <a:t>Today</a:t>
            </a:r>
            <a:r>
              <a:rPr lang="en-GB" altLang="en-US" sz="1600" dirty="0"/>
              <a:t>, such a response to a major disasters would be unthinkable. There would be an automatic assumption that every survivor in the area was deeply traumatised and inevitably scarred for life. Sending young pupils back to school so soon after a tragedy would be scorned as bad practice. The very attempt by the community to cope through self-help would be denounced as misguided since such victims could not be expected to deal with such problems on their own.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a:t>Social Control</a:t>
            </a:r>
            <a:br>
              <a:rPr lang="en-GB" altLang="en-US"/>
            </a:br>
            <a:r>
              <a:rPr lang="en-GB" altLang="en-US"/>
              <a:t>Medicalisation</a:t>
            </a:r>
          </a:p>
        </p:txBody>
      </p:sp>
      <p:sp>
        <p:nvSpPr>
          <p:cNvPr id="29699" name="Rectangle 3"/>
          <p:cNvSpPr>
            <a:spLocks noGrp="1" noChangeArrowheads="1"/>
          </p:cNvSpPr>
          <p:nvPr>
            <p:ph idx="1"/>
          </p:nvPr>
        </p:nvSpPr>
        <p:spPr/>
        <p:txBody>
          <a:bodyPr/>
          <a:lstStyle/>
          <a:p>
            <a:pPr eaLnBrk="1" hangingPunct="1"/>
            <a:r>
              <a:rPr lang="en-GB" altLang="en-US" dirty="0"/>
              <a:t>Linked to deviant behaviour</a:t>
            </a:r>
          </a:p>
          <a:p>
            <a:pPr lvl="1" eaLnBrk="1" hangingPunct="1"/>
            <a:r>
              <a:rPr lang="en-GB" altLang="en-US" dirty="0"/>
              <a:t>But the behaviour may not be the ‘fault’ of the deviant</a:t>
            </a:r>
          </a:p>
          <a:p>
            <a:pPr lvl="1" eaLnBrk="1" hangingPunct="1"/>
            <a:r>
              <a:rPr lang="en-GB" altLang="en-US" dirty="0"/>
              <a:t>Suggested that this becomes a ‘medical condition’</a:t>
            </a:r>
          </a:p>
          <a:p>
            <a:pPr lvl="1" eaLnBrk="1" hangingPunct="1"/>
            <a:r>
              <a:rPr lang="en-GB" altLang="en-US" dirty="0"/>
              <a:t>Therefore they are not ‘accountable’ for actions</a:t>
            </a:r>
          </a:p>
          <a:p>
            <a:pPr lvl="1"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Social Control</a:t>
            </a:r>
            <a:br>
              <a:rPr lang="en-GB" altLang="en-US"/>
            </a:br>
            <a:r>
              <a:rPr lang="en-GB" altLang="en-US"/>
              <a:t>Medicalisation</a:t>
            </a:r>
          </a:p>
        </p:txBody>
      </p:sp>
      <p:sp>
        <p:nvSpPr>
          <p:cNvPr id="31747" name="Rectangle 3"/>
          <p:cNvSpPr>
            <a:spLocks noGrp="1" noChangeArrowheads="1"/>
          </p:cNvSpPr>
          <p:nvPr>
            <p:ph idx="1"/>
          </p:nvPr>
        </p:nvSpPr>
        <p:spPr/>
        <p:txBody>
          <a:bodyPr/>
          <a:lstStyle/>
          <a:p>
            <a:pPr eaLnBrk="1" hangingPunct="1"/>
            <a:r>
              <a:rPr lang="en-GB" altLang="en-US" dirty="0" err="1"/>
              <a:t>Medicalisation</a:t>
            </a:r>
            <a:r>
              <a:rPr lang="en-GB" altLang="en-US" dirty="0"/>
              <a:t> </a:t>
            </a:r>
            <a:r>
              <a:rPr lang="en-GB" altLang="en-US" dirty="0" smtClean="0"/>
              <a:t>Medicine </a:t>
            </a:r>
            <a:r>
              <a:rPr lang="en-GB" altLang="en-US" dirty="0"/>
              <a:t>is NOT morally </a:t>
            </a:r>
            <a:r>
              <a:rPr lang="en-GB" altLang="en-US" dirty="0" smtClean="0"/>
              <a:t>neutral</a:t>
            </a:r>
          </a:p>
          <a:p>
            <a:pPr eaLnBrk="1" hangingPunct="1"/>
            <a:r>
              <a:rPr lang="en-GB" altLang="en-US" dirty="0" smtClean="0"/>
              <a:t>‘defining </a:t>
            </a:r>
            <a:r>
              <a:rPr lang="en-GB" altLang="en-US" dirty="0"/>
              <a:t>deviance as a medical phenomenon involves moral enterprise</a:t>
            </a:r>
            <a:r>
              <a:rPr lang="en-GB" altLang="en-US" dirty="0" smtClean="0"/>
              <a:t>’.</a:t>
            </a:r>
          </a:p>
          <a:p>
            <a:pPr eaLnBrk="1" hangingPunct="1"/>
            <a:r>
              <a:rPr lang="en-GB" altLang="en-US" dirty="0" smtClean="0"/>
              <a:t>Domination </a:t>
            </a:r>
            <a:r>
              <a:rPr lang="en-GB" altLang="en-US" dirty="0"/>
              <a:t>of expert </a:t>
            </a:r>
            <a:r>
              <a:rPr lang="en-GB" altLang="en-US" dirty="0" smtClean="0"/>
              <a:t>control</a:t>
            </a:r>
          </a:p>
          <a:p>
            <a:pPr eaLnBrk="1" hangingPunct="1"/>
            <a:r>
              <a:rPr lang="en-GB" altLang="en-US" dirty="0" smtClean="0"/>
              <a:t>Social </a:t>
            </a:r>
            <a:r>
              <a:rPr lang="en-GB" altLang="en-US" dirty="0"/>
              <a:t>behaviours fall under the mandate of medical </a:t>
            </a:r>
            <a:r>
              <a:rPr lang="en-GB" altLang="en-US" dirty="0" smtClean="0"/>
              <a:t>control</a:t>
            </a:r>
          </a:p>
          <a:p>
            <a:pPr eaLnBrk="1" hangingPunct="1"/>
            <a:r>
              <a:rPr lang="en-GB" altLang="en-US" dirty="0" smtClean="0"/>
              <a:t>individuals </a:t>
            </a:r>
            <a:r>
              <a:rPr lang="en-GB" altLang="en-US" dirty="0"/>
              <a:t>and groups are </a:t>
            </a:r>
            <a:r>
              <a:rPr lang="en-GB" altLang="en-US" dirty="0" smtClean="0"/>
              <a:t>dis-empowered</a:t>
            </a:r>
          </a:p>
          <a:p>
            <a:pPr eaLnBrk="1" hangingPunct="1"/>
            <a:r>
              <a:rPr lang="en-GB" altLang="en-US" dirty="0" smtClean="0"/>
              <a:t>From </a:t>
            </a:r>
            <a:r>
              <a:rPr lang="en-GB" altLang="en-US" dirty="0"/>
              <a:t>the group to the individual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a:t>Social Control</a:t>
            </a:r>
            <a:br>
              <a:rPr lang="en-GB" altLang="en-US"/>
            </a:br>
            <a:r>
              <a:rPr lang="en-GB" altLang="en-US"/>
              <a:t>Medicalisation</a:t>
            </a:r>
          </a:p>
        </p:txBody>
      </p:sp>
      <p:sp>
        <p:nvSpPr>
          <p:cNvPr id="33795" name="Rectangle 3"/>
          <p:cNvSpPr>
            <a:spLocks noGrp="1" noChangeArrowheads="1"/>
          </p:cNvSpPr>
          <p:nvPr>
            <p:ph idx="1"/>
          </p:nvPr>
        </p:nvSpPr>
        <p:spPr/>
        <p:txBody>
          <a:bodyPr/>
          <a:lstStyle/>
          <a:p>
            <a:pPr eaLnBrk="1" hangingPunct="1"/>
            <a:r>
              <a:rPr lang="en-GB" altLang="en-US"/>
              <a:t>Depoliticisation of deviant behaviour</a:t>
            </a:r>
          </a:p>
          <a:p>
            <a:pPr lvl="1" eaLnBrk="1" hangingPunct="1"/>
            <a:r>
              <a:rPr lang="en-GB" altLang="en-US"/>
              <a:t>Reduce or eliminate ideas or actions that are deemed to be threatening or dangerous to the status quo</a:t>
            </a:r>
          </a:p>
          <a:p>
            <a:pPr lvl="2" eaLnBrk="1" hangingPunct="1"/>
            <a:r>
              <a:rPr lang="en-GB" altLang="en-US"/>
              <a:t>Label individuals as medically ill</a:t>
            </a:r>
          </a:p>
          <a:p>
            <a:pPr lvl="2" eaLnBrk="1" hangingPunct="1"/>
            <a:r>
              <a:rPr lang="en-GB" altLang="en-US"/>
              <a:t>Absolves governments and society from any need to change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a:t>Social Control</a:t>
            </a:r>
            <a:br>
              <a:rPr lang="en-GB" altLang="en-US"/>
            </a:br>
            <a:r>
              <a:rPr lang="en-GB" altLang="en-US"/>
              <a:t>Medicalisation</a:t>
            </a:r>
          </a:p>
        </p:txBody>
      </p:sp>
      <p:sp>
        <p:nvSpPr>
          <p:cNvPr id="34819" name="Rectangle 3"/>
          <p:cNvSpPr>
            <a:spLocks noGrp="1" noChangeArrowheads="1"/>
          </p:cNvSpPr>
          <p:nvPr>
            <p:ph idx="1"/>
          </p:nvPr>
        </p:nvSpPr>
        <p:spPr/>
        <p:txBody>
          <a:bodyPr/>
          <a:lstStyle/>
          <a:p>
            <a:pPr eaLnBrk="1" hangingPunct="1"/>
            <a:r>
              <a:rPr lang="en-GB" altLang="en-US"/>
              <a:t>Exclusion of Evil</a:t>
            </a:r>
          </a:p>
          <a:p>
            <a:pPr lvl="1" eaLnBrk="1" hangingPunct="1"/>
            <a:r>
              <a:rPr lang="en-GB" altLang="en-US"/>
              <a:t>Historically religion saw deviant acts as a form of sinfulness or evil</a:t>
            </a:r>
          </a:p>
          <a:p>
            <a:pPr lvl="1" eaLnBrk="1" hangingPunct="1"/>
            <a:r>
              <a:rPr lang="en-GB" altLang="en-US"/>
              <a:t>If people’s actions are not caused by God or evil forces</a:t>
            </a:r>
          </a:p>
          <a:p>
            <a:pPr lvl="2" eaLnBrk="1" hangingPunct="1"/>
            <a:r>
              <a:rPr lang="en-GB" altLang="en-US"/>
              <a:t>Must originate with the persons or chemicals or the environment or society  or a combination of the above</a:t>
            </a:r>
          </a:p>
          <a:p>
            <a:pPr lvl="2" eaLnBrk="1" hangingPunct="1"/>
            <a:r>
              <a:rPr lang="en-GB" altLang="en-US"/>
              <a:t>If crime and deviance are ‘illnesses’</a:t>
            </a:r>
          </a:p>
          <a:p>
            <a:pPr lvl="3" eaLnBrk="1" hangingPunct="1"/>
            <a:r>
              <a:rPr lang="en-GB" altLang="en-US"/>
              <a:t>No one is responsible for their actions – even serial killers!</a:t>
            </a:r>
          </a:p>
          <a:p>
            <a:pPr lvl="3" eaLnBrk="1" hangingPunct="1"/>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48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8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dirty="0" smtClean="0"/>
              <a:t>References – Medical Control</a:t>
            </a:r>
            <a:endParaRPr lang="en-GB" altLang="en-US" dirty="0"/>
          </a:p>
        </p:txBody>
      </p:sp>
      <p:sp>
        <p:nvSpPr>
          <p:cNvPr id="35843" name="Rectangle 3"/>
          <p:cNvSpPr>
            <a:spLocks noGrp="1" noChangeArrowheads="1"/>
          </p:cNvSpPr>
          <p:nvPr>
            <p:ph idx="1"/>
          </p:nvPr>
        </p:nvSpPr>
        <p:spPr/>
        <p:txBody>
          <a:bodyPr/>
          <a:lstStyle/>
          <a:p>
            <a:pPr eaLnBrk="1" hangingPunct="1"/>
            <a:r>
              <a:rPr lang="en-GB" altLang="en-US" sz="1800" dirty="0"/>
              <a:t>Armstrong T (2003) ‘Attention Deficit Hyperactivity Disorder in Children: One Consequence of the Rise of Technologies and Demise of Play in </a:t>
            </a:r>
            <a:r>
              <a:rPr lang="en-GB" altLang="en-US" sz="1800" dirty="0" err="1"/>
              <a:t>Olfman</a:t>
            </a:r>
            <a:r>
              <a:rPr lang="en-GB" altLang="en-US" sz="1800" dirty="0"/>
              <a:t> S, All Work and No Play: How Education Reforms are Harming our </a:t>
            </a:r>
            <a:r>
              <a:rPr lang="en-GB" altLang="en-US" sz="1800" dirty="0" err="1"/>
              <a:t>Preschoolers</a:t>
            </a:r>
            <a:r>
              <a:rPr lang="en-GB" altLang="en-US" sz="1800" dirty="0"/>
              <a:t>, Westport, CT: </a:t>
            </a:r>
            <a:r>
              <a:rPr lang="en-GB" altLang="en-US" sz="1800" dirty="0" err="1"/>
              <a:t>Praeger</a:t>
            </a:r>
            <a:r>
              <a:rPr lang="en-GB" altLang="en-US" sz="1800" dirty="0"/>
              <a:t>.</a:t>
            </a:r>
          </a:p>
          <a:p>
            <a:pPr eaLnBrk="1" hangingPunct="1"/>
            <a:r>
              <a:rPr lang="en-GB" altLang="en-US" sz="1800" dirty="0" err="1"/>
              <a:t>Beniger</a:t>
            </a:r>
            <a:r>
              <a:rPr lang="en-GB" altLang="en-US" sz="1800" dirty="0"/>
              <a:t> JR (1984)  The Control Revolution: Technological and Economic Origins of the Information Society, Cambridge, MA: Harvard University Press.</a:t>
            </a:r>
          </a:p>
          <a:p>
            <a:pPr eaLnBrk="1" hangingPunct="1"/>
            <a:r>
              <a:rPr lang="en-GB" altLang="en-US" sz="1800" dirty="0"/>
              <a:t>Black D (1983) ‘Crime as Social Control’, American Sociological Review, </a:t>
            </a:r>
            <a:r>
              <a:rPr lang="en-GB" altLang="en-US" sz="1800" dirty="0" err="1"/>
              <a:t>Vol</a:t>
            </a:r>
            <a:r>
              <a:rPr lang="en-GB" altLang="en-US" sz="1800" dirty="0"/>
              <a:t> 48, No. 1, 34-45.</a:t>
            </a:r>
          </a:p>
          <a:p>
            <a:pPr eaLnBrk="1" hangingPunct="1"/>
            <a:r>
              <a:rPr lang="en-GB" altLang="en-US" sz="1800" dirty="0"/>
              <a:t>Conrad P &amp; </a:t>
            </a:r>
            <a:r>
              <a:rPr lang="en-GB" altLang="en-US" sz="1800" dirty="0" err="1"/>
              <a:t>Schnider</a:t>
            </a:r>
            <a:r>
              <a:rPr lang="en-GB" altLang="en-US" sz="1800" dirty="0"/>
              <a:t> JW (1980) Deviance and </a:t>
            </a:r>
            <a:r>
              <a:rPr lang="en-GB" altLang="en-US" sz="1800" dirty="0" err="1"/>
              <a:t>Medicalisation</a:t>
            </a:r>
            <a:r>
              <a:rPr lang="en-GB" altLang="en-US" sz="1800" dirty="0"/>
              <a:t>: From Badness to Sickness, St Louis: CV Mosby. </a:t>
            </a:r>
            <a:endParaRPr lang="en-GB" altLang="en-US" sz="1800" dirty="0" smtClean="0"/>
          </a:p>
          <a:p>
            <a:pPr eaLnBrk="1" hangingPunct="1"/>
            <a:r>
              <a:rPr lang="en-GB" altLang="en-US" sz="1800" dirty="0" smtClean="0"/>
              <a:t>Foucault, M. (2006) </a:t>
            </a:r>
            <a:r>
              <a:rPr lang="en-GB" altLang="en-US" sz="1800" i="1" dirty="0" smtClean="0"/>
              <a:t>History of Madness</a:t>
            </a:r>
            <a:r>
              <a:rPr lang="en-GB" altLang="en-US" sz="1800" dirty="0" smtClean="0"/>
              <a:t> New York: Routledge</a:t>
            </a:r>
            <a:endParaRPr lang="en-GB" altLang="en-US" sz="1800" dirty="0"/>
          </a:p>
          <a:p>
            <a:pPr eaLnBrk="1" hangingPunct="1"/>
            <a:r>
              <a:rPr lang="en-GB" altLang="en-US" sz="1800" dirty="0"/>
              <a:t>Gibbs JP (1989a) Control: Sociology's Central Notion, Urbana: University of Illinois Press.</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dirty="0" smtClean="0"/>
              <a:t>References – Medical Control</a:t>
            </a:r>
            <a:endParaRPr lang="en-GB" altLang="en-US" dirty="0"/>
          </a:p>
        </p:txBody>
      </p:sp>
      <p:sp>
        <p:nvSpPr>
          <p:cNvPr id="36867" name="Rectangle 3"/>
          <p:cNvSpPr>
            <a:spLocks noGrp="1" noChangeArrowheads="1"/>
          </p:cNvSpPr>
          <p:nvPr>
            <p:ph idx="1"/>
          </p:nvPr>
        </p:nvSpPr>
        <p:spPr/>
        <p:txBody>
          <a:bodyPr/>
          <a:lstStyle/>
          <a:p>
            <a:pPr eaLnBrk="1" hangingPunct="1"/>
            <a:r>
              <a:rPr lang="en-GB" altLang="en-US" sz="1400"/>
              <a:t>Gibbs JP (1989b) ‘Conceptualisation of Terrorism’, American Sociological Review, Vol 54, No. 3: 329-340.</a:t>
            </a:r>
          </a:p>
          <a:p>
            <a:pPr eaLnBrk="1" hangingPunct="1"/>
            <a:r>
              <a:rPr lang="en-GB" altLang="en-US" sz="1400"/>
              <a:t>Gibbs JP (1994) A Theory about Control, Boulder, CO: Westview Press.</a:t>
            </a:r>
          </a:p>
          <a:p>
            <a:pPr eaLnBrk="1" hangingPunct="1"/>
            <a:r>
              <a:rPr lang="en-GB" altLang="en-US" sz="1400"/>
              <a:t>Harris J (1998) The Nurture Assumption, New York: Free Press.</a:t>
            </a:r>
          </a:p>
          <a:p>
            <a:pPr eaLnBrk="1" hangingPunct="1"/>
            <a:r>
              <a:rPr lang="en-GB" altLang="en-US" sz="1400"/>
              <a:t>Hervieu-Leger D (1998) ‘The Transmission and Formation of Socio-Religious Identities in Modernity: An Analytical Essay on the Trajectories of Identification’ International Sociology, Vol 13, No. 2: 213-228.</a:t>
            </a:r>
          </a:p>
          <a:p>
            <a:pPr eaLnBrk="1" hangingPunct="1"/>
            <a:r>
              <a:rPr lang="en-GB" altLang="en-US" sz="1400"/>
              <a:t>Hillery G (1968) Communal Organisations: A study of local societies, Chicago: University of Chicago Press.</a:t>
            </a:r>
          </a:p>
          <a:p>
            <a:pPr eaLnBrk="1" hangingPunct="1"/>
            <a:r>
              <a:rPr lang="en-GB" altLang="en-US" sz="1400"/>
              <a:t>Hirschi t (1969) Causes of Delinquency, Berkeley: University of California Press.</a:t>
            </a:r>
          </a:p>
          <a:p>
            <a:pPr eaLnBrk="1" hangingPunct="1"/>
            <a:r>
              <a:rPr lang="en-GB" altLang="en-US" sz="1400"/>
              <a:t>Hirschi T &amp; Gottredson MR (2005) ‘Punishment of Children from the Perspective of Control Theory’ in Donnelly M &amp; Straus MA, Corporal Punishment of Children in Theoretical Perspectives, New Haven, CT: Yale University Press. </a:t>
            </a:r>
          </a:p>
          <a:p>
            <a:pPr eaLnBrk="1" hangingPunct="1"/>
            <a:endParaRPr lang="en-GB" altLang="en-US" sz="140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dirty="0" smtClean="0"/>
              <a:t>References – Medical Control</a:t>
            </a:r>
            <a:endParaRPr lang="en-GB" altLang="en-US" dirty="0"/>
          </a:p>
        </p:txBody>
      </p:sp>
      <p:sp>
        <p:nvSpPr>
          <p:cNvPr id="37891" name="Rectangle 3"/>
          <p:cNvSpPr>
            <a:spLocks noGrp="1" noChangeArrowheads="1"/>
          </p:cNvSpPr>
          <p:nvPr>
            <p:ph idx="1"/>
          </p:nvPr>
        </p:nvSpPr>
        <p:spPr/>
        <p:txBody>
          <a:bodyPr/>
          <a:lstStyle/>
          <a:p>
            <a:pPr eaLnBrk="1" hangingPunct="1"/>
            <a:r>
              <a:rPr lang="en-GB" altLang="en-US" sz="1100" dirty="0" err="1"/>
              <a:t>Katovich</a:t>
            </a:r>
            <a:r>
              <a:rPr lang="en-GB" altLang="en-US" sz="1100" dirty="0"/>
              <a:t> MA (1988) Seductions of Crime: Moral and Sensual Attraction in Doing Evil, New York: Basic Books</a:t>
            </a:r>
          </a:p>
          <a:p>
            <a:pPr eaLnBrk="1" hangingPunct="1"/>
            <a:r>
              <a:rPr lang="en-GB" altLang="en-US" sz="1100" dirty="0" err="1"/>
              <a:t>Katovich</a:t>
            </a:r>
            <a:r>
              <a:rPr lang="en-GB" altLang="en-US" sz="1100" dirty="0"/>
              <a:t> MA (1996) ‘Cooperative Bases of Control: Toward an Interactionist Conceptualisation’, Social Science Journal, </a:t>
            </a:r>
            <a:r>
              <a:rPr lang="en-GB" altLang="en-US" sz="1100" dirty="0" err="1"/>
              <a:t>Vol</a:t>
            </a:r>
            <a:r>
              <a:rPr lang="en-GB" altLang="en-US" sz="1100" dirty="0"/>
              <a:t> 33, No 3, 257-71.</a:t>
            </a:r>
          </a:p>
          <a:p>
            <a:pPr eaLnBrk="1" hangingPunct="1"/>
            <a:r>
              <a:rPr lang="en-GB" altLang="en-US" sz="1100" dirty="0"/>
              <a:t>Milgram S (1963) ‘Behavioural Study of Obedience’ Journal of Abnormal and Social Psychology, </a:t>
            </a:r>
            <a:r>
              <a:rPr lang="en-GB" altLang="en-US" sz="1100" dirty="0" err="1"/>
              <a:t>Vol</a:t>
            </a:r>
            <a:r>
              <a:rPr lang="en-GB" altLang="en-US" sz="1100" dirty="0"/>
              <a:t> 67, 371-378.</a:t>
            </a:r>
          </a:p>
          <a:p>
            <a:pPr eaLnBrk="1" hangingPunct="1"/>
            <a:r>
              <a:rPr lang="en-GB" altLang="en-US" sz="1100" dirty="0"/>
              <a:t>Milgram S (1965) ‘Some Conditions of Obedience and Disobedience to Authority’, Human Relations, </a:t>
            </a:r>
            <a:r>
              <a:rPr lang="en-GB" altLang="en-US" sz="1100" dirty="0" err="1"/>
              <a:t>Vol</a:t>
            </a:r>
            <a:r>
              <a:rPr lang="en-GB" altLang="en-US" sz="1100" dirty="0"/>
              <a:t>, 18, 56-78.</a:t>
            </a:r>
          </a:p>
          <a:p>
            <a:pPr eaLnBrk="1" hangingPunct="1"/>
            <a:r>
              <a:rPr lang="en-GB" altLang="en-US" sz="1100" dirty="0"/>
              <a:t>Nye EI (1958) Family Relationships and Deviant Behaviour, Westport, CT: Greenwood Press.</a:t>
            </a:r>
          </a:p>
          <a:p>
            <a:pPr eaLnBrk="1" hangingPunct="1"/>
            <a:r>
              <a:rPr lang="en-GB" altLang="en-US" sz="1100" dirty="0" err="1"/>
              <a:t>Riska</a:t>
            </a:r>
            <a:r>
              <a:rPr lang="en-GB" altLang="en-US" sz="1100" dirty="0"/>
              <a:t> E (2003) ‘Gendering the </a:t>
            </a:r>
            <a:r>
              <a:rPr lang="en-GB" altLang="en-US" sz="1100" dirty="0" err="1"/>
              <a:t>Medicalisation</a:t>
            </a:r>
            <a:r>
              <a:rPr lang="en-GB" altLang="en-US" sz="1100" dirty="0"/>
              <a:t> Thesis’ Gender Perspectives on Health and Medicine: Key Issues, </a:t>
            </a:r>
            <a:r>
              <a:rPr lang="en-GB" altLang="en-US" sz="1100" dirty="0" err="1"/>
              <a:t>Advnaces</a:t>
            </a:r>
            <a:r>
              <a:rPr lang="en-GB" altLang="en-US" sz="1100" dirty="0"/>
              <a:t> in Gender Research, </a:t>
            </a:r>
            <a:r>
              <a:rPr lang="en-GB" altLang="en-US" sz="1100" dirty="0" err="1"/>
              <a:t>Vol</a:t>
            </a:r>
            <a:r>
              <a:rPr lang="en-GB" altLang="en-US" sz="1100" dirty="0"/>
              <a:t> 7, 59-97.</a:t>
            </a:r>
          </a:p>
          <a:p>
            <a:pPr eaLnBrk="1" hangingPunct="1"/>
            <a:r>
              <a:rPr lang="en-GB" altLang="en-US" sz="1100" dirty="0" err="1"/>
              <a:t>Simmel</a:t>
            </a:r>
            <a:r>
              <a:rPr lang="en-GB" altLang="en-US" sz="1100" dirty="0"/>
              <a:t> G (1950) The Sociology of Georg </a:t>
            </a:r>
            <a:r>
              <a:rPr lang="en-GB" altLang="en-US" sz="1100" dirty="0" err="1"/>
              <a:t>Simmel</a:t>
            </a:r>
            <a:r>
              <a:rPr lang="en-GB" altLang="en-US" sz="1100" dirty="0"/>
              <a:t>, New York: Free Press.</a:t>
            </a:r>
          </a:p>
          <a:p>
            <a:pPr eaLnBrk="1" hangingPunct="1"/>
            <a:r>
              <a:rPr lang="en-GB" altLang="en-US" sz="1100" dirty="0"/>
              <a:t>Sumner WG (1906) Folkways, Boston: </a:t>
            </a:r>
            <a:r>
              <a:rPr lang="en-GB" altLang="en-US" sz="1100" dirty="0" err="1"/>
              <a:t>Ginn</a:t>
            </a:r>
            <a:r>
              <a:rPr lang="en-GB" altLang="en-US" sz="1100" dirty="0"/>
              <a:t>.</a:t>
            </a:r>
          </a:p>
          <a:p>
            <a:pPr eaLnBrk="1" hangingPunct="1"/>
            <a:r>
              <a:rPr lang="en-GB" altLang="en-US" sz="1100" dirty="0" err="1"/>
              <a:t>Weisheit</a:t>
            </a:r>
            <a:r>
              <a:rPr lang="en-GB" altLang="en-US" sz="1100" dirty="0"/>
              <a:t> RA &amp; </a:t>
            </a:r>
            <a:r>
              <a:rPr lang="en-GB" altLang="en-US" sz="1100" dirty="0" err="1"/>
              <a:t>Klofas</a:t>
            </a:r>
            <a:r>
              <a:rPr lang="en-GB" altLang="en-US" sz="1100" dirty="0"/>
              <a:t> JM (1998) ‘The Public Health Approach to Illicit Drugs’ criminal Justice Review, </a:t>
            </a:r>
            <a:r>
              <a:rPr lang="en-GB" altLang="en-US" sz="1100" dirty="0" err="1"/>
              <a:t>Vol</a:t>
            </a:r>
            <a:r>
              <a:rPr lang="en-GB" altLang="en-US" sz="1100" dirty="0"/>
              <a:t> 23, No 2, 213-232.</a:t>
            </a:r>
          </a:p>
          <a:p>
            <a:pPr eaLnBrk="1" hangingPunct="1"/>
            <a:r>
              <a:rPr lang="en-GB" altLang="en-US" sz="1100" dirty="0"/>
              <a:t>Zola IK (1972) ‘Medicine as an Institution of social Control’, Sociology Review, </a:t>
            </a:r>
            <a:r>
              <a:rPr lang="en-GB" altLang="en-US" sz="1100" dirty="0" err="1"/>
              <a:t>Vol</a:t>
            </a:r>
            <a:r>
              <a:rPr lang="en-GB" altLang="en-US" sz="1100" dirty="0"/>
              <a:t> 20, No 4, 487-504.</a:t>
            </a:r>
          </a:p>
          <a:p>
            <a:pPr eaLnBrk="1" hangingPunct="1"/>
            <a:endParaRPr lang="en-GB" altLang="en-US" sz="1100" dirty="0"/>
          </a:p>
          <a:p>
            <a:pPr eaLnBrk="1" hangingPunct="1"/>
            <a:endParaRPr lang="en-GB" altLang="en-US" sz="1100"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smtClean="0">
                <a:ln>
                  <a:noFill/>
                </a:ln>
              </a:rPr>
              <a:t>Legal Control</a:t>
            </a:r>
          </a:p>
        </p:txBody>
      </p:sp>
      <p:sp>
        <p:nvSpPr>
          <p:cNvPr id="17411" name="Rectangle 3"/>
          <p:cNvSpPr>
            <a:spLocks noGrp="1" noChangeArrowheads="1"/>
          </p:cNvSpPr>
          <p:nvPr>
            <p:ph idx="1"/>
          </p:nvPr>
        </p:nvSpPr>
        <p:spPr>
          <a:xfrm>
            <a:off x="1214356" y="1455577"/>
            <a:ext cx="10178322" cy="522514"/>
          </a:xfrm>
        </p:spPr>
        <p:txBody>
          <a:bodyPr/>
          <a:lstStyle/>
          <a:p>
            <a:r>
              <a:rPr lang="en-GB" altLang="en-US" dirty="0" smtClean="0"/>
              <a:t>Criminal Justice System	</a:t>
            </a:r>
          </a:p>
        </p:txBody>
      </p:sp>
      <p:sp>
        <p:nvSpPr>
          <p:cNvPr id="2" name="TextBox 1"/>
          <p:cNvSpPr txBox="1"/>
          <p:nvPr/>
        </p:nvSpPr>
        <p:spPr>
          <a:xfrm>
            <a:off x="1604865" y="2276669"/>
            <a:ext cx="9479902" cy="2677656"/>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a:t>Police</a:t>
            </a:r>
          </a:p>
          <a:p>
            <a:pPr marL="742950" lvl="1" indent="-285750">
              <a:buFont typeface="Arial" panose="020B0604020202020204" pitchFamily="34" charset="0"/>
              <a:buChar char="•"/>
            </a:pPr>
            <a:r>
              <a:rPr lang="en-GB" altLang="en-US" sz="2400" dirty="0"/>
              <a:t>Detain suspects and make arrests</a:t>
            </a:r>
          </a:p>
          <a:p>
            <a:pPr marL="285750" indent="-285750">
              <a:buFont typeface="Arial" panose="020B0604020202020204" pitchFamily="34" charset="0"/>
              <a:buChar char="•"/>
            </a:pPr>
            <a:r>
              <a:rPr lang="en-GB" altLang="en-US" sz="2400" dirty="0"/>
              <a:t>Law and courts</a:t>
            </a:r>
          </a:p>
          <a:p>
            <a:pPr marL="742950" lvl="1" indent="-285750">
              <a:buFont typeface="Arial" panose="020B0604020202020204" pitchFamily="34" charset="0"/>
              <a:buChar char="•"/>
            </a:pPr>
            <a:r>
              <a:rPr lang="en-GB" altLang="en-US" sz="2400" dirty="0"/>
              <a:t>Pass judgements and whether individuals have committed a crime(s) </a:t>
            </a:r>
          </a:p>
          <a:p>
            <a:pPr marL="285750" indent="-285750">
              <a:buFont typeface="Arial" panose="020B0604020202020204" pitchFamily="34" charset="0"/>
              <a:buChar char="•"/>
            </a:pPr>
            <a:r>
              <a:rPr lang="en-GB" altLang="en-US" sz="2400" dirty="0"/>
              <a:t>Correction (Prison/Probation)</a:t>
            </a:r>
          </a:p>
          <a:p>
            <a:pPr marL="742950" lvl="1" indent="-285750">
              <a:buFont typeface="Arial" panose="020B0604020202020204" pitchFamily="34" charset="0"/>
              <a:buChar char="•"/>
            </a:pPr>
            <a:r>
              <a:rPr lang="en-GB" altLang="en-US" sz="2400" dirty="0"/>
              <a:t>Punishes those convicted of crimes in the criminal courts</a:t>
            </a:r>
          </a:p>
          <a:p>
            <a:pPr marL="285750" indent="-285750">
              <a:buFont typeface="Arial" panose="020B0604020202020204" pitchFamily="34" charset="0"/>
              <a:buChar char="•"/>
            </a:pP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P spid="2"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rtlCol="0">
            <a:normAutofit/>
          </a:bodyPr>
          <a:lstStyle/>
          <a:p>
            <a:pPr fontAlgn="auto">
              <a:spcAft>
                <a:spcPts val="0"/>
              </a:spcAft>
              <a:defRPr/>
            </a:pPr>
            <a:r>
              <a:rPr lang="en-GB" altLang="en-US" smtClean="0">
                <a:solidFill>
                  <a:schemeClr val="tx1">
                    <a:lumMod val="85000"/>
                    <a:lumOff val="15000"/>
                  </a:schemeClr>
                </a:solidFill>
              </a:rPr>
              <a:t>Legal Control</a:t>
            </a:r>
            <a:br>
              <a:rPr lang="en-GB" altLang="en-US" smtClean="0">
                <a:solidFill>
                  <a:schemeClr val="tx1">
                    <a:lumMod val="85000"/>
                    <a:lumOff val="15000"/>
                  </a:schemeClr>
                </a:solidFill>
              </a:rPr>
            </a:br>
            <a:r>
              <a:rPr lang="en-GB" altLang="en-US" smtClean="0">
                <a:solidFill>
                  <a:schemeClr val="tx1">
                    <a:lumMod val="85000"/>
                    <a:lumOff val="15000"/>
                  </a:schemeClr>
                </a:solidFill>
              </a:rPr>
              <a:t>The Enlightenment</a:t>
            </a:r>
          </a:p>
        </p:txBody>
      </p:sp>
      <p:sp>
        <p:nvSpPr>
          <p:cNvPr id="14339" name="Rectangle 3"/>
          <p:cNvSpPr>
            <a:spLocks noGrp="1" noChangeArrowheads="1"/>
          </p:cNvSpPr>
          <p:nvPr>
            <p:ph idx="1"/>
          </p:nvPr>
        </p:nvSpPr>
        <p:spPr/>
        <p:txBody>
          <a:bodyPr rtlCol="0">
            <a:normAutofit/>
          </a:bodyPr>
          <a:lstStyle/>
          <a:p>
            <a:pPr fontAlgn="auto">
              <a:buFont typeface="Arial"/>
              <a:buChar char="•"/>
              <a:defRPr/>
            </a:pPr>
            <a:r>
              <a:rPr lang="en-GB" altLang="en-US" dirty="0" smtClean="0">
                <a:solidFill>
                  <a:schemeClr val="tx1">
                    <a:lumMod val="85000"/>
                    <a:lumOff val="15000"/>
                  </a:schemeClr>
                </a:solidFill>
              </a:rPr>
              <a:t>18th century philosophical movement</a:t>
            </a:r>
          </a:p>
          <a:p>
            <a:pPr lvl="1" fontAlgn="auto">
              <a:buFont typeface="Arial"/>
              <a:buChar char="•"/>
              <a:defRPr/>
            </a:pPr>
            <a:r>
              <a:rPr lang="en-GB" altLang="en-US" dirty="0" smtClean="0">
                <a:solidFill>
                  <a:schemeClr val="tx1">
                    <a:lumMod val="85000"/>
                    <a:lumOff val="15000"/>
                  </a:schemeClr>
                </a:solidFill>
              </a:rPr>
              <a:t>Reason, experience and scientific method over dogma (religious or otherwise)</a:t>
            </a:r>
          </a:p>
          <a:p>
            <a:pPr lvl="1" fontAlgn="auto">
              <a:buFont typeface="Arial"/>
              <a:buChar char="•"/>
              <a:defRPr/>
            </a:pPr>
            <a:r>
              <a:rPr lang="en-GB" altLang="en-US" dirty="0" smtClean="0">
                <a:solidFill>
                  <a:schemeClr val="tx1">
                    <a:lumMod val="85000"/>
                    <a:lumOff val="15000"/>
                  </a:schemeClr>
                </a:solidFill>
              </a:rPr>
              <a:t>Rationalism</a:t>
            </a:r>
          </a:p>
          <a:p>
            <a:pPr lvl="1" fontAlgn="auto">
              <a:buFont typeface="Arial"/>
              <a:buChar char="•"/>
              <a:defRPr/>
            </a:pPr>
            <a:r>
              <a:rPr lang="en-GB" altLang="en-US" dirty="0" smtClean="0">
                <a:solidFill>
                  <a:schemeClr val="tx1">
                    <a:lumMod val="85000"/>
                    <a:lumOff val="15000"/>
                  </a:schemeClr>
                </a:solidFill>
              </a:rPr>
              <a:t>Universality of law</a:t>
            </a:r>
          </a:p>
          <a:p>
            <a:pPr lvl="2" fontAlgn="auto">
              <a:buFont typeface="Arial"/>
              <a:buChar char="•"/>
              <a:defRPr/>
            </a:pPr>
            <a:r>
              <a:rPr lang="en-GB" altLang="en-US" dirty="0" smtClean="0">
                <a:solidFill>
                  <a:schemeClr val="tx1">
                    <a:lumMod val="85000"/>
                    <a:lumOff val="15000"/>
                  </a:schemeClr>
                </a:solidFill>
              </a:rPr>
              <a:t>Treatment of persons under the criminal justice system should be equal, fair, transparent</a:t>
            </a:r>
          </a:p>
          <a:p>
            <a:pPr lvl="2" fontAlgn="auto">
              <a:buFont typeface="Arial"/>
              <a:buChar char="•"/>
              <a:defRPr/>
            </a:pPr>
            <a:r>
              <a:rPr lang="en-GB" altLang="en-US" dirty="0" smtClean="0">
                <a:solidFill>
                  <a:schemeClr val="tx1">
                    <a:lumMod val="85000"/>
                    <a:lumOff val="15000"/>
                  </a:schemeClr>
                </a:solidFill>
              </a:rPr>
              <a:t>Although in reality this was not always the case</a:t>
            </a:r>
          </a:p>
          <a:p>
            <a:pPr marL="914400" lvl="2" indent="0" algn="r" fontAlgn="auto">
              <a:buFont typeface="Arial"/>
              <a:buNone/>
              <a:defRPr/>
            </a:pPr>
            <a:r>
              <a:rPr lang="en-GB" altLang="en-US" dirty="0" smtClean="0">
                <a:solidFill>
                  <a:schemeClr val="tx1">
                    <a:lumMod val="85000"/>
                    <a:lumOff val="15000"/>
                  </a:schemeClr>
                </a:solidFill>
              </a:rPr>
              <a:t>(Frazer, 2010)</a:t>
            </a:r>
          </a:p>
          <a:p>
            <a:pPr lvl="2" fontAlgn="auto">
              <a:buFont typeface="Arial"/>
              <a:buChar char="•"/>
              <a:defRPr/>
            </a:pPr>
            <a:endParaRPr lang="en-GB" altLang="en-US" dirty="0" smtClean="0">
              <a:solidFill>
                <a:schemeClr val="tx1">
                  <a:lumMod val="85000"/>
                  <a:lumOff val="15000"/>
                </a:schemeClr>
              </a:solidFill>
            </a:endParaRPr>
          </a:p>
          <a:p>
            <a:pPr lvl="2" fontAlgn="auto">
              <a:buFont typeface="Arial"/>
              <a:buChar char="•"/>
              <a:defRPr/>
            </a:pPr>
            <a:endParaRPr lang="en-GB" altLang="en-US" dirty="0" smtClean="0">
              <a:solidFill>
                <a:schemeClr val="tx1">
                  <a:lumMod val="85000"/>
                  <a:lumOff val="1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3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339">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rtlCol="0">
            <a:normAutofit/>
          </a:bodyPr>
          <a:lstStyle/>
          <a:p>
            <a:pPr fontAlgn="auto">
              <a:spcAft>
                <a:spcPts val="0"/>
              </a:spcAft>
              <a:defRPr/>
            </a:pPr>
            <a:r>
              <a:rPr lang="en-GB" altLang="en-US" smtClean="0">
                <a:solidFill>
                  <a:schemeClr val="tx1">
                    <a:lumMod val="85000"/>
                    <a:lumOff val="15000"/>
                  </a:schemeClr>
                </a:solidFill>
              </a:rPr>
              <a:t>Legal Control</a:t>
            </a:r>
            <a:br>
              <a:rPr lang="en-GB" altLang="en-US" smtClean="0">
                <a:solidFill>
                  <a:schemeClr val="tx1">
                    <a:lumMod val="85000"/>
                    <a:lumOff val="15000"/>
                  </a:schemeClr>
                </a:solidFill>
              </a:rPr>
            </a:br>
            <a:r>
              <a:rPr lang="en-GB" altLang="en-US" smtClean="0">
                <a:solidFill>
                  <a:schemeClr val="tx1">
                    <a:lumMod val="85000"/>
                    <a:lumOff val="15000"/>
                  </a:schemeClr>
                </a:solidFill>
              </a:rPr>
              <a:t>The Enlightenment</a:t>
            </a:r>
          </a:p>
        </p:txBody>
      </p:sp>
      <p:sp>
        <p:nvSpPr>
          <p:cNvPr id="17411" name="Rectangle 3"/>
          <p:cNvSpPr>
            <a:spLocks noGrp="1" noChangeArrowheads="1"/>
          </p:cNvSpPr>
          <p:nvPr>
            <p:ph idx="1"/>
          </p:nvPr>
        </p:nvSpPr>
        <p:spPr>
          <a:xfrm>
            <a:off x="1215696" y="1922107"/>
            <a:ext cx="10178322" cy="3593591"/>
          </a:xfrm>
        </p:spPr>
        <p:txBody>
          <a:bodyPr rtlCol="0">
            <a:noAutofit/>
          </a:bodyPr>
          <a:lstStyle/>
          <a:p>
            <a:pPr fontAlgn="auto">
              <a:buFont typeface="Arial"/>
              <a:buChar char="•"/>
              <a:defRPr/>
            </a:pPr>
            <a:r>
              <a:rPr lang="en-GB" altLang="en-US" sz="1200" dirty="0" smtClean="0">
                <a:solidFill>
                  <a:schemeClr val="tx1">
                    <a:lumMod val="85000"/>
                    <a:lumOff val="15000"/>
                  </a:schemeClr>
                </a:solidFill>
              </a:rPr>
              <a:t>John Howard</a:t>
            </a:r>
          </a:p>
          <a:p>
            <a:pPr lvl="1" fontAlgn="auto">
              <a:buFont typeface="Arial"/>
              <a:buChar char="•"/>
              <a:defRPr/>
            </a:pPr>
            <a:r>
              <a:rPr lang="en-GB" altLang="en-US" sz="1200" dirty="0" smtClean="0">
                <a:solidFill>
                  <a:schemeClr val="tx1">
                    <a:lumMod val="85000"/>
                    <a:lumOff val="15000"/>
                  </a:schemeClr>
                </a:solidFill>
              </a:rPr>
              <a:t>Howard League for Penal Reform</a:t>
            </a:r>
          </a:p>
          <a:p>
            <a:pPr lvl="2" fontAlgn="auto">
              <a:buFont typeface="Arial"/>
              <a:buChar char="•"/>
              <a:defRPr/>
            </a:pPr>
            <a:r>
              <a:rPr lang="en-GB" altLang="en-US" sz="1200" dirty="0" smtClean="0">
                <a:solidFill>
                  <a:schemeClr val="tx1">
                    <a:lumMod val="85000"/>
                    <a:lumOff val="15000"/>
                  </a:schemeClr>
                </a:solidFill>
              </a:rPr>
              <a:t>Scientific, humanitarian and religious methods</a:t>
            </a:r>
          </a:p>
          <a:p>
            <a:pPr lvl="2" fontAlgn="auto">
              <a:buFont typeface="Arial"/>
              <a:buChar char="•"/>
              <a:defRPr/>
            </a:pPr>
            <a:r>
              <a:rPr lang="en-GB" altLang="en-US" sz="1200" dirty="0" smtClean="0">
                <a:solidFill>
                  <a:schemeClr val="tx1">
                    <a:lumMod val="85000"/>
                    <a:lumOff val="15000"/>
                  </a:schemeClr>
                </a:solidFill>
              </a:rPr>
              <a:t>Reduction of human misery</a:t>
            </a:r>
          </a:p>
          <a:p>
            <a:pPr lvl="3" fontAlgn="auto">
              <a:buFont typeface="Arial"/>
              <a:buChar char="•"/>
              <a:defRPr/>
            </a:pPr>
            <a:r>
              <a:rPr lang="en-GB" altLang="en-US" sz="1200" dirty="0" smtClean="0">
                <a:solidFill>
                  <a:schemeClr val="tx1">
                    <a:lumMod val="85000"/>
                    <a:lumOff val="15000"/>
                  </a:schemeClr>
                </a:solidFill>
              </a:rPr>
              <a:t>(</a:t>
            </a:r>
            <a:r>
              <a:rPr lang="en-GB" altLang="en-US" sz="1200" dirty="0" err="1" smtClean="0">
                <a:solidFill>
                  <a:schemeClr val="tx1">
                    <a:lumMod val="85000"/>
                    <a:lumOff val="15000"/>
                  </a:schemeClr>
                </a:solidFill>
              </a:rPr>
              <a:t>Beccaria</a:t>
            </a:r>
            <a:r>
              <a:rPr lang="en-GB" altLang="en-US" sz="1200" dirty="0" smtClean="0">
                <a:solidFill>
                  <a:schemeClr val="tx1">
                    <a:lumMod val="85000"/>
                    <a:lumOff val="15000"/>
                  </a:schemeClr>
                </a:solidFill>
              </a:rPr>
              <a:t>, Bentham, Elizabeth Fry, William Blackstone and others)</a:t>
            </a:r>
          </a:p>
          <a:p>
            <a:pPr lvl="4" fontAlgn="auto">
              <a:buFont typeface="Arial"/>
              <a:buChar char="•"/>
              <a:defRPr/>
            </a:pPr>
            <a:r>
              <a:rPr lang="en-GB" altLang="en-US" sz="1200" dirty="0" smtClean="0">
                <a:solidFill>
                  <a:schemeClr val="tx1">
                    <a:lumMod val="85000"/>
                    <a:lumOff val="15000"/>
                  </a:schemeClr>
                </a:solidFill>
              </a:rPr>
              <a:t>Appoint chaplains in jails</a:t>
            </a:r>
          </a:p>
          <a:p>
            <a:pPr lvl="4" fontAlgn="auto">
              <a:buFont typeface="Arial"/>
              <a:buChar char="•"/>
              <a:defRPr/>
            </a:pPr>
            <a:r>
              <a:rPr lang="en-GB" altLang="en-US" sz="1200" dirty="0" smtClean="0">
                <a:solidFill>
                  <a:schemeClr val="tx1">
                    <a:lumMod val="85000"/>
                    <a:lumOff val="15000"/>
                  </a:schemeClr>
                </a:solidFill>
              </a:rPr>
              <a:t>Abolition of solitary confinement</a:t>
            </a:r>
          </a:p>
          <a:p>
            <a:pPr lvl="4" fontAlgn="auto">
              <a:buFont typeface="Arial"/>
              <a:buChar char="•"/>
              <a:defRPr/>
            </a:pPr>
            <a:r>
              <a:rPr lang="en-GB" altLang="en-US" sz="1200" dirty="0" smtClean="0">
                <a:solidFill>
                  <a:schemeClr val="tx1">
                    <a:lumMod val="85000"/>
                    <a:lumOff val="15000"/>
                  </a:schemeClr>
                </a:solidFill>
              </a:rPr>
              <a:t>Education of prisoners</a:t>
            </a:r>
          </a:p>
          <a:p>
            <a:pPr lvl="4" fontAlgn="auto">
              <a:buFont typeface="Arial"/>
              <a:buChar char="•"/>
              <a:defRPr/>
            </a:pPr>
            <a:r>
              <a:rPr lang="en-GB" altLang="en-US" sz="1200" dirty="0" smtClean="0">
                <a:solidFill>
                  <a:schemeClr val="tx1">
                    <a:lumMod val="85000"/>
                    <a:lumOff val="15000"/>
                  </a:schemeClr>
                </a:solidFill>
              </a:rPr>
              <a:t>General improvements in incarceration conditions of inmates</a:t>
            </a:r>
          </a:p>
          <a:p>
            <a:pPr lvl="2" fontAlgn="auto">
              <a:buFont typeface="Arial"/>
              <a:buChar char="•"/>
              <a:defRPr/>
            </a:pPr>
            <a:r>
              <a:rPr lang="en-GB" altLang="en-US" sz="1200" dirty="0" smtClean="0">
                <a:solidFill>
                  <a:schemeClr val="tx1">
                    <a:lumMod val="85000"/>
                    <a:lumOff val="15000"/>
                  </a:schemeClr>
                </a:solidFill>
              </a:rPr>
              <a:t>Visiting Gaols (Jails) prison and correctional institutions</a:t>
            </a:r>
          </a:p>
          <a:p>
            <a:pPr lvl="2" fontAlgn="auto">
              <a:buFont typeface="Arial"/>
              <a:buChar char="•"/>
              <a:defRPr/>
            </a:pPr>
            <a:r>
              <a:rPr lang="en-GB" altLang="en-US" sz="1200" dirty="0" smtClean="0">
                <a:solidFill>
                  <a:schemeClr val="tx1">
                    <a:lumMod val="85000"/>
                    <a:lumOff val="15000"/>
                  </a:schemeClr>
                </a:solidFill>
              </a:rPr>
              <a:t>1777 state prisons in England a report</a:t>
            </a:r>
          </a:p>
          <a:p>
            <a:pPr lvl="2" fontAlgn="auto">
              <a:buFont typeface="Arial"/>
              <a:buChar char="•"/>
              <a:defRPr/>
            </a:pPr>
            <a:r>
              <a:rPr lang="en-GB" altLang="en-US" sz="1200" dirty="0" smtClean="0">
                <a:solidFill>
                  <a:schemeClr val="tx1">
                    <a:lumMod val="85000"/>
                    <a:lumOff val="15000"/>
                  </a:schemeClr>
                </a:solidFill>
              </a:rPr>
              <a:t>Jails and Prisons were in an awful state, corruption, filth, squalor, </a:t>
            </a:r>
            <a:r>
              <a:rPr lang="en-GB" altLang="en-US" sz="1200" dirty="0" err="1" smtClean="0">
                <a:solidFill>
                  <a:schemeClr val="tx1">
                    <a:lumMod val="85000"/>
                    <a:lumOff val="15000"/>
                  </a:schemeClr>
                </a:solidFill>
              </a:rPr>
              <a:t>unhealthness</a:t>
            </a:r>
            <a:r>
              <a:rPr lang="en-GB" altLang="en-US" sz="1200" dirty="0" smtClean="0">
                <a:solidFill>
                  <a:schemeClr val="tx1">
                    <a:lumMod val="85000"/>
                    <a:lumOff val="15000"/>
                  </a:schemeClr>
                </a:solidFill>
              </a:rPr>
              <a:t> – change followed</a:t>
            </a:r>
          </a:p>
          <a:p>
            <a:pPr lvl="1" fontAlgn="auto">
              <a:buFont typeface="Arial"/>
              <a:buChar char="•"/>
              <a:defRPr/>
            </a:pPr>
            <a:r>
              <a:rPr lang="en-GB" altLang="en-US" sz="1200" dirty="0" smtClean="0">
                <a:solidFill>
                  <a:schemeClr val="tx1">
                    <a:lumMod val="85000"/>
                    <a:lumOff val="15000"/>
                  </a:schemeClr>
                </a:solidFill>
              </a:rPr>
              <a:t>Classification and segregation of prisoners by sex, age, types and severity of crimes</a:t>
            </a:r>
          </a:p>
          <a:p>
            <a:pPr lvl="1" fontAlgn="auto">
              <a:buFont typeface="Arial"/>
              <a:buChar char="•"/>
              <a:defRPr/>
            </a:pPr>
            <a:r>
              <a:rPr lang="en-GB" altLang="en-US" sz="1200" dirty="0" smtClean="0">
                <a:solidFill>
                  <a:schemeClr val="tx1">
                    <a:lumMod val="85000"/>
                    <a:lumOff val="15000"/>
                  </a:schemeClr>
                </a:solidFill>
              </a:rPr>
              <a:t>Suggested idleness made criminals</a:t>
            </a:r>
          </a:p>
          <a:p>
            <a:pPr lvl="2" fontAlgn="auto">
              <a:buFont typeface="Arial"/>
              <a:buChar char="•"/>
              <a:defRPr/>
            </a:pPr>
            <a:r>
              <a:rPr lang="en-GB" altLang="en-US" sz="1200" dirty="0" smtClean="0">
                <a:solidFill>
                  <a:schemeClr val="tx1">
                    <a:lumMod val="85000"/>
                    <a:lumOff val="15000"/>
                  </a:schemeClr>
                </a:solidFill>
              </a:rPr>
              <a:t>Prisoners to be taught industriousness</a:t>
            </a:r>
          </a:p>
          <a:p>
            <a:pPr lvl="2" fontAlgn="auto">
              <a:buFont typeface="Arial"/>
              <a:buChar char="•"/>
              <a:defRPr/>
            </a:pPr>
            <a:r>
              <a:rPr lang="en-GB" altLang="en-US" sz="1200" dirty="0" smtClean="0">
                <a:solidFill>
                  <a:schemeClr val="tx1">
                    <a:lumMod val="85000"/>
                    <a:lumOff val="15000"/>
                  </a:schemeClr>
                </a:solidFill>
              </a:rPr>
              <a:t>Religious instruction was considered crucial </a:t>
            </a:r>
          </a:p>
          <a:p>
            <a:pPr lvl="1" fontAlgn="auto">
              <a:buFont typeface="Arial"/>
              <a:buChar char="•"/>
              <a:defRPr/>
            </a:pPr>
            <a:endParaRPr lang="en-GB" altLang="en-US" sz="1200" dirty="0" smtClean="0">
              <a:solidFill>
                <a:schemeClr val="tx1">
                  <a:lumMod val="85000"/>
                  <a:lumOff val="15000"/>
                </a:schemeClr>
              </a:solidFill>
            </a:endParaRPr>
          </a:p>
        </p:txBody>
      </p:sp>
      <p:sp>
        <p:nvSpPr>
          <p:cNvPr id="27652" name="Rectangle 3"/>
          <p:cNvSpPr>
            <a:spLocks noChangeArrowheads="1"/>
          </p:cNvSpPr>
          <p:nvPr/>
        </p:nvSpPr>
        <p:spPr bwMode="auto">
          <a:xfrm>
            <a:off x="8761662" y="6356415"/>
            <a:ext cx="28936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defRPr>
                <a:solidFill>
                  <a:schemeClr val="tx1"/>
                </a:solidFill>
                <a:latin typeface="Tahoma" pitchFamily="34" charset="0"/>
              </a:defRPr>
            </a:lvl1pPr>
            <a:lvl2pPr marL="742950" indent="-285750">
              <a:defRPr>
                <a:solidFill>
                  <a:schemeClr val="tx1"/>
                </a:solidFill>
                <a:latin typeface="Tahoma" pitchFamily="34" charset="0"/>
              </a:defRPr>
            </a:lvl2pPr>
            <a:lvl3pPr marL="1143000" indent="-228600">
              <a:defRPr>
                <a:solidFill>
                  <a:schemeClr val="tx1"/>
                </a:solidFill>
                <a:latin typeface="Tahoma" pitchFamily="34" charset="0"/>
              </a:defRPr>
            </a:lvl3pPr>
            <a:lvl4pPr>
              <a:defRPr>
                <a:solidFill>
                  <a:schemeClr val="tx1"/>
                </a:solidFill>
                <a:latin typeface="Tahoma" pitchFamily="34" charset="0"/>
              </a:defRPr>
            </a:lvl4pPr>
            <a:lvl5pPr marL="2057400" indent="-22860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lvl="3" algn="r" eaLnBrk="1" hangingPunct="1"/>
            <a:r>
              <a:rPr lang="en-GB" altLang="en-US" dirty="0"/>
              <a:t>(Ryan, 1987)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41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41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411">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411">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411">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7411">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411">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411">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411">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411">
                                            <p:txEl>
                                              <p:pRg st="11" end="11"/>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7411">
                                            <p:txEl>
                                              <p:pRg st="12" end="12"/>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411">
                                            <p:txEl>
                                              <p:pRg st="13" end="13"/>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7411">
                                            <p:txEl>
                                              <p:pRg st="14" end="14"/>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411">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smtClean="0">
                <a:ln>
                  <a:noFill/>
                </a:ln>
              </a:rPr>
              <a:t>State Power </a:t>
            </a:r>
          </a:p>
        </p:txBody>
      </p:sp>
      <p:sp>
        <p:nvSpPr>
          <p:cNvPr id="18435" name="Rectangle 3"/>
          <p:cNvSpPr>
            <a:spLocks noGrp="1" noChangeArrowheads="1"/>
          </p:cNvSpPr>
          <p:nvPr>
            <p:ph idx="1"/>
          </p:nvPr>
        </p:nvSpPr>
        <p:spPr>
          <a:xfrm>
            <a:off x="1261009" y="1679511"/>
            <a:ext cx="10178322" cy="3593591"/>
          </a:xfrm>
        </p:spPr>
        <p:txBody>
          <a:bodyPr rtlCol="0">
            <a:normAutofit/>
          </a:bodyPr>
          <a:lstStyle/>
          <a:p>
            <a:pPr fontAlgn="auto">
              <a:buFont typeface="Arial"/>
              <a:buChar char="•"/>
              <a:defRPr/>
            </a:pPr>
            <a:r>
              <a:rPr lang="en-GB" altLang="en-US" dirty="0" smtClean="0">
                <a:solidFill>
                  <a:schemeClr val="tx1">
                    <a:lumMod val="85000"/>
                    <a:lumOff val="15000"/>
                  </a:schemeClr>
                </a:solidFill>
              </a:rPr>
              <a:t>Sir Robert Peel </a:t>
            </a:r>
          </a:p>
          <a:p>
            <a:pPr lvl="1" fontAlgn="auto">
              <a:buFont typeface="Arial"/>
              <a:buChar char="•"/>
              <a:defRPr/>
            </a:pPr>
            <a:r>
              <a:rPr lang="en-GB" altLang="en-US" dirty="0" smtClean="0">
                <a:solidFill>
                  <a:schemeClr val="tx1">
                    <a:lumMod val="85000"/>
                    <a:lumOff val="15000"/>
                  </a:schemeClr>
                </a:solidFill>
              </a:rPr>
              <a:t>New Police 1812</a:t>
            </a:r>
          </a:p>
          <a:p>
            <a:pPr lvl="1" fontAlgn="auto">
              <a:buFont typeface="Arial"/>
              <a:buChar char="•"/>
              <a:defRPr/>
            </a:pPr>
            <a:r>
              <a:rPr lang="en-GB" altLang="en-US" dirty="0" smtClean="0">
                <a:solidFill>
                  <a:schemeClr val="tx1">
                    <a:lumMod val="85000"/>
                    <a:lumOff val="15000"/>
                  </a:schemeClr>
                </a:solidFill>
              </a:rPr>
              <a:t>Peace Preservation Force</a:t>
            </a:r>
          </a:p>
          <a:p>
            <a:pPr lvl="2" fontAlgn="auto">
              <a:buFont typeface="Arial"/>
              <a:buChar char="•"/>
              <a:defRPr/>
            </a:pPr>
            <a:r>
              <a:rPr lang="en-GB" altLang="en-US" dirty="0" smtClean="0">
                <a:solidFill>
                  <a:schemeClr val="tx1">
                    <a:lumMod val="85000"/>
                    <a:lumOff val="15000"/>
                  </a:schemeClr>
                </a:solidFill>
              </a:rPr>
              <a:t>Cost local communities – state coercive powers</a:t>
            </a:r>
          </a:p>
          <a:p>
            <a:pPr lvl="1" fontAlgn="auto">
              <a:buFont typeface="Arial"/>
              <a:buChar char="•"/>
              <a:defRPr/>
            </a:pPr>
            <a:r>
              <a:rPr lang="en-GB" altLang="en-US" dirty="0" smtClean="0">
                <a:solidFill>
                  <a:schemeClr val="tx1">
                    <a:lumMod val="85000"/>
                    <a:lumOff val="15000"/>
                  </a:schemeClr>
                </a:solidFill>
              </a:rPr>
              <a:t>1829 Metropolitan Police Act</a:t>
            </a:r>
          </a:p>
          <a:p>
            <a:pPr lvl="2" fontAlgn="auto">
              <a:buFont typeface="Arial"/>
              <a:buChar char="•"/>
              <a:defRPr/>
            </a:pPr>
            <a:r>
              <a:rPr lang="en-GB" altLang="en-US" dirty="0" smtClean="0">
                <a:solidFill>
                  <a:schemeClr val="tx1">
                    <a:lumMod val="85000"/>
                    <a:lumOff val="15000"/>
                  </a:schemeClr>
                </a:solidFill>
              </a:rPr>
              <a:t>3000 officers – paid police</a:t>
            </a:r>
          </a:p>
          <a:p>
            <a:pPr lvl="2" fontAlgn="auto">
              <a:buFont typeface="Arial"/>
              <a:buChar char="•"/>
              <a:defRPr/>
            </a:pPr>
            <a:r>
              <a:rPr lang="en-GB" altLang="en-US" dirty="0" smtClean="0">
                <a:solidFill>
                  <a:schemeClr val="tx1">
                    <a:lumMod val="85000"/>
                    <a:lumOff val="15000"/>
                  </a:schemeClr>
                </a:solidFill>
              </a:rPr>
              <a:t>Walk a beat to ensure close familiarity between officers and members of the community</a:t>
            </a:r>
          </a:p>
          <a:p>
            <a:pPr lvl="3" fontAlgn="auto">
              <a:buFont typeface="Arial"/>
              <a:buChar char="•"/>
              <a:defRPr/>
            </a:pPr>
            <a:r>
              <a:rPr lang="en-GB" altLang="en-US" dirty="0" smtClean="0">
                <a:solidFill>
                  <a:schemeClr val="tx1">
                    <a:lumMod val="85000"/>
                    <a:lumOff val="15000"/>
                  </a:schemeClr>
                </a:solidFill>
              </a:rPr>
              <a:t>Broad powers of investigation and arrest</a:t>
            </a:r>
          </a:p>
          <a:p>
            <a:pPr lvl="3" fontAlgn="auto">
              <a:buFont typeface="Arial"/>
              <a:buChar char="•"/>
              <a:defRPr/>
            </a:pPr>
            <a:r>
              <a:rPr lang="en-GB" altLang="en-US" dirty="0" smtClean="0">
                <a:solidFill>
                  <a:schemeClr val="tx1">
                    <a:lumMod val="85000"/>
                    <a:lumOff val="15000"/>
                  </a:schemeClr>
                </a:solidFill>
              </a:rPr>
              <a:t>High levels of discretion</a:t>
            </a:r>
          </a:p>
          <a:p>
            <a:pPr lvl="2" fontAlgn="auto">
              <a:buFont typeface="Arial"/>
              <a:buChar char="•"/>
              <a:defRPr/>
            </a:pPr>
            <a:endParaRPr lang="en-GB" altLang="en-US" dirty="0" smtClean="0">
              <a:solidFill>
                <a:schemeClr val="tx1">
                  <a:lumMod val="85000"/>
                  <a:lumOff val="15000"/>
                </a:schemeClr>
              </a:solidFill>
            </a:endParaRPr>
          </a:p>
        </p:txBody>
      </p:sp>
      <p:sp>
        <p:nvSpPr>
          <p:cNvPr id="28676" name="TextBox 7"/>
          <p:cNvSpPr txBox="1">
            <a:spLocks noChangeArrowheads="1"/>
          </p:cNvSpPr>
          <p:nvPr/>
        </p:nvSpPr>
        <p:spPr bwMode="auto">
          <a:xfrm>
            <a:off x="7511143" y="5516563"/>
            <a:ext cx="367332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itchFamily="34" charset="0"/>
              </a:defRPr>
            </a:lvl1pPr>
            <a:lvl2pPr marL="742950" indent="-285750">
              <a:defRPr>
                <a:solidFill>
                  <a:schemeClr val="tx1"/>
                </a:solidFill>
                <a:latin typeface="Tahoma" pitchFamily="34" charset="0"/>
              </a:defRPr>
            </a:lvl2pPr>
            <a:lvl3pPr marL="1143000" indent="-228600">
              <a:defRPr>
                <a:solidFill>
                  <a:schemeClr val="tx1"/>
                </a:solidFill>
                <a:latin typeface="Tahoma" pitchFamily="34" charset="0"/>
              </a:defRPr>
            </a:lvl3pPr>
            <a:lvl4pPr marL="1600200" indent="-228600">
              <a:defRPr>
                <a:solidFill>
                  <a:schemeClr val="tx1"/>
                </a:solidFill>
                <a:latin typeface="Tahoma" pitchFamily="34" charset="0"/>
              </a:defRPr>
            </a:lvl4pPr>
            <a:lvl5pPr marL="2057400" indent="-22860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eaLnBrk="1" hangingPunct="1"/>
            <a:r>
              <a:rPr lang="en-GB" altLang="en-US" dirty="0"/>
              <a:t>(House of Commons, 1831)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43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43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435">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smtClean="0">
                <a:ln>
                  <a:noFill/>
                </a:ln>
              </a:rPr>
              <a:t>Legal Control</a:t>
            </a:r>
          </a:p>
        </p:txBody>
      </p:sp>
      <p:sp>
        <p:nvSpPr>
          <p:cNvPr id="29699" name="Rectangle 3"/>
          <p:cNvSpPr>
            <a:spLocks noGrp="1" noChangeArrowheads="1"/>
          </p:cNvSpPr>
          <p:nvPr>
            <p:ph idx="1"/>
          </p:nvPr>
        </p:nvSpPr>
        <p:spPr/>
        <p:txBody>
          <a:bodyPr/>
          <a:lstStyle/>
          <a:p>
            <a:r>
              <a:rPr lang="en-GB" altLang="en-US" dirty="0" smtClean="0"/>
              <a:t>Community-oriented policing and fear of crime</a:t>
            </a:r>
          </a:p>
          <a:p>
            <a:pPr lvl="1"/>
            <a:r>
              <a:rPr lang="en-GB" altLang="en-US" dirty="0" smtClean="0"/>
              <a:t>Growth in statistics available on crimes may ‘fuel’ the fear of crimes</a:t>
            </a:r>
          </a:p>
          <a:p>
            <a:pPr lvl="1"/>
            <a:r>
              <a:rPr lang="en-GB" altLang="en-US" dirty="0" smtClean="0"/>
              <a:t>In some ways the criminalisation of groups and individuals feeds this fear of crime in society</a:t>
            </a:r>
          </a:p>
        </p:txBody>
      </p:sp>
      <p:sp>
        <p:nvSpPr>
          <p:cNvPr id="29700" name="TextBox 3"/>
          <p:cNvSpPr txBox="1">
            <a:spLocks noChangeArrowheads="1"/>
          </p:cNvSpPr>
          <p:nvPr/>
        </p:nvSpPr>
        <p:spPr bwMode="auto">
          <a:xfrm>
            <a:off x="7823201" y="5661025"/>
            <a:ext cx="3553884"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itchFamily="34" charset="0"/>
              </a:defRPr>
            </a:lvl1pPr>
            <a:lvl2pPr marL="742950" indent="-285750">
              <a:defRPr>
                <a:solidFill>
                  <a:schemeClr val="tx1"/>
                </a:solidFill>
                <a:latin typeface="Tahoma" pitchFamily="34" charset="0"/>
              </a:defRPr>
            </a:lvl2pPr>
            <a:lvl3pPr marL="1143000" indent="-228600">
              <a:defRPr>
                <a:solidFill>
                  <a:schemeClr val="tx1"/>
                </a:solidFill>
                <a:latin typeface="Tahoma" pitchFamily="34" charset="0"/>
              </a:defRPr>
            </a:lvl3pPr>
            <a:lvl4pPr marL="1600200" indent="-228600">
              <a:defRPr>
                <a:solidFill>
                  <a:schemeClr val="tx1"/>
                </a:solidFill>
                <a:latin typeface="Tahoma" pitchFamily="34" charset="0"/>
              </a:defRPr>
            </a:lvl4pPr>
            <a:lvl5pPr marL="2057400" indent="-22860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eaLnBrk="1" hangingPunct="1"/>
            <a:r>
              <a:rPr lang="en-GB" altLang="en-US"/>
              <a:t>(Boran, 2002)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mtClean="0">
                <a:ln>
                  <a:noFill/>
                </a:ln>
              </a:rPr>
              <a:t>Legal Control</a:t>
            </a:r>
          </a:p>
        </p:txBody>
      </p:sp>
      <p:sp>
        <p:nvSpPr>
          <p:cNvPr id="30723" name="Rectangle 3"/>
          <p:cNvSpPr>
            <a:spLocks noGrp="1" noChangeArrowheads="1"/>
          </p:cNvSpPr>
          <p:nvPr>
            <p:ph idx="1"/>
          </p:nvPr>
        </p:nvSpPr>
        <p:spPr/>
        <p:txBody>
          <a:bodyPr/>
          <a:lstStyle/>
          <a:p>
            <a:r>
              <a:rPr lang="en-GB" altLang="en-US" dirty="0" smtClean="0"/>
              <a:t>Net-widening</a:t>
            </a:r>
          </a:p>
          <a:p>
            <a:pPr lvl="1"/>
            <a:r>
              <a:rPr lang="en-GB" altLang="en-US" dirty="0" err="1" smtClean="0"/>
              <a:t>Professionalisation</a:t>
            </a:r>
            <a:r>
              <a:rPr lang="en-GB" altLang="en-US" dirty="0" smtClean="0"/>
              <a:t> and upgrading of policing and police services</a:t>
            </a:r>
          </a:p>
          <a:p>
            <a:pPr lvl="2"/>
            <a:r>
              <a:rPr lang="en-GB" altLang="en-US" dirty="0" smtClean="0"/>
              <a:t>Suggest that informal control is reducing and that we need ‘state’ control to ‘sort out’ society</a:t>
            </a:r>
          </a:p>
          <a:p>
            <a:pPr lvl="2"/>
            <a:r>
              <a:rPr lang="en-GB" altLang="en-US" dirty="0" smtClean="0"/>
              <a:t>The UK has one of the largest prison populations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7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rtlCol="0">
            <a:normAutofit/>
          </a:bodyPr>
          <a:lstStyle/>
          <a:p>
            <a:pPr fontAlgn="auto">
              <a:spcAft>
                <a:spcPts val="0"/>
              </a:spcAft>
              <a:defRPr/>
            </a:pPr>
            <a:r>
              <a:rPr lang="en-GB" altLang="en-US" smtClean="0">
                <a:solidFill>
                  <a:schemeClr val="tx1">
                    <a:lumMod val="85000"/>
                    <a:lumOff val="15000"/>
                  </a:schemeClr>
                </a:solidFill>
              </a:rPr>
              <a:t>UK Population</a:t>
            </a:r>
            <a:br>
              <a:rPr lang="en-GB" altLang="en-US" smtClean="0">
                <a:solidFill>
                  <a:schemeClr val="tx1">
                    <a:lumMod val="85000"/>
                    <a:lumOff val="15000"/>
                  </a:schemeClr>
                </a:solidFill>
              </a:rPr>
            </a:br>
            <a:r>
              <a:rPr lang="en-GB" altLang="en-US" smtClean="0">
                <a:solidFill>
                  <a:schemeClr val="tx1">
                    <a:lumMod val="85000"/>
                    <a:lumOff val="15000"/>
                  </a:schemeClr>
                </a:solidFill>
              </a:rPr>
              <a:t>Prison Population </a:t>
            </a:r>
          </a:p>
        </p:txBody>
      </p:sp>
      <p:sp>
        <p:nvSpPr>
          <p:cNvPr id="32771" name="Rectangle 3"/>
          <p:cNvSpPr>
            <a:spLocks noGrp="1" noChangeArrowheads="1"/>
          </p:cNvSpPr>
          <p:nvPr>
            <p:ph idx="1"/>
          </p:nvPr>
        </p:nvSpPr>
        <p:spPr/>
        <p:txBody>
          <a:bodyPr/>
          <a:lstStyle/>
          <a:p>
            <a:r>
              <a:rPr lang="en-GB" altLang="en-US" dirty="0" smtClean="0"/>
              <a:t>2014: 64.1 million UK Population</a:t>
            </a:r>
          </a:p>
          <a:p>
            <a:r>
              <a:rPr lang="en-GB" altLang="en-US" dirty="0" smtClean="0"/>
              <a:t>2014: 85,634 Prison Population</a:t>
            </a:r>
          </a:p>
          <a:p>
            <a:pPr lvl="1"/>
            <a:r>
              <a:rPr lang="en-GB" altLang="en-US" dirty="0" smtClean="0"/>
              <a:t>Approx. 1 prisoner per 749 of population</a:t>
            </a:r>
          </a:p>
          <a:p>
            <a:r>
              <a:rPr lang="en-GB" altLang="en-US" dirty="0" smtClean="0"/>
              <a:t>Intermediate sanction</a:t>
            </a:r>
          </a:p>
          <a:p>
            <a:pPr lvl="1"/>
            <a:r>
              <a:rPr lang="en-GB" altLang="en-US" dirty="0" smtClean="0"/>
              <a:t>Home confinement, residential treatment, boot camps, halfway houses, shock or intensive supervision probation and community service – to attend to the overcrowding in prisons</a:t>
            </a:r>
          </a:p>
          <a:p>
            <a:endParaRPr lang="en-GB" altLang="en-US" dirty="0" smtClean="0"/>
          </a:p>
          <a:p>
            <a:endParaRPr lang="en-GB" altLang="en-US" dirty="0" smtClean="0"/>
          </a:p>
          <a:p>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77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title"/>
          </p:nvPr>
        </p:nvSpPr>
        <p:spPr/>
        <p:txBody>
          <a:bodyPr/>
          <a:lstStyle/>
          <a:p>
            <a:r>
              <a:rPr lang="en-GB" altLang="en-US" smtClean="0">
                <a:ln>
                  <a:noFill/>
                </a:ln>
              </a:rPr>
              <a:t>Crime Rates</a:t>
            </a:r>
          </a:p>
        </p:txBody>
      </p:sp>
      <p:sp>
        <p:nvSpPr>
          <p:cNvPr id="23555" name="Rectangle 8"/>
          <p:cNvSpPr>
            <a:spLocks noGrp="1" noChangeArrowheads="1"/>
          </p:cNvSpPr>
          <p:nvPr>
            <p:ph type="body" sz="half" idx="1"/>
          </p:nvPr>
        </p:nvSpPr>
        <p:spPr>
          <a:xfrm>
            <a:off x="1238307" y="1701281"/>
            <a:ext cx="4927600" cy="4114800"/>
          </a:xfrm>
        </p:spPr>
        <p:txBody>
          <a:bodyPr rtlCol="0">
            <a:normAutofit/>
          </a:bodyPr>
          <a:lstStyle/>
          <a:p>
            <a:pPr fontAlgn="auto">
              <a:buFont typeface="Arial"/>
              <a:buChar char="•"/>
              <a:defRPr/>
            </a:pPr>
            <a:r>
              <a:rPr lang="en-GB" altLang="en-US" dirty="0" smtClean="0">
                <a:solidFill>
                  <a:schemeClr val="tx1">
                    <a:lumMod val="85000"/>
                    <a:lumOff val="15000"/>
                  </a:schemeClr>
                </a:solidFill>
              </a:rPr>
              <a:t>Recent prison population trend</a:t>
            </a:r>
          </a:p>
          <a:p>
            <a:pPr fontAlgn="auto">
              <a:buFont typeface="Arial"/>
              <a:buChar char="•"/>
              <a:defRPr/>
            </a:pPr>
            <a:r>
              <a:rPr lang="en-GB" altLang="en-US" dirty="0" smtClean="0">
                <a:solidFill>
                  <a:schemeClr val="tx1">
                    <a:lumMod val="85000"/>
                    <a:lumOff val="15000"/>
                  </a:schemeClr>
                </a:solidFill>
              </a:rPr>
              <a:t>year, prison population total, prison population rate</a:t>
            </a:r>
          </a:p>
          <a:p>
            <a:pPr fontAlgn="auto">
              <a:buFont typeface="Arial"/>
              <a:buChar char="•"/>
              <a:defRPr/>
            </a:pPr>
            <a:r>
              <a:rPr lang="en-GB" altLang="en-US" dirty="0" smtClean="0">
                <a:solidFill>
                  <a:schemeClr val="tx1">
                    <a:lumMod val="85000"/>
                    <a:lumOff val="15000"/>
                  </a:schemeClr>
                </a:solidFill>
              </a:rPr>
              <a:t>1992 	44,719</a:t>
            </a:r>
            <a:endParaRPr lang="en-GB" altLang="en-US" dirty="0">
              <a:solidFill>
                <a:schemeClr val="tx1">
                  <a:lumMod val="85000"/>
                  <a:lumOff val="15000"/>
                </a:schemeClr>
              </a:solidFill>
            </a:endParaRPr>
          </a:p>
          <a:p>
            <a:pPr fontAlgn="auto">
              <a:buFont typeface="Arial"/>
              <a:buChar char="•"/>
              <a:defRPr/>
            </a:pPr>
            <a:r>
              <a:rPr lang="en-GB" altLang="en-US" dirty="0" smtClean="0">
                <a:solidFill>
                  <a:schemeClr val="tx1">
                    <a:lumMod val="85000"/>
                    <a:lumOff val="15000"/>
                  </a:schemeClr>
                </a:solidFill>
              </a:rPr>
              <a:t>1995 	50,962</a:t>
            </a:r>
            <a:endParaRPr lang="en-GB" altLang="en-US" dirty="0">
              <a:solidFill>
                <a:schemeClr val="tx1">
                  <a:lumMod val="85000"/>
                  <a:lumOff val="15000"/>
                </a:schemeClr>
              </a:solidFill>
            </a:endParaRPr>
          </a:p>
          <a:p>
            <a:pPr fontAlgn="auto">
              <a:buFont typeface="Arial"/>
              <a:buChar char="•"/>
              <a:defRPr/>
            </a:pPr>
            <a:r>
              <a:rPr lang="en-GB" altLang="en-US" dirty="0" smtClean="0">
                <a:solidFill>
                  <a:schemeClr val="tx1">
                    <a:lumMod val="85000"/>
                    <a:lumOff val="15000"/>
                  </a:schemeClr>
                </a:solidFill>
              </a:rPr>
              <a:t>1998 	65,298</a:t>
            </a:r>
            <a:endParaRPr lang="en-GB" altLang="en-US" dirty="0">
              <a:solidFill>
                <a:schemeClr val="tx1">
                  <a:lumMod val="85000"/>
                  <a:lumOff val="15000"/>
                </a:schemeClr>
              </a:solidFill>
            </a:endParaRPr>
          </a:p>
          <a:p>
            <a:pPr fontAlgn="auto">
              <a:buFont typeface="Arial"/>
              <a:buChar char="•"/>
              <a:defRPr/>
            </a:pPr>
            <a:r>
              <a:rPr lang="en-GB" altLang="en-US" dirty="0" smtClean="0">
                <a:solidFill>
                  <a:schemeClr val="tx1">
                    <a:lumMod val="85000"/>
                    <a:lumOff val="15000"/>
                  </a:schemeClr>
                </a:solidFill>
              </a:rPr>
              <a:t>2001 	66,301</a:t>
            </a:r>
            <a:endParaRPr lang="en-GB" altLang="en-US" dirty="0">
              <a:solidFill>
                <a:schemeClr val="tx1">
                  <a:lumMod val="85000"/>
                  <a:lumOff val="15000"/>
                </a:schemeClr>
              </a:solidFill>
            </a:endParaRPr>
          </a:p>
          <a:p>
            <a:pPr fontAlgn="auto">
              <a:buFont typeface="Arial"/>
              <a:buChar char="•"/>
              <a:defRPr/>
            </a:pPr>
            <a:r>
              <a:rPr lang="en-GB" altLang="en-US" dirty="0" smtClean="0">
                <a:solidFill>
                  <a:schemeClr val="tx1">
                    <a:lumMod val="85000"/>
                    <a:lumOff val="15000"/>
                  </a:schemeClr>
                </a:solidFill>
              </a:rPr>
              <a:t>2004 	74,657</a:t>
            </a:r>
            <a:endParaRPr lang="en-GB" altLang="en-US" dirty="0">
              <a:solidFill>
                <a:schemeClr val="tx1">
                  <a:lumMod val="85000"/>
                  <a:lumOff val="15000"/>
                </a:schemeClr>
              </a:solidFill>
            </a:endParaRPr>
          </a:p>
          <a:p>
            <a:pPr fontAlgn="auto">
              <a:buFont typeface="Arial"/>
              <a:buChar char="•"/>
              <a:defRPr/>
            </a:pPr>
            <a:r>
              <a:rPr lang="en-GB" altLang="en-US" dirty="0" smtClean="0">
                <a:solidFill>
                  <a:schemeClr val="tx1">
                    <a:lumMod val="85000"/>
                    <a:lumOff val="15000"/>
                  </a:schemeClr>
                </a:solidFill>
              </a:rPr>
              <a:t>2007 	80,216</a:t>
            </a:r>
          </a:p>
          <a:p>
            <a:pPr fontAlgn="auto">
              <a:buFont typeface="Arial"/>
              <a:buChar char="•"/>
              <a:defRPr/>
            </a:pPr>
            <a:endParaRPr lang="en-GB" altLang="en-US" dirty="0" smtClean="0">
              <a:solidFill>
                <a:schemeClr val="tx1">
                  <a:lumMod val="85000"/>
                  <a:lumOff val="15000"/>
                </a:schemeClr>
              </a:solidFill>
            </a:endParaRPr>
          </a:p>
        </p:txBody>
      </p:sp>
      <p:pic>
        <p:nvPicPr>
          <p:cNvPr id="33796" name="Picture 10" descr="Crime Rates 2010"/>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985000" y="2800350"/>
            <a:ext cx="4064000" cy="2476500"/>
          </a:xfrm>
        </p:spPr>
      </p:pic>
      <p:sp>
        <p:nvSpPr>
          <p:cNvPr id="2" name="TextBox 1"/>
          <p:cNvSpPr txBox="1"/>
          <p:nvPr/>
        </p:nvSpPr>
        <p:spPr>
          <a:xfrm>
            <a:off x="7137917" y="1782147"/>
            <a:ext cx="2472613" cy="369332"/>
          </a:xfrm>
          <a:prstGeom prst="rect">
            <a:avLst/>
          </a:prstGeom>
          <a:noFill/>
        </p:spPr>
        <p:txBody>
          <a:bodyPr wrap="square" rtlCol="0">
            <a:spAutoFit/>
          </a:bodyPr>
          <a:lstStyle/>
          <a:p>
            <a:r>
              <a:rPr lang="en-GB" dirty="0" smtClean="0"/>
              <a:t>Type of offence</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2126" y="5458407"/>
            <a:ext cx="1007563" cy="10075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55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379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4"/>
          <p:cNvSpPr>
            <a:spLocks noGrp="1"/>
          </p:cNvSpPr>
          <p:nvPr>
            <p:ph type="title"/>
          </p:nvPr>
        </p:nvSpPr>
        <p:spPr/>
        <p:txBody>
          <a:bodyPr/>
          <a:lstStyle/>
          <a:p>
            <a:r>
              <a:rPr lang="en-GB" altLang="en-US" smtClean="0">
                <a:ln>
                  <a:noFill/>
                </a:ln>
              </a:rPr>
              <a:t>Prison Population 2013</a:t>
            </a:r>
          </a:p>
        </p:txBody>
      </p:sp>
      <p:sp>
        <p:nvSpPr>
          <p:cNvPr id="34819" name="Content Placeholder 5"/>
          <p:cNvSpPr>
            <a:spLocks noGrp="1"/>
          </p:cNvSpPr>
          <p:nvPr>
            <p:ph idx="1"/>
          </p:nvPr>
        </p:nvSpPr>
        <p:spPr/>
        <p:txBody>
          <a:bodyPr/>
          <a:lstStyle/>
          <a:p>
            <a:r>
              <a:rPr lang="en-GB" altLang="en-US" smtClean="0">
                <a:hlinkClick r:id="rId2"/>
              </a:rPr>
              <a:t>http://www.prisonreformtrust.org.uk/Portals/0/Documents/Prisonthefacts.pdf</a:t>
            </a:r>
            <a:r>
              <a:rPr lang="en-GB" altLang="en-US" smtClean="0"/>
              <a:t> </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smtClean="0">
                <a:ln>
                  <a:noFill/>
                </a:ln>
              </a:rPr>
              <a:t>The Poor Get Prison</a:t>
            </a:r>
          </a:p>
        </p:txBody>
      </p:sp>
      <p:sp>
        <p:nvSpPr>
          <p:cNvPr id="26627" name="Rectangle 3"/>
          <p:cNvSpPr>
            <a:spLocks noGrp="1" noChangeArrowheads="1"/>
          </p:cNvSpPr>
          <p:nvPr>
            <p:ph idx="1"/>
          </p:nvPr>
        </p:nvSpPr>
        <p:spPr>
          <a:xfrm>
            <a:off x="1242347" y="1716833"/>
            <a:ext cx="10178322" cy="3593591"/>
          </a:xfrm>
        </p:spPr>
        <p:txBody>
          <a:bodyPr rtlCol="0">
            <a:normAutofit fontScale="92500" lnSpcReduction="10000"/>
          </a:bodyPr>
          <a:lstStyle/>
          <a:p>
            <a:pPr fontAlgn="auto">
              <a:buFont typeface="Arial"/>
              <a:buChar char="•"/>
              <a:defRPr/>
            </a:pPr>
            <a:r>
              <a:rPr lang="en-GB" altLang="en-US" dirty="0" smtClean="0">
                <a:solidFill>
                  <a:schemeClr val="tx1">
                    <a:lumMod val="85000"/>
                    <a:lumOff val="15000"/>
                  </a:schemeClr>
                </a:solidFill>
              </a:rPr>
              <a:t>Net-widening</a:t>
            </a:r>
          </a:p>
          <a:p>
            <a:pPr lvl="1" fontAlgn="auto">
              <a:buFont typeface="Arial"/>
              <a:buChar char="•"/>
              <a:defRPr/>
            </a:pPr>
            <a:r>
              <a:rPr lang="en-GB" altLang="en-US" dirty="0" smtClean="0">
                <a:solidFill>
                  <a:schemeClr val="tx1">
                    <a:lumMod val="85000"/>
                    <a:lumOff val="15000"/>
                  </a:schemeClr>
                </a:solidFill>
              </a:rPr>
              <a:t>Racial minorities and poor over represented in the criminal justice system</a:t>
            </a:r>
          </a:p>
          <a:p>
            <a:pPr lvl="1" fontAlgn="auto">
              <a:buFont typeface="Arial"/>
              <a:buChar char="•"/>
              <a:defRPr/>
            </a:pPr>
            <a:r>
              <a:rPr lang="en-GB" altLang="en-US" dirty="0" smtClean="0">
                <a:solidFill>
                  <a:schemeClr val="tx1">
                    <a:lumMod val="85000"/>
                    <a:lumOff val="15000"/>
                  </a:schemeClr>
                </a:solidFill>
              </a:rPr>
              <a:t>Poor defendants have public defenders</a:t>
            </a:r>
          </a:p>
          <a:p>
            <a:pPr lvl="2" fontAlgn="auto">
              <a:buFont typeface="Arial"/>
              <a:buChar char="•"/>
              <a:defRPr/>
            </a:pPr>
            <a:r>
              <a:rPr lang="en-GB" altLang="en-US" dirty="0" smtClean="0">
                <a:solidFill>
                  <a:schemeClr val="tx1">
                    <a:lumMod val="85000"/>
                    <a:lumOff val="15000"/>
                  </a:schemeClr>
                </a:solidFill>
              </a:rPr>
              <a:t>More likely to be told to plead guilty</a:t>
            </a:r>
          </a:p>
          <a:p>
            <a:pPr lvl="2" fontAlgn="auto">
              <a:buFont typeface="Arial"/>
              <a:buChar char="•"/>
              <a:defRPr/>
            </a:pPr>
            <a:r>
              <a:rPr lang="en-GB" altLang="en-US" dirty="0" smtClean="0">
                <a:solidFill>
                  <a:schemeClr val="tx1">
                    <a:lumMod val="85000"/>
                    <a:lumOff val="15000"/>
                  </a:schemeClr>
                </a:solidFill>
              </a:rPr>
              <a:t>More likely to be convicted</a:t>
            </a:r>
          </a:p>
          <a:p>
            <a:pPr lvl="2" fontAlgn="auto">
              <a:buFont typeface="Arial"/>
              <a:buChar char="•"/>
              <a:defRPr/>
            </a:pPr>
            <a:r>
              <a:rPr lang="en-GB" altLang="en-US" dirty="0" smtClean="0">
                <a:solidFill>
                  <a:schemeClr val="tx1">
                    <a:lumMod val="85000"/>
                    <a:lumOff val="15000"/>
                  </a:schemeClr>
                </a:solidFill>
              </a:rPr>
              <a:t>Less resources to fight </a:t>
            </a:r>
            <a:r>
              <a:rPr lang="en-GB" altLang="en-US" dirty="0" smtClean="0">
                <a:solidFill>
                  <a:schemeClr val="tx1">
                    <a:lumMod val="85000"/>
                    <a:lumOff val="15000"/>
                  </a:schemeClr>
                </a:solidFill>
              </a:rPr>
              <a:t>charges</a:t>
            </a:r>
            <a:endParaRPr lang="en-GB" altLang="en-US" dirty="0" smtClean="0">
              <a:solidFill>
                <a:schemeClr val="tx1">
                  <a:lumMod val="85000"/>
                  <a:lumOff val="15000"/>
                </a:schemeClr>
              </a:solidFill>
            </a:endParaRPr>
          </a:p>
          <a:p>
            <a:pPr lvl="2" fontAlgn="auto">
              <a:buFont typeface="Arial"/>
              <a:buChar char="•"/>
              <a:defRPr/>
            </a:pPr>
            <a:r>
              <a:rPr lang="en-GB" altLang="en-US" dirty="0" smtClean="0">
                <a:solidFill>
                  <a:schemeClr val="tx1">
                    <a:lumMod val="85000"/>
                    <a:lumOff val="15000"/>
                  </a:schemeClr>
                </a:solidFill>
              </a:rPr>
              <a:t>More likely to be stopped and arrested</a:t>
            </a:r>
          </a:p>
          <a:p>
            <a:pPr lvl="1" fontAlgn="auto">
              <a:buFont typeface="Arial"/>
              <a:buChar char="•"/>
              <a:defRPr/>
            </a:pPr>
            <a:r>
              <a:rPr lang="en-GB" altLang="en-US" dirty="0" smtClean="0">
                <a:solidFill>
                  <a:schemeClr val="tx1">
                    <a:lumMod val="85000"/>
                    <a:lumOff val="15000"/>
                  </a:schemeClr>
                </a:solidFill>
              </a:rPr>
              <a:t>When compared to wealthy</a:t>
            </a:r>
          </a:p>
          <a:p>
            <a:pPr fontAlgn="auto">
              <a:buFont typeface="Arial"/>
              <a:buChar char="•"/>
              <a:defRPr/>
            </a:pPr>
            <a:r>
              <a:rPr lang="en-GB" altLang="en-US" dirty="0" smtClean="0">
                <a:solidFill>
                  <a:schemeClr val="tx1">
                    <a:lumMod val="85000"/>
                    <a:lumOff val="15000"/>
                  </a:schemeClr>
                </a:solidFill>
              </a:rPr>
              <a:t>In essence, being poor you are more likely to arrested for the same crime and same set of circumstances at the scene by police than if you were wealthy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62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62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62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662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662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627">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662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5" descr="Graph showing crime statistics in England and Wa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68" y="692151"/>
            <a:ext cx="11662833" cy="58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Rectangle 6"/>
          <p:cNvSpPr>
            <a:spLocks noGrp="1" noChangeArrowheads="1"/>
          </p:cNvSpPr>
          <p:nvPr>
            <p:ph type="title"/>
          </p:nvPr>
        </p:nvSpPr>
        <p:spPr>
          <a:xfrm>
            <a:off x="1568451" y="915989"/>
            <a:ext cx="9065683" cy="1303337"/>
          </a:xfrm>
        </p:spPr>
        <p:txBody>
          <a:bodyPr/>
          <a:lstStyle/>
          <a:p>
            <a:r>
              <a:rPr lang="en-GB" altLang="en-US" dirty="0" smtClean="0">
                <a:ln>
                  <a:noFill/>
                </a:ln>
              </a:rPr>
              <a:t>Who Commits Crime?</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smtClean="0">
                <a:ln>
                  <a:noFill/>
                </a:ln>
              </a:rPr>
              <a:t>Death Penalty in USA</a:t>
            </a:r>
          </a:p>
        </p:txBody>
      </p:sp>
      <p:sp>
        <p:nvSpPr>
          <p:cNvPr id="38915" name="Rectangle 3"/>
          <p:cNvSpPr>
            <a:spLocks noGrp="1" noChangeArrowheads="1"/>
          </p:cNvSpPr>
          <p:nvPr>
            <p:ph idx="1"/>
          </p:nvPr>
        </p:nvSpPr>
        <p:spPr/>
        <p:txBody>
          <a:bodyPr/>
          <a:lstStyle/>
          <a:p>
            <a:r>
              <a:rPr lang="en-GB" altLang="en-US" dirty="0" smtClean="0"/>
              <a:t>African-Americans comprise 12% of US Population</a:t>
            </a:r>
          </a:p>
          <a:p>
            <a:pPr lvl="1"/>
            <a:r>
              <a:rPr lang="en-GB" altLang="en-US" dirty="0" smtClean="0"/>
              <a:t>They commit – or at least they are convicted of, more that 50% of the country’s murders</a:t>
            </a:r>
          </a:p>
          <a:p>
            <a:pPr lvl="1"/>
            <a:r>
              <a:rPr lang="en-GB" altLang="en-US" dirty="0" smtClean="0"/>
              <a:t>Death penalty is THREE TIMES more likely to be imposed on a defendants accused of murdering a white person than those accused of murdering a black person</a:t>
            </a:r>
          </a:p>
          <a:p>
            <a:pPr lvl="2"/>
            <a:r>
              <a:rPr lang="en-GB" altLang="en-US" dirty="0" smtClean="0"/>
              <a:t>White murder is considered worse than black murder!</a:t>
            </a:r>
          </a:p>
          <a:p>
            <a:pPr lvl="2"/>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91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89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smtClean="0">
                <a:ln>
                  <a:noFill/>
                </a:ln>
              </a:rPr>
              <a:t>Death Penalty in USA</a:t>
            </a:r>
          </a:p>
        </p:txBody>
      </p:sp>
      <p:graphicFrame>
        <p:nvGraphicFramePr>
          <p:cNvPr id="39998" name="Group 62"/>
          <p:cNvGraphicFramePr>
            <a:graphicFrameLocks noGrp="1"/>
          </p:cNvGraphicFramePr>
          <p:nvPr>
            <p:ph type="tbl" idx="1"/>
            <p:extLst>
              <p:ext uri="{D42A27DB-BD31-4B8C-83A1-F6EECF244321}">
                <p14:modId xmlns:p14="http://schemas.microsoft.com/office/powerpoint/2010/main" val="500395544"/>
              </p:ext>
            </p:extLst>
          </p:nvPr>
        </p:nvGraphicFramePr>
        <p:xfrm>
          <a:off x="1329094" y="2876939"/>
          <a:ext cx="10145185" cy="3446462"/>
        </p:xfrm>
        <a:graphic>
          <a:graphicData uri="http://schemas.openxmlformats.org/drawingml/2006/table">
            <a:tbl>
              <a:tblPr/>
              <a:tblGrid>
                <a:gridCol w="2876551">
                  <a:extLst>
                    <a:ext uri="{9D8B030D-6E8A-4147-A177-3AD203B41FA5}">
                      <a16:colId xmlns:a16="http://schemas.microsoft.com/office/drawing/2014/main" val="20000"/>
                    </a:ext>
                  </a:extLst>
                </a:gridCol>
                <a:gridCol w="3147483">
                  <a:extLst>
                    <a:ext uri="{9D8B030D-6E8A-4147-A177-3AD203B41FA5}">
                      <a16:colId xmlns:a16="http://schemas.microsoft.com/office/drawing/2014/main" val="20001"/>
                    </a:ext>
                  </a:extLst>
                </a:gridCol>
                <a:gridCol w="4121151">
                  <a:extLst>
                    <a:ext uri="{9D8B030D-6E8A-4147-A177-3AD203B41FA5}">
                      <a16:colId xmlns:a16="http://schemas.microsoft.com/office/drawing/2014/main" val="20002"/>
                    </a:ext>
                  </a:extLst>
                </a:gridCol>
              </a:tblGrid>
              <a:tr h="94487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Murderer</a:t>
                      </a:r>
                    </a:p>
                  </a:txBody>
                  <a:tcPr marL="121920" marR="121920"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Murdered </a:t>
                      </a:r>
                    </a:p>
                  </a:txBody>
                  <a:tcPr marL="121920" marR="121920"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Total % of murders</a:t>
                      </a:r>
                    </a:p>
                  </a:txBody>
                  <a:tcPr marL="121920" marR="121920"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253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Black</a:t>
                      </a:r>
                    </a:p>
                  </a:txBody>
                  <a:tcPr marL="121920" marR="121920"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White</a:t>
                      </a:r>
                    </a:p>
                  </a:txBody>
                  <a:tcPr marL="121920" marR="121920"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35%</a:t>
                      </a:r>
                    </a:p>
                  </a:txBody>
                  <a:tcPr marL="121920" marR="121920"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253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White</a:t>
                      </a:r>
                    </a:p>
                  </a:txBody>
                  <a:tcPr marL="121920" marR="121920"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Black </a:t>
                      </a:r>
                    </a:p>
                  </a:txBody>
                  <a:tcPr marL="121920" marR="121920"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14%</a:t>
                      </a:r>
                    </a:p>
                  </a:txBody>
                  <a:tcPr marL="121920" marR="121920"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253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Whites</a:t>
                      </a:r>
                    </a:p>
                  </a:txBody>
                  <a:tcPr marL="121920" marR="121920"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Whites</a:t>
                      </a:r>
                    </a:p>
                  </a:txBody>
                  <a:tcPr marL="121920" marR="121920"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22%</a:t>
                      </a:r>
                    </a:p>
                  </a:txBody>
                  <a:tcPr marL="121920" marR="121920"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253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Black</a:t>
                      </a:r>
                    </a:p>
                  </a:txBody>
                  <a:tcPr marL="121920" marR="121920" marT="45715" marB="4571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Black</a:t>
                      </a:r>
                    </a:p>
                  </a:txBody>
                  <a:tcPr marL="121920" marR="121920"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FFFFFF"/>
                            </a:outerShdw>
                          </a:effectLst>
                          <a:latin typeface="Tahoma" pitchFamily="34" charset="0"/>
                        </a:rPr>
                        <a:t>6%</a:t>
                      </a:r>
                    </a:p>
                  </a:txBody>
                  <a:tcPr marL="121920" marR="121920" marT="45715" marB="4571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39965" name="Text Box 63"/>
          <p:cNvSpPr txBox="1">
            <a:spLocks noChangeArrowheads="1"/>
          </p:cNvSpPr>
          <p:nvPr/>
        </p:nvSpPr>
        <p:spPr bwMode="auto">
          <a:xfrm>
            <a:off x="1312119" y="1455998"/>
            <a:ext cx="10560049"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itchFamily="34" charset="0"/>
              </a:defRPr>
            </a:lvl1pPr>
            <a:lvl2pPr marL="742950" indent="-285750">
              <a:defRPr>
                <a:solidFill>
                  <a:schemeClr val="tx1"/>
                </a:solidFill>
                <a:latin typeface="Tahoma" pitchFamily="34" charset="0"/>
              </a:defRPr>
            </a:lvl2pPr>
            <a:lvl3pPr marL="1143000" indent="-228600">
              <a:defRPr>
                <a:solidFill>
                  <a:schemeClr val="tx1"/>
                </a:solidFill>
                <a:latin typeface="Tahoma" pitchFamily="34" charset="0"/>
              </a:defRPr>
            </a:lvl3pPr>
            <a:lvl4pPr marL="1600200" indent="-228600">
              <a:defRPr>
                <a:solidFill>
                  <a:schemeClr val="tx1"/>
                </a:solidFill>
                <a:latin typeface="Tahoma" pitchFamily="34" charset="0"/>
              </a:defRPr>
            </a:lvl4pPr>
            <a:lvl5pPr marL="2057400" indent="-22860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pPr algn="ctr" eaLnBrk="1" hangingPunct="1">
              <a:spcBef>
                <a:spcPct val="50000"/>
              </a:spcBef>
            </a:pPr>
            <a:r>
              <a:rPr lang="en-GB" altLang="en-US" sz="3200" b="1" dirty="0"/>
              <a:t>Remember African-Americans only comprise 12% </a:t>
            </a:r>
            <a:r>
              <a:rPr lang="en-GB" altLang="en-US" sz="3200" b="1" dirty="0" smtClean="0"/>
              <a:t>of </a:t>
            </a:r>
            <a:r>
              <a:rPr lang="en-GB" altLang="en-US" sz="3200" b="1" dirty="0"/>
              <a:t>the population!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9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rtlCol="0">
            <a:normAutofit/>
          </a:bodyPr>
          <a:lstStyle/>
          <a:p>
            <a:pPr fontAlgn="auto">
              <a:spcAft>
                <a:spcPts val="0"/>
              </a:spcAft>
              <a:defRPr/>
            </a:pPr>
            <a:r>
              <a:rPr lang="en-GB" altLang="en-US" smtClean="0">
                <a:solidFill>
                  <a:schemeClr val="tx1">
                    <a:lumMod val="85000"/>
                    <a:lumOff val="15000"/>
                  </a:schemeClr>
                </a:solidFill>
              </a:rPr>
              <a:t>Status and Framing </a:t>
            </a:r>
            <a:br>
              <a:rPr lang="en-GB" altLang="en-US" smtClean="0">
                <a:solidFill>
                  <a:schemeClr val="tx1">
                    <a:lumMod val="85000"/>
                    <a:lumOff val="15000"/>
                  </a:schemeClr>
                </a:solidFill>
              </a:rPr>
            </a:br>
            <a:r>
              <a:rPr lang="en-GB" altLang="en-US" smtClean="0">
                <a:solidFill>
                  <a:schemeClr val="tx1">
                    <a:lumMod val="85000"/>
                    <a:lumOff val="15000"/>
                  </a:schemeClr>
                </a:solidFill>
              </a:rPr>
              <a:t>of Offences	</a:t>
            </a:r>
          </a:p>
        </p:txBody>
      </p:sp>
      <p:sp>
        <p:nvSpPr>
          <p:cNvPr id="30723" name="Rectangle 3"/>
          <p:cNvSpPr>
            <a:spLocks noGrp="1" noChangeArrowheads="1"/>
          </p:cNvSpPr>
          <p:nvPr>
            <p:ph idx="1"/>
          </p:nvPr>
        </p:nvSpPr>
        <p:spPr/>
        <p:txBody>
          <a:bodyPr rtlCol="0">
            <a:normAutofit/>
          </a:bodyPr>
          <a:lstStyle/>
          <a:p>
            <a:pPr fontAlgn="auto">
              <a:buFont typeface="Arial"/>
              <a:buChar char="•"/>
              <a:defRPr/>
            </a:pPr>
            <a:r>
              <a:rPr lang="en-GB" altLang="en-US" dirty="0" smtClean="0">
                <a:solidFill>
                  <a:schemeClr val="tx1">
                    <a:lumMod val="85000"/>
                    <a:lumOff val="15000"/>
                  </a:schemeClr>
                </a:solidFill>
              </a:rPr>
              <a:t>Paternalism and Status offences	</a:t>
            </a:r>
          </a:p>
          <a:p>
            <a:pPr lvl="1" fontAlgn="auto">
              <a:buFont typeface="Arial"/>
              <a:buChar char="•"/>
              <a:defRPr/>
            </a:pPr>
            <a:r>
              <a:rPr lang="en-GB" altLang="en-US" dirty="0" smtClean="0">
                <a:solidFill>
                  <a:schemeClr val="tx1">
                    <a:lumMod val="85000"/>
                    <a:lumOff val="15000"/>
                  </a:schemeClr>
                </a:solidFill>
              </a:rPr>
              <a:t>Sex bias also apparent</a:t>
            </a:r>
          </a:p>
          <a:p>
            <a:pPr lvl="2" fontAlgn="auto">
              <a:buFont typeface="Arial"/>
              <a:buChar char="•"/>
              <a:defRPr/>
            </a:pPr>
            <a:r>
              <a:rPr lang="en-GB" altLang="en-US" dirty="0" smtClean="0">
                <a:solidFill>
                  <a:schemeClr val="tx1">
                    <a:lumMod val="85000"/>
                    <a:lumOff val="15000"/>
                  </a:schemeClr>
                </a:solidFill>
              </a:rPr>
              <a:t>A patriarchal society</a:t>
            </a:r>
          </a:p>
          <a:p>
            <a:pPr lvl="3" fontAlgn="auto">
              <a:buFont typeface="Arial"/>
              <a:buChar char="•"/>
              <a:defRPr/>
            </a:pPr>
            <a:r>
              <a:rPr lang="en-GB" altLang="en-US" dirty="0" smtClean="0">
                <a:solidFill>
                  <a:schemeClr val="tx1">
                    <a:lumMod val="85000"/>
                    <a:lumOff val="15000"/>
                  </a:schemeClr>
                </a:solidFill>
              </a:rPr>
              <a:t>Women considered pure, virtuous</a:t>
            </a:r>
          </a:p>
          <a:p>
            <a:pPr lvl="2" fontAlgn="auto">
              <a:buFont typeface="Arial"/>
              <a:buChar char="•"/>
              <a:defRPr/>
            </a:pPr>
            <a:r>
              <a:rPr lang="en-GB" altLang="en-US" dirty="0" smtClean="0">
                <a:solidFill>
                  <a:schemeClr val="tx1">
                    <a:lumMod val="85000"/>
                    <a:lumOff val="15000"/>
                  </a:schemeClr>
                </a:solidFill>
              </a:rPr>
              <a:t>Women engaging in serious crime are likely to get a longer sentence than their male counterparts for the same offence  </a:t>
            </a:r>
          </a:p>
          <a:p>
            <a:pPr lvl="2" fontAlgn="auto">
              <a:buFont typeface="Arial"/>
              <a:buChar char="•"/>
              <a:defRPr/>
            </a:pPr>
            <a:r>
              <a:rPr lang="en-GB" altLang="en-US" dirty="0" smtClean="0">
                <a:solidFill>
                  <a:schemeClr val="tx1">
                    <a:lumMod val="85000"/>
                    <a:lumOff val="15000"/>
                  </a:schemeClr>
                </a:solidFill>
              </a:rPr>
              <a:t>This also applies to young offenders</a:t>
            </a:r>
          </a:p>
          <a:p>
            <a:pPr lvl="3" fontAlgn="auto">
              <a:buFont typeface="Arial"/>
              <a:buChar char="•"/>
              <a:defRPr/>
            </a:pPr>
            <a:r>
              <a:rPr lang="en-GB" altLang="en-US" dirty="0" smtClean="0">
                <a:solidFill>
                  <a:schemeClr val="tx1">
                    <a:lumMod val="85000"/>
                    <a:lumOff val="15000"/>
                  </a:schemeClr>
                </a:solidFill>
              </a:rPr>
              <a:t>Girls tend to be punished more harshly than boys for status offences </a:t>
            </a:r>
          </a:p>
          <a:p>
            <a:pPr lvl="3" fontAlgn="auto">
              <a:buFont typeface="Arial"/>
              <a:buChar char="•"/>
              <a:defRPr/>
            </a:pPr>
            <a:r>
              <a:rPr lang="en-GB" altLang="en-US" dirty="0" smtClean="0">
                <a:solidFill>
                  <a:schemeClr val="tx1">
                    <a:lumMod val="85000"/>
                    <a:lumOff val="15000"/>
                  </a:schemeClr>
                </a:solidFill>
              </a:rPr>
              <a:t>Sexual promiscuity in girls is assume more threatening</a:t>
            </a:r>
          </a:p>
          <a:p>
            <a:pPr lvl="3" fontAlgn="auto">
              <a:buFont typeface="Arial"/>
              <a:buChar char="•"/>
              <a:defRPr/>
            </a:pPr>
            <a:r>
              <a:rPr lang="en-GB" altLang="en-US" dirty="0" smtClean="0">
                <a:solidFill>
                  <a:schemeClr val="tx1">
                    <a:lumMod val="85000"/>
                    <a:lumOff val="15000"/>
                  </a:schemeClr>
                </a:solidFill>
              </a:rPr>
              <a:t>In boys this is at least tolerated ‘he’s just sowing his wild oats’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7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72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072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072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07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rtlCol="0">
            <a:normAutofit/>
          </a:bodyPr>
          <a:lstStyle/>
          <a:p>
            <a:pPr fontAlgn="auto">
              <a:spcAft>
                <a:spcPts val="0"/>
              </a:spcAft>
              <a:defRPr/>
            </a:pPr>
            <a:r>
              <a:rPr lang="en-GB" altLang="en-US" smtClean="0">
                <a:solidFill>
                  <a:schemeClr val="tx1">
                    <a:lumMod val="85000"/>
                    <a:lumOff val="15000"/>
                  </a:schemeClr>
                </a:solidFill>
              </a:rPr>
              <a:t>Legal Control</a:t>
            </a:r>
            <a:br>
              <a:rPr lang="en-GB" altLang="en-US" smtClean="0">
                <a:solidFill>
                  <a:schemeClr val="tx1">
                    <a:lumMod val="85000"/>
                    <a:lumOff val="15000"/>
                  </a:schemeClr>
                </a:solidFill>
              </a:rPr>
            </a:br>
            <a:r>
              <a:rPr lang="en-GB" altLang="en-US" smtClean="0">
                <a:solidFill>
                  <a:schemeClr val="tx1">
                    <a:lumMod val="85000"/>
                    <a:lumOff val="15000"/>
                  </a:schemeClr>
                </a:solidFill>
              </a:rPr>
              <a:t>Foucault</a:t>
            </a:r>
          </a:p>
        </p:txBody>
      </p:sp>
      <p:sp>
        <p:nvSpPr>
          <p:cNvPr id="31747" name="Rectangle 3"/>
          <p:cNvSpPr>
            <a:spLocks noGrp="1" noChangeArrowheads="1"/>
          </p:cNvSpPr>
          <p:nvPr>
            <p:ph idx="1"/>
          </p:nvPr>
        </p:nvSpPr>
        <p:spPr/>
        <p:txBody>
          <a:bodyPr rtlCol="0">
            <a:normAutofit/>
          </a:bodyPr>
          <a:lstStyle/>
          <a:p>
            <a:pPr fontAlgn="auto">
              <a:buFont typeface="Arial"/>
              <a:buChar char="•"/>
              <a:defRPr/>
            </a:pPr>
            <a:r>
              <a:rPr lang="en-GB" altLang="en-US" dirty="0" err="1" smtClean="0">
                <a:solidFill>
                  <a:schemeClr val="tx1">
                    <a:lumMod val="85000"/>
                    <a:lumOff val="15000"/>
                  </a:schemeClr>
                </a:solidFill>
              </a:rPr>
              <a:t>Panopticon</a:t>
            </a:r>
            <a:endParaRPr lang="en-GB" altLang="en-US" dirty="0" smtClean="0">
              <a:solidFill>
                <a:schemeClr val="tx1">
                  <a:lumMod val="85000"/>
                  <a:lumOff val="15000"/>
                </a:schemeClr>
              </a:solidFill>
            </a:endParaRPr>
          </a:p>
          <a:p>
            <a:pPr lvl="1" fontAlgn="auto">
              <a:buFont typeface="Arial"/>
              <a:buChar char="•"/>
              <a:defRPr/>
            </a:pPr>
            <a:r>
              <a:rPr lang="en-GB" altLang="en-US" dirty="0" smtClean="0">
                <a:solidFill>
                  <a:schemeClr val="tx1">
                    <a:lumMod val="85000"/>
                    <a:lumOff val="15000"/>
                  </a:schemeClr>
                </a:solidFill>
              </a:rPr>
              <a:t>He considered that punishment was ‘cruel and inhumane’ </a:t>
            </a:r>
          </a:p>
          <a:p>
            <a:pPr lvl="1" fontAlgn="auto">
              <a:buFont typeface="Arial"/>
              <a:buChar char="•"/>
              <a:defRPr/>
            </a:pPr>
            <a:r>
              <a:rPr lang="en-GB" altLang="en-US" dirty="0" smtClean="0">
                <a:solidFill>
                  <a:schemeClr val="tx1">
                    <a:lumMod val="85000"/>
                    <a:lumOff val="15000"/>
                  </a:schemeClr>
                </a:solidFill>
              </a:rPr>
              <a:t>Interestingly the </a:t>
            </a:r>
            <a:r>
              <a:rPr lang="en-GB" altLang="en-US" dirty="0" err="1" smtClean="0">
                <a:solidFill>
                  <a:schemeClr val="tx1">
                    <a:lumMod val="85000"/>
                    <a:lumOff val="15000"/>
                  </a:schemeClr>
                </a:solidFill>
              </a:rPr>
              <a:t>panopticon</a:t>
            </a:r>
            <a:r>
              <a:rPr lang="en-GB" altLang="en-US" dirty="0" smtClean="0">
                <a:solidFill>
                  <a:schemeClr val="tx1">
                    <a:lumMod val="85000"/>
                    <a:lumOff val="15000"/>
                  </a:schemeClr>
                </a:solidFill>
              </a:rPr>
              <a:t> – surveillance is now around us all the time CCTV, internet – it is possible to get an image/information on most people fairly quickly </a:t>
            </a:r>
          </a:p>
          <a:p>
            <a:pPr lvl="2" fontAlgn="auto">
              <a:buFont typeface="Arial"/>
              <a:buChar char="•"/>
              <a:defRPr/>
            </a:pPr>
            <a:r>
              <a:rPr lang="en-GB" altLang="en-US" dirty="0" smtClean="0">
                <a:solidFill>
                  <a:schemeClr val="tx1">
                    <a:lumMod val="85000"/>
                    <a:lumOff val="15000"/>
                  </a:schemeClr>
                </a:solidFill>
              </a:rPr>
              <a:t>Whether this is NI numbers, Bank details, Tesco cards and so on.</a:t>
            </a:r>
          </a:p>
          <a:p>
            <a:pPr lvl="2" fontAlgn="auto">
              <a:buFont typeface="Arial"/>
              <a:buChar char="•"/>
              <a:defRPr/>
            </a:pPr>
            <a:r>
              <a:rPr lang="en-GB" altLang="en-US" dirty="0" smtClean="0">
                <a:solidFill>
                  <a:schemeClr val="tx1">
                    <a:lumMod val="85000"/>
                    <a:lumOff val="15000"/>
                  </a:schemeClr>
                </a:solidFill>
              </a:rPr>
              <a:t>Thus the power of the custodians of such technology has increased</a:t>
            </a:r>
          </a:p>
          <a:p>
            <a:pPr lvl="1" fontAlgn="auto">
              <a:buFont typeface="Arial"/>
              <a:buChar char="•"/>
              <a:defRPr/>
            </a:pPr>
            <a:r>
              <a:rPr lang="en-GB" altLang="en-US" dirty="0" smtClean="0">
                <a:solidFill>
                  <a:schemeClr val="tx1">
                    <a:lumMod val="85000"/>
                    <a:lumOff val="15000"/>
                  </a:schemeClr>
                </a:solidFill>
              </a:rPr>
              <a:t>Foucault suggested the notion of govern mentality</a:t>
            </a:r>
          </a:p>
          <a:p>
            <a:pPr lvl="2" fontAlgn="auto">
              <a:buFont typeface="Arial"/>
              <a:buChar char="•"/>
              <a:defRPr/>
            </a:pPr>
            <a:r>
              <a:rPr lang="en-GB" altLang="en-US" dirty="0" smtClean="0">
                <a:solidFill>
                  <a:schemeClr val="tx1">
                    <a:lumMod val="85000"/>
                    <a:lumOff val="15000"/>
                  </a:schemeClr>
                </a:solidFill>
              </a:rPr>
              <a:t>The increased number of people taking on ‘government functions’ police, auditors, accountants, lawyers, doctors, therapists, managers, teachers, scientists and professors</a:t>
            </a:r>
          </a:p>
          <a:p>
            <a:pPr lvl="2" fontAlgn="auto">
              <a:buFont typeface="Arial"/>
              <a:buChar char="•"/>
              <a:defRPr/>
            </a:pPr>
            <a:endParaRPr lang="en-GB" altLang="en-US" dirty="0" smtClean="0">
              <a:solidFill>
                <a:schemeClr val="tx1">
                  <a:lumMod val="85000"/>
                  <a:lumOff val="1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17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174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174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174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174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smtClean="0">
                <a:ln>
                  <a:noFill/>
                </a:ln>
              </a:rPr>
              <a:t>Panopticon</a:t>
            </a:r>
          </a:p>
        </p:txBody>
      </p:sp>
      <p:sp>
        <p:nvSpPr>
          <p:cNvPr id="32771" name="Rectangle 3"/>
          <p:cNvSpPr>
            <a:spLocks noGrp="1" noChangeArrowheads="1"/>
          </p:cNvSpPr>
          <p:nvPr>
            <p:ph idx="1"/>
          </p:nvPr>
        </p:nvSpPr>
        <p:spPr/>
        <p:txBody>
          <a:bodyPr rtlCol="0">
            <a:normAutofit/>
          </a:bodyPr>
          <a:lstStyle/>
          <a:p>
            <a:pPr fontAlgn="auto">
              <a:buFont typeface="Arial"/>
              <a:buChar char="•"/>
              <a:defRPr/>
            </a:pPr>
            <a:r>
              <a:rPr lang="en-GB" altLang="en-US" dirty="0" smtClean="0">
                <a:solidFill>
                  <a:schemeClr val="tx1">
                    <a:lumMod val="85000"/>
                    <a:lumOff val="15000"/>
                  </a:schemeClr>
                </a:solidFill>
              </a:rPr>
              <a:t>Social Control is generated</a:t>
            </a:r>
          </a:p>
          <a:p>
            <a:pPr lvl="1" fontAlgn="auto">
              <a:buFont typeface="Arial"/>
              <a:buChar char="•"/>
              <a:defRPr/>
            </a:pPr>
            <a:r>
              <a:rPr lang="en-GB" altLang="en-US" dirty="0" smtClean="0">
                <a:solidFill>
                  <a:schemeClr val="tx1">
                    <a:lumMod val="85000"/>
                    <a:lumOff val="15000"/>
                  </a:schemeClr>
                </a:solidFill>
              </a:rPr>
              <a:t>Rather than the ‘few watch the many’</a:t>
            </a:r>
          </a:p>
          <a:p>
            <a:pPr fontAlgn="auto">
              <a:buFont typeface="Arial"/>
              <a:buChar char="•"/>
              <a:defRPr/>
            </a:pPr>
            <a:r>
              <a:rPr lang="en-GB" altLang="en-US" dirty="0" smtClean="0">
                <a:solidFill>
                  <a:schemeClr val="tx1">
                    <a:lumMod val="85000"/>
                    <a:lumOff val="15000"/>
                  </a:schemeClr>
                </a:solidFill>
              </a:rPr>
              <a:t>Now</a:t>
            </a:r>
          </a:p>
          <a:p>
            <a:pPr lvl="1" fontAlgn="auto">
              <a:buFont typeface="Arial"/>
              <a:buChar char="•"/>
              <a:defRPr/>
            </a:pPr>
            <a:r>
              <a:rPr lang="en-GB" altLang="en-US" dirty="0" smtClean="0">
                <a:solidFill>
                  <a:schemeClr val="tx1">
                    <a:lumMod val="85000"/>
                    <a:lumOff val="15000"/>
                  </a:schemeClr>
                </a:solidFill>
              </a:rPr>
              <a:t>The many watch the many</a:t>
            </a:r>
          </a:p>
          <a:p>
            <a:pPr lvl="1" fontAlgn="auto">
              <a:buFont typeface="Arial"/>
              <a:buChar char="•"/>
              <a:defRPr/>
            </a:pPr>
            <a:r>
              <a:rPr lang="en-GB" altLang="en-US" dirty="0" smtClean="0">
                <a:solidFill>
                  <a:schemeClr val="tx1">
                    <a:lumMod val="85000"/>
                    <a:lumOff val="15000"/>
                  </a:schemeClr>
                </a:solidFill>
              </a:rPr>
              <a:t>All citizens are now acting like the police</a:t>
            </a:r>
          </a:p>
          <a:p>
            <a:pPr lvl="1" fontAlgn="auto">
              <a:buFont typeface="Arial"/>
              <a:buChar char="•"/>
              <a:defRPr/>
            </a:pPr>
            <a:r>
              <a:rPr lang="en-GB" altLang="en-US" dirty="0" smtClean="0">
                <a:solidFill>
                  <a:schemeClr val="tx1">
                    <a:lumMod val="85000"/>
                    <a:lumOff val="15000"/>
                  </a:schemeClr>
                </a:solidFill>
              </a:rPr>
              <a:t>Surveillance has become wide speared, general, constant</a:t>
            </a:r>
          </a:p>
          <a:p>
            <a:pPr lvl="2" fontAlgn="auto">
              <a:buFont typeface="Arial"/>
              <a:buChar char="•"/>
              <a:defRPr/>
            </a:pPr>
            <a:r>
              <a:rPr lang="en-GB" altLang="en-US" dirty="0" smtClean="0">
                <a:solidFill>
                  <a:schemeClr val="tx1">
                    <a:lumMod val="85000"/>
                    <a:lumOff val="15000"/>
                  </a:schemeClr>
                </a:solidFill>
              </a:rPr>
              <a:t>More people caught in deviance</a:t>
            </a:r>
          </a:p>
          <a:p>
            <a:pPr lvl="1" fontAlgn="auto">
              <a:buFont typeface="Arial"/>
              <a:buChar char="•"/>
              <a:defRPr/>
            </a:pPr>
            <a:r>
              <a:rPr lang="en-GB" altLang="en-US" dirty="0" smtClean="0">
                <a:solidFill>
                  <a:schemeClr val="tx1">
                    <a:lumMod val="85000"/>
                    <a:lumOff val="15000"/>
                  </a:schemeClr>
                </a:solidFill>
              </a:rPr>
              <a:t>How do you feel?</a:t>
            </a:r>
          </a:p>
          <a:p>
            <a:pPr lvl="2" fontAlgn="auto">
              <a:buFont typeface="Arial"/>
              <a:buChar char="•"/>
              <a:defRPr/>
            </a:pPr>
            <a:r>
              <a:rPr lang="en-GB" altLang="en-US" dirty="0" smtClean="0">
                <a:solidFill>
                  <a:schemeClr val="tx1">
                    <a:lumMod val="85000"/>
                    <a:lumOff val="15000"/>
                  </a:schemeClr>
                </a:solidFill>
              </a:rPr>
              <a:t>I’m not opposed to surveillance because I’ve got nothing to hide!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277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77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77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771">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2771">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277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smtClean="0">
                <a:ln>
                  <a:noFill/>
                </a:ln>
              </a:rPr>
              <a:t>Sadly</a:t>
            </a:r>
          </a:p>
        </p:txBody>
      </p:sp>
      <p:sp>
        <p:nvSpPr>
          <p:cNvPr id="33795" name="Rectangle 3"/>
          <p:cNvSpPr>
            <a:spLocks noGrp="1" noChangeArrowheads="1"/>
          </p:cNvSpPr>
          <p:nvPr>
            <p:ph idx="1"/>
          </p:nvPr>
        </p:nvSpPr>
        <p:spPr>
          <a:xfrm>
            <a:off x="1214356" y="1987421"/>
            <a:ext cx="10178322" cy="3593591"/>
          </a:xfrm>
        </p:spPr>
        <p:txBody>
          <a:bodyPr rtlCol="0">
            <a:normAutofit/>
          </a:bodyPr>
          <a:lstStyle/>
          <a:p>
            <a:pPr fontAlgn="auto">
              <a:buFont typeface="Arial"/>
              <a:buChar char="•"/>
              <a:defRPr/>
            </a:pPr>
            <a:r>
              <a:rPr lang="en-GB" altLang="en-US" dirty="0" smtClean="0">
                <a:solidFill>
                  <a:schemeClr val="tx1">
                    <a:lumMod val="85000"/>
                    <a:lumOff val="15000"/>
                  </a:schemeClr>
                </a:solidFill>
              </a:rPr>
              <a:t>Such legal control goes beyond the notion of ‘safety’ but links with norms and values and ideas of what constitutes deviance.</a:t>
            </a:r>
          </a:p>
          <a:p>
            <a:pPr lvl="1" fontAlgn="auto">
              <a:buFont typeface="Arial"/>
              <a:buChar char="•"/>
              <a:defRPr/>
            </a:pPr>
            <a:r>
              <a:rPr lang="en-GB" altLang="en-US" dirty="0" smtClean="0">
                <a:solidFill>
                  <a:schemeClr val="tx1">
                    <a:lumMod val="85000"/>
                    <a:lumOff val="15000"/>
                  </a:schemeClr>
                </a:solidFill>
              </a:rPr>
              <a:t>Is punishment the way forward?</a:t>
            </a:r>
          </a:p>
          <a:p>
            <a:pPr lvl="1" fontAlgn="auto">
              <a:buFont typeface="Arial"/>
              <a:buChar char="•"/>
              <a:defRPr/>
            </a:pPr>
            <a:r>
              <a:rPr lang="en-GB" altLang="en-US" dirty="0" smtClean="0">
                <a:solidFill>
                  <a:schemeClr val="tx1">
                    <a:lumMod val="85000"/>
                    <a:lumOff val="15000"/>
                  </a:schemeClr>
                </a:solidFill>
              </a:rPr>
              <a:t>Or could society do as David Garland suggests</a:t>
            </a:r>
          </a:p>
          <a:p>
            <a:pPr lvl="2" fontAlgn="auto">
              <a:buFont typeface="Arial"/>
              <a:buChar char="•"/>
              <a:defRPr/>
            </a:pPr>
            <a:r>
              <a:rPr lang="en-GB" altLang="en-US" dirty="0" smtClean="0">
                <a:solidFill>
                  <a:schemeClr val="tx1">
                    <a:lumMod val="85000"/>
                    <a:lumOff val="15000"/>
                  </a:schemeClr>
                </a:solidFill>
              </a:rPr>
              <a:t>Only the mainstream processes of socialisation that are able to promote proper conduct on a consistent and regular basis reduce crime?</a:t>
            </a:r>
          </a:p>
          <a:p>
            <a:pPr fontAlgn="auto">
              <a:buFont typeface="Arial"/>
              <a:buChar char="•"/>
              <a:defRPr/>
            </a:pPr>
            <a:r>
              <a:rPr lang="en-GB" altLang="en-US" dirty="0" smtClean="0">
                <a:solidFill>
                  <a:schemeClr val="tx1">
                    <a:lumMod val="85000"/>
                    <a:lumOff val="15000"/>
                  </a:schemeClr>
                </a:solidFill>
              </a:rPr>
              <a:t>The government suggests that rather than reducing crime</a:t>
            </a:r>
          </a:p>
          <a:p>
            <a:pPr lvl="1" fontAlgn="auto">
              <a:buFont typeface="Arial"/>
              <a:buChar char="•"/>
              <a:defRPr/>
            </a:pPr>
            <a:r>
              <a:rPr lang="en-GB" altLang="en-US" dirty="0" smtClean="0">
                <a:solidFill>
                  <a:schemeClr val="tx1">
                    <a:lumMod val="85000"/>
                    <a:lumOff val="15000"/>
                  </a:schemeClr>
                </a:solidFill>
              </a:rPr>
              <a:t>Society has more issues with ‘families in crisis’ children at risk – this creates a market for experts</a:t>
            </a:r>
          </a:p>
          <a:p>
            <a:pPr lvl="1" fontAlgn="auto">
              <a:buFont typeface="Arial"/>
              <a:buChar char="•"/>
              <a:defRPr/>
            </a:pPr>
            <a:r>
              <a:rPr lang="en-GB" altLang="en-US" dirty="0" smtClean="0">
                <a:solidFill>
                  <a:schemeClr val="tx1">
                    <a:lumMod val="85000"/>
                    <a:lumOff val="15000"/>
                  </a:schemeClr>
                </a:solidFill>
              </a:rPr>
              <a:t>We lose more and more control over our lives and our decision making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379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379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ltLang="en-US" smtClean="0">
                <a:ln>
                  <a:noFill/>
                </a:ln>
              </a:rPr>
              <a:t>Food for Thought</a:t>
            </a:r>
          </a:p>
        </p:txBody>
      </p:sp>
      <p:sp>
        <p:nvSpPr>
          <p:cNvPr id="34819" name="Rectangle 3"/>
          <p:cNvSpPr>
            <a:spLocks noGrp="1" noChangeArrowheads="1"/>
          </p:cNvSpPr>
          <p:nvPr>
            <p:ph idx="1"/>
          </p:nvPr>
        </p:nvSpPr>
        <p:spPr>
          <a:xfrm>
            <a:off x="1251678" y="1922107"/>
            <a:ext cx="10178322" cy="3593591"/>
          </a:xfrm>
        </p:spPr>
        <p:txBody>
          <a:bodyPr rtlCol="0">
            <a:normAutofit fontScale="92500"/>
          </a:bodyPr>
          <a:lstStyle/>
          <a:p>
            <a:pPr fontAlgn="auto">
              <a:buFont typeface="Arial"/>
              <a:buChar char="•"/>
              <a:defRPr/>
            </a:pPr>
            <a:r>
              <a:rPr lang="en-GB" altLang="en-US" dirty="0" smtClean="0">
                <a:solidFill>
                  <a:schemeClr val="tx1">
                    <a:lumMod val="85000"/>
                    <a:lumOff val="15000"/>
                  </a:schemeClr>
                </a:solidFill>
              </a:rPr>
              <a:t>Since 1997</a:t>
            </a:r>
          </a:p>
          <a:p>
            <a:pPr lvl="1" fontAlgn="auto">
              <a:buFont typeface="Arial"/>
              <a:buChar char="•"/>
              <a:defRPr/>
            </a:pPr>
            <a:r>
              <a:rPr lang="en-GB" altLang="en-US" dirty="0" smtClean="0">
                <a:solidFill>
                  <a:schemeClr val="tx1">
                    <a:lumMod val="85000"/>
                    <a:lumOff val="15000"/>
                  </a:schemeClr>
                </a:solidFill>
              </a:rPr>
              <a:t>More than </a:t>
            </a:r>
          </a:p>
          <a:p>
            <a:pPr lvl="2" fontAlgn="auto">
              <a:buFont typeface="Arial"/>
              <a:buChar char="•"/>
              <a:defRPr/>
            </a:pPr>
            <a:r>
              <a:rPr lang="en-GB" altLang="en-US" dirty="0" smtClean="0">
                <a:solidFill>
                  <a:schemeClr val="tx1">
                    <a:lumMod val="85000"/>
                    <a:lumOff val="15000"/>
                  </a:schemeClr>
                </a:solidFill>
              </a:rPr>
              <a:t>3,000 Criminal Offences have been created</a:t>
            </a:r>
          </a:p>
          <a:p>
            <a:pPr lvl="1" fontAlgn="auto">
              <a:buFont typeface="Arial"/>
              <a:buChar char="•"/>
              <a:defRPr/>
            </a:pPr>
            <a:r>
              <a:rPr lang="en-GB" altLang="en-US" dirty="0" smtClean="0">
                <a:solidFill>
                  <a:schemeClr val="tx1">
                    <a:lumMod val="85000"/>
                    <a:lumOff val="15000"/>
                  </a:schemeClr>
                </a:solidFill>
              </a:rPr>
              <a:t>In 2008 alone, for example, the Department for the Environment, Food and Rural Affairs created more than </a:t>
            </a:r>
          </a:p>
          <a:p>
            <a:pPr lvl="2" fontAlgn="auto">
              <a:buFont typeface="Arial"/>
              <a:buChar char="•"/>
              <a:defRPr/>
            </a:pPr>
            <a:r>
              <a:rPr lang="en-GB" altLang="en-US" dirty="0" smtClean="0">
                <a:solidFill>
                  <a:schemeClr val="tx1">
                    <a:lumMod val="85000"/>
                    <a:lumOff val="15000"/>
                  </a:schemeClr>
                </a:solidFill>
              </a:rPr>
              <a:t>100 criminal offences in a single parliamentary act aimed at reducing the spread of BSE, the commission said. </a:t>
            </a:r>
          </a:p>
          <a:p>
            <a:pPr lvl="1" fontAlgn="auto">
              <a:buFont typeface="Arial"/>
              <a:buChar char="•"/>
              <a:defRPr/>
            </a:pPr>
            <a:r>
              <a:rPr lang="en-GB" altLang="en-US" dirty="0" smtClean="0">
                <a:solidFill>
                  <a:schemeClr val="tx1">
                    <a:lumMod val="85000"/>
                    <a:lumOff val="15000"/>
                  </a:schemeClr>
                </a:solidFill>
              </a:rPr>
              <a:t>The commission said nearly three times as many pages were written in </a:t>
            </a:r>
            <a:r>
              <a:rPr lang="en-GB" altLang="en-US" dirty="0" err="1" smtClean="0">
                <a:solidFill>
                  <a:schemeClr val="tx1">
                    <a:lumMod val="85000"/>
                    <a:lumOff val="15000"/>
                  </a:schemeClr>
                </a:solidFill>
              </a:rPr>
              <a:t>Halsbury's</a:t>
            </a:r>
            <a:r>
              <a:rPr lang="en-GB" altLang="en-US" dirty="0" smtClean="0">
                <a:solidFill>
                  <a:schemeClr val="tx1">
                    <a:lumMod val="85000"/>
                    <a:lumOff val="15000"/>
                  </a:schemeClr>
                </a:solidFill>
              </a:rPr>
              <a:t> Statutes of England and Wales between 1989 and 2008 than in the 637 years from 1351 </a:t>
            </a:r>
          </a:p>
          <a:p>
            <a:pPr lvl="1" fontAlgn="auto">
              <a:buFont typeface="Arial"/>
              <a:buChar char="•"/>
              <a:defRPr/>
            </a:pPr>
            <a:endParaRPr lang="en-GB" altLang="en-US" dirty="0" smtClean="0">
              <a:solidFill>
                <a:schemeClr val="tx1">
                  <a:lumMod val="85000"/>
                  <a:lumOff val="15000"/>
                </a:schemeClr>
              </a:solidFill>
            </a:endParaRPr>
          </a:p>
          <a:p>
            <a:pPr fontAlgn="auto">
              <a:buFont typeface="Arial"/>
              <a:buChar char="•"/>
              <a:defRPr/>
            </a:pPr>
            <a:r>
              <a:rPr lang="en-GB" altLang="en-US" dirty="0" smtClean="0">
                <a:solidFill>
                  <a:schemeClr val="tx1">
                    <a:lumMod val="85000"/>
                    <a:lumOff val="15000"/>
                  </a:schemeClr>
                </a:solidFill>
                <a:hlinkClick r:id="rId2"/>
              </a:rPr>
              <a:t>http://www.bbc.co.uk/news/uk-11065204</a:t>
            </a:r>
            <a:endParaRPr lang="en-GB" altLang="en-US" dirty="0" smtClean="0">
              <a:solidFill>
                <a:schemeClr val="tx1">
                  <a:lumMod val="85000"/>
                  <a:lumOff val="15000"/>
                </a:schemeClr>
              </a:solidFill>
            </a:endParaRPr>
          </a:p>
          <a:p>
            <a:pPr fontAlgn="auto">
              <a:buFont typeface="Arial"/>
              <a:buChar char="•"/>
              <a:defRPr/>
            </a:pPr>
            <a:endParaRPr lang="en-GB" altLang="en-US" dirty="0" smtClean="0">
              <a:solidFill>
                <a:schemeClr val="tx1">
                  <a:lumMod val="85000"/>
                  <a:lumOff val="15000"/>
                </a:schemeClr>
              </a:solidFill>
            </a:endParaRPr>
          </a:p>
          <a:p>
            <a:pPr fontAlgn="auto">
              <a:buFont typeface="Arial"/>
              <a:buChar char="•"/>
              <a:defRPr/>
            </a:pPr>
            <a:endParaRPr lang="en-GB" altLang="en-US" dirty="0" smtClean="0">
              <a:solidFill>
                <a:schemeClr val="tx1">
                  <a:lumMod val="85000"/>
                  <a:lumOff val="1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48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8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48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ltLang="en-US" dirty="0" smtClean="0">
                <a:ln>
                  <a:noFill/>
                </a:ln>
              </a:rPr>
              <a:t>References legal control</a:t>
            </a:r>
          </a:p>
        </p:txBody>
      </p:sp>
      <p:sp>
        <p:nvSpPr>
          <p:cNvPr id="35843" name="Rectangle 3"/>
          <p:cNvSpPr>
            <a:spLocks noGrp="1" noChangeArrowheads="1"/>
          </p:cNvSpPr>
          <p:nvPr>
            <p:ph idx="1"/>
          </p:nvPr>
        </p:nvSpPr>
        <p:spPr/>
        <p:txBody>
          <a:bodyPr rtlCol="0">
            <a:normAutofit fontScale="70000" lnSpcReduction="20000"/>
          </a:bodyPr>
          <a:lstStyle/>
          <a:p>
            <a:pPr fontAlgn="auto">
              <a:buFont typeface="Arial"/>
              <a:buChar char="•"/>
              <a:defRPr/>
            </a:pPr>
            <a:r>
              <a:rPr lang="en-GB" altLang="en-US" dirty="0" smtClean="0">
                <a:solidFill>
                  <a:schemeClr val="tx1">
                    <a:lumMod val="85000"/>
                    <a:lumOff val="15000"/>
                  </a:schemeClr>
                </a:solidFill>
              </a:rPr>
              <a:t>Armstrong T (2003) ‘Attention Deficit Hyperactivity Disorder in Children: One Consequence of the Rise of Technologies and Demise of Play in </a:t>
            </a:r>
            <a:r>
              <a:rPr lang="en-GB" altLang="en-US" dirty="0" err="1" smtClean="0">
                <a:solidFill>
                  <a:schemeClr val="tx1">
                    <a:lumMod val="85000"/>
                    <a:lumOff val="15000"/>
                  </a:schemeClr>
                </a:solidFill>
              </a:rPr>
              <a:t>Olfman</a:t>
            </a:r>
            <a:r>
              <a:rPr lang="en-GB" altLang="en-US" dirty="0" smtClean="0">
                <a:solidFill>
                  <a:schemeClr val="tx1">
                    <a:lumMod val="85000"/>
                    <a:lumOff val="15000"/>
                  </a:schemeClr>
                </a:solidFill>
              </a:rPr>
              <a:t> S, All Work and No Play: How Education Reforms are Harming our </a:t>
            </a:r>
            <a:r>
              <a:rPr lang="en-GB" altLang="en-US" dirty="0" err="1" smtClean="0">
                <a:solidFill>
                  <a:schemeClr val="tx1">
                    <a:lumMod val="85000"/>
                    <a:lumOff val="15000"/>
                  </a:schemeClr>
                </a:solidFill>
              </a:rPr>
              <a:t>Preschoolers</a:t>
            </a:r>
            <a:r>
              <a:rPr lang="en-GB" altLang="en-US" dirty="0" smtClean="0">
                <a:solidFill>
                  <a:schemeClr val="tx1">
                    <a:lumMod val="85000"/>
                    <a:lumOff val="15000"/>
                  </a:schemeClr>
                </a:solidFill>
              </a:rPr>
              <a:t>, </a:t>
            </a:r>
            <a:r>
              <a:rPr lang="en-GB" altLang="en-US" dirty="0" err="1" smtClean="0">
                <a:solidFill>
                  <a:schemeClr val="tx1">
                    <a:lumMod val="85000"/>
                    <a:lumOff val="15000"/>
                  </a:schemeClr>
                </a:solidFill>
              </a:rPr>
              <a:t>Wesport</a:t>
            </a:r>
            <a:r>
              <a:rPr lang="en-GB" altLang="en-US" dirty="0" smtClean="0">
                <a:solidFill>
                  <a:schemeClr val="tx1">
                    <a:lumMod val="85000"/>
                    <a:lumOff val="15000"/>
                  </a:schemeClr>
                </a:solidFill>
              </a:rPr>
              <a:t>, CT: </a:t>
            </a:r>
            <a:r>
              <a:rPr lang="en-GB" altLang="en-US" dirty="0" err="1" smtClean="0">
                <a:solidFill>
                  <a:schemeClr val="tx1">
                    <a:lumMod val="85000"/>
                    <a:lumOff val="15000"/>
                  </a:schemeClr>
                </a:solidFill>
              </a:rPr>
              <a:t>Praeger</a:t>
            </a:r>
            <a:r>
              <a:rPr lang="en-GB" altLang="en-US" dirty="0" smtClean="0">
                <a:solidFill>
                  <a:schemeClr val="tx1">
                    <a:lumMod val="85000"/>
                    <a:lumOff val="15000"/>
                  </a:schemeClr>
                </a:solidFill>
              </a:rPr>
              <a:t>.</a:t>
            </a:r>
          </a:p>
          <a:p>
            <a:pPr fontAlgn="auto">
              <a:buFont typeface="Arial"/>
              <a:buChar char="•"/>
              <a:defRPr/>
            </a:pPr>
            <a:r>
              <a:rPr lang="en-GB" altLang="en-US" dirty="0" err="1" smtClean="0">
                <a:solidFill>
                  <a:schemeClr val="tx1">
                    <a:lumMod val="85000"/>
                    <a:lumOff val="15000"/>
                  </a:schemeClr>
                </a:solidFill>
              </a:rPr>
              <a:t>Beniger</a:t>
            </a:r>
            <a:r>
              <a:rPr lang="en-GB" altLang="en-US" dirty="0" smtClean="0">
                <a:solidFill>
                  <a:schemeClr val="tx1">
                    <a:lumMod val="85000"/>
                    <a:lumOff val="15000"/>
                  </a:schemeClr>
                </a:solidFill>
              </a:rPr>
              <a:t> JR (1984)  The Control Revolution: Technological and Economic Origins of the Information Society, Cambridge, MA: Harvard University Press.</a:t>
            </a:r>
          </a:p>
          <a:p>
            <a:pPr fontAlgn="auto">
              <a:buFont typeface="Arial"/>
              <a:buChar char="•"/>
              <a:defRPr/>
            </a:pPr>
            <a:r>
              <a:rPr lang="en-GB" altLang="en-US" dirty="0" smtClean="0">
                <a:solidFill>
                  <a:schemeClr val="tx1">
                    <a:lumMod val="85000"/>
                    <a:lumOff val="15000"/>
                  </a:schemeClr>
                </a:solidFill>
              </a:rPr>
              <a:t>Black D (1983) ‘Crime as Social Control’, American Sociological Review, </a:t>
            </a:r>
            <a:r>
              <a:rPr lang="en-GB" altLang="en-US" dirty="0" err="1" smtClean="0">
                <a:solidFill>
                  <a:schemeClr val="tx1">
                    <a:lumMod val="85000"/>
                    <a:lumOff val="15000"/>
                  </a:schemeClr>
                </a:solidFill>
              </a:rPr>
              <a:t>Vol</a:t>
            </a:r>
            <a:r>
              <a:rPr lang="en-GB" altLang="en-US" dirty="0" smtClean="0">
                <a:solidFill>
                  <a:schemeClr val="tx1">
                    <a:lumMod val="85000"/>
                    <a:lumOff val="15000"/>
                  </a:schemeClr>
                </a:solidFill>
              </a:rPr>
              <a:t> 48, No. 1, 34-45.</a:t>
            </a:r>
          </a:p>
          <a:p>
            <a:pPr fontAlgn="auto">
              <a:buFont typeface="Arial"/>
              <a:buChar char="•"/>
              <a:defRPr/>
            </a:pPr>
            <a:r>
              <a:rPr lang="en-GB" altLang="en-US" dirty="0" err="1" smtClean="0">
                <a:solidFill>
                  <a:schemeClr val="tx1">
                    <a:lumMod val="85000"/>
                    <a:lumOff val="15000"/>
                  </a:schemeClr>
                </a:solidFill>
              </a:rPr>
              <a:t>Boran</a:t>
            </a:r>
            <a:r>
              <a:rPr lang="en-GB" altLang="en-US" dirty="0" smtClean="0">
                <a:solidFill>
                  <a:schemeClr val="tx1">
                    <a:lumMod val="85000"/>
                    <a:lumOff val="15000"/>
                  </a:schemeClr>
                </a:solidFill>
              </a:rPr>
              <a:t>, A (2002) </a:t>
            </a:r>
            <a:r>
              <a:rPr lang="en-GB" altLang="en-US" i="1" dirty="0" smtClean="0">
                <a:solidFill>
                  <a:schemeClr val="tx1">
                    <a:lumMod val="85000"/>
                    <a:lumOff val="15000"/>
                  </a:schemeClr>
                </a:solidFill>
              </a:rPr>
              <a:t>Crime: Fear or Fascination. </a:t>
            </a:r>
            <a:r>
              <a:rPr lang="en-GB" altLang="en-US" dirty="0" smtClean="0">
                <a:solidFill>
                  <a:schemeClr val="tx1">
                    <a:lumMod val="85000"/>
                    <a:lumOff val="15000"/>
                  </a:schemeClr>
                </a:solidFill>
              </a:rPr>
              <a:t>Papers from a conference held at Chester College of Higher Education, November 2000.</a:t>
            </a:r>
          </a:p>
          <a:p>
            <a:pPr fontAlgn="auto">
              <a:buFont typeface="Arial"/>
              <a:buChar char="•"/>
              <a:defRPr/>
            </a:pPr>
            <a:r>
              <a:rPr lang="en-GB" altLang="en-US" dirty="0" smtClean="0">
                <a:solidFill>
                  <a:schemeClr val="tx1">
                    <a:lumMod val="85000"/>
                    <a:lumOff val="15000"/>
                  </a:schemeClr>
                </a:solidFill>
              </a:rPr>
              <a:t>Frazer, ML (2010) </a:t>
            </a:r>
            <a:r>
              <a:rPr lang="en-GB" altLang="en-US" i="1" dirty="0" smtClean="0">
                <a:solidFill>
                  <a:schemeClr val="tx1">
                    <a:lumMod val="85000"/>
                    <a:lumOff val="15000"/>
                  </a:schemeClr>
                </a:solidFill>
              </a:rPr>
              <a:t>The Enlightenment of Sympathy: Justice and the Moral Sentiments in the Eighteenth </a:t>
            </a:r>
            <a:r>
              <a:rPr lang="en-GB" altLang="en-US" i="1" dirty="0" err="1" smtClean="0">
                <a:solidFill>
                  <a:schemeClr val="tx1">
                    <a:lumMod val="85000"/>
                    <a:lumOff val="15000"/>
                  </a:schemeClr>
                </a:solidFill>
              </a:rPr>
              <a:t>Centry</a:t>
            </a:r>
            <a:r>
              <a:rPr lang="en-GB" altLang="en-US" i="1" dirty="0" smtClean="0">
                <a:solidFill>
                  <a:schemeClr val="tx1">
                    <a:lumMod val="85000"/>
                    <a:lumOff val="15000"/>
                  </a:schemeClr>
                </a:solidFill>
              </a:rPr>
              <a:t> and Today, </a:t>
            </a:r>
            <a:r>
              <a:rPr lang="en-GB" altLang="en-US" dirty="0" smtClean="0">
                <a:solidFill>
                  <a:schemeClr val="tx1">
                    <a:lumMod val="85000"/>
                    <a:lumOff val="15000"/>
                  </a:schemeClr>
                </a:solidFill>
              </a:rPr>
              <a:t>Oxford: OUP.</a:t>
            </a:r>
          </a:p>
          <a:p>
            <a:pPr fontAlgn="auto">
              <a:buFont typeface="Arial"/>
              <a:buChar char="•"/>
              <a:defRPr/>
            </a:pPr>
            <a:r>
              <a:rPr lang="en-GB" altLang="en-US" dirty="0" smtClean="0">
                <a:solidFill>
                  <a:schemeClr val="tx1">
                    <a:lumMod val="85000"/>
                    <a:lumOff val="15000"/>
                  </a:schemeClr>
                </a:solidFill>
              </a:rPr>
              <a:t>Gibbs JP (1989a) Control: Sociology's Central Notion, Urbana: University of Illinois Press.</a:t>
            </a:r>
          </a:p>
          <a:p>
            <a:pPr fontAlgn="auto">
              <a:buFont typeface="Arial"/>
              <a:buChar char="•"/>
              <a:defRPr/>
            </a:pPr>
            <a:r>
              <a:rPr lang="en-GB" altLang="en-US" dirty="0" smtClean="0">
                <a:solidFill>
                  <a:schemeClr val="tx1">
                    <a:lumMod val="85000"/>
                    <a:lumOff val="15000"/>
                  </a:schemeClr>
                </a:solidFill>
              </a:rPr>
              <a:t>Gibbs JP (1989b) ‘Conceptualisation of Terrorism’, American Sociological Review, </a:t>
            </a:r>
            <a:r>
              <a:rPr lang="en-GB" altLang="en-US" dirty="0" err="1" smtClean="0">
                <a:solidFill>
                  <a:schemeClr val="tx1">
                    <a:lumMod val="85000"/>
                    <a:lumOff val="15000"/>
                  </a:schemeClr>
                </a:solidFill>
              </a:rPr>
              <a:t>Vol</a:t>
            </a:r>
            <a:r>
              <a:rPr lang="en-GB" altLang="en-US" dirty="0" smtClean="0">
                <a:solidFill>
                  <a:schemeClr val="tx1">
                    <a:lumMod val="85000"/>
                    <a:lumOff val="15000"/>
                  </a:schemeClr>
                </a:solidFill>
              </a:rPr>
              <a:t> 54, No. 3: 329-340.</a:t>
            </a:r>
          </a:p>
          <a:p>
            <a:pPr fontAlgn="auto">
              <a:buFont typeface="Arial"/>
              <a:buChar char="•"/>
              <a:defRPr/>
            </a:pPr>
            <a:r>
              <a:rPr lang="en-GB" altLang="en-US" dirty="0" smtClean="0">
                <a:solidFill>
                  <a:schemeClr val="tx1">
                    <a:lumMod val="85000"/>
                    <a:lumOff val="15000"/>
                  </a:schemeClr>
                </a:solidFill>
              </a:rPr>
              <a:t>Gibbs JP (1994) A Theory about Control, Boulder, CO: Westview Press.</a:t>
            </a:r>
          </a:p>
          <a:p>
            <a:pPr fontAlgn="auto">
              <a:buFont typeface="Arial"/>
              <a:buChar char="•"/>
              <a:defRPr/>
            </a:pPr>
            <a:r>
              <a:rPr lang="en-GB" altLang="en-US" dirty="0" smtClean="0">
                <a:solidFill>
                  <a:schemeClr val="tx1">
                    <a:lumMod val="85000"/>
                    <a:lumOff val="15000"/>
                  </a:schemeClr>
                </a:solidFill>
              </a:rPr>
              <a:t>Harris J (1998) The Nurture Assumption, New York: Free Press.</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en-GB" altLang="en-US" dirty="0" smtClean="0">
                <a:ln>
                  <a:noFill/>
                </a:ln>
              </a:rPr>
              <a:t>References Legal control</a:t>
            </a:r>
          </a:p>
        </p:txBody>
      </p:sp>
      <p:sp>
        <p:nvSpPr>
          <p:cNvPr id="3" name="Content Placeholder 2"/>
          <p:cNvSpPr>
            <a:spLocks noGrp="1"/>
          </p:cNvSpPr>
          <p:nvPr>
            <p:ph idx="1"/>
          </p:nvPr>
        </p:nvSpPr>
        <p:spPr/>
        <p:txBody>
          <a:bodyPr rtlCol="0">
            <a:normAutofit/>
          </a:bodyPr>
          <a:lstStyle/>
          <a:p>
            <a:pPr fontAlgn="auto">
              <a:buFont typeface="Arial"/>
              <a:buChar char="•"/>
              <a:defRPr/>
            </a:pPr>
            <a:r>
              <a:rPr lang="en-GB" altLang="en-US" dirty="0" err="1">
                <a:solidFill>
                  <a:schemeClr val="tx1">
                    <a:lumMod val="85000"/>
                    <a:lumOff val="15000"/>
                  </a:schemeClr>
                </a:solidFill>
              </a:rPr>
              <a:t>Hervieu</a:t>
            </a:r>
            <a:r>
              <a:rPr lang="en-GB" altLang="en-US" dirty="0">
                <a:solidFill>
                  <a:schemeClr val="tx1">
                    <a:lumMod val="85000"/>
                    <a:lumOff val="15000"/>
                  </a:schemeClr>
                </a:solidFill>
              </a:rPr>
              <a:t>-Leger D (1998) ‘The Transmission and Formation of Socio-Religious Identities in Modernity: An Analytical Essay on the Trajectories of Identification’ International Sociology, </a:t>
            </a:r>
            <a:r>
              <a:rPr lang="en-GB" altLang="en-US" dirty="0" err="1">
                <a:solidFill>
                  <a:schemeClr val="tx1">
                    <a:lumMod val="85000"/>
                    <a:lumOff val="15000"/>
                  </a:schemeClr>
                </a:solidFill>
              </a:rPr>
              <a:t>Vol</a:t>
            </a:r>
            <a:r>
              <a:rPr lang="en-GB" altLang="en-US" dirty="0">
                <a:solidFill>
                  <a:schemeClr val="tx1">
                    <a:lumMod val="85000"/>
                    <a:lumOff val="15000"/>
                  </a:schemeClr>
                </a:solidFill>
              </a:rPr>
              <a:t> 13, No. 2: 213-228.</a:t>
            </a:r>
          </a:p>
          <a:p>
            <a:pPr fontAlgn="auto">
              <a:buFont typeface="Arial"/>
              <a:buChar char="•"/>
              <a:defRPr/>
            </a:pPr>
            <a:r>
              <a:rPr lang="en-GB" altLang="en-US" dirty="0" err="1">
                <a:solidFill>
                  <a:schemeClr val="tx1">
                    <a:lumMod val="85000"/>
                    <a:lumOff val="15000"/>
                  </a:schemeClr>
                </a:solidFill>
              </a:rPr>
              <a:t>Hillery</a:t>
            </a:r>
            <a:r>
              <a:rPr lang="en-GB" altLang="en-US" dirty="0">
                <a:solidFill>
                  <a:schemeClr val="tx1">
                    <a:lumMod val="85000"/>
                    <a:lumOff val="15000"/>
                  </a:schemeClr>
                </a:solidFill>
              </a:rPr>
              <a:t> G (1968) Communal Organisations: A study of local societies, Chicago: University of Chicago Press.</a:t>
            </a:r>
          </a:p>
          <a:p>
            <a:pPr fontAlgn="auto">
              <a:buFont typeface="Arial"/>
              <a:buChar char="•"/>
              <a:defRPr/>
            </a:pPr>
            <a:r>
              <a:rPr lang="en-GB" altLang="en-US" dirty="0" err="1">
                <a:solidFill>
                  <a:schemeClr val="tx1">
                    <a:lumMod val="85000"/>
                    <a:lumOff val="15000"/>
                  </a:schemeClr>
                </a:solidFill>
              </a:rPr>
              <a:t>Hirschi</a:t>
            </a:r>
            <a:r>
              <a:rPr lang="en-GB" altLang="en-US" dirty="0">
                <a:solidFill>
                  <a:schemeClr val="tx1">
                    <a:lumMod val="85000"/>
                    <a:lumOff val="15000"/>
                  </a:schemeClr>
                </a:solidFill>
              </a:rPr>
              <a:t> t (1969) Causes of Delinquency, Berkeley: University of California Press.</a:t>
            </a:r>
          </a:p>
          <a:p>
            <a:pPr fontAlgn="auto">
              <a:buFont typeface="Arial"/>
              <a:buChar char="•"/>
              <a:defRPr/>
            </a:pPr>
            <a:r>
              <a:rPr lang="en-GB" altLang="en-US" dirty="0" err="1">
                <a:solidFill>
                  <a:schemeClr val="tx1">
                    <a:lumMod val="85000"/>
                    <a:lumOff val="15000"/>
                  </a:schemeClr>
                </a:solidFill>
              </a:rPr>
              <a:t>Hirschi</a:t>
            </a:r>
            <a:r>
              <a:rPr lang="en-GB" altLang="en-US" dirty="0">
                <a:solidFill>
                  <a:schemeClr val="tx1">
                    <a:lumMod val="85000"/>
                    <a:lumOff val="15000"/>
                  </a:schemeClr>
                </a:solidFill>
              </a:rPr>
              <a:t> T &amp; </a:t>
            </a:r>
            <a:r>
              <a:rPr lang="en-GB" altLang="en-US" dirty="0" err="1">
                <a:solidFill>
                  <a:schemeClr val="tx1">
                    <a:lumMod val="85000"/>
                    <a:lumOff val="15000"/>
                  </a:schemeClr>
                </a:solidFill>
              </a:rPr>
              <a:t>Gottredson</a:t>
            </a:r>
            <a:r>
              <a:rPr lang="en-GB" altLang="en-US" dirty="0">
                <a:solidFill>
                  <a:schemeClr val="tx1">
                    <a:lumMod val="85000"/>
                    <a:lumOff val="15000"/>
                  </a:schemeClr>
                </a:solidFill>
              </a:rPr>
              <a:t> MR (2005) ‘Punishment of Children from the Perspective of Control Theory’ in Donnelly M &amp; Straus MA, Corporal Punishment of Children in Theoretical Perspectives, New Haven, CT: Yale University Press. </a:t>
            </a:r>
          </a:p>
          <a:p>
            <a:pPr fontAlgn="auto">
              <a:buFont typeface="Arial"/>
              <a:buChar char="•"/>
              <a:defRPr/>
            </a:pPr>
            <a:endParaRPr lang="en-GB" dirty="0">
              <a:solidFill>
                <a:schemeClr val="tx1">
                  <a:lumMod val="85000"/>
                  <a:lumOff val="15000"/>
                </a:schemeClr>
              </a:solidFill>
            </a:endParaRP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dirty="0" smtClean="0">
                <a:ln>
                  <a:noFill/>
                </a:ln>
              </a:rPr>
              <a:t>References Legal control </a:t>
            </a:r>
          </a:p>
        </p:txBody>
      </p:sp>
      <p:sp>
        <p:nvSpPr>
          <p:cNvPr id="36867" name="Rectangle 3"/>
          <p:cNvSpPr>
            <a:spLocks noGrp="1" noChangeArrowheads="1"/>
          </p:cNvSpPr>
          <p:nvPr>
            <p:ph idx="1"/>
          </p:nvPr>
        </p:nvSpPr>
        <p:spPr/>
        <p:txBody>
          <a:bodyPr rtlCol="0">
            <a:normAutofit fontScale="85000" lnSpcReduction="20000"/>
          </a:bodyPr>
          <a:lstStyle/>
          <a:p>
            <a:pPr fontAlgn="auto">
              <a:buFont typeface="Arial"/>
              <a:buChar char="•"/>
              <a:defRPr/>
            </a:pPr>
            <a:r>
              <a:rPr lang="en-GB" altLang="en-US" dirty="0" smtClean="0">
                <a:solidFill>
                  <a:schemeClr val="tx1">
                    <a:lumMod val="85000"/>
                    <a:lumOff val="15000"/>
                  </a:schemeClr>
                </a:solidFill>
              </a:rPr>
              <a:t>House of Commons (1831) </a:t>
            </a:r>
            <a:r>
              <a:rPr lang="en-GB" altLang="en-US" dirty="0" err="1" smtClean="0">
                <a:solidFill>
                  <a:schemeClr val="tx1">
                    <a:lumMod val="85000"/>
                    <a:lumOff val="15000"/>
                  </a:schemeClr>
                </a:solidFill>
              </a:rPr>
              <a:t>Exaiminer</a:t>
            </a:r>
            <a:r>
              <a:rPr lang="en-GB" altLang="en-US" dirty="0" smtClean="0">
                <a:solidFill>
                  <a:schemeClr val="tx1">
                    <a:lumMod val="85000"/>
                    <a:lumOff val="15000"/>
                  </a:schemeClr>
                </a:solidFill>
              </a:rPr>
              <a:t>, Oct 2, 1831, Issue 1235, pp. 630-631.</a:t>
            </a:r>
          </a:p>
          <a:p>
            <a:pPr fontAlgn="auto">
              <a:buFont typeface="Arial"/>
              <a:buChar char="•"/>
              <a:defRPr/>
            </a:pPr>
            <a:r>
              <a:rPr lang="en-GB" altLang="en-US" dirty="0" err="1" smtClean="0">
                <a:solidFill>
                  <a:schemeClr val="tx1">
                    <a:lumMod val="85000"/>
                    <a:lumOff val="15000"/>
                  </a:schemeClr>
                </a:solidFill>
              </a:rPr>
              <a:t>Katovich</a:t>
            </a:r>
            <a:r>
              <a:rPr lang="en-GB" altLang="en-US" dirty="0" smtClean="0">
                <a:solidFill>
                  <a:schemeClr val="tx1">
                    <a:lumMod val="85000"/>
                    <a:lumOff val="15000"/>
                  </a:schemeClr>
                </a:solidFill>
              </a:rPr>
              <a:t> MA (1988) ‘Cooperative Bases of Control: Toward an </a:t>
            </a:r>
          </a:p>
          <a:p>
            <a:pPr fontAlgn="auto">
              <a:buFont typeface="Arial"/>
              <a:buChar char="•"/>
              <a:defRPr/>
            </a:pPr>
            <a:r>
              <a:rPr lang="en-GB" altLang="en-US" dirty="0" smtClean="0">
                <a:solidFill>
                  <a:schemeClr val="tx1">
                    <a:lumMod val="85000"/>
                    <a:lumOff val="15000"/>
                  </a:schemeClr>
                </a:solidFill>
              </a:rPr>
              <a:t>Milgram S (1963) ‘Behavioural Study of Obedience’ Journal of Abnormal and Social Psychology, </a:t>
            </a:r>
            <a:r>
              <a:rPr lang="en-GB" altLang="en-US" dirty="0" err="1" smtClean="0">
                <a:solidFill>
                  <a:schemeClr val="tx1">
                    <a:lumMod val="85000"/>
                    <a:lumOff val="15000"/>
                  </a:schemeClr>
                </a:solidFill>
              </a:rPr>
              <a:t>Vol</a:t>
            </a:r>
            <a:r>
              <a:rPr lang="en-GB" altLang="en-US" dirty="0" smtClean="0">
                <a:solidFill>
                  <a:schemeClr val="tx1">
                    <a:lumMod val="85000"/>
                    <a:lumOff val="15000"/>
                  </a:schemeClr>
                </a:solidFill>
              </a:rPr>
              <a:t> 67, 371-378.</a:t>
            </a:r>
          </a:p>
          <a:p>
            <a:pPr fontAlgn="auto">
              <a:buFont typeface="Arial"/>
              <a:buChar char="•"/>
              <a:defRPr/>
            </a:pPr>
            <a:r>
              <a:rPr lang="en-GB" altLang="en-US" dirty="0" smtClean="0">
                <a:solidFill>
                  <a:schemeClr val="tx1">
                    <a:lumMod val="85000"/>
                    <a:lumOff val="15000"/>
                  </a:schemeClr>
                </a:solidFill>
              </a:rPr>
              <a:t>Milgram S (1965) ‘Some Conditions of Obedience and Disobedience to Authority’, Human Relations, </a:t>
            </a:r>
            <a:r>
              <a:rPr lang="en-GB" altLang="en-US" dirty="0" err="1" smtClean="0">
                <a:solidFill>
                  <a:schemeClr val="tx1">
                    <a:lumMod val="85000"/>
                    <a:lumOff val="15000"/>
                  </a:schemeClr>
                </a:solidFill>
              </a:rPr>
              <a:t>Vol</a:t>
            </a:r>
            <a:r>
              <a:rPr lang="en-GB" altLang="en-US" dirty="0" smtClean="0">
                <a:solidFill>
                  <a:schemeClr val="tx1">
                    <a:lumMod val="85000"/>
                    <a:lumOff val="15000"/>
                  </a:schemeClr>
                </a:solidFill>
              </a:rPr>
              <a:t>, 18, 56-78.</a:t>
            </a:r>
          </a:p>
          <a:p>
            <a:pPr fontAlgn="auto">
              <a:buFont typeface="Arial"/>
              <a:buChar char="•"/>
              <a:defRPr/>
            </a:pPr>
            <a:r>
              <a:rPr lang="en-GB" altLang="en-US" dirty="0" smtClean="0">
                <a:solidFill>
                  <a:schemeClr val="tx1">
                    <a:lumMod val="85000"/>
                    <a:lumOff val="15000"/>
                  </a:schemeClr>
                </a:solidFill>
              </a:rPr>
              <a:t>Nye </a:t>
            </a:r>
            <a:r>
              <a:rPr lang="en-GB" altLang="en-US" dirty="0" err="1" smtClean="0">
                <a:solidFill>
                  <a:schemeClr val="tx1">
                    <a:lumMod val="85000"/>
                    <a:lumOff val="15000"/>
                  </a:schemeClr>
                </a:solidFill>
              </a:rPr>
              <a:t>EI</a:t>
            </a:r>
            <a:r>
              <a:rPr lang="en-GB" altLang="en-US" dirty="0" smtClean="0">
                <a:solidFill>
                  <a:schemeClr val="tx1">
                    <a:lumMod val="85000"/>
                    <a:lumOff val="15000"/>
                  </a:schemeClr>
                </a:solidFill>
              </a:rPr>
              <a:t> (1958) Family Relationships and Deviant Behaviour, Westport, CT: Greenwood Press.</a:t>
            </a:r>
          </a:p>
          <a:p>
            <a:pPr fontAlgn="auto">
              <a:buFont typeface="Arial"/>
              <a:buChar char="•"/>
              <a:defRPr/>
            </a:pPr>
            <a:r>
              <a:rPr lang="en-GB" altLang="en-US" dirty="0" smtClean="0">
                <a:solidFill>
                  <a:schemeClr val="tx1">
                    <a:lumMod val="85000"/>
                    <a:lumOff val="15000"/>
                  </a:schemeClr>
                </a:solidFill>
              </a:rPr>
              <a:t>Peters, J (2006) </a:t>
            </a:r>
            <a:r>
              <a:rPr lang="en-GB" i="1" dirty="0" smtClean="0">
                <a:solidFill>
                  <a:schemeClr val="tx1">
                    <a:lumMod val="85000"/>
                    <a:lumOff val="15000"/>
                  </a:schemeClr>
                </a:solidFill>
              </a:rPr>
              <a:t>Criminal </a:t>
            </a:r>
            <a:r>
              <a:rPr lang="en-GB" i="1" dirty="0">
                <a:solidFill>
                  <a:schemeClr val="tx1">
                    <a:lumMod val="85000"/>
                    <a:lumOff val="15000"/>
                  </a:schemeClr>
                </a:solidFill>
              </a:rPr>
              <a:t>Justice : An Introduction to Crime and the Criminal Justice </a:t>
            </a:r>
            <a:r>
              <a:rPr lang="en-GB" i="1" dirty="0" smtClean="0">
                <a:solidFill>
                  <a:schemeClr val="tx1">
                    <a:lumMod val="85000"/>
                    <a:lumOff val="15000"/>
                  </a:schemeClr>
                </a:solidFill>
              </a:rPr>
              <a:t>System, </a:t>
            </a:r>
            <a:r>
              <a:rPr lang="en-GB" dirty="0" smtClean="0">
                <a:solidFill>
                  <a:schemeClr val="tx1">
                    <a:lumMod val="85000"/>
                    <a:lumOff val="15000"/>
                  </a:schemeClr>
                </a:solidFill>
              </a:rPr>
              <a:t>London: </a:t>
            </a:r>
            <a:r>
              <a:rPr lang="en-GB" dirty="0" err="1" smtClean="0">
                <a:solidFill>
                  <a:schemeClr val="tx1">
                    <a:lumMod val="85000"/>
                    <a:lumOff val="15000"/>
                  </a:schemeClr>
                </a:solidFill>
              </a:rPr>
              <a:t>Willan</a:t>
            </a:r>
            <a:r>
              <a:rPr lang="en-GB" dirty="0" smtClean="0">
                <a:solidFill>
                  <a:schemeClr val="tx1">
                    <a:lumMod val="85000"/>
                    <a:lumOff val="15000"/>
                  </a:schemeClr>
                </a:solidFill>
              </a:rPr>
              <a:t> Publishing.</a:t>
            </a:r>
          </a:p>
          <a:p>
            <a:pPr marL="285750" lvl="3" indent="-285750" fontAlgn="auto">
              <a:buFont typeface="Arial"/>
              <a:buChar char="•"/>
              <a:defRPr/>
            </a:pPr>
            <a:r>
              <a:rPr lang="en-GB" altLang="en-US" sz="2500" dirty="0">
                <a:solidFill>
                  <a:schemeClr val="tx1">
                    <a:lumMod val="85000"/>
                    <a:lumOff val="15000"/>
                  </a:schemeClr>
                </a:solidFill>
              </a:rPr>
              <a:t>Ryan, A (1987) </a:t>
            </a:r>
            <a:r>
              <a:rPr lang="en-GB" altLang="en-US" sz="2500" i="1" dirty="0">
                <a:solidFill>
                  <a:schemeClr val="tx1">
                    <a:lumMod val="85000"/>
                    <a:lumOff val="15000"/>
                  </a:schemeClr>
                </a:solidFill>
              </a:rPr>
              <a:t>Utilitarianism and Other Essays, </a:t>
            </a:r>
            <a:r>
              <a:rPr lang="en-GB" altLang="en-US" sz="2500" dirty="0" err="1">
                <a:solidFill>
                  <a:schemeClr val="tx1">
                    <a:lumMod val="85000"/>
                    <a:lumOff val="15000"/>
                  </a:schemeClr>
                </a:solidFill>
              </a:rPr>
              <a:t>Harmondsworth</a:t>
            </a:r>
            <a:r>
              <a:rPr lang="en-GB" altLang="en-US" sz="2500" dirty="0">
                <a:solidFill>
                  <a:schemeClr val="tx1">
                    <a:lumMod val="85000"/>
                    <a:lumOff val="15000"/>
                  </a:schemeClr>
                </a:solidFill>
              </a:rPr>
              <a:t>: Penguin</a:t>
            </a:r>
          </a:p>
          <a:p>
            <a:pPr fontAlgn="auto">
              <a:buFont typeface="Arial"/>
              <a:buChar char="•"/>
              <a:defRPr/>
            </a:pPr>
            <a:r>
              <a:rPr lang="en-GB" altLang="en-US" dirty="0" smtClean="0">
                <a:solidFill>
                  <a:schemeClr val="tx1">
                    <a:lumMod val="85000"/>
                    <a:lumOff val="15000"/>
                  </a:schemeClr>
                </a:solidFill>
              </a:rPr>
              <a:t>Siebert (1990)</a:t>
            </a:r>
          </a:p>
          <a:p>
            <a:pPr fontAlgn="auto">
              <a:buFont typeface="Arial"/>
              <a:buChar char="•"/>
              <a:defRPr/>
            </a:pPr>
            <a:r>
              <a:rPr lang="en-GB" altLang="en-US" dirty="0" err="1" smtClean="0">
                <a:solidFill>
                  <a:schemeClr val="tx1">
                    <a:lumMod val="85000"/>
                    <a:lumOff val="15000"/>
                  </a:schemeClr>
                </a:solidFill>
              </a:rPr>
              <a:t>Simmel</a:t>
            </a:r>
            <a:r>
              <a:rPr lang="en-GB" altLang="en-US" dirty="0" smtClean="0">
                <a:solidFill>
                  <a:schemeClr val="tx1">
                    <a:lumMod val="85000"/>
                    <a:lumOff val="15000"/>
                  </a:schemeClr>
                </a:solidFill>
              </a:rPr>
              <a:t> G (1950) The Sociology of Georg </a:t>
            </a:r>
            <a:r>
              <a:rPr lang="en-GB" altLang="en-US" dirty="0" err="1" smtClean="0">
                <a:solidFill>
                  <a:schemeClr val="tx1">
                    <a:lumMod val="85000"/>
                    <a:lumOff val="15000"/>
                  </a:schemeClr>
                </a:solidFill>
              </a:rPr>
              <a:t>Simmel</a:t>
            </a:r>
            <a:r>
              <a:rPr lang="en-GB" altLang="en-US" dirty="0" smtClean="0">
                <a:solidFill>
                  <a:schemeClr val="tx1">
                    <a:lumMod val="85000"/>
                    <a:lumOff val="15000"/>
                  </a:schemeClr>
                </a:solidFill>
              </a:rPr>
              <a:t>, New York: Free Press.</a:t>
            </a:r>
          </a:p>
          <a:p>
            <a:pPr fontAlgn="auto">
              <a:buFont typeface="Arial"/>
              <a:buChar char="•"/>
              <a:defRPr/>
            </a:pPr>
            <a:r>
              <a:rPr lang="en-GB" altLang="en-US" dirty="0" smtClean="0">
                <a:solidFill>
                  <a:schemeClr val="tx1">
                    <a:lumMod val="85000"/>
                    <a:lumOff val="15000"/>
                  </a:schemeClr>
                </a:solidFill>
              </a:rPr>
              <a:t>Sumner WG (1906) Folkways, Boston: </a:t>
            </a:r>
            <a:r>
              <a:rPr lang="en-GB" altLang="en-US" dirty="0" err="1" smtClean="0">
                <a:solidFill>
                  <a:schemeClr val="tx1">
                    <a:lumMod val="85000"/>
                    <a:lumOff val="15000"/>
                  </a:schemeClr>
                </a:solidFill>
              </a:rPr>
              <a:t>Ginn</a:t>
            </a:r>
            <a:r>
              <a:rPr lang="en-GB" altLang="en-US" dirty="0" smtClean="0">
                <a:solidFill>
                  <a:schemeClr val="tx1">
                    <a:lumMod val="85000"/>
                    <a:lumOff val="15000"/>
                  </a:schemeClr>
                </a:solidFill>
              </a:rPr>
              <a:t>.</a:t>
            </a:r>
          </a:p>
          <a:p>
            <a:pPr fontAlgn="auto">
              <a:buFont typeface="Arial"/>
              <a:buChar char="•"/>
              <a:defRPr/>
            </a:pPr>
            <a:endParaRPr lang="en-GB" altLang="en-US" dirty="0" smtClean="0">
              <a:solidFill>
                <a:schemeClr val="tx1">
                  <a:lumMod val="85000"/>
                  <a:lumOff val="15000"/>
                </a:schemeClr>
              </a:solidFill>
            </a:endParaRPr>
          </a:p>
          <a:p>
            <a:pPr fontAlgn="auto">
              <a:buFont typeface="Arial"/>
              <a:buChar char="•"/>
              <a:defRPr/>
            </a:pPr>
            <a:endParaRPr lang="en-GB" altLang="en-US" dirty="0" smtClean="0">
              <a:solidFill>
                <a:schemeClr val="tx1">
                  <a:lumMod val="85000"/>
                  <a:lumOff val="15000"/>
                </a:schemeClr>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Badge</Template>
  <TotalTime>666</TotalTime>
  <Words>5069</Words>
  <Application>Microsoft Office PowerPoint</Application>
  <PresentationFormat>Widescreen</PresentationFormat>
  <Paragraphs>534</Paragraphs>
  <Slides>68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68</vt:i4>
      </vt:variant>
    </vt:vector>
  </HeadingPairs>
  <TitlesOfParts>
    <vt:vector size="74" baseType="lpstr">
      <vt:lpstr>Arial</vt:lpstr>
      <vt:lpstr>Gill Sans MT</vt:lpstr>
      <vt:lpstr>Impact</vt:lpstr>
      <vt:lpstr>Tahoma</vt:lpstr>
      <vt:lpstr>Wingdings</vt:lpstr>
      <vt:lpstr>Badge</vt:lpstr>
      <vt:lpstr>SJEQ7003 Equality and Diversity: Power and Social (Re)production of Inequality</vt:lpstr>
      <vt:lpstr>Session Recap</vt:lpstr>
      <vt:lpstr>Types of Sanctions</vt:lpstr>
      <vt:lpstr>Diffuse Sanctions</vt:lpstr>
      <vt:lpstr>Natural Sanctions</vt:lpstr>
      <vt:lpstr>Social Sanctions</vt:lpstr>
      <vt:lpstr>Legal Sanctions</vt:lpstr>
      <vt:lpstr>Supernatural Sanctions</vt:lpstr>
      <vt:lpstr>Ranking of Sanctions </vt:lpstr>
      <vt:lpstr>Perspectives on labelling</vt:lpstr>
      <vt:lpstr>Labelling Theory: Ditton </vt:lpstr>
      <vt:lpstr>Crime  as a Form of Social Control</vt:lpstr>
      <vt:lpstr>Crime  as a Form of Social Control</vt:lpstr>
      <vt:lpstr>References – Sanctions &amp; Social Control</vt:lpstr>
      <vt:lpstr>Three Forms of  Social Control </vt:lpstr>
      <vt:lpstr>Informal Control: Socialisation </vt:lpstr>
      <vt:lpstr>Informal Control: Reference Groups</vt:lpstr>
      <vt:lpstr>Informal Control: Secondary Groups</vt:lpstr>
      <vt:lpstr>Informal Control: Agents of Socialisation </vt:lpstr>
      <vt:lpstr>How Groups Shape Individual Conformity </vt:lpstr>
      <vt:lpstr>Conformity and Obedience</vt:lpstr>
      <vt:lpstr>Conformity and Obedience: Milgram’s Obedience Experiments</vt:lpstr>
      <vt:lpstr>Small Groups Georg Simmel</vt:lpstr>
      <vt:lpstr>Small Groups Simmel</vt:lpstr>
      <vt:lpstr>Small Groups Simmel</vt:lpstr>
      <vt:lpstr>Small Groups Simmel</vt:lpstr>
      <vt:lpstr>References – Informal Control</vt:lpstr>
      <vt:lpstr>References – Informal control </vt:lpstr>
      <vt:lpstr>Medical Control</vt:lpstr>
      <vt:lpstr>Medical Control  Foucault</vt:lpstr>
      <vt:lpstr>Medical and Social Control Irving Zola (1972: 487)</vt:lpstr>
      <vt:lpstr>Medical Control Psychiatry</vt:lpstr>
      <vt:lpstr>Medical Control Public Health</vt:lpstr>
      <vt:lpstr>Medicalisation,  De-medicalisation  and Re-medicalisation</vt:lpstr>
      <vt:lpstr>Medicalisation,  De-medicalisation  and Re-medicalisation</vt:lpstr>
      <vt:lpstr>Medicalisation,  De-medicalisation  and Re-medicalisation</vt:lpstr>
      <vt:lpstr>Bio-medicalisation and ‘Selling Sickness’</vt:lpstr>
      <vt:lpstr>It’s Not My Fault I’m Ill</vt:lpstr>
      <vt:lpstr>Therapeutic State</vt:lpstr>
      <vt:lpstr>Medical Control Disempowering of Society </vt:lpstr>
      <vt:lpstr>Social Control Medicalisation</vt:lpstr>
      <vt:lpstr>Social Control Medicalisation</vt:lpstr>
      <vt:lpstr>Social Control Medicalisation</vt:lpstr>
      <vt:lpstr>Social Control Medicalisation</vt:lpstr>
      <vt:lpstr>References – Medical Control</vt:lpstr>
      <vt:lpstr>References – Medical Control</vt:lpstr>
      <vt:lpstr>References – Medical Control</vt:lpstr>
      <vt:lpstr>Legal Control</vt:lpstr>
      <vt:lpstr>Legal Control The Enlightenment</vt:lpstr>
      <vt:lpstr>Legal Control The Enlightenment</vt:lpstr>
      <vt:lpstr>State Power </vt:lpstr>
      <vt:lpstr>Legal Control</vt:lpstr>
      <vt:lpstr>Legal Control</vt:lpstr>
      <vt:lpstr>UK Population Prison Population </vt:lpstr>
      <vt:lpstr>Crime Rates</vt:lpstr>
      <vt:lpstr>Prison Population 2013</vt:lpstr>
      <vt:lpstr>The Poor Get Prison</vt:lpstr>
      <vt:lpstr>Who Commits Crime?</vt:lpstr>
      <vt:lpstr>Death Penalty in USA</vt:lpstr>
      <vt:lpstr>Death Penalty in USA</vt:lpstr>
      <vt:lpstr>Status and Framing  of Offences </vt:lpstr>
      <vt:lpstr>Legal Control Foucault</vt:lpstr>
      <vt:lpstr>Panopticon</vt:lpstr>
      <vt:lpstr>Sadly</vt:lpstr>
      <vt:lpstr>Food for Thought</vt:lpstr>
      <vt:lpstr>References legal control</vt:lpstr>
      <vt:lpstr>References Legal control</vt:lpstr>
      <vt:lpstr>References Legal control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SJEQ7003 Equality and Diversity: Power and Social (Re)production of Inequality</dc:title>
  <dc:creator>Caroline Lohmann-Hancock</dc:creator>
  <cp:lastModifiedBy>Ken Dicks</cp:lastModifiedBy>
  <cp:revision>37</cp:revision>
  <dcterms:created xsi:type="dcterms:W3CDTF">2017-09-21T13:20:37Z</dcterms:created>
  <dcterms:modified xsi:type="dcterms:W3CDTF">2017-10-24T15:55:10Z</dcterms:modified>
</cp:coreProperties>
</file>