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6" r:id="rId1"/>
  </p:sldMasterIdLst>
  <p:notesMasterIdLst>
    <p:notesMasterId r:id="rId18"/>
  </p:notesMasterIdLst>
  <p:sldIdLst>
    <p:sldId id="295" r:id="rId2"/>
    <p:sldId id="334" r:id="rId3"/>
    <p:sldId id="325" r:id="rId4"/>
    <p:sldId id="335" r:id="rId5"/>
    <p:sldId id="337" r:id="rId6"/>
    <p:sldId id="338" r:id="rId7"/>
    <p:sldId id="339" r:id="rId8"/>
    <p:sldId id="340" r:id="rId9"/>
    <p:sldId id="341" r:id="rId10"/>
    <p:sldId id="342" r:id="rId11"/>
    <p:sldId id="343" r:id="rId12"/>
    <p:sldId id="344" r:id="rId13"/>
    <p:sldId id="345" r:id="rId14"/>
    <p:sldId id="346" r:id="rId15"/>
    <p:sldId id="347" r:id="rId16"/>
    <p:sldId id="349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/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99"/>
    <a:srgbClr val="D9DDEF"/>
    <a:srgbClr val="CED3EA"/>
    <a:srgbClr val="D0D4E8"/>
    <a:srgbClr val="D5D7E3"/>
    <a:srgbClr val="C6C7D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/>
    <p:restoredTop sz="94643" autoAdjust="0"/>
  </p:normalViewPr>
  <p:slideViewPr>
    <p:cSldViewPr snapToGrid="0" snapToObjects="1">
      <p:cViewPr varScale="1">
        <p:scale>
          <a:sx n="80" d="100"/>
          <a:sy n="80" d="100"/>
        </p:scale>
        <p:origin x="1104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B62B71-829D-4925-AE35-3E913B80F9DF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39938B-5DD1-4685-87DD-470EED828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6167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microsoft.com/office/2007/relationships/hdphoto" Target="../media/hdphoto1.wdp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microsoft.com/office/2007/relationships/hdphoto" Target="../media/hdphoto1.wdp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BB40-6363-4F0C-ADEB-86B8EC88AC79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CE4AD-204D-48A8-AA95-C698D4DB652C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 descr="BlueArrow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623760"/>
            <a:ext cx="5302250" cy="30861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7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029200" y="4588933"/>
            <a:ext cx="4193265" cy="2269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02446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BB40-6363-4F0C-ADEB-86B8EC88AC79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CE4AD-204D-48A8-AA95-C698D4DB6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10835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BB40-6363-4F0C-ADEB-86B8EC88AC79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CE4AD-204D-48A8-AA95-C698D4DB6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190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BB40-6363-4F0C-ADEB-86B8EC88AC79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CE4AD-204D-48A8-AA95-C698D4DB6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2573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BB40-6363-4F0C-ADEB-86B8EC88AC79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CE4AD-204D-48A8-AA95-C698D4DB6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80489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BB40-6363-4F0C-ADEB-86B8EC88AC79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CE4AD-204D-48A8-AA95-C698D4DB6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5844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BB40-6363-4F0C-ADEB-86B8EC88AC79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CE4AD-204D-48A8-AA95-C698D4DB6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1679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BB40-6363-4F0C-ADEB-86B8EC88AC79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CE4AD-204D-48A8-AA95-C698D4DB6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9337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BB40-6363-4F0C-ADEB-86B8EC88AC79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CE4AD-204D-48A8-AA95-C698D4DB6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4246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BB40-6363-4F0C-ADEB-86B8EC88AC79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CE4AD-204D-48A8-AA95-C698D4DB6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0448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BB40-6363-4F0C-ADEB-86B8EC88AC79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CE4AD-204D-48A8-AA95-C698D4DB6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6967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BlueArrow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623760"/>
            <a:ext cx="5302250" cy="30861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0000" y="1620000"/>
            <a:ext cx="3744000" cy="1140480"/>
          </a:xfrm>
        </p:spPr>
        <p:txBody>
          <a:bodyPr lIns="0" tIns="0" rIns="0" bIns="0" anchor="ctr" anchorCtr="0">
            <a:noAutofit/>
          </a:bodyPr>
          <a:lstStyle>
            <a:lvl1pPr algn="l">
              <a:lnSpc>
                <a:spcPts val="3300"/>
              </a:lnSpc>
              <a:defRPr sz="3200" b="1">
                <a:solidFill>
                  <a:schemeClr val="bg2"/>
                </a:solidFill>
                <a:latin typeface="Arial"/>
                <a:cs typeface="Arial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0000" y="2880958"/>
            <a:ext cx="3744000" cy="440640"/>
          </a:xfrm>
        </p:spPr>
        <p:txBody>
          <a:bodyPr/>
          <a:lstStyle>
            <a:lvl1pPr marL="0" indent="0" algn="l">
              <a:lnSpc>
                <a:spcPts val="1200"/>
              </a:lnSpc>
              <a:buNone/>
              <a:defRPr sz="1000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7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029200" y="4588933"/>
            <a:ext cx="4193265" cy="2269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34914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0" y="5675313"/>
            <a:ext cx="6573837" cy="1182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4"/>
          <p:cNvPicPr>
            <a:picLocks noChangeAspect="1" noChangeArrowheads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6782937" y="6014806"/>
            <a:ext cx="2114333" cy="6140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4082079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4BB40-6363-4F0C-ADEB-86B8EC88AC79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9CE4AD-204D-48A8-AA95-C698D4DB6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5750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7" r:id="rId1"/>
    <p:sldLayoutId id="2147483658" r:id="rId2"/>
    <p:sldLayoutId id="2147483659" r:id="rId3"/>
    <p:sldLayoutId id="2147483660" r:id="rId4"/>
    <p:sldLayoutId id="2147483661" r:id="rId5"/>
    <p:sldLayoutId id="2147483662" r:id="rId6"/>
    <p:sldLayoutId id="2147483663" r:id="rId7"/>
    <p:sldLayoutId id="2147483664" r:id="rId8"/>
    <p:sldLayoutId id="2147483665" r:id="rId9"/>
    <p:sldLayoutId id="2147483666" r:id="rId10"/>
    <p:sldLayoutId id="2147483667" r:id="rId11"/>
    <p:sldLayoutId id="2147483649" r:id="rId12"/>
    <p:sldLayoutId id="2147483653" r:id="rId1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7DD7749-29A2-3D40-99AC-960FF73ED31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576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9100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dirty="0"/>
              <a:t>Sequence</a:t>
            </a:r>
            <a:br>
              <a:rPr lang="en-GB" sz="3200" dirty="0"/>
            </a:b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Research area</a:t>
            </a:r>
          </a:p>
          <a:p>
            <a:pPr marL="0" indent="0">
              <a:buNone/>
            </a:pPr>
            <a:r>
              <a:rPr lang="en-GB" dirty="0"/>
              <a:t>Research topic</a:t>
            </a:r>
          </a:p>
          <a:p>
            <a:pPr marL="0" indent="0">
              <a:buNone/>
            </a:pPr>
            <a:r>
              <a:rPr lang="en-GB" dirty="0"/>
              <a:t>Research question (high level)</a:t>
            </a:r>
          </a:p>
          <a:p>
            <a:pPr marL="0" indent="0">
              <a:buNone/>
            </a:pPr>
            <a:r>
              <a:rPr lang="en-GB" dirty="0"/>
              <a:t>Research aims</a:t>
            </a:r>
          </a:p>
          <a:p>
            <a:pPr marL="0" indent="0">
              <a:buNone/>
            </a:pPr>
            <a:r>
              <a:rPr lang="en-GB" dirty="0"/>
              <a:t>Research questions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23634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9703" y="0"/>
            <a:ext cx="7886700" cy="1325563"/>
          </a:xfrm>
        </p:spPr>
        <p:txBody>
          <a:bodyPr>
            <a:normAutofit/>
          </a:bodyPr>
          <a:lstStyle/>
          <a:p>
            <a:r>
              <a:rPr lang="en-GB" sz="3600" b="1" dirty="0"/>
              <a:t>Research area</a:t>
            </a:r>
            <a:endParaRPr lang="en-US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517971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Your:</a:t>
            </a:r>
          </a:p>
          <a:p>
            <a:pPr marL="0" indent="0">
              <a:buNone/>
            </a:pPr>
            <a:r>
              <a:rPr lang="en-GB" dirty="0"/>
              <a:t>Interests</a:t>
            </a:r>
          </a:p>
          <a:p>
            <a:pPr marL="0" indent="0">
              <a:buNone/>
            </a:pPr>
            <a:r>
              <a:rPr lang="en-GB" dirty="0"/>
              <a:t>Skills</a:t>
            </a:r>
          </a:p>
          <a:p>
            <a:pPr marL="0" indent="0">
              <a:buNone/>
            </a:pPr>
            <a:r>
              <a:rPr lang="en-GB" dirty="0"/>
              <a:t>Strengths and weaknesses</a:t>
            </a:r>
          </a:p>
          <a:p>
            <a:pPr marL="0" indent="0">
              <a:buNone/>
            </a:pPr>
            <a:r>
              <a:rPr lang="en-GB" dirty="0"/>
              <a:t>Career and personal plans</a:t>
            </a:r>
          </a:p>
          <a:p>
            <a:pPr marL="0" indent="0">
              <a:buNone/>
            </a:pPr>
            <a:r>
              <a:rPr lang="en-GB" dirty="0"/>
              <a:t>Experiences</a:t>
            </a:r>
          </a:p>
          <a:p>
            <a:pPr marL="0" indent="0">
              <a:buNone/>
            </a:pPr>
            <a:r>
              <a:rPr lang="en-GB" dirty="0"/>
              <a:t>(links back to individuality and positionality)</a:t>
            </a:r>
          </a:p>
        </p:txBody>
      </p:sp>
    </p:spTree>
    <p:extLst>
      <p:ext uri="{BB962C8B-B14F-4D97-AF65-F5344CB8AC3E}">
        <p14:creationId xmlns:p14="http://schemas.microsoft.com/office/powerpoint/2010/main" val="622203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Your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Topics / titles  - some examples</a:t>
            </a:r>
          </a:p>
          <a:p>
            <a:endParaRPr lang="en-GB" dirty="0"/>
          </a:p>
          <a:p>
            <a:r>
              <a:rPr lang="en-GB" dirty="0"/>
              <a:t>Characteristics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60252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Capability:  is it feasible?</a:t>
            </a:r>
            <a:endParaRPr lang="en-US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111"/>
          </a:xfrm>
        </p:spPr>
        <p:txBody>
          <a:bodyPr>
            <a:normAutofit/>
          </a:bodyPr>
          <a:lstStyle/>
          <a:p>
            <a:r>
              <a:rPr lang="en-GB" dirty="0"/>
              <a:t>Is the topic something with which you are really fascinated?</a:t>
            </a:r>
            <a:endParaRPr lang="en-US" dirty="0"/>
          </a:p>
          <a:p>
            <a:r>
              <a:rPr lang="en-GB" dirty="0"/>
              <a:t>Do you have, or can you develop within the project time frame, the necessary research skills to undertake the topic?</a:t>
            </a:r>
            <a:endParaRPr lang="en-US" dirty="0"/>
          </a:p>
          <a:p>
            <a:r>
              <a:rPr lang="en-GB" dirty="0"/>
              <a:t>Is the research topic achievable within the available time?</a:t>
            </a:r>
            <a:endParaRPr lang="en-US" dirty="0"/>
          </a:p>
          <a:p>
            <a:r>
              <a:rPr lang="en-GB" dirty="0"/>
              <a:t>Will to topic still be current when you finish your project?</a:t>
            </a:r>
            <a:endParaRPr lang="en-US" dirty="0"/>
          </a:p>
          <a:p>
            <a:r>
              <a:rPr lang="en-GB" dirty="0"/>
              <a:t>Is the topic achievable within the financial resources that are likely to be available?</a:t>
            </a:r>
            <a:endParaRPr lang="en-US" dirty="0"/>
          </a:p>
          <a:p>
            <a:r>
              <a:rPr lang="en-GB" dirty="0"/>
              <a:t>Are you reasonably certain of being able to gain access to data you are likely to require for this topic?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16225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Appropriateness:  Is it worthwhile?</a:t>
            </a:r>
            <a:endParaRPr lang="en-US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5107706"/>
          </a:xfrm>
        </p:spPr>
        <p:txBody>
          <a:bodyPr>
            <a:normAutofit/>
          </a:bodyPr>
          <a:lstStyle/>
          <a:p>
            <a:r>
              <a:rPr lang="en-GB" dirty="0"/>
              <a:t>Does the topic fit the specifications and meet the standards set by the examining institution?</a:t>
            </a:r>
            <a:endParaRPr lang="en-US" dirty="0"/>
          </a:p>
          <a:p>
            <a:r>
              <a:rPr lang="en-GB" dirty="0"/>
              <a:t>Does your topic contain issues that have a clear link to theory?</a:t>
            </a:r>
            <a:endParaRPr lang="en-US" dirty="0"/>
          </a:p>
          <a:p>
            <a:r>
              <a:rPr lang="en-GB" dirty="0"/>
              <a:t>Are you able to state your research question(s), aim and objectives clearly?</a:t>
            </a:r>
            <a:endParaRPr lang="en-US" dirty="0"/>
          </a:p>
          <a:p>
            <a:r>
              <a:rPr lang="en-GB" dirty="0"/>
              <a:t>Will your proposed research be able to provide fresh insights into this topic?</a:t>
            </a:r>
            <a:endParaRPr lang="en-US" dirty="0"/>
          </a:p>
          <a:p>
            <a:r>
              <a:rPr lang="en-GB" dirty="0"/>
              <a:t>Does your topic relate clearly to the idea have been given (perhaps by an employer or outside organisation?</a:t>
            </a:r>
            <a:endParaRPr lang="en-US" dirty="0"/>
          </a:p>
          <a:p>
            <a:r>
              <a:rPr lang="en-GB" dirty="0"/>
              <a:t>Are the findings for this topic likely to be symmetrical:  that is, of similar value whatever the outcome?</a:t>
            </a:r>
            <a:endParaRPr lang="en-US" dirty="0"/>
          </a:p>
          <a:p>
            <a:r>
              <a:rPr lang="en-GB" dirty="0"/>
              <a:t>Does the topic match your career goals?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66451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Starting with a research topic. Ask yourself –</a:t>
            </a:r>
            <a:endParaRPr lang="en-GB" sz="4000"/>
          </a:p>
        </p:txBody>
      </p:sp>
      <p:sp>
        <p:nvSpPr>
          <p:cNvPr id="2355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What are the key texts and authors on the general subject?</a:t>
            </a:r>
          </a:p>
          <a:p>
            <a:r>
              <a:rPr lang="en-GB"/>
              <a:t>What concepts and theories have been used on the topic?</a:t>
            </a:r>
          </a:p>
          <a:p>
            <a:r>
              <a:rPr lang="en-GB"/>
              <a:t>What is the history of the topic?</a:t>
            </a:r>
          </a:p>
          <a:p>
            <a:r>
              <a:rPr lang="en-GB"/>
              <a:t>What kind of arguments are there about the topic?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23480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Go on to ask yourself –</a:t>
            </a:r>
            <a:br>
              <a:rPr lang="en-GB" sz="4000" b="1"/>
            </a:br>
            <a:endParaRPr lang="en-GB" sz="4000" b="1"/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/>
              <a:t>Has anyone else done research on this topic?</a:t>
            </a:r>
          </a:p>
          <a:p>
            <a:r>
              <a:rPr lang="en-GB"/>
              <a:t>If so, how?</a:t>
            </a:r>
          </a:p>
          <a:p>
            <a:r>
              <a:rPr lang="en-GB"/>
              <a:t>What research questions did they ask?</a:t>
            </a:r>
          </a:p>
          <a:p>
            <a:r>
              <a:rPr lang="en-GB"/>
              <a:t>Did they use an hypothesis?</a:t>
            </a:r>
          </a:p>
          <a:p>
            <a:r>
              <a:rPr lang="en-GB"/>
              <a:t>What methodology and data collection tools did they use?</a:t>
            </a:r>
          </a:p>
          <a:p>
            <a:r>
              <a:rPr lang="en-GB"/>
              <a:t>What did they find?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4783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Research Questions</a:t>
            </a:r>
          </a:p>
        </p:txBody>
      </p:sp>
      <p:sp>
        <p:nvSpPr>
          <p:cNvPr id="2457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It is not a problem if someone else has already done research on the topic you have in mind.</a:t>
            </a:r>
          </a:p>
          <a:p>
            <a:r>
              <a:rPr lang="en-GB"/>
              <a:t>Use this as an opportunity to deconstruct this research, to critique it and find ways of developing it in different ways from the original.</a:t>
            </a:r>
          </a:p>
        </p:txBody>
      </p:sp>
    </p:spTree>
    <p:extLst>
      <p:ext uri="{BB962C8B-B14F-4D97-AF65-F5344CB8AC3E}">
        <p14:creationId xmlns:p14="http://schemas.microsoft.com/office/powerpoint/2010/main" val="5626842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/>
              <a:t>So good research questions are</a:t>
            </a:r>
            <a:r>
              <a:rPr lang="en-GB" sz="4000"/>
              <a:t>:</a:t>
            </a:r>
          </a:p>
        </p:txBody>
      </p:sp>
      <p:sp>
        <p:nvSpPr>
          <p:cNvPr id="2560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800"/>
              <a:t>Well grounded in current theoretical and empirical knowledge (i.e. You must know the relevant literature well)</a:t>
            </a:r>
          </a:p>
          <a:p>
            <a:pPr>
              <a:lnSpc>
                <a:spcPct val="90000"/>
              </a:lnSpc>
            </a:pPr>
            <a:r>
              <a:rPr lang="en-GB" sz="2800"/>
              <a:t>Amenable to the formulation of clear hypotheses (if appropriate to the type of research) and operational definitions</a:t>
            </a:r>
          </a:p>
          <a:p>
            <a:pPr>
              <a:lnSpc>
                <a:spcPct val="90000"/>
              </a:lnSpc>
            </a:pPr>
            <a:r>
              <a:rPr lang="en-GB" sz="2800"/>
              <a:t>Important in terms of both theory and application</a:t>
            </a:r>
          </a:p>
        </p:txBody>
      </p:sp>
    </p:spTree>
    <p:extLst>
      <p:ext uri="{BB962C8B-B14F-4D97-AF65-F5344CB8AC3E}">
        <p14:creationId xmlns:p14="http://schemas.microsoft.com/office/powerpoint/2010/main" val="9667804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Evaluating your Research Questions</a:t>
            </a:r>
          </a:p>
        </p:txBody>
      </p:sp>
      <p:sp>
        <p:nvSpPr>
          <p:cNvPr id="3891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17638"/>
            <a:ext cx="8229600" cy="532373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sz="2400" dirty="0"/>
              <a:t>Does the question deal with a topic or issue that interests me enough to spark my own thoughts and opinions?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Is the question easily and fully researchable?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What type of information do I need to answer the research question?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Is the scope of this information reasonable?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Given the type and scope of the information that I need, is my question too broad, too narrow, or about right?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What sources will have the type of information that I need to answer the research question?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Can I access these sources?</a:t>
            </a:r>
          </a:p>
        </p:txBody>
      </p:sp>
    </p:spTree>
    <p:extLst>
      <p:ext uri="{BB962C8B-B14F-4D97-AF65-F5344CB8AC3E}">
        <p14:creationId xmlns:p14="http://schemas.microsoft.com/office/powerpoint/2010/main" val="4638798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Research Questions</a:t>
            </a:r>
          </a:p>
        </p:txBody>
      </p:sp>
      <p:sp>
        <p:nvSpPr>
          <p:cNvPr id="3993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800" b="1" dirty="0"/>
              <a:t>Risks –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Choosing a topic in a hurry (with insufficient reading)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Selecting the method before the topic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Procrastinating for months over different topic ideas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Generalising about your topic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Ignoring the basic criteria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 marL="0" indent="0">
              <a:lnSpc>
                <a:spcPct val="90000"/>
              </a:lnSpc>
              <a:buNone/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72456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Research Question(s)</a:t>
            </a:r>
          </a:p>
        </p:txBody>
      </p:sp>
      <p:sp>
        <p:nvSpPr>
          <p:cNvPr id="1638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research question provides a CLEAR identification of the purpose of the research.</a:t>
            </a:r>
          </a:p>
          <a:p>
            <a:r>
              <a:rPr lang="en-GB" dirty="0"/>
              <a:t>Not all researchers agree with pre-specifying research questions. Some feel it is more appropriate to just define aims and objectives.</a:t>
            </a:r>
            <a:endParaRPr lang="en-GB" sz="2400" dirty="0"/>
          </a:p>
          <a:p>
            <a:pPr>
              <a:buFont typeface="Wingdings" pitchFamily="2" charset="2"/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3761044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Research Questions</a:t>
            </a:r>
          </a:p>
        </p:txBody>
      </p:sp>
      <p:sp>
        <p:nvSpPr>
          <p:cNvPr id="1741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5069159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sz="2400" b="1" dirty="0"/>
              <a:t>To develop a strong research question from your ideas, ask yourself the following questions</a:t>
            </a:r>
            <a:r>
              <a:rPr lang="en-GB" sz="2400" dirty="0"/>
              <a:t> –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Do I know the field and the literature well?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What are the important research questions in my field?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What areas need further exploration?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Could my study fill a gap? Lead to greater understanding?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Has this study been done before?  If so, is there room for improvement?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Is the timing right for this question to be answered?  Is it a hot topic, or is it becoming obsolete?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Most importantly, will my research have a significant impact on the field of interest?</a:t>
            </a:r>
          </a:p>
        </p:txBody>
      </p:sp>
    </p:spTree>
    <p:extLst>
      <p:ext uri="{BB962C8B-B14F-4D97-AF65-F5344CB8AC3E}">
        <p14:creationId xmlns:p14="http://schemas.microsoft.com/office/powerpoint/2010/main" val="18004043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Research Questions</a:t>
            </a:r>
          </a:p>
        </p:txBody>
      </p:sp>
      <p:sp>
        <p:nvSpPr>
          <p:cNvPr id="1843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b="1"/>
              <a:t>Strong research question should pass the ‘so what’ test.</a:t>
            </a:r>
          </a:p>
          <a:p>
            <a:r>
              <a:rPr lang="en-GB"/>
              <a:t>What is the potential impact of the research you are proposing?</a:t>
            </a:r>
          </a:p>
          <a:p>
            <a:r>
              <a:rPr lang="en-GB"/>
              <a:t>What is the benefit of answering your research question?</a:t>
            </a:r>
          </a:p>
          <a:p>
            <a:r>
              <a:rPr lang="en-GB"/>
              <a:t>Who will it help?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9864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Research Questions</a:t>
            </a:r>
          </a:p>
        </p:txBody>
      </p:sp>
      <p:sp>
        <p:nvSpPr>
          <p:cNvPr id="2253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800" dirty="0"/>
              <a:t>There is a logical sequence -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sz="2800" dirty="0"/>
          </a:p>
          <a:p>
            <a:pPr>
              <a:lnSpc>
                <a:spcPct val="90000"/>
              </a:lnSpc>
            </a:pPr>
            <a:r>
              <a:rPr lang="en-GB" sz="2800" dirty="0"/>
              <a:t>Research ideas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Research topics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Research questions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Hypotheses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Research Aims</a:t>
            </a:r>
          </a:p>
          <a:p>
            <a:pPr>
              <a:lnSpc>
                <a:spcPct val="90000"/>
              </a:lnSpc>
            </a:pPr>
            <a:r>
              <a:rPr lang="en-GB" sz="2800"/>
              <a:t>Research objectives</a:t>
            </a:r>
            <a:endParaRPr lang="en-GB" sz="2800" dirty="0"/>
          </a:p>
          <a:p>
            <a:pPr>
              <a:lnSpc>
                <a:spcPct val="90000"/>
              </a:lnSpc>
            </a:pPr>
            <a:r>
              <a:rPr lang="en-GB" sz="2800" dirty="0"/>
              <a:t>Long-Term Goals of the Research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Methodology </a:t>
            </a:r>
          </a:p>
        </p:txBody>
      </p:sp>
    </p:spTree>
    <p:extLst>
      <p:ext uri="{BB962C8B-B14F-4D97-AF65-F5344CB8AC3E}">
        <p14:creationId xmlns:p14="http://schemas.microsoft.com/office/powerpoint/2010/main" val="28739595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16</TotalTime>
  <Words>815</Words>
  <Application>Microsoft Macintosh PowerPoint</Application>
  <PresentationFormat>On-screen Show (4:3)</PresentationFormat>
  <Paragraphs>98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Calibri Light</vt:lpstr>
      <vt:lpstr>Wingdings</vt:lpstr>
      <vt:lpstr>Office Theme</vt:lpstr>
      <vt:lpstr>PowerPoint Presentation</vt:lpstr>
      <vt:lpstr>Sequence </vt:lpstr>
      <vt:lpstr>Research area</vt:lpstr>
      <vt:lpstr>Your</vt:lpstr>
      <vt:lpstr>Capability:  is it feasible?</vt:lpstr>
      <vt:lpstr>Appropriateness:  Is it worthwhile?</vt:lpstr>
      <vt:lpstr>Starting with a research topic. Ask yourself –</vt:lpstr>
      <vt:lpstr>Go on to ask yourself – </vt:lpstr>
      <vt:lpstr>Research Questions</vt:lpstr>
      <vt:lpstr>So good research questions are:</vt:lpstr>
      <vt:lpstr>Evaluating your Research Questions</vt:lpstr>
      <vt:lpstr>Research Questions</vt:lpstr>
      <vt:lpstr>Research Question(s)</vt:lpstr>
      <vt:lpstr>Research Questions</vt:lpstr>
      <vt:lpstr>Research Questions</vt:lpstr>
      <vt:lpstr>Research Questions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Trevor Warren</dc:creator>
  <cp:lastModifiedBy>Amare Desta</cp:lastModifiedBy>
  <cp:revision>119</cp:revision>
  <cp:lastPrinted>2013-11-14T13:51:19Z</cp:lastPrinted>
  <dcterms:created xsi:type="dcterms:W3CDTF">2013-11-14T11:20:18Z</dcterms:created>
  <dcterms:modified xsi:type="dcterms:W3CDTF">2022-03-06T11:21:22Z</dcterms:modified>
</cp:coreProperties>
</file>