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4"/>
  </p:sldMasterIdLst>
  <p:notesMasterIdLst>
    <p:notesMasterId r:id="rId14"/>
  </p:notesMasterIdLst>
  <p:handoutMasterIdLst>
    <p:handoutMasterId r:id="rId15"/>
  </p:handoutMasterIdLst>
  <p:sldIdLst>
    <p:sldId id="256" r:id="rId5"/>
    <p:sldId id="323" r:id="rId6"/>
    <p:sldId id="258" r:id="rId7"/>
    <p:sldId id="259" r:id="rId8"/>
    <p:sldId id="261" r:id="rId9"/>
    <p:sldId id="262" r:id="rId10"/>
    <p:sldId id="260" r:id="rId11"/>
    <p:sldId id="311" r:id="rId12"/>
    <p:sldId id="265" r:id="rId13"/>
  </p:sldIdLst>
  <p:sldSz cx="9144000" cy="6858000" type="screen4x3"/>
  <p:notesSz cx="6858000" cy="9144000"/>
  <p:embeddedFontLst>
    <p:embeddedFont>
      <p:font typeface="Rockwell Condensed" panose="02060603050405020104" pitchFamily="18" charset="0"/>
      <p:regular r:id="rId16"/>
      <p:bold r:id="rId17"/>
    </p:embeddedFont>
    <p:embeddedFont>
      <p:font typeface="Wingdings 3" panose="05040102010807070707" pitchFamily="18" charset="2"/>
      <p:regular r:id="rId1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Sujeewa Herath" initials="SH" lastIdx="2" clrIdx="0">
    <p:extLst>
      <p:ext uri="{19B8F6BF-5375-455C-9EA6-DF929625EA0E}">
        <p15:presenceInfo xmlns:p15="http://schemas.microsoft.com/office/powerpoint/2012/main" userId="S::s.herath@uwtsd.ac.uk::e5350ab0-0c1d-4953-8d97-39bf0c1d0ffc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67" autoAdjust="0"/>
    <p:restoredTop sz="95952" autoAdjust="0"/>
  </p:normalViewPr>
  <p:slideViewPr>
    <p:cSldViewPr>
      <p:cViewPr varScale="1">
        <p:scale>
          <a:sx n="78" d="100"/>
          <a:sy n="78" d="100"/>
        </p:scale>
        <p:origin x="1570" y="7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font" Target="fonts/font3.fntdata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font" Target="fonts/font2.fntdata"/><Relationship Id="rId2" Type="http://schemas.openxmlformats.org/officeDocument/2006/relationships/customXml" Target="../customXml/item2.xml"/><Relationship Id="rId16" Type="http://schemas.openxmlformats.org/officeDocument/2006/relationships/font" Target="fonts/font1.fntdata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commentAuthors" Target="commentAuthor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11/07/2026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7/11/2026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37600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11/07/2026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11/07/2026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11/07/2026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11/07/2026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11/07/2026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11/07/2026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11/07/2026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11/07/2026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11/07/2026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11/07/2026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11/07/2026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11/07/2026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1196752"/>
            <a:ext cx="7992888" cy="43204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en-US" sz="2000" b="1" dirty="0"/>
              <a:t>Certificate of Higher Education in Skills for the Workplace</a:t>
            </a:r>
            <a:br>
              <a:rPr lang="en-GB" altLang="en-US" sz="1800" dirty="0"/>
            </a:br>
            <a:r>
              <a:rPr lang="en-GB" sz="3600" dirty="0"/>
              <a:t> </a:t>
            </a:r>
            <a:r>
              <a:rPr lang="en-GB" sz="24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Effective Teamworking &amp; Communications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24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(LCLM4003)</a:t>
            </a:r>
            <a:br>
              <a:rPr lang="en-GB" sz="24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24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2700" u="sng" dirty="0"/>
              <a:t>Group Members: </a:t>
            </a:r>
            <a:br>
              <a:rPr lang="en-GB" sz="2700" dirty="0"/>
            </a:br>
            <a:r>
              <a:rPr lang="en-GB" sz="1800" dirty="0"/>
              <a:t>1. Nazakat ALI - Student ID 2519754.</a:t>
            </a:r>
            <a:br>
              <a:rPr lang="en-GB" sz="1800" dirty="0"/>
            </a:br>
            <a:r>
              <a:rPr lang="en-GB" sz="1800" dirty="0"/>
              <a:t>2.  Mohammad WASEEM - Student ID 2530866</a:t>
            </a:r>
            <a:br>
              <a:rPr lang="en-GB" sz="1800" dirty="0"/>
            </a:br>
            <a:r>
              <a:rPr lang="en-GB" sz="1800" dirty="0"/>
              <a:t>3. Muhammad AKUB - Student ID 25217104  </a:t>
            </a:r>
            <a:br>
              <a:rPr lang="en-GB" sz="1800" dirty="0"/>
            </a:br>
            <a:r>
              <a:rPr lang="en-GB" sz="1800" dirty="0"/>
              <a:t>4. Marta-Catalina IAMANDI – Student ID 2521085</a:t>
            </a:r>
            <a:br>
              <a:rPr lang="en-GB" sz="1800" dirty="0"/>
            </a:br>
            <a:br>
              <a:rPr lang="en-GB" sz="1800" dirty="0"/>
            </a:br>
            <a:r>
              <a:rPr lang="en-GB" sz="1800" dirty="0"/>
              <a:t>Lecturer’s Name Dr Bentil Oduro</a:t>
            </a:r>
            <a:br>
              <a:rPr lang="en-GB" sz="2700" dirty="0"/>
            </a:br>
            <a:endParaRPr lang="en-GB" altLang="en-US" sz="36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777264-65F7-5D78-62C8-93AA03C8F2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Content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10943C-D68E-A9ED-05C2-C6FA9CB6A2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392489"/>
          </a:xfrm>
        </p:spPr>
        <p:txBody>
          <a:bodyPr>
            <a:normAutofit/>
          </a:bodyPr>
          <a:lstStyle/>
          <a:p>
            <a:pPr marL="257175" indent="-257175">
              <a:buFont typeface="Wingdings 3" charset="2"/>
              <a:buAutoNum type="arabicPeriod"/>
            </a:pPr>
            <a:r>
              <a:rPr lang="en-GB" dirty="0"/>
              <a:t>Introduction </a:t>
            </a:r>
          </a:p>
          <a:p>
            <a:pPr marL="257175" indent="-257175">
              <a:buFont typeface="Wingdings 3" charset="2"/>
              <a:buAutoNum type="arabicPeriod"/>
            </a:pPr>
            <a:r>
              <a:rPr lang="en-GB" dirty="0"/>
              <a:t>Summary of the Case Study </a:t>
            </a:r>
          </a:p>
          <a:p>
            <a:pPr marL="257175" indent="-257175">
              <a:buFont typeface="Wingdings 3" charset="2"/>
              <a:buAutoNum type="arabicPeriod"/>
            </a:pPr>
            <a:r>
              <a:rPr lang="en-GB" dirty="0"/>
              <a:t>Communication Barriers </a:t>
            </a:r>
          </a:p>
          <a:p>
            <a:pPr marL="257175" indent="-257175">
              <a:buFont typeface="Wingdings 3" charset="2"/>
              <a:buAutoNum type="arabicPeriod"/>
            </a:pPr>
            <a:r>
              <a:rPr lang="en-GB" dirty="0"/>
              <a:t>Theoretical Framework </a:t>
            </a:r>
          </a:p>
          <a:p>
            <a:pPr marL="257175" indent="-257175">
              <a:buFont typeface="Wingdings 3" charset="2"/>
              <a:buAutoNum type="arabicPeriod"/>
            </a:pPr>
            <a:r>
              <a:rPr lang="en-GB" dirty="0"/>
              <a:t>Strategies to Overcome Barriers </a:t>
            </a:r>
          </a:p>
          <a:p>
            <a:pPr marL="257175" indent="-257175">
              <a:buFont typeface="Wingdings 3" charset="2"/>
              <a:buAutoNum type="arabicPeriod"/>
            </a:pPr>
            <a:r>
              <a:rPr lang="en-GB" dirty="0"/>
              <a:t>Conclusion </a:t>
            </a:r>
          </a:p>
          <a:p>
            <a:pPr marL="257175" indent="-257175">
              <a:buFont typeface="Wingdings 3" charset="2"/>
              <a:buAutoNum type="arabicPeriod"/>
            </a:pPr>
            <a:r>
              <a:rPr lang="en-GB" dirty="0"/>
              <a:t>References</a:t>
            </a:r>
          </a:p>
          <a:p>
            <a:pPr marL="257175" indent="-257175">
              <a:buFont typeface="Wingdings 3" charset="2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97759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777264-65F7-5D78-62C8-93AA03C8F2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10943C-D68E-A9ED-05C2-C6FA9CB6A2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>
            <a:normAutofit fontScale="70000" lnSpcReduction="20000"/>
          </a:bodyPr>
          <a:lstStyle/>
          <a:p>
            <a:pPr fontAlgn="t"/>
            <a:r>
              <a:rPr lang="en-GB" b="1" dirty="0"/>
              <a:t>Communication in Business</a:t>
            </a:r>
          </a:p>
          <a:p>
            <a:pPr marL="0" indent="0" fontAlgn="t">
              <a:buNone/>
            </a:pPr>
            <a:r>
              <a:rPr lang="en-GB" dirty="0"/>
              <a:t>Communication is the process of sharing information, ideas and instructions between individuals to achieve organisational goals.</a:t>
            </a:r>
          </a:p>
          <a:p>
            <a:pPr fontAlgn="t"/>
            <a:r>
              <a:rPr lang="en-GB" b="1" dirty="0"/>
              <a:t>Purpose of this Presentation</a:t>
            </a:r>
          </a:p>
          <a:p>
            <a:pPr fontAlgn="t"/>
            <a:r>
              <a:rPr lang="en-GB" dirty="0"/>
              <a:t>This presentation will:</a:t>
            </a:r>
          </a:p>
          <a:p>
            <a:pPr fontAlgn="t"/>
            <a:r>
              <a:rPr lang="en-GB" dirty="0"/>
              <a:t>Analyse communication problems at Flight Foods Ltd.</a:t>
            </a:r>
          </a:p>
          <a:p>
            <a:pPr fontAlgn="t"/>
            <a:r>
              <a:rPr lang="en-GB" dirty="0"/>
              <a:t>Identify communication barriers affecting operations.</a:t>
            </a:r>
          </a:p>
          <a:p>
            <a:pPr fontAlgn="t"/>
            <a:r>
              <a:rPr lang="en-GB" dirty="0"/>
              <a:t>Apply communication theories to explain these barriers.</a:t>
            </a:r>
          </a:p>
          <a:p>
            <a:pPr fontAlgn="t"/>
            <a:r>
              <a:rPr lang="en-GB" dirty="0"/>
              <a:t>Recommend strategies to improve communication and food safety.</a:t>
            </a:r>
          </a:p>
          <a:p>
            <a:pPr marL="0" indent="0" fontAlgn="t">
              <a:buNone/>
            </a:pPr>
            <a:r>
              <a:rPr lang="en-GB" b="1" dirty="0"/>
              <a:t> </a:t>
            </a:r>
          </a:p>
          <a:p>
            <a:pPr marL="0" indent="0" fontAlgn="t">
              <a:buNone/>
            </a:pPr>
            <a:r>
              <a:rPr lang="en-GB" dirty="0"/>
              <a:t>(Guffey &amp; Loewy, 2022) (Conrad &amp; Newberry, 2012)</a:t>
            </a:r>
          </a:p>
          <a:p>
            <a:pPr fontAlgn="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28644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0058A6-F518-3F21-E2DE-7EC05F217A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Summary of Case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22A90E-9F76-050D-E0EB-CFE372524E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176465"/>
          </a:xfrm>
        </p:spPr>
        <p:txBody>
          <a:bodyPr>
            <a:normAutofit fontScale="55000" lnSpcReduction="20000"/>
          </a:bodyPr>
          <a:lstStyle/>
          <a:p>
            <a:pPr fontAlgn="t"/>
            <a:r>
              <a:rPr lang="en-GB" dirty="0"/>
              <a:t>Flight Foods Ltd is a medium-sized manufacturer supplying ready meals to airlines.</a:t>
            </a:r>
          </a:p>
          <a:p>
            <a:pPr fontAlgn="t"/>
            <a:r>
              <a:rPr lang="en-GB" b="1" dirty="0"/>
              <a:t>Key Challenges</a:t>
            </a:r>
          </a:p>
          <a:p>
            <a:pPr fontAlgn="t"/>
            <a:r>
              <a:rPr lang="en-GB" dirty="0"/>
              <a:t>Complaints about undercooked food.</a:t>
            </a:r>
          </a:p>
          <a:p>
            <a:pPr fontAlgn="t"/>
            <a:r>
              <a:rPr lang="en-GB" dirty="0"/>
              <a:t>Poor packaging standards.</a:t>
            </a:r>
          </a:p>
          <a:p>
            <a:pPr fontAlgn="t"/>
            <a:r>
              <a:rPr lang="en-GB" dirty="0"/>
              <a:t>Meat found in vegetarian meals.</a:t>
            </a:r>
          </a:p>
          <a:p>
            <a:pPr fontAlgn="t"/>
            <a:r>
              <a:rPr lang="en-GB" dirty="0"/>
              <a:t>Food hygiene failures.</a:t>
            </a:r>
          </a:p>
          <a:p>
            <a:pPr fontAlgn="t"/>
            <a:r>
              <a:rPr lang="en-GB" dirty="0"/>
              <a:t>Falling market share and customer dissatisfaction.</a:t>
            </a:r>
          </a:p>
          <a:p>
            <a:pPr fontAlgn="t"/>
            <a:r>
              <a:rPr lang="en-GB" b="1" dirty="0"/>
              <a:t>Other Issues Identified</a:t>
            </a:r>
          </a:p>
          <a:p>
            <a:pPr fontAlgn="t"/>
            <a:r>
              <a:rPr lang="en-GB" dirty="0"/>
              <a:t>No formal hygiene training before employment.</a:t>
            </a:r>
          </a:p>
          <a:p>
            <a:pPr fontAlgn="t"/>
            <a:r>
              <a:rPr lang="en-GB" dirty="0"/>
              <a:t>Noisy working environment.</a:t>
            </a:r>
          </a:p>
          <a:p>
            <a:pPr fontAlgn="t"/>
            <a:r>
              <a:rPr lang="en-GB" dirty="0"/>
              <a:t>Diverse workforce from multiple cultural backgrounds.</a:t>
            </a:r>
          </a:p>
          <a:p>
            <a:pPr fontAlgn="t"/>
            <a:r>
              <a:rPr lang="en-GB" dirty="0"/>
              <a:t>Poor managerial communication practices.</a:t>
            </a:r>
          </a:p>
          <a:p>
            <a:pPr fontAlgn="t"/>
            <a:endParaRPr lang="en-GB" dirty="0"/>
          </a:p>
          <a:p>
            <a:pPr marL="0" indent="0" fontAlgn="t">
              <a:buNone/>
            </a:pPr>
            <a:r>
              <a:rPr lang="en-GB" dirty="0"/>
              <a:t>(Flight Foods Ltd Case Study, </a:t>
            </a:r>
            <a:r>
              <a:rPr lang="en-GB" b="1" dirty="0"/>
              <a:t>Module Materials</a:t>
            </a:r>
            <a:r>
              <a:rPr lang="en-GB" dirty="0"/>
              <a:t>)</a:t>
            </a:r>
          </a:p>
          <a:p>
            <a:pPr marL="0" indent="0" fontAlgn="t">
              <a:buNone/>
            </a:pPr>
            <a:endParaRPr lang="en-GB" dirty="0"/>
          </a:p>
          <a:p>
            <a:pPr marL="0" indent="0" fontAlgn="t">
              <a:buNone/>
            </a:pPr>
            <a:endParaRPr lang="en-GB" sz="34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75266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0058A6-F518-3F21-E2DE-7EC05F217A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Communication Barriers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22A90E-9F76-050D-E0EB-CFE372524E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032448"/>
          </a:xfrm>
        </p:spPr>
        <p:txBody>
          <a:bodyPr>
            <a:normAutofit fontScale="47500" lnSpcReduction="20000"/>
          </a:bodyPr>
          <a:lstStyle/>
          <a:p>
            <a:pPr fontAlgn="t"/>
            <a:r>
              <a:rPr lang="en-GB" b="1" dirty="0"/>
              <a:t>Environmental Noise Barrier</a:t>
            </a:r>
          </a:p>
          <a:p>
            <a:pPr fontAlgn="t"/>
            <a:r>
              <a:rPr lang="en-GB" dirty="0"/>
              <a:t>Old machinery creates excessive noise.</a:t>
            </a:r>
          </a:p>
          <a:p>
            <a:pPr fontAlgn="t"/>
            <a:r>
              <a:rPr lang="en-GB" dirty="0"/>
              <a:t>Workers may not hear instructions clearly.</a:t>
            </a:r>
          </a:p>
          <a:p>
            <a:pPr fontAlgn="t"/>
            <a:r>
              <a:rPr lang="en-GB" b="1" dirty="0"/>
              <a:t>Language Barrier</a:t>
            </a:r>
          </a:p>
          <a:p>
            <a:pPr fontAlgn="t"/>
            <a:r>
              <a:rPr lang="en-GB" dirty="0"/>
              <a:t>Employees mainly communicate in their native languages.</a:t>
            </a:r>
          </a:p>
          <a:p>
            <a:pPr fontAlgn="t"/>
            <a:r>
              <a:rPr lang="en-GB" dirty="0"/>
              <a:t>Limited English proficiency causes misunderstandings.</a:t>
            </a:r>
          </a:p>
          <a:p>
            <a:pPr fontAlgn="t"/>
            <a:r>
              <a:rPr lang="en-GB" b="1" dirty="0"/>
              <a:t>Age/Generational Barrier</a:t>
            </a:r>
          </a:p>
          <a:p>
            <a:pPr fontAlgn="t"/>
            <a:r>
              <a:rPr lang="en-GB" dirty="0"/>
              <a:t>Workforce ranges from 16–60 years old.</a:t>
            </a:r>
          </a:p>
          <a:p>
            <a:pPr fontAlgn="t"/>
            <a:r>
              <a:rPr lang="en-GB" dirty="0"/>
              <a:t>Younger workers respond differently to instructions.</a:t>
            </a:r>
          </a:p>
          <a:p>
            <a:pPr fontAlgn="t"/>
            <a:r>
              <a:rPr lang="en-GB" b="1" dirty="0"/>
              <a:t>Cultural Barrier</a:t>
            </a:r>
          </a:p>
          <a:p>
            <a:pPr fontAlgn="t"/>
            <a:r>
              <a:rPr lang="en-GB" dirty="0"/>
              <a:t>Workforce consists of five distinct cultural groups.</a:t>
            </a:r>
          </a:p>
          <a:p>
            <a:pPr fontAlgn="t"/>
            <a:r>
              <a:rPr lang="en-GB" dirty="0"/>
              <a:t>Different communication styles and workplace expectations.</a:t>
            </a:r>
          </a:p>
          <a:p>
            <a:pPr fontAlgn="t"/>
            <a:r>
              <a:rPr lang="en-GB" b="1" dirty="0"/>
              <a:t>Emotional Barrier</a:t>
            </a:r>
          </a:p>
          <a:p>
            <a:pPr fontAlgn="t"/>
            <a:r>
              <a:rPr lang="en-GB" dirty="0"/>
              <a:t>Gary communicates while stressed, tired, and frustrated.</a:t>
            </a:r>
          </a:p>
          <a:p>
            <a:pPr fontAlgn="t"/>
            <a:r>
              <a:rPr lang="en-GB" dirty="0"/>
              <a:t>Anger negatively affects employee understanding and morale.</a:t>
            </a:r>
          </a:p>
          <a:p>
            <a:pPr fontAlgn="t"/>
            <a:endParaRPr lang="en-GB" dirty="0"/>
          </a:p>
          <a:p>
            <a:pPr marL="0" indent="0" fontAlgn="t">
              <a:buNone/>
            </a:pPr>
            <a:r>
              <a:rPr lang="en-GB" dirty="0"/>
              <a:t>(Robbins &amp; Judge, 2022) (Mullins, 2019)</a:t>
            </a:r>
          </a:p>
          <a:p>
            <a:pPr fontAlgn="t"/>
            <a:endParaRPr lang="en-GB" dirty="0"/>
          </a:p>
          <a:p>
            <a:pPr marL="0" indent="0" fontAlgn="t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07383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0058A6-F518-3F21-E2DE-7EC05F217A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Theoretical Framework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22A90E-9F76-050D-E0EB-CFE372524E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>
            <a:normAutofit fontScale="47500" lnSpcReduction="20000"/>
          </a:bodyPr>
          <a:lstStyle/>
          <a:p>
            <a:pPr fontAlgn="t"/>
            <a:r>
              <a:rPr lang="en-GB" b="1" dirty="0"/>
              <a:t>Shannon &amp; Weaver Communication Model</a:t>
            </a:r>
          </a:p>
          <a:p>
            <a:pPr fontAlgn="t"/>
            <a:r>
              <a:rPr lang="en-GB" dirty="0"/>
              <a:t>Messages can be disrupted by "noise."</a:t>
            </a:r>
          </a:p>
          <a:p>
            <a:pPr fontAlgn="t"/>
            <a:r>
              <a:rPr lang="en-GB" dirty="0"/>
              <a:t>Explains how machine noise interferes with communication.</a:t>
            </a:r>
          </a:p>
          <a:p>
            <a:pPr fontAlgn="t"/>
            <a:r>
              <a:rPr lang="en-GB" b="1" dirty="0"/>
              <a:t>Berlo's SMCR Model</a:t>
            </a:r>
          </a:p>
          <a:p>
            <a:pPr fontAlgn="t"/>
            <a:r>
              <a:rPr lang="en-GB" dirty="0"/>
              <a:t>Effective communication depends on: </a:t>
            </a:r>
          </a:p>
          <a:p>
            <a:pPr lvl="1" fontAlgn="t"/>
            <a:r>
              <a:rPr lang="en-GB" dirty="0"/>
              <a:t>Source</a:t>
            </a:r>
          </a:p>
          <a:p>
            <a:pPr lvl="1" fontAlgn="t"/>
            <a:r>
              <a:rPr lang="en-GB" dirty="0"/>
              <a:t>Message</a:t>
            </a:r>
          </a:p>
          <a:p>
            <a:pPr lvl="1" fontAlgn="t"/>
            <a:r>
              <a:rPr lang="en-GB" dirty="0"/>
              <a:t>Channel</a:t>
            </a:r>
          </a:p>
          <a:p>
            <a:pPr lvl="1" fontAlgn="t"/>
            <a:r>
              <a:rPr lang="en-GB" dirty="0"/>
              <a:t>Receiver</a:t>
            </a:r>
          </a:p>
          <a:p>
            <a:pPr fontAlgn="t"/>
            <a:r>
              <a:rPr lang="en-GB" dirty="0"/>
              <a:t>Explains language and understanding problems.</a:t>
            </a:r>
          </a:p>
          <a:p>
            <a:pPr fontAlgn="t"/>
            <a:r>
              <a:rPr lang="en-GB" b="1" dirty="0"/>
              <a:t>Schramm's Model</a:t>
            </a:r>
          </a:p>
          <a:p>
            <a:pPr fontAlgn="t"/>
            <a:r>
              <a:rPr lang="en-GB" dirty="0"/>
              <a:t>Communication depends on shared experiences and feedback.</a:t>
            </a:r>
          </a:p>
          <a:p>
            <a:pPr fontAlgn="t"/>
            <a:r>
              <a:rPr lang="en-GB" dirty="0"/>
              <a:t>Helps explain generational and emotional barriers.</a:t>
            </a:r>
          </a:p>
          <a:p>
            <a:pPr fontAlgn="t"/>
            <a:r>
              <a:rPr lang="en-GB" b="1" dirty="0"/>
              <a:t>Application to Flight Foods</a:t>
            </a:r>
          </a:p>
          <a:p>
            <a:pPr fontAlgn="t"/>
            <a:r>
              <a:rPr lang="en-GB" dirty="0"/>
              <a:t>These models show that communication failures contribute directly to food quality, hygiene, and operational problems.</a:t>
            </a:r>
          </a:p>
          <a:p>
            <a:pPr fontAlgn="t"/>
            <a:endParaRPr lang="en-GB" dirty="0"/>
          </a:p>
          <a:p>
            <a:pPr marL="0" indent="0" fontAlgn="t">
              <a:buNone/>
            </a:pPr>
            <a:r>
              <a:rPr lang="en-GB" dirty="0"/>
              <a:t>(Shannon &amp; Weaver, 1949) (Berlo, 1960) (Schramm, 1954)</a:t>
            </a:r>
          </a:p>
          <a:p>
            <a:pPr fontAlgn="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82509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0058A6-F518-3F21-E2DE-7EC05F217A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671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Strategies to Overcome Barriers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22A90E-9F76-050D-E0EB-CFE372524E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692696"/>
            <a:ext cx="8640960" cy="5112568"/>
          </a:xfrm>
        </p:spPr>
        <p:txBody>
          <a:bodyPr>
            <a:noAutofit/>
          </a:bodyPr>
          <a:lstStyle/>
          <a:p>
            <a:pPr fontAlgn="t"/>
            <a:r>
              <a:rPr lang="en-GB" sz="1400" b="1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Language and Cultural Solutions</a:t>
            </a:r>
          </a:p>
          <a:p>
            <a:pPr fontAlgn="t"/>
            <a:r>
              <a:rPr lang="en-GB" sz="1400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Multilingual training materials.</a:t>
            </a:r>
          </a:p>
          <a:p>
            <a:pPr fontAlgn="t"/>
            <a:r>
              <a:rPr lang="en-GB" sz="1400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Visual safety signs using symbols and images.</a:t>
            </a:r>
          </a:p>
          <a:p>
            <a:pPr fontAlgn="t"/>
            <a:r>
              <a:rPr lang="en-GB" sz="1400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Diversity and cultural awareness training.</a:t>
            </a:r>
          </a:p>
          <a:p>
            <a:pPr fontAlgn="t"/>
            <a:r>
              <a:rPr lang="en-GB" sz="1400" b="1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Environmental Solutions</a:t>
            </a:r>
          </a:p>
          <a:p>
            <a:pPr fontAlgn="t"/>
            <a:r>
              <a:rPr lang="en-GB" sz="1400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Upgrade or maintain machinery.</a:t>
            </a:r>
          </a:p>
          <a:p>
            <a:pPr fontAlgn="t"/>
            <a:r>
              <a:rPr lang="en-GB" sz="1400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Conduct training in quieter areas.</a:t>
            </a:r>
          </a:p>
          <a:p>
            <a:pPr fontAlgn="t"/>
            <a:r>
              <a:rPr lang="en-GB" sz="1400" b="1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Employee Development</a:t>
            </a:r>
          </a:p>
          <a:p>
            <a:pPr fontAlgn="t"/>
            <a:r>
              <a:rPr lang="en-GB" sz="1400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Mandatory food hygiene training before employment.</a:t>
            </a:r>
          </a:p>
          <a:p>
            <a:pPr fontAlgn="t"/>
            <a:r>
              <a:rPr lang="en-GB" sz="1400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Mentoring between older and younger workers.</a:t>
            </a:r>
          </a:p>
          <a:p>
            <a:pPr fontAlgn="t"/>
            <a:r>
              <a:rPr lang="en-GB" sz="1400" b="1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Management Improvements</a:t>
            </a:r>
          </a:p>
          <a:p>
            <a:pPr fontAlgn="t"/>
            <a:r>
              <a:rPr lang="en-GB" sz="1400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Leadership and communication training.</a:t>
            </a:r>
          </a:p>
          <a:p>
            <a:pPr fontAlgn="t"/>
            <a:r>
              <a:rPr lang="en-GB" sz="1400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Regular team meetings and feedback sessions.</a:t>
            </a:r>
          </a:p>
          <a:p>
            <a:pPr fontAlgn="t"/>
            <a:r>
              <a:rPr lang="en-GB" sz="1400" b="1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Expected Benefits</a:t>
            </a:r>
          </a:p>
          <a:p>
            <a:pPr fontAlgn="t"/>
            <a:r>
              <a:rPr lang="en-GB" sz="1400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Improved food safety.</a:t>
            </a:r>
          </a:p>
          <a:p>
            <a:pPr fontAlgn="t"/>
            <a:r>
              <a:rPr lang="en-GB" sz="1400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Fewer production errors.</a:t>
            </a:r>
          </a:p>
          <a:p>
            <a:pPr fontAlgn="t"/>
            <a:r>
              <a:rPr lang="en-GB" sz="1400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Better employee performance.</a:t>
            </a:r>
          </a:p>
          <a:p>
            <a:pPr fontAlgn="t"/>
            <a:r>
              <a:rPr lang="en-GB" sz="1400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Higher customer satisfaction.</a:t>
            </a:r>
          </a:p>
          <a:p>
            <a:pPr marL="0" indent="0" fontAlgn="t">
              <a:buNone/>
            </a:pPr>
            <a:r>
              <a:rPr lang="en-GB" sz="1400" dirty="0"/>
              <a:t>(Guffey &amp; Loewy, 2022) (Robbins &amp; Judge, 2022) (Hofstede, 2011)</a:t>
            </a:r>
          </a:p>
          <a:p>
            <a:pPr fontAlgn="t"/>
            <a:endParaRPr lang="en-GB" sz="1400" dirty="0">
              <a:latin typeface="+mj-lt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fontAlgn="t"/>
            <a:endParaRPr lang="en-GB" sz="1500" dirty="0">
              <a:latin typeface="+mj-lt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05771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814B7-F6C6-4252-976F-D8EBC8EF2D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025432-1175-4309-B3A0-1AF07FEF42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24744"/>
            <a:ext cx="8507288" cy="4608512"/>
          </a:xfrm>
        </p:spPr>
        <p:txBody>
          <a:bodyPr>
            <a:normAutofit fontScale="62500" lnSpcReduction="20000"/>
          </a:bodyPr>
          <a:lstStyle/>
          <a:p>
            <a:pPr fontAlgn="t"/>
            <a:r>
              <a:rPr lang="en-GB" b="1" dirty="0"/>
              <a:t>Key Findings</a:t>
            </a:r>
          </a:p>
          <a:p>
            <a:pPr fontAlgn="t"/>
            <a:r>
              <a:rPr lang="en-GB" dirty="0"/>
              <a:t>Flight Foods Ltd experiences several communication barriers:</a:t>
            </a:r>
          </a:p>
          <a:p>
            <a:pPr fontAlgn="t"/>
            <a:r>
              <a:rPr lang="en-GB" dirty="0"/>
              <a:t>Environmental noise</a:t>
            </a:r>
          </a:p>
          <a:p>
            <a:pPr fontAlgn="t"/>
            <a:r>
              <a:rPr lang="en-GB" dirty="0"/>
              <a:t>Language differences</a:t>
            </a:r>
          </a:p>
          <a:p>
            <a:pPr fontAlgn="t"/>
            <a:r>
              <a:rPr lang="en-GB" dirty="0"/>
              <a:t>Generational differences</a:t>
            </a:r>
          </a:p>
          <a:p>
            <a:pPr fontAlgn="t"/>
            <a:r>
              <a:rPr lang="en-GB" dirty="0"/>
              <a:t>Cultural differences</a:t>
            </a:r>
          </a:p>
          <a:p>
            <a:pPr fontAlgn="t"/>
            <a:r>
              <a:rPr lang="en-GB" dirty="0"/>
              <a:t>Emotional issues</a:t>
            </a:r>
          </a:p>
          <a:p>
            <a:pPr fontAlgn="t"/>
            <a:r>
              <a:rPr lang="en-GB" b="1" dirty="0"/>
              <a:t>Final Thoughts</a:t>
            </a:r>
          </a:p>
          <a:p>
            <a:pPr fontAlgn="t"/>
            <a:r>
              <a:rPr lang="en-GB" dirty="0"/>
              <a:t>Poor communication is a major cause of the company's quality and hygiene problems. By applying communication theories and implementing appropriate strategies, Flight Foods Ltd can improve food safety, operational efficiency, and customer confidence.</a:t>
            </a:r>
          </a:p>
          <a:p>
            <a:pPr fontAlgn="t"/>
            <a:endParaRPr lang="en-GB" dirty="0"/>
          </a:p>
          <a:p>
            <a:pPr marL="0" indent="0" fontAlgn="t">
              <a:buNone/>
            </a:pPr>
            <a:r>
              <a:rPr lang="en-GB" dirty="0"/>
              <a:t>(Robbins &amp; Judge, 2022) (Mullins, 2019)</a:t>
            </a:r>
          </a:p>
          <a:p>
            <a:pPr fontAlgn="t"/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3793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D492B7-E1BA-4F1E-487A-98DED85C63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B334FF-ACA9-B91F-31BE-B1A77F0E50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392487"/>
          </a:xfrm>
        </p:spPr>
        <p:txBody>
          <a:bodyPr>
            <a:normAutofit fontScale="55000" lnSpcReduction="20000"/>
          </a:bodyPr>
          <a:lstStyle/>
          <a:p>
            <a:r>
              <a:rPr lang="en-GB" dirty="0"/>
              <a:t>Berlo, D.K. (1960) </a:t>
            </a:r>
            <a:r>
              <a:rPr lang="en-GB" i="1" dirty="0"/>
              <a:t>The Process of Communication</a:t>
            </a:r>
            <a:r>
              <a:rPr lang="en-GB" dirty="0"/>
              <a:t>. New York: Holt, Rinehart and Winston.</a:t>
            </a:r>
          </a:p>
          <a:p>
            <a:r>
              <a:rPr lang="en-GB" dirty="0"/>
              <a:t>Hofstede, G. (2011) 'Dimensional zing cultures: The Hofstede model in context', </a:t>
            </a:r>
            <a:r>
              <a:rPr lang="en-GB" i="1" dirty="0"/>
              <a:t>Online Readings in Psychology and Culture</a:t>
            </a:r>
            <a:r>
              <a:rPr lang="en-GB" dirty="0"/>
              <a:t>, 2(1).</a:t>
            </a:r>
          </a:p>
          <a:p>
            <a:r>
              <a:rPr lang="en-GB" dirty="0"/>
              <a:t>Robbins, S.P. and Judge, T.A. (2022) </a:t>
            </a:r>
            <a:r>
              <a:rPr lang="en-GB" i="1" dirty="0"/>
              <a:t>Organisational Behaviour</a:t>
            </a:r>
            <a:r>
              <a:rPr lang="en-GB" dirty="0"/>
              <a:t>. 19th ed. Harlow: Pearson.</a:t>
            </a:r>
          </a:p>
          <a:p>
            <a:r>
              <a:rPr lang="en-GB" dirty="0"/>
              <a:t>Schramm, W. (1954) </a:t>
            </a:r>
            <a:r>
              <a:rPr lang="en-GB" i="1" dirty="0"/>
              <a:t>The Process and Effects of Mass Communication</a:t>
            </a:r>
            <a:r>
              <a:rPr lang="en-GB" dirty="0"/>
              <a:t>. Urbana: University of Illinois Press.</a:t>
            </a:r>
          </a:p>
          <a:p>
            <a:r>
              <a:rPr lang="en-GB" dirty="0"/>
              <a:t>Shannon, C.E. and Weaver, W. (1949) </a:t>
            </a:r>
            <a:r>
              <a:rPr lang="en-GB" i="1" dirty="0"/>
              <a:t>The Mathematical Theory of Communication</a:t>
            </a:r>
            <a:r>
              <a:rPr lang="en-GB" dirty="0"/>
              <a:t>. Urbana: University of Illinois Press.</a:t>
            </a:r>
          </a:p>
          <a:p>
            <a:r>
              <a:rPr lang="en-GB" dirty="0"/>
              <a:t>Conrad, D. and Newberry, R. (2012) 'Identification and instruction of important business communication skills', </a:t>
            </a:r>
            <a:r>
              <a:rPr lang="en-GB" i="1" dirty="0"/>
              <a:t>Journal of Education for Business</a:t>
            </a:r>
            <a:r>
              <a:rPr lang="en-GB" dirty="0"/>
              <a:t>, 87(2), pp. 112–120.</a:t>
            </a:r>
          </a:p>
          <a:p>
            <a:r>
              <a:rPr lang="en-GB" dirty="0"/>
              <a:t>Mullins, L.J. (2019) </a:t>
            </a:r>
            <a:r>
              <a:rPr lang="en-GB" i="1" dirty="0"/>
              <a:t>Management and Organisational Behaviour</a:t>
            </a:r>
            <a:r>
              <a:rPr lang="en-GB" dirty="0"/>
              <a:t>. 12th ed. Harlow: Pearson.</a:t>
            </a:r>
          </a:p>
          <a:p>
            <a:r>
              <a:rPr lang="en-GB" dirty="0"/>
              <a:t>Guffey, M.E. and Loewy, D. (2022) </a:t>
            </a:r>
            <a:r>
              <a:rPr lang="en-GB" i="1" dirty="0"/>
              <a:t>Business Communication: Process and Product</a:t>
            </a:r>
            <a:r>
              <a:rPr lang="en-GB" dirty="0"/>
              <a:t>. Boston: Cengage.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11085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infopath/2007/PartnerControls"/>
    <ds:schemaRef ds:uri="303dbf9b-b85b-46a0-94f1-894078c07ecd"/>
    <ds:schemaRef ds:uri="http://purl.org/dc/elements/1.1/"/>
    <ds:schemaRef ds:uri="http://purl.org/dc/dcmitype/"/>
    <ds:schemaRef ds:uri="http://schemas.microsoft.com/office/2006/metadata/properties"/>
    <ds:schemaRef ds:uri="http://www.w3.org/XML/1998/namespace"/>
    <ds:schemaRef ds:uri="http://schemas.openxmlformats.org/package/2006/metadata/core-properties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10478</TotalTime>
  <Words>825</Words>
  <Application>Microsoft Office PowerPoint</Application>
  <PresentationFormat>On-screen Show (4:3)</PresentationFormat>
  <Paragraphs>115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Myriad Pro</vt:lpstr>
      <vt:lpstr>Wingdings 3</vt:lpstr>
      <vt:lpstr>Arial</vt:lpstr>
      <vt:lpstr>Rockwell Condensed</vt:lpstr>
      <vt:lpstr>Calibri</vt:lpstr>
      <vt:lpstr>20140311PresentationUWTSDTemplate</vt:lpstr>
      <vt:lpstr>Certificate of Higher Education in Skills for the Workplace  Effective Teamworking &amp; Communications (LCLM4003)  Group Members:  1. Nazakat ALI - Student ID 2519754. 2.  Mohammad WASEEM - Student ID 2530866 3. Muhammad AKUB - Student ID 25217104   4. Marta-Catalina IAMANDI – Student ID 2521085  Lecturer’s Name Dr Bentil Oduro </vt:lpstr>
      <vt:lpstr>Content </vt:lpstr>
      <vt:lpstr>Introduction</vt:lpstr>
      <vt:lpstr>Summary of Case Study</vt:lpstr>
      <vt:lpstr>Communication Barriers </vt:lpstr>
      <vt:lpstr>Theoretical Framework</vt:lpstr>
      <vt:lpstr>Strategies to Overcome Barriers</vt:lpstr>
      <vt:lpstr>Conclusion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Certificate of Higher Education in Skills for the Workplace   Effective Team Working &amp; Communications (BMSW 4002) Channels of Communication</dc:title>
  <dc:creator>Sujeewa Herath</dc:creator>
  <cp:lastModifiedBy>Mohammad Wassem (2530866)</cp:lastModifiedBy>
  <cp:revision>24</cp:revision>
  <dcterms:created xsi:type="dcterms:W3CDTF">2020-10-21T23:25:25Z</dcterms:created>
  <dcterms:modified xsi:type="dcterms:W3CDTF">2026-07-11T10:39:49Z</dcterms:modified>
</cp:coreProperties>
</file>