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62" autoAdjust="0"/>
    <p:restoredTop sz="93530" autoAdjust="0"/>
  </p:normalViewPr>
  <p:slideViewPr>
    <p:cSldViewPr snapToGrid="0">
      <p:cViewPr varScale="1">
        <p:scale>
          <a:sx n="69" d="100"/>
          <a:sy n="69" d="100"/>
        </p:scale>
        <p:origin x="664"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18315214-D2F0-4B47-A7BC-E92513159178}" type="datetimeFigureOut">
              <a:rPr lang="en-GB" smtClean="0"/>
              <a:t>23/07/2021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9255346" y="2750337"/>
            <a:ext cx="1171888" cy="1356442"/>
          </a:xfrm>
        </p:spPr>
        <p:txBody>
          <a:bodyPr/>
          <a:lstStyle/>
          <a:p>
            <a:fld id="{255BED8E-EDCE-4E78-A26C-19C1040E1BB3}" type="slidenum">
              <a:rPr lang="en-GB" smtClean="0"/>
              <a:t>‹#›</a:t>
            </a:fld>
            <a:endParaRPr lang="en-GB"/>
          </a:p>
        </p:txBody>
      </p:sp>
    </p:spTree>
    <p:extLst>
      <p:ext uri="{BB962C8B-B14F-4D97-AF65-F5344CB8AC3E}">
        <p14:creationId xmlns:p14="http://schemas.microsoft.com/office/powerpoint/2010/main" val="42900059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8315214-D2F0-4B47-A7BC-E92513159178}" type="datetimeFigureOut">
              <a:rPr lang="en-GB" smtClean="0"/>
              <a:t>23/07/2021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55BED8E-EDCE-4E78-A26C-19C1040E1BB3}" type="slidenum">
              <a:rPr lang="en-GB" smtClean="0"/>
              <a:t>‹#›</a:t>
            </a:fld>
            <a:endParaRPr lang="en-GB"/>
          </a:p>
        </p:txBody>
      </p:sp>
    </p:spTree>
    <p:extLst>
      <p:ext uri="{BB962C8B-B14F-4D97-AF65-F5344CB8AC3E}">
        <p14:creationId xmlns:p14="http://schemas.microsoft.com/office/powerpoint/2010/main" val="27905287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18315214-D2F0-4B47-A7BC-E92513159178}" type="datetimeFigureOut">
              <a:rPr lang="en-GB" smtClean="0"/>
              <a:t>23/07/2021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729455" y="2869895"/>
            <a:ext cx="1154151" cy="1090789"/>
          </a:xfrm>
        </p:spPr>
        <p:txBody>
          <a:bodyPr/>
          <a:lstStyle/>
          <a:p>
            <a:fld id="{255BED8E-EDCE-4E78-A26C-19C1040E1BB3}" type="slidenum">
              <a:rPr lang="en-GB" smtClean="0"/>
              <a:t>‹#›</a:t>
            </a:fld>
            <a:endParaRPr lang="en-GB"/>
          </a:p>
        </p:txBody>
      </p:sp>
    </p:spTree>
    <p:extLst>
      <p:ext uri="{BB962C8B-B14F-4D97-AF65-F5344CB8AC3E}">
        <p14:creationId xmlns:p14="http://schemas.microsoft.com/office/powerpoint/2010/main" val="2191805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80320" y="2336873"/>
            <a:ext cx="4698358" cy="3599316"/>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594123" y="2336873"/>
            <a:ext cx="4700058" cy="3599316"/>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18315214-D2F0-4B47-A7BC-E92513159178}" type="datetimeFigureOut">
              <a:rPr lang="en-GB" smtClean="0"/>
              <a:t>23/07/2021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55BED8E-EDCE-4E78-A26C-19C1040E1BB3}" type="slidenum">
              <a:rPr lang="en-GB" smtClean="0"/>
              <a:t>‹#›</a:t>
            </a:fld>
            <a:endParaRPr lang="en-GB"/>
          </a:p>
        </p:txBody>
      </p:sp>
    </p:spTree>
    <p:extLst>
      <p:ext uri="{BB962C8B-B14F-4D97-AF65-F5344CB8AC3E}">
        <p14:creationId xmlns:p14="http://schemas.microsoft.com/office/powerpoint/2010/main" val="38016440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18315214-D2F0-4B47-A7BC-E92513159178}" type="datetimeFigureOut">
              <a:rPr lang="en-GB" smtClean="0"/>
              <a:t>23/07/2021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55BED8E-EDCE-4E78-A26C-19C1040E1BB3}" type="slidenum">
              <a:rPr lang="en-GB" smtClean="0"/>
              <a:t>‹#›</a:t>
            </a:fld>
            <a:endParaRPr lang="en-GB"/>
          </a:p>
        </p:txBody>
      </p:sp>
    </p:spTree>
    <p:extLst>
      <p:ext uri="{BB962C8B-B14F-4D97-AF65-F5344CB8AC3E}">
        <p14:creationId xmlns:p14="http://schemas.microsoft.com/office/powerpoint/2010/main" val="17570828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18315214-D2F0-4B47-A7BC-E92513159178}" type="datetimeFigureOut">
              <a:rPr lang="en-GB" smtClean="0"/>
              <a:t>23/07/2021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55BED8E-EDCE-4E78-A26C-19C1040E1BB3}" type="slidenum">
              <a:rPr lang="en-GB" smtClean="0"/>
              <a:t>‹#›</a:t>
            </a:fld>
            <a:endParaRPr lang="en-GB"/>
          </a:p>
        </p:txBody>
      </p:sp>
    </p:spTree>
    <p:extLst>
      <p:ext uri="{BB962C8B-B14F-4D97-AF65-F5344CB8AC3E}">
        <p14:creationId xmlns:p14="http://schemas.microsoft.com/office/powerpoint/2010/main" val="14607645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18315214-D2F0-4B47-A7BC-E92513159178}" type="datetimeFigureOut">
              <a:rPr lang="en-GB" smtClean="0"/>
              <a:t>23/07/2021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55BED8E-EDCE-4E78-A26C-19C1040E1BB3}" type="slidenum">
              <a:rPr lang="en-GB" smtClean="0"/>
              <a:t>‹#›</a:t>
            </a:fld>
            <a:endParaRPr lang="en-GB"/>
          </a:p>
        </p:txBody>
      </p:sp>
    </p:spTree>
    <p:extLst>
      <p:ext uri="{BB962C8B-B14F-4D97-AF65-F5344CB8AC3E}">
        <p14:creationId xmlns:p14="http://schemas.microsoft.com/office/powerpoint/2010/main" val="2985400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US" smtClean="0"/>
              <a:t>Click to edit Master title style</a:t>
            </a:r>
            <a:endParaRPr lang="en-US" dirty="0"/>
          </a:p>
        </p:txBody>
      </p:sp>
      <p:sp>
        <p:nvSpPr>
          <p:cNvPr id="3" name="Content Placeholder 2"/>
          <p:cNvSpPr>
            <a:spLocks noGrp="1"/>
          </p:cNvSpPr>
          <p:nvPr>
            <p:ph idx="1"/>
          </p:nvPr>
        </p:nvSpPr>
        <p:spPr>
          <a:xfrm>
            <a:off x="4685846" y="2336873"/>
            <a:ext cx="5608336" cy="3599313"/>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18315214-D2F0-4B47-A7BC-E92513159178}" type="datetimeFigureOut">
              <a:rPr lang="en-GB" smtClean="0"/>
              <a:t>23/07/2021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55BED8E-EDCE-4E78-A26C-19C1040E1BB3}" type="slidenum">
              <a:rPr lang="en-GB" smtClean="0"/>
              <a:t>‹#›</a:t>
            </a:fld>
            <a:endParaRPr lang="en-GB"/>
          </a:p>
        </p:txBody>
      </p:sp>
    </p:spTree>
    <p:extLst>
      <p:ext uri="{BB962C8B-B14F-4D97-AF65-F5344CB8AC3E}">
        <p14:creationId xmlns:p14="http://schemas.microsoft.com/office/powerpoint/2010/main" val="41485990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18315214-D2F0-4B47-A7BC-E92513159178}" type="datetimeFigureOut">
              <a:rPr lang="en-GB" smtClean="0"/>
              <a:t>23/07/2021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55BED8E-EDCE-4E78-A26C-19C1040E1BB3}" type="slidenum">
              <a:rPr lang="en-GB" smtClean="0"/>
              <a:t>‹#›</a:t>
            </a:fld>
            <a:endParaRPr lang="en-GB"/>
          </a:p>
        </p:txBody>
      </p:sp>
    </p:spTree>
    <p:extLst>
      <p:ext uri="{BB962C8B-B14F-4D97-AF65-F5344CB8AC3E}">
        <p14:creationId xmlns:p14="http://schemas.microsoft.com/office/powerpoint/2010/main" val="36366362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18315214-D2F0-4B47-A7BC-E92513159178}" type="datetimeFigureOut">
              <a:rPr lang="en-GB" smtClean="0"/>
              <a:t>23/07/2021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11309"/>
            <a:ext cx="1154151" cy="1090789"/>
          </a:xfrm>
        </p:spPr>
        <p:txBody>
          <a:bodyPr/>
          <a:lstStyle/>
          <a:p>
            <a:fld id="{255BED8E-EDCE-4E78-A26C-19C1040E1BB3}" type="slidenum">
              <a:rPr lang="en-GB" smtClean="0"/>
              <a:t>‹#›</a:t>
            </a:fld>
            <a:endParaRPr lang="en-GB"/>
          </a:p>
        </p:txBody>
      </p:sp>
    </p:spTree>
    <p:extLst>
      <p:ext uri="{BB962C8B-B14F-4D97-AF65-F5344CB8AC3E}">
        <p14:creationId xmlns:p14="http://schemas.microsoft.com/office/powerpoint/2010/main" val="9761049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18315214-D2F0-4B47-A7BC-E92513159178}" type="datetimeFigureOut">
              <a:rPr lang="en-GB" smtClean="0"/>
              <a:t>23/07/2021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11615"/>
            <a:ext cx="1154151" cy="1090789"/>
          </a:xfrm>
        </p:spPr>
        <p:txBody>
          <a:bodyPr/>
          <a:lstStyle/>
          <a:p>
            <a:fld id="{255BED8E-EDCE-4E78-A26C-19C1040E1BB3}" type="slidenum">
              <a:rPr lang="en-GB" smtClean="0"/>
              <a:t>‹#›</a:t>
            </a:fld>
            <a:endParaRPr lang="en-GB"/>
          </a:p>
        </p:txBody>
      </p:sp>
    </p:spTree>
    <p:extLst>
      <p:ext uri="{BB962C8B-B14F-4D97-AF65-F5344CB8AC3E}">
        <p14:creationId xmlns:p14="http://schemas.microsoft.com/office/powerpoint/2010/main" val="142402782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US" smtClean="0"/>
              <a:t>Click to edit Master title style</a:t>
            </a:r>
            <a:endParaRPr lang="en-US" dirty="0"/>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18315214-D2F0-4B47-A7BC-E92513159178}" type="datetimeFigureOut">
              <a:rPr lang="en-GB" smtClean="0"/>
              <a:t>23/07/2021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09925"/>
            <a:ext cx="1154151" cy="1090789"/>
          </a:xfrm>
        </p:spPr>
        <p:txBody>
          <a:bodyPr/>
          <a:lstStyle/>
          <a:p>
            <a:fld id="{255BED8E-EDCE-4E78-A26C-19C1040E1BB3}" type="slidenum">
              <a:rPr lang="en-GB" smtClean="0"/>
              <a:t>‹#›</a:t>
            </a:fld>
            <a:endParaRPr lang="en-GB"/>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extLst>
      <p:ext uri="{BB962C8B-B14F-4D97-AF65-F5344CB8AC3E}">
        <p14:creationId xmlns:p14="http://schemas.microsoft.com/office/powerpoint/2010/main" val="380585906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18315214-D2F0-4B47-A7BC-E92513159178}" type="datetimeFigureOut">
              <a:rPr lang="en-GB" smtClean="0"/>
              <a:t>23/07/2021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09925"/>
            <a:ext cx="1154151" cy="1090789"/>
          </a:xfrm>
        </p:spPr>
        <p:txBody>
          <a:bodyPr/>
          <a:lstStyle/>
          <a:p>
            <a:fld id="{255BED8E-EDCE-4E78-A26C-19C1040E1BB3}" type="slidenum">
              <a:rPr lang="en-GB" smtClean="0"/>
              <a:t>‹#›</a:t>
            </a:fld>
            <a:endParaRPr lang="en-GB"/>
          </a:p>
        </p:txBody>
      </p:sp>
    </p:spTree>
    <p:extLst>
      <p:ext uri="{BB962C8B-B14F-4D97-AF65-F5344CB8AC3E}">
        <p14:creationId xmlns:p14="http://schemas.microsoft.com/office/powerpoint/2010/main" val="370264951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US" smtClean="0"/>
              <a:t>Click to edit Master title style</a:t>
            </a:r>
            <a:endParaRPr lang="en-US" dirty="0"/>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3" name="Date Placeholder 2"/>
          <p:cNvSpPr>
            <a:spLocks noGrp="1"/>
          </p:cNvSpPr>
          <p:nvPr>
            <p:ph type="dt" sz="half" idx="10"/>
          </p:nvPr>
        </p:nvSpPr>
        <p:spPr/>
        <p:txBody>
          <a:bodyPr/>
          <a:lstStyle/>
          <a:p>
            <a:fld id="{18315214-D2F0-4B47-A7BC-E92513159178}" type="datetimeFigureOut">
              <a:rPr lang="en-GB" smtClean="0"/>
              <a:t>23/07/2021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55BED8E-EDCE-4E78-A26C-19C1040E1BB3}" type="slidenum">
              <a:rPr lang="en-GB" smtClean="0"/>
              <a:t>‹#›</a:t>
            </a:fld>
            <a:endParaRPr lang="en-GB"/>
          </a:p>
        </p:txBody>
      </p:sp>
    </p:spTree>
    <p:extLst>
      <p:ext uri="{BB962C8B-B14F-4D97-AF65-F5344CB8AC3E}">
        <p14:creationId xmlns:p14="http://schemas.microsoft.com/office/powerpoint/2010/main" val="196423288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US" smtClean="0"/>
              <a:t>Click to edit Master title style</a:t>
            </a:r>
            <a:endParaRPr lang="en-US" dirty="0"/>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3" name="Date Placeholder 2"/>
          <p:cNvSpPr>
            <a:spLocks noGrp="1"/>
          </p:cNvSpPr>
          <p:nvPr>
            <p:ph type="dt" sz="half" idx="10"/>
          </p:nvPr>
        </p:nvSpPr>
        <p:spPr/>
        <p:txBody>
          <a:bodyPr/>
          <a:lstStyle/>
          <a:p>
            <a:fld id="{18315214-D2F0-4B47-A7BC-E92513159178}" type="datetimeFigureOut">
              <a:rPr lang="en-GB" smtClean="0"/>
              <a:t>23/07/2021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55BED8E-EDCE-4E78-A26C-19C1040E1BB3}" type="slidenum">
              <a:rPr lang="en-GB" smtClean="0"/>
              <a:t>‹#›</a:t>
            </a:fld>
            <a:endParaRPr lang="en-GB"/>
          </a:p>
        </p:txBody>
      </p:sp>
    </p:spTree>
    <p:extLst>
      <p:ext uri="{BB962C8B-B14F-4D97-AF65-F5344CB8AC3E}">
        <p14:creationId xmlns:p14="http://schemas.microsoft.com/office/powerpoint/2010/main" val="152108427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8315214-D2F0-4B47-A7BC-E92513159178}" type="datetimeFigureOut">
              <a:rPr lang="en-GB" smtClean="0"/>
              <a:t>23/07/2021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55BED8E-EDCE-4E78-A26C-19C1040E1BB3}" type="slidenum">
              <a:rPr lang="en-GB" smtClean="0"/>
              <a:t>‹#›</a:t>
            </a:fld>
            <a:endParaRPr lang="en-GB"/>
          </a:p>
        </p:txBody>
      </p:sp>
    </p:spTree>
    <p:extLst>
      <p:ext uri="{BB962C8B-B14F-4D97-AF65-F5344CB8AC3E}">
        <p14:creationId xmlns:p14="http://schemas.microsoft.com/office/powerpoint/2010/main" val="169997937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6807126" y="5936187"/>
            <a:ext cx="2743200" cy="365125"/>
          </a:xfrm>
        </p:spPr>
        <p:txBody>
          <a:bodyPr/>
          <a:lstStyle/>
          <a:p>
            <a:fld id="{18315214-D2F0-4B47-A7BC-E92513159178}" type="datetimeFigureOut">
              <a:rPr lang="en-GB" smtClean="0"/>
              <a:t>23/07/2021</a:t>
            </a:fld>
            <a:endParaRPr lang="en-GB"/>
          </a:p>
        </p:txBody>
      </p:sp>
      <p:sp>
        <p:nvSpPr>
          <p:cNvPr id="5" name="Footer Placeholder 4"/>
          <p:cNvSpPr>
            <a:spLocks noGrp="1"/>
          </p:cNvSpPr>
          <p:nvPr>
            <p:ph type="ftr" sz="quarter" idx="11"/>
          </p:nvPr>
        </p:nvSpPr>
        <p:spPr>
          <a:xfrm>
            <a:off x="680321" y="5936188"/>
            <a:ext cx="6126805" cy="365125"/>
          </a:xfrm>
        </p:spPr>
        <p:txBody>
          <a:bodyPr/>
          <a:lstStyle/>
          <a:p>
            <a:endParaRPr lang="en-GB"/>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255BED8E-EDCE-4E78-A26C-19C1040E1BB3}" type="slidenum">
              <a:rPr lang="en-GB" smtClean="0"/>
              <a:t>‹#›</a:t>
            </a:fld>
            <a:endParaRPr lang="en-GB"/>
          </a:p>
        </p:txBody>
      </p:sp>
    </p:spTree>
    <p:extLst>
      <p:ext uri="{BB962C8B-B14F-4D97-AF65-F5344CB8AC3E}">
        <p14:creationId xmlns:p14="http://schemas.microsoft.com/office/powerpoint/2010/main" val="26023900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18315214-D2F0-4B47-A7BC-E92513159178}" type="datetimeFigureOut">
              <a:rPr lang="en-GB" smtClean="0"/>
              <a:t>23/07/2021</a:t>
            </a:fld>
            <a:endParaRPr lang="en-GB"/>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255BED8E-EDCE-4E78-A26C-19C1040E1BB3}" type="slidenum">
              <a:rPr lang="en-GB" smtClean="0"/>
              <a:t>‹#›</a:t>
            </a:fld>
            <a:endParaRPr lang="en-GB"/>
          </a:p>
        </p:txBody>
      </p:sp>
    </p:spTree>
    <p:extLst>
      <p:ext uri="{BB962C8B-B14F-4D97-AF65-F5344CB8AC3E}">
        <p14:creationId xmlns:p14="http://schemas.microsoft.com/office/powerpoint/2010/main" val="81361975"/>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459345" y="1138526"/>
            <a:ext cx="10455563" cy="3121747"/>
          </a:xfrm>
        </p:spPr>
        <p:txBody>
          <a:bodyPr>
            <a:normAutofit/>
          </a:bodyPr>
          <a:lstStyle/>
          <a:p>
            <a:r>
              <a:rPr lang="en-GB" sz="4000" dirty="0"/>
              <a:t>Managing Projects in the Organisation (BMSW5104_BIRM)</a:t>
            </a:r>
            <a:br>
              <a:rPr lang="en-GB" sz="4000" dirty="0"/>
            </a:br>
            <a:endParaRPr lang="en-GB" sz="4000" dirty="0"/>
          </a:p>
        </p:txBody>
      </p:sp>
      <p:sp>
        <p:nvSpPr>
          <p:cNvPr id="3" name="Subtitle 2"/>
          <p:cNvSpPr>
            <a:spLocks noGrp="1"/>
          </p:cNvSpPr>
          <p:nvPr>
            <p:ph type="subTitle" idx="1"/>
          </p:nvPr>
        </p:nvSpPr>
        <p:spPr>
          <a:xfrm>
            <a:off x="3048000" y="2604511"/>
            <a:ext cx="9144000" cy="1655762"/>
          </a:xfrm>
        </p:spPr>
        <p:txBody>
          <a:bodyPr/>
          <a:lstStyle/>
          <a:p>
            <a:pPr fontAlgn="ctr"/>
            <a:r>
              <a:rPr lang="en-GB" dirty="0"/>
              <a:t>RASHEDA BEGUM</a:t>
            </a:r>
          </a:p>
          <a:p>
            <a:pPr fontAlgn="ctr"/>
            <a:r>
              <a:rPr lang="en-GB" dirty="0"/>
              <a:t>1813541</a:t>
            </a:r>
          </a:p>
          <a:p>
            <a:endParaRPr lang="en-GB" dirty="0"/>
          </a:p>
        </p:txBody>
      </p:sp>
    </p:spTree>
    <p:extLst>
      <p:ext uri="{BB962C8B-B14F-4D97-AF65-F5344CB8AC3E}">
        <p14:creationId xmlns:p14="http://schemas.microsoft.com/office/powerpoint/2010/main" val="25087980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t>Project Brief </a:t>
            </a:r>
            <a:endParaRPr lang="en-GB" dirty="0"/>
          </a:p>
        </p:txBody>
      </p:sp>
      <p:sp>
        <p:nvSpPr>
          <p:cNvPr id="3" name="Content Placeholder 2"/>
          <p:cNvSpPr>
            <a:spLocks noGrp="1"/>
          </p:cNvSpPr>
          <p:nvPr>
            <p:ph idx="1"/>
          </p:nvPr>
        </p:nvSpPr>
        <p:spPr/>
        <p:txBody>
          <a:bodyPr>
            <a:normAutofit lnSpcReduction="10000"/>
          </a:bodyPr>
          <a:lstStyle/>
          <a:p>
            <a:r>
              <a:rPr lang="en-GB" dirty="0"/>
              <a:t>A client has identified the need and scope to open a nursery in the locality of Birmingham, overly populated with limited nursery spaces for children ages 2-4.</a:t>
            </a:r>
          </a:p>
          <a:p>
            <a:r>
              <a:rPr lang="en-GB" dirty="0"/>
              <a:t>The client has requested a management plan through All Star Project Management Services to allow putting forward a proposal from start to finish going through all the necessary outcomes involved to successfully open and manage the business. The plan will include the following; involvement of stakeholders, all costs involving labour to materials, all legal requirements following government guidelines and all risk assessments involved to be able to function the business to its full potential.</a:t>
            </a:r>
          </a:p>
        </p:txBody>
      </p:sp>
    </p:spTree>
    <p:extLst>
      <p:ext uri="{BB962C8B-B14F-4D97-AF65-F5344CB8AC3E}">
        <p14:creationId xmlns:p14="http://schemas.microsoft.com/office/powerpoint/2010/main" val="24055135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t>Managing a successful project</a:t>
            </a:r>
            <a:endParaRPr lang="en-GB" dirty="0"/>
          </a:p>
        </p:txBody>
      </p:sp>
      <p:sp>
        <p:nvSpPr>
          <p:cNvPr id="3" name="Content Placeholder 2"/>
          <p:cNvSpPr>
            <a:spLocks noGrp="1"/>
          </p:cNvSpPr>
          <p:nvPr>
            <p:ph idx="1"/>
          </p:nvPr>
        </p:nvSpPr>
        <p:spPr/>
        <p:txBody>
          <a:bodyPr>
            <a:normAutofit fontScale="92500" lnSpcReduction="20000"/>
          </a:bodyPr>
          <a:lstStyle/>
          <a:p>
            <a:r>
              <a:rPr lang="en-GB" dirty="0"/>
              <a:t>Project details </a:t>
            </a:r>
            <a:endParaRPr lang="en-GB" dirty="0" smtClean="0"/>
          </a:p>
          <a:p>
            <a:r>
              <a:rPr lang="en-GB" dirty="0"/>
              <a:t>The team </a:t>
            </a:r>
          </a:p>
          <a:p>
            <a:r>
              <a:rPr lang="en-GB" dirty="0"/>
              <a:t>Realistic expectations</a:t>
            </a:r>
          </a:p>
          <a:p>
            <a:r>
              <a:rPr lang="en-GB" dirty="0"/>
              <a:t>Endorsing the roles of a project </a:t>
            </a:r>
            <a:r>
              <a:rPr lang="en-GB" dirty="0" smtClean="0"/>
              <a:t>leader</a:t>
            </a:r>
          </a:p>
          <a:p>
            <a:r>
              <a:rPr lang="en-GB" dirty="0"/>
              <a:t>Time management</a:t>
            </a:r>
          </a:p>
          <a:p>
            <a:r>
              <a:rPr lang="en-GB" dirty="0"/>
              <a:t>Communication</a:t>
            </a:r>
          </a:p>
          <a:p>
            <a:r>
              <a:rPr lang="en-GB" dirty="0"/>
              <a:t>Documentation</a:t>
            </a:r>
          </a:p>
          <a:p>
            <a:r>
              <a:rPr lang="en-GB" dirty="0"/>
              <a:t>Risks </a:t>
            </a:r>
          </a:p>
          <a:p>
            <a:r>
              <a:rPr lang="en-GB" dirty="0"/>
              <a:t>Managing scope</a:t>
            </a:r>
          </a:p>
          <a:p>
            <a:r>
              <a:rPr lang="en-GB" dirty="0"/>
              <a:t>Evaluation </a:t>
            </a:r>
          </a:p>
          <a:p>
            <a:endParaRPr lang="en-GB" dirty="0"/>
          </a:p>
        </p:txBody>
      </p:sp>
    </p:spTree>
    <p:extLst>
      <p:ext uri="{BB962C8B-B14F-4D97-AF65-F5344CB8AC3E}">
        <p14:creationId xmlns:p14="http://schemas.microsoft.com/office/powerpoint/2010/main" val="34870464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t>Stakeholders</a:t>
            </a:r>
            <a:endParaRPr lang="en-GB" dirty="0"/>
          </a:p>
        </p:txBody>
      </p:sp>
      <p:sp>
        <p:nvSpPr>
          <p:cNvPr id="3" name="Content Placeholder 2"/>
          <p:cNvSpPr>
            <a:spLocks noGrp="1"/>
          </p:cNvSpPr>
          <p:nvPr>
            <p:ph idx="1"/>
          </p:nvPr>
        </p:nvSpPr>
        <p:spPr>
          <a:xfrm>
            <a:off x="680321" y="2336872"/>
            <a:ext cx="9613861" cy="4008509"/>
          </a:xfrm>
        </p:spPr>
        <p:txBody>
          <a:bodyPr>
            <a:normAutofit fontScale="92500" lnSpcReduction="20000"/>
          </a:bodyPr>
          <a:lstStyle/>
          <a:p>
            <a:r>
              <a:rPr lang="en-GB" dirty="0"/>
              <a:t>A stakeholder is defined as “an individual or group who can affect or be affected by the actions or policies of the organisation</a:t>
            </a:r>
            <a:r>
              <a:rPr lang="en-GB" dirty="0" smtClean="0"/>
              <a:t>”</a:t>
            </a:r>
          </a:p>
          <a:p>
            <a:r>
              <a:rPr lang="en-GB" dirty="0"/>
              <a:t>Stakeholders can either be internal stakeholders where interest in a company comes through a direct relationship such as employees, ownership or investment. External stakeholders are those who do not directly work with a company but are affected by the outcome of the business</a:t>
            </a:r>
            <a:r>
              <a:rPr lang="en-GB" dirty="0" smtClean="0"/>
              <a:t>.</a:t>
            </a:r>
          </a:p>
          <a:p>
            <a:r>
              <a:rPr lang="en-GB" dirty="0"/>
              <a:t>There are four types of </a:t>
            </a:r>
            <a:r>
              <a:rPr lang="en-GB" dirty="0" smtClean="0"/>
              <a:t>stakeholders:</a:t>
            </a:r>
          </a:p>
          <a:p>
            <a:pPr lvl="0"/>
            <a:r>
              <a:rPr lang="en-GB" dirty="0"/>
              <a:t>Users as Stakeholders </a:t>
            </a:r>
          </a:p>
          <a:p>
            <a:pPr lvl="0"/>
            <a:r>
              <a:rPr lang="en-GB" dirty="0" smtClean="0"/>
              <a:t>Governance </a:t>
            </a:r>
            <a:r>
              <a:rPr lang="en-GB" dirty="0"/>
              <a:t>as Stakeholders</a:t>
            </a:r>
          </a:p>
          <a:p>
            <a:pPr lvl="0"/>
            <a:r>
              <a:rPr lang="en-GB" dirty="0" smtClean="0"/>
              <a:t>Influencers </a:t>
            </a:r>
            <a:r>
              <a:rPr lang="en-GB" dirty="0"/>
              <a:t>as </a:t>
            </a:r>
            <a:r>
              <a:rPr lang="en-GB" dirty="0" smtClean="0"/>
              <a:t>stakeholders</a:t>
            </a:r>
          </a:p>
          <a:p>
            <a:r>
              <a:rPr lang="en-GB" dirty="0"/>
              <a:t>Providers as stakeholders </a:t>
            </a:r>
          </a:p>
          <a:p>
            <a:pPr lvl="0"/>
            <a:endParaRPr lang="en-GB" dirty="0"/>
          </a:p>
        </p:txBody>
      </p:sp>
    </p:spTree>
    <p:extLst>
      <p:ext uri="{BB962C8B-B14F-4D97-AF65-F5344CB8AC3E}">
        <p14:creationId xmlns:p14="http://schemas.microsoft.com/office/powerpoint/2010/main" val="3816025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t>What type of day nursey, finding the right premises?</a:t>
            </a:r>
            <a:endParaRPr lang="en-GB" dirty="0"/>
          </a:p>
        </p:txBody>
      </p:sp>
      <p:sp>
        <p:nvSpPr>
          <p:cNvPr id="3" name="Content Placeholder 2"/>
          <p:cNvSpPr>
            <a:spLocks noGrp="1"/>
          </p:cNvSpPr>
          <p:nvPr>
            <p:ph idx="1"/>
          </p:nvPr>
        </p:nvSpPr>
        <p:spPr/>
        <p:txBody>
          <a:bodyPr/>
          <a:lstStyle/>
          <a:p>
            <a:r>
              <a:rPr lang="en-GB" dirty="0"/>
              <a:t>Firstly, the client would have to indicate and confirm what type of nursery they would like to invest in so that the project management team can take relevant steps in ensuring all regulatory policies been adhered to</a:t>
            </a:r>
            <a:r>
              <a:rPr lang="en-GB" b="1" dirty="0" smtClean="0"/>
              <a:t>.</a:t>
            </a:r>
          </a:p>
          <a:p>
            <a:r>
              <a:rPr lang="en-GB" dirty="0"/>
              <a:t>There are three types of day nursery:</a:t>
            </a:r>
          </a:p>
          <a:p>
            <a:pPr lvl="0" fontAlgn="base"/>
            <a:r>
              <a:rPr lang="en-GB" b="1" dirty="0"/>
              <a:t>Private</a:t>
            </a:r>
            <a:r>
              <a:rPr lang="en-GB" dirty="0"/>
              <a:t> – a privately or independently owned day nursery</a:t>
            </a:r>
          </a:p>
          <a:p>
            <a:pPr lvl="0" fontAlgn="base"/>
            <a:r>
              <a:rPr lang="en-GB" b="1" dirty="0"/>
              <a:t>Not-for-profit</a:t>
            </a:r>
            <a:r>
              <a:rPr lang="en-GB" dirty="0"/>
              <a:t> – a day nursery usually attached to a community centre or religious organisation</a:t>
            </a:r>
          </a:p>
          <a:p>
            <a:pPr lvl="0" fontAlgn="base"/>
            <a:r>
              <a:rPr lang="en-GB" b="1" dirty="0"/>
              <a:t>State-funded</a:t>
            </a:r>
            <a:r>
              <a:rPr lang="en-GB" dirty="0"/>
              <a:t> – attached to a school</a:t>
            </a:r>
          </a:p>
          <a:p>
            <a:endParaRPr lang="en-GB" dirty="0"/>
          </a:p>
        </p:txBody>
      </p:sp>
    </p:spTree>
    <p:extLst>
      <p:ext uri="{BB962C8B-B14F-4D97-AF65-F5344CB8AC3E}">
        <p14:creationId xmlns:p14="http://schemas.microsoft.com/office/powerpoint/2010/main" val="32757031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t>Cost of project</a:t>
            </a:r>
            <a:r>
              <a:rPr lang="en-GB" b="1" dirty="0"/>
              <a:t> </a:t>
            </a:r>
            <a:endParaRPr lang="en-GB" dirty="0"/>
          </a:p>
        </p:txBody>
      </p:sp>
      <p:sp>
        <p:nvSpPr>
          <p:cNvPr id="3" name="Content Placeholder 2"/>
          <p:cNvSpPr>
            <a:spLocks noGrp="1"/>
          </p:cNvSpPr>
          <p:nvPr>
            <p:ph idx="1"/>
          </p:nvPr>
        </p:nvSpPr>
        <p:spPr/>
        <p:txBody>
          <a:bodyPr>
            <a:normAutofit fontScale="85000" lnSpcReduction="10000"/>
          </a:bodyPr>
          <a:lstStyle/>
          <a:p>
            <a:r>
              <a:rPr lang="en-GB" dirty="0" smtClean="0"/>
              <a:t>Funding </a:t>
            </a:r>
            <a:r>
              <a:rPr lang="en-GB" dirty="0"/>
              <a:t>can be obtained by the local government or through your local financial institute, stakeholders may also invest in the project and if this is a private nursery then they may also take a profit percentage at the end of each quarter</a:t>
            </a:r>
            <a:r>
              <a:rPr lang="en-GB" dirty="0" smtClean="0"/>
              <a:t>.</a:t>
            </a:r>
          </a:p>
          <a:p>
            <a:pPr fontAlgn="base"/>
            <a:r>
              <a:rPr lang="en-GB" dirty="0"/>
              <a:t>This is just an estimate as there are some ongoing charges too: </a:t>
            </a:r>
          </a:p>
          <a:p>
            <a:pPr lvl="0" fontAlgn="base"/>
            <a:r>
              <a:rPr lang="en-GB" dirty="0"/>
              <a:t>Premises rental cost – dependent on area and square footage</a:t>
            </a:r>
          </a:p>
          <a:p>
            <a:pPr lvl="0" fontAlgn="base"/>
            <a:r>
              <a:rPr lang="en-GB" dirty="0"/>
              <a:t>Staffing costs – the average nursery salary is around £19,000</a:t>
            </a:r>
          </a:p>
          <a:p>
            <a:pPr lvl="0" fontAlgn="base"/>
            <a:r>
              <a:rPr lang="en-GB" dirty="0"/>
              <a:t>Utilities cost – check local council tax rates, water, and gas and electric rates</a:t>
            </a:r>
          </a:p>
          <a:p>
            <a:pPr lvl="0" fontAlgn="base"/>
            <a:r>
              <a:rPr lang="en-GB" dirty="0"/>
              <a:t>Insurance – make sure you’re fully covered</a:t>
            </a:r>
          </a:p>
          <a:p>
            <a:pPr lvl="0" fontAlgn="base"/>
            <a:r>
              <a:rPr lang="en-GB" dirty="0"/>
              <a:t>Cleaning – the cost of cleaners for the nursery and food preparation areas</a:t>
            </a:r>
          </a:p>
          <a:p>
            <a:pPr marL="0" indent="0" fontAlgn="base">
              <a:buNone/>
            </a:pPr>
            <a:endParaRPr lang="en-GB" dirty="0"/>
          </a:p>
        </p:txBody>
      </p:sp>
    </p:spTree>
    <p:extLst>
      <p:ext uri="{BB962C8B-B14F-4D97-AF65-F5344CB8AC3E}">
        <p14:creationId xmlns:p14="http://schemas.microsoft.com/office/powerpoint/2010/main" val="42349509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t>Work Breakdown Structure</a:t>
            </a:r>
            <a:endParaRPr lang="en-GB" dirty="0"/>
          </a:p>
        </p:txBody>
      </p:sp>
      <p:sp>
        <p:nvSpPr>
          <p:cNvPr id="3" name="Content Placeholder 2"/>
          <p:cNvSpPr>
            <a:spLocks noGrp="1"/>
          </p:cNvSpPr>
          <p:nvPr>
            <p:ph idx="1"/>
          </p:nvPr>
        </p:nvSpPr>
        <p:spPr/>
        <p:txBody>
          <a:bodyPr/>
          <a:lstStyle/>
          <a:p>
            <a:r>
              <a:rPr lang="en-GB" dirty="0"/>
              <a:t>Work breakdown structure is a task that commonly used when planning projects, the techniques used make the work more manageable and approachable ensuring the plans are in alignment.</a:t>
            </a:r>
          </a:p>
          <a:p>
            <a:endParaRPr lang="en-GB" dirty="0"/>
          </a:p>
        </p:txBody>
      </p:sp>
    </p:spTree>
    <p:extLst>
      <p:ext uri="{BB962C8B-B14F-4D97-AF65-F5344CB8AC3E}">
        <p14:creationId xmlns:p14="http://schemas.microsoft.com/office/powerpoint/2010/main" val="7174205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t>Gantt Chart</a:t>
            </a:r>
            <a:r>
              <a:rPr lang="en-GB" b="1" dirty="0"/>
              <a:t> </a:t>
            </a:r>
            <a:endParaRPr lang="en-GB" dirty="0"/>
          </a:p>
        </p:txBody>
      </p:sp>
      <p:sp>
        <p:nvSpPr>
          <p:cNvPr id="3" name="Content Placeholder 2"/>
          <p:cNvSpPr>
            <a:spLocks noGrp="1"/>
          </p:cNvSpPr>
          <p:nvPr>
            <p:ph idx="1"/>
          </p:nvPr>
        </p:nvSpPr>
        <p:spPr/>
        <p:txBody>
          <a:bodyPr/>
          <a:lstStyle/>
          <a:p>
            <a:r>
              <a:rPr lang="en-GB" dirty="0"/>
              <a:t>In the mid 1890’s a polish engineer, Karol </a:t>
            </a:r>
            <a:r>
              <a:rPr lang="en-GB" dirty="0" err="1"/>
              <a:t>Adamiecki</a:t>
            </a:r>
            <a:r>
              <a:rPr lang="en-GB" dirty="0"/>
              <a:t> introduced the first Gantt chart, as he became interested in management ideas and techniques.</a:t>
            </a:r>
          </a:p>
          <a:p>
            <a:r>
              <a:rPr lang="en-GB" dirty="0"/>
              <a:t>Henry Gantt 15 years later in America who was an engineer designed his own Gantt chart that turned out to be popular. </a:t>
            </a:r>
          </a:p>
          <a:p>
            <a:r>
              <a:rPr lang="en-GB" dirty="0"/>
              <a:t>The Gantt chart is useful in project management as it maps out the timeline of each task and an overall period of the project.</a:t>
            </a:r>
          </a:p>
          <a:p>
            <a:endParaRPr lang="en-GB" dirty="0"/>
          </a:p>
        </p:txBody>
      </p:sp>
    </p:spTree>
    <p:extLst>
      <p:ext uri="{BB962C8B-B14F-4D97-AF65-F5344CB8AC3E}">
        <p14:creationId xmlns:p14="http://schemas.microsoft.com/office/powerpoint/2010/main" val="6826445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t>Risk Analysis and Risk Management Strategies</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4098144979"/>
              </p:ext>
            </p:extLst>
          </p:nvPr>
        </p:nvGraphicFramePr>
        <p:xfrm>
          <a:off x="0" y="1975810"/>
          <a:ext cx="12192000" cy="4882189"/>
        </p:xfrm>
        <a:graphic>
          <a:graphicData uri="http://schemas.openxmlformats.org/drawingml/2006/table">
            <a:tbl>
              <a:tblPr firstRow="1" firstCol="1" bandRow="1">
                <a:tableStyleId>{5C22544A-7EE6-4342-B048-85BDC9FD1C3A}</a:tableStyleId>
              </a:tblPr>
              <a:tblGrid>
                <a:gridCol w="951991">
                  <a:extLst>
                    <a:ext uri="{9D8B030D-6E8A-4147-A177-3AD203B41FA5}">
                      <a16:colId xmlns:a16="http://schemas.microsoft.com/office/drawing/2014/main" val="3032403966"/>
                    </a:ext>
                  </a:extLst>
                </a:gridCol>
                <a:gridCol w="4722103">
                  <a:extLst>
                    <a:ext uri="{9D8B030D-6E8A-4147-A177-3AD203B41FA5}">
                      <a16:colId xmlns:a16="http://schemas.microsoft.com/office/drawing/2014/main" val="3424340321"/>
                    </a:ext>
                  </a:extLst>
                </a:gridCol>
                <a:gridCol w="3152124">
                  <a:extLst>
                    <a:ext uri="{9D8B030D-6E8A-4147-A177-3AD203B41FA5}">
                      <a16:colId xmlns:a16="http://schemas.microsoft.com/office/drawing/2014/main" val="2772374829"/>
                    </a:ext>
                  </a:extLst>
                </a:gridCol>
                <a:gridCol w="3365782">
                  <a:extLst>
                    <a:ext uri="{9D8B030D-6E8A-4147-A177-3AD203B41FA5}">
                      <a16:colId xmlns:a16="http://schemas.microsoft.com/office/drawing/2014/main" val="4035522086"/>
                    </a:ext>
                  </a:extLst>
                </a:gridCol>
              </a:tblGrid>
              <a:tr h="469031">
                <a:tc>
                  <a:txBody>
                    <a:bodyPr/>
                    <a:lstStyle/>
                    <a:p>
                      <a:pPr>
                        <a:lnSpc>
                          <a:spcPct val="150000"/>
                        </a:lnSpc>
                        <a:spcBef>
                          <a:spcPts val="150"/>
                        </a:spcBef>
                        <a:spcAft>
                          <a:spcPts val="0"/>
                        </a:spcAft>
                      </a:pPr>
                      <a:r>
                        <a:rPr lang="en-GB" sz="800" u="none" strike="noStrike">
                          <a:effectLst/>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47147" marR="47147" marT="0" marB="0"/>
                </a:tc>
                <a:tc>
                  <a:txBody>
                    <a:bodyPr/>
                    <a:lstStyle/>
                    <a:p>
                      <a:pPr>
                        <a:lnSpc>
                          <a:spcPct val="150000"/>
                        </a:lnSpc>
                        <a:spcBef>
                          <a:spcPts val="150"/>
                        </a:spcBef>
                        <a:spcAft>
                          <a:spcPts val="0"/>
                        </a:spcAft>
                      </a:pPr>
                      <a:r>
                        <a:rPr lang="en-GB" sz="1200" u="sng" dirty="0">
                          <a:effectLst/>
                        </a:rPr>
                        <a:t>Risk</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47147" marR="47147" marT="0" marB="0"/>
                </a:tc>
                <a:tc>
                  <a:txBody>
                    <a:bodyPr/>
                    <a:lstStyle/>
                    <a:p>
                      <a:pPr>
                        <a:lnSpc>
                          <a:spcPct val="150000"/>
                        </a:lnSpc>
                        <a:spcBef>
                          <a:spcPts val="150"/>
                        </a:spcBef>
                        <a:spcAft>
                          <a:spcPts val="0"/>
                        </a:spcAft>
                      </a:pPr>
                      <a:r>
                        <a:rPr lang="en-GB" sz="1200" u="sng">
                          <a:effectLst/>
                        </a:rPr>
                        <a:t>Analysis</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7147" marR="47147" marT="0" marB="0"/>
                </a:tc>
                <a:tc>
                  <a:txBody>
                    <a:bodyPr/>
                    <a:lstStyle/>
                    <a:p>
                      <a:pPr>
                        <a:lnSpc>
                          <a:spcPct val="150000"/>
                        </a:lnSpc>
                        <a:spcBef>
                          <a:spcPts val="150"/>
                        </a:spcBef>
                        <a:spcAft>
                          <a:spcPts val="0"/>
                        </a:spcAft>
                      </a:pPr>
                      <a:r>
                        <a:rPr lang="en-GB" sz="1200" u="sng">
                          <a:effectLst/>
                        </a:rPr>
                        <a:t>Management Strategy</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7147" marR="47147" marT="0" marB="0"/>
                </a:tc>
                <a:extLst>
                  <a:ext uri="{0D108BD9-81ED-4DB2-BD59-A6C34878D82A}">
                    <a16:rowId xmlns:a16="http://schemas.microsoft.com/office/drawing/2014/main" val="597825214"/>
                  </a:ext>
                </a:extLst>
              </a:tr>
              <a:tr h="383753">
                <a:tc>
                  <a:txBody>
                    <a:bodyPr/>
                    <a:lstStyle/>
                    <a:p>
                      <a:pPr>
                        <a:lnSpc>
                          <a:spcPct val="150000"/>
                        </a:lnSpc>
                        <a:spcBef>
                          <a:spcPts val="150"/>
                        </a:spcBef>
                        <a:spcAft>
                          <a:spcPts val="0"/>
                        </a:spcAft>
                      </a:pPr>
                      <a:r>
                        <a:rPr lang="en-GB" sz="800">
                          <a:effectLst/>
                        </a:rPr>
                        <a:t>1</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47147" marR="47147" marT="0" marB="0"/>
                </a:tc>
                <a:tc>
                  <a:txBody>
                    <a:bodyPr/>
                    <a:lstStyle/>
                    <a:p>
                      <a:pPr>
                        <a:lnSpc>
                          <a:spcPct val="150000"/>
                        </a:lnSpc>
                        <a:spcBef>
                          <a:spcPts val="150"/>
                        </a:spcBef>
                        <a:spcAft>
                          <a:spcPts val="0"/>
                        </a:spcAft>
                      </a:pPr>
                      <a:r>
                        <a:rPr lang="en-GB" sz="1050" dirty="0">
                          <a:effectLst/>
                        </a:rPr>
                        <a:t>Tripping hazards</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47147" marR="47147" marT="0" marB="0"/>
                </a:tc>
                <a:tc>
                  <a:txBody>
                    <a:bodyPr/>
                    <a:lstStyle/>
                    <a:p>
                      <a:pPr>
                        <a:lnSpc>
                          <a:spcPct val="150000"/>
                        </a:lnSpc>
                        <a:spcBef>
                          <a:spcPts val="150"/>
                        </a:spcBef>
                        <a:spcAft>
                          <a:spcPts val="0"/>
                        </a:spcAft>
                      </a:pPr>
                      <a:r>
                        <a:rPr lang="en-GB" sz="1050">
                          <a:effectLst/>
                        </a:rPr>
                        <a:t>Wires visible and unsecure</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7147" marR="47147" marT="0" marB="0"/>
                </a:tc>
                <a:tc>
                  <a:txBody>
                    <a:bodyPr/>
                    <a:lstStyle/>
                    <a:p>
                      <a:pPr>
                        <a:lnSpc>
                          <a:spcPct val="150000"/>
                        </a:lnSpc>
                        <a:spcBef>
                          <a:spcPts val="150"/>
                        </a:spcBef>
                        <a:spcAft>
                          <a:spcPts val="0"/>
                        </a:spcAft>
                      </a:pPr>
                      <a:r>
                        <a:rPr lang="en-GB" sz="1050">
                          <a:effectLst/>
                        </a:rPr>
                        <a:t>Tie wires and keep them out of sight</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7147" marR="47147" marT="0" marB="0"/>
                </a:tc>
                <a:extLst>
                  <a:ext uri="{0D108BD9-81ED-4DB2-BD59-A6C34878D82A}">
                    <a16:rowId xmlns:a16="http://schemas.microsoft.com/office/drawing/2014/main" val="2392275218"/>
                  </a:ext>
                </a:extLst>
              </a:tr>
              <a:tr h="575629">
                <a:tc>
                  <a:txBody>
                    <a:bodyPr/>
                    <a:lstStyle/>
                    <a:p>
                      <a:pPr>
                        <a:lnSpc>
                          <a:spcPct val="150000"/>
                        </a:lnSpc>
                        <a:spcBef>
                          <a:spcPts val="150"/>
                        </a:spcBef>
                        <a:spcAft>
                          <a:spcPts val="0"/>
                        </a:spcAft>
                      </a:pPr>
                      <a:r>
                        <a:rPr lang="en-GB" sz="800">
                          <a:effectLst/>
                        </a:rPr>
                        <a:t>2</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47147" marR="47147" marT="0" marB="0"/>
                </a:tc>
                <a:tc>
                  <a:txBody>
                    <a:bodyPr/>
                    <a:lstStyle/>
                    <a:p>
                      <a:pPr>
                        <a:lnSpc>
                          <a:spcPct val="150000"/>
                        </a:lnSpc>
                        <a:spcBef>
                          <a:spcPts val="150"/>
                        </a:spcBef>
                        <a:spcAft>
                          <a:spcPts val="0"/>
                        </a:spcAft>
                      </a:pPr>
                      <a:r>
                        <a:rPr lang="en-GB" sz="1050" dirty="0">
                          <a:effectLst/>
                        </a:rPr>
                        <a:t>Damaged/faulty Toys</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47147" marR="47147" marT="0" marB="0"/>
                </a:tc>
                <a:tc>
                  <a:txBody>
                    <a:bodyPr/>
                    <a:lstStyle/>
                    <a:p>
                      <a:pPr>
                        <a:lnSpc>
                          <a:spcPct val="150000"/>
                        </a:lnSpc>
                        <a:spcBef>
                          <a:spcPts val="150"/>
                        </a:spcBef>
                        <a:spcAft>
                          <a:spcPts val="0"/>
                        </a:spcAft>
                      </a:pPr>
                      <a:r>
                        <a:rPr lang="en-GB" sz="1050">
                          <a:effectLst/>
                        </a:rPr>
                        <a:t>Toys, small parts broken or  not working as they should</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7147" marR="47147" marT="0" marB="0"/>
                </a:tc>
                <a:tc>
                  <a:txBody>
                    <a:bodyPr/>
                    <a:lstStyle/>
                    <a:p>
                      <a:pPr>
                        <a:lnSpc>
                          <a:spcPct val="150000"/>
                        </a:lnSpc>
                        <a:spcBef>
                          <a:spcPts val="150"/>
                        </a:spcBef>
                        <a:spcAft>
                          <a:spcPts val="0"/>
                        </a:spcAft>
                      </a:pPr>
                      <a:r>
                        <a:rPr lang="en-GB" sz="1050">
                          <a:effectLst/>
                        </a:rPr>
                        <a:t>All toys should be tested, and if small parts kept away from children.</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7147" marR="47147" marT="0" marB="0"/>
                </a:tc>
                <a:extLst>
                  <a:ext uri="{0D108BD9-81ED-4DB2-BD59-A6C34878D82A}">
                    <a16:rowId xmlns:a16="http://schemas.microsoft.com/office/drawing/2014/main" val="2786204137"/>
                  </a:ext>
                </a:extLst>
              </a:tr>
              <a:tr h="383753">
                <a:tc>
                  <a:txBody>
                    <a:bodyPr/>
                    <a:lstStyle/>
                    <a:p>
                      <a:pPr>
                        <a:lnSpc>
                          <a:spcPct val="150000"/>
                        </a:lnSpc>
                        <a:spcBef>
                          <a:spcPts val="150"/>
                        </a:spcBef>
                        <a:spcAft>
                          <a:spcPts val="0"/>
                        </a:spcAft>
                      </a:pPr>
                      <a:r>
                        <a:rPr lang="en-GB" sz="800">
                          <a:effectLst/>
                        </a:rPr>
                        <a:t>3</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47147" marR="47147" marT="0" marB="0"/>
                </a:tc>
                <a:tc>
                  <a:txBody>
                    <a:bodyPr/>
                    <a:lstStyle/>
                    <a:p>
                      <a:pPr>
                        <a:lnSpc>
                          <a:spcPct val="150000"/>
                        </a:lnSpc>
                        <a:spcBef>
                          <a:spcPts val="150"/>
                        </a:spcBef>
                        <a:spcAft>
                          <a:spcPts val="0"/>
                        </a:spcAft>
                      </a:pPr>
                      <a:r>
                        <a:rPr lang="en-GB" sz="1050" dirty="0">
                          <a:effectLst/>
                        </a:rPr>
                        <a:t>Teachers absent</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47147" marR="47147" marT="0" marB="0"/>
                </a:tc>
                <a:tc>
                  <a:txBody>
                    <a:bodyPr/>
                    <a:lstStyle/>
                    <a:p>
                      <a:pPr>
                        <a:lnSpc>
                          <a:spcPct val="150000"/>
                        </a:lnSpc>
                        <a:spcBef>
                          <a:spcPts val="150"/>
                        </a:spcBef>
                        <a:spcAft>
                          <a:spcPts val="0"/>
                        </a:spcAft>
                      </a:pPr>
                      <a:r>
                        <a:rPr lang="en-GB" sz="1050">
                          <a:effectLst/>
                        </a:rPr>
                        <a:t>Pressure on staff on site more children to manage</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7147" marR="47147" marT="0" marB="0"/>
                </a:tc>
                <a:tc>
                  <a:txBody>
                    <a:bodyPr/>
                    <a:lstStyle/>
                    <a:p>
                      <a:pPr>
                        <a:lnSpc>
                          <a:spcPct val="150000"/>
                        </a:lnSpc>
                        <a:spcBef>
                          <a:spcPts val="150"/>
                        </a:spcBef>
                        <a:spcAft>
                          <a:spcPts val="0"/>
                        </a:spcAft>
                      </a:pPr>
                      <a:r>
                        <a:rPr lang="en-GB" sz="1050">
                          <a:effectLst/>
                        </a:rPr>
                        <a:t>Have supply teachers in place register with agency</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7147" marR="47147" marT="0" marB="0"/>
                </a:tc>
                <a:extLst>
                  <a:ext uri="{0D108BD9-81ED-4DB2-BD59-A6C34878D82A}">
                    <a16:rowId xmlns:a16="http://schemas.microsoft.com/office/drawing/2014/main" val="1774898245"/>
                  </a:ext>
                </a:extLst>
              </a:tr>
              <a:tr h="575629">
                <a:tc>
                  <a:txBody>
                    <a:bodyPr/>
                    <a:lstStyle/>
                    <a:p>
                      <a:pPr>
                        <a:lnSpc>
                          <a:spcPct val="150000"/>
                        </a:lnSpc>
                        <a:spcBef>
                          <a:spcPts val="150"/>
                        </a:spcBef>
                        <a:spcAft>
                          <a:spcPts val="0"/>
                        </a:spcAft>
                      </a:pPr>
                      <a:r>
                        <a:rPr lang="en-GB" sz="800">
                          <a:effectLst/>
                        </a:rPr>
                        <a:t>4</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47147" marR="47147" marT="0" marB="0"/>
                </a:tc>
                <a:tc>
                  <a:txBody>
                    <a:bodyPr/>
                    <a:lstStyle/>
                    <a:p>
                      <a:pPr>
                        <a:lnSpc>
                          <a:spcPct val="150000"/>
                        </a:lnSpc>
                        <a:spcBef>
                          <a:spcPts val="150"/>
                        </a:spcBef>
                        <a:spcAft>
                          <a:spcPts val="0"/>
                        </a:spcAft>
                      </a:pPr>
                      <a:r>
                        <a:rPr lang="en-GB" sz="1050" dirty="0">
                          <a:effectLst/>
                        </a:rPr>
                        <a:t>Injuries to children</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47147" marR="47147" marT="0" marB="0"/>
                </a:tc>
                <a:tc>
                  <a:txBody>
                    <a:bodyPr/>
                    <a:lstStyle/>
                    <a:p>
                      <a:pPr>
                        <a:lnSpc>
                          <a:spcPct val="150000"/>
                        </a:lnSpc>
                        <a:spcBef>
                          <a:spcPts val="150"/>
                        </a:spcBef>
                        <a:spcAft>
                          <a:spcPts val="0"/>
                        </a:spcAft>
                      </a:pPr>
                      <a:r>
                        <a:rPr lang="en-GB" sz="1050" dirty="0">
                          <a:effectLst/>
                        </a:rPr>
                        <a:t>Children upset Parents concerned</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47147" marR="47147" marT="0" marB="0"/>
                </a:tc>
                <a:tc>
                  <a:txBody>
                    <a:bodyPr/>
                    <a:lstStyle/>
                    <a:p>
                      <a:pPr>
                        <a:lnSpc>
                          <a:spcPct val="150000"/>
                        </a:lnSpc>
                        <a:spcBef>
                          <a:spcPts val="150"/>
                        </a:spcBef>
                        <a:spcAft>
                          <a:spcPts val="0"/>
                        </a:spcAft>
                      </a:pPr>
                      <a:r>
                        <a:rPr lang="en-GB" sz="1050">
                          <a:effectLst/>
                        </a:rPr>
                        <a:t>Have trained first aiders first aid kits in sight fill in accident book</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7147" marR="47147" marT="0" marB="0"/>
                </a:tc>
                <a:extLst>
                  <a:ext uri="{0D108BD9-81ED-4DB2-BD59-A6C34878D82A}">
                    <a16:rowId xmlns:a16="http://schemas.microsoft.com/office/drawing/2014/main" val="243675083"/>
                  </a:ext>
                </a:extLst>
              </a:tr>
              <a:tr h="767506">
                <a:tc>
                  <a:txBody>
                    <a:bodyPr/>
                    <a:lstStyle/>
                    <a:p>
                      <a:pPr>
                        <a:lnSpc>
                          <a:spcPct val="150000"/>
                        </a:lnSpc>
                        <a:spcBef>
                          <a:spcPts val="150"/>
                        </a:spcBef>
                        <a:spcAft>
                          <a:spcPts val="0"/>
                        </a:spcAft>
                      </a:pPr>
                      <a:r>
                        <a:rPr lang="en-GB" sz="800">
                          <a:effectLst/>
                        </a:rPr>
                        <a:t>5</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47147" marR="47147" marT="0" marB="0"/>
                </a:tc>
                <a:tc>
                  <a:txBody>
                    <a:bodyPr/>
                    <a:lstStyle/>
                    <a:p>
                      <a:pPr>
                        <a:lnSpc>
                          <a:spcPct val="150000"/>
                        </a:lnSpc>
                        <a:spcBef>
                          <a:spcPts val="150"/>
                        </a:spcBef>
                        <a:spcAft>
                          <a:spcPts val="0"/>
                        </a:spcAft>
                      </a:pPr>
                      <a:r>
                        <a:rPr lang="en-GB" sz="1050">
                          <a:effectLst/>
                        </a:rPr>
                        <a:t>Budget</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7147" marR="47147" marT="0" marB="0"/>
                </a:tc>
                <a:tc>
                  <a:txBody>
                    <a:bodyPr/>
                    <a:lstStyle/>
                    <a:p>
                      <a:pPr>
                        <a:lnSpc>
                          <a:spcPct val="150000"/>
                        </a:lnSpc>
                        <a:spcBef>
                          <a:spcPts val="150"/>
                        </a:spcBef>
                        <a:spcAft>
                          <a:spcPts val="0"/>
                        </a:spcAft>
                      </a:pPr>
                      <a:r>
                        <a:rPr lang="en-GB" sz="1050" dirty="0">
                          <a:effectLst/>
                        </a:rPr>
                        <a:t>Overspending</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47147" marR="47147" marT="0" marB="0"/>
                </a:tc>
                <a:tc>
                  <a:txBody>
                    <a:bodyPr/>
                    <a:lstStyle/>
                    <a:p>
                      <a:pPr>
                        <a:lnSpc>
                          <a:spcPct val="150000"/>
                        </a:lnSpc>
                        <a:spcBef>
                          <a:spcPts val="150"/>
                        </a:spcBef>
                        <a:spcAft>
                          <a:spcPts val="0"/>
                        </a:spcAft>
                      </a:pPr>
                      <a:r>
                        <a:rPr lang="en-GB" sz="1050" dirty="0">
                          <a:effectLst/>
                        </a:rPr>
                        <a:t>Keep on track of supplies and not overspending or spending more due to shortages of items</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47147" marR="47147" marT="0" marB="0"/>
                </a:tc>
                <a:extLst>
                  <a:ext uri="{0D108BD9-81ED-4DB2-BD59-A6C34878D82A}">
                    <a16:rowId xmlns:a16="http://schemas.microsoft.com/office/drawing/2014/main" val="2028701782"/>
                  </a:ext>
                </a:extLst>
              </a:tr>
              <a:tr h="767506">
                <a:tc>
                  <a:txBody>
                    <a:bodyPr/>
                    <a:lstStyle/>
                    <a:p>
                      <a:pPr>
                        <a:lnSpc>
                          <a:spcPct val="150000"/>
                        </a:lnSpc>
                        <a:spcBef>
                          <a:spcPts val="150"/>
                        </a:spcBef>
                        <a:spcAft>
                          <a:spcPts val="0"/>
                        </a:spcAft>
                      </a:pPr>
                      <a:r>
                        <a:rPr lang="en-GB" sz="800">
                          <a:effectLst/>
                        </a:rPr>
                        <a:t>6</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47147" marR="47147" marT="0" marB="0"/>
                </a:tc>
                <a:tc>
                  <a:txBody>
                    <a:bodyPr/>
                    <a:lstStyle/>
                    <a:p>
                      <a:pPr>
                        <a:lnSpc>
                          <a:spcPct val="150000"/>
                        </a:lnSpc>
                        <a:spcBef>
                          <a:spcPts val="150"/>
                        </a:spcBef>
                        <a:spcAft>
                          <a:spcPts val="0"/>
                        </a:spcAft>
                      </a:pPr>
                      <a:r>
                        <a:rPr lang="en-GB" sz="1050">
                          <a:effectLst/>
                        </a:rPr>
                        <a:t>Weather</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7147" marR="47147" marT="0" marB="0"/>
                </a:tc>
                <a:tc>
                  <a:txBody>
                    <a:bodyPr/>
                    <a:lstStyle/>
                    <a:p>
                      <a:pPr>
                        <a:lnSpc>
                          <a:spcPct val="150000"/>
                        </a:lnSpc>
                        <a:spcBef>
                          <a:spcPts val="150"/>
                        </a:spcBef>
                        <a:spcAft>
                          <a:spcPts val="0"/>
                        </a:spcAft>
                      </a:pPr>
                      <a:r>
                        <a:rPr lang="en-GB" sz="1050">
                          <a:effectLst/>
                        </a:rPr>
                        <a:t>Slippery/wet floor</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7147" marR="47147" marT="0" marB="0"/>
                </a:tc>
                <a:tc>
                  <a:txBody>
                    <a:bodyPr/>
                    <a:lstStyle/>
                    <a:p>
                      <a:pPr>
                        <a:lnSpc>
                          <a:spcPct val="150000"/>
                        </a:lnSpc>
                        <a:spcBef>
                          <a:spcPts val="150"/>
                        </a:spcBef>
                        <a:spcAft>
                          <a:spcPts val="0"/>
                        </a:spcAft>
                      </a:pPr>
                      <a:r>
                        <a:rPr lang="en-GB" sz="1050" dirty="0">
                          <a:effectLst/>
                        </a:rPr>
                        <a:t>Ensure a backup plan for bad weather is in place (shelter or moving indoors) for playtime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47147" marR="47147" marT="0" marB="0"/>
                </a:tc>
                <a:extLst>
                  <a:ext uri="{0D108BD9-81ED-4DB2-BD59-A6C34878D82A}">
                    <a16:rowId xmlns:a16="http://schemas.microsoft.com/office/drawing/2014/main" val="929853661"/>
                  </a:ext>
                </a:extLst>
              </a:tr>
              <a:tr h="575629">
                <a:tc>
                  <a:txBody>
                    <a:bodyPr/>
                    <a:lstStyle/>
                    <a:p>
                      <a:pPr>
                        <a:lnSpc>
                          <a:spcPct val="150000"/>
                        </a:lnSpc>
                        <a:spcBef>
                          <a:spcPts val="150"/>
                        </a:spcBef>
                        <a:spcAft>
                          <a:spcPts val="0"/>
                        </a:spcAft>
                      </a:pPr>
                      <a:r>
                        <a:rPr lang="en-GB" sz="800">
                          <a:effectLst/>
                        </a:rPr>
                        <a:t>7</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47147" marR="47147" marT="0" marB="0"/>
                </a:tc>
                <a:tc>
                  <a:txBody>
                    <a:bodyPr/>
                    <a:lstStyle/>
                    <a:p>
                      <a:pPr>
                        <a:lnSpc>
                          <a:spcPct val="150000"/>
                        </a:lnSpc>
                        <a:spcBef>
                          <a:spcPts val="150"/>
                        </a:spcBef>
                        <a:spcAft>
                          <a:spcPts val="0"/>
                        </a:spcAft>
                      </a:pPr>
                      <a:r>
                        <a:rPr lang="en-GB" sz="1050">
                          <a:effectLst/>
                        </a:rPr>
                        <a:t>Fire hazard</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7147" marR="47147" marT="0" marB="0"/>
                </a:tc>
                <a:tc>
                  <a:txBody>
                    <a:bodyPr/>
                    <a:lstStyle/>
                    <a:p>
                      <a:pPr>
                        <a:lnSpc>
                          <a:spcPct val="150000"/>
                        </a:lnSpc>
                        <a:spcBef>
                          <a:spcPts val="150"/>
                        </a:spcBef>
                        <a:spcAft>
                          <a:spcPts val="0"/>
                        </a:spcAft>
                      </a:pPr>
                      <a:r>
                        <a:rPr lang="en-GB" sz="1050">
                          <a:effectLst/>
                        </a:rPr>
                        <a:t>Kitchen equipment, portable heaters can be a fire hazard</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7147" marR="47147" marT="0" marB="0"/>
                </a:tc>
                <a:tc>
                  <a:txBody>
                    <a:bodyPr/>
                    <a:lstStyle/>
                    <a:p>
                      <a:pPr>
                        <a:lnSpc>
                          <a:spcPct val="150000"/>
                        </a:lnSpc>
                        <a:spcBef>
                          <a:spcPts val="150"/>
                        </a:spcBef>
                        <a:spcAft>
                          <a:spcPts val="0"/>
                        </a:spcAft>
                      </a:pPr>
                      <a:r>
                        <a:rPr lang="en-GB" sz="1050" dirty="0">
                          <a:effectLst/>
                        </a:rPr>
                        <a:t>Ensure fire extinguishers are present and everyone is aware of fire exits.</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47147" marR="47147" marT="0" marB="0"/>
                </a:tc>
                <a:extLst>
                  <a:ext uri="{0D108BD9-81ED-4DB2-BD59-A6C34878D82A}">
                    <a16:rowId xmlns:a16="http://schemas.microsoft.com/office/drawing/2014/main" val="648908359"/>
                  </a:ext>
                </a:extLst>
              </a:tr>
              <a:tr h="383753">
                <a:tc>
                  <a:txBody>
                    <a:bodyPr/>
                    <a:lstStyle/>
                    <a:p>
                      <a:pPr>
                        <a:lnSpc>
                          <a:spcPct val="150000"/>
                        </a:lnSpc>
                        <a:spcBef>
                          <a:spcPts val="150"/>
                        </a:spcBef>
                        <a:spcAft>
                          <a:spcPts val="0"/>
                        </a:spcAft>
                      </a:pPr>
                      <a:r>
                        <a:rPr lang="en-GB" sz="800">
                          <a:effectLst/>
                        </a:rPr>
                        <a:t>8</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47147" marR="47147" marT="0" marB="0"/>
                </a:tc>
                <a:tc>
                  <a:txBody>
                    <a:bodyPr/>
                    <a:lstStyle/>
                    <a:p>
                      <a:pPr>
                        <a:lnSpc>
                          <a:spcPct val="150000"/>
                        </a:lnSpc>
                        <a:spcBef>
                          <a:spcPts val="150"/>
                        </a:spcBef>
                        <a:spcAft>
                          <a:spcPts val="0"/>
                        </a:spcAft>
                      </a:pPr>
                      <a:r>
                        <a:rPr lang="en-GB" sz="1050">
                          <a:effectLst/>
                        </a:rPr>
                        <a:t>Hot Food/Drinks</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7147" marR="47147" marT="0" marB="0"/>
                </a:tc>
                <a:tc>
                  <a:txBody>
                    <a:bodyPr/>
                    <a:lstStyle/>
                    <a:p>
                      <a:pPr>
                        <a:lnSpc>
                          <a:spcPct val="150000"/>
                        </a:lnSpc>
                        <a:spcBef>
                          <a:spcPts val="150"/>
                        </a:spcBef>
                        <a:spcAft>
                          <a:spcPts val="0"/>
                        </a:spcAft>
                      </a:pPr>
                      <a:r>
                        <a:rPr lang="en-GB" sz="1050">
                          <a:effectLst/>
                        </a:rPr>
                        <a:t>Hot spills can cause burns</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7147" marR="47147" marT="0" marB="0"/>
                </a:tc>
                <a:tc>
                  <a:txBody>
                    <a:bodyPr/>
                    <a:lstStyle/>
                    <a:p>
                      <a:pPr>
                        <a:lnSpc>
                          <a:spcPct val="150000"/>
                        </a:lnSpc>
                        <a:spcBef>
                          <a:spcPts val="150"/>
                        </a:spcBef>
                        <a:spcAft>
                          <a:spcPts val="0"/>
                        </a:spcAft>
                      </a:pPr>
                      <a:r>
                        <a:rPr lang="en-GB" sz="1050" dirty="0">
                          <a:effectLst/>
                        </a:rPr>
                        <a:t>Ensure hot food/drinks are not insight of children</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47147" marR="47147" marT="0" marB="0"/>
                </a:tc>
                <a:extLst>
                  <a:ext uri="{0D108BD9-81ED-4DB2-BD59-A6C34878D82A}">
                    <a16:rowId xmlns:a16="http://schemas.microsoft.com/office/drawing/2014/main" val="1629800181"/>
                  </a:ext>
                </a:extLst>
              </a:tr>
            </a:tbl>
          </a:graphicData>
        </a:graphic>
      </p:graphicFrame>
    </p:spTree>
    <p:extLst>
      <p:ext uri="{BB962C8B-B14F-4D97-AF65-F5344CB8AC3E}">
        <p14:creationId xmlns:p14="http://schemas.microsoft.com/office/powerpoint/2010/main" val="3610382302"/>
      </p:ext>
    </p:extLst>
  </p:cSld>
  <p:clrMapOvr>
    <a:masterClrMapping/>
  </p:clrMapOvr>
</p:sld>
</file>

<file path=ppt/theme/theme1.xml><?xml version="1.0" encoding="utf-8"?>
<a:theme xmlns:a="http://schemas.openxmlformats.org/drawingml/2006/main" name="Berlin">
  <a:themeElements>
    <a:clrScheme name="Berlin">
      <a:dk1>
        <a:sysClr val="windowText" lastClr="000000"/>
      </a:dk1>
      <a:lt1>
        <a:sysClr val="window" lastClr="FFFFFF"/>
      </a:lt1>
      <a:dk2>
        <a:srgbClr val="9D360E"/>
      </a:dk2>
      <a:lt2>
        <a:srgbClr val="E7E6E6"/>
      </a:lt2>
      <a:accent1>
        <a:srgbClr val="F09415"/>
      </a:accent1>
      <a:accent2>
        <a:srgbClr val="C1B56B"/>
      </a:accent2>
      <a:accent3>
        <a:srgbClr val="4BAF73"/>
      </a:accent3>
      <a:accent4>
        <a:srgbClr val="5AA6C0"/>
      </a:accent4>
      <a:accent5>
        <a:srgbClr val="D17DF9"/>
      </a:accent5>
      <a:accent6>
        <a:srgbClr val="FA7E5C"/>
      </a:accent6>
      <a:hlink>
        <a:srgbClr val="FFAE3E"/>
      </a:hlink>
      <a:folHlink>
        <a:srgbClr val="FCC77E"/>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270000"/>
                <a:satMod val="200000"/>
                <a:lumMod val="128000"/>
              </a:schemeClr>
            </a:gs>
            <a:gs pos="50000">
              <a:schemeClr val="phClr">
                <a:shade val="100000"/>
                <a:hueMod val="100000"/>
                <a:satMod val="110000"/>
                <a:lumMod val="130000"/>
              </a:schemeClr>
            </a:gs>
            <a:gs pos="100000">
              <a:schemeClr val="phClr">
                <a:shade val="78000"/>
                <a:hueMod val="44000"/>
                <a:satMod val="20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0CBE056-4EF4-4D92-969E-947779DA7AAA}"/>
    </a:ext>
  </a:extLst>
</a:theme>
</file>

<file path=docProps/app.xml><?xml version="1.0" encoding="utf-8"?>
<Properties xmlns="http://schemas.openxmlformats.org/officeDocument/2006/extended-properties" xmlns:vt="http://schemas.openxmlformats.org/officeDocument/2006/docPropsVTypes">
  <Template>TM04033917[[fn=Berlin]]</Template>
  <TotalTime>12</TotalTime>
  <Words>733</Words>
  <Application>Microsoft Office PowerPoint</Application>
  <PresentationFormat>Widescreen</PresentationFormat>
  <Paragraphs>82</Paragraphs>
  <Slides>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Calibri</vt:lpstr>
      <vt:lpstr>Times New Roman</vt:lpstr>
      <vt:lpstr>Trebuchet MS</vt:lpstr>
      <vt:lpstr>Berlin</vt:lpstr>
      <vt:lpstr>Managing Projects in the Organisation (BMSW5104_BIRM) </vt:lpstr>
      <vt:lpstr>Project Brief </vt:lpstr>
      <vt:lpstr>Managing a successful project</vt:lpstr>
      <vt:lpstr>Stakeholders</vt:lpstr>
      <vt:lpstr>What type of day nursey, finding the right premises?</vt:lpstr>
      <vt:lpstr>Cost of project </vt:lpstr>
      <vt:lpstr>Work Breakdown Structure</vt:lpstr>
      <vt:lpstr>Gantt Chart </vt:lpstr>
      <vt:lpstr>Risk Analysis and Risk Management Strategies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Managing Projects in the Organisation (BMSW5104_BIRM)</dc:title>
  <dc:creator>Rasheda Begum</dc:creator>
  <cp:lastModifiedBy>Rasheda Begum</cp:lastModifiedBy>
  <cp:revision>2</cp:revision>
  <dcterms:created xsi:type="dcterms:W3CDTF">2021-07-23T13:09:48Z</dcterms:created>
  <dcterms:modified xsi:type="dcterms:W3CDTF">2021-07-23T13:23:54Z</dcterms:modified>
</cp:coreProperties>
</file>