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Lst>
  <p:notesMasterIdLst>
    <p:notesMasterId r:id="rId6"/>
  </p:notesMasterIdLst>
  <p:handoutMasterIdLst>
    <p:handoutMasterId r:id="rId7"/>
  </p:handoutMasterIdLst>
  <p:sldIdLst>
    <p:sldId id="260" r:id="rId5"/>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D906"/>
    <a:srgbClr val="107A74"/>
    <a:srgbClr val="143161"/>
    <a:srgbClr val="A18616"/>
    <a:srgbClr val="FCE400"/>
    <a:srgbClr val="147B5F"/>
    <a:srgbClr val="0575AC"/>
    <a:srgbClr val="0C7693"/>
    <a:srgbClr val="14305F"/>
    <a:srgbClr val="F3F5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00" autoAdjust="0"/>
    <p:restoredTop sz="94692" autoAdjust="0"/>
  </p:normalViewPr>
  <p:slideViewPr>
    <p:cSldViewPr snapToGrid="0" snapToObjects="1" showGuides="1">
      <p:cViewPr varScale="1">
        <p:scale>
          <a:sx n="23" d="100"/>
          <a:sy n="23" d="100"/>
        </p:scale>
        <p:origin x="-2088" y="-10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6/1/2023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6/1/2023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811493"/>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 xmlns:a16="http://schemas.microsoft.com/office/drawing/2014/main" id="{76E875DB-924A-7E40-BC3B-C78A241B7941}"/>
              </a:ext>
            </a:extLst>
          </p:cNvPr>
          <p:cNvSpPr>
            <a:spLocks noGrp="1"/>
          </p:cNvSpPr>
          <p:nvPr>
            <p:ph type="body" sz="quarter" idx="150" hasCustomPrompt="1"/>
          </p:nvPr>
        </p:nvSpPr>
        <p:spPr>
          <a:xfrm>
            <a:off x="5932593" y="3073871"/>
            <a:ext cx="31998968" cy="811493"/>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 xmlns:a16="http://schemas.microsoft.com/office/drawing/2014/main" id="{83D8C485-82D1-A04A-AA78-C554A9ECB43D}"/>
              </a:ext>
            </a:extLst>
          </p:cNvPr>
          <p:cNvSpPr>
            <a:spLocks noGrp="1"/>
          </p:cNvSpPr>
          <p:nvPr>
            <p:ph type="body" sz="quarter" idx="151" hasCustomPrompt="1"/>
          </p:nvPr>
        </p:nvSpPr>
        <p:spPr>
          <a:xfrm>
            <a:off x="5932593" y="1864506"/>
            <a:ext cx="31998968"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 xmlns:a16="http://schemas.microsoft.com/office/drawing/2014/main" id="{CBC470FB-9A4D-1549-9DD0-8846678DDA54}"/>
              </a:ext>
            </a:extLst>
          </p:cNvPr>
          <p:cNvSpPr>
            <a:spLocks noGrp="1"/>
          </p:cNvSpPr>
          <p:nvPr>
            <p:ph type="body" sz="quarter" idx="153" hasCustomPrompt="1"/>
          </p:nvPr>
        </p:nvSpPr>
        <p:spPr>
          <a:xfrm>
            <a:off x="5932593" y="389601"/>
            <a:ext cx="31998968"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ctr"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 xmlns:a16="http://schemas.microsoft.com/office/drawing/2014/main" id="{4CE62234-A8B9-5C42-BEE6-9B7A16254231}"/>
              </a:ext>
            </a:extLst>
          </p:cNvPr>
          <p:cNvSpPr>
            <a:spLocks noGrp="1"/>
          </p:cNvSpPr>
          <p:nvPr>
            <p:ph type="body" sz="quarter" idx="150" hasCustomPrompt="1"/>
          </p:nvPr>
        </p:nvSpPr>
        <p:spPr>
          <a:xfrm>
            <a:off x="5932593" y="3073871"/>
            <a:ext cx="31998968" cy="811493"/>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 xmlns:a16="http://schemas.microsoft.com/office/drawing/2014/main" id="{06F7B857-2D87-4040-9ECD-A0EA5C772BFA}"/>
              </a:ext>
            </a:extLst>
          </p:cNvPr>
          <p:cNvSpPr>
            <a:spLocks noGrp="1"/>
          </p:cNvSpPr>
          <p:nvPr>
            <p:ph type="body" sz="quarter" idx="151" hasCustomPrompt="1"/>
          </p:nvPr>
        </p:nvSpPr>
        <p:spPr>
          <a:xfrm>
            <a:off x="5932593" y="1864506"/>
            <a:ext cx="31998968"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 xmlns:a16="http://schemas.microsoft.com/office/drawing/2014/main" id="{DEF6F92D-C8EB-CA42-94FA-569F2966890A}"/>
              </a:ext>
            </a:extLst>
          </p:cNvPr>
          <p:cNvSpPr>
            <a:spLocks noGrp="1"/>
          </p:cNvSpPr>
          <p:nvPr>
            <p:ph type="body" sz="quarter" idx="153" hasCustomPrompt="1"/>
          </p:nvPr>
        </p:nvSpPr>
        <p:spPr>
          <a:xfrm>
            <a:off x="5932593" y="389601"/>
            <a:ext cx="31998968"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 xmlns:a16="http://schemas.microsoft.com/office/drawing/2014/main" id="{B6DE2136-7A06-9640-AC63-608DDA9A8053}"/>
              </a:ext>
            </a:extLst>
          </p:cNvPr>
          <p:cNvSpPr>
            <a:spLocks noGrp="1"/>
          </p:cNvSpPr>
          <p:nvPr>
            <p:ph type="body" sz="quarter" idx="150" hasCustomPrompt="1"/>
          </p:nvPr>
        </p:nvSpPr>
        <p:spPr>
          <a:xfrm>
            <a:off x="10972800" y="2998183"/>
            <a:ext cx="21945602" cy="887181"/>
          </a:xfrm>
          <a:prstGeom prst="rect">
            <a:avLst/>
          </a:prstGeom>
        </p:spPr>
        <p:txBody>
          <a:bodyPr>
            <a:norm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 xmlns:a16="http://schemas.microsoft.com/office/drawing/2014/main" id="{A84C77E4-7E5C-1143-834F-F3FC329197F1}"/>
              </a:ext>
            </a:extLst>
          </p:cNvPr>
          <p:cNvSpPr>
            <a:spLocks noGrp="1"/>
          </p:cNvSpPr>
          <p:nvPr>
            <p:ph type="body" sz="quarter" idx="151" hasCustomPrompt="1"/>
          </p:nvPr>
        </p:nvSpPr>
        <p:spPr>
          <a:xfrm>
            <a:off x="10972799" y="1864506"/>
            <a:ext cx="21907501" cy="1133677"/>
          </a:xfrm>
          <a:prstGeom prst="rect">
            <a:avLst/>
          </a:prstGeom>
        </p:spPr>
        <p:txBody>
          <a:bodyPr anchor="t" anchorCtr="1">
            <a:norm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 xmlns:a16="http://schemas.microsoft.com/office/drawing/2014/main" id="{2FB55FAA-40D2-C542-AD36-F712E24983F2}"/>
              </a:ext>
            </a:extLst>
          </p:cNvPr>
          <p:cNvSpPr>
            <a:spLocks noGrp="1"/>
          </p:cNvSpPr>
          <p:nvPr>
            <p:ph type="body" sz="quarter" idx="153" hasCustomPrompt="1"/>
          </p:nvPr>
        </p:nvSpPr>
        <p:spPr>
          <a:xfrm>
            <a:off x="10972799" y="389601"/>
            <a:ext cx="21907501" cy="1327233"/>
          </a:xfrm>
          <a:prstGeom prst="rect">
            <a:avLst/>
          </a:prstGeom>
        </p:spPr>
        <p:txBody>
          <a:bodyPr anchor="t" anchorCtr="1">
            <a:norm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 xmlns:a16="http://schemas.microsoft.com/office/drawing/2014/main" val="20000"/>
                    </a:ext>
                  </a:extLst>
                </a:gridCol>
                <a:gridCol w="5584624">
                  <a:extLst>
                    <a:ext uri="{9D8B030D-6E8A-4147-A177-3AD203B41FA5}">
                      <a16:colId xmlns=""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 xmlns:a16="http://schemas.microsoft.com/office/drawing/2014/main" val="10010"/>
                  </a:ext>
                </a:extLst>
              </a:tr>
            </a:tbl>
          </a:graphicData>
        </a:graphic>
      </p:graphicFrame>
      <p:graphicFrame>
        <p:nvGraphicFramePr>
          <p:cNvPr id="17" name="Table 16">
            <a:extLst>
              <a:ext uri="{FF2B5EF4-FFF2-40B4-BE49-F238E27FC236}">
                <a16:creationId xmlns=""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 xmlns:a16="http://schemas.microsoft.com/office/drawing/2014/main" val="20000"/>
                    </a:ext>
                  </a:extLst>
                </a:gridCol>
                <a:gridCol w="1381559">
                  <a:extLst>
                    <a:ext uri="{9D8B030D-6E8A-4147-A177-3AD203B41FA5}">
                      <a16:colId xmlns="" xmlns:a16="http://schemas.microsoft.com/office/drawing/2014/main" val="997673227"/>
                    </a:ext>
                  </a:extLst>
                </a:gridCol>
                <a:gridCol w="4704794">
                  <a:extLst>
                    <a:ext uri="{9D8B030D-6E8A-4147-A177-3AD203B41FA5}">
                      <a16:colId xmlns=""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
                      </a: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r>
                        <a:rPr lang="en-US" sz="2000" dirty="0">
                          <a:solidFill>
                            <a:schemeClr val="bg1">
                              <a:lumMod val="85000"/>
                            </a:schemeClr>
                          </a:solidFill>
                          <a:latin typeface="Arial"/>
                          <a:cs typeface="Arial"/>
                        </a:rPr>
                        <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 xmlns:a16="http://schemas.microsoft.com/office/drawing/2014/main" val="20000"/>
                    </a:ext>
                  </a:extLst>
                </a:gridCol>
                <a:gridCol w="5584624">
                  <a:extLst>
                    <a:ext uri="{9D8B030D-6E8A-4147-A177-3AD203B41FA5}">
                      <a16:colId xmlns=""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 xmlns:a16="http://schemas.microsoft.com/office/drawing/2014/main" val="10010"/>
                  </a:ext>
                </a:extLst>
              </a:tr>
            </a:tbl>
          </a:graphicData>
        </a:graphic>
      </p:graphicFrame>
      <p:graphicFrame>
        <p:nvGraphicFramePr>
          <p:cNvPr id="17" name="Table 16">
            <a:extLst>
              <a:ext uri="{FF2B5EF4-FFF2-40B4-BE49-F238E27FC236}">
                <a16:creationId xmlns=""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 xmlns:a16="http://schemas.microsoft.com/office/drawing/2014/main" val="20000"/>
                    </a:ext>
                  </a:extLst>
                </a:gridCol>
                <a:gridCol w="1381559">
                  <a:extLst>
                    <a:ext uri="{9D8B030D-6E8A-4147-A177-3AD203B41FA5}">
                      <a16:colId xmlns="" xmlns:a16="http://schemas.microsoft.com/office/drawing/2014/main" val="997673227"/>
                    </a:ext>
                  </a:extLst>
                </a:gridCol>
                <a:gridCol w="4704794">
                  <a:extLst>
                    <a:ext uri="{9D8B030D-6E8A-4147-A177-3AD203B41FA5}">
                      <a16:colId xmlns=""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
                      </a: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r>
                        <a:rPr lang="en-US" sz="2000" dirty="0">
                          <a:solidFill>
                            <a:schemeClr val="bg1">
                              <a:lumMod val="85000"/>
                            </a:schemeClr>
                          </a:solidFill>
                          <a:latin typeface="Arial"/>
                          <a:cs typeface="Arial"/>
                        </a:rPr>
                        <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 xmlns:a16="http://schemas.microsoft.com/office/drawing/2014/main" val="10009"/>
                  </a:ext>
                </a:extLst>
              </a:tr>
            </a:tbl>
          </a:graphicData>
        </a:graphic>
      </p:graphicFrame>
      <p:grpSp>
        <p:nvGrpSpPr>
          <p:cNvPr id="24" name="Group 23">
            <a:extLst>
              <a:ext uri="{FF2B5EF4-FFF2-40B4-BE49-F238E27FC236}">
                <a16:creationId xmlns=""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 xmlns:a16="http://schemas.microsoft.com/office/drawing/2014/main" val="20000"/>
                    </a:ext>
                  </a:extLst>
                </a:gridCol>
                <a:gridCol w="5584624">
                  <a:extLst>
                    <a:ext uri="{9D8B030D-6E8A-4147-A177-3AD203B41FA5}">
                      <a16:colId xmlns=""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 xmlns:a16="http://schemas.microsoft.com/office/drawing/2014/main" val="10010"/>
                  </a:ext>
                </a:extLst>
              </a:tr>
            </a:tbl>
          </a:graphicData>
        </a:graphic>
      </p:graphicFrame>
      <p:graphicFrame>
        <p:nvGraphicFramePr>
          <p:cNvPr id="16" name="Table 15">
            <a:extLst>
              <a:ext uri="{FF2B5EF4-FFF2-40B4-BE49-F238E27FC236}">
                <a16:creationId xmlns=""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 xmlns:a16="http://schemas.microsoft.com/office/drawing/2014/main" val="20000"/>
                    </a:ext>
                  </a:extLst>
                </a:gridCol>
                <a:gridCol w="1381559">
                  <a:extLst>
                    <a:ext uri="{9D8B030D-6E8A-4147-A177-3AD203B41FA5}">
                      <a16:colId xmlns="" xmlns:a16="http://schemas.microsoft.com/office/drawing/2014/main" val="997673227"/>
                    </a:ext>
                  </a:extLst>
                </a:gridCol>
                <a:gridCol w="4704794">
                  <a:extLst>
                    <a:ext uri="{9D8B030D-6E8A-4147-A177-3AD203B41FA5}">
                      <a16:colId xmlns=""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
                      </a: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r>
                        <a:rPr lang="en-US" sz="2000" dirty="0">
                          <a:solidFill>
                            <a:schemeClr val="bg1">
                              <a:lumMod val="85000"/>
                            </a:schemeClr>
                          </a:solidFill>
                          <a:latin typeface="Arial"/>
                          <a:cs typeface="Arial"/>
                        </a:rPr>
                        <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 xmlns:a16="http://schemas.microsoft.com/office/drawing/2014/main" val="10009"/>
                  </a:ext>
                </a:extLst>
              </a:tr>
            </a:tbl>
          </a:graphicData>
        </a:graphic>
      </p:graphicFrame>
      <p:grpSp>
        <p:nvGrpSpPr>
          <p:cNvPr id="23" name="Group 22">
            <a:extLst>
              <a:ext uri="{FF2B5EF4-FFF2-40B4-BE49-F238E27FC236}">
                <a16:creationId xmlns=""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jpg"/><Relationship Id="rId9"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 xmlns:a16="http://schemas.microsoft.com/office/drawing/2014/main" id="{B6912EF7-68E1-3C42-B83E-A6692A16780E}"/>
              </a:ext>
            </a:extLst>
          </p:cNvPr>
          <p:cNvSpPr>
            <a:spLocks noGrp="1"/>
          </p:cNvSpPr>
          <p:nvPr>
            <p:ph type="body" sz="quarter" idx="10"/>
          </p:nvPr>
        </p:nvSpPr>
        <p:spPr>
          <a:xfrm>
            <a:off x="459674" y="5503831"/>
            <a:ext cx="10056813" cy="7368149"/>
          </a:xfrm>
          <a:noFill/>
        </p:spPr>
        <p:txBody>
          <a:bodyPr/>
          <a:lstStyle/>
          <a:p>
            <a:r>
              <a:rPr lang="it-IT" sz="4400" dirty="0"/>
              <a:t>Il "Taste of Italy Carnival" è un evento divertente in cui puoi trascorrere le tue vacanze sperimentando la vivace, ricca cultura e deliziosi sapori d'Italia. Questo intrigante carnevale è dedicato al divertimento mentre impari di più sull'Italia. Porta i tuoi cari, la famiglia e gli amici a unirsi a noi per celebrare il nostro vibrante carnevale.</a:t>
            </a:r>
          </a:p>
          <a:p>
            <a:endParaRPr lang="en-US" sz="4400" dirty="0"/>
          </a:p>
        </p:txBody>
      </p:sp>
      <p:sp>
        <p:nvSpPr>
          <p:cNvPr id="20" name="Text Placeholder 19">
            <a:extLst>
              <a:ext uri="{FF2B5EF4-FFF2-40B4-BE49-F238E27FC236}">
                <a16:creationId xmlns="" xmlns:a16="http://schemas.microsoft.com/office/drawing/2014/main" id="{E7A09CF7-89F9-634E-8CEE-738134309482}"/>
              </a:ext>
            </a:extLst>
          </p:cNvPr>
          <p:cNvSpPr>
            <a:spLocks noGrp="1"/>
          </p:cNvSpPr>
          <p:nvPr>
            <p:ph type="body" sz="quarter" idx="11"/>
          </p:nvPr>
        </p:nvSpPr>
        <p:spPr>
          <a:xfrm>
            <a:off x="477827" y="4589461"/>
            <a:ext cx="10048875" cy="923322"/>
          </a:xfrm>
        </p:spPr>
        <p:txBody>
          <a:bodyPr/>
          <a:lstStyle/>
          <a:p>
            <a:r>
              <a:rPr lang="en-US" sz="4800" dirty="0">
                <a:latin typeface="Times New Roman" pitchFamily="18" charset="0"/>
                <a:cs typeface="Times New Roman" pitchFamily="18" charset="0"/>
              </a:rPr>
              <a:t>INTRODUZIONE</a:t>
            </a:r>
            <a:endParaRPr lang="en-US" sz="4800" dirty="0">
              <a:latin typeface="Times New Roman" pitchFamily="18" charset="0"/>
              <a:cs typeface="Times New Roman" pitchFamily="18" charset="0"/>
            </a:endParaRPr>
          </a:p>
        </p:txBody>
      </p:sp>
      <p:sp>
        <p:nvSpPr>
          <p:cNvPr id="21" name="Text Placeholder 20">
            <a:extLst>
              <a:ext uri="{FF2B5EF4-FFF2-40B4-BE49-F238E27FC236}">
                <a16:creationId xmlns="" xmlns:a16="http://schemas.microsoft.com/office/drawing/2014/main" id="{AAD15F5F-8465-AF4A-B5A1-702C397D3501}"/>
              </a:ext>
            </a:extLst>
          </p:cNvPr>
          <p:cNvSpPr>
            <a:spLocks noGrp="1"/>
          </p:cNvSpPr>
          <p:nvPr>
            <p:ph type="body" sz="quarter" idx="20"/>
          </p:nvPr>
        </p:nvSpPr>
        <p:spPr>
          <a:xfrm>
            <a:off x="495978" y="18934556"/>
            <a:ext cx="10038662" cy="948764"/>
          </a:xfrm>
        </p:spPr>
        <p:txBody>
          <a:bodyPr/>
          <a:lstStyle/>
          <a:p>
            <a:r>
              <a:rPr lang="en-US" sz="4800" dirty="0"/>
              <a:t>TIPOLOGIE DI CAMERE</a:t>
            </a:r>
          </a:p>
          <a:p>
            <a:endParaRPr lang="en-US" sz="4800" dirty="0"/>
          </a:p>
        </p:txBody>
      </p:sp>
      <p:sp>
        <p:nvSpPr>
          <p:cNvPr id="22" name="Text Placeholder 21">
            <a:extLst>
              <a:ext uri="{FF2B5EF4-FFF2-40B4-BE49-F238E27FC236}">
                <a16:creationId xmlns="" xmlns:a16="http://schemas.microsoft.com/office/drawing/2014/main" id="{4D87EC12-EE74-7440-8AC9-97DC243E7FC0}"/>
              </a:ext>
            </a:extLst>
          </p:cNvPr>
          <p:cNvSpPr>
            <a:spLocks noGrp="1"/>
          </p:cNvSpPr>
          <p:nvPr>
            <p:ph type="body" sz="quarter" idx="21"/>
          </p:nvPr>
        </p:nvSpPr>
        <p:spPr>
          <a:xfrm>
            <a:off x="11428410" y="5503831"/>
            <a:ext cx="10048874" cy="4118028"/>
          </a:xfrm>
        </p:spPr>
        <p:txBody>
          <a:bodyPr/>
          <a:lstStyle/>
          <a:p>
            <a:r>
              <a:rPr lang="it-IT" sz="4400" b="1" dirty="0"/>
              <a:t>GLI EVENTI DEL PRIMO GIORNO</a:t>
            </a:r>
            <a:endParaRPr lang="en-US" sz="4400" b="1" dirty="0" smtClean="0"/>
          </a:p>
          <a:p>
            <a:r>
              <a:rPr lang="en-US" sz="4400" dirty="0" smtClean="0"/>
              <a:t>- </a:t>
            </a:r>
            <a:r>
              <a:rPr lang="it-IT" sz="4400" dirty="0" smtClean="0"/>
              <a:t> </a:t>
            </a:r>
            <a:r>
              <a:rPr lang="it-IT" sz="4400" b="1" dirty="0"/>
              <a:t>Seminari culturali</a:t>
            </a:r>
            <a:r>
              <a:rPr lang="it-IT" sz="4400" dirty="0"/>
              <a:t>: Partecipa a laboratori interattivi per scoprire i classici mestieri italiani.</a:t>
            </a:r>
          </a:p>
          <a:p>
            <a:endParaRPr lang="en-US" sz="4400" dirty="0"/>
          </a:p>
        </p:txBody>
      </p:sp>
      <p:sp>
        <p:nvSpPr>
          <p:cNvPr id="23" name="Text Placeholder 22">
            <a:extLst>
              <a:ext uri="{FF2B5EF4-FFF2-40B4-BE49-F238E27FC236}">
                <a16:creationId xmlns="" xmlns:a16="http://schemas.microsoft.com/office/drawing/2014/main" id="{9FFEC1BB-96C6-4049-B95C-409F42DC4502}"/>
              </a:ext>
            </a:extLst>
          </p:cNvPr>
          <p:cNvSpPr>
            <a:spLocks noGrp="1"/>
          </p:cNvSpPr>
          <p:nvPr>
            <p:ph type="body" sz="quarter" idx="22"/>
          </p:nvPr>
        </p:nvSpPr>
        <p:spPr>
          <a:xfrm>
            <a:off x="11654706" y="4675759"/>
            <a:ext cx="10048875" cy="1674047"/>
          </a:xfrm>
        </p:spPr>
        <p:txBody>
          <a:bodyPr/>
          <a:lstStyle/>
          <a:p>
            <a:r>
              <a:rPr lang="en-US" sz="4800" dirty="0"/>
              <a:t>ATTIVITÀ DI CARNEVALE</a:t>
            </a:r>
          </a:p>
          <a:p>
            <a:endParaRPr lang="en-US" sz="4800" dirty="0"/>
          </a:p>
        </p:txBody>
      </p:sp>
      <p:sp>
        <p:nvSpPr>
          <p:cNvPr id="24" name="Text Placeholder 23">
            <a:extLst>
              <a:ext uri="{FF2B5EF4-FFF2-40B4-BE49-F238E27FC236}">
                <a16:creationId xmlns="" xmlns:a16="http://schemas.microsoft.com/office/drawing/2014/main" id="{EDF35C7D-2661-494F-BADC-424CD2B6E783}"/>
              </a:ext>
            </a:extLst>
          </p:cNvPr>
          <p:cNvSpPr>
            <a:spLocks noGrp="1"/>
          </p:cNvSpPr>
          <p:nvPr>
            <p:ph type="body" sz="quarter" idx="23"/>
          </p:nvPr>
        </p:nvSpPr>
        <p:spPr>
          <a:xfrm>
            <a:off x="22448845" y="5503831"/>
            <a:ext cx="10048874" cy="7503570"/>
          </a:xfrm>
        </p:spPr>
        <p:txBody>
          <a:bodyPr/>
          <a:lstStyle/>
          <a:p>
            <a:r>
              <a:rPr lang="it-IT" sz="4400" dirty="0" smtClean="0"/>
              <a:t>Durante </a:t>
            </a:r>
            <a:r>
              <a:rPr lang="it-IT" sz="4400" dirty="0"/>
              <a:t>il nostro festival, "Taste of Italy Carnival", puoi immergerti completamente nella vivida atmosfera del ricco patrimonio culturale italiano. Mentre portiamo l'atmosfera vivace dei carnevali italiani all'Hotel Antiche Figure, concediti una miscela di cucina appetitosa, musica affascinante e usanze festive.</a:t>
            </a:r>
          </a:p>
          <a:p>
            <a:endParaRPr lang="en-US" sz="4400" dirty="0"/>
          </a:p>
          <a:p>
            <a:endParaRPr lang="en-US" sz="4400" dirty="0"/>
          </a:p>
        </p:txBody>
      </p:sp>
      <p:sp>
        <p:nvSpPr>
          <p:cNvPr id="25" name="Text Placeholder 24">
            <a:extLst>
              <a:ext uri="{FF2B5EF4-FFF2-40B4-BE49-F238E27FC236}">
                <a16:creationId xmlns="" xmlns:a16="http://schemas.microsoft.com/office/drawing/2014/main" id="{742138F7-F9D9-3042-843E-FE1B1D8E4499}"/>
              </a:ext>
            </a:extLst>
          </p:cNvPr>
          <p:cNvSpPr>
            <a:spLocks noGrp="1"/>
          </p:cNvSpPr>
          <p:nvPr>
            <p:ph type="body" sz="quarter" idx="24"/>
          </p:nvPr>
        </p:nvSpPr>
        <p:spPr>
          <a:xfrm>
            <a:off x="22448846" y="4540088"/>
            <a:ext cx="10058400" cy="1809718"/>
          </a:xfrm>
        </p:spPr>
        <p:txBody>
          <a:bodyPr/>
          <a:lstStyle/>
          <a:p>
            <a:r>
              <a:rPr lang="en-US" sz="4800" dirty="0">
                <a:latin typeface="Times New Roman" pitchFamily="18" charset="0"/>
                <a:cs typeface="Times New Roman" pitchFamily="18" charset="0"/>
              </a:rPr>
              <a:t>TEMA CARNEVALE</a:t>
            </a:r>
          </a:p>
          <a:p>
            <a:endParaRPr lang="en-US" sz="4800" dirty="0">
              <a:latin typeface="Times New Roman" pitchFamily="18" charset="0"/>
              <a:cs typeface="Times New Roman" pitchFamily="18" charset="0"/>
            </a:endParaRPr>
          </a:p>
        </p:txBody>
      </p:sp>
      <p:sp>
        <p:nvSpPr>
          <p:cNvPr id="26" name="Text Placeholder 25">
            <a:extLst>
              <a:ext uri="{FF2B5EF4-FFF2-40B4-BE49-F238E27FC236}">
                <a16:creationId xmlns="" xmlns:a16="http://schemas.microsoft.com/office/drawing/2014/main" id="{B95E0F09-980B-E840-9510-C2C66D5055A0}"/>
              </a:ext>
            </a:extLst>
          </p:cNvPr>
          <p:cNvSpPr>
            <a:spLocks noGrp="1"/>
          </p:cNvSpPr>
          <p:nvPr>
            <p:ph type="body" sz="quarter" idx="25"/>
          </p:nvPr>
        </p:nvSpPr>
        <p:spPr>
          <a:xfrm>
            <a:off x="33432107" y="4540088"/>
            <a:ext cx="10047018" cy="1809718"/>
          </a:xfrm>
        </p:spPr>
        <p:txBody>
          <a:bodyPr/>
          <a:lstStyle/>
          <a:p>
            <a:r>
              <a:rPr lang="en-US" sz="4800" dirty="0">
                <a:latin typeface="Times New Roman" pitchFamily="18" charset="0"/>
                <a:cs typeface="Times New Roman" pitchFamily="18" charset="0"/>
              </a:rPr>
              <a:t>OFFERTE COLAZIONE</a:t>
            </a:r>
          </a:p>
          <a:p>
            <a:endParaRPr lang="en-US" sz="4800" dirty="0">
              <a:latin typeface="Times New Roman" pitchFamily="18" charset="0"/>
              <a:cs typeface="Times New Roman" pitchFamily="18" charset="0"/>
            </a:endParaRPr>
          </a:p>
        </p:txBody>
      </p:sp>
      <p:sp>
        <p:nvSpPr>
          <p:cNvPr id="27" name="Text Placeholder 26">
            <a:extLst>
              <a:ext uri="{FF2B5EF4-FFF2-40B4-BE49-F238E27FC236}">
                <a16:creationId xmlns="" xmlns:a16="http://schemas.microsoft.com/office/drawing/2014/main" id="{AF7F2AEB-873F-634C-A33B-3EDA079E4543}"/>
              </a:ext>
            </a:extLst>
          </p:cNvPr>
          <p:cNvSpPr>
            <a:spLocks noGrp="1"/>
          </p:cNvSpPr>
          <p:nvPr>
            <p:ph type="body" sz="quarter" idx="26"/>
          </p:nvPr>
        </p:nvSpPr>
        <p:spPr>
          <a:xfrm>
            <a:off x="33422043" y="5503831"/>
            <a:ext cx="10047018" cy="10753691"/>
          </a:xfrm>
        </p:spPr>
        <p:txBody>
          <a:bodyPr/>
          <a:lstStyle/>
          <a:p>
            <a:r>
              <a:rPr lang="it-IT" sz="4400" dirty="0"/>
              <a:t>Goditi una ricca colazione a buffet all'Hotel Antiche Figure durante il tuo soggiorno per il "Carnevale Taste of Italy". Al nostro buffet è disponibile un'ampia varietà di piatti deliziosi influenzati dai sapori italiani. Puoi scegliere tra un'ampia varietà di opzioni a soli € 15 a persona, tra cui</a:t>
            </a:r>
            <a:r>
              <a:rPr lang="it-IT" sz="4400" dirty="0" smtClean="0"/>
              <a:t>:</a:t>
            </a:r>
            <a:endParaRPr lang="en-US" sz="4400" dirty="0" smtClean="0"/>
          </a:p>
          <a:p>
            <a:pPr marL="571500" indent="-571500">
              <a:buFontTx/>
              <a:buChar char="-"/>
            </a:pPr>
            <a:r>
              <a:rPr lang="en-US" sz="4400" dirty="0" err="1" smtClean="0"/>
              <a:t>Cornetti</a:t>
            </a:r>
            <a:endParaRPr lang="en-US" sz="4400" dirty="0" smtClean="0"/>
          </a:p>
          <a:p>
            <a:pPr marL="571500" indent="-571500">
              <a:buFontTx/>
              <a:buChar char="-"/>
            </a:pPr>
            <a:r>
              <a:rPr lang="en-US" sz="4400" dirty="0"/>
              <a:t>Croissant </a:t>
            </a:r>
            <a:r>
              <a:rPr lang="en-US" sz="4400" dirty="0" err="1" smtClean="0"/>
              <a:t>italiani</a:t>
            </a:r>
            <a:endParaRPr lang="en-US" sz="4400" dirty="0" smtClean="0"/>
          </a:p>
          <a:p>
            <a:pPr marL="571500" indent="-571500">
              <a:buFontTx/>
              <a:buChar char="-"/>
            </a:pPr>
            <a:r>
              <a:rPr lang="en-US" sz="4400" dirty="0" err="1"/>
              <a:t>Uova</a:t>
            </a:r>
            <a:r>
              <a:rPr lang="en-US" sz="4400" dirty="0"/>
              <a:t> </a:t>
            </a:r>
            <a:r>
              <a:rPr lang="en-US" sz="4400" dirty="0" err="1"/>
              <a:t>Strapazzate</a:t>
            </a:r>
            <a:endParaRPr lang="en-US" sz="4400" dirty="0" smtClean="0"/>
          </a:p>
          <a:p>
            <a:pPr marL="571500" indent="-571500">
              <a:buFontTx/>
              <a:buChar char="-"/>
            </a:pPr>
            <a:r>
              <a:rPr lang="en-US" sz="4400" dirty="0"/>
              <a:t>Prosciutto e </a:t>
            </a:r>
            <a:r>
              <a:rPr lang="en-US" sz="4400" dirty="0" err="1" smtClean="0"/>
              <a:t>Formaggio</a:t>
            </a:r>
            <a:endParaRPr lang="en-US" sz="4400" dirty="0" smtClean="0"/>
          </a:p>
          <a:p>
            <a:pPr marL="571500" indent="-571500">
              <a:buFontTx/>
              <a:buChar char="-"/>
            </a:pPr>
            <a:r>
              <a:rPr lang="en-US" sz="4400" dirty="0" err="1"/>
              <a:t>Affettati</a:t>
            </a:r>
            <a:r>
              <a:rPr lang="en-US" sz="4400" dirty="0"/>
              <a:t> </a:t>
            </a:r>
            <a:r>
              <a:rPr lang="en-US" sz="4400" dirty="0" err="1" smtClean="0"/>
              <a:t>Misti</a:t>
            </a:r>
            <a:endParaRPr lang="en-US" sz="4400" dirty="0" smtClean="0"/>
          </a:p>
          <a:p>
            <a:pPr marL="571500" indent="-571500">
              <a:buFontTx/>
              <a:buChar char="-"/>
            </a:pPr>
            <a:r>
              <a:rPr lang="en-US" sz="4400" dirty="0" err="1"/>
              <a:t>Caffè</a:t>
            </a:r>
            <a:r>
              <a:rPr lang="en-US" sz="4400" dirty="0"/>
              <a:t> e </a:t>
            </a:r>
            <a:r>
              <a:rPr lang="en-US" sz="4400" dirty="0" err="1"/>
              <a:t>Tè</a:t>
            </a:r>
            <a:endParaRPr lang="en-US" sz="4400" dirty="0"/>
          </a:p>
        </p:txBody>
      </p:sp>
      <p:sp>
        <p:nvSpPr>
          <p:cNvPr id="30" name="Text Placeholder 29">
            <a:extLst>
              <a:ext uri="{FF2B5EF4-FFF2-40B4-BE49-F238E27FC236}">
                <a16:creationId xmlns="" xmlns:a16="http://schemas.microsoft.com/office/drawing/2014/main" id="{F360E2D8-938D-A843-A8B5-ED241DE92148}"/>
              </a:ext>
            </a:extLst>
          </p:cNvPr>
          <p:cNvSpPr>
            <a:spLocks noGrp="1"/>
          </p:cNvSpPr>
          <p:nvPr>
            <p:ph type="body" sz="quarter" idx="29"/>
          </p:nvPr>
        </p:nvSpPr>
        <p:spPr>
          <a:xfrm>
            <a:off x="33432107" y="24804750"/>
            <a:ext cx="10047018" cy="2548382"/>
          </a:xfrm>
        </p:spPr>
        <p:txBody>
          <a:bodyPr/>
          <a:lstStyle/>
          <a:p>
            <a:r>
              <a:rPr lang="it-IT" sz="4800" dirty="0">
                <a:latin typeface="Times New Roman" pitchFamily="18" charset="0"/>
                <a:cs typeface="Times New Roman" pitchFamily="18" charset="0"/>
              </a:rPr>
              <a:t>DATA DI INIZIO DEL CARNEVALE</a:t>
            </a:r>
          </a:p>
          <a:p>
            <a:endParaRPr lang="en-US" sz="4800" dirty="0">
              <a:latin typeface="Times New Roman" pitchFamily="18" charset="0"/>
              <a:cs typeface="Times New Roman" pitchFamily="18" charset="0"/>
            </a:endParaRPr>
          </a:p>
        </p:txBody>
      </p:sp>
      <p:sp>
        <p:nvSpPr>
          <p:cNvPr id="31" name="Text Placeholder 30">
            <a:extLst>
              <a:ext uri="{FF2B5EF4-FFF2-40B4-BE49-F238E27FC236}">
                <a16:creationId xmlns="" xmlns:a16="http://schemas.microsoft.com/office/drawing/2014/main" id="{61201089-9F05-D44D-81D0-DAEFA12FABDA}"/>
              </a:ext>
            </a:extLst>
          </p:cNvPr>
          <p:cNvSpPr>
            <a:spLocks noGrp="1"/>
          </p:cNvSpPr>
          <p:nvPr>
            <p:ph type="body" sz="quarter" idx="30"/>
          </p:nvPr>
        </p:nvSpPr>
        <p:spPr>
          <a:xfrm>
            <a:off x="33427075" y="26405159"/>
            <a:ext cx="10052050" cy="4930558"/>
          </a:xfrm>
        </p:spPr>
        <p:txBody>
          <a:bodyPr/>
          <a:lstStyle/>
          <a:p>
            <a:r>
              <a:rPr lang="it-IT" sz="4400" b="1" dirty="0"/>
              <a:t>UNISCITI A NOI AL TASTE OF ITALY CARNIVAL IL 2 GIUGNO 2023</a:t>
            </a:r>
          </a:p>
          <a:p>
            <a:r>
              <a:rPr lang="it-IT" sz="4400" b="1" dirty="0"/>
              <a:t>ALL'HOTEL ANTICHE FIGURE</a:t>
            </a:r>
          </a:p>
          <a:p>
            <a:endParaRPr lang="it-IT" sz="4400" b="1" dirty="0"/>
          </a:p>
          <a:p>
            <a:r>
              <a:rPr lang="it-IT" sz="4400" b="1" dirty="0"/>
              <a:t>PER ULTERIORI DETTAGLI CHIAMACI: +39 041 275 9486</a:t>
            </a:r>
            <a:endParaRPr lang="en-US" sz="4400" b="1" dirty="0"/>
          </a:p>
        </p:txBody>
      </p:sp>
      <p:sp>
        <p:nvSpPr>
          <p:cNvPr id="32" name="Text Placeholder 31">
            <a:extLst>
              <a:ext uri="{FF2B5EF4-FFF2-40B4-BE49-F238E27FC236}">
                <a16:creationId xmlns="" xmlns:a16="http://schemas.microsoft.com/office/drawing/2014/main" id="{84672281-D95D-8F4C-BFA0-8E197E3AE6C3}"/>
              </a:ext>
            </a:extLst>
          </p:cNvPr>
          <p:cNvSpPr>
            <a:spLocks noGrp="1"/>
          </p:cNvSpPr>
          <p:nvPr>
            <p:ph type="body" sz="quarter" idx="96"/>
          </p:nvPr>
        </p:nvSpPr>
        <p:spPr>
          <a:xfrm>
            <a:off x="495978" y="18403819"/>
            <a:ext cx="10056813" cy="9941161"/>
          </a:xfrm>
          <a:noFill/>
        </p:spPr>
        <p:txBody>
          <a:bodyPr/>
          <a:lstStyle/>
          <a:p>
            <a:pPr algn="just"/>
            <a:endParaRPr lang="en-US" sz="4400" dirty="0" smtClean="0"/>
          </a:p>
          <a:p>
            <a:pPr marL="571500" indent="-571500" algn="just">
              <a:buFontTx/>
              <a:buChar char="-"/>
            </a:pPr>
            <a:r>
              <a:rPr lang="it-IT" sz="4400" b="1" dirty="0"/>
              <a:t>Superior Room – 345 Euro: </a:t>
            </a:r>
            <a:r>
              <a:rPr lang="it-IT" sz="4400" dirty="0"/>
              <a:t>è un letto matrimoniale e una camera lussuosa con una bellissima vista</a:t>
            </a:r>
            <a:r>
              <a:rPr lang="it-IT" sz="4400" dirty="0" smtClean="0"/>
              <a:t>.</a:t>
            </a:r>
            <a:endParaRPr lang="en-US" sz="4400" b="1" dirty="0" smtClean="0"/>
          </a:p>
          <a:p>
            <a:pPr marL="571500" indent="-571500" algn="just">
              <a:buFontTx/>
              <a:buChar char="-"/>
            </a:pPr>
            <a:r>
              <a:rPr lang="it-IT" sz="4400" b="1" dirty="0"/>
              <a:t>Camera Doppia con Letto Aggiunto – 515 Euro:</a:t>
            </a:r>
            <a:r>
              <a:rPr lang="it-IT" sz="4400" dirty="0"/>
              <a:t> è la camera perfetta per una famiglia con un bambino. Inoltre, per un gruppo di amici</a:t>
            </a:r>
            <a:r>
              <a:rPr lang="it-IT" sz="4400" dirty="0" smtClean="0"/>
              <a:t>.</a:t>
            </a:r>
            <a:endParaRPr lang="en-US" sz="4400" dirty="0" smtClean="0"/>
          </a:p>
          <a:p>
            <a:pPr marL="571500" indent="-571500" algn="just">
              <a:buFontTx/>
              <a:buChar char="-"/>
            </a:pPr>
            <a:r>
              <a:rPr lang="it-IT" sz="4400" b="1" dirty="0"/>
              <a:t>Single Bed Room – 315 Euro</a:t>
            </a:r>
            <a:r>
              <a:rPr lang="it-IT" sz="4400" dirty="0"/>
              <a:t>: è la camera perfetta per un viaggiatore singolo</a:t>
            </a:r>
          </a:p>
          <a:p>
            <a:pPr marL="571500" indent="-571500" algn="just">
              <a:buFontTx/>
              <a:buChar char="-"/>
            </a:pPr>
            <a:endParaRPr lang="en-US" sz="4400" dirty="0" smtClean="0"/>
          </a:p>
          <a:p>
            <a:pPr algn="just"/>
            <a:endParaRPr lang="en-US" sz="4400" dirty="0" smtClean="0"/>
          </a:p>
        </p:txBody>
      </p:sp>
      <p:sp>
        <p:nvSpPr>
          <p:cNvPr id="33" name="Text Placeholder 32">
            <a:extLst>
              <a:ext uri="{FF2B5EF4-FFF2-40B4-BE49-F238E27FC236}">
                <a16:creationId xmlns="" xmlns:a16="http://schemas.microsoft.com/office/drawing/2014/main" id="{6FF79728-6C18-9D44-93DD-EE2A355BD243}"/>
              </a:ext>
            </a:extLst>
          </p:cNvPr>
          <p:cNvSpPr>
            <a:spLocks noGrp="1"/>
          </p:cNvSpPr>
          <p:nvPr>
            <p:ph type="body" sz="quarter" idx="150"/>
          </p:nvPr>
        </p:nvSpPr>
        <p:spPr>
          <a:xfrm>
            <a:off x="9310255" y="1735700"/>
            <a:ext cx="25478509" cy="1433109"/>
          </a:xfrm>
          <a:solidFill>
            <a:srgbClr val="7030A0"/>
          </a:solidFill>
        </p:spPr>
        <p:txBody>
          <a:bodyPr>
            <a:normAutofit/>
          </a:bodyPr>
          <a:lstStyle/>
          <a:p>
            <a:r>
              <a:rPr lang="en-US" sz="8000" b="1" dirty="0">
                <a:solidFill>
                  <a:schemeClr val="accent4">
                    <a:lumMod val="60000"/>
                    <a:lumOff val="40000"/>
                  </a:schemeClr>
                </a:solidFill>
                <a:latin typeface="Berlin Sans FB Demi" pitchFamily="34" charset="0"/>
              </a:rPr>
              <a:t>GUSTO D'ITALIA CARNEVALE</a:t>
            </a:r>
          </a:p>
          <a:p>
            <a:endParaRPr lang="en-US" sz="8000" b="1" dirty="0">
              <a:solidFill>
                <a:schemeClr val="accent4">
                  <a:lumMod val="60000"/>
                  <a:lumOff val="40000"/>
                </a:schemeClr>
              </a:solidFill>
              <a:latin typeface="Berlin Sans FB Demi" pitchFamily="34" charset="0"/>
            </a:endParaRPr>
          </a:p>
        </p:txBody>
      </p:sp>
      <p:sp>
        <p:nvSpPr>
          <p:cNvPr id="35" name="Text Placeholder 34">
            <a:extLst>
              <a:ext uri="{FF2B5EF4-FFF2-40B4-BE49-F238E27FC236}">
                <a16:creationId xmlns="" xmlns:a16="http://schemas.microsoft.com/office/drawing/2014/main" id="{07C63782-837D-0941-A7B3-BA20C905AE9C}"/>
              </a:ext>
            </a:extLst>
          </p:cNvPr>
          <p:cNvSpPr>
            <a:spLocks noGrp="1"/>
          </p:cNvSpPr>
          <p:nvPr>
            <p:ph type="body" sz="quarter" idx="153"/>
          </p:nvPr>
        </p:nvSpPr>
        <p:spPr>
          <a:xfrm>
            <a:off x="6441422" y="389601"/>
            <a:ext cx="31998968" cy="2062654"/>
          </a:xfrm>
          <a:noFill/>
        </p:spPr>
        <p:txBody>
          <a:bodyPr>
            <a:noAutofit/>
          </a:bodyPr>
          <a:lstStyle/>
          <a:p>
            <a:r>
              <a:rPr lang="it-IT" sz="4800" dirty="0">
                <a:latin typeface="Berlin Sans FB Demi" pitchFamily="34" charset="0"/>
              </a:rPr>
              <a:t>UNISCITI A NOI ALL'HOTEL ANTICHE FIGURE PER L'EMOZIONANTE EVENTO DI:</a:t>
            </a:r>
            <a:endParaRPr lang="en-US" sz="4800" dirty="0" smtClean="0">
              <a:latin typeface="Berlin Sans FB Demi"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601200" cy="4199342"/>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88764" y="137796"/>
            <a:ext cx="9102436" cy="4061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5977" y="11948040"/>
            <a:ext cx="10020509" cy="6653397"/>
          </a:xfrm>
          <a:prstGeom prst="rect">
            <a:avLst/>
          </a:prstGeom>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7827" y="26725418"/>
            <a:ext cx="10038659" cy="44057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469975" y="8870884"/>
            <a:ext cx="10007309"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1428411" y="14598394"/>
            <a:ext cx="10007309" cy="2123658"/>
          </a:xfrm>
          <a:prstGeom prst="rect">
            <a:avLst/>
          </a:prstGeom>
          <a:noFill/>
        </p:spPr>
        <p:txBody>
          <a:bodyPr wrap="square" rtlCol="0">
            <a:spAutoFit/>
          </a:bodyPr>
          <a:lstStyle/>
          <a:p>
            <a:r>
              <a:rPr lang="it-IT" sz="4400" b="1" dirty="0" smtClean="0">
                <a:latin typeface="Times New Roman" pitchFamily="18" charset="0"/>
                <a:cs typeface="Times New Roman" pitchFamily="18" charset="0"/>
              </a:rPr>
              <a:t>- Visite </a:t>
            </a:r>
            <a:r>
              <a:rPr lang="it-IT" sz="4400" b="1" dirty="0">
                <a:latin typeface="Times New Roman" pitchFamily="18" charset="0"/>
                <a:cs typeface="Times New Roman" pitchFamily="18" charset="0"/>
              </a:rPr>
              <a:t>guidate della città: </a:t>
            </a:r>
            <a:r>
              <a:rPr lang="it-IT" sz="4400" dirty="0">
                <a:latin typeface="Times New Roman" pitchFamily="18" charset="0"/>
                <a:cs typeface="Times New Roman" pitchFamily="18" charset="0"/>
              </a:rPr>
              <a:t>avrai la possibilità di esplorare Venezia con le guide turistiche del nostro Hotel.</a:t>
            </a:r>
            <a:endParaRPr lang="en-US" sz="4400" dirty="0">
              <a:latin typeface="Times New Roman" pitchFamily="18" charset="0"/>
              <a:cs typeface="Times New Roman" pitchFamily="18" charset="0"/>
            </a:endParaRPr>
          </a:p>
        </p:txBody>
      </p:sp>
      <p:pic>
        <p:nvPicPr>
          <p:cNvPr id="102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428411" y="16726255"/>
            <a:ext cx="10007311" cy="4650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flipH="1">
            <a:off x="11654706" y="21460306"/>
            <a:ext cx="9781014" cy="5570756"/>
          </a:xfrm>
          <a:prstGeom prst="rect">
            <a:avLst/>
          </a:prstGeom>
          <a:noFill/>
        </p:spPr>
        <p:txBody>
          <a:bodyPr wrap="square" rtlCol="0">
            <a:spAutoFit/>
          </a:bodyPr>
          <a:lstStyle/>
          <a:p>
            <a:r>
              <a:rPr lang="en-US" sz="4800" b="1" dirty="0">
                <a:latin typeface="Times New Roman" pitchFamily="18" charset="0"/>
                <a:cs typeface="Times New Roman" pitchFamily="18" charset="0"/>
              </a:rPr>
              <a:t>EVENTI SECONDA GIORNATA</a:t>
            </a:r>
            <a:endParaRPr lang="en-US" sz="4800" b="1" dirty="0" smtClean="0">
              <a:latin typeface="Times New Roman" pitchFamily="18" charset="0"/>
              <a:cs typeface="Times New Roman" pitchFamily="18" charset="0"/>
            </a:endParaRPr>
          </a:p>
          <a:p>
            <a:r>
              <a:rPr lang="en-US" sz="4400" b="1" dirty="0" smtClean="0">
                <a:latin typeface="Times New Roman" pitchFamily="18" charset="0"/>
                <a:cs typeface="Times New Roman" pitchFamily="18" charset="0"/>
              </a:rPr>
              <a:t>-</a:t>
            </a:r>
            <a:r>
              <a:rPr lang="it-IT" sz="4400" b="1" dirty="0">
                <a:latin typeface="Times New Roman" pitchFamily="18" charset="0"/>
                <a:cs typeface="Times New Roman" pitchFamily="18" charset="0"/>
              </a:rPr>
              <a:t> </a:t>
            </a:r>
            <a:r>
              <a:rPr lang="it-IT" sz="4400" b="1" dirty="0" smtClean="0">
                <a:latin typeface="Times New Roman" pitchFamily="18" charset="0"/>
                <a:cs typeface="Times New Roman" pitchFamily="18" charset="0"/>
              </a:rPr>
              <a:t>Festival </a:t>
            </a:r>
            <a:r>
              <a:rPr lang="it-IT" sz="4400" b="1" dirty="0">
                <a:latin typeface="Times New Roman" pitchFamily="18" charset="0"/>
                <a:cs typeface="Times New Roman" pitchFamily="18" charset="0"/>
              </a:rPr>
              <a:t>musicale: </a:t>
            </a:r>
            <a:r>
              <a:rPr lang="it-IT" sz="4400" dirty="0">
                <a:latin typeface="Times New Roman" pitchFamily="18" charset="0"/>
                <a:cs typeface="Times New Roman" pitchFamily="18" charset="0"/>
              </a:rPr>
              <a:t>i migliori cantanti e musicisti si esibiranno all'evento del nostro hotel dove ti divertirai con i tuoi amici e familiari.</a:t>
            </a:r>
          </a:p>
          <a:p>
            <a:r>
              <a:rPr lang="it-IT" sz="4400" b="1" dirty="0">
                <a:latin typeface="Times New Roman" pitchFamily="18" charset="0"/>
                <a:cs typeface="Times New Roman" pitchFamily="18" charset="0"/>
              </a:rPr>
              <a:t>- Food Festival: </a:t>
            </a:r>
            <a:r>
              <a:rPr lang="it-IT" sz="4400" dirty="0">
                <a:latin typeface="Times New Roman" pitchFamily="18" charset="0"/>
                <a:cs typeface="Times New Roman" pitchFamily="18" charset="0"/>
              </a:rPr>
              <a:t>al nostro Taste of Italy Carnival, questa è la tua occasione per assaggiare la migliore cucina italiana.</a:t>
            </a:r>
            <a:endParaRPr lang="en-US" sz="4400" dirty="0">
              <a:latin typeface="Times New Roman" pitchFamily="18" charset="0"/>
              <a:cs typeface="Times New Roman" pitchFamily="18" charset="0"/>
            </a:endParaRPr>
          </a:p>
        </p:txBody>
      </p:sp>
      <p:pic>
        <p:nvPicPr>
          <p:cNvPr id="1030"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654706" y="27031063"/>
            <a:ext cx="9781016" cy="4100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448846" y="11349294"/>
            <a:ext cx="10048873" cy="7702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rotWithShape="1">
          <a:blip r:embed="rId10">
            <a:extLst>
              <a:ext uri="{28A0092B-C50C-407E-A947-70E740481C1C}">
                <a14:useLocalDpi xmlns:a14="http://schemas.microsoft.com/office/drawing/2010/main" val="0"/>
              </a:ext>
            </a:extLst>
          </a:blip>
          <a:srcRect l="26945" b="18647"/>
          <a:stretch/>
        </p:blipFill>
        <p:spPr bwMode="auto">
          <a:xfrm>
            <a:off x="22440906" y="18934556"/>
            <a:ext cx="10056813" cy="6624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2399341" y="25558796"/>
            <a:ext cx="10098377" cy="5572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3422043" y="15435041"/>
            <a:ext cx="10047018" cy="936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33444259"/>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1395</TotalTime>
  <Words>384</Words>
  <Application>Microsoft Office PowerPoint</Application>
  <PresentationFormat>Custom</PresentationFormat>
  <Paragraphs>31</Paragraphs>
  <Slides>1</Slides>
  <Notes>0</Notes>
  <HiddenSlides>0</HiddenSlides>
  <MMClips>0</MMClips>
  <ScaleCrop>false</ScaleCrop>
  <HeadingPairs>
    <vt:vector size="4" baseType="variant">
      <vt:variant>
        <vt:lpstr>Theme</vt:lpstr>
      </vt:variant>
      <vt:variant>
        <vt:i4>4</vt:i4>
      </vt:variant>
      <vt:variant>
        <vt:lpstr>Slide Titles</vt:lpstr>
      </vt:variant>
      <vt:variant>
        <vt:i4>1</vt:i4>
      </vt:variant>
    </vt:vector>
  </HeadingPairs>
  <TitlesOfParts>
    <vt:vector size="5" baseType="lpstr">
      <vt:lpstr>36x48-Template-V2b</vt:lpstr>
      <vt:lpstr>Without Quick Guides</vt:lpstr>
      <vt:lpstr>Classic 3 Columns</vt:lpstr>
      <vt:lpstr>Trifold - Wide Center</vt:lpstr>
      <vt:lpstr>PowerPoint Presentation</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YOGA</cp:lastModifiedBy>
  <cp:revision>89</cp:revision>
  <cp:lastPrinted>2015-06-29T17:31:11Z</cp:lastPrinted>
  <dcterms:created xsi:type="dcterms:W3CDTF">2012-02-03T19:11:35Z</dcterms:created>
  <dcterms:modified xsi:type="dcterms:W3CDTF">2023-06-01T12:32:15Z</dcterms:modified>
</cp:coreProperties>
</file>