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50"/>
  </p:normalViewPr>
  <p:slideViewPr>
    <p:cSldViewPr snapToGrid="0">
      <p:cViewPr varScale="1">
        <p:scale>
          <a:sx n="120" d="100"/>
          <a:sy n="120" d="100"/>
        </p:scale>
        <p:origin x="2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10/31/22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82724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10/31/22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2412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10/31/22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64082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10/31/22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978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10/31/22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60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10/31/22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45321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10/31/22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9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10/31/22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20470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10/31/22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92475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10/31/22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96521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10/31/22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03714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10/31/22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747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7" r:id="rId6"/>
    <p:sldLayoutId id="2147483732" r:id="rId7"/>
    <p:sldLayoutId id="2147483733" r:id="rId8"/>
    <p:sldLayoutId id="2147483734" r:id="rId9"/>
    <p:sldLayoutId id="2147483736" r:id="rId10"/>
    <p:sldLayoutId id="214748373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Low Angle View Of Clouds In Sky">
            <a:extLst>
              <a:ext uri="{FF2B5EF4-FFF2-40B4-BE49-F238E27FC236}">
                <a16:creationId xmlns:a16="http://schemas.microsoft.com/office/drawing/2014/main" id="{9F8F5851-3B9D-671F-50AC-71AA84DB35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5704" r="-1" b="10004"/>
          <a:stretch/>
        </p:blipFill>
        <p:spPr>
          <a:xfrm>
            <a:off x="19953" y="10"/>
            <a:ext cx="1218893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5A2CBEC-4F23-437D-9D03-9968C9B79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94120" y="-1094120"/>
            <a:ext cx="1085312" cy="327355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356" y="353329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264A856-A4F6-4068-9AC3-7B38A00DA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2983E8C-44FB-463B-B6B0-B53E96ACC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6AD7FCC-3422-42C3-A2AD-69ADFEA6E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4ECA670-C540-4DCE-8F03-EC843D518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ECB6083-DDE0-460C-987E-E64587630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78004C4-6786-473C-BB2A-AAA6EF1151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455376B6-DAB5-4A34-A8BE-15DE02CAF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C2A85A1-668E-48DF-A484-FADE64BE6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D16C5EE-54EB-4800-8860-E622EEDE8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FE963968-9CF0-CBC2-3CAB-24215C5211FE}"/>
              </a:ext>
            </a:extLst>
          </p:cNvPr>
          <p:cNvSpPr/>
          <p:nvPr/>
        </p:nvSpPr>
        <p:spPr>
          <a:xfrm>
            <a:off x="647161" y="2091295"/>
            <a:ext cx="10838223" cy="7848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500" b="1" u="sng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Problem Solving and Decision Making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394C9CB-2DF2-5824-61D0-5BA6314C9E21}"/>
              </a:ext>
            </a:extLst>
          </p:cNvPr>
          <p:cNvSpPr/>
          <p:nvPr/>
        </p:nvSpPr>
        <p:spPr>
          <a:xfrm>
            <a:off x="4759611" y="3082373"/>
            <a:ext cx="2515560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000" b="1" u="sng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BMSW 4004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AA8B5B-8368-BEC4-404C-30E4D2516055}"/>
              </a:ext>
            </a:extLst>
          </p:cNvPr>
          <p:cNvSpPr txBox="1"/>
          <p:nvPr/>
        </p:nvSpPr>
        <p:spPr>
          <a:xfrm>
            <a:off x="140164" y="6006521"/>
            <a:ext cx="3359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Task 1 By Paraschiva Nunuca</a:t>
            </a:r>
          </a:p>
        </p:txBody>
      </p:sp>
    </p:spTree>
    <p:extLst>
      <p:ext uri="{BB962C8B-B14F-4D97-AF65-F5344CB8AC3E}">
        <p14:creationId xmlns:p14="http://schemas.microsoft.com/office/powerpoint/2010/main" val="2200131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0BCB4D2-5F76-7119-FE69-FA3B70A24F7C}"/>
              </a:ext>
            </a:extLst>
          </p:cNvPr>
          <p:cNvSpPr/>
          <p:nvPr/>
        </p:nvSpPr>
        <p:spPr>
          <a:xfrm>
            <a:off x="2972695" y="861237"/>
            <a:ext cx="443198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u="sng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Table of contents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F5AD79-1E67-17B0-0A5B-07D4027553DE}"/>
              </a:ext>
            </a:extLst>
          </p:cNvPr>
          <p:cNvSpPr txBox="1"/>
          <p:nvPr/>
        </p:nvSpPr>
        <p:spPr>
          <a:xfrm>
            <a:off x="1658678" y="2679404"/>
            <a:ext cx="706001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INTRODUCTION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NATURE AND IMPACT OF THE COMPLEX PROBLEMS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PESTLE ANALYSIS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CAUSE AND EFFECT  ANALYSIS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ALTERNATIVE SOLUTIONS</a:t>
            </a:r>
          </a:p>
          <a:p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CONCLUSION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REFERENCES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233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DDA96EB-C39E-7D17-3A3C-5D833AA7613F}"/>
              </a:ext>
            </a:extLst>
          </p:cNvPr>
          <p:cNvSpPr/>
          <p:nvPr/>
        </p:nvSpPr>
        <p:spPr>
          <a:xfrm>
            <a:off x="3446450" y="1008183"/>
            <a:ext cx="406572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i="1" u="heavy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AD932C-EF0A-8A72-B8EA-B4ACAB8ED0E1}"/>
              </a:ext>
            </a:extLst>
          </p:cNvPr>
          <p:cNvSpPr txBox="1"/>
          <p:nvPr/>
        </p:nvSpPr>
        <p:spPr>
          <a:xfrm>
            <a:off x="1283882" y="2710496"/>
            <a:ext cx="755177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 plays a vital role in the company as they will helps the organization to perform better.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current presentation is on identifying the problems of Torque brands.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will be understood by analyzing the problems through PESTLE model.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0067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BBA3C0-C80D-ABD0-BCC3-405D22006C41}"/>
              </a:ext>
            </a:extLst>
          </p:cNvPr>
          <p:cNvSpPr/>
          <p:nvPr/>
        </p:nvSpPr>
        <p:spPr>
          <a:xfrm>
            <a:off x="798599" y="521439"/>
            <a:ext cx="5416091" cy="14550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i="1" u="heavy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Nature and Impact of The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i="1" u="heavy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Complex Problem</a:t>
            </a:r>
            <a:endParaRPr lang="en-US" sz="3100" b="1" i="1" u="heavy" cap="none" spc="0" dirty="0">
              <a:ln w="13462">
                <a:solidFill>
                  <a:schemeClr val="bg1"/>
                </a:solidFill>
                <a:prstDash val="solid"/>
              </a:ln>
              <a:effectLst>
                <a:outerShdw dist="38100" dir="2700000" algn="bl" rotWithShape="0">
                  <a:schemeClr val="accent5"/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92" name="Freeform: Shape 91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94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5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6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7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8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9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0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84" name="TextBox 83">
            <a:extLst>
              <a:ext uri="{FF2B5EF4-FFF2-40B4-BE49-F238E27FC236}">
                <a16:creationId xmlns:a16="http://schemas.microsoft.com/office/drawing/2014/main" id="{515130FB-6B88-E6E1-98A7-C923C318AF3F}"/>
              </a:ext>
            </a:extLst>
          </p:cNvPr>
          <p:cNvSpPr txBox="1"/>
          <p:nvPr/>
        </p:nvSpPr>
        <p:spPr>
          <a:xfrm>
            <a:off x="415536" y="2796427"/>
            <a:ext cx="5416091" cy="3274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700" dirty="0"/>
              <a:t>The company is facing a huge problem due to the pandemic situation. It is dealing with some severe issues such as inflation, sully chain problems and financial ones.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700" dirty="0"/>
              <a:t>These problems will result in loss of profit for the business. 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endParaRPr lang="en-US" sz="1700" dirty="0"/>
          </a:p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1700" dirty="0"/>
              <a:t>These will also decline the company’s chances to remain in a competitive advantage in order to stay  in the market and to gain a maximum market share. </a:t>
            </a:r>
          </a:p>
        </p:txBody>
      </p:sp>
      <p:pic>
        <p:nvPicPr>
          <p:cNvPr id="85" name="Picture 84">
            <a:extLst>
              <a:ext uri="{FF2B5EF4-FFF2-40B4-BE49-F238E27FC236}">
                <a16:creationId xmlns:a16="http://schemas.microsoft.com/office/drawing/2014/main" id="{B0A8484B-8EF6-948C-0CCB-C58FEEAFBF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85" r="11579" b="-1"/>
          <a:stretch/>
        </p:blipFill>
        <p:spPr>
          <a:xfrm>
            <a:off x="6666859" y="1180815"/>
            <a:ext cx="5606888" cy="5677185"/>
          </a:xfrm>
          <a:prstGeom prst="rect">
            <a:avLst/>
          </a:prstGeom>
        </p:spPr>
      </p:pic>
      <p:sp>
        <p:nvSpPr>
          <p:cNvPr id="102" name="Freeform: Shape 101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08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83478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226347-CAE8-1E6C-8C96-8057AAD5EEBC}"/>
              </a:ext>
            </a:extLst>
          </p:cNvPr>
          <p:cNvSpPr/>
          <p:nvPr/>
        </p:nvSpPr>
        <p:spPr>
          <a:xfrm>
            <a:off x="913056" y="670668"/>
            <a:ext cx="6193863" cy="14550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i="1" u="heavy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Nature and  Impact of The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i="1" u="heavy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Complex Problems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7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B1AC4427-69E5-E26D-86C2-86C204F09A78}"/>
              </a:ext>
            </a:extLst>
          </p:cNvPr>
          <p:cNvSpPr txBox="1"/>
          <p:nvPr/>
        </p:nvSpPr>
        <p:spPr>
          <a:xfrm>
            <a:off x="525717" y="2796427"/>
            <a:ext cx="6799160" cy="3274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11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2000" dirty="0"/>
              <a:t> Nature: Torque brands nature of the complex problems is wide and crucial to be solved as it is affecting the performance of the company.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Ø"/>
            </a:pPr>
            <a:endParaRPr lang="en-US" sz="2000" dirty="0"/>
          </a:p>
          <a:p>
            <a:pPr marL="342900" indent="-342900">
              <a:lnSpc>
                <a:spcPct val="11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2000" dirty="0"/>
              <a:t> Impact: The problems will create the unfavorable and negative impact for the company as it will downfall the profits of the company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E51A8D-11E3-C19D-FC46-BABD8EBA21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5598" y="3275412"/>
            <a:ext cx="4496624" cy="3183003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0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37500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CF063F9-FA5D-A97F-0D12-F7A04DD15FA1}"/>
              </a:ext>
            </a:extLst>
          </p:cNvPr>
          <p:cNvSpPr/>
          <p:nvPr/>
        </p:nvSpPr>
        <p:spPr>
          <a:xfrm>
            <a:off x="3261228" y="1074740"/>
            <a:ext cx="379821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i="1" u="heavy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Pestle Analysis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BFBA2E-7C76-0B4A-1D37-B157EC5DFE74}"/>
              </a:ext>
            </a:extLst>
          </p:cNvPr>
          <p:cNvSpPr txBox="1"/>
          <p:nvPr/>
        </p:nvSpPr>
        <p:spPr>
          <a:xfrm>
            <a:off x="207934" y="2356860"/>
            <a:ext cx="1151977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Political factors: These factors are driven by the government which includes trade and tariff. These plays an important role if the business wants to stay in the market for a long time. 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Economical factors: It refers to the economy in which the country is operating. These are known as the GDP, and inflation rates. These affects the financial factors of business at large. 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Factors: These factors are related to society and culture which affects the working of the business. This includes consumer spending and demographics. 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Technological Factors: These are related to rise in technologies by doing automations and technology advancements.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Legal factors: Legal factors are related to the laws and regulations for doing ethical business.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factors: These affects the business as there are related to global warming, 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climatic changes and weather changes.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1921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80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D63FD1-89A4-C8D8-37DB-EA2F702A8984}"/>
              </a:ext>
            </a:extLst>
          </p:cNvPr>
          <p:cNvSpPr/>
          <p:nvPr/>
        </p:nvSpPr>
        <p:spPr>
          <a:xfrm>
            <a:off x="260696" y="635029"/>
            <a:ext cx="4767930" cy="18487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i="1" u="heavy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Caus</a:t>
            </a:r>
            <a:r>
              <a:rPr lang="en-US" sz="3600" b="1" i="1" u="heavy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e and Effect Analysis</a:t>
            </a:r>
            <a:endParaRPr lang="en-US" sz="3600" b="1" i="1" u="heavy" cap="none" spc="0" dirty="0">
              <a:ln w="13462">
                <a:solidFill>
                  <a:schemeClr val="bg1"/>
                </a:solidFill>
                <a:prstDash val="solid"/>
              </a:ln>
              <a:effectLst>
                <a:outerShdw dist="38100" dir="2700000" algn="bl" rotWithShape="0">
                  <a:schemeClr val="accent5"/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04" name="Freeform: Shape 82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85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05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6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7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8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0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9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0" name="TextBox 39">
            <a:extLst>
              <a:ext uri="{FF2B5EF4-FFF2-40B4-BE49-F238E27FC236}">
                <a16:creationId xmlns:a16="http://schemas.microsoft.com/office/drawing/2014/main" id="{AC6B2A0B-00B5-A408-B979-75B03DA0DA0E}"/>
              </a:ext>
            </a:extLst>
          </p:cNvPr>
          <p:cNvSpPr txBox="1"/>
          <p:nvPr/>
        </p:nvSpPr>
        <p:spPr>
          <a:xfrm>
            <a:off x="5552137" y="3445461"/>
            <a:ext cx="5791711" cy="27457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11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2000" dirty="0"/>
              <a:t>The cause and effect analysis can be understood through the Fishbone diagram as it helps in </a:t>
            </a:r>
            <a:r>
              <a:rPr lang="en-US" sz="2000" dirty="0" err="1"/>
              <a:t>analysing</a:t>
            </a:r>
            <a:r>
              <a:rPr lang="en-US" sz="2000" dirty="0"/>
              <a:t> the issues, problems and defects that rises in the company through which the company faces the issues in its operations</a:t>
            </a: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CED84A05-E782-C408-F9F7-868CE5FF17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00" r="20448" b="-2"/>
          <a:stretch/>
        </p:blipFill>
        <p:spPr>
          <a:xfrm>
            <a:off x="259312" y="3369936"/>
            <a:ext cx="4763711" cy="3183996"/>
          </a:xfrm>
          <a:prstGeom prst="rect">
            <a:avLst/>
          </a:prstGeom>
        </p:spPr>
      </p:pic>
      <p:sp>
        <p:nvSpPr>
          <p:cNvPr id="110" name="Freeform: Shape 92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4951350"/>
            <a:ext cx="4292956" cy="1927671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1" name="Group 94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447993" y="5742897"/>
            <a:ext cx="886141" cy="802496"/>
            <a:chOff x="10948005" y="3272152"/>
            <a:chExt cx="868640" cy="786648"/>
          </a:xfrm>
          <a:solidFill>
            <a:schemeClr val="accent3">
              <a:lumMod val="60000"/>
              <a:lumOff val="40000"/>
            </a:schemeClr>
          </a:solidFill>
        </p:grpSpPr>
        <p:sp>
          <p:nvSpPr>
            <p:cNvPr id="112" name="Freeform: Shape 95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13" name="Freeform: Shape 96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14" name="Freeform: Shape 97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15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79437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AE23A9C-F7CE-B869-8B0D-0148BAB0B080}"/>
              </a:ext>
            </a:extLst>
          </p:cNvPr>
          <p:cNvSpPr txBox="1"/>
          <p:nvPr/>
        </p:nvSpPr>
        <p:spPr>
          <a:xfrm>
            <a:off x="369481" y="2540929"/>
            <a:ext cx="1124127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It will guide to be created by the company  they organize an professional team of the people who have a major share in the company. The company should add the team from multiple areas so all the aspect can be measured in the company. </a:t>
            </a:r>
          </a:p>
          <a:p>
            <a:r>
              <a:rPr lang="en-US" dirty="0"/>
              <a:t>The company about the root causes of the problems which affects its working. It can be created by the companies in four easy steps such as: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6294E5-6A4F-7A18-CA24-4DB193208E83}"/>
              </a:ext>
            </a:extLst>
          </p:cNvPr>
          <p:cNvSpPr txBox="1"/>
          <p:nvPr/>
        </p:nvSpPr>
        <p:spPr>
          <a:xfrm>
            <a:off x="741620" y="4242966"/>
            <a:ext cx="609777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itchFamily="2" charset="2"/>
              <a:buChar char="Ø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Identification of Problems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Brainstorming Problems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Identifying the causes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Analyzing the Diagram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E73621F-4002-0710-3C7A-14F5B8D78A84}"/>
              </a:ext>
            </a:extLst>
          </p:cNvPr>
          <p:cNvSpPr/>
          <p:nvPr/>
        </p:nvSpPr>
        <p:spPr>
          <a:xfrm>
            <a:off x="2111519" y="1005650"/>
            <a:ext cx="665053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i="1" u="heavy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Cause and Effects Analysis</a:t>
            </a:r>
          </a:p>
        </p:txBody>
      </p:sp>
    </p:spTree>
    <p:extLst>
      <p:ext uri="{BB962C8B-B14F-4D97-AF65-F5344CB8AC3E}">
        <p14:creationId xmlns:p14="http://schemas.microsoft.com/office/powerpoint/2010/main" val="4273004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FBF9419-E394-3104-C814-BF002B6F79CF}"/>
              </a:ext>
            </a:extLst>
          </p:cNvPr>
          <p:cNvSpPr/>
          <p:nvPr/>
        </p:nvSpPr>
        <p:spPr>
          <a:xfrm>
            <a:off x="3136442" y="1202331"/>
            <a:ext cx="532370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i="1" u="heavy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Alternative Solutions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3BD4B6-3015-2EE1-65E1-810A35907F21}"/>
              </a:ext>
            </a:extLst>
          </p:cNvPr>
          <p:cNvSpPr txBox="1"/>
          <p:nvPr/>
        </p:nvSpPr>
        <p:spPr>
          <a:xfrm>
            <a:off x="571500" y="2711050"/>
            <a:ext cx="1016738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Alternative solutions are the strategies and programmes which are taken by the organization to gain the maximum share in the market.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company can offer its products through online platforms and by doing diversification of its products to increase its brand value and to sustain a competitive advantage.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9522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CDE9A43-176E-380F-CB28-AD0D626B206D}"/>
              </a:ext>
            </a:extLst>
          </p:cNvPr>
          <p:cNvSpPr/>
          <p:nvPr/>
        </p:nvSpPr>
        <p:spPr>
          <a:xfrm>
            <a:off x="5065552" y="968414"/>
            <a:ext cx="291150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i="1" u="heavy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08A0AB-77F4-1881-53A8-EE38575E110B}"/>
              </a:ext>
            </a:extLst>
          </p:cNvPr>
          <p:cNvSpPr txBox="1"/>
          <p:nvPr/>
        </p:nvSpPr>
        <p:spPr>
          <a:xfrm>
            <a:off x="635294" y="2636897"/>
            <a:ext cx="1103925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From the above report, it can be concluded that solving problems enhances the performance of the organization. 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current presentation is about identifying the problems through PESTLE analysis and through Fishbone Diagram. 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At last, it will also choose the appropriate solutions by providing alternatives. </a:t>
            </a:r>
          </a:p>
        </p:txBody>
      </p:sp>
    </p:spTree>
    <p:extLst>
      <p:ext uri="{BB962C8B-B14F-4D97-AF65-F5344CB8AC3E}">
        <p14:creationId xmlns:p14="http://schemas.microsoft.com/office/powerpoint/2010/main" val="4240546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E0C8213-C76E-C341-16B1-3B31CCDF1751}"/>
              </a:ext>
            </a:extLst>
          </p:cNvPr>
          <p:cNvSpPr/>
          <p:nvPr/>
        </p:nvSpPr>
        <p:spPr>
          <a:xfrm>
            <a:off x="4412829" y="968414"/>
            <a:ext cx="290201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i="1" u="heavy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References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D6F3C35-AEC6-3511-43E1-63F41F4E6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893" y="2720458"/>
            <a:ext cx="9537405" cy="3416300"/>
          </a:xfrm>
        </p:spPr>
        <p:txBody>
          <a:bodyPr/>
          <a:lstStyle/>
          <a:p>
            <a:pPr algn="just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Matovic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I. M., 2020. PESTEL analysis of external environment as a success factor of startup business.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ConScienS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p.96.</a:t>
            </a:r>
          </a:p>
          <a:p>
            <a:pPr algn="just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Coccia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M., 2020. Fishbone diagram for technological analysis and foresight. Int. J. Foresight and Innovation Policy.  14(2/3). p.4.</a:t>
            </a:r>
          </a:p>
        </p:txBody>
      </p:sp>
    </p:spTree>
    <p:extLst>
      <p:ext uri="{BB962C8B-B14F-4D97-AF65-F5344CB8AC3E}">
        <p14:creationId xmlns:p14="http://schemas.microsoft.com/office/powerpoint/2010/main" val="927835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5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F67791-7E45-1B55-1EFE-27D839AB62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5709" r="-1" b="-1"/>
          <a:stretch/>
        </p:blipFill>
        <p:spPr>
          <a:xfrm>
            <a:off x="3068" y="10"/>
            <a:ext cx="12188932" cy="6857990"/>
          </a:xfrm>
          <a:prstGeom prst="rect">
            <a:avLst/>
          </a:prstGeom>
        </p:spPr>
      </p:pic>
      <p:grpSp>
        <p:nvGrpSpPr>
          <p:cNvPr id="34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5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6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9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8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070755006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LightSeedLeftStep">
      <a:dk1>
        <a:srgbClr val="000000"/>
      </a:dk1>
      <a:lt1>
        <a:srgbClr val="FFFFFF"/>
      </a:lt1>
      <a:dk2>
        <a:srgbClr val="243241"/>
      </a:dk2>
      <a:lt2>
        <a:srgbClr val="E2E5E8"/>
      </a:lt2>
      <a:accent1>
        <a:srgbClr val="BA9C80"/>
      </a:accent1>
      <a:accent2>
        <a:srgbClr val="BA827F"/>
      </a:accent2>
      <a:accent3>
        <a:srgbClr val="C594A6"/>
      </a:accent3>
      <a:accent4>
        <a:srgbClr val="BA7FAD"/>
      </a:accent4>
      <a:accent5>
        <a:srgbClr val="BC94C5"/>
      </a:accent5>
      <a:accent6>
        <a:srgbClr val="967FBA"/>
      </a:accent6>
      <a:hlink>
        <a:srgbClr val="5E85A8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1443</TotalTime>
  <Words>660</Words>
  <Application>Microsoft Macintosh PowerPoint</Application>
  <PresentationFormat>Widescreen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Avenir Next LT Pro</vt:lpstr>
      <vt:lpstr>Avenir Next LT Pro Light</vt:lpstr>
      <vt:lpstr>Georgia Pro Semibold</vt:lpstr>
      <vt:lpstr>Wingdings</vt:lpstr>
      <vt:lpstr>RocaVTI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Paraschiva Nunuca</dc:creator>
  <cp:lastModifiedBy>Paraschiva Nunuca</cp:lastModifiedBy>
  <cp:revision>3</cp:revision>
  <dcterms:created xsi:type="dcterms:W3CDTF">2022-10-26T15:54:53Z</dcterms:created>
  <dcterms:modified xsi:type="dcterms:W3CDTF">2022-10-31T20:28:03Z</dcterms:modified>
</cp:coreProperties>
</file>