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4"/>
  </p:notesMasterIdLst>
  <p:handoutMasterIdLst>
    <p:handoutMasterId r:id="rId25"/>
  </p:handoutMasterIdLst>
  <p:sldIdLst>
    <p:sldId id="324" r:id="rId2"/>
    <p:sldId id="419" r:id="rId3"/>
    <p:sldId id="264" r:id="rId4"/>
    <p:sldId id="274" r:id="rId5"/>
    <p:sldId id="275" r:id="rId6"/>
    <p:sldId id="276" r:id="rId7"/>
    <p:sldId id="257" r:id="rId8"/>
    <p:sldId id="258" r:id="rId9"/>
    <p:sldId id="265" r:id="rId10"/>
    <p:sldId id="266" r:id="rId11"/>
    <p:sldId id="259" r:id="rId12"/>
    <p:sldId id="267" r:id="rId13"/>
    <p:sldId id="260" r:id="rId14"/>
    <p:sldId id="268" r:id="rId15"/>
    <p:sldId id="269" r:id="rId16"/>
    <p:sldId id="270" r:id="rId17"/>
    <p:sldId id="272" r:id="rId18"/>
    <p:sldId id="261" r:id="rId19"/>
    <p:sldId id="262" r:id="rId20"/>
    <p:sldId id="263" r:id="rId21"/>
    <p:sldId id="273" r:id="rId22"/>
    <p:sldId id="322" r:id="rId23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432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487" autoAdjust="0"/>
    <p:restoredTop sz="94576" autoAdjust="0"/>
  </p:normalViewPr>
  <p:slideViewPr>
    <p:cSldViewPr>
      <p:cViewPr varScale="1">
        <p:scale>
          <a:sx n="91" d="100"/>
          <a:sy n="91" d="100"/>
        </p:scale>
        <p:origin x="1888" y="1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24539">
              <a:defRPr sz="23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710483" indent="-273263" defTabSz="924539">
              <a:defRPr sz="23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marL="1093051" indent="-218610" defTabSz="924539">
              <a:defRPr sz="23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marL="1530271" indent="-218610" defTabSz="924539">
              <a:defRPr sz="23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marL="1967492" indent="-218610" defTabSz="924539">
              <a:defRPr sz="23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2404712" indent="-218610" defTabSz="924539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2841932" indent="-218610" defTabSz="924539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3279153" indent="-218610" defTabSz="924539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3716373" indent="-218610" defTabSz="924539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fld id="{E3423AA7-647E-40F8-A68C-2DC1F224E1D2}" type="slidenum">
              <a:rPr lang="en-US" altLang="en-US" sz="1200"/>
              <a:pPr/>
              <a:t>2</a:t>
            </a:fld>
            <a:endParaRPr lang="en-US" altLang="en-US" sz="1200" dirty="0"/>
          </a:p>
        </p:txBody>
      </p:sp>
      <p:sp>
        <p:nvSpPr>
          <p:cNvPr id="256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560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>
              <a:ea typeface="ＭＳ Ｐゴシック" pitchFamily="34" charset="-128"/>
            </a:endParaRPr>
          </a:p>
        </p:txBody>
      </p:sp>
      <p:sp>
        <p:nvSpPr>
          <p:cNvPr id="2" name="Date Placeholder 1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>
              <a:defRPr/>
            </a:pPr>
            <a:fld id="{562B9EBE-04A8-4BDD-ADED-C8E5BE31379D}" type="datetime1">
              <a:rPr lang="en-US" smtClean="0"/>
              <a:t>7/15/21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46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15/07/2021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15/07/2021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15/07/2021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15/07/2021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15/07/2021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15/07/2021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15/07/2021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15/07/2021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15/07/2021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15/07/2021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15/07/2021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Purple_2xContent_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 hasCustomPrompt="1"/>
          </p:nvPr>
        </p:nvSpPr>
        <p:spPr>
          <a:xfrm>
            <a:off x="685800" y="728663"/>
            <a:ext cx="7772400" cy="657225"/>
          </a:xfrm>
          <a:prstGeom prst="rect">
            <a:avLst/>
          </a:prstGeom>
        </p:spPr>
        <p:txBody>
          <a:bodyPr anchor="b"/>
          <a:lstStyle>
            <a:lvl1pPr algn="l">
              <a:defRPr sz="40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This is the headline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7FB76C57-FECC-4F18-8359-33A2B7430EEF}"/>
              </a:ext>
            </a:extLst>
          </p:cNvPr>
          <p:cNvSpPr>
            <a:spLocks noGrp="1"/>
          </p:cNvSpPr>
          <p:nvPr>
            <p:ph sz="quarter" idx="11"/>
          </p:nvPr>
        </p:nvSpPr>
        <p:spPr>
          <a:xfrm>
            <a:off x="685800" y="1841500"/>
            <a:ext cx="3740150" cy="3597275"/>
          </a:xfrm>
          <a:prstGeom prst="rect">
            <a:avLst/>
          </a:prstGeom>
        </p:spPr>
        <p:txBody>
          <a:bodyPr/>
          <a:lstStyle>
            <a:lvl1pPr>
              <a:defRPr sz="2100">
                <a:solidFill>
                  <a:schemeClr val="bg1"/>
                </a:solidFill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1800">
                <a:solidFill>
                  <a:schemeClr val="bg1"/>
                </a:solidFill>
              </a:defRPr>
            </a:lvl3pPr>
            <a:lvl4pPr>
              <a:defRPr sz="1600">
                <a:solidFill>
                  <a:schemeClr val="bg1"/>
                </a:solidFill>
              </a:defRPr>
            </a:lvl4pPr>
            <a:lvl5pPr>
              <a:defRPr sz="16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87241AAE-6A17-40A3-8F3F-241D6FF1AF31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4718050" y="1841499"/>
            <a:ext cx="3740150" cy="3597275"/>
          </a:xfrm>
          <a:prstGeom prst="rect">
            <a:avLst/>
          </a:prstGeom>
        </p:spPr>
        <p:txBody>
          <a:bodyPr/>
          <a:lstStyle>
            <a:lvl1pPr>
              <a:defRPr sz="2100">
                <a:solidFill>
                  <a:schemeClr val="bg1"/>
                </a:solidFill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1800">
                <a:solidFill>
                  <a:schemeClr val="bg1"/>
                </a:solidFill>
              </a:defRPr>
            </a:lvl3pPr>
            <a:lvl4pPr>
              <a:defRPr sz="1600">
                <a:solidFill>
                  <a:schemeClr val="bg1"/>
                </a:solidFill>
              </a:defRPr>
            </a:lvl4pPr>
            <a:lvl5pPr>
              <a:defRPr sz="16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94569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15/07/2021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90" r:id="rId12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880FA4C-4304-3144-9A84-D311DB8D2E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2008" y="1434055"/>
            <a:ext cx="8348464" cy="2520280"/>
          </a:xfrm>
        </p:spPr>
        <p:txBody>
          <a:bodyPr/>
          <a:lstStyle/>
          <a:p>
            <a:br>
              <a:rPr lang="en-GB" altLang="en-US" sz="3200" dirty="0"/>
            </a:br>
            <a:br>
              <a:rPr lang="en-GB" altLang="en-US" sz="3200" dirty="0"/>
            </a:br>
            <a:r>
              <a:rPr lang="en-GB" sz="3200" b="1" dirty="0"/>
              <a:t>Visions for the Future – Theoretical Perspectives on Management LCDB7006 </a:t>
            </a:r>
            <a:br>
              <a:rPr lang="en-GB" sz="3200" b="1" dirty="0"/>
            </a:br>
            <a:r>
              <a:rPr lang="en-US" altLang="en-US" sz="3200" b="1" dirty="0">
                <a:solidFill>
                  <a:srgbClr val="FF0000"/>
                </a:solidFill>
              </a:rPr>
              <a:t>Lecture 6 (Week 7)</a:t>
            </a:r>
            <a:br>
              <a:rPr lang="en-US" altLang="en-US" sz="3200" b="1" dirty="0">
                <a:solidFill>
                  <a:srgbClr val="FF0000"/>
                </a:solidFill>
              </a:rPr>
            </a:br>
            <a:r>
              <a:rPr lang="en-US" altLang="en-US" sz="3200" b="1" dirty="0">
                <a:solidFill>
                  <a:srgbClr val="FF0000"/>
                </a:solidFill>
              </a:rPr>
              <a:t>(</a:t>
            </a:r>
            <a:r>
              <a:rPr lang="en-US" altLang="en-US" sz="3200" b="1"/>
              <a:t>Part 2 / 2</a:t>
            </a:r>
            <a:r>
              <a:rPr lang="en-US" altLang="en-US" sz="3200" b="1">
                <a:solidFill>
                  <a:srgbClr val="FF0000"/>
                </a:solidFill>
              </a:rPr>
              <a:t>)</a:t>
            </a:r>
            <a:br>
              <a:rPr lang="en-US" altLang="en-US" sz="3200" b="1" dirty="0">
                <a:solidFill>
                  <a:srgbClr val="FF0000"/>
                </a:solidFill>
              </a:rPr>
            </a:br>
            <a:br>
              <a:rPr lang="en-US" altLang="en-US" sz="3200" b="1" dirty="0">
                <a:solidFill>
                  <a:srgbClr val="FF0000"/>
                </a:solidFill>
              </a:rPr>
            </a:br>
            <a:r>
              <a:rPr lang="en-US" sz="3200" dirty="0" err="1">
                <a:highlight>
                  <a:srgbClr val="FFFF00"/>
                </a:highlight>
              </a:rPr>
              <a:t>Organisational</a:t>
            </a:r>
            <a:r>
              <a:rPr lang="en-US" sz="3200" dirty="0">
                <a:highlight>
                  <a:srgbClr val="FFFF00"/>
                </a:highlight>
              </a:rPr>
              <a:t> Structure &amp; Forms of Control)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8202C6A5-3290-A248-8A9F-6B8FE9D10B74}"/>
              </a:ext>
            </a:extLst>
          </p:cNvPr>
          <p:cNvSpPr/>
          <p:nvPr/>
        </p:nvSpPr>
        <p:spPr>
          <a:xfrm>
            <a:off x="864285" y="1340768"/>
            <a:ext cx="1656220" cy="648071"/>
          </a:xfrm>
          <a:prstGeom prst="ellipse">
            <a:avLst/>
          </a:prstGeom>
          <a:gradFill flip="none" rotWithShape="1">
            <a:gsLst>
              <a:gs pos="0">
                <a:schemeClr val="bg1">
                  <a:lumMod val="85000"/>
                  <a:alpha val="16000"/>
                </a:schemeClr>
              </a:gs>
              <a:gs pos="100000">
                <a:srgbClr val="000000">
                  <a:alpha val="16000"/>
                </a:srgbClr>
              </a:gs>
            </a:gsLst>
            <a:lin ang="5700000" scaled="0"/>
            <a:tileRect/>
          </a:gra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0485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120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ext Box 3"/>
          <p:cNvSpPr txBox="1">
            <a:spLocks noChangeArrowheads="1"/>
          </p:cNvSpPr>
          <p:nvPr/>
        </p:nvSpPr>
        <p:spPr bwMode="auto">
          <a:xfrm>
            <a:off x="0" y="0"/>
            <a:ext cx="533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 sz="2400" dirty="0">
              <a:latin typeface="Times New Roman" pitchFamily="18" charset="0"/>
              <a:cs typeface="Arial" pitchFamily="34" charset="0"/>
            </a:endParaRPr>
          </a:p>
        </p:txBody>
      </p:sp>
      <p:sp>
        <p:nvSpPr>
          <p:cNvPr id="2457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Today’s discussion</a:t>
            </a:r>
          </a:p>
        </p:txBody>
      </p:sp>
      <p:sp>
        <p:nvSpPr>
          <p:cNvPr id="24580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686800" cy="3917032"/>
          </a:xfrm>
        </p:spPr>
        <p:txBody>
          <a:bodyPr>
            <a:normAutofit/>
          </a:bodyPr>
          <a:lstStyle/>
          <a:p>
            <a:r>
              <a:rPr lang="en-GB" dirty="0"/>
              <a:t>McKinsey 7S Model</a:t>
            </a:r>
          </a:p>
          <a:p>
            <a:r>
              <a:rPr lang="en-GB" dirty="0"/>
              <a:t>The advantages of centralisation &amp; decentralisation</a:t>
            </a:r>
          </a:p>
          <a:p>
            <a:r>
              <a:rPr lang="en-GB" dirty="0"/>
              <a:t>Forms of Control</a:t>
            </a:r>
          </a:p>
        </p:txBody>
      </p:sp>
    </p:spTree>
    <p:extLst>
      <p:ext uri="{BB962C8B-B14F-4D97-AF65-F5344CB8AC3E}">
        <p14:creationId xmlns:p14="http://schemas.microsoft.com/office/powerpoint/2010/main" val="36106976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>
        <p14:pan dir="r"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23728" y="1381442"/>
            <a:ext cx="5915610" cy="43518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F29F1E-C77E-472E-A662-F9A49531A278}" type="slidenum">
              <a:rPr lang="en-GB" smtClean="0"/>
              <a:pPr/>
              <a:t>3</a:t>
            </a:fld>
            <a:endParaRPr lang="en-GB"/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685800" y="0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McKinsey 7S Model</a:t>
            </a:r>
          </a:p>
        </p:txBody>
      </p:sp>
    </p:spTree>
    <p:extLst>
      <p:ext uri="{BB962C8B-B14F-4D97-AF65-F5344CB8AC3E}">
        <p14:creationId xmlns:p14="http://schemas.microsoft.com/office/powerpoint/2010/main" val="7216996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956550" y="5356795"/>
            <a:ext cx="730250" cy="339725"/>
          </a:xfrm>
        </p:spPr>
        <p:txBody>
          <a:bodyPr/>
          <a:lstStyle/>
          <a:p>
            <a:fld id="{9AF29F1E-C77E-472E-A662-F9A49531A278}" type="slidenum">
              <a:rPr lang="en-GB" smtClean="0"/>
              <a:pPr/>
              <a:t>4</a:t>
            </a:fld>
            <a:endParaRPr lang="en-GB"/>
          </a:p>
        </p:txBody>
      </p:sp>
      <p:sp>
        <p:nvSpPr>
          <p:cNvPr id="5" name="Slide Number Placeholder 6"/>
          <p:cNvSpPr txBox="1">
            <a:spLocks/>
          </p:cNvSpPr>
          <p:nvPr/>
        </p:nvSpPr>
        <p:spPr>
          <a:xfrm>
            <a:off x="6553200" y="533139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691F0DE0-BF1E-480E-B6C2-439FC32FABA3}" type="slidenum">
              <a:rPr lang="en-GB" smtClean="0"/>
              <a:pPr/>
              <a:t>4</a:t>
            </a:fld>
            <a:endParaRPr lang="en-GB" dirty="0"/>
          </a:p>
        </p:txBody>
      </p:sp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7454" y="1467940"/>
            <a:ext cx="3301895" cy="2509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2771800" y="82945"/>
            <a:ext cx="2827634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STRUCTURE:</a:t>
            </a:r>
          </a:p>
          <a:p>
            <a:r>
              <a:rPr lang="en-GB" sz="1200" dirty="0"/>
              <a:t>The organisations structural configuration:</a:t>
            </a:r>
          </a:p>
          <a:p>
            <a:r>
              <a:rPr lang="en-GB" sz="1200" dirty="0"/>
              <a:t>Levels of hierarchy</a:t>
            </a:r>
          </a:p>
          <a:p>
            <a:r>
              <a:rPr lang="en-GB" sz="1200" dirty="0"/>
              <a:t>Spans of control</a:t>
            </a:r>
          </a:p>
          <a:p>
            <a:r>
              <a:rPr lang="en-GB" sz="1200" dirty="0"/>
              <a:t>Departmentalisation</a:t>
            </a:r>
          </a:p>
          <a:p>
            <a:r>
              <a:rPr lang="en-GB" sz="1200" dirty="0"/>
              <a:t>Formal reporting relationships</a:t>
            </a:r>
          </a:p>
          <a:p>
            <a:r>
              <a:rPr lang="en-GB" sz="1200" dirty="0"/>
              <a:t>Mechanistic t0 Organic and Hybrids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012160" y="985296"/>
            <a:ext cx="2036070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SYSTEMS:</a:t>
            </a:r>
          </a:p>
          <a:p>
            <a:r>
              <a:rPr lang="en-GB" sz="1200" dirty="0"/>
              <a:t>Formal and Informal Systems:</a:t>
            </a:r>
          </a:p>
          <a:p>
            <a:r>
              <a:rPr lang="en-GB" sz="1200" dirty="0"/>
              <a:t>Hidden networks</a:t>
            </a:r>
          </a:p>
          <a:p>
            <a:r>
              <a:rPr lang="en-GB" sz="1200" dirty="0"/>
              <a:t>Control systems</a:t>
            </a:r>
          </a:p>
          <a:p>
            <a:r>
              <a:rPr lang="en-GB" sz="1200" dirty="0"/>
              <a:t>Coordination</a:t>
            </a:r>
          </a:p>
          <a:p>
            <a:r>
              <a:rPr lang="en-GB" sz="1200" dirty="0"/>
              <a:t>Integration</a:t>
            </a:r>
          </a:p>
          <a:p>
            <a:r>
              <a:rPr lang="en-GB" sz="1200" dirty="0"/>
              <a:t>Communication</a:t>
            </a:r>
          </a:p>
          <a:p>
            <a:r>
              <a:rPr lang="en-GB" sz="1200" dirty="0"/>
              <a:t>Reward systems</a:t>
            </a:r>
          </a:p>
          <a:p>
            <a:r>
              <a:rPr lang="en-GB" sz="1200" dirty="0"/>
              <a:t>Planning and budgeting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012160" y="3196133"/>
            <a:ext cx="215616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STYLE:</a:t>
            </a:r>
          </a:p>
          <a:p>
            <a:r>
              <a:rPr lang="en-GB" sz="1200" dirty="0"/>
              <a:t>Management styles</a:t>
            </a:r>
          </a:p>
          <a:p>
            <a:r>
              <a:rPr lang="en-GB" sz="1200" dirty="0"/>
              <a:t>Rewards and motivation</a:t>
            </a:r>
          </a:p>
          <a:p>
            <a:r>
              <a:rPr lang="en-GB" sz="1200" dirty="0"/>
              <a:t>Autocratic vs. Consensus driven</a:t>
            </a:r>
          </a:p>
          <a:p>
            <a:endParaRPr lang="en-GB" sz="1200" dirty="0"/>
          </a:p>
        </p:txBody>
      </p:sp>
      <p:sp>
        <p:nvSpPr>
          <p:cNvPr id="11" name="TextBox 10"/>
          <p:cNvSpPr txBox="1"/>
          <p:nvPr/>
        </p:nvSpPr>
        <p:spPr>
          <a:xfrm>
            <a:off x="2987824" y="4060229"/>
            <a:ext cx="279871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STAFF:</a:t>
            </a:r>
          </a:p>
          <a:p>
            <a:r>
              <a:rPr lang="en-GB" sz="1200" dirty="0"/>
              <a:t>People and human resource management</a:t>
            </a:r>
          </a:p>
          <a:p>
            <a:r>
              <a:rPr lang="en-GB" sz="1200" dirty="0"/>
              <a:t>Competences and individual skills</a:t>
            </a:r>
          </a:p>
          <a:p>
            <a:r>
              <a:rPr lang="en-GB" sz="1200" dirty="0"/>
              <a:t>Demographics</a:t>
            </a:r>
          </a:p>
          <a:p>
            <a:r>
              <a:rPr lang="en-GB" sz="1200" dirty="0"/>
              <a:t>Industry best practices in HRM – gaps</a:t>
            </a:r>
          </a:p>
          <a:p>
            <a:r>
              <a:rPr lang="en-GB" sz="1200" dirty="0"/>
              <a:t>Induction and Retention Programmes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218726" y="2961718"/>
            <a:ext cx="240905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SKILLS:</a:t>
            </a:r>
          </a:p>
          <a:p>
            <a:r>
              <a:rPr lang="en-GB" sz="1200" dirty="0"/>
              <a:t>Distinctive competences of the firm</a:t>
            </a:r>
          </a:p>
          <a:p>
            <a:r>
              <a:rPr lang="en-GB" sz="1200" dirty="0"/>
              <a:t>What the company excels at</a:t>
            </a:r>
          </a:p>
          <a:p>
            <a:r>
              <a:rPr lang="en-GB" sz="1200" dirty="0"/>
              <a:t>Collective competences</a:t>
            </a:r>
          </a:p>
          <a:p>
            <a:r>
              <a:rPr lang="en-GB" sz="1200" dirty="0"/>
              <a:t>Ways of developing competences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218725" y="1169961"/>
            <a:ext cx="2291397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STRATEGY:</a:t>
            </a:r>
          </a:p>
          <a:p>
            <a:r>
              <a:rPr lang="en-GB" sz="1200" dirty="0"/>
              <a:t>Is it clearly communicated?</a:t>
            </a:r>
          </a:p>
          <a:p>
            <a:r>
              <a:rPr lang="en-GB" sz="1200" dirty="0"/>
              <a:t>The planned actions of the firm </a:t>
            </a:r>
          </a:p>
          <a:p>
            <a:r>
              <a:rPr lang="en-GB" sz="1200" dirty="0"/>
              <a:t>in its competitive environment</a:t>
            </a:r>
          </a:p>
          <a:p>
            <a:r>
              <a:rPr lang="en-GB" sz="1200" dirty="0"/>
              <a:t>Deliberate versus Emergent and</a:t>
            </a:r>
          </a:p>
          <a:p>
            <a:r>
              <a:rPr lang="en-GB" sz="1200" dirty="0"/>
              <a:t>how does the company cope with</a:t>
            </a:r>
          </a:p>
          <a:p>
            <a:r>
              <a:rPr lang="en-GB" sz="1200" dirty="0"/>
              <a:t>The two?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156176" y="4348261"/>
            <a:ext cx="2158540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SHARED VALUES:</a:t>
            </a:r>
          </a:p>
          <a:p>
            <a:r>
              <a:rPr lang="en-GB" sz="1200" dirty="0"/>
              <a:t>Guiding values and concepts of </a:t>
            </a:r>
          </a:p>
          <a:p>
            <a:r>
              <a:rPr lang="en-GB" sz="1200" dirty="0"/>
              <a:t>the firm that may not be clear </a:t>
            </a:r>
          </a:p>
          <a:p>
            <a:r>
              <a:rPr lang="en-GB" sz="1200" dirty="0"/>
              <a:t>to outsiders.</a:t>
            </a:r>
          </a:p>
          <a:p>
            <a:r>
              <a:rPr lang="en-GB" sz="1200" dirty="0"/>
              <a:t>The manner in which culture is </a:t>
            </a:r>
          </a:p>
          <a:p>
            <a:r>
              <a:rPr lang="en-GB" sz="1200" dirty="0"/>
              <a:t>developed and maintained.</a:t>
            </a:r>
          </a:p>
          <a:p>
            <a:r>
              <a:rPr lang="en-GB" sz="1200" dirty="0"/>
              <a:t>Inclusive – exclusive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7488000-43E1-EE4A-8CB5-136939A04C94}"/>
              </a:ext>
            </a:extLst>
          </p:cNvPr>
          <p:cNvSpPr txBox="1"/>
          <p:nvPr/>
        </p:nvSpPr>
        <p:spPr>
          <a:xfrm>
            <a:off x="218725" y="267999"/>
            <a:ext cx="20520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/>
              <a:t>McKinsey 7S</a:t>
            </a:r>
          </a:p>
        </p:txBody>
      </p:sp>
    </p:spTree>
    <p:extLst>
      <p:ext uri="{BB962C8B-B14F-4D97-AF65-F5344CB8AC3E}">
        <p14:creationId xmlns:p14="http://schemas.microsoft.com/office/powerpoint/2010/main" val="19716576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956550" y="5765360"/>
            <a:ext cx="730250" cy="339725"/>
          </a:xfrm>
        </p:spPr>
        <p:txBody>
          <a:bodyPr/>
          <a:lstStyle/>
          <a:p>
            <a:fld id="{9AF29F1E-C77E-472E-A662-F9A49531A278}" type="slidenum">
              <a:rPr lang="en-GB" smtClean="0"/>
              <a:pPr/>
              <a:t>5</a:t>
            </a:fld>
            <a:endParaRPr lang="en-GB"/>
          </a:p>
        </p:txBody>
      </p:sp>
      <p:sp>
        <p:nvSpPr>
          <p:cNvPr id="5" name="Slide Number Placeholder 6"/>
          <p:cNvSpPr txBox="1">
            <a:spLocks/>
          </p:cNvSpPr>
          <p:nvPr/>
        </p:nvSpPr>
        <p:spPr>
          <a:xfrm>
            <a:off x="6553200" y="573996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691F0DE0-BF1E-480E-B6C2-439FC32FABA3}" type="slidenum">
              <a:rPr lang="en-GB" smtClean="0"/>
              <a:pPr/>
              <a:t>5</a:t>
            </a:fld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0" y="1061756"/>
            <a:ext cx="9447501" cy="46782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en-GB" sz="2000" dirty="0"/>
              <a:t>Effective Organisations management and maintain these elements</a:t>
            </a:r>
          </a:p>
          <a:p>
            <a:pPr marL="285750" indent="-285750">
              <a:buFont typeface="Arial" pitchFamily="34" charset="0"/>
              <a:buChar char="•"/>
            </a:pPr>
            <a:endParaRPr lang="en-GB" sz="2000" dirty="0"/>
          </a:p>
          <a:p>
            <a:pPr marL="285750" indent="-285750">
              <a:buFont typeface="Arial" pitchFamily="34" charset="0"/>
              <a:buChar char="•"/>
            </a:pPr>
            <a:r>
              <a:rPr lang="en-GB" sz="2000" dirty="0"/>
              <a:t>There is a congruency between the 7s </a:t>
            </a:r>
          </a:p>
          <a:p>
            <a:pPr marL="285750" indent="-285750">
              <a:buFont typeface="Arial" pitchFamily="34" charset="0"/>
              <a:buChar char="•"/>
            </a:pPr>
            <a:endParaRPr lang="en-GB" sz="2000" dirty="0"/>
          </a:p>
          <a:p>
            <a:pPr marL="285750" indent="-285750">
              <a:buFont typeface="Arial" pitchFamily="34" charset="0"/>
              <a:buChar char="•"/>
            </a:pPr>
            <a:r>
              <a:rPr lang="en-GB" sz="2000" dirty="0"/>
              <a:t>Change in one will affect the others</a:t>
            </a:r>
          </a:p>
          <a:p>
            <a:pPr marL="285750" indent="-285750">
              <a:buFont typeface="Arial" pitchFamily="34" charset="0"/>
              <a:buChar char="•"/>
            </a:pPr>
            <a:endParaRPr lang="en-GB" sz="2000" dirty="0"/>
          </a:p>
          <a:p>
            <a:pPr marL="285750" indent="-285750">
              <a:buFont typeface="Arial" pitchFamily="34" charset="0"/>
              <a:buChar char="•"/>
            </a:pPr>
            <a:r>
              <a:rPr lang="en-GB" sz="2000" dirty="0"/>
              <a:t>It is a valuable tool to initiate a change process</a:t>
            </a:r>
          </a:p>
          <a:p>
            <a:pPr marL="285750" indent="-285750">
              <a:buFont typeface="Arial" pitchFamily="34" charset="0"/>
              <a:buChar char="•"/>
            </a:pPr>
            <a:endParaRPr lang="en-GB" sz="2000" dirty="0"/>
          </a:p>
          <a:p>
            <a:pPr marL="285750" indent="-285750">
              <a:buFont typeface="Arial" pitchFamily="34" charset="0"/>
              <a:buChar char="•"/>
            </a:pPr>
            <a:r>
              <a:rPr lang="en-GB" sz="2000" dirty="0"/>
              <a:t>Determine the current and ideal sate for the elements and then </a:t>
            </a:r>
          </a:p>
          <a:p>
            <a:r>
              <a:rPr lang="en-GB" sz="2000" dirty="0"/>
              <a:t>      develop action plans to get there</a:t>
            </a:r>
          </a:p>
          <a:p>
            <a:endParaRPr lang="en-GB" sz="2000" dirty="0"/>
          </a:p>
          <a:p>
            <a:pPr marL="285750" indent="-285750">
              <a:buFont typeface="Arial" pitchFamily="34" charset="0"/>
              <a:buChar char="•"/>
            </a:pPr>
            <a:r>
              <a:rPr lang="en-GB" sz="2000" dirty="0"/>
              <a:t>In change management many Orgs. Focus on the hard elements</a:t>
            </a:r>
          </a:p>
          <a:p>
            <a:pPr marL="285750" indent="-285750">
              <a:buFont typeface="Arial" pitchFamily="34" charset="0"/>
              <a:buChar char="•"/>
            </a:pPr>
            <a:endParaRPr lang="en-GB" sz="2000" dirty="0"/>
          </a:p>
          <a:p>
            <a:pPr marL="285750" indent="-285750">
              <a:buFont typeface="Arial" pitchFamily="34" charset="0"/>
              <a:buChar char="•"/>
            </a:pPr>
            <a:r>
              <a:rPr lang="en-GB" sz="2000" dirty="0"/>
              <a:t>Whereas it is often the soft </a:t>
            </a:r>
            <a:r>
              <a:rPr lang="en-GB" sz="2000" dirty="0" err="1"/>
              <a:t>Ss</a:t>
            </a:r>
            <a:r>
              <a:rPr lang="en-GB" sz="2000" dirty="0"/>
              <a:t> that determine the success or failure </a:t>
            </a:r>
          </a:p>
          <a:p>
            <a:r>
              <a:rPr lang="en-GB" sz="2000" dirty="0"/>
              <a:t>     of the change programmes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79513" y="568951"/>
            <a:ext cx="89644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HARD S’s = </a:t>
            </a:r>
            <a:r>
              <a:rPr lang="en-GB" sz="1200" dirty="0"/>
              <a:t>STRATEGY; STRUCTURE; SYSTEMS        </a:t>
            </a:r>
            <a:r>
              <a:rPr lang="en-GB" dirty="0"/>
              <a:t>SOFT S’s = </a:t>
            </a:r>
            <a:r>
              <a:rPr lang="en-GB" sz="1200" dirty="0"/>
              <a:t>SKILLS; STYLE; STAFF; SHARED VALUES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545981" y="45731"/>
            <a:ext cx="20520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/>
              <a:t>McKinsey 7S</a:t>
            </a:r>
          </a:p>
        </p:txBody>
      </p:sp>
    </p:spTree>
    <p:extLst>
      <p:ext uri="{BB962C8B-B14F-4D97-AF65-F5344CB8AC3E}">
        <p14:creationId xmlns:p14="http://schemas.microsoft.com/office/powerpoint/2010/main" val="12173880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F29F1E-C77E-472E-A662-F9A49531A278}" type="slidenum">
              <a:rPr lang="en-GB" smtClean="0"/>
              <a:pPr/>
              <a:t>6</a:t>
            </a:fld>
            <a:endParaRPr lang="en-GB"/>
          </a:p>
        </p:txBody>
      </p:sp>
      <p:sp>
        <p:nvSpPr>
          <p:cNvPr id="5" name="Slide Number Placeholder 6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691F0DE0-BF1E-480E-B6C2-439FC32FABA3}" type="slidenum">
              <a:rPr lang="en-GB" smtClean="0"/>
              <a:pPr/>
              <a:t>6</a:t>
            </a:fld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1612427" y="908720"/>
            <a:ext cx="7074373" cy="467820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/>
              <a:t>REMEMBER: CONGRUENCE</a:t>
            </a:r>
          </a:p>
          <a:p>
            <a:pPr marL="285750" indent="-285750">
              <a:buFont typeface="Arial" pitchFamily="34" charset="0"/>
              <a:buChar char="•"/>
            </a:pPr>
            <a:endParaRPr lang="en-GB" sz="2800" dirty="0"/>
          </a:p>
          <a:p>
            <a:pPr marL="285750" indent="-285750">
              <a:buFont typeface="Arial" pitchFamily="34" charset="0"/>
              <a:buChar char="•"/>
            </a:pPr>
            <a:r>
              <a:rPr lang="en-GB" sz="2800" dirty="0"/>
              <a:t>All elements are interrelated</a:t>
            </a:r>
          </a:p>
          <a:p>
            <a:pPr marL="285750" indent="-285750">
              <a:buFont typeface="Arial" pitchFamily="34" charset="0"/>
              <a:buChar char="•"/>
            </a:pPr>
            <a:endParaRPr lang="en-GB" sz="2800" dirty="0"/>
          </a:p>
          <a:p>
            <a:pPr marL="285750" indent="-285750">
              <a:buFont typeface="Arial" pitchFamily="34" charset="0"/>
              <a:buChar char="•"/>
            </a:pPr>
            <a:r>
              <a:rPr lang="en-GB" sz="2800" dirty="0"/>
              <a:t>Elements will find an equilibrium</a:t>
            </a:r>
          </a:p>
          <a:p>
            <a:pPr marL="285750" indent="-285750">
              <a:buFont typeface="Arial" pitchFamily="34" charset="0"/>
              <a:buChar char="•"/>
            </a:pPr>
            <a:endParaRPr lang="en-GB" sz="2800" dirty="0"/>
          </a:p>
          <a:p>
            <a:pPr marL="285750" indent="-285750">
              <a:buFont typeface="Arial" pitchFamily="34" charset="0"/>
              <a:buChar char="•"/>
            </a:pPr>
            <a:r>
              <a:rPr lang="en-GB" sz="2800" dirty="0"/>
              <a:t>They are levers available to Management</a:t>
            </a:r>
          </a:p>
          <a:p>
            <a:pPr marL="285750" indent="-285750">
              <a:buFont typeface="Arial" pitchFamily="34" charset="0"/>
              <a:buChar char="•"/>
            </a:pPr>
            <a:endParaRPr lang="en-GB" sz="2800" dirty="0"/>
          </a:p>
          <a:p>
            <a:pPr marL="285750" indent="-285750">
              <a:buFont typeface="Arial" pitchFamily="34" charset="0"/>
              <a:buChar char="•"/>
            </a:pPr>
            <a:r>
              <a:rPr lang="en-GB" sz="2800" dirty="0"/>
              <a:t>They are the foundations and support for </a:t>
            </a:r>
          </a:p>
          <a:p>
            <a:r>
              <a:rPr lang="en-GB" sz="2800" dirty="0"/>
              <a:t>     Corporate Culture</a:t>
            </a:r>
          </a:p>
          <a:p>
            <a:pPr marL="285750" indent="-285750">
              <a:buFont typeface="Arial" pitchFamily="34" charset="0"/>
              <a:buChar char="•"/>
            </a:pP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3545981" y="271790"/>
            <a:ext cx="303159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/>
              <a:t>McKinsey 7S</a:t>
            </a:r>
          </a:p>
        </p:txBody>
      </p:sp>
    </p:spTree>
    <p:extLst>
      <p:ext uri="{BB962C8B-B14F-4D97-AF65-F5344CB8AC3E}">
        <p14:creationId xmlns:p14="http://schemas.microsoft.com/office/powerpoint/2010/main" val="5592575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" name="Rectangle 1"/>
          <p:cNvSpPr>
            <a:spLocks noChangeArrowheads="1"/>
          </p:cNvSpPr>
          <p:nvPr/>
        </p:nvSpPr>
        <p:spPr bwMode="auto">
          <a:xfrm>
            <a:off x="2555776" y="-119012"/>
            <a:ext cx="6588224" cy="26161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GB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>
              <a:buFontTx/>
              <a:buChar char="•"/>
            </a:pPr>
            <a:r>
              <a:rPr lang="en-GB" sz="2000" dirty="0">
                <a:latin typeface="Calibri" pitchFamily="34" charset="0"/>
                <a:ea typeface="Times New Roman" pitchFamily="18" charset="0"/>
                <a:cs typeface="Times New Roman" pitchFamily="18" charset="0"/>
              </a:rPr>
              <a:t>What is our strategy?</a:t>
            </a:r>
            <a:endParaRPr kumimoji="0" lang="en-GB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How do we intend to achieve our objectives?</a:t>
            </a:r>
            <a:endParaRPr kumimoji="0" lang="en-GB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How do we deal with competitive pressure?</a:t>
            </a:r>
            <a:endParaRPr kumimoji="0" lang="en-GB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How are changes in customer demands dealt  with?</a:t>
            </a:r>
            <a:endParaRPr kumimoji="0" lang="en-GB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How is strategy adjusted for environmental issues? </a:t>
            </a:r>
          </a:p>
          <a:p>
            <a:pPr>
              <a:buFontTx/>
              <a:buChar char="•"/>
            </a:pPr>
            <a:r>
              <a:rPr lang="en-GB" sz="2000" dirty="0">
                <a:latin typeface="Calibri" pitchFamily="34" charset="0"/>
                <a:ea typeface="Times New Roman" pitchFamily="18" charset="0"/>
                <a:cs typeface="Times New Roman" pitchFamily="18" charset="0"/>
              </a:rPr>
              <a:t>What is our strategy?</a:t>
            </a:r>
            <a:endParaRPr lang="en-GB" sz="2000" dirty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GB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7956550" y="5208665"/>
            <a:ext cx="730250" cy="339725"/>
          </a:xfrm>
        </p:spPr>
        <p:txBody>
          <a:bodyPr/>
          <a:lstStyle/>
          <a:p>
            <a:fld id="{9AF29F1E-C77E-472E-A662-F9A49531A278}" type="slidenum">
              <a:rPr lang="en-GB" smtClean="0"/>
              <a:pPr/>
              <a:t>7</a:t>
            </a:fld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1071538" y="2041601"/>
            <a:ext cx="7297382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Strategy:</a:t>
            </a:r>
          </a:p>
          <a:p>
            <a:endParaRPr lang="en-GB" dirty="0"/>
          </a:p>
          <a:p>
            <a:r>
              <a:rPr lang="en-GB" dirty="0"/>
              <a:t>Prescriptive				Emergent</a:t>
            </a:r>
          </a:p>
          <a:p>
            <a:r>
              <a:rPr lang="en-GB" dirty="0"/>
              <a:t>Deliberate				Patterns of Behaviour</a:t>
            </a:r>
          </a:p>
          <a:p>
            <a:r>
              <a:rPr lang="en-GB" dirty="0"/>
              <a:t>Analysis &amp; Planning				Ad – hoc</a:t>
            </a:r>
          </a:p>
          <a:p>
            <a:r>
              <a:rPr lang="en-GB" dirty="0"/>
              <a:t>Logical Incrementalism			Transformational</a:t>
            </a:r>
          </a:p>
          <a:p>
            <a:endParaRPr lang="en-GB" dirty="0"/>
          </a:p>
          <a:p>
            <a:r>
              <a:rPr lang="en-GB" dirty="0"/>
              <a:t>Markets Stable				Markets Hypercompetitive</a:t>
            </a:r>
          </a:p>
          <a:p>
            <a:r>
              <a:rPr lang="en-GB" dirty="0"/>
              <a:t>Risk Mitigation				Risk Management</a:t>
            </a:r>
          </a:p>
        </p:txBody>
      </p:sp>
      <p:cxnSp>
        <p:nvCxnSpPr>
          <p:cNvPr id="7" name="Straight Arrow Connector 6"/>
          <p:cNvCxnSpPr/>
          <p:nvPr/>
        </p:nvCxnSpPr>
        <p:spPr>
          <a:xfrm>
            <a:off x="4000496" y="2755981"/>
            <a:ext cx="1500198" cy="1588"/>
          </a:xfrm>
          <a:prstGeom prst="straightConnector1">
            <a:avLst/>
          </a:prstGeom>
          <a:ln w="2857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>
            <a:off x="4000496" y="3041733"/>
            <a:ext cx="1500198" cy="1588"/>
          </a:xfrm>
          <a:prstGeom prst="straightConnector1">
            <a:avLst/>
          </a:prstGeom>
          <a:ln w="2857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>
            <a:off x="4000496" y="3327485"/>
            <a:ext cx="1500198" cy="1588"/>
          </a:xfrm>
          <a:prstGeom prst="straightConnector1">
            <a:avLst/>
          </a:prstGeom>
          <a:ln w="2857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>
            <a:off x="4000496" y="3613237"/>
            <a:ext cx="1500198" cy="1588"/>
          </a:xfrm>
          <a:prstGeom prst="straightConnector1">
            <a:avLst/>
          </a:prstGeom>
          <a:ln w="2857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>
            <a:off x="4000496" y="4399055"/>
            <a:ext cx="1500198" cy="1588"/>
          </a:xfrm>
          <a:prstGeom prst="straightConnector1">
            <a:avLst/>
          </a:prstGeom>
          <a:ln w="2857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/>
          <p:nvPr/>
        </p:nvCxnSpPr>
        <p:spPr>
          <a:xfrm>
            <a:off x="4000496" y="4113303"/>
            <a:ext cx="1500198" cy="1588"/>
          </a:xfrm>
          <a:prstGeom prst="straightConnector1">
            <a:avLst/>
          </a:prstGeom>
          <a:ln w="2857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al 13"/>
          <p:cNvSpPr/>
          <p:nvPr/>
        </p:nvSpPr>
        <p:spPr>
          <a:xfrm>
            <a:off x="417686" y="260648"/>
            <a:ext cx="1714512" cy="150019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dirty="0"/>
              <a:t>STRATEGY</a:t>
            </a:r>
          </a:p>
        </p:txBody>
      </p:sp>
    </p:spTree>
    <p:extLst>
      <p:ext uri="{BB962C8B-B14F-4D97-AF65-F5344CB8AC3E}">
        <p14:creationId xmlns:p14="http://schemas.microsoft.com/office/powerpoint/2010/main" val="3476086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1"/>
          <p:cNvSpPr>
            <a:spLocks noChangeArrowheads="1"/>
          </p:cNvSpPr>
          <p:nvPr/>
        </p:nvSpPr>
        <p:spPr bwMode="auto">
          <a:xfrm>
            <a:off x="2483768" y="106180"/>
            <a:ext cx="6336704" cy="21236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>
              <a:buFontTx/>
              <a:buChar char="•"/>
            </a:pPr>
            <a:r>
              <a:rPr lang="en-GB" sz="1600" dirty="0">
                <a:latin typeface="Calibri" pitchFamily="34" charset="0"/>
                <a:ea typeface="Times New Roman" pitchFamily="18" charset="0"/>
                <a:cs typeface="Times New Roman" pitchFamily="18" charset="0"/>
              </a:rPr>
              <a:t>How is the company/team divided? </a:t>
            </a:r>
            <a:endParaRPr kumimoji="0" lang="en-GB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What is the hierarchy?</a:t>
            </a:r>
            <a:endParaRPr kumimoji="0" lang="en-GB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How do the various departments coordinate activities?</a:t>
            </a:r>
            <a:endParaRPr kumimoji="0" lang="en-GB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How do the team members organize and align themselves?</a:t>
            </a:r>
            <a:endParaRPr kumimoji="0" lang="en-GB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Is decision making and controlling centralized or decentralized?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en-GB" sz="1600" dirty="0"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 </a:t>
            </a:r>
            <a:r>
              <a:rPr kumimoji="0" lang="en-GB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Is this as it should be, given what we're doing? </a:t>
            </a:r>
            <a:endParaRPr kumimoji="0" lang="en-GB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Where are the lines of communication? Explicit and implicit?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071538" y="2279757"/>
            <a:ext cx="7352013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Mechanistic				Organic           (Burns &amp; Stalker)</a:t>
            </a:r>
          </a:p>
          <a:p>
            <a:r>
              <a:rPr lang="en-GB" sz="1600" dirty="0"/>
              <a:t>Machine Bureaucracy				Adhocracy      (Mintzberg)</a:t>
            </a:r>
          </a:p>
          <a:p>
            <a:r>
              <a:rPr lang="en-GB" sz="1600" dirty="0"/>
              <a:t>Tall					Flat</a:t>
            </a:r>
          </a:p>
          <a:p>
            <a:r>
              <a:rPr lang="en-GB" sz="1600" dirty="0"/>
              <a:t>Narrow spans of control			Wide Spans of control</a:t>
            </a:r>
          </a:p>
          <a:p>
            <a:r>
              <a:rPr lang="en-GB" sz="1600" dirty="0"/>
              <a:t>Role Based					Competence Based</a:t>
            </a:r>
          </a:p>
          <a:p>
            <a:r>
              <a:rPr lang="en-GB" sz="1600" dirty="0"/>
              <a:t>Rule Based					Empowering</a:t>
            </a:r>
          </a:p>
          <a:p>
            <a:r>
              <a:rPr lang="en-GB" sz="1600" dirty="0"/>
              <a:t>Rigid Hierarchy				Flexible</a:t>
            </a:r>
          </a:p>
          <a:p>
            <a:r>
              <a:rPr lang="en-GB" sz="1600" dirty="0"/>
              <a:t>Slow Decision Making				Quick Decision Making</a:t>
            </a:r>
          </a:p>
          <a:p>
            <a:r>
              <a:rPr lang="en-GB" sz="1600" dirty="0"/>
              <a:t>Functional Structure				Networks / Projectised Orgs.</a:t>
            </a:r>
          </a:p>
          <a:p>
            <a:r>
              <a:rPr lang="en-GB" sz="1600" dirty="0"/>
              <a:t>Legal Rational Authority			Emergent</a:t>
            </a:r>
          </a:p>
          <a:p>
            <a:r>
              <a:rPr lang="en-GB" sz="1600" dirty="0"/>
              <a:t>Separation of Authority 			Creative / Innovative</a:t>
            </a:r>
          </a:p>
          <a:p>
            <a:r>
              <a:rPr lang="en-GB" sz="1600" dirty="0"/>
              <a:t>from Responsibility</a:t>
            </a:r>
          </a:p>
          <a:p>
            <a:r>
              <a:rPr lang="en-GB" sz="1600" dirty="0"/>
              <a:t>Centralised				Decentralised</a:t>
            </a:r>
          </a:p>
          <a:p>
            <a:endParaRPr lang="en-GB" sz="1600" dirty="0"/>
          </a:p>
        </p:txBody>
      </p:sp>
      <p:cxnSp>
        <p:nvCxnSpPr>
          <p:cNvPr id="7" name="Straight Arrow Connector 6"/>
          <p:cNvCxnSpPr/>
          <p:nvPr/>
        </p:nvCxnSpPr>
        <p:spPr>
          <a:xfrm>
            <a:off x="3929058" y="2422633"/>
            <a:ext cx="1357322" cy="1588"/>
          </a:xfrm>
          <a:prstGeom prst="straightConnector1">
            <a:avLst/>
          </a:prstGeom>
          <a:ln w="2857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>
            <a:off x="3929058" y="2708385"/>
            <a:ext cx="1357322" cy="1588"/>
          </a:xfrm>
          <a:prstGeom prst="straightConnector1">
            <a:avLst/>
          </a:prstGeom>
          <a:ln w="2857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>
            <a:off x="3929058" y="3922831"/>
            <a:ext cx="1357322" cy="1588"/>
          </a:xfrm>
          <a:prstGeom prst="straightConnector1">
            <a:avLst/>
          </a:prstGeom>
          <a:ln w="2857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>
            <a:off x="3929058" y="3637079"/>
            <a:ext cx="1357322" cy="1588"/>
          </a:xfrm>
          <a:prstGeom prst="straightConnector1">
            <a:avLst/>
          </a:prstGeom>
          <a:ln w="2857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>
            <a:off x="3929058" y="3351327"/>
            <a:ext cx="1357322" cy="1588"/>
          </a:xfrm>
          <a:prstGeom prst="straightConnector1">
            <a:avLst/>
          </a:prstGeom>
          <a:ln w="2857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>
            <a:off x="3929058" y="3137013"/>
            <a:ext cx="1357322" cy="1588"/>
          </a:xfrm>
          <a:prstGeom prst="straightConnector1">
            <a:avLst/>
          </a:prstGeom>
          <a:ln w="2857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/>
          <p:nvPr/>
        </p:nvCxnSpPr>
        <p:spPr>
          <a:xfrm>
            <a:off x="3929058" y="4137145"/>
            <a:ext cx="1357322" cy="1588"/>
          </a:xfrm>
          <a:prstGeom prst="straightConnector1">
            <a:avLst/>
          </a:prstGeom>
          <a:ln w="2857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/>
          <p:nvPr/>
        </p:nvCxnSpPr>
        <p:spPr>
          <a:xfrm>
            <a:off x="3929058" y="4422897"/>
            <a:ext cx="1357322" cy="1588"/>
          </a:xfrm>
          <a:prstGeom prst="straightConnector1">
            <a:avLst/>
          </a:prstGeom>
          <a:ln w="2857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/>
          <p:nvPr/>
        </p:nvCxnSpPr>
        <p:spPr>
          <a:xfrm>
            <a:off x="3929058" y="4637211"/>
            <a:ext cx="1357322" cy="1588"/>
          </a:xfrm>
          <a:prstGeom prst="straightConnector1">
            <a:avLst/>
          </a:prstGeom>
          <a:ln w="2857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/>
          <p:nvPr/>
        </p:nvCxnSpPr>
        <p:spPr>
          <a:xfrm>
            <a:off x="3929058" y="5351591"/>
            <a:ext cx="1357322" cy="1588"/>
          </a:xfrm>
          <a:prstGeom prst="straightConnector1">
            <a:avLst/>
          </a:prstGeom>
          <a:ln w="2857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/>
          <p:nvPr/>
        </p:nvCxnSpPr>
        <p:spPr>
          <a:xfrm>
            <a:off x="3929058" y="2922699"/>
            <a:ext cx="1357322" cy="1588"/>
          </a:xfrm>
          <a:prstGeom prst="straightConnector1">
            <a:avLst/>
          </a:prstGeom>
          <a:ln w="2857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val 17"/>
          <p:cNvSpPr/>
          <p:nvPr/>
        </p:nvSpPr>
        <p:spPr>
          <a:xfrm>
            <a:off x="323528" y="453628"/>
            <a:ext cx="1892728" cy="142876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dirty="0"/>
              <a:t>STRUCTURE</a:t>
            </a:r>
          </a:p>
        </p:txBody>
      </p:sp>
    </p:spTree>
    <p:extLst>
      <p:ext uri="{BB962C8B-B14F-4D97-AF65-F5344CB8AC3E}">
        <p14:creationId xmlns:p14="http://schemas.microsoft.com/office/powerpoint/2010/main" val="18053628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377825"/>
            <a:ext cx="8229600" cy="701675"/>
          </a:xfrm>
        </p:spPr>
        <p:txBody>
          <a:bodyPr>
            <a:normAutofit fontScale="90000"/>
          </a:bodyPr>
          <a:lstStyle/>
          <a:p>
            <a:r>
              <a:rPr lang="en-GB" dirty="0"/>
              <a:t>The advantages of centralisation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F29F1E-C77E-472E-A662-F9A49531A278}" type="slidenum">
              <a:rPr lang="en-GB" smtClean="0"/>
              <a:pPr/>
              <a:t>9</a:t>
            </a:fld>
            <a:endParaRPr lang="en-GB"/>
          </a:p>
        </p:txBody>
      </p:sp>
      <p:pic>
        <p:nvPicPr>
          <p:cNvPr id="8" name="Picture 7" descr="C15NF006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1099110"/>
            <a:ext cx="8971335" cy="436572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7820564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377825"/>
            <a:ext cx="8229600" cy="701675"/>
          </a:xfrm>
        </p:spPr>
        <p:txBody>
          <a:bodyPr>
            <a:normAutofit fontScale="90000"/>
          </a:bodyPr>
          <a:lstStyle/>
          <a:p>
            <a:r>
              <a:rPr lang="en-GB" dirty="0"/>
              <a:t>Advantages of decentralisation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F29F1E-C77E-472E-A662-F9A49531A278}" type="slidenum">
              <a:rPr lang="en-GB" smtClean="0"/>
              <a:pPr/>
              <a:t>10</a:t>
            </a:fld>
            <a:endParaRPr lang="en-GB"/>
          </a:p>
        </p:txBody>
      </p:sp>
      <p:pic>
        <p:nvPicPr>
          <p:cNvPr id="7" name="Picture 9" descr="C:\Documents and Settings\laser\Desktop\C15NF006B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1079500"/>
            <a:ext cx="9144000" cy="458174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9554142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1"/>
          <p:cNvSpPr>
            <a:spLocks noChangeArrowheads="1"/>
          </p:cNvSpPr>
          <p:nvPr/>
        </p:nvSpPr>
        <p:spPr bwMode="auto">
          <a:xfrm>
            <a:off x="2651484" y="49744"/>
            <a:ext cx="6048672" cy="29546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What are the main systems that run the organization?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en-GB" dirty="0"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  </a:t>
            </a: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Consider financial and HR systems as well as</a:t>
            </a:r>
            <a:r>
              <a:rPr kumimoji="0" lang="en-GB" b="0" i="0" u="none" strike="noStrike" cap="none" normalizeH="0" dirty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 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en-GB" dirty="0"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  </a:t>
            </a: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communications and document storage.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GB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Where are the controls and how are they monitored and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en-GB" dirty="0"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 </a:t>
            </a: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evaluated?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GB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What internal rules and processes does the team use to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en-GB" dirty="0"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 </a:t>
            </a: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keep on track? </a:t>
            </a:r>
            <a:endParaRPr kumimoji="0" lang="en-GB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F29F1E-C77E-472E-A662-F9A49531A278}" type="slidenum">
              <a:rPr lang="en-GB" smtClean="0"/>
              <a:pPr/>
              <a:t>11</a:t>
            </a:fld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1142976" y="3129179"/>
            <a:ext cx="7443191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Formal					Informal</a:t>
            </a:r>
          </a:p>
          <a:p>
            <a:r>
              <a:rPr lang="en-GB" dirty="0"/>
              <a:t>Embedded within Structure		Adaptable with Structure</a:t>
            </a:r>
          </a:p>
          <a:p>
            <a:r>
              <a:rPr lang="en-GB" dirty="0"/>
              <a:t>Technologically Basic			Technologically Advanced</a:t>
            </a:r>
          </a:p>
          <a:p>
            <a:r>
              <a:rPr lang="en-GB" dirty="0"/>
              <a:t>Visible					Hidden</a:t>
            </a:r>
          </a:p>
          <a:p>
            <a:r>
              <a:rPr lang="en-GB" dirty="0"/>
              <a:t>For Control and Compliance		To Promote Efficiency</a:t>
            </a:r>
          </a:p>
          <a:p>
            <a:r>
              <a:rPr lang="en-GB" dirty="0"/>
              <a:t>Enforced by Rules			Self Enforced by Team</a:t>
            </a:r>
          </a:p>
        </p:txBody>
      </p:sp>
      <p:cxnSp>
        <p:nvCxnSpPr>
          <p:cNvPr id="7" name="Straight Arrow Connector 6"/>
          <p:cNvCxnSpPr/>
          <p:nvPr/>
        </p:nvCxnSpPr>
        <p:spPr>
          <a:xfrm>
            <a:off x="4643438" y="3272055"/>
            <a:ext cx="857256" cy="1588"/>
          </a:xfrm>
          <a:prstGeom prst="straightConnector1">
            <a:avLst/>
          </a:prstGeom>
          <a:ln w="2857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>
            <a:off x="4643438" y="3557807"/>
            <a:ext cx="857256" cy="1588"/>
          </a:xfrm>
          <a:prstGeom prst="straightConnector1">
            <a:avLst/>
          </a:prstGeom>
          <a:ln w="2857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>
            <a:off x="4643438" y="3843559"/>
            <a:ext cx="857256" cy="1588"/>
          </a:xfrm>
          <a:prstGeom prst="straightConnector1">
            <a:avLst/>
          </a:prstGeom>
          <a:ln w="2857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>
            <a:off x="4643438" y="4129311"/>
            <a:ext cx="857256" cy="1588"/>
          </a:xfrm>
          <a:prstGeom prst="straightConnector1">
            <a:avLst/>
          </a:prstGeom>
          <a:ln w="2857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>
            <a:off x="4643438" y="4415063"/>
            <a:ext cx="857256" cy="1588"/>
          </a:xfrm>
          <a:prstGeom prst="straightConnector1">
            <a:avLst/>
          </a:prstGeom>
          <a:ln w="2857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>
            <a:off x="4643438" y="4700815"/>
            <a:ext cx="857256" cy="1588"/>
          </a:xfrm>
          <a:prstGeom prst="straightConnector1">
            <a:avLst/>
          </a:prstGeom>
          <a:ln w="2857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Oval 12"/>
          <p:cNvSpPr/>
          <p:nvPr/>
        </p:nvSpPr>
        <p:spPr>
          <a:xfrm>
            <a:off x="539552" y="1041517"/>
            <a:ext cx="1714512" cy="15716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dirty="0"/>
              <a:t>SYSTEMS</a:t>
            </a:r>
          </a:p>
        </p:txBody>
      </p:sp>
    </p:spTree>
    <p:extLst>
      <p:ext uri="{BB962C8B-B14F-4D97-AF65-F5344CB8AC3E}">
        <p14:creationId xmlns:p14="http://schemas.microsoft.com/office/powerpoint/2010/main" val="23814262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04664"/>
            <a:ext cx="8229600" cy="701675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Forms of control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F29F1E-C77E-472E-A662-F9A49531A278}" type="slidenum">
              <a:rPr lang="en-GB" smtClean="0"/>
              <a:pPr/>
              <a:t>12</a:t>
            </a:fld>
            <a:endParaRPr lang="en-GB"/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>
          <a:xfrm>
            <a:off x="457200" y="1140254"/>
            <a:ext cx="8229600" cy="2603790"/>
          </a:xfrm>
          <a:prstGeom prst="rect">
            <a:avLst/>
          </a:prstGeom>
        </p:spPr>
        <p:txBody>
          <a:bodyPr vert="horz" lIns="91440" tIns="45720" rIns="91440" bIns="45720" rtlCol="0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Focus on measuring inputs, outputs, processes or behaviour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Focus on general results or specific actions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Focus on evaluation of overall or partial organisational performance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Focus on measuring day-to-day activities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Focus on codes of conduct and behaviour</a:t>
            </a:r>
          </a:p>
        </p:txBody>
      </p:sp>
    </p:spTree>
    <p:extLst>
      <p:ext uri="{BB962C8B-B14F-4D97-AF65-F5344CB8AC3E}">
        <p14:creationId xmlns:p14="http://schemas.microsoft.com/office/powerpoint/2010/main" val="224809935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1"/>
          <p:cNvSpPr>
            <a:spLocks noChangeArrowheads="1"/>
          </p:cNvSpPr>
          <p:nvPr/>
        </p:nvSpPr>
        <p:spPr bwMode="auto">
          <a:xfrm>
            <a:off x="2051720" y="309790"/>
            <a:ext cx="7056784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What are the core values?</a:t>
            </a:r>
            <a:endParaRPr kumimoji="0" lang="en-GB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What is the corporate/team culture?</a:t>
            </a:r>
            <a:endParaRPr kumimoji="0" lang="en-GB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How strong are the values?</a:t>
            </a:r>
            <a:endParaRPr kumimoji="0" lang="en-GB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What are the fundamental values that </a:t>
            </a:r>
            <a:r>
              <a:rPr lang="en-GB" dirty="0"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the company/team was built on? </a:t>
            </a:r>
            <a:endParaRPr kumimoji="0" lang="en-GB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F29F1E-C77E-472E-A662-F9A49531A278}" type="slidenum">
              <a:rPr lang="en-GB" smtClean="0"/>
              <a:pPr/>
              <a:t>13</a:t>
            </a:fld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1400586" y="2149267"/>
            <a:ext cx="6574300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Exclusive				Inclusive</a:t>
            </a:r>
          </a:p>
          <a:p>
            <a:r>
              <a:rPr lang="en-GB" dirty="0"/>
              <a:t>Written Values			Unwritten Values</a:t>
            </a:r>
          </a:p>
          <a:p>
            <a:r>
              <a:rPr lang="en-GB" dirty="0"/>
              <a:t>Analyser / Defender		Prospector</a:t>
            </a:r>
          </a:p>
          <a:p>
            <a:r>
              <a:rPr lang="en-GB" dirty="0"/>
              <a:t>Control Culture – emphasise		Quality of Life Culture</a:t>
            </a:r>
          </a:p>
          <a:p>
            <a:r>
              <a:rPr lang="en-GB" dirty="0"/>
              <a:t>	Rules				Core value</a:t>
            </a:r>
          </a:p>
          <a:p>
            <a:r>
              <a:rPr lang="en-GB" dirty="0"/>
              <a:t>	Procedures			Traditions</a:t>
            </a:r>
          </a:p>
          <a:p>
            <a:r>
              <a:rPr lang="en-GB" dirty="0"/>
              <a:t>	Control				Provide Guidance</a:t>
            </a:r>
          </a:p>
          <a:p>
            <a:r>
              <a:rPr lang="en-GB" dirty="0"/>
              <a:t>	Compliance</a:t>
            </a:r>
          </a:p>
          <a:p>
            <a:endParaRPr lang="en-GB" dirty="0"/>
          </a:p>
        </p:txBody>
      </p:sp>
      <p:cxnSp>
        <p:nvCxnSpPr>
          <p:cNvPr id="7" name="Straight Arrow Connector 6"/>
          <p:cNvCxnSpPr/>
          <p:nvPr/>
        </p:nvCxnSpPr>
        <p:spPr>
          <a:xfrm>
            <a:off x="4543858" y="2292143"/>
            <a:ext cx="500066" cy="1588"/>
          </a:xfrm>
          <a:prstGeom prst="straightConnector1">
            <a:avLst/>
          </a:prstGeom>
          <a:ln w="2857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>
            <a:off x="4543858" y="2577895"/>
            <a:ext cx="500066" cy="1588"/>
          </a:xfrm>
          <a:prstGeom prst="straightConnector1">
            <a:avLst/>
          </a:prstGeom>
          <a:ln w="2857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>
            <a:off x="4543858" y="2863647"/>
            <a:ext cx="500066" cy="1588"/>
          </a:xfrm>
          <a:prstGeom prst="straightConnector1">
            <a:avLst/>
          </a:prstGeom>
          <a:ln w="2857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>
            <a:off x="4543858" y="3149399"/>
            <a:ext cx="500066" cy="1588"/>
          </a:xfrm>
          <a:prstGeom prst="straightConnector1">
            <a:avLst/>
          </a:prstGeom>
          <a:ln w="2857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val 10"/>
          <p:cNvSpPr/>
          <p:nvPr/>
        </p:nvSpPr>
        <p:spPr>
          <a:xfrm>
            <a:off x="35496" y="374876"/>
            <a:ext cx="1928826" cy="164307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SHARED</a:t>
            </a:r>
          </a:p>
          <a:p>
            <a:pPr algn="ctr"/>
            <a:r>
              <a:rPr lang="en-GB" b="1" dirty="0"/>
              <a:t>VALUES</a:t>
            </a:r>
          </a:p>
        </p:txBody>
      </p:sp>
    </p:spTree>
    <p:extLst>
      <p:ext uri="{BB962C8B-B14F-4D97-AF65-F5344CB8AC3E}">
        <p14:creationId xmlns:p14="http://schemas.microsoft.com/office/powerpoint/2010/main" val="13553279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377825"/>
            <a:ext cx="8229600" cy="701675"/>
          </a:xfrm>
        </p:spPr>
        <p:txBody>
          <a:bodyPr>
            <a:normAutofit fontScale="90000"/>
          </a:bodyPr>
          <a:lstStyle/>
          <a:p>
            <a:r>
              <a:rPr lang="en-GB"/>
              <a:t>Organisational culture: McLean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F29F1E-C77E-472E-A662-F9A49531A278}" type="slidenum">
              <a:rPr lang="en-GB" smtClean="0"/>
              <a:pPr/>
              <a:t>14</a:t>
            </a:fld>
            <a:endParaRPr lang="en-GB"/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>
          <a:xfrm>
            <a:off x="0" y="1166019"/>
            <a:ext cx="9036496" cy="45259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1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‘The collection of traditions, values, policies, beliefs and attitudes that constitute a pervasive context for everything we do and think in an organisation.</a:t>
            </a:r>
            <a:endParaRPr lang="en-GB" sz="2800" i="1" dirty="0"/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0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When accepted by employees, culture increases the authority of management because: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Employees identify with the organisation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They internalise the organisation’s values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They are motivated to achieve organisational objectives.</a:t>
            </a:r>
          </a:p>
        </p:txBody>
      </p:sp>
    </p:spTree>
    <p:extLst>
      <p:ext uri="{BB962C8B-B14F-4D97-AF65-F5344CB8AC3E}">
        <p14:creationId xmlns:p14="http://schemas.microsoft.com/office/powerpoint/2010/main" val="73719602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"/>
          <p:cNvSpPr>
            <a:spLocks noGrp="1" noChangeArrowheads="1"/>
          </p:cNvSpPr>
          <p:nvPr>
            <p:ph type="title"/>
          </p:nvPr>
        </p:nvSpPr>
        <p:spPr>
          <a:xfrm>
            <a:off x="419100" y="42168"/>
            <a:ext cx="8229600" cy="701675"/>
          </a:xfrm>
        </p:spPr>
        <p:txBody>
          <a:bodyPr>
            <a:normAutofit fontScale="90000"/>
          </a:bodyPr>
          <a:lstStyle/>
          <a:p>
            <a:r>
              <a:rPr lang="en-GB" dirty="0"/>
              <a:t>Levels of culture: Schein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F29F1E-C77E-472E-A662-F9A49531A278}" type="slidenum">
              <a:rPr lang="en-GB" smtClean="0"/>
              <a:pPr/>
              <a:t>15</a:t>
            </a:fld>
            <a:endParaRPr lang="en-GB"/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>
          <a:xfrm>
            <a:off x="112080" y="908720"/>
            <a:ext cx="8852407" cy="4899803"/>
          </a:xfrm>
          <a:prstGeom prst="rect">
            <a:avLst/>
          </a:prstGeom>
          <a:noFill/>
          <a:ln/>
        </p:spPr>
        <p:txBody>
          <a:bodyPr vert="horz" wrap="square" lIns="91440" tIns="45720" rIns="91440" bIns="45720" rtlCol="0">
            <a:spAutoFit/>
          </a:bodyPr>
          <a:lstStyle/>
          <a:p>
            <a:pPr marL="358775" marR="0" lvl="0" indent="-358775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From the shallowest to the deepest, levels of culture are manifested through:</a:t>
            </a:r>
          </a:p>
          <a:p>
            <a:pPr marL="358775" marR="0" lvl="0" indent="-358775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881063" marR="0" lvl="1" indent="-4000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kumimoji="0" lang="en-GB" sz="22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Artefacts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 physical space and layout, technological output, written and spoken language, overt behaviour of group members.</a:t>
            </a:r>
          </a:p>
          <a:p>
            <a:pPr marL="881063" marR="0" lvl="1" indent="-4000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endParaRPr kumimoji="0" lang="en-GB" sz="2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881063" marR="0" lvl="1" indent="-4000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kumimoji="0" lang="en-GB" sz="22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Espoused values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 beliefs which become part of the conceptual process by which group members justify actions and behaviour. </a:t>
            </a:r>
          </a:p>
          <a:p>
            <a:pPr marL="881063" marR="0" lvl="1" indent="-4000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endParaRPr kumimoji="0" lang="en-GB" sz="2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881063" marR="0" lvl="1" indent="-4000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kumimoji="0" lang="en-GB" sz="22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Basic underlying assumptions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 unconsciously held learned responses.</a:t>
            </a:r>
          </a:p>
        </p:txBody>
      </p:sp>
    </p:spTree>
    <p:extLst>
      <p:ext uri="{BB962C8B-B14F-4D97-AF65-F5344CB8AC3E}">
        <p14:creationId xmlns:p14="http://schemas.microsoft.com/office/powerpoint/2010/main" val="59037007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"/>
          <p:cNvSpPr>
            <a:spLocks noGrp="1" noChangeArrowheads="1"/>
          </p:cNvSpPr>
          <p:nvPr>
            <p:ph type="title"/>
          </p:nvPr>
        </p:nvSpPr>
        <p:spPr>
          <a:xfrm>
            <a:off x="133350" y="188640"/>
            <a:ext cx="8869363" cy="571786"/>
          </a:xfrm>
        </p:spPr>
        <p:txBody>
          <a:bodyPr>
            <a:normAutofit fontScale="90000"/>
          </a:bodyPr>
          <a:lstStyle/>
          <a:p>
            <a:r>
              <a:rPr lang="en-GB" sz="3600" dirty="0"/>
              <a:t>Types of organisational culture: Handy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F29F1E-C77E-472E-A662-F9A49531A278}" type="slidenum">
              <a:rPr lang="en-GB" smtClean="0"/>
              <a:pPr/>
              <a:t>16</a:t>
            </a:fld>
            <a:endParaRPr lang="en-GB"/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>
          <a:xfrm>
            <a:off x="1598606" y="760426"/>
            <a:ext cx="593885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Power culture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Centralised control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Role culture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Bureaucratic control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Task culture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Project and team orientation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Person culture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Individual focus</a:t>
            </a:r>
          </a:p>
        </p:txBody>
      </p:sp>
    </p:spTree>
    <p:extLst>
      <p:ext uri="{BB962C8B-B14F-4D97-AF65-F5344CB8AC3E}">
        <p14:creationId xmlns:p14="http://schemas.microsoft.com/office/powerpoint/2010/main" val="70067965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>
          <a:xfrm>
            <a:off x="1142976" y="0"/>
            <a:ext cx="7499350" cy="764704"/>
          </a:xfrm>
        </p:spPr>
        <p:txBody>
          <a:bodyPr/>
          <a:lstStyle/>
          <a:p>
            <a:r>
              <a:rPr lang="en-GB" dirty="0"/>
              <a:t>Peters and Waterman</a:t>
            </a:r>
          </a:p>
        </p:txBody>
      </p:sp>
      <p:pic>
        <p:nvPicPr>
          <p:cNvPr id="5" name="Picture 7" descr="rue3014x_0206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731906"/>
            <a:ext cx="9144000" cy="6126094"/>
          </a:xfrm>
          <a:noFill/>
          <a:ln/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F29F1E-C77E-472E-A662-F9A49531A278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195297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1"/>
          <p:cNvSpPr>
            <a:spLocks noChangeArrowheads="1"/>
          </p:cNvSpPr>
          <p:nvPr/>
        </p:nvSpPr>
        <p:spPr bwMode="auto">
          <a:xfrm>
            <a:off x="2263842" y="244197"/>
            <a:ext cx="6856364" cy="18466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How participative is the management/leadership style?</a:t>
            </a:r>
            <a:endParaRPr kumimoji="0" lang="en-GB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How effective is that leadership?</a:t>
            </a:r>
            <a:endParaRPr kumimoji="0" lang="en-GB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Do employees/team members tend to be competitive or cooperative?</a:t>
            </a:r>
            <a:endParaRPr kumimoji="0" lang="en-GB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Are there real teams functioning within the organization or are they just nominal groups? </a:t>
            </a:r>
            <a:endParaRPr kumimoji="0" lang="en-GB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F29F1E-C77E-472E-A662-F9A49531A278}" type="slidenum">
              <a:rPr lang="en-GB" smtClean="0"/>
              <a:pPr/>
              <a:t>18</a:t>
            </a:fld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1214414" y="2371438"/>
            <a:ext cx="6856364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Autocratic				Democratic</a:t>
            </a:r>
          </a:p>
          <a:p>
            <a:r>
              <a:rPr lang="en-GB" dirty="0"/>
              <a:t>Dictatorial				Quality Circles</a:t>
            </a:r>
          </a:p>
          <a:p>
            <a:r>
              <a:rPr lang="en-GB" dirty="0"/>
              <a:t>Combative				Cooperative</a:t>
            </a:r>
          </a:p>
          <a:p>
            <a:r>
              <a:rPr lang="en-GB" dirty="0"/>
              <a:t>Non – participative				Participative</a:t>
            </a:r>
          </a:p>
          <a:p>
            <a:r>
              <a:rPr lang="en-GB" dirty="0"/>
              <a:t>Faux Teams				Team Based</a:t>
            </a:r>
          </a:p>
          <a:p>
            <a:r>
              <a:rPr lang="en-GB" dirty="0"/>
              <a:t>Single Loop Learning			Double Loop Learning</a:t>
            </a:r>
          </a:p>
        </p:txBody>
      </p:sp>
      <p:cxnSp>
        <p:nvCxnSpPr>
          <p:cNvPr id="7" name="Straight Arrow Connector 6"/>
          <p:cNvCxnSpPr/>
          <p:nvPr/>
        </p:nvCxnSpPr>
        <p:spPr>
          <a:xfrm>
            <a:off x="3929058" y="2514314"/>
            <a:ext cx="1428760" cy="1588"/>
          </a:xfrm>
          <a:prstGeom prst="straightConnector1">
            <a:avLst/>
          </a:prstGeom>
          <a:ln w="2857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>
            <a:off x="3929058" y="3085818"/>
            <a:ext cx="1428760" cy="1588"/>
          </a:xfrm>
          <a:prstGeom prst="straightConnector1">
            <a:avLst/>
          </a:prstGeom>
          <a:ln w="2857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>
            <a:off x="3929058" y="3371570"/>
            <a:ext cx="1428760" cy="1588"/>
          </a:xfrm>
          <a:prstGeom prst="straightConnector1">
            <a:avLst/>
          </a:prstGeom>
          <a:ln w="2857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>
            <a:off x="3929058" y="3657322"/>
            <a:ext cx="1428760" cy="1588"/>
          </a:xfrm>
          <a:prstGeom prst="straightConnector1">
            <a:avLst/>
          </a:prstGeom>
          <a:ln w="2857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>
            <a:off x="3929058" y="3943074"/>
            <a:ext cx="1428760" cy="1588"/>
          </a:xfrm>
          <a:prstGeom prst="straightConnector1">
            <a:avLst/>
          </a:prstGeom>
          <a:ln w="2857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>
            <a:off x="3929058" y="2800066"/>
            <a:ext cx="1428760" cy="1588"/>
          </a:xfrm>
          <a:prstGeom prst="straightConnector1">
            <a:avLst/>
          </a:prstGeom>
          <a:ln w="2857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Oval 12"/>
          <p:cNvSpPr/>
          <p:nvPr/>
        </p:nvSpPr>
        <p:spPr>
          <a:xfrm>
            <a:off x="179512" y="588073"/>
            <a:ext cx="1857388" cy="164307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STYLE</a:t>
            </a:r>
          </a:p>
        </p:txBody>
      </p:sp>
    </p:spTree>
    <p:extLst>
      <p:ext uri="{BB962C8B-B14F-4D97-AF65-F5344CB8AC3E}">
        <p14:creationId xmlns:p14="http://schemas.microsoft.com/office/powerpoint/2010/main" val="179375973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1"/>
          <p:cNvSpPr>
            <a:spLocks noChangeArrowheads="1"/>
          </p:cNvSpPr>
          <p:nvPr/>
        </p:nvSpPr>
        <p:spPr bwMode="auto">
          <a:xfrm>
            <a:off x="2339753" y="270751"/>
            <a:ext cx="6554246" cy="18466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What positions or specializations are represented within the team?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GB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What positions need to be filled?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GB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Are there gaps in required competencies? </a:t>
            </a:r>
            <a:endParaRPr kumimoji="0" lang="en-GB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F29F1E-C77E-472E-A662-F9A49531A278}" type="slidenum">
              <a:rPr lang="en-GB" smtClean="0"/>
              <a:pPr/>
              <a:t>19</a:t>
            </a:fld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1214414" y="3429000"/>
            <a:ext cx="6735626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Demographic Profile</a:t>
            </a:r>
          </a:p>
          <a:p>
            <a:r>
              <a:rPr lang="en-GB" dirty="0"/>
              <a:t>Older					Younger</a:t>
            </a:r>
          </a:p>
          <a:p>
            <a:r>
              <a:rPr lang="en-GB" dirty="0"/>
              <a:t>Mature Industries				Nascent Industries</a:t>
            </a:r>
          </a:p>
          <a:p>
            <a:r>
              <a:rPr lang="en-GB" dirty="0"/>
              <a:t>Specialisation				Skills / Competences</a:t>
            </a:r>
          </a:p>
          <a:p>
            <a:r>
              <a:rPr lang="en-GB" dirty="0"/>
              <a:t>Product Based				Knowledge Based</a:t>
            </a:r>
          </a:p>
          <a:p>
            <a:r>
              <a:rPr lang="en-GB" dirty="0"/>
              <a:t>Specialist skills				Transferrable skills</a:t>
            </a:r>
          </a:p>
          <a:p>
            <a:endParaRPr lang="en-GB" dirty="0"/>
          </a:p>
        </p:txBody>
      </p:sp>
      <p:cxnSp>
        <p:nvCxnSpPr>
          <p:cNvPr id="7" name="Straight Arrow Connector 6"/>
          <p:cNvCxnSpPr/>
          <p:nvPr/>
        </p:nvCxnSpPr>
        <p:spPr>
          <a:xfrm>
            <a:off x="3857620" y="3857628"/>
            <a:ext cx="1571636" cy="1588"/>
          </a:xfrm>
          <a:prstGeom prst="straightConnector1">
            <a:avLst/>
          </a:prstGeom>
          <a:ln w="2857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>
            <a:off x="3857620" y="4143380"/>
            <a:ext cx="1571636" cy="1588"/>
          </a:xfrm>
          <a:prstGeom prst="straightConnector1">
            <a:avLst/>
          </a:prstGeom>
          <a:ln w="2857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>
            <a:off x="3857620" y="4429132"/>
            <a:ext cx="1571636" cy="1588"/>
          </a:xfrm>
          <a:prstGeom prst="straightConnector1">
            <a:avLst/>
          </a:prstGeom>
          <a:ln w="2857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>
            <a:off x="3857620" y="4714884"/>
            <a:ext cx="1571636" cy="1588"/>
          </a:xfrm>
          <a:prstGeom prst="straightConnector1">
            <a:avLst/>
          </a:prstGeom>
          <a:ln w="2857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>
            <a:off x="3857620" y="5000636"/>
            <a:ext cx="1571636" cy="1588"/>
          </a:xfrm>
          <a:prstGeom prst="straightConnector1">
            <a:avLst/>
          </a:prstGeom>
          <a:ln w="2857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Oval 11"/>
          <p:cNvSpPr/>
          <p:nvPr/>
        </p:nvSpPr>
        <p:spPr>
          <a:xfrm>
            <a:off x="250001" y="409250"/>
            <a:ext cx="1928826" cy="17145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STAFF</a:t>
            </a:r>
          </a:p>
        </p:txBody>
      </p:sp>
    </p:spTree>
    <p:extLst>
      <p:ext uri="{BB962C8B-B14F-4D97-AF65-F5344CB8AC3E}">
        <p14:creationId xmlns:p14="http://schemas.microsoft.com/office/powerpoint/2010/main" val="356103314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1"/>
          <p:cNvSpPr>
            <a:spLocks noChangeArrowheads="1"/>
          </p:cNvSpPr>
          <p:nvPr/>
        </p:nvSpPr>
        <p:spPr bwMode="auto">
          <a:xfrm>
            <a:off x="2143108" y="635355"/>
            <a:ext cx="6786609" cy="16927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What are the strongest skills represented within the company/team?</a:t>
            </a:r>
          </a:p>
          <a:p>
            <a:pPr>
              <a:buFontTx/>
              <a:buChar char="•"/>
            </a:pPr>
            <a:r>
              <a:rPr lang="en-GB" sz="1600" dirty="0">
                <a:latin typeface="Calibri" pitchFamily="34" charset="0"/>
                <a:ea typeface="Times New Roman" pitchFamily="18" charset="0"/>
                <a:cs typeface="Times New Roman" pitchFamily="18" charset="0"/>
              </a:rPr>
              <a:t>Are there any skills gaps?</a:t>
            </a:r>
            <a:endParaRPr kumimoji="0" lang="en-GB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What is the company/team known for doing well?</a:t>
            </a:r>
            <a:endParaRPr kumimoji="0" lang="en-GB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Do the current employees/team members have the ability to do the job?</a:t>
            </a:r>
            <a:endParaRPr kumimoji="0" lang="en-GB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How are skills monitored and assessed? </a:t>
            </a:r>
            <a:endParaRPr kumimoji="0" lang="en-GB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F29F1E-C77E-472E-A662-F9A49531A278}" type="slidenum">
              <a:rPr lang="en-GB" smtClean="0"/>
              <a:pPr/>
              <a:t>20</a:t>
            </a:fld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1500166" y="3929066"/>
            <a:ext cx="6868868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Core Skills 				Peripheral Skills</a:t>
            </a:r>
          </a:p>
          <a:p>
            <a:r>
              <a:rPr lang="en-GB" dirty="0"/>
              <a:t>Firm Specific				Firm Addressable</a:t>
            </a:r>
          </a:p>
          <a:p>
            <a:r>
              <a:rPr lang="en-GB" dirty="0"/>
              <a:t>	Skills					Skills</a:t>
            </a:r>
          </a:p>
          <a:p>
            <a:r>
              <a:rPr lang="en-GB" dirty="0"/>
              <a:t>	Resources				Resources</a:t>
            </a:r>
          </a:p>
          <a:p>
            <a:r>
              <a:rPr lang="en-GB" dirty="0"/>
              <a:t>	Knowledge				Knowledge</a:t>
            </a:r>
          </a:p>
          <a:p>
            <a:endParaRPr lang="en-GB" dirty="0"/>
          </a:p>
          <a:p>
            <a:r>
              <a:rPr lang="en-GB" dirty="0"/>
              <a:t>Individual Skills				Collective / Team Skills</a:t>
            </a:r>
          </a:p>
        </p:txBody>
      </p:sp>
      <p:cxnSp>
        <p:nvCxnSpPr>
          <p:cNvPr id="7" name="Straight Arrow Connector 6"/>
          <p:cNvCxnSpPr/>
          <p:nvPr/>
        </p:nvCxnSpPr>
        <p:spPr>
          <a:xfrm>
            <a:off x="4214810" y="4071942"/>
            <a:ext cx="1357322" cy="1588"/>
          </a:xfrm>
          <a:prstGeom prst="straightConnector1">
            <a:avLst/>
          </a:prstGeom>
          <a:ln w="2857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>
            <a:off x="4214810" y="4357694"/>
            <a:ext cx="1357322" cy="1588"/>
          </a:xfrm>
          <a:prstGeom prst="straightConnector1">
            <a:avLst/>
          </a:prstGeom>
          <a:ln w="2857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>
            <a:off x="4286248" y="5715016"/>
            <a:ext cx="1357322" cy="1588"/>
          </a:xfrm>
          <a:prstGeom prst="straightConnector1">
            <a:avLst/>
          </a:prstGeom>
          <a:ln w="2857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val 7"/>
          <p:cNvSpPr/>
          <p:nvPr/>
        </p:nvSpPr>
        <p:spPr>
          <a:xfrm>
            <a:off x="214282" y="411504"/>
            <a:ext cx="1928826" cy="17145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SKILLS</a:t>
            </a:r>
          </a:p>
        </p:txBody>
      </p:sp>
    </p:spTree>
    <p:extLst>
      <p:ext uri="{BB962C8B-B14F-4D97-AF65-F5344CB8AC3E}">
        <p14:creationId xmlns:p14="http://schemas.microsoft.com/office/powerpoint/2010/main" val="299772191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Straight Arrow Connector 5"/>
          <p:cNvCxnSpPr/>
          <p:nvPr/>
        </p:nvCxnSpPr>
        <p:spPr>
          <a:xfrm>
            <a:off x="1643042" y="3120448"/>
            <a:ext cx="6215106" cy="1588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 rot="16200000" flipV="1">
            <a:off x="1750199" y="1941721"/>
            <a:ext cx="1643074" cy="71438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 rot="16200000" flipV="1">
            <a:off x="3607587" y="1941721"/>
            <a:ext cx="1643074" cy="71438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 rot="16200000" flipV="1">
            <a:off x="5393537" y="1941721"/>
            <a:ext cx="1643074" cy="71438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 rot="5400000" flipH="1" flipV="1">
            <a:off x="5322099" y="3656233"/>
            <a:ext cx="1714512" cy="64294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 rot="5400000" flipH="1" flipV="1">
            <a:off x="3607587" y="3656233"/>
            <a:ext cx="1714512" cy="64294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 rot="5400000" flipH="1" flipV="1">
            <a:off x="1750199" y="3656233"/>
            <a:ext cx="1714512" cy="64294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>
            <a:off x="2357422" y="1763126"/>
            <a:ext cx="785818" cy="15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>
            <a:off x="1785918" y="2334630"/>
            <a:ext cx="785818" cy="15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2786050" y="2763258"/>
            <a:ext cx="785818" cy="15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>
            <a:off x="3500430" y="1977440"/>
            <a:ext cx="785818" cy="15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/>
          <p:cNvCxnSpPr/>
          <p:nvPr/>
        </p:nvCxnSpPr>
        <p:spPr>
          <a:xfrm>
            <a:off x="3714744" y="2548944"/>
            <a:ext cx="785818" cy="15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>
            <a:off x="4357686" y="2191754"/>
            <a:ext cx="785818" cy="15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/>
          <p:cNvCxnSpPr/>
          <p:nvPr/>
        </p:nvCxnSpPr>
        <p:spPr>
          <a:xfrm>
            <a:off x="4143372" y="1691688"/>
            <a:ext cx="785818" cy="15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/>
          <p:cNvCxnSpPr/>
          <p:nvPr/>
        </p:nvCxnSpPr>
        <p:spPr>
          <a:xfrm>
            <a:off x="6000760" y="1834564"/>
            <a:ext cx="785818" cy="15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/>
          <p:cNvCxnSpPr/>
          <p:nvPr/>
        </p:nvCxnSpPr>
        <p:spPr>
          <a:xfrm>
            <a:off x="6215074" y="2263192"/>
            <a:ext cx="785818" cy="15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/>
          <p:cNvCxnSpPr/>
          <p:nvPr/>
        </p:nvCxnSpPr>
        <p:spPr>
          <a:xfrm>
            <a:off x="6429388" y="2763258"/>
            <a:ext cx="785818" cy="15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/>
          <p:cNvCxnSpPr/>
          <p:nvPr/>
        </p:nvCxnSpPr>
        <p:spPr>
          <a:xfrm>
            <a:off x="5572132" y="2691820"/>
            <a:ext cx="785818" cy="15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/>
          <p:cNvCxnSpPr/>
          <p:nvPr/>
        </p:nvCxnSpPr>
        <p:spPr>
          <a:xfrm>
            <a:off x="5286380" y="2048878"/>
            <a:ext cx="785818" cy="15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/>
          <p:cNvCxnSpPr/>
          <p:nvPr/>
        </p:nvCxnSpPr>
        <p:spPr>
          <a:xfrm>
            <a:off x="5572132" y="3549076"/>
            <a:ext cx="785818" cy="15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/>
          <p:cNvCxnSpPr/>
          <p:nvPr/>
        </p:nvCxnSpPr>
        <p:spPr>
          <a:xfrm>
            <a:off x="5357818" y="4049142"/>
            <a:ext cx="785818" cy="15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/>
          <p:cNvCxnSpPr/>
          <p:nvPr/>
        </p:nvCxnSpPr>
        <p:spPr>
          <a:xfrm>
            <a:off x="6215074" y="3834828"/>
            <a:ext cx="785818" cy="15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/>
          <p:cNvCxnSpPr/>
          <p:nvPr/>
        </p:nvCxnSpPr>
        <p:spPr>
          <a:xfrm>
            <a:off x="6072198" y="4334894"/>
            <a:ext cx="785818" cy="15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/>
          <p:cNvCxnSpPr/>
          <p:nvPr/>
        </p:nvCxnSpPr>
        <p:spPr>
          <a:xfrm>
            <a:off x="4286248" y="4549208"/>
            <a:ext cx="785818" cy="15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/>
          <p:cNvCxnSpPr/>
          <p:nvPr/>
        </p:nvCxnSpPr>
        <p:spPr>
          <a:xfrm>
            <a:off x="4500562" y="3834828"/>
            <a:ext cx="785818" cy="15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/>
          <p:cNvCxnSpPr/>
          <p:nvPr/>
        </p:nvCxnSpPr>
        <p:spPr>
          <a:xfrm>
            <a:off x="3571868" y="4192018"/>
            <a:ext cx="785818" cy="15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/>
          <p:cNvCxnSpPr/>
          <p:nvPr/>
        </p:nvCxnSpPr>
        <p:spPr>
          <a:xfrm>
            <a:off x="3857620" y="3549076"/>
            <a:ext cx="785818" cy="15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39"/>
          <p:cNvCxnSpPr/>
          <p:nvPr/>
        </p:nvCxnSpPr>
        <p:spPr>
          <a:xfrm>
            <a:off x="2714612" y="3763390"/>
            <a:ext cx="785818" cy="15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1714480" y="4192018"/>
            <a:ext cx="785818" cy="15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 rot="16200000" flipH="1">
            <a:off x="1285058" y="2692614"/>
            <a:ext cx="573092" cy="28575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Connector 44"/>
          <p:cNvCxnSpPr/>
          <p:nvPr/>
        </p:nvCxnSpPr>
        <p:spPr>
          <a:xfrm rot="5400000">
            <a:off x="1250133" y="3299043"/>
            <a:ext cx="642942" cy="28575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TextBox 47"/>
          <p:cNvSpPr txBox="1"/>
          <p:nvPr/>
        </p:nvSpPr>
        <p:spPr>
          <a:xfrm>
            <a:off x="2429346" y="124639"/>
            <a:ext cx="39995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ISHIKAWA DIAGRAM AND MCKINSEY 7S</a:t>
            </a:r>
          </a:p>
        </p:txBody>
      </p:sp>
      <p:sp>
        <p:nvSpPr>
          <p:cNvPr id="44" name="Oval 43"/>
          <p:cNvSpPr/>
          <p:nvPr/>
        </p:nvSpPr>
        <p:spPr>
          <a:xfrm>
            <a:off x="1428728" y="548680"/>
            <a:ext cx="1285884" cy="92869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900" b="1" dirty="0">
                <a:solidFill>
                  <a:schemeClr val="bg1"/>
                </a:solidFill>
              </a:rPr>
              <a:t>STRATEGY</a:t>
            </a:r>
          </a:p>
        </p:txBody>
      </p:sp>
      <p:sp>
        <p:nvSpPr>
          <p:cNvPr id="46" name="Oval 45"/>
          <p:cNvSpPr/>
          <p:nvPr/>
        </p:nvSpPr>
        <p:spPr>
          <a:xfrm>
            <a:off x="1428728" y="4763522"/>
            <a:ext cx="1143008" cy="92869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dirty="0"/>
              <a:t>SKILLS</a:t>
            </a:r>
          </a:p>
        </p:txBody>
      </p:sp>
      <p:sp>
        <p:nvSpPr>
          <p:cNvPr id="49" name="Oval 48"/>
          <p:cNvSpPr/>
          <p:nvPr/>
        </p:nvSpPr>
        <p:spPr>
          <a:xfrm>
            <a:off x="5214942" y="548680"/>
            <a:ext cx="1143008" cy="92869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900" b="1" dirty="0"/>
              <a:t>SYSTEMS</a:t>
            </a:r>
          </a:p>
        </p:txBody>
      </p:sp>
      <p:sp>
        <p:nvSpPr>
          <p:cNvPr id="50" name="Oval 49"/>
          <p:cNvSpPr/>
          <p:nvPr/>
        </p:nvSpPr>
        <p:spPr>
          <a:xfrm>
            <a:off x="3357554" y="548680"/>
            <a:ext cx="1214446" cy="92869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800" b="1" dirty="0"/>
              <a:t>STRUCTURE</a:t>
            </a:r>
          </a:p>
        </p:txBody>
      </p:sp>
      <p:sp>
        <p:nvSpPr>
          <p:cNvPr id="51" name="Oval 50"/>
          <p:cNvSpPr/>
          <p:nvPr/>
        </p:nvSpPr>
        <p:spPr>
          <a:xfrm>
            <a:off x="3428992" y="4763522"/>
            <a:ext cx="1143008" cy="92869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/>
              <a:t>STAFF</a:t>
            </a:r>
          </a:p>
        </p:txBody>
      </p:sp>
      <p:sp>
        <p:nvSpPr>
          <p:cNvPr id="52" name="Oval 51"/>
          <p:cNvSpPr/>
          <p:nvPr/>
        </p:nvSpPr>
        <p:spPr>
          <a:xfrm>
            <a:off x="5072066" y="4763522"/>
            <a:ext cx="1143008" cy="92869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/>
              <a:t>STYLE</a:t>
            </a:r>
          </a:p>
        </p:txBody>
      </p:sp>
      <p:sp>
        <p:nvSpPr>
          <p:cNvPr id="53" name="Oval 52"/>
          <p:cNvSpPr/>
          <p:nvPr/>
        </p:nvSpPr>
        <p:spPr>
          <a:xfrm>
            <a:off x="285720" y="2477506"/>
            <a:ext cx="1285884" cy="128588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900" b="1" dirty="0"/>
              <a:t>SHARED VALUES</a:t>
            </a:r>
          </a:p>
        </p:txBody>
      </p:sp>
      <p:cxnSp>
        <p:nvCxnSpPr>
          <p:cNvPr id="54" name="Straight Connector 53"/>
          <p:cNvCxnSpPr/>
          <p:nvPr/>
        </p:nvCxnSpPr>
        <p:spPr>
          <a:xfrm>
            <a:off x="1500166" y="2691820"/>
            <a:ext cx="571504" cy="15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Straight Connector 55"/>
          <p:cNvCxnSpPr/>
          <p:nvPr/>
        </p:nvCxnSpPr>
        <p:spPr>
          <a:xfrm>
            <a:off x="1500166" y="3620514"/>
            <a:ext cx="571504" cy="15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Rectangle 56"/>
          <p:cNvSpPr/>
          <p:nvPr/>
        </p:nvSpPr>
        <p:spPr>
          <a:xfrm>
            <a:off x="7858148" y="2548944"/>
            <a:ext cx="1285852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ISSUES</a:t>
            </a:r>
          </a:p>
        </p:txBody>
      </p:sp>
    </p:spTree>
    <p:extLst>
      <p:ext uri="{BB962C8B-B14F-4D97-AF65-F5344CB8AC3E}">
        <p14:creationId xmlns:p14="http://schemas.microsoft.com/office/powerpoint/2010/main" val="240265536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AutoShape 2" descr="mage result for questions"/>
          <p:cNvSpPr>
            <a:spLocks noChangeAspect="1" noChangeArrowheads="1"/>
          </p:cNvSpPr>
          <p:nvPr/>
        </p:nvSpPr>
        <p:spPr bwMode="auto">
          <a:xfrm>
            <a:off x="0" y="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8196" name="Picture 4" descr="mage result for questions&quot;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305" y="116632"/>
            <a:ext cx="8637721" cy="54726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0551806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3013</TotalTime>
  <Words>1292</Words>
  <Application>Microsoft Macintosh PowerPoint</Application>
  <PresentationFormat>On-screen Show (4:3)</PresentationFormat>
  <Paragraphs>255</Paragraphs>
  <Slides>22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8" baseType="lpstr">
      <vt:lpstr>Arial</vt:lpstr>
      <vt:lpstr>Calibri</vt:lpstr>
      <vt:lpstr>Myriad Pro</vt:lpstr>
      <vt:lpstr>Times New Roman</vt:lpstr>
      <vt:lpstr>Verdana</vt:lpstr>
      <vt:lpstr>20140311PresentationUWTSDTemplate</vt:lpstr>
      <vt:lpstr>  Visions for the Future – Theoretical Perspectives on Management LCDB7006  Lecture 6 (Week 7) (Part 2 / 2)  Organisational Structure &amp; Forms of Control)</vt:lpstr>
      <vt:lpstr>Today’s discussion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The advantages of centralisation</vt:lpstr>
      <vt:lpstr>Advantages of decentralisation</vt:lpstr>
      <vt:lpstr>PowerPoint Presentation</vt:lpstr>
      <vt:lpstr>Forms of control</vt:lpstr>
      <vt:lpstr>PowerPoint Presentation</vt:lpstr>
      <vt:lpstr>Organisational culture: McLean</vt:lpstr>
      <vt:lpstr>Levels of culture: Schein</vt:lpstr>
      <vt:lpstr>Types of organisational culture: Handy </vt:lpstr>
      <vt:lpstr>Peters and Waterman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Amare Desta</cp:lastModifiedBy>
  <cp:revision>191</cp:revision>
  <cp:lastPrinted>2018-07-09T15:27:01Z</cp:lastPrinted>
  <dcterms:created xsi:type="dcterms:W3CDTF">2002-10-07T19:43:58Z</dcterms:created>
  <dcterms:modified xsi:type="dcterms:W3CDTF">2021-07-15T07:09:39Z</dcterms:modified>
</cp:coreProperties>
</file>