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81" r:id="rId2"/>
    <p:sldId id="280" r:id="rId3"/>
    <p:sldId id="291" r:id="rId4"/>
    <p:sldId id="289" r:id="rId5"/>
    <p:sldId id="290" r:id="rId6"/>
    <p:sldId id="260" r:id="rId7"/>
    <p:sldId id="261" r:id="rId8"/>
    <p:sldId id="285" r:id="rId9"/>
    <p:sldId id="287" r:id="rId10"/>
    <p:sldId id="262" r:id="rId11"/>
    <p:sldId id="263" r:id="rId12"/>
    <p:sldId id="276" r:id="rId13"/>
    <p:sldId id="277" r:id="rId14"/>
    <p:sldId id="282" r:id="rId15"/>
    <p:sldId id="278" r:id="rId16"/>
    <p:sldId id="264" r:id="rId17"/>
    <p:sldId id="265" r:id="rId18"/>
    <p:sldId id="294" r:id="rId19"/>
    <p:sldId id="288" r:id="rId20"/>
    <p:sldId id="292" r:id="rId21"/>
    <p:sldId id="274" r:id="rId22"/>
    <p:sldId id="295" r:id="rId23"/>
    <p:sldId id="269" r:id="rId24"/>
    <p:sldId id="270" r:id="rId25"/>
    <p:sldId id="271" r:id="rId26"/>
    <p:sldId id="283" r:id="rId27"/>
    <p:sldId id="272"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63DD71-838D-4248-BDF5-D79071DBBC87}" v="2219" dt="2026-05-12T22:20:44.624"/>
    <p1510:client id="{25F29C6B-A4DC-487F-A30A-9149CD468950}" v="918" dt="2026-05-12T22:13:44.573"/>
    <p1510:client id="{8EE2C567-A65A-075E-CC31-A19A1E285440}" v="307" dt="2026-05-11T23:36:01.651"/>
    <p1510:client id="{929E695E-2B82-C0E7-C5DC-49E22F4C066A}" v="49" dt="2026-05-12T22:03:36.809"/>
    <p1510:client id="{9D11CC01-B937-4D72-BC33-93543DED7E11}" v="1154" vWet="1156" dt="2026-05-12T22:18:01.032"/>
    <p1510:client id="{C6CB29BD-BCA5-B5F0-CD23-B8A6CCAA152A}" v="21" dt="2026-05-12T18:17:37.8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1" d="100"/>
          <a:sy n="51" d="100"/>
        </p:scale>
        <p:origin x="43" y="6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B9635E-11BC-479F-AE89-867474FE44E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BAA104A-D2EA-4111-A547-C8405EE2FD8D}">
      <dgm:prSet/>
      <dgm:spPr/>
      <dgm:t>
        <a:bodyPr/>
        <a:lstStyle/>
        <a:p>
          <a:pPr rtl="0">
            <a:lnSpc>
              <a:spcPct val="100000"/>
            </a:lnSpc>
          </a:pPr>
          <a:r>
            <a:rPr lang="en-GB"/>
            <a:t>Transformational leadership → clear vision </a:t>
          </a:r>
          <a:r>
            <a:rPr lang="en-GB" i="1"/>
            <a:t>(Scott and Freeman, 2021)</a:t>
          </a:r>
          <a:endParaRPr lang="en-GB"/>
        </a:p>
      </dgm:t>
    </dgm:pt>
    <dgm:pt modelId="{7F48F6D3-3E63-46B7-B872-51A9E96CF8F7}" type="parTrans" cxnId="{7DE6D306-0323-49DF-A953-1CA807EED99E}">
      <dgm:prSet/>
      <dgm:spPr/>
      <dgm:t>
        <a:bodyPr/>
        <a:lstStyle/>
        <a:p>
          <a:endParaRPr lang="en-US"/>
        </a:p>
      </dgm:t>
    </dgm:pt>
    <dgm:pt modelId="{4B95E97D-F56E-4A49-A685-5FAAE0920A8F}" type="sibTrans" cxnId="{7DE6D306-0323-49DF-A953-1CA807EED99E}">
      <dgm:prSet/>
      <dgm:spPr/>
      <dgm:t>
        <a:bodyPr/>
        <a:lstStyle/>
        <a:p>
          <a:endParaRPr lang="en-US"/>
        </a:p>
      </dgm:t>
    </dgm:pt>
    <dgm:pt modelId="{F744AC64-DD74-4E5B-948F-F606C26C12C6}">
      <dgm:prSet/>
      <dgm:spPr/>
      <dgm:t>
        <a:bodyPr/>
        <a:lstStyle/>
        <a:p>
          <a:pPr>
            <a:lnSpc>
              <a:spcPct val="100000"/>
            </a:lnSpc>
          </a:pPr>
          <a:r>
            <a:rPr lang="en-GB" b="0"/>
            <a:t>Democratic leadership → stakeholder involvement</a:t>
          </a:r>
          <a:br>
            <a:rPr lang="en-GB" b="0"/>
          </a:br>
          <a:r>
            <a:rPr lang="en-GB" b="1"/>
            <a:t> </a:t>
          </a:r>
          <a:r>
            <a:rPr lang="en-GB" i="1"/>
            <a:t>(Lewin et al., 1939)</a:t>
          </a:r>
        </a:p>
      </dgm:t>
    </dgm:pt>
    <dgm:pt modelId="{38552A05-70F8-4A2F-B7F6-44CEA18CC999}" type="parTrans" cxnId="{EC3F07CB-3AB1-4AA8-8AA0-43BBEE87C910}">
      <dgm:prSet/>
      <dgm:spPr/>
      <dgm:t>
        <a:bodyPr/>
        <a:lstStyle/>
        <a:p>
          <a:endParaRPr lang="en-US"/>
        </a:p>
      </dgm:t>
    </dgm:pt>
    <dgm:pt modelId="{9CE05EA8-BE3A-4D40-B2C0-54CB7867548E}" type="sibTrans" cxnId="{EC3F07CB-3AB1-4AA8-8AA0-43BBEE87C910}">
      <dgm:prSet/>
      <dgm:spPr/>
      <dgm:t>
        <a:bodyPr/>
        <a:lstStyle/>
        <a:p>
          <a:endParaRPr lang="en-US"/>
        </a:p>
      </dgm:t>
    </dgm:pt>
    <dgm:pt modelId="{E8EBE061-A4D0-4FCC-A510-0BC545911A07}">
      <dgm:prSet/>
      <dgm:spPr/>
      <dgm:t>
        <a:bodyPr/>
        <a:lstStyle/>
        <a:p>
          <a:pPr>
            <a:lnSpc>
              <a:spcPct val="100000"/>
            </a:lnSpc>
          </a:pPr>
          <a:r>
            <a:rPr lang="en-GB" b="0"/>
            <a:t>Successful change depends on clear coordination and communication</a:t>
          </a:r>
          <a:br>
            <a:rPr lang="en-GB" b="1"/>
          </a:br>
          <a:r>
            <a:rPr lang="en-GB" i="1"/>
            <a:t>(Kotter, 2012)</a:t>
          </a:r>
          <a:endParaRPr lang="en-GB"/>
        </a:p>
      </dgm:t>
    </dgm:pt>
    <dgm:pt modelId="{AC29EEF0-8F70-4462-BCCA-363F0495CA66}" type="parTrans" cxnId="{AA3EFD9E-981F-41F3-B3EE-F925A3C30873}">
      <dgm:prSet/>
      <dgm:spPr/>
      <dgm:t>
        <a:bodyPr/>
        <a:lstStyle/>
        <a:p>
          <a:endParaRPr lang="en-US"/>
        </a:p>
      </dgm:t>
    </dgm:pt>
    <dgm:pt modelId="{E65F9777-2227-4AF3-B5D5-9697399A9C77}" type="sibTrans" cxnId="{AA3EFD9E-981F-41F3-B3EE-F925A3C30873}">
      <dgm:prSet/>
      <dgm:spPr/>
      <dgm:t>
        <a:bodyPr/>
        <a:lstStyle/>
        <a:p>
          <a:endParaRPr lang="en-US"/>
        </a:p>
      </dgm:t>
    </dgm:pt>
    <dgm:pt modelId="{C6ED2B86-1177-4307-AA21-C70A98B75DF9}" type="pres">
      <dgm:prSet presAssocID="{E6B9635E-11BC-479F-AE89-867474FE44EA}" presName="root" presStyleCnt="0">
        <dgm:presLayoutVars>
          <dgm:dir/>
          <dgm:resizeHandles val="exact"/>
        </dgm:presLayoutVars>
      </dgm:prSet>
      <dgm:spPr/>
    </dgm:pt>
    <dgm:pt modelId="{5271630D-21C1-44BF-82C9-AB10E0DBEDC2}" type="pres">
      <dgm:prSet presAssocID="{7BAA104A-D2EA-4111-A547-C8405EE2FD8D}" presName="compNode" presStyleCnt="0"/>
      <dgm:spPr/>
    </dgm:pt>
    <dgm:pt modelId="{508CA768-1DB7-4A34-A792-C4D47FBDC919}" type="pres">
      <dgm:prSet presAssocID="{7BAA104A-D2EA-4111-A547-C8405EE2FD8D}" presName="bgRect" presStyleLbl="bgShp" presStyleIdx="0" presStyleCnt="3"/>
      <dgm:spPr/>
    </dgm:pt>
    <dgm:pt modelId="{D0BF2CE8-9B80-4ED5-8612-ACB1808132A8}" type="pres">
      <dgm:prSet presAssocID="{7BAA104A-D2EA-4111-A547-C8405EE2FD8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p with pin"/>
        </a:ext>
      </dgm:extLst>
    </dgm:pt>
    <dgm:pt modelId="{E0681714-E9A9-4BCB-87E5-DB923D7341FE}" type="pres">
      <dgm:prSet presAssocID="{7BAA104A-D2EA-4111-A547-C8405EE2FD8D}" presName="spaceRect" presStyleCnt="0"/>
      <dgm:spPr/>
    </dgm:pt>
    <dgm:pt modelId="{574F80BD-7C61-4C77-8711-205D8D9600C1}" type="pres">
      <dgm:prSet presAssocID="{7BAA104A-D2EA-4111-A547-C8405EE2FD8D}" presName="parTx" presStyleLbl="revTx" presStyleIdx="0" presStyleCnt="3">
        <dgm:presLayoutVars>
          <dgm:chMax val="0"/>
          <dgm:chPref val="0"/>
        </dgm:presLayoutVars>
      </dgm:prSet>
      <dgm:spPr/>
    </dgm:pt>
    <dgm:pt modelId="{452B1462-EF3B-4444-B008-12E87F0E63E4}" type="pres">
      <dgm:prSet presAssocID="{4B95E97D-F56E-4A49-A685-5FAAE0920A8F}" presName="sibTrans" presStyleCnt="0"/>
      <dgm:spPr/>
    </dgm:pt>
    <dgm:pt modelId="{E68DE051-5759-42F2-A698-980E52DCE66F}" type="pres">
      <dgm:prSet presAssocID="{F744AC64-DD74-4E5B-948F-F606C26C12C6}" presName="compNode" presStyleCnt="0"/>
      <dgm:spPr/>
    </dgm:pt>
    <dgm:pt modelId="{77884DC6-42B7-4E67-AF99-1508F5175263}" type="pres">
      <dgm:prSet presAssocID="{F744AC64-DD74-4E5B-948F-F606C26C12C6}" presName="bgRect" presStyleLbl="bgShp" presStyleIdx="1" presStyleCnt="3"/>
      <dgm:spPr/>
    </dgm:pt>
    <dgm:pt modelId="{0554458A-34E6-491B-8391-BD58D56377E2}" type="pres">
      <dgm:prSet presAssocID="{F744AC64-DD74-4E5B-948F-F606C26C12C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eroplane"/>
        </a:ext>
      </dgm:extLst>
    </dgm:pt>
    <dgm:pt modelId="{D9C4779B-FDAA-41CE-A177-4A2B8C40528E}" type="pres">
      <dgm:prSet presAssocID="{F744AC64-DD74-4E5B-948F-F606C26C12C6}" presName="spaceRect" presStyleCnt="0"/>
      <dgm:spPr/>
    </dgm:pt>
    <dgm:pt modelId="{B27DDE68-795A-484A-A294-FDA3CC8053EF}" type="pres">
      <dgm:prSet presAssocID="{F744AC64-DD74-4E5B-948F-F606C26C12C6}" presName="parTx" presStyleLbl="revTx" presStyleIdx="1" presStyleCnt="3">
        <dgm:presLayoutVars>
          <dgm:chMax val="0"/>
          <dgm:chPref val="0"/>
        </dgm:presLayoutVars>
      </dgm:prSet>
      <dgm:spPr/>
    </dgm:pt>
    <dgm:pt modelId="{83BD7273-AF4E-4F7F-B65D-95F50077C1A2}" type="pres">
      <dgm:prSet presAssocID="{9CE05EA8-BE3A-4D40-B2C0-54CB7867548E}" presName="sibTrans" presStyleCnt="0"/>
      <dgm:spPr/>
    </dgm:pt>
    <dgm:pt modelId="{C2472A95-9897-4684-8C66-10A59ECF73B9}" type="pres">
      <dgm:prSet presAssocID="{E8EBE061-A4D0-4FCC-A510-0BC545911A07}" presName="compNode" presStyleCnt="0"/>
      <dgm:spPr/>
    </dgm:pt>
    <dgm:pt modelId="{64379957-277F-416E-893B-FCBA8F509420}" type="pres">
      <dgm:prSet presAssocID="{E8EBE061-A4D0-4FCC-A510-0BC545911A07}" presName="bgRect" presStyleLbl="bgShp" presStyleIdx="2" presStyleCnt="3"/>
      <dgm:spPr/>
    </dgm:pt>
    <dgm:pt modelId="{9ACD15AE-8362-4538-9700-C0D7C8B785AE}" type="pres">
      <dgm:prSet presAssocID="{E8EBE061-A4D0-4FCC-A510-0BC545911A0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ike"/>
        </a:ext>
      </dgm:extLst>
    </dgm:pt>
    <dgm:pt modelId="{7250188A-0001-48CE-BAB8-6532613F2F59}" type="pres">
      <dgm:prSet presAssocID="{E8EBE061-A4D0-4FCC-A510-0BC545911A07}" presName="spaceRect" presStyleCnt="0"/>
      <dgm:spPr/>
    </dgm:pt>
    <dgm:pt modelId="{EEDA75E0-3D74-47E6-B4C5-8C0DA84088D1}" type="pres">
      <dgm:prSet presAssocID="{E8EBE061-A4D0-4FCC-A510-0BC545911A07}" presName="parTx" presStyleLbl="revTx" presStyleIdx="2" presStyleCnt="3">
        <dgm:presLayoutVars>
          <dgm:chMax val="0"/>
          <dgm:chPref val="0"/>
        </dgm:presLayoutVars>
      </dgm:prSet>
      <dgm:spPr/>
    </dgm:pt>
  </dgm:ptLst>
  <dgm:cxnLst>
    <dgm:cxn modelId="{7DE6D306-0323-49DF-A953-1CA807EED99E}" srcId="{E6B9635E-11BC-479F-AE89-867474FE44EA}" destId="{7BAA104A-D2EA-4111-A547-C8405EE2FD8D}" srcOrd="0" destOrd="0" parTransId="{7F48F6D3-3E63-46B7-B872-51A9E96CF8F7}" sibTransId="{4B95E97D-F56E-4A49-A685-5FAAE0920A8F}"/>
    <dgm:cxn modelId="{17B3DA1E-8E43-478B-BC15-3276875C38A0}" type="presOf" srcId="{E8EBE061-A4D0-4FCC-A510-0BC545911A07}" destId="{EEDA75E0-3D74-47E6-B4C5-8C0DA84088D1}" srcOrd="0" destOrd="0" presId="urn:microsoft.com/office/officeart/2018/2/layout/IconVerticalSolidList"/>
    <dgm:cxn modelId="{1754124B-6028-435E-89C5-3E65E0B88D3C}" type="presOf" srcId="{7BAA104A-D2EA-4111-A547-C8405EE2FD8D}" destId="{574F80BD-7C61-4C77-8711-205D8D9600C1}" srcOrd="0" destOrd="0" presId="urn:microsoft.com/office/officeart/2018/2/layout/IconVerticalSolidList"/>
    <dgm:cxn modelId="{09F9B396-F3A5-44BD-83A9-CFE84BEFEE54}" type="presOf" srcId="{F744AC64-DD74-4E5B-948F-F606C26C12C6}" destId="{B27DDE68-795A-484A-A294-FDA3CC8053EF}" srcOrd="0" destOrd="0" presId="urn:microsoft.com/office/officeart/2018/2/layout/IconVerticalSolidList"/>
    <dgm:cxn modelId="{AA3EFD9E-981F-41F3-B3EE-F925A3C30873}" srcId="{E6B9635E-11BC-479F-AE89-867474FE44EA}" destId="{E8EBE061-A4D0-4FCC-A510-0BC545911A07}" srcOrd="2" destOrd="0" parTransId="{AC29EEF0-8F70-4462-BCCA-363F0495CA66}" sibTransId="{E65F9777-2227-4AF3-B5D5-9697399A9C77}"/>
    <dgm:cxn modelId="{047215B7-86A2-42FB-A15D-6774E2D70BAC}" type="presOf" srcId="{E6B9635E-11BC-479F-AE89-867474FE44EA}" destId="{C6ED2B86-1177-4307-AA21-C70A98B75DF9}" srcOrd="0" destOrd="0" presId="urn:microsoft.com/office/officeart/2018/2/layout/IconVerticalSolidList"/>
    <dgm:cxn modelId="{EC3F07CB-3AB1-4AA8-8AA0-43BBEE87C910}" srcId="{E6B9635E-11BC-479F-AE89-867474FE44EA}" destId="{F744AC64-DD74-4E5B-948F-F606C26C12C6}" srcOrd="1" destOrd="0" parTransId="{38552A05-70F8-4A2F-B7F6-44CEA18CC999}" sibTransId="{9CE05EA8-BE3A-4D40-B2C0-54CB7867548E}"/>
    <dgm:cxn modelId="{0BF1964A-65FE-4535-B830-431337EC5FA7}" type="presParOf" srcId="{C6ED2B86-1177-4307-AA21-C70A98B75DF9}" destId="{5271630D-21C1-44BF-82C9-AB10E0DBEDC2}" srcOrd="0" destOrd="0" presId="urn:microsoft.com/office/officeart/2018/2/layout/IconVerticalSolidList"/>
    <dgm:cxn modelId="{39BA266E-25BE-41DB-9C20-A50A9651A26E}" type="presParOf" srcId="{5271630D-21C1-44BF-82C9-AB10E0DBEDC2}" destId="{508CA768-1DB7-4A34-A792-C4D47FBDC919}" srcOrd="0" destOrd="0" presId="urn:microsoft.com/office/officeart/2018/2/layout/IconVerticalSolidList"/>
    <dgm:cxn modelId="{6722ABE4-E6E7-4FEF-A750-E0C05460D3BE}" type="presParOf" srcId="{5271630D-21C1-44BF-82C9-AB10E0DBEDC2}" destId="{D0BF2CE8-9B80-4ED5-8612-ACB1808132A8}" srcOrd="1" destOrd="0" presId="urn:microsoft.com/office/officeart/2018/2/layout/IconVerticalSolidList"/>
    <dgm:cxn modelId="{8995219E-7C1A-4256-8B1A-87C02C284E12}" type="presParOf" srcId="{5271630D-21C1-44BF-82C9-AB10E0DBEDC2}" destId="{E0681714-E9A9-4BCB-87E5-DB923D7341FE}" srcOrd="2" destOrd="0" presId="urn:microsoft.com/office/officeart/2018/2/layout/IconVerticalSolidList"/>
    <dgm:cxn modelId="{F263A46E-16A7-4D22-B33D-FEBCBC111D74}" type="presParOf" srcId="{5271630D-21C1-44BF-82C9-AB10E0DBEDC2}" destId="{574F80BD-7C61-4C77-8711-205D8D9600C1}" srcOrd="3" destOrd="0" presId="urn:microsoft.com/office/officeart/2018/2/layout/IconVerticalSolidList"/>
    <dgm:cxn modelId="{9FE69C68-6442-435C-818D-724D3F645F31}" type="presParOf" srcId="{C6ED2B86-1177-4307-AA21-C70A98B75DF9}" destId="{452B1462-EF3B-4444-B008-12E87F0E63E4}" srcOrd="1" destOrd="0" presId="urn:microsoft.com/office/officeart/2018/2/layout/IconVerticalSolidList"/>
    <dgm:cxn modelId="{66E05715-BF07-48C4-A0B8-9E7B4D54111A}" type="presParOf" srcId="{C6ED2B86-1177-4307-AA21-C70A98B75DF9}" destId="{E68DE051-5759-42F2-A698-980E52DCE66F}" srcOrd="2" destOrd="0" presId="urn:microsoft.com/office/officeart/2018/2/layout/IconVerticalSolidList"/>
    <dgm:cxn modelId="{28C8624B-7CC9-43B6-BBED-D63B7D1D8AF7}" type="presParOf" srcId="{E68DE051-5759-42F2-A698-980E52DCE66F}" destId="{77884DC6-42B7-4E67-AF99-1508F5175263}" srcOrd="0" destOrd="0" presId="urn:microsoft.com/office/officeart/2018/2/layout/IconVerticalSolidList"/>
    <dgm:cxn modelId="{DD7CEE6E-5DF0-4F8C-B601-699554356D17}" type="presParOf" srcId="{E68DE051-5759-42F2-A698-980E52DCE66F}" destId="{0554458A-34E6-491B-8391-BD58D56377E2}" srcOrd="1" destOrd="0" presId="urn:microsoft.com/office/officeart/2018/2/layout/IconVerticalSolidList"/>
    <dgm:cxn modelId="{CCC446F2-2789-4C4A-A490-362F64CADF2F}" type="presParOf" srcId="{E68DE051-5759-42F2-A698-980E52DCE66F}" destId="{D9C4779B-FDAA-41CE-A177-4A2B8C40528E}" srcOrd="2" destOrd="0" presId="urn:microsoft.com/office/officeart/2018/2/layout/IconVerticalSolidList"/>
    <dgm:cxn modelId="{902B29F8-10D3-4237-92F7-5DB6AB8C340F}" type="presParOf" srcId="{E68DE051-5759-42F2-A698-980E52DCE66F}" destId="{B27DDE68-795A-484A-A294-FDA3CC8053EF}" srcOrd="3" destOrd="0" presId="urn:microsoft.com/office/officeart/2018/2/layout/IconVerticalSolidList"/>
    <dgm:cxn modelId="{CD4C9D1C-1AF9-459D-995D-AB0FCE4CE36F}" type="presParOf" srcId="{C6ED2B86-1177-4307-AA21-C70A98B75DF9}" destId="{83BD7273-AF4E-4F7F-B65D-95F50077C1A2}" srcOrd="3" destOrd="0" presId="urn:microsoft.com/office/officeart/2018/2/layout/IconVerticalSolidList"/>
    <dgm:cxn modelId="{1E94A908-6372-4412-8DA1-FCBF8A926665}" type="presParOf" srcId="{C6ED2B86-1177-4307-AA21-C70A98B75DF9}" destId="{C2472A95-9897-4684-8C66-10A59ECF73B9}" srcOrd="4" destOrd="0" presId="urn:microsoft.com/office/officeart/2018/2/layout/IconVerticalSolidList"/>
    <dgm:cxn modelId="{38B47761-820E-4605-B053-530F313F4A5B}" type="presParOf" srcId="{C2472A95-9897-4684-8C66-10A59ECF73B9}" destId="{64379957-277F-416E-893B-FCBA8F509420}" srcOrd="0" destOrd="0" presId="urn:microsoft.com/office/officeart/2018/2/layout/IconVerticalSolidList"/>
    <dgm:cxn modelId="{57A3147B-CF3B-4543-96B3-6ECCAA3CC940}" type="presParOf" srcId="{C2472A95-9897-4684-8C66-10A59ECF73B9}" destId="{9ACD15AE-8362-4538-9700-C0D7C8B785AE}" srcOrd="1" destOrd="0" presId="urn:microsoft.com/office/officeart/2018/2/layout/IconVerticalSolidList"/>
    <dgm:cxn modelId="{8BE3FD68-4862-4F85-9971-389BC3978A06}" type="presParOf" srcId="{C2472A95-9897-4684-8C66-10A59ECF73B9}" destId="{7250188A-0001-48CE-BAB8-6532613F2F59}" srcOrd="2" destOrd="0" presId="urn:microsoft.com/office/officeart/2018/2/layout/IconVerticalSolidList"/>
    <dgm:cxn modelId="{38141DA9-B816-42B4-BF76-73D5FB33FBCC}" type="presParOf" srcId="{C2472A95-9897-4684-8C66-10A59ECF73B9}" destId="{EEDA75E0-3D74-47E6-B4C5-8C0DA84088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40B67B-B457-4D5A-9783-10670A369C73}"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4FC0576D-1D23-4C17-A1D5-8C7AD7ED7FAB}">
      <dgm:prSet custT="1"/>
      <dgm:spPr/>
      <dgm:t>
        <a:bodyPr/>
        <a:lstStyle/>
        <a:p>
          <a:r>
            <a:rPr lang="en-GB" sz="1600" dirty="0">
              <a:latin typeface="Arial" panose="020B0604020202020204" pitchFamily="34" charset="0"/>
              <a:cs typeface="Arial" panose="020B0604020202020204" pitchFamily="34" charset="0"/>
            </a:rPr>
            <a:t>Cornwall attracts up to 4.8 million tourists a year (Travel mole, 2025). So, it is a popular area for travellers.</a:t>
          </a:r>
          <a:endParaRPr lang="en-US" sz="1600" dirty="0">
            <a:latin typeface="Arial" panose="020B0604020202020204" pitchFamily="34" charset="0"/>
            <a:cs typeface="Arial" panose="020B0604020202020204" pitchFamily="34" charset="0"/>
          </a:endParaRPr>
        </a:p>
      </dgm:t>
    </dgm:pt>
    <dgm:pt modelId="{77BA010F-6920-4AFB-A417-04B843EBA38F}" type="parTrans" cxnId="{6C615BD1-4E44-42C5-98FE-27F6BF2F4FAC}">
      <dgm:prSet/>
      <dgm:spPr/>
      <dgm:t>
        <a:bodyPr/>
        <a:lstStyle/>
        <a:p>
          <a:endParaRPr lang="en-US"/>
        </a:p>
      </dgm:t>
    </dgm:pt>
    <dgm:pt modelId="{9A3EDCFC-1B0A-48F7-8CF8-5138D0D583D3}" type="sibTrans" cxnId="{6C615BD1-4E44-42C5-98FE-27F6BF2F4FAC}">
      <dgm:prSet/>
      <dgm:spPr/>
      <dgm:t>
        <a:bodyPr/>
        <a:lstStyle/>
        <a:p>
          <a:endParaRPr lang="en-US"/>
        </a:p>
      </dgm:t>
    </dgm:pt>
    <dgm:pt modelId="{056A0EDE-C952-4183-A8F3-96E0123482D2}">
      <dgm:prSet custT="1"/>
      <dgm:spPr/>
      <dgm:t>
        <a:bodyPr/>
        <a:lstStyle/>
        <a:p>
          <a:r>
            <a:rPr lang="en-GB" sz="1800" dirty="0">
              <a:latin typeface="Arial" panose="020B0604020202020204" pitchFamily="34" charset="0"/>
              <a:cs typeface="Arial" panose="020B0604020202020204" pitchFamily="34" charset="0"/>
            </a:rPr>
            <a:t>Tourism boosts the local economy offering employment and money being bought into the economy.</a:t>
          </a:r>
          <a:endParaRPr lang="en-US" sz="1800" dirty="0">
            <a:latin typeface="Arial" panose="020B0604020202020204" pitchFamily="34" charset="0"/>
            <a:cs typeface="Arial" panose="020B0604020202020204" pitchFamily="34" charset="0"/>
          </a:endParaRPr>
        </a:p>
      </dgm:t>
    </dgm:pt>
    <dgm:pt modelId="{8C4854F5-E0AA-48C3-AFA9-BE134F7A174F}" type="parTrans" cxnId="{53DEB34D-0FA3-4ED7-A020-80BB93AC605D}">
      <dgm:prSet/>
      <dgm:spPr/>
      <dgm:t>
        <a:bodyPr/>
        <a:lstStyle/>
        <a:p>
          <a:endParaRPr lang="en-US"/>
        </a:p>
      </dgm:t>
    </dgm:pt>
    <dgm:pt modelId="{7FBFD7BE-F5F2-4B29-B824-45B977419FB8}" type="sibTrans" cxnId="{53DEB34D-0FA3-4ED7-A020-80BB93AC605D}">
      <dgm:prSet/>
      <dgm:spPr/>
      <dgm:t>
        <a:bodyPr/>
        <a:lstStyle/>
        <a:p>
          <a:endParaRPr lang="en-US"/>
        </a:p>
      </dgm:t>
    </dgm:pt>
    <dgm:pt modelId="{EDD6579A-039D-4831-9DEE-00676F011F0C}">
      <dgm:prSet custT="1"/>
      <dgm:spPr/>
      <dgm:t>
        <a:bodyPr/>
        <a:lstStyle/>
        <a:p>
          <a:r>
            <a:rPr lang="en-GB" sz="1800" dirty="0">
              <a:latin typeface="Arial" panose="020B0604020202020204" pitchFamily="34" charset="0"/>
              <a:cs typeface="Arial" panose="020B0604020202020204" pitchFamily="34" charset="0"/>
            </a:rPr>
            <a:t>In 2025 Visit Cornwall went into voluntary liquidation due to financial difficulties.</a:t>
          </a:r>
          <a:endParaRPr lang="en-US" sz="1800" dirty="0">
            <a:latin typeface="Arial" panose="020B0604020202020204" pitchFamily="34" charset="0"/>
            <a:cs typeface="Arial" panose="020B0604020202020204" pitchFamily="34" charset="0"/>
          </a:endParaRPr>
        </a:p>
      </dgm:t>
    </dgm:pt>
    <dgm:pt modelId="{2010601F-3A30-4FC1-BAA1-2BC6C0C4CB52}" type="parTrans" cxnId="{2DA97CD6-58A9-4BC8-AEA3-E4A088B643EF}">
      <dgm:prSet/>
      <dgm:spPr/>
      <dgm:t>
        <a:bodyPr/>
        <a:lstStyle/>
        <a:p>
          <a:endParaRPr lang="en-US"/>
        </a:p>
      </dgm:t>
    </dgm:pt>
    <dgm:pt modelId="{2BD35F54-5BBD-41DA-B630-B078EC8A0D7F}" type="sibTrans" cxnId="{2DA97CD6-58A9-4BC8-AEA3-E4A088B643EF}">
      <dgm:prSet/>
      <dgm:spPr/>
      <dgm:t>
        <a:bodyPr/>
        <a:lstStyle/>
        <a:p>
          <a:endParaRPr lang="en-US"/>
        </a:p>
      </dgm:t>
    </dgm:pt>
    <dgm:pt modelId="{82873BC7-902D-426F-93C4-BEC258F8E3A2}">
      <dgm:prSet custT="1"/>
      <dgm:spPr/>
      <dgm:t>
        <a:bodyPr/>
        <a:lstStyle/>
        <a:p>
          <a:r>
            <a:rPr lang="en-GB" sz="1800" dirty="0">
              <a:latin typeface="Arial" panose="020B0604020202020204" pitchFamily="34" charset="0"/>
              <a:cs typeface="Arial" panose="020B0604020202020204" pitchFamily="34" charset="0"/>
            </a:rPr>
            <a:t>Tourism supports around 20% of employment in Cornwall (Cornwall Community Foundation, 2024). But due to the liquidation people and small businesses within the sector are more likely to lose their jobs.</a:t>
          </a:r>
          <a:endParaRPr lang="en-US" sz="1800" dirty="0">
            <a:latin typeface="Arial" panose="020B0604020202020204" pitchFamily="34" charset="0"/>
            <a:cs typeface="Arial" panose="020B0604020202020204" pitchFamily="34" charset="0"/>
          </a:endParaRPr>
        </a:p>
      </dgm:t>
    </dgm:pt>
    <dgm:pt modelId="{13333844-6978-44C4-AE12-23B420992743}" type="parTrans" cxnId="{97B1B7F3-DFE4-4FC5-8067-5C96443AD214}">
      <dgm:prSet/>
      <dgm:spPr/>
      <dgm:t>
        <a:bodyPr/>
        <a:lstStyle/>
        <a:p>
          <a:endParaRPr lang="en-US"/>
        </a:p>
      </dgm:t>
    </dgm:pt>
    <dgm:pt modelId="{931D9417-453E-499F-BE9E-6ADF5F1C426C}" type="sibTrans" cxnId="{97B1B7F3-DFE4-4FC5-8067-5C96443AD214}">
      <dgm:prSet/>
      <dgm:spPr/>
      <dgm:t>
        <a:bodyPr/>
        <a:lstStyle/>
        <a:p>
          <a:endParaRPr lang="en-US"/>
        </a:p>
      </dgm:t>
    </dgm:pt>
    <dgm:pt modelId="{DF99AD5E-C098-443C-8922-28BB2A7BB4BD}" type="pres">
      <dgm:prSet presAssocID="{DB40B67B-B457-4D5A-9783-10670A369C73}" presName="vert0" presStyleCnt="0">
        <dgm:presLayoutVars>
          <dgm:dir/>
          <dgm:animOne val="branch"/>
          <dgm:animLvl val="lvl"/>
        </dgm:presLayoutVars>
      </dgm:prSet>
      <dgm:spPr/>
    </dgm:pt>
    <dgm:pt modelId="{D5FBE715-27F2-4246-9123-18CFE73B2E8C}" type="pres">
      <dgm:prSet presAssocID="{4FC0576D-1D23-4C17-A1D5-8C7AD7ED7FAB}" presName="thickLine" presStyleLbl="alignNode1" presStyleIdx="0" presStyleCnt="4"/>
      <dgm:spPr/>
    </dgm:pt>
    <dgm:pt modelId="{769EB5FA-6EC5-4827-BE24-2AD54C4DD4F5}" type="pres">
      <dgm:prSet presAssocID="{4FC0576D-1D23-4C17-A1D5-8C7AD7ED7FAB}" presName="horz1" presStyleCnt="0"/>
      <dgm:spPr/>
    </dgm:pt>
    <dgm:pt modelId="{9F45147B-7481-4669-BB38-EFDBF6BCBE8A}" type="pres">
      <dgm:prSet presAssocID="{4FC0576D-1D23-4C17-A1D5-8C7AD7ED7FAB}" presName="tx1" presStyleLbl="revTx" presStyleIdx="0" presStyleCnt="4"/>
      <dgm:spPr/>
    </dgm:pt>
    <dgm:pt modelId="{DB84B0BC-5B23-48C0-90BD-4149059B3DDD}" type="pres">
      <dgm:prSet presAssocID="{4FC0576D-1D23-4C17-A1D5-8C7AD7ED7FAB}" presName="vert1" presStyleCnt="0"/>
      <dgm:spPr/>
    </dgm:pt>
    <dgm:pt modelId="{5FC60287-F8D4-445E-B004-D5E0C9368A2A}" type="pres">
      <dgm:prSet presAssocID="{056A0EDE-C952-4183-A8F3-96E0123482D2}" presName="thickLine" presStyleLbl="alignNode1" presStyleIdx="1" presStyleCnt="4"/>
      <dgm:spPr/>
    </dgm:pt>
    <dgm:pt modelId="{14403BE4-4142-47F0-AA0D-21B1746A09B7}" type="pres">
      <dgm:prSet presAssocID="{056A0EDE-C952-4183-A8F3-96E0123482D2}" presName="horz1" presStyleCnt="0"/>
      <dgm:spPr/>
    </dgm:pt>
    <dgm:pt modelId="{BA59321E-4992-46C5-BBD0-072B0EB0199C}" type="pres">
      <dgm:prSet presAssocID="{056A0EDE-C952-4183-A8F3-96E0123482D2}" presName="tx1" presStyleLbl="revTx" presStyleIdx="1" presStyleCnt="4"/>
      <dgm:spPr/>
    </dgm:pt>
    <dgm:pt modelId="{F1D4AF7B-EADB-475C-AE48-585EBE493439}" type="pres">
      <dgm:prSet presAssocID="{056A0EDE-C952-4183-A8F3-96E0123482D2}" presName="vert1" presStyleCnt="0"/>
      <dgm:spPr/>
    </dgm:pt>
    <dgm:pt modelId="{F6B42C60-E4A6-494D-A4A9-D4525095C8A0}" type="pres">
      <dgm:prSet presAssocID="{EDD6579A-039D-4831-9DEE-00676F011F0C}" presName="thickLine" presStyleLbl="alignNode1" presStyleIdx="2" presStyleCnt="4"/>
      <dgm:spPr/>
    </dgm:pt>
    <dgm:pt modelId="{6BC525F1-1044-4AE3-B950-BE4744E5F9AC}" type="pres">
      <dgm:prSet presAssocID="{EDD6579A-039D-4831-9DEE-00676F011F0C}" presName="horz1" presStyleCnt="0"/>
      <dgm:spPr/>
    </dgm:pt>
    <dgm:pt modelId="{7CA43336-FB0B-463D-AC75-14616AFAEA87}" type="pres">
      <dgm:prSet presAssocID="{EDD6579A-039D-4831-9DEE-00676F011F0C}" presName="tx1" presStyleLbl="revTx" presStyleIdx="2" presStyleCnt="4"/>
      <dgm:spPr/>
    </dgm:pt>
    <dgm:pt modelId="{F5588607-E111-4A60-A2AB-61705869D471}" type="pres">
      <dgm:prSet presAssocID="{EDD6579A-039D-4831-9DEE-00676F011F0C}" presName="vert1" presStyleCnt="0"/>
      <dgm:spPr/>
    </dgm:pt>
    <dgm:pt modelId="{63498902-28B3-48A0-AECE-F04CC36DF3CF}" type="pres">
      <dgm:prSet presAssocID="{82873BC7-902D-426F-93C4-BEC258F8E3A2}" presName="thickLine" presStyleLbl="alignNode1" presStyleIdx="3" presStyleCnt="4"/>
      <dgm:spPr/>
    </dgm:pt>
    <dgm:pt modelId="{B1F9E92D-035C-48CA-A7C9-9663D076A854}" type="pres">
      <dgm:prSet presAssocID="{82873BC7-902D-426F-93C4-BEC258F8E3A2}" presName="horz1" presStyleCnt="0"/>
      <dgm:spPr/>
    </dgm:pt>
    <dgm:pt modelId="{664579F3-9E98-4BE5-8E5F-22AF9CDEA3C2}" type="pres">
      <dgm:prSet presAssocID="{82873BC7-902D-426F-93C4-BEC258F8E3A2}" presName="tx1" presStyleLbl="revTx" presStyleIdx="3" presStyleCnt="4"/>
      <dgm:spPr/>
    </dgm:pt>
    <dgm:pt modelId="{A6FD84B1-6237-4144-A3E9-66D1577966C9}" type="pres">
      <dgm:prSet presAssocID="{82873BC7-902D-426F-93C4-BEC258F8E3A2}" presName="vert1" presStyleCnt="0"/>
      <dgm:spPr/>
    </dgm:pt>
  </dgm:ptLst>
  <dgm:cxnLst>
    <dgm:cxn modelId="{2BAA9A0A-6DD8-4BBC-AA36-A9CC418277D4}" type="presOf" srcId="{4FC0576D-1D23-4C17-A1D5-8C7AD7ED7FAB}" destId="{9F45147B-7481-4669-BB38-EFDBF6BCBE8A}" srcOrd="0" destOrd="0" presId="urn:microsoft.com/office/officeart/2008/layout/LinedList"/>
    <dgm:cxn modelId="{F05AA91B-E21F-422A-9718-59B66605F882}" type="presOf" srcId="{EDD6579A-039D-4831-9DEE-00676F011F0C}" destId="{7CA43336-FB0B-463D-AC75-14616AFAEA87}" srcOrd="0" destOrd="0" presId="urn:microsoft.com/office/officeart/2008/layout/LinedList"/>
    <dgm:cxn modelId="{53DEB34D-0FA3-4ED7-A020-80BB93AC605D}" srcId="{DB40B67B-B457-4D5A-9783-10670A369C73}" destId="{056A0EDE-C952-4183-A8F3-96E0123482D2}" srcOrd="1" destOrd="0" parTransId="{8C4854F5-E0AA-48C3-AFA9-BE134F7A174F}" sibTransId="{7FBFD7BE-F5F2-4B29-B824-45B977419FB8}"/>
    <dgm:cxn modelId="{DED2C898-BB76-4B34-B6B5-BAAFAF0048CF}" type="presOf" srcId="{056A0EDE-C952-4183-A8F3-96E0123482D2}" destId="{BA59321E-4992-46C5-BBD0-072B0EB0199C}" srcOrd="0" destOrd="0" presId="urn:microsoft.com/office/officeart/2008/layout/LinedList"/>
    <dgm:cxn modelId="{77F9639D-6092-4618-8876-EA5E9FE12FDF}" type="presOf" srcId="{DB40B67B-B457-4D5A-9783-10670A369C73}" destId="{DF99AD5E-C098-443C-8922-28BB2A7BB4BD}" srcOrd="0" destOrd="0" presId="urn:microsoft.com/office/officeart/2008/layout/LinedList"/>
    <dgm:cxn modelId="{FB0606B8-8F40-400F-A8FF-F995A9DAF472}" type="presOf" srcId="{82873BC7-902D-426F-93C4-BEC258F8E3A2}" destId="{664579F3-9E98-4BE5-8E5F-22AF9CDEA3C2}" srcOrd="0" destOrd="0" presId="urn:microsoft.com/office/officeart/2008/layout/LinedList"/>
    <dgm:cxn modelId="{6C615BD1-4E44-42C5-98FE-27F6BF2F4FAC}" srcId="{DB40B67B-B457-4D5A-9783-10670A369C73}" destId="{4FC0576D-1D23-4C17-A1D5-8C7AD7ED7FAB}" srcOrd="0" destOrd="0" parTransId="{77BA010F-6920-4AFB-A417-04B843EBA38F}" sibTransId="{9A3EDCFC-1B0A-48F7-8CF8-5138D0D583D3}"/>
    <dgm:cxn modelId="{2DA97CD6-58A9-4BC8-AEA3-E4A088B643EF}" srcId="{DB40B67B-B457-4D5A-9783-10670A369C73}" destId="{EDD6579A-039D-4831-9DEE-00676F011F0C}" srcOrd="2" destOrd="0" parTransId="{2010601F-3A30-4FC1-BAA1-2BC6C0C4CB52}" sibTransId="{2BD35F54-5BBD-41DA-B630-B078EC8A0D7F}"/>
    <dgm:cxn modelId="{97B1B7F3-DFE4-4FC5-8067-5C96443AD214}" srcId="{DB40B67B-B457-4D5A-9783-10670A369C73}" destId="{82873BC7-902D-426F-93C4-BEC258F8E3A2}" srcOrd="3" destOrd="0" parTransId="{13333844-6978-44C4-AE12-23B420992743}" sibTransId="{931D9417-453E-499F-BE9E-6ADF5F1C426C}"/>
    <dgm:cxn modelId="{F4503796-B572-45C5-8B4A-1027AF9F7B50}" type="presParOf" srcId="{DF99AD5E-C098-443C-8922-28BB2A7BB4BD}" destId="{D5FBE715-27F2-4246-9123-18CFE73B2E8C}" srcOrd="0" destOrd="0" presId="urn:microsoft.com/office/officeart/2008/layout/LinedList"/>
    <dgm:cxn modelId="{F6533AB7-5C18-4E5D-89A6-F0785CC1E85A}" type="presParOf" srcId="{DF99AD5E-C098-443C-8922-28BB2A7BB4BD}" destId="{769EB5FA-6EC5-4827-BE24-2AD54C4DD4F5}" srcOrd="1" destOrd="0" presId="urn:microsoft.com/office/officeart/2008/layout/LinedList"/>
    <dgm:cxn modelId="{EC2F943F-E6DE-4339-BB25-9F410B3C1621}" type="presParOf" srcId="{769EB5FA-6EC5-4827-BE24-2AD54C4DD4F5}" destId="{9F45147B-7481-4669-BB38-EFDBF6BCBE8A}" srcOrd="0" destOrd="0" presId="urn:microsoft.com/office/officeart/2008/layout/LinedList"/>
    <dgm:cxn modelId="{383CC762-A7C0-4098-B7ED-88BAD7E805A1}" type="presParOf" srcId="{769EB5FA-6EC5-4827-BE24-2AD54C4DD4F5}" destId="{DB84B0BC-5B23-48C0-90BD-4149059B3DDD}" srcOrd="1" destOrd="0" presId="urn:microsoft.com/office/officeart/2008/layout/LinedList"/>
    <dgm:cxn modelId="{2B45A544-E34B-491C-9C3F-48826294D10A}" type="presParOf" srcId="{DF99AD5E-C098-443C-8922-28BB2A7BB4BD}" destId="{5FC60287-F8D4-445E-B004-D5E0C9368A2A}" srcOrd="2" destOrd="0" presId="urn:microsoft.com/office/officeart/2008/layout/LinedList"/>
    <dgm:cxn modelId="{7140B892-8A6D-4D9D-B11A-AC71BDC0D507}" type="presParOf" srcId="{DF99AD5E-C098-443C-8922-28BB2A7BB4BD}" destId="{14403BE4-4142-47F0-AA0D-21B1746A09B7}" srcOrd="3" destOrd="0" presId="urn:microsoft.com/office/officeart/2008/layout/LinedList"/>
    <dgm:cxn modelId="{3335802F-C384-4412-9869-EBC9CBCE3282}" type="presParOf" srcId="{14403BE4-4142-47F0-AA0D-21B1746A09B7}" destId="{BA59321E-4992-46C5-BBD0-072B0EB0199C}" srcOrd="0" destOrd="0" presId="urn:microsoft.com/office/officeart/2008/layout/LinedList"/>
    <dgm:cxn modelId="{D5AC5883-4569-43AA-9940-F71B9CC6D289}" type="presParOf" srcId="{14403BE4-4142-47F0-AA0D-21B1746A09B7}" destId="{F1D4AF7B-EADB-475C-AE48-585EBE493439}" srcOrd="1" destOrd="0" presId="urn:microsoft.com/office/officeart/2008/layout/LinedList"/>
    <dgm:cxn modelId="{DDE8AED2-65BE-4EA3-B3DD-B52E5E60CEB2}" type="presParOf" srcId="{DF99AD5E-C098-443C-8922-28BB2A7BB4BD}" destId="{F6B42C60-E4A6-494D-A4A9-D4525095C8A0}" srcOrd="4" destOrd="0" presId="urn:microsoft.com/office/officeart/2008/layout/LinedList"/>
    <dgm:cxn modelId="{B64B7845-C14A-42F1-94B5-BF4AD55E9D66}" type="presParOf" srcId="{DF99AD5E-C098-443C-8922-28BB2A7BB4BD}" destId="{6BC525F1-1044-4AE3-B950-BE4744E5F9AC}" srcOrd="5" destOrd="0" presId="urn:microsoft.com/office/officeart/2008/layout/LinedList"/>
    <dgm:cxn modelId="{05342C5A-14D9-4909-85B9-2B48E8D463C0}" type="presParOf" srcId="{6BC525F1-1044-4AE3-B950-BE4744E5F9AC}" destId="{7CA43336-FB0B-463D-AC75-14616AFAEA87}" srcOrd="0" destOrd="0" presId="urn:microsoft.com/office/officeart/2008/layout/LinedList"/>
    <dgm:cxn modelId="{4C995D5D-4663-4722-8231-B77B9703D32F}" type="presParOf" srcId="{6BC525F1-1044-4AE3-B950-BE4744E5F9AC}" destId="{F5588607-E111-4A60-A2AB-61705869D471}" srcOrd="1" destOrd="0" presId="urn:microsoft.com/office/officeart/2008/layout/LinedList"/>
    <dgm:cxn modelId="{A8FA5769-0D5E-4209-B362-D6290A68D724}" type="presParOf" srcId="{DF99AD5E-C098-443C-8922-28BB2A7BB4BD}" destId="{63498902-28B3-48A0-AECE-F04CC36DF3CF}" srcOrd="6" destOrd="0" presId="urn:microsoft.com/office/officeart/2008/layout/LinedList"/>
    <dgm:cxn modelId="{5CA5984A-E0C6-4D14-B3AE-3BEF839C8B59}" type="presParOf" srcId="{DF99AD5E-C098-443C-8922-28BB2A7BB4BD}" destId="{B1F9E92D-035C-48CA-A7C9-9663D076A854}" srcOrd="7" destOrd="0" presId="urn:microsoft.com/office/officeart/2008/layout/LinedList"/>
    <dgm:cxn modelId="{5B4F4B67-7E8F-4D3A-ADF6-1B4C4C736617}" type="presParOf" srcId="{B1F9E92D-035C-48CA-A7C9-9663D076A854}" destId="{664579F3-9E98-4BE5-8E5F-22AF9CDEA3C2}" srcOrd="0" destOrd="0" presId="urn:microsoft.com/office/officeart/2008/layout/LinedList"/>
    <dgm:cxn modelId="{736B11DD-63F6-42CD-AA1C-5BE46449A5AF}" type="presParOf" srcId="{B1F9E92D-035C-48CA-A7C9-9663D076A854}" destId="{A6FD84B1-6237-4144-A3E9-66D1577966C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FC9BEE-8099-4879-AA7E-BE9250A419C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1642647-2FEA-40D2-A04F-F908FC3A59A1}">
      <dgm:prSet/>
      <dgm:spPr/>
      <dgm:t>
        <a:bodyPr/>
        <a:lstStyle/>
        <a:p>
          <a:r>
            <a:rPr lang="en-GB"/>
            <a:t>The liquidation will have an immediate impact on the industry due to the loss of Visit Cornwall.</a:t>
          </a:r>
          <a:endParaRPr lang="en-US"/>
        </a:p>
      </dgm:t>
    </dgm:pt>
    <dgm:pt modelId="{F8D09ADB-A945-47A8-A568-1864F7A7EFBB}" type="parTrans" cxnId="{72D6A192-2150-4B96-90BA-5AC967D0CE9A}">
      <dgm:prSet/>
      <dgm:spPr/>
      <dgm:t>
        <a:bodyPr/>
        <a:lstStyle/>
        <a:p>
          <a:endParaRPr lang="en-US"/>
        </a:p>
      </dgm:t>
    </dgm:pt>
    <dgm:pt modelId="{DCB0720F-D615-4B1C-8C5F-11C152259502}" type="sibTrans" cxnId="{72D6A192-2150-4B96-90BA-5AC967D0CE9A}">
      <dgm:prSet/>
      <dgm:spPr/>
      <dgm:t>
        <a:bodyPr/>
        <a:lstStyle/>
        <a:p>
          <a:endParaRPr lang="en-US"/>
        </a:p>
      </dgm:t>
    </dgm:pt>
    <dgm:pt modelId="{C5A42463-73F7-4FE5-891D-9E44898125D7}">
      <dgm:prSet/>
      <dgm:spPr/>
      <dgm:t>
        <a:bodyPr/>
        <a:lstStyle/>
        <a:p>
          <a:r>
            <a:rPr lang="en-GB"/>
            <a:t>They will lose a consistent marketing body. Further then loosing awareness being spread to a wide target market.</a:t>
          </a:r>
          <a:endParaRPr lang="en-US"/>
        </a:p>
      </dgm:t>
    </dgm:pt>
    <dgm:pt modelId="{04634F77-5B0C-4745-B3BA-3D8D5446774D}" type="parTrans" cxnId="{9AF9469E-B300-45C2-B16B-62D235405525}">
      <dgm:prSet/>
      <dgm:spPr/>
      <dgm:t>
        <a:bodyPr/>
        <a:lstStyle/>
        <a:p>
          <a:endParaRPr lang="en-US"/>
        </a:p>
      </dgm:t>
    </dgm:pt>
    <dgm:pt modelId="{8E97CB0F-3AC8-4980-A0B9-C420B4C331FB}" type="sibTrans" cxnId="{9AF9469E-B300-45C2-B16B-62D235405525}">
      <dgm:prSet/>
      <dgm:spPr/>
      <dgm:t>
        <a:bodyPr/>
        <a:lstStyle/>
        <a:p>
          <a:endParaRPr lang="en-US"/>
        </a:p>
      </dgm:t>
    </dgm:pt>
    <dgm:pt modelId="{9FE046AB-D453-4E85-818A-9C952901C20E}">
      <dgm:prSet/>
      <dgm:spPr/>
      <dgm:t>
        <a:bodyPr/>
        <a:lstStyle/>
        <a:p>
          <a:r>
            <a:rPr lang="en-GB"/>
            <a:t>Competitors like Wales, Scotland and other areas of England can gain an advantage.</a:t>
          </a:r>
          <a:endParaRPr lang="en-US"/>
        </a:p>
      </dgm:t>
    </dgm:pt>
    <dgm:pt modelId="{F54E0531-C817-452C-A598-0E6846C2802F}" type="parTrans" cxnId="{83A14A98-F286-477A-832E-C276A2F95D47}">
      <dgm:prSet/>
      <dgm:spPr/>
      <dgm:t>
        <a:bodyPr/>
        <a:lstStyle/>
        <a:p>
          <a:endParaRPr lang="en-US"/>
        </a:p>
      </dgm:t>
    </dgm:pt>
    <dgm:pt modelId="{F437BFFF-2D72-43D2-832B-A131F2FA462F}" type="sibTrans" cxnId="{83A14A98-F286-477A-832E-C276A2F95D47}">
      <dgm:prSet/>
      <dgm:spPr/>
      <dgm:t>
        <a:bodyPr/>
        <a:lstStyle/>
        <a:p>
          <a:endParaRPr lang="en-US"/>
        </a:p>
      </dgm:t>
    </dgm:pt>
    <dgm:pt modelId="{05A04B66-D086-4525-9872-E9FB57D80399}" type="pres">
      <dgm:prSet presAssocID="{33FC9BEE-8099-4879-AA7E-BE9250A419C3}" presName="vert0" presStyleCnt="0">
        <dgm:presLayoutVars>
          <dgm:dir/>
          <dgm:animOne val="branch"/>
          <dgm:animLvl val="lvl"/>
        </dgm:presLayoutVars>
      </dgm:prSet>
      <dgm:spPr/>
    </dgm:pt>
    <dgm:pt modelId="{23687863-9C25-4F57-9F8D-8CEAB5D3F0D3}" type="pres">
      <dgm:prSet presAssocID="{C1642647-2FEA-40D2-A04F-F908FC3A59A1}" presName="thickLine" presStyleLbl="alignNode1" presStyleIdx="0" presStyleCnt="3"/>
      <dgm:spPr/>
    </dgm:pt>
    <dgm:pt modelId="{9C53F968-D22D-49A3-8C3F-0972D965CA7A}" type="pres">
      <dgm:prSet presAssocID="{C1642647-2FEA-40D2-A04F-F908FC3A59A1}" presName="horz1" presStyleCnt="0"/>
      <dgm:spPr/>
    </dgm:pt>
    <dgm:pt modelId="{382774A3-A7AF-43C4-B42E-65BBCA644C38}" type="pres">
      <dgm:prSet presAssocID="{C1642647-2FEA-40D2-A04F-F908FC3A59A1}" presName="tx1" presStyleLbl="revTx" presStyleIdx="0" presStyleCnt="3"/>
      <dgm:spPr/>
    </dgm:pt>
    <dgm:pt modelId="{319216FB-E1ED-4887-972D-2BD388B29BBA}" type="pres">
      <dgm:prSet presAssocID="{C1642647-2FEA-40D2-A04F-F908FC3A59A1}" presName="vert1" presStyleCnt="0"/>
      <dgm:spPr/>
    </dgm:pt>
    <dgm:pt modelId="{EE9C70FA-9455-4CBC-A42E-A47A13CAC4B2}" type="pres">
      <dgm:prSet presAssocID="{C5A42463-73F7-4FE5-891D-9E44898125D7}" presName="thickLine" presStyleLbl="alignNode1" presStyleIdx="1" presStyleCnt="3"/>
      <dgm:spPr/>
    </dgm:pt>
    <dgm:pt modelId="{4EF51A3A-21EC-4ABF-870D-1CE50A3097E4}" type="pres">
      <dgm:prSet presAssocID="{C5A42463-73F7-4FE5-891D-9E44898125D7}" presName="horz1" presStyleCnt="0"/>
      <dgm:spPr/>
    </dgm:pt>
    <dgm:pt modelId="{4C8780C5-A74E-4F34-99D6-48D9867DCC57}" type="pres">
      <dgm:prSet presAssocID="{C5A42463-73F7-4FE5-891D-9E44898125D7}" presName="tx1" presStyleLbl="revTx" presStyleIdx="1" presStyleCnt="3"/>
      <dgm:spPr/>
    </dgm:pt>
    <dgm:pt modelId="{4E58A167-13DD-4A54-A6D3-9B0698E33107}" type="pres">
      <dgm:prSet presAssocID="{C5A42463-73F7-4FE5-891D-9E44898125D7}" presName="vert1" presStyleCnt="0"/>
      <dgm:spPr/>
    </dgm:pt>
    <dgm:pt modelId="{32D3CBDF-AC03-4C29-93F1-D007D3B88793}" type="pres">
      <dgm:prSet presAssocID="{9FE046AB-D453-4E85-818A-9C952901C20E}" presName="thickLine" presStyleLbl="alignNode1" presStyleIdx="2" presStyleCnt="3"/>
      <dgm:spPr/>
    </dgm:pt>
    <dgm:pt modelId="{8C1A9ED3-3337-47CE-9E2C-50BE26EDCE7D}" type="pres">
      <dgm:prSet presAssocID="{9FE046AB-D453-4E85-818A-9C952901C20E}" presName="horz1" presStyleCnt="0"/>
      <dgm:spPr/>
    </dgm:pt>
    <dgm:pt modelId="{FE265452-B13F-42D4-9615-F23265486C86}" type="pres">
      <dgm:prSet presAssocID="{9FE046AB-D453-4E85-818A-9C952901C20E}" presName="tx1" presStyleLbl="revTx" presStyleIdx="2" presStyleCnt="3"/>
      <dgm:spPr/>
    </dgm:pt>
    <dgm:pt modelId="{2B661558-9A32-49AE-AC14-9E0C4BC8A1CB}" type="pres">
      <dgm:prSet presAssocID="{9FE046AB-D453-4E85-818A-9C952901C20E}" presName="vert1" presStyleCnt="0"/>
      <dgm:spPr/>
    </dgm:pt>
  </dgm:ptLst>
  <dgm:cxnLst>
    <dgm:cxn modelId="{77AF662A-C496-4D5F-BFB6-0A7463768886}" type="presOf" srcId="{33FC9BEE-8099-4879-AA7E-BE9250A419C3}" destId="{05A04B66-D086-4525-9872-E9FB57D80399}" srcOrd="0" destOrd="0" presId="urn:microsoft.com/office/officeart/2008/layout/LinedList"/>
    <dgm:cxn modelId="{4A2BF384-BE47-4C85-BBCB-95F489208198}" type="presOf" srcId="{9FE046AB-D453-4E85-818A-9C952901C20E}" destId="{FE265452-B13F-42D4-9615-F23265486C86}" srcOrd="0" destOrd="0" presId="urn:microsoft.com/office/officeart/2008/layout/LinedList"/>
    <dgm:cxn modelId="{E720F590-5E10-4027-BFDA-C0F0935AD3DC}" type="presOf" srcId="{C1642647-2FEA-40D2-A04F-F908FC3A59A1}" destId="{382774A3-A7AF-43C4-B42E-65BBCA644C38}" srcOrd="0" destOrd="0" presId="urn:microsoft.com/office/officeart/2008/layout/LinedList"/>
    <dgm:cxn modelId="{72D6A192-2150-4B96-90BA-5AC967D0CE9A}" srcId="{33FC9BEE-8099-4879-AA7E-BE9250A419C3}" destId="{C1642647-2FEA-40D2-A04F-F908FC3A59A1}" srcOrd="0" destOrd="0" parTransId="{F8D09ADB-A945-47A8-A568-1864F7A7EFBB}" sibTransId="{DCB0720F-D615-4B1C-8C5F-11C152259502}"/>
    <dgm:cxn modelId="{83A14A98-F286-477A-832E-C276A2F95D47}" srcId="{33FC9BEE-8099-4879-AA7E-BE9250A419C3}" destId="{9FE046AB-D453-4E85-818A-9C952901C20E}" srcOrd="2" destOrd="0" parTransId="{F54E0531-C817-452C-A598-0E6846C2802F}" sibTransId="{F437BFFF-2D72-43D2-832B-A131F2FA462F}"/>
    <dgm:cxn modelId="{9AF9469E-B300-45C2-B16B-62D235405525}" srcId="{33FC9BEE-8099-4879-AA7E-BE9250A419C3}" destId="{C5A42463-73F7-4FE5-891D-9E44898125D7}" srcOrd="1" destOrd="0" parTransId="{04634F77-5B0C-4745-B3BA-3D8D5446774D}" sibTransId="{8E97CB0F-3AC8-4980-A0B9-C420B4C331FB}"/>
    <dgm:cxn modelId="{AAF186A3-964A-44CC-9214-81A9482104A5}" type="presOf" srcId="{C5A42463-73F7-4FE5-891D-9E44898125D7}" destId="{4C8780C5-A74E-4F34-99D6-48D9867DCC57}" srcOrd="0" destOrd="0" presId="urn:microsoft.com/office/officeart/2008/layout/LinedList"/>
    <dgm:cxn modelId="{546300CC-C6AE-41BA-9876-FFDD5465FF5F}" type="presParOf" srcId="{05A04B66-D086-4525-9872-E9FB57D80399}" destId="{23687863-9C25-4F57-9F8D-8CEAB5D3F0D3}" srcOrd="0" destOrd="0" presId="urn:microsoft.com/office/officeart/2008/layout/LinedList"/>
    <dgm:cxn modelId="{A5D4B507-A822-4932-A22B-875F882D4368}" type="presParOf" srcId="{05A04B66-D086-4525-9872-E9FB57D80399}" destId="{9C53F968-D22D-49A3-8C3F-0972D965CA7A}" srcOrd="1" destOrd="0" presId="urn:microsoft.com/office/officeart/2008/layout/LinedList"/>
    <dgm:cxn modelId="{46705306-B1BD-4A20-B18B-66E9B475BE35}" type="presParOf" srcId="{9C53F968-D22D-49A3-8C3F-0972D965CA7A}" destId="{382774A3-A7AF-43C4-B42E-65BBCA644C38}" srcOrd="0" destOrd="0" presId="urn:microsoft.com/office/officeart/2008/layout/LinedList"/>
    <dgm:cxn modelId="{0FF814CB-FD0B-4324-ADDD-0EE55D2F513E}" type="presParOf" srcId="{9C53F968-D22D-49A3-8C3F-0972D965CA7A}" destId="{319216FB-E1ED-4887-972D-2BD388B29BBA}" srcOrd="1" destOrd="0" presId="urn:microsoft.com/office/officeart/2008/layout/LinedList"/>
    <dgm:cxn modelId="{C4130A85-B22E-4CB1-A815-706E0161825F}" type="presParOf" srcId="{05A04B66-D086-4525-9872-E9FB57D80399}" destId="{EE9C70FA-9455-4CBC-A42E-A47A13CAC4B2}" srcOrd="2" destOrd="0" presId="urn:microsoft.com/office/officeart/2008/layout/LinedList"/>
    <dgm:cxn modelId="{CFC018AF-82B7-4DBC-892E-021533DDB1F0}" type="presParOf" srcId="{05A04B66-D086-4525-9872-E9FB57D80399}" destId="{4EF51A3A-21EC-4ABF-870D-1CE50A3097E4}" srcOrd="3" destOrd="0" presId="urn:microsoft.com/office/officeart/2008/layout/LinedList"/>
    <dgm:cxn modelId="{C1001152-F96B-4918-AB7F-F5EB20BB610E}" type="presParOf" srcId="{4EF51A3A-21EC-4ABF-870D-1CE50A3097E4}" destId="{4C8780C5-A74E-4F34-99D6-48D9867DCC57}" srcOrd="0" destOrd="0" presId="urn:microsoft.com/office/officeart/2008/layout/LinedList"/>
    <dgm:cxn modelId="{A67767DB-C657-4046-A39B-7BA4B7707E85}" type="presParOf" srcId="{4EF51A3A-21EC-4ABF-870D-1CE50A3097E4}" destId="{4E58A167-13DD-4A54-A6D3-9B0698E33107}" srcOrd="1" destOrd="0" presId="urn:microsoft.com/office/officeart/2008/layout/LinedList"/>
    <dgm:cxn modelId="{4410B336-B2A1-4AC6-8A69-F5A8774C6209}" type="presParOf" srcId="{05A04B66-D086-4525-9872-E9FB57D80399}" destId="{32D3CBDF-AC03-4C29-93F1-D007D3B88793}" srcOrd="4" destOrd="0" presId="urn:microsoft.com/office/officeart/2008/layout/LinedList"/>
    <dgm:cxn modelId="{FA6D217B-0C0D-4822-ADCF-3802D45FAE54}" type="presParOf" srcId="{05A04B66-D086-4525-9872-E9FB57D80399}" destId="{8C1A9ED3-3337-47CE-9E2C-50BE26EDCE7D}" srcOrd="5" destOrd="0" presId="urn:microsoft.com/office/officeart/2008/layout/LinedList"/>
    <dgm:cxn modelId="{FFE0A052-6DFD-4359-96DB-00A4D59ADF66}" type="presParOf" srcId="{8C1A9ED3-3337-47CE-9E2C-50BE26EDCE7D}" destId="{FE265452-B13F-42D4-9615-F23265486C86}" srcOrd="0" destOrd="0" presId="urn:microsoft.com/office/officeart/2008/layout/LinedList"/>
    <dgm:cxn modelId="{24D56F3D-75E4-4F59-B2D8-9150470AB620}" type="presParOf" srcId="{8C1A9ED3-3337-47CE-9E2C-50BE26EDCE7D}" destId="{2B661558-9A32-49AE-AC14-9E0C4BC8A1C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FC9BEE-8099-4879-AA7E-BE9250A419C3}" type="doc">
      <dgm:prSet loTypeId="urn:microsoft.com/office/officeart/2008/layout/LinedList" loCatId="list" qsTypeId="urn:microsoft.com/office/officeart/2005/8/quickstyle/simple2" qsCatId="simple" csTypeId="urn:microsoft.com/office/officeart/2005/8/colors/accent0_3" csCatId="mainScheme" phldr="1"/>
      <dgm:spPr/>
      <dgm:t>
        <a:bodyPr/>
        <a:lstStyle/>
        <a:p>
          <a:endParaRPr lang="en-US"/>
        </a:p>
      </dgm:t>
    </dgm:pt>
    <dgm:pt modelId="{C1642647-2FEA-40D2-A04F-F908FC3A59A1}">
      <dgm:prSet/>
      <dgm:spPr/>
      <dgm:t>
        <a:bodyPr/>
        <a:lstStyle/>
        <a:p>
          <a:r>
            <a:rPr lang="en-GB" dirty="0"/>
            <a:t>Local smaller businesses will struggle to stay open, potentially leading to more job losses.</a:t>
          </a:r>
          <a:endParaRPr lang="en-US" dirty="0"/>
        </a:p>
      </dgm:t>
    </dgm:pt>
    <dgm:pt modelId="{F8D09ADB-A945-47A8-A568-1864F7A7EFBB}" type="parTrans" cxnId="{72D6A192-2150-4B96-90BA-5AC967D0CE9A}">
      <dgm:prSet/>
      <dgm:spPr/>
      <dgm:t>
        <a:bodyPr/>
        <a:lstStyle/>
        <a:p>
          <a:endParaRPr lang="en-US"/>
        </a:p>
      </dgm:t>
    </dgm:pt>
    <dgm:pt modelId="{DCB0720F-D615-4B1C-8C5F-11C152259502}" type="sibTrans" cxnId="{72D6A192-2150-4B96-90BA-5AC967D0CE9A}">
      <dgm:prSet/>
      <dgm:spPr/>
      <dgm:t>
        <a:bodyPr/>
        <a:lstStyle/>
        <a:p>
          <a:endParaRPr lang="en-US"/>
        </a:p>
      </dgm:t>
    </dgm:pt>
    <dgm:pt modelId="{C5A42463-73F7-4FE5-891D-9E44898125D7}">
      <dgm:prSet/>
      <dgm:spPr/>
      <dgm:t>
        <a:bodyPr/>
        <a:lstStyle/>
        <a:p>
          <a:r>
            <a:rPr lang="en-GB" dirty="0"/>
            <a:t>There will be a vulnerability and a higher chance of them being exposed to more financial pressures</a:t>
          </a:r>
          <a:endParaRPr lang="en-US" dirty="0"/>
        </a:p>
      </dgm:t>
    </dgm:pt>
    <dgm:pt modelId="{04634F77-5B0C-4745-B3BA-3D8D5446774D}" type="parTrans" cxnId="{9AF9469E-B300-45C2-B16B-62D235405525}">
      <dgm:prSet/>
      <dgm:spPr/>
      <dgm:t>
        <a:bodyPr/>
        <a:lstStyle/>
        <a:p>
          <a:endParaRPr lang="en-US"/>
        </a:p>
      </dgm:t>
    </dgm:pt>
    <dgm:pt modelId="{8E97CB0F-3AC8-4980-A0B9-C420B4C331FB}" type="sibTrans" cxnId="{9AF9469E-B300-45C2-B16B-62D235405525}">
      <dgm:prSet/>
      <dgm:spPr/>
      <dgm:t>
        <a:bodyPr/>
        <a:lstStyle/>
        <a:p>
          <a:endParaRPr lang="en-US"/>
        </a:p>
      </dgm:t>
    </dgm:pt>
    <dgm:pt modelId="{9FE046AB-D453-4E85-818A-9C952901C20E}">
      <dgm:prSet/>
      <dgm:spPr/>
      <dgm:t>
        <a:bodyPr/>
        <a:lstStyle/>
        <a:p>
          <a:r>
            <a:rPr lang="en-US" dirty="0"/>
            <a:t>It may lead to an overall decline in the sector for Cornwall, making it harder for them to recover from the liquidation and its losses.</a:t>
          </a:r>
        </a:p>
      </dgm:t>
    </dgm:pt>
    <dgm:pt modelId="{F54E0531-C817-452C-A598-0E6846C2802F}" type="parTrans" cxnId="{83A14A98-F286-477A-832E-C276A2F95D47}">
      <dgm:prSet/>
      <dgm:spPr/>
      <dgm:t>
        <a:bodyPr/>
        <a:lstStyle/>
        <a:p>
          <a:endParaRPr lang="en-US"/>
        </a:p>
      </dgm:t>
    </dgm:pt>
    <dgm:pt modelId="{F437BFFF-2D72-43D2-832B-A131F2FA462F}" type="sibTrans" cxnId="{83A14A98-F286-477A-832E-C276A2F95D47}">
      <dgm:prSet/>
      <dgm:spPr/>
      <dgm:t>
        <a:bodyPr/>
        <a:lstStyle/>
        <a:p>
          <a:endParaRPr lang="en-US"/>
        </a:p>
      </dgm:t>
    </dgm:pt>
    <dgm:pt modelId="{F9EEE4A6-21C4-4607-AD52-7B8C690BB891}" type="pres">
      <dgm:prSet presAssocID="{33FC9BEE-8099-4879-AA7E-BE9250A419C3}" presName="vert0" presStyleCnt="0">
        <dgm:presLayoutVars>
          <dgm:dir/>
          <dgm:animOne val="branch"/>
          <dgm:animLvl val="lvl"/>
        </dgm:presLayoutVars>
      </dgm:prSet>
      <dgm:spPr/>
    </dgm:pt>
    <dgm:pt modelId="{EB4B6665-F6A6-4A66-945C-6E8895A98C76}" type="pres">
      <dgm:prSet presAssocID="{C1642647-2FEA-40D2-A04F-F908FC3A59A1}" presName="thickLine" presStyleLbl="alignNode1" presStyleIdx="0" presStyleCnt="3"/>
      <dgm:spPr/>
    </dgm:pt>
    <dgm:pt modelId="{5934FC7D-1E99-4B61-B970-0666D2DACE9E}" type="pres">
      <dgm:prSet presAssocID="{C1642647-2FEA-40D2-A04F-F908FC3A59A1}" presName="horz1" presStyleCnt="0"/>
      <dgm:spPr/>
    </dgm:pt>
    <dgm:pt modelId="{CBCD8CB8-FB8C-4110-82DA-85CD2EB6C3E8}" type="pres">
      <dgm:prSet presAssocID="{C1642647-2FEA-40D2-A04F-F908FC3A59A1}" presName="tx1" presStyleLbl="revTx" presStyleIdx="0" presStyleCnt="3"/>
      <dgm:spPr/>
    </dgm:pt>
    <dgm:pt modelId="{7135FD68-76C7-455A-96A1-4F54F594C5FF}" type="pres">
      <dgm:prSet presAssocID="{C1642647-2FEA-40D2-A04F-F908FC3A59A1}" presName="vert1" presStyleCnt="0"/>
      <dgm:spPr/>
    </dgm:pt>
    <dgm:pt modelId="{D5004EAC-4F9A-42AB-99AC-BB85A64CC28B}" type="pres">
      <dgm:prSet presAssocID="{C5A42463-73F7-4FE5-891D-9E44898125D7}" presName="thickLine" presStyleLbl="alignNode1" presStyleIdx="1" presStyleCnt="3"/>
      <dgm:spPr/>
    </dgm:pt>
    <dgm:pt modelId="{1ED7A13C-20DD-441D-9F06-0273A68187CA}" type="pres">
      <dgm:prSet presAssocID="{C5A42463-73F7-4FE5-891D-9E44898125D7}" presName="horz1" presStyleCnt="0"/>
      <dgm:spPr/>
    </dgm:pt>
    <dgm:pt modelId="{6AE19C12-A50A-4355-8765-01021676461D}" type="pres">
      <dgm:prSet presAssocID="{C5A42463-73F7-4FE5-891D-9E44898125D7}" presName="tx1" presStyleLbl="revTx" presStyleIdx="1" presStyleCnt="3"/>
      <dgm:spPr/>
    </dgm:pt>
    <dgm:pt modelId="{62CB5387-71AB-4DA0-A9E0-1D5F2309158C}" type="pres">
      <dgm:prSet presAssocID="{C5A42463-73F7-4FE5-891D-9E44898125D7}" presName="vert1" presStyleCnt="0"/>
      <dgm:spPr/>
    </dgm:pt>
    <dgm:pt modelId="{46519B80-94E3-4FFF-BFCA-4DFC372F9F4F}" type="pres">
      <dgm:prSet presAssocID="{9FE046AB-D453-4E85-818A-9C952901C20E}" presName="thickLine" presStyleLbl="alignNode1" presStyleIdx="2" presStyleCnt="3"/>
      <dgm:spPr/>
    </dgm:pt>
    <dgm:pt modelId="{23BA6B0F-23FA-4A20-B13E-FEB5AF7D77FC}" type="pres">
      <dgm:prSet presAssocID="{9FE046AB-D453-4E85-818A-9C952901C20E}" presName="horz1" presStyleCnt="0"/>
      <dgm:spPr/>
    </dgm:pt>
    <dgm:pt modelId="{54C4C74E-6D99-4C0D-B8FE-7D6C1199B1BE}" type="pres">
      <dgm:prSet presAssocID="{9FE046AB-D453-4E85-818A-9C952901C20E}" presName="tx1" presStyleLbl="revTx" presStyleIdx="2" presStyleCnt="3"/>
      <dgm:spPr/>
    </dgm:pt>
    <dgm:pt modelId="{2E1B7D85-9B8C-4B31-9FCE-47913EB14530}" type="pres">
      <dgm:prSet presAssocID="{9FE046AB-D453-4E85-818A-9C952901C20E}" presName="vert1" presStyleCnt="0"/>
      <dgm:spPr/>
    </dgm:pt>
  </dgm:ptLst>
  <dgm:cxnLst>
    <dgm:cxn modelId="{C7BF7B0A-546F-4794-BEAE-9FDB44130BAD}" type="presOf" srcId="{C1642647-2FEA-40D2-A04F-F908FC3A59A1}" destId="{CBCD8CB8-FB8C-4110-82DA-85CD2EB6C3E8}" srcOrd="0" destOrd="0" presId="urn:microsoft.com/office/officeart/2008/layout/LinedList"/>
    <dgm:cxn modelId="{DB216E8B-284F-4238-BAC1-029338E4FD38}" type="presOf" srcId="{33FC9BEE-8099-4879-AA7E-BE9250A419C3}" destId="{F9EEE4A6-21C4-4607-AD52-7B8C690BB891}" srcOrd="0" destOrd="0" presId="urn:microsoft.com/office/officeart/2008/layout/LinedList"/>
    <dgm:cxn modelId="{4E6A6291-E222-47AB-B5C6-9EDC779BD86D}" type="presOf" srcId="{C5A42463-73F7-4FE5-891D-9E44898125D7}" destId="{6AE19C12-A50A-4355-8765-01021676461D}" srcOrd="0" destOrd="0" presId="urn:microsoft.com/office/officeart/2008/layout/LinedList"/>
    <dgm:cxn modelId="{72D6A192-2150-4B96-90BA-5AC967D0CE9A}" srcId="{33FC9BEE-8099-4879-AA7E-BE9250A419C3}" destId="{C1642647-2FEA-40D2-A04F-F908FC3A59A1}" srcOrd="0" destOrd="0" parTransId="{F8D09ADB-A945-47A8-A568-1864F7A7EFBB}" sibTransId="{DCB0720F-D615-4B1C-8C5F-11C152259502}"/>
    <dgm:cxn modelId="{83A14A98-F286-477A-832E-C276A2F95D47}" srcId="{33FC9BEE-8099-4879-AA7E-BE9250A419C3}" destId="{9FE046AB-D453-4E85-818A-9C952901C20E}" srcOrd="2" destOrd="0" parTransId="{F54E0531-C817-452C-A598-0E6846C2802F}" sibTransId="{F437BFFF-2D72-43D2-832B-A131F2FA462F}"/>
    <dgm:cxn modelId="{3419DF9B-F0CA-4DCE-A784-4863405C3F9A}" type="presOf" srcId="{9FE046AB-D453-4E85-818A-9C952901C20E}" destId="{54C4C74E-6D99-4C0D-B8FE-7D6C1199B1BE}" srcOrd="0" destOrd="0" presId="urn:microsoft.com/office/officeart/2008/layout/LinedList"/>
    <dgm:cxn modelId="{9AF9469E-B300-45C2-B16B-62D235405525}" srcId="{33FC9BEE-8099-4879-AA7E-BE9250A419C3}" destId="{C5A42463-73F7-4FE5-891D-9E44898125D7}" srcOrd="1" destOrd="0" parTransId="{04634F77-5B0C-4745-B3BA-3D8D5446774D}" sibTransId="{8E97CB0F-3AC8-4980-A0B9-C420B4C331FB}"/>
    <dgm:cxn modelId="{F94A8483-7718-4EB3-9469-933988791F64}" type="presParOf" srcId="{F9EEE4A6-21C4-4607-AD52-7B8C690BB891}" destId="{EB4B6665-F6A6-4A66-945C-6E8895A98C76}" srcOrd="0" destOrd="0" presId="urn:microsoft.com/office/officeart/2008/layout/LinedList"/>
    <dgm:cxn modelId="{A2F2B0ED-97DB-4073-9D6E-5DDF31D24714}" type="presParOf" srcId="{F9EEE4A6-21C4-4607-AD52-7B8C690BB891}" destId="{5934FC7D-1E99-4B61-B970-0666D2DACE9E}" srcOrd="1" destOrd="0" presId="urn:microsoft.com/office/officeart/2008/layout/LinedList"/>
    <dgm:cxn modelId="{C856514D-E055-423D-9115-7220DB7A32E7}" type="presParOf" srcId="{5934FC7D-1E99-4B61-B970-0666D2DACE9E}" destId="{CBCD8CB8-FB8C-4110-82DA-85CD2EB6C3E8}" srcOrd="0" destOrd="0" presId="urn:microsoft.com/office/officeart/2008/layout/LinedList"/>
    <dgm:cxn modelId="{48DB0B78-11C7-4C7C-8D22-41B95BA32537}" type="presParOf" srcId="{5934FC7D-1E99-4B61-B970-0666D2DACE9E}" destId="{7135FD68-76C7-455A-96A1-4F54F594C5FF}" srcOrd="1" destOrd="0" presId="urn:microsoft.com/office/officeart/2008/layout/LinedList"/>
    <dgm:cxn modelId="{19A83D83-EF62-4577-99E0-C0E75EA43F41}" type="presParOf" srcId="{F9EEE4A6-21C4-4607-AD52-7B8C690BB891}" destId="{D5004EAC-4F9A-42AB-99AC-BB85A64CC28B}" srcOrd="2" destOrd="0" presId="urn:microsoft.com/office/officeart/2008/layout/LinedList"/>
    <dgm:cxn modelId="{0E055D56-AB27-420D-BBC4-F956392E3882}" type="presParOf" srcId="{F9EEE4A6-21C4-4607-AD52-7B8C690BB891}" destId="{1ED7A13C-20DD-441D-9F06-0273A68187CA}" srcOrd="3" destOrd="0" presId="urn:microsoft.com/office/officeart/2008/layout/LinedList"/>
    <dgm:cxn modelId="{3DB7CC05-E567-4B70-9B9D-98F13E40E0A2}" type="presParOf" srcId="{1ED7A13C-20DD-441D-9F06-0273A68187CA}" destId="{6AE19C12-A50A-4355-8765-01021676461D}" srcOrd="0" destOrd="0" presId="urn:microsoft.com/office/officeart/2008/layout/LinedList"/>
    <dgm:cxn modelId="{43D526BD-274A-455E-9C0E-4942E0BD8A89}" type="presParOf" srcId="{1ED7A13C-20DD-441D-9F06-0273A68187CA}" destId="{62CB5387-71AB-4DA0-A9E0-1D5F2309158C}" srcOrd="1" destOrd="0" presId="urn:microsoft.com/office/officeart/2008/layout/LinedList"/>
    <dgm:cxn modelId="{DC3E1421-16C1-4C4D-8741-C0673472C7F1}" type="presParOf" srcId="{F9EEE4A6-21C4-4607-AD52-7B8C690BB891}" destId="{46519B80-94E3-4FFF-BFCA-4DFC372F9F4F}" srcOrd="4" destOrd="0" presId="urn:microsoft.com/office/officeart/2008/layout/LinedList"/>
    <dgm:cxn modelId="{F7E45EB2-C828-4816-A720-6D0B89AE23BC}" type="presParOf" srcId="{F9EEE4A6-21C4-4607-AD52-7B8C690BB891}" destId="{23BA6B0F-23FA-4A20-B13E-FEB5AF7D77FC}" srcOrd="5" destOrd="0" presId="urn:microsoft.com/office/officeart/2008/layout/LinedList"/>
    <dgm:cxn modelId="{BF0EF97B-66C2-430E-BB65-05B43C43BDB3}" type="presParOf" srcId="{23BA6B0F-23FA-4A20-B13E-FEB5AF7D77FC}" destId="{54C4C74E-6D99-4C0D-B8FE-7D6C1199B1BE}" srcOrd="0" destOrd="0" presId="urn:microsoft.com/office/officeart/2008/layout/LinedList"/>
    <dgm:cxn modelId="{60749042-E4DF-4B80-A025-47A2BE628E52}" type="presParOf" srcId="{23BA6B0F-23FA-4A20-B13E-FEB5AF7D77FC}" destId="{2E1B7D85-9B8C-4B31-9FCE-47913EB1453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BA44BE3-554E-438C-BC0B-685798DDE7A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A474BF1-080D-4287-8B51-37A28431334B}">
      <dgm:prSet/>
      <dgm:spPr/>
      <dgm:t>
        <a:bodyPr/>
        <a:lstStyle/>
        <a:p>
          <a:pPr>
            <a:lnSpc>
              <a:spcPct val="100000"/>
            </a:lnSpc>
          </a:pPr>
          <a:r>
            <a:rPr lang="en-GB" dirty="0">
              <a:latin typeface="Arial" panose="020B0604020202020204" pitchFamily="34" charset="0"/>
              <a:cs typeface="Arial" panose="020B0604020202020204" pitchFamily="34" charset="0"/>
            </a:rPr>
            <a:t>They represented more than 500 businesses in Cornwall (</a:t>
          </a:r>
          <a:r>
            <a:rPr lang="en-GB" dirty="0" err="1">
              <a:latin typeface="Arial" panose="020B0604020202020204" pitchFamily="34" charset="0"/>
              <a:cs typeface="Arial" panose="020B0604020202020204" pitchFamily="34" charset="0"/>
            </a:rPr>
            <a:t>Eyriey</a:t>
          </a:r>
          <a:r>
            <a:rPr lang="en-GB" dirty="0">
              <a:latin typeface="Arial" panose="020B0604020202020204" pitchFamily="34" charset="0"/>
              <a:cs typeface="Arial" panose="020B0604020202020204" pitchFamily="34" charset="0"/>
            </a:rPr>
            <a:t>, 2025). </a:t>
          </a:r>
          <a:endParaRPr lang="en-US" dirty="0">
            <a:latin typeface="Arial" panose="020B0604020202020204" pitchFamily="34" charset="0"/>
            <a:cs typeface="Arial" panose="020B0604020202020204" pitchFamily="34" charset="0"/>
          </a:endParaRPr>
        </a:p>
      </dgm:t>
    </dgm:pt>
    <dgm:pt modelId="{FAC85113-5A14-437A-9FB6-401FF3E97192}" type="parTrans" cxnId="{11CAE3AC-6002-44D4-9A8C-9E6AB3AD45FB}">
      <dgm:prSet/>
      <dgm:spPr/>
      <dgm:t>
        <a:bodyPr/>
        <a:lstStyle/>
        <a:p>
          <a:endParaRPr lang="en-US"/>
        </a:p>
      </dgm:t>
    </dgm:pt>
    <dgm:pt modelId="{C6C590AC-C989-48B2-A19D-BC96A760C348}" type="sibTrans" cxnId="{11CAE3AC-6002-44D4-9A8C-9E6AB3AD45FB}">
      <dgm:prSet/>
      <dgm:spPr/>
      <dgm:t>
        <a:bodyPr/>
        <a:lstStyle/>
        <a:p>
          <a:endParaRPr lang="en-US"/>
        </a:p>
      </dgm:t>
    </dgm:pt>
    <dgm:pt modelId="{4185E771-583E-4FE7-B88D-58DFE45B6DEC}">
      <dgm:prSet/>
      <dgm:spPr/>
      <dgm:t>
        <a:bodyPr/>
        <a:lstStyle/>
        <a:p>
          <a:pPr>
            <a:lnSpc>
              <a:spcPct val="100000"/>
            </a:lnSpc>
          </a:pPr>
          <a:r>
            <a:rPr lang="en-GB" dirty="0">
              <a:latin typeface="Arial" panose="020B0604020202020204" pitchFamily="34" charset="0"/>
              <a:cs typeface="Arial" panose="020B0604020202020204" pitchFamily="34" charset="0"/>
            </a:rPr>
            <a:t>They would have been able to keep Cornwall visible.</a:t>
          </a:r>
          <a:endParaRPr lang="en-US" dirty="0">
            <a:latin typeface="Arial" panose="020B0604020202020204" pitchFamily="34" charset="0"/>
            <a:cs typeface="Arial" panose="020B0604020202020204" pitchFamily="34" charset="0"/>
          </a:endParaRPr>
        </a:p>
      </dgm:t>
    </dgm:pt>
    <dgm:pt modelId="{E30A9F9E-B7DD-42F6-B1FF-05E326616E9B}" type="parTrans" cxnId="{361A8B8E-3970-4612-904F-1BF1826EB482}">
      <dgm:prSet/>
      <dgm:spPr/>
      <dgm:t>
        <a:bodyPr/>
        <a:lstStyle/>
        <a:p>
          <a:endParaRPr lang="en-US"/>
        </a:p>
      </dgm:t>
    </dgm:pt>
    <dgm:pt modelId="{D83FB230-FF88-4FAB-83F3-8DEF0F6970FE}" type="sibTrans" cxnId="{361A8B8E-3970-4612-904F-1BF1826EB482}">
      <dgm:prSet/>
      <dgm:spPr/>
      <dgm:t>
        <a:bodyPr/>
        <a:lstStyle/>
        <a:p>
          <a:endParaRPr lang="en-US"/>
        </a:p>
      </dgm:t>
    </dgm:pt>
    <dgm:pt modelId="{4F71406F-5D92-406D-ABC2-45137985E57F}">
      <dgm:prSet/>
      <dgm:spPr/>
      <dgm:t>
        <a:bodyPr/>
        <a:lstStyle/>
        <a:p>
          <a:pPr>
            <a:lnSpc>
              <a:spcPct val="100000"/>
            </a:lnSpc>
          </a:pPr>
          <a:r>
            <a:rPr lang="en-GB" dirty="0">
              <a:latin typeface="Arial" panose="020B0604020202020204" pitchFamily="34" charset="0"/>
              <a:cs typeface="Arial" panose="020B0604020202020204" pitchFamily="34" charset="0"/>
            </a:rPr>
            <a:t>Potentially could have avoided the current gap in visitors.</a:t>
          </a:r>
          <a:endParaRPr lang="en-US" dirty="0">
            <a:latin typeface="Arial" panose="020B0604020202020204" pitchFamily="34" charset="0"/>
            <a:cs typeface="Arial" panose="020B0604020202020204" pitchFamily="34" charset="0"/>
          </a:endParaRPr>
        </a:p>
      </dgm:t>
    </dgm:pt>
    <dgm:pt modelId="{5926F7CD-3060-482E-B7F2-EFB1BD569EE4}" type="parTrans" cxnId="{286BB719-2AF8-4953-8E9D-657A11A30984}">
      <dgm:prSet/>
      <dgm:spPr/>
      <dgm:t>
        <a:bodyPr/>
        <a:lstStyle/>
        <a:p>
          <a:endParaRPr lang="en-US"/>
        </a:p>
      </dgm:t>
    </dgm:pt>
    <dgm:pt modelId="{F16DC03C-E40A-4681-8A6D-7CE46AB58336}" type="sibTrans" cxnId="{286BB719-2AF8-4953-8E9D-657A11A30984}">
      <dgm:prSet/>
      <dgm:spPr/>
      <dgm:t>
        <a:bodyPr/>
        <a:lstStyle/>
        <a:p>
          <a:endParaRPr lang="en-US"/>
        </a:p>
      </dgm:t>
    </dgm:pt>
    <dgm:pt modelId="{7F5AC2C9-3958-42E4-BDF2-452F7B56900E}" type="pres">
      <dgm:prSet presAssocID="{2BA44BE3-554E-438C-BC0B-685798DDE7AC}" presName="vert0" presStyleCnt="0">
        <dgm:presLayoutVars>
          <dgm:dir/>
          <dgm:animOne val="branch"/>
          <dgm:animLvl val="lvl"/>
        </dgm:presLayoutVars>
      </dgm:prSet>
      <dgm:spPr/>
    </dgm:pt>
    <dgm:pt modelId="{A3DA0E97-3D3B-497F-87D9-4737425AAB12}" type="pres">
      <dgm:prSet presAssocID="{EA474BF1-080D-4287-8B51-37A28431334B}" presName="thickLine" presStyleLbl="alignNode1" presStyleIdx="0" presStyleCnt="3"/>
      <dgm:spPr/>
    </dgm:pt>
    <dgm:pt modelId="{16DF3B00-5DDD-40C4-9DD8-9DB7A1A50981}" type="pres">
      <dgm:prSet presAssocID="{EA474BF1-080D-4287-8B51-37A28431334B}" presName="horz1" presStyleCnt="0"/>
      <dgm:spPr/>
    </dgm:pt>
    <dgm:pt modelId="{45F73B80-FE46-48F0-A2AD-D94C398AB12C}" type="pres">
      <dgm:prSet presAssocID="{EA474BF1-080D-4287-8B51-37A28431334B}" presName="tx1" presStyleLbl="revTx" presStyleIdx="0" presStyleCnt="3"/>
      <dgm:spPr/>
    </dgm:pt>
    <dgm:pt modelId="{55B4299C-BB09-4705-9693-1C1D48341F96}" type="pres">
      <dgm:prSet presAssocID="{EA474BF1-080D-4287-8B51-37A28431334B}" presName="vert1" presStyleCnt="0"/>
      <dgm:spPr/>
    </dgm:pt>
    <dgm:pt modelId="{5D7F76FB-D6E2-4B7D-9A16-B93ABB63D776}" type="pres">
      <dgm:prSet presAssocID="{4185E771-583E-4FE7-B88D-58DFE45B6DEC}" presName="thickLine" presStyleLbl="alignNode1" presStyleIdx="1" presStyleCnt="3"/>
      <dgm:spPr/>
    </dgm:pt>
    <dgm:pt modelId="{ECA1E23A-5D0E-4276-B79B-D8E354E9B9F3}" type="pres">
      <dgm:prSet presAssocID="{4185E771-583E-4FE7-B88D-58DFE45B6DEC}" presName="horz1" presStyleCnt="0"/>
      <dgm:spPr/>
    </dgm:pt>
    <dgm:pt modelId="{65A6A16F-ED5B-49DF-B9C3-500845399E25}" type="pres">
      <dgm:prSet presAssocID="{4185E771-583E-4FE7-B88D-58DFE45B6DEC}" presName="tx1" presStyleLbl="revTx" presStyleIdx="1" presStyleCnt="3"/>
      <dgm:spPr/>
    </dgm:pt>
    <dgm:pt modelId="{5B187C8A-675E-4664-A8BA-864A3BF0E654}" type="pres">
      <dgm:prSet presAssocID="{4185E771-583E-4FE7-B88D-58DFE45B6DEC}" presName="vert1" presStyleCnt="0"/>
      <dgm:spPr/>
    </dgm:pt>
    <dgm:pt modelId="{355FC266-F1F2-4697-B092-5A6DCE727A57}" type="pres">
      <dgm:prSet presAssocID="{4F71406F-5D92-406D-ABC2-45137985E57F}" presName="thickLine" presStyleLbl="alignNode1" presStyleIdx="2" presStyleCnt="3"/>
      <dgm:spPr/>
    </dgm:pt>
    <dgm:pt modelId="{D9BC9062-14E1-401C-911C-71FBB639D073}" type="pres">
      <dgm:prSet presAssocID="{4F71406F-5D92-406D-ABC2-45137985E57F}" presName="horz1" presStyleCnt="0"/>
      <dgm:spPr/>
    </dgm:pt>
    <dgm:pt modelId="{E348BD5F-5BDD-40F1-91FC-5FA27A37BA01}" type="pres">
      <dgm:prSet presAssocID="{4F71406F-5D92-406D-ABC2-45137985E57F}" presName="tx1" presStyleLbl="revTx" presStyleIdx="2" presStyleCnt="3"/>
      <dgm:spPr/>
    </dgm:pt>
    <dgm:pt modelId="{2DB06E20-63CB-466A-95EA-C79F75442194}" type="pres">
      <dgm:prSet presAssocID="{4F71406F-5D92-406D-ABC2-45137985E57F}" presName="vert1" presStyleCnt="0"/>
      <dgm:spPr/>
    </dgm:pt>
  </dgm:ptLst>
  <dgm:cxnLst>
    <dgm:cxn modelId="{286BB719-2AF8-4953-8E9D-657A11A30984}" srcId="{2BA44BE3-554E-438C-BC0B-685798DDE7AC}" destId="{4F71406F-5D92-406D-ABC2-45137985E57F}" srcOrd="2" destOrd="0" parTransId="{5926F7CD-3060-482E-B7F2-EFB1BD569EE4}" sibTransId="{F16DC03C-E40A-4681-8A6D-7CE46AB58336}"/>
    <dgm:cxn modelId="{361A8B8E-3970-4612-904F-1BF1826EB482}" srcId="{2BA44BE3-554E-438C-BC0B-685798DDE7AC}" destId="{4185E771-583E-4FE7-B88D-58DFE45B6DEC}" srcOrd="1" destOrd="0" parTransId="{E30A9F9E-B7DD-42F6-B1FF-05E326616E9B}" sibTransId="{D83FB230-FF88-4FAB-83F3-8DEF0F6970FE}"/>
    <dgm:cxn modelId="{9D679792-F47E-4047-8D11-A8D541D7F718}" type="presOf" srcId="{2BA44BE3-554E-438C-BC0B-685798DDE7AC}" destId="{7F5AC2C9-3958-42E4-BDF2-452F7B56900E}" srcOrd="0" destOrd="0" presId="urn:microsoft.com/office/officeart/2008/layout/LinedList"/>
    <dgm:cxn modelId="{B5EAF69C-C9CA-487B-8D55-5B698FB7851B}" type="presOf" srcId="{4F71406F-5D92-406D-ABC2-45137985E57F}" destId="{E348BD5F-5BDD-40F1-91FC-5FA27A37BA01}" srcOrd="0" destOrd="0" presId="urn:microsoft.com/office/officeart/2008/layout/LinedList"/>
    <dgm:cxn modelId="{9DEFD4A0-2F47-4E56-85BE-5D87CB183757}" type="presOf" srcId="{4185E771-583E-4FE7-B88D-58DFE45B6DEC}" destId="{65A6A16F-ED5B-49DF-B9C3-500845399E25}" srcOrd="0" destOrd="0" presId="urn:microsoft.com/office/officeart/2008/layout/LinedList"/>
    <dgm:cxn modelId="{11CAE3AC-6002-44D4-9A8C-9E6AB3AD45FB}" srcId="{2BA44BE3-554E-438C-BC0B-685798DDE7AC}" destId="{EA474BF1-080D-4287-8B51-37A28431334B}" srcOrd="0" destOrd="0" parTransId="{FAC85113-5A14-437A-9FB6-401FF3E97192}" sibTransId="{C6C590AC-C989-48B2-A19D-BC96A760C348}"/>
    <dgm:cxn modelId="{5B91A9DA-B0CD-4C5B-B9B4-CF473DB08E99}" type="presOf" srcId="{EA474BF1-080D-4287-8B51-37A28431334B}" destId="{45F73B80-FE46-48F0-A2AD-D94C398AB12C}" srcOrd="0" destOrd="0" presId="urn:microsoft.com/office/officeart/2008/layout/LinedList"/>
    <dgm:cxn modelId="{6674F342-5083-4A8A-AD08-279851B5A818}" type="presParOf" srcId="{7F5AC2C9-3958-42E4-BDF2-452F7B56900E}" destId="{A3DA0E97-3D3B-497F-87D9-4737425AAB12}" srcOrd="0" destOrd="0" presId="urn:microsoft.com/office/officeart/2008/layout/LinedList"/>
    <dgm:cxn modelId="{9A9C692E-D2D9-4587-B3D3-8BEA98D81D16}" type="presParOf" srcId="{7F5AC2C9-3958-42E4-BDF2-452F7B56900E}" destId="{16DF3B00-5DDD-40C4-9DD8-9DB7A1A50981}" srcOrd="1" destOrd="0" presId="urn:microsoft.com/office/officeart/2008/layout/LinedList"/>
    <dgm:cxn modelId="{47BB0B3C-3BF1-47C1-BD12-A261789FD698}" type="presParOf" srcId="{16DF3B00-5DDD-40C4-9DD8-9DB7A1A50981}" destId="{45F73B80-FE46-48F0-A2AD-D94C398AB12C}" srcOrd="0" destOrd="0" presId="urn:microsoft.com/office/officeart/2008/layout/LinedList"/>
    <dgm:cxn modelId="{70B37B0C-A372-4D17-A6E4-4075C00BB086}" type="presParOf" srcId="{16DF3B00-5DDD-40C4-9DD8-9DB7A1A50981}" destId="{55B4299C-BB09-4705-9693-1C1D48341F96}" srcOrd="1" destOrd="0" presId="urn:microsoft.com/office/officeart/2008/layout/LinedList"/>
    <dgm:cxn modelId="{3216090A-8F37-4442-82C8-14B3CA59F929}" type="presParOf" srcId="{7F5AC2C9-3958-42E4-BDF2-452F7B56900E}" destId="{5D7F76FB-D6E2-4B7D-9A16-B93ABB63D776}" srcOrd="2" destOrd="0" presId="urn:microsoft.com/office/officeart/2008/layout/LinedList"/>
    <dgm:cxn modelId="{431AA13A-032A-4A5D-932D-E49C344FC1DF}" type="presParOf" srcId="{7F5AC2C9-3958-42E4-BDF2-452F7B56900E}" destId="{ECA1E23A-5D0E-4276-B79B-D8E354E9B9F3}" srcOrd="3" destOrd="0" presId="urn:microsoft.com/office/officeart/2008/layout/LinedList"/>
    <dgm:cxn modelId="{E0FB9CE5-7C10-4145-AF35-DF582CB252E6}" type="presParOf" srcId="{ECA1E23A-5D0E-4276-B79B-D8E354E9B9F3}" destId="{65A6A16F-ED5B-49DF-B9C3-500845399E25}" srcOrd="0" destOrd="0" presId="urn:microsoft.com/office/officeart/2008/layout/LinedList"/>
    <dgm:cxn modelId="{D993CC4B-FDFF-4375-A1FF-C6E34A9AFA46}" type="presParOf" srcId="{ECA1E23A-5D0E-4276-B79B-D8E354E9B9F3}" destId="{5B187C8A-675E-4664-A8BA-864A3BF0E654}" srcOrd="1" destOrd="0" presId="urn:microsoft.com/office/officeart/2008/layout/LinedList"/>
    <dgm:cxn modelId="{3F3D2623-EC7A-4190-95FB-B0F87B58F910}" type="presParOf" srcId="{7F5AC2C9-3958-42E4-BDF2-452F7B56900E}" destId="{355FC266-F1F2-4697-B092-5A6DCE727A57}" srcOrd="4" destOrd="0" presId="urn:microsoft.com/office/officeart/2008/layout/LinedList"/>
    <dgm:cxn modelId="{625F4DB3-267D-4D0E-B37F-70629EC4296B}" type="presParOf" srcId="{7F5AC2C9-3958-42E4-BDF2-452F7B56900E}" destId="{D9BC9062-14E1-401C-911C-71FBB639D073}" srcOrd="5" destOrd="0" presId="urn:microsoft.com/office/officeart/2008/layout/LinedList"/>
    <dgm:cxn modelId="{1EDCB4B6-B11F-44FD-B5FC-1B615D183959}" type="presParOf" srcId="{D9BC9062-14E1-401C-911C-71FBB639D073}" destId="{E348BD5F-5BDD-40F1-91FC-5FA27A37BA01}" srcOrd="0" destOrd="0" presId="urn:microsoft.com/office/officeart/2008/layout/LinedList"/>
    <dgm:cxn modelId="{938754D1-050E-4B61-B2DE-F5C51C5C3C36}" type="presParOf" srcId="{D9BC9062-14E1-401C-911C-71FBB639D073}" destId="{2DB06E20-63CB-466A-95EA-C79F7544219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A44BE3-554E-438C-BC0B-685798DDE7A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A474BF1-080D-4287-8B51-37A28431334B}">
      <dgm:prSet custT="1"/>
      <dgm:spPr/>
      <dgm:t>
        <a:bodyPr/>
        <a:lstStyle/>
        <a:p>
          <a:pPr>
            <a:lnSpc>
              <a:spcPct val="100000"/>
            </a:lnSpc>
          </a:pPr>
          <a:r>
            <a:rPr lang="en-GB" sz="1800" dirty="0">
              <a:latin typeface="Arial" panose="020B0604020202020204" pitchFamily="34" charset="0"/>
              <a:cs typeface="Arial" panose="020B0604020202020204" pitchFamily="34" charset="0"/>
            </a:rPr>
            <a:t>They are trying to work with other collaborators with Denton (2025) stating that ‘we will now move quickly to bring partners and stakeholders together - to listen, and to work with them.</a:t>
          </a:r>
          <a:endParaRPr lang="en-US" sz="1800" dirty="0"/>
        </a:p>
      </dgm:t>
    </dgm:pt>
    <dgm:pt modelId="{FAC85113-5A14-437A-9FB6-401FF3E97192}" type="parTrans" cxnId="{11CAE3AC-6002-44D4-9A8C-9E6AB3AD45FB}">
      <dgm:prSet/>
      <dgm:spPr/>
      <dgm:t>
        <a:bodyPr/>
        <a:lstStyle/>
        <a:p>
          <a:endParaRPr lang="en-US"/>
        </a:p>
      </dgm:t>
    </dgm:pt>
    <dgm:pt modelId="{C6C590AC-C989-48B2-A19D-BC96A760C348}" type="sibTrans" cxnId="{11CAE3AC-6002-44D4-9A8C-9E6AB3AD45FB}">
      <dgm:prSet/>
      <dgm:spPr/>
      <dgm:t>
        <a:bodyPr/>
        <a:lstStyle/>
        <a:p>
          <a:endParaRPr lang="en-US"/>
        </a:p>
      </dgm:t>
    </dgm:pt>
    <dgm:pt modelId="{4185E771-583E-4FE7-B88D-58DFE45B6DEC}">
      <dgm:prSet custT="1"/>
      <dgm:spPr/>
      <dgm:t>
        <a:bodyPr/>
        <a:lstStyle/>
        <a:p>
          <a:pPr>
            <a:lnSpc>
              <a:spcPct val="100000"/>
            </a:lnSpc>
          </a:pPr>
          <a:r>
            <a:rPr lang="en-GB" sz="2400" dirty="0">
              <a:latin typeface="Arial" panose="020B0604020202020204" pitchFamily="34" charset="0"/>
              <a:cs typeface="Arial" panose="020B0604020202020204" pitchFamily="34" charset="0"/>
            </a:rPr>
            <a:t>Truro City Council are actively working through the situation independently.</a:t>
          </a:r>
          <a:endParaRPr lang="en-US" sz="2400" dirty="0"/>
        </a:p>
      </dgm:t>
    </dgm:pt>
    <dgm:pt modelId="{E30A9F9E-B7DD-42F6-B1FF-05E326616E9B}" type="parTrans" cxnId="{361A8B8E-3970-4612-904F-1BF1826EB482}">
      <dgm:prSet/>
      <dgm:spPr/>
      <dgm:t>
        <a:bodyPr/>
        <a:lstStyle/>
        <a:p>
          <a:endParaRPr lang="en-US"/>
        </a:p>
      </dgm:t>
    </dgm:pt>
    <dgm:pt modelId="{D83FB230-FF88-4FAB-83F3-8DEF0F6970FE}" type="sibTrans" cxnId="{361A8B8E-3970-4612-904F-1BF1826EB482}">
      <dgm:prSet/>
      <dgm:spPr/>
      <dgm:t>
        <a:bodyPr/>
        <a:lstStyle/>
        <a:p>
          <a:endParaRPr lang="en-US"/>
        </a:p>
      </dgm:t>
    </dgm:pt>
    <dgm:pt modelId="{4F71406F-5D92-406D-ABC2-45137985E57F}">
      <dgm:prSet custT="1"/>
      <dgm:spPr/>
      <dgm:t>
        <a:bodyPr/>
        <a:lstStyle/>
        <a:p>
          <a:pPr>
            <a:lnSpc>
              <a:spcPct val="100000"/>
            </a:lnSpc>
          </a:pPr>
          <a:r>
            <a:rPr lang="en-GB" sz="2400" dirty="0">
              <a:latin typeface="Arial" panose="020B0604020202020204" pitchFamily="34" charset="0"/>
              <a:cs typeface="Arial" panose="020B0604020202020204" pitchFamily="34" charset="0"/>
            </a:rPr>
            <a:t>Leaders in the industry are trying to push for a wider more collaborative approach for this In future.</a:t>
          </a:r>
          <a:endParaRPr lang="en-US" sz="2400" dirty="0"/>
        </a:p>
      </dgm:t>
    </dgm:pt>
    <dgm:pt modelId="{5926F7CD-3060-482E-B7F2-EFB1BD569EE4}" type="parTrans" cxnId="{286BB719-2AF8-4953-8E9D-657A11A30984}">
      <dgm:prSet/>
      <dgm:spPr/>
      <dgm:t>
        <a:bodyPr/>
        <a:lstStyle/>
        <a:p>
          <a:endParaRPr lang="en-US"/>
        </a:p>
      </dgm:t>
    </dgm:pt>
    <dgm:pt modelId="{F16DC03C-E40A-4681-8A6D-7CE46AB58336}" type="sibTrans" cxnId="{286BB719-2AF8-4953-8E9D-657A11A30984}">
      <dgm:prSet/>
      <dgm:spPr/>
      <dgm:t>
        <a:bodyPr/>
        <a:lstStyle/>
        <a:p>
          <a:endParaRPr lang="en-US"/>
        </a:p>
      </dgm:t>
    </dgm:pt>
    <dgm:pt modelId="{7F5AC2C9-3958-42E4-BDF2-452F7B56900E}" type="pres">
      <dgm:prSet presAssocID="{2BA44BE3-554E-438C-BC0B-685798DDE7AC}" presName="vert0" presStyleCnt="0">
        <dgm:presLayoutVars>
          <dgm:dir/>
          <dgm:animOne val="branch"/>
          <dgm:animLvl val="lvl"/>
        </dgm:presLayoutVars>
      </dgm:prSet>
      <dgm:spPr/>
    </dgm:pt>
    <dgm:pt modelId="{A3DA0E97-3D3B-497F-87D9-4737425AAB12}" type="pres">
      <dgm:prSet presAssocID="{EA474BF1-080D-4287-8B51-37A28431334B}" presName="thickLine" presStyleLbl="alignNode1" presStyleIdx="0" presStyleCnt="3"/>
      <dgm:spPr/>
    </dgm:pt>
    <dgm:pt modelId="{16DF3B00-5DDD-40C4-9DD8-9DB7A1A50981}" type="pres">
      <dgm:prSet presAssocID="{EA474BF1-080D-4287-8B51-37A28431334B}" presName="horz1" presStyleCnt="0"/>
      <dgm:spPr/>
    </dgm:pt>
    <dgm:pt modelId="{45F73B80-FE46-48F0-A2AD-D94C398AB12C}" type="pres">
      <dgm:prSet presAssocID="{EA474BF1-080D-4287-8B51-37A28431334B}" presName="tx1" presStyleLbl="revTx" presStyleIdx="0" presStyleCnt="3"/>
      <dgm:spPr/>
    </dgm:pt>
    <dgm:pt modelId="{55B4299C-BB09-4705-9693-1C1D48341F96}" type="pres">
      <dgm:prSet presAssocID="{EA474BF1-080D-4287-8B51-37A28431334B}" presName="vert1" presStyleCnt="0"/>
      <dgm:spPr/>
    </dgm:pt>
    <dgm:pt modelId="{5D7F76FB-D6E2-4B7D-9A16-B93ABB63D776}" type="pres">
      <dgm:prSet presAssocID="{4185E771-583E-4FE7-B88D-58DFE45B6DEC}" presName="thickLine" presStyleLbl="alignNode1" presStyleIdx="1" presStyleCnt="3"/>
      <dgm:spPr/>
    </dgm:pt>
    <dgm:pt modelId="{ECA1E23A-5D0E-4276-B79B-D8E354E9B9F3}" type="pres">
      <dgm:prSet presAssocID="{4185E771-583E-4FE7-B88D-58DFE45B6DEC}" presName="horz1" presStyleCnt="0"/>
      <dgm:spPr/>
    </dgm:pt>
    <dgm:pt modelId="{65A6A16F-ED5B-49DF-B9C3-500845399E25}" type="pres">
      <dgm:prSet presAssocID="{4185E771-583E-4FE7-B88D-58DFE45B6DEC}" presName="tx1" presStyleLbl="revTx" presStyleIdx="1" presStyleCnt="3"/>
      <dgm:spPr/>
    </dgm:pt>
    <dgm:pt modelId="{5B187C8A-675E-4664-A8BA-864A3BF0E654}" type="pres">
      <dgm:prSet presAssocID="{4185E771-583E-4FE7-B88D-58DFE45B6DEC}" presName="vert1" presStyleCnt="0"/>
      <dgm:spPr/>
    </dgm:pt>
    <dgm:pt modelId="{355FC266-F1F2-4697-B092-5A6DCE727A57}" type="pres">
      <dgm:prSet presAssocID="{4F71406F-5D92-406D-ABC2-45137985E57F}" presName="thickLine" presStyleLbl="alignNode1" presStyleIdx="2" presStyleCnt="3"/>
      <dgm:spPr/>
    </dgm:pt>
    <dgm:pt modelId="{D9BC9062-14E1-401C-911C-71FBB639D073}" type="pres">
      <dgm:prSet presAssocID="{4F71406F-5D92-406D-ABC2-45137985E57F}" presName="horz1" presStyleCnt="0"/>
      <dgm:spPr/>
    </dgm:pt>
    <dgm:pt modelId="{E348BD5F-5BDD-40F1-91FC-5FA27A37BA01}" type="pres">
      <dgm:prSet presAssocID="{4F71406F-5D92-406D-ABC2-45137985E57F}" presName="tx1" presStyleLbl="revTx" presStyleIdx="2" presStyleCnt="3"/>
      <dgm:spPr/>
    </dgm:pt>
    <dgm:pt modelId="{2DB06E20-63CB-466A-95EA-C79F75442194}" type="pres">
      <dgm:prSet presAssocID="{4F71406F-5D92-406D-ABC2-45137985E57F}" presName="vert1" presStyleCnt="0"/>
      <dgm:spPr/>
    </dgm:pt>
  </dgm:ptLst>
  <dgm:cxnLst>
    <dgm:cxn modelId="{286BB719-2AF8-4953-8E9D-657A11A30984}" srcId="{2BA44BE3-554E-438C-BC0B-685798DDE7AC}" destId="{4F71406F-5D92-406D-ABC2-45137985E57F}" srcOrd="2" destOrd="0" parTransId="{5926F7CD-3060-482E-B7F2-EFB1BD569EE4}" sibTransId="{F16DC03C-E40A-4681-8A6D-7CE46AB58336}"/>
    <dgm:cxn modelId="{361A8B8E-3970-4612-904F-1BF1826EB482}" srcId="{2BA44BE3-554E-438C-BC0B-685798DDE7AC}" destId="{4185E771-583E-4FE7-B88D-58DFE45B6DEC}" srcOrd="1" destOrd="0" parTransId="{E30A9F9E-B7DD-42F6-B1FF-05E326616E9B}" sibTransId="{D83FB230-FF88-4FAB-83F3-8DEF0F6970FE}"/>
    <dgm:cxn modelId="{9D679792-F47E-4047-8D11-A8D541D7F718}" type="presOf" srcId="{2BA44BE3-554E-438C-BC0B-685798DDE7AC}" destId="{7F5AC2C9-3958-42E4-BDF2-452F7B56900E}" srcOrd="0" destOrd="0" presId="urn:microsoft.com/office/officeart/2008/layout/LinedList"/>
    <dgm:cxn modelId="{B5EAF69C-C9CA-487B-8D55-5B698FB7851B}" type="presOf" srcId="{4F71406F-5D92-406D-ABC2-45137985E57F}" destId="{E348BD5F-5BDD-40F1-91FC-5FA27A37BA01}" srcOrd="0" destOrd="0" presId="urn:microsoft.com/office/officeart/2008/layout/LinedList"/>
    <dgm:cxn modelId="{9DEFD4A0-2F47-4E56-85BE-5D87CB183757}" type="presOf" srcId="{4185E771-583E-4FE7-B88D-58DFE45B6DEC}" destId="{65A6A16F-ED5B-49DF-B9C3-500845399E25}" srcOrd="0" destOrd="0" presId="urn:microsoft.com/office/officeart/2008/layout/LinedList"/>
    <dgm:cxn modelId="{11CAE3AC-6002-44D4-9A8C-9E6AB3AD45FB}" srcId="{2BA44BE3-554E-438C-BC0B-685798DDE7AC}" destId="{EA474BF1-080D-4287-8B51-37A28431334B}" srcOrd="0" destOrd="0" parTransId="{FAC85113-5A14-437A-9FB6-401FF3E97192}" sibTransId="{C6C590AC-C989-48B2-A19D-BC96A760C348}"/>
    <dgm:cxn modelId="{5B91A9DA-B0CD-4C5B-B9B4-CF473DB08E99}" type="presOf" srcId="{EA474BF1-080D-4287-8B51-37A28431334B}" destId="{45F73B80-FE46-48F0-A2AD-D94C398AB12C}" srcOrd="0" destOrd="0" presId="urn:microsoft.com/office/officeart/2008/layout/LinedList"/>
    <dgm:cxn modelId="{6674F342-5083-4A8A-AD08-279851B5A818}" type="presParOf" srcId="{7F5AC2C9-3958-42E4-BDF2-452F7B56900E}" destId="{A3DA0E97-3D3B-497F-87D9-4737425AAB12}" srcOrd="0" destOrd="0" presId="urn:microsoft.com/office/officeart/2008/layout/LinedList"/>
    <dgm:cxn modelId="{9A9C692E-D2D9-4587-B3D3-8BEA98D81D16}" type="presParOf" srcId="{7F5AC2C9-3958-42E4-BDF2-452F7B56900E}" destId="{16DF3B00-5DDD-40C4-9DD8-9DB7A1A50981}" srcOrd="1" destOrd="0" presId="urn:microsoft.com/office/officeart/2008/layout/LinedList"/>
    <dgm:cxn modelId="{47BB0B3C-3BF1-47C1-BD12-A261789FD698}" type="presParOf" srcId="{16DF3B00-5DDD-40C4-9DD8-9DB7A1A50981}" destId="{45F73B80-FE46-48F0-A2AD-D94C398AB12C}" srcOrd="0" destOrd="0" presId="urn:microsoft.com/office/officeart/2008/layout/LinedList"/>
    <dgm:cxn modelId="{70B37B0C-A372-4D17-A6E4-4075C00BB086}" type="presParOf" srcId="{16DF3B00-5DDD-40C4-9DD8-9DB7A1A50981}" destId="{55B4299C-BB09-4705-9693-1C1D48341F96}" srcOrd="1" destOrd="0" presId="urn:microsoft.com/office/officeart/2008/layout/LinedList"/>
    <dgm:cxn modelId="{3216090A-8F37-4442-82C8-14B3CA59F929}" type="presParOf" srcId="{7F5AC2C9-3958-42E4-BDF2-452F7B56900E}" destId="{5D7F76FB-D6E2-4B7D-9A16-B93ABB63D776}" srcOrd="2" destOrd="0" presId="urn:microsoft.com/office/officeart/2008/layout/LinedList"/>
    <dgm:cxn modelId="{431AA13A-032A-4A5D-932D-E49C344FC1DF}" type="presParOf" srcId="{7F5AC2C9-3958-42E4-BDF2-452F7B56900E}" destId="{ECA1E23A-5D0E-4276-B79B-D8E354E9B9F3}" srcOrd="3" destOrd="0" presId="urn:microsoft.com/office/officeart/2008/layout/LinedList"/>
    <dgm:cxn modelId="{E0FB9CE5-7C10-4145-AF35-DF582CB252E6}" type="presParOf" srcId="{ECA1E23A-5D0E-4276-B79B-D8E354E9B9F3}" destId="{65A6A16F-ED5B-49DF-B9C3-500845399E25}" srcOrd="0" destOrd="0" presId="urn:microsoft.com/office/officeart/2008/layout/LinedList"/>
    <dgm:cxn modelId="{D993CC4B-FDFF-4375-A1FF-C6E34A9AFA46}" type="presParOf" srcId="{ECA1E23A-5D0E-4276-B79B-D8E354E9B9F3}" destId="{5B187C8A-675E-4664-A8BA-864A3BF0E654}" srcOrd="1" destOrd="0" presId="urn:microsoft.com/office/officeart/2008/layout/LinedList"/>
    <dgm:cxn modelId="{3F3D2623-EC7A-4190-95FB-B0F87B58F910}" type="presParOf" srcId="{7F5AC2C9-3958-42E4-BDF2-452F7B56900E}" destId="{355FC266-F1F2-4697-B092-5A6DCE727A57}" srcOrd="4" destOrd="0" presId="urn:microsoft.com/office/officeart/2008/layout/LinedList"/>
    <dgm:cxn modelId="{625F4DB3-267D-4D0E-B37F-70629EC4296B}" type="presParOf" srcId="{7F5AC2C9-3958-42E4-BDF2-452F7B56900E}" destId="{D9BC9062-14E1-401C-911C-71FBB639D073}" srcOrd="5" destOrd="0" presId="urn:microsoft.com/office/officeart/2008/layout/LinedList"/>
    <dgm:cxn modelId="{1EDCB4B6-B11F-44FD-B5FC-1B615D183959}" type="presParOf" srcId="{D9BC9062-14E1-401C-911C-71FBB639D073}" destId="{E348BD5F-5BDD-40F1-91FC-5FA27A37BA01}" srcOrd="0" destOrd="0" presId="urn:microsoft.com/office/officeart/2008/layout/LinedList"/>
    <dgm:cxn modelId="{938754D1-050E-4B61-B2DE-F5C51C5C3C36}" type="presParOf" srcId="{D9BC9062-14E1-401C-911C-71FBB639D073}" destId="{2DB06E20-63CB-466A-95EA-C79F75442194}"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8CA768-1DB7-4A34-A792-C4D47FBDC919}">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BF2CE8-9B80-4ED5-8612-ACB1808132A8}">
      <dsp:nvSpPr>
        <dsp:cNvPr id="0" name=""/>
        <dsp:cNvSpPr/>
      </dsp:nvSpPr>
      <dsp:spPr>
        <a:xfrm>
          <a:off x="476436" y="355047"/>
          <a:ext cx="866247" cy="8662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4F80BD-7C61-4C77-8711-205D8D9600C1}">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889000" rtl="0">
            <a:lnSpc>
              <a:spcPct val="100000"/>
            </a:lnSpc>
            <a:spcBef>
              <a:spcPct val="0"/>
            </a:spcBef>
            <a:spcAft>
              <a:spcPct val="35000"/>
            </a:spcAft>
            <a:buNone/>
          </a:pPr>
          <a:r>
            <a:rPr lang="en-GB" sz="2000" kern="1200"/>
            <a:t>Transformational leadership → clear vision </a:t>
          </a:r>
          <a:r>
            <a:rPr lang="en-GB" sz="2000" i="1" kern="1200"/>
            <a:t>(Scott and Freeman, 2021)</a:t>
          </a:r>
          <a:endParaRPr lang="en-GB" sz="2000" kern="1200"/>
        </a:p>
      </dsp:txBody>
      <dsp:txXfrm>
        <a:off x="1819120" y="673"/>
        <a:ext cx="4545103" cy="1574995"/>
      </dsp:txXfrm>
    </dsp:sp>
    <dsp:sp modelId="{77884DC6-42B7-4E67-AF99-1508F5175263}">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54458A-34E6-491B-8391-BD58D56377E2}">
      <dsp:nvSpPr>
        <dsp:cNvPr id="0" name=""/>
        <dsp:cNvSpPr/>
      </dsp:nvSpPr>
      <dsp:spPr>
        <a:xfrm>
          <a:off x="476436" y="2323792"/>
          <a:ext cx="866247" cy="8662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7DDE68-795A-484A-A294-FDA3CC8053EF}">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889000">
            <a:lnSpc>
              <a:spcPct val="100000"/>
            </a:lnSpc>
            <a:spcBef>
              <a:spcPct val="0"/>
            </a:spcBef>
            <a:spcAft>
              <a:spcPct val="35000"/>
            </a:spcAft>
            <a:buNone/>
          </a:pPr>
          <a:r>
            <a:rPr lang="en-GB" sz="2000" b="0" kern="1200"/>
            <a:t>Democratic leadership → stakeholder involvement</a:t>
          </a:r>
          <a:br>
            <a:rPr lang="en-GB" sz="2000" b="0" kern="1200"/>
          </a:br>
          <a:r>
            <a:rPr lang="en-GB" sz="2000" b="1" kern="1200"/>
            <a:t> </a:t>
          </a:r>
          <a:r>
            <a:rPr lang="en-GB" sz="2000" i="1" kern="1200"/>
            <a:t>(Lewin et al., 1939)</a:t>
          </a:r>
        </a:p>
      </dsp:txBody>
      <dsp:txXfrm>
        <a:off x="1819120" y="1969418"/>
        <a:ext cx="4545103" cy="1574995"/>
      </dsp:txXfrm>
    </dsp:sp>
    <dsp:sp modelId="{64379957-277F-416E-893B-FCBA8F509420}">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CD15AE-8362-4538-9700-C0D7C8B785AE}">
      <dsp:nvSpPr>
        <dsp:cNvPr id="0" name=""/>
        <dsp:cNvSpPr/>
      </dsp:nvSpPr>
      <dsp:spPr>
        <a:xfrm>
          <a:off x="476436" y="4292537"/>
          <a:ext cx="866247" cy="8662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DA75E0-3D74-47E6-B4C5-8C0DA84088D1}">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889000">
            <a:lnSpc>
              <a:spcPct val="100000"/>
            </a:lnSpc>
            <a:spcBef>
              <a:spcPct val="0"/>
            </a:spcBef>
            <a:spcAft>
              <a:spcPct val="35000"/>
            </a:spcAft>
            <a:buNone/>
          </a:pPr>
          <a:r>
            <a:rPr lang="en-GB" sz="2000" b="0" kern="1200"/>
            <a:t>Successful change depends on clear coordination and communication</a:t>
          </a:r>
          <a:br>
            <a:rPr lang="en-GB" sz="2000" b="1" kern="1200"/>
          </a:br>
          <a:r>
            <a:rPr lang="en-GB" sz="2000" i="1" kern="1200"/>
            <a:t>(Kotter, 2012)</a:t>
          </a:r>
          <a:endParaRPr lang="en-GB" sz="2000" kern="1200"/>
        </a:p>
      </dsp:txBody>
      <dsp:txXfrm>
        <a:off x="1819120" y="3938162"/>
        <a:ext cx="4545103" cy="15749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FBE715-27F2-4246-9123-18CFE73B2E8C}">
      <dsp:nvSpPr>
        <dsp:cNvPr id="0" name=""/>
        <dsp:cNvSpPr/>
      </dsp:nvSpPr>
      <dsp:spPr>
        <a:xfrm>
          <a:off x="0" y="0"/>
          <a:ext cx="508436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F45147B-7481-4669-BB38-EFDBF6BCBE8A}">
      <dsp:nvSpPr>
        <dsp:cNvPr id="0" name=""/>
        <dsp:cNvSpPr/>
      </dsp:nvSpPr>
      <dsp:spPr>
        <a:xfrm>
          <a:off x="0" y="0"/>
          <a:ext cx="5084363" cy="969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Cornwall attracts up to 4.8 million tourists a year (Travel mole, 2025). So, it is a popular area for travellers.</a:t>
          </a:r>
          <a:endParaRPr lang="en-US" sz="1600" kern="1200" dirty="0">
            <a:latin typeface="Arial" panose="020B0604020202020204" pitchFamily="34" charset="0"/>
            <a:cs typeface="Arial" panose="020B0604020202020204" pitchFamily="34" charset="0"/>
          </a:endParaRPr>
        </a:p>
      </dsp:txBody>
      <dsp:txXfrm>
        <a:off x="0" y="0"/>
        <a:ext cx="5084363" cy="969795"/>
      </dsp:txXfrm>
    </dsp:sp>
    <dsp:sp modelId="{5FC60287-F8D4-445E-B004-D5E0C9368A2A}">
      <dsp:nvSpPr>
        <dsp:cNvPr id="0" name=""/>
        <dsp:cNvSpPr/>
      </dsp:nvSpPr>
      <dsp:spPr>
        <a:xfrm>
          <a:off x="0" y="969795"/>
          <a:ext cx="508436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A59321E-4992-46C5-BBD0-072B0EB0199C}">
      <dsp:nvSpPr>
        <dsp:cNvPr id="0" name=""/>
        <dsp:cNvSpPr/>
      </dsp:nvSpPr>
      <dsp:spPr>
        <a:xfrm>
          <a:off x="0" y="969795"/>
          <a:ext cx="5084363" cy="969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Tourism boosts the local economy offering employment and money being bought into the economy.</a:t>
          </a:r>
          <a:endParaRPr lang="en-US" sz="1800" kern="1200" dirty="0">
            <a:latin typeface="Arial" panose="020B0604020202020204" pitchFamily="34" charset="0"/>
            <a:cs typeface="Arial" panose="020B0604020202020204" pitchFamily="34" charset="0"/>
          </a:endParaRPr>
        </a:p>
      </dsp:txBody>
      <dsp:txXfrm>
        <a:off x="0" y="969795"/>
        <a:ext cx="5084363" cy="969795"/>
      </dsp:txXfrm>
    </dsp:sp>
    <dsp:sp modelId="{F6B42C60-E4A6-494D-A4A9-D4525095C8A0}">
      <dsp:nvSpPr>
        <dsp:cNvPr id="0" name=""/>
        <dsp:cNvSpPr/>
      </dsp:nvSpPr>
      <dsp:spPr>
        <a:xfrm>
          <a:off x="0" y="1939591"/>
          <a:ext cx="508436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CA43336-FB0B-463D-AC75-14616AFAEA87}">
      <dsp:nvSpPr>
        <dsp:cNvPr id="0" name=""/>
        <dsp:cNvSpPr/>
      </dsp:nvSpPr>
      <dsp:spPr>
        <a:xfrm>
          <a:off x="0" y="1939591"/>
          <a:ext cx="5084363" cy="969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In 2025 Visit Cornwall went into voluntary liquidation due to financial difficulties.</a:t>
          </a:r>
          <a:endParaRPr lang="en-US" sz="1800" kern="1200" dirty="0">
            <a:latin typeface="Arial" panose="020B0604020202020204" pitchFamily="34" charset="0"/>
            <a:cs typeface="Arial" panose="020B0604020202020204" pitchFamily="34" charset="0"/>
          </a:endParaRPr>
        </a:p>
      </dsp:txBody>
      <dsp:txXfrm>
        <a:off x="0" y="1939591"/>
        <a:ext cx="5084363" cy="969795"/>
      </dsp:txXfrm>
    </dsp:sp>
    <dsp:sp modelId="{63498902-28B3-48A0-AECE-F04CC36DF3CF}">
      <dsp:nvSpPr>
        <dsp:cNvPr id="0" name=""/>
        <dsp:cNvSpPr/>
      </dsp:nvSpPr>
      <dsp:spPr>
        <a:xfrm>
          <a:off x="0" y="2909386"/>
          <a:ext cx="508436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64579F3-9E98-4BE5-8E5F-22AF9CDEA3C2}">
      <dsp:nvSpPr>
        <dsp:cNvPr id="0" name=""/>
        <dsp:cNvSpPr/>
      </dsp:nvSpPr>
      <dsp:spPr>
        <a:xfrm>
          <a:off x="0" y="2909386"/>
          <a:ext cx="5084363" cy="969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Tourism supports around 20% of employment in Cornwall (Cornwall Community Foundation, 2024). But due to the liquidation people and small businesses within the sector are more likely to lose their jobs.</a:t>
          </a:r>
          <a:endParaRPr lang="en-US" sz="1800" kern="1200" dirty="0">
            <a:latin typeface="Arial" panose="020B0604020202020204" pitchFamily="34" charset="0"/>
            <a:cs typeface="Arial" panose="020B0604020202020204" pitchFamily="34" charset="0"/>
          </a:endParaRPr>
        </a:p>
      </dsp:txBody>
      <dsp:txXfrm>
        <a:off x="0" y="2909386"/>
        <a:ext cx="5084363" cy="969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687863-9C25-4F57-9F8D-8CEAB5D3F0D3}">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774A3-A7AF-43C4-B42E-65BBCA644C38}">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The liquidation will have an immediate impact on the industry due to the loss of Visit Cornwall.</a:t>
          </a:r>
          <a:endParaRPr lang="en-US" sz="3200" kern="1200"/>
        </a:p>
      </dsp:txBody>
      <dsp:txXfrm>
        <a:off x="0" y="2703"/>
        <a:ext cx="6900512" cy="1843578"/>
      </dsp:txXfrm>
    </dsp:sp>
    <dsp:sp modelId="{EE9C70FA-9455-4CBC-A42E-A47A13CAC4B2}">
      <dsp:nvSpPr>
        <dsp:cNvPr id="0" name=""/>
        <dsp:cNvSpPr/>
      </dsp:nvSpPr>
      <dsp:spPr>
        <a:xfrm>
          <a:off x="0" y="1846281"/>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8780C5-A74E-4F34-99D6-48D9867DCC57}">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They will lose a consistent marketing body. Further then loosing awareness being spread to a wide target market.</a:t>
          </a:r>
          <a:endParaRPr lang="en-US" sz="3200" kern="1200"/>
        </a:p>
      </dsp:txBody>
      <dsp:txXfrm>
        <a:off x="0" y="1846281"/>
        <a:ext cx="6900512" cy="1843578"/>
      </dsp:txXfrm>
    </dsp:sp>
    <dsp:sp modelId="{32D3CBDF-AC03-4C29-93F1-D007D3B88793}">
      <dsp:nvSpPr>
        <dsp:cNvPr id="0" name=""/>
        <dsp:cNvSpPr/>
      </dsp:nvSpPr>
      <dsp:spPr>
        <a:xfrm>
          <a:off x="0" y="3689859"/>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265452-B13F-42D4-9615-F23265486C86}">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Competitors like Wales, Scotland and other areas of England can gain an advantage.</a:t>
          </a:r>
          <a:endParaRPr lang="en-US" sz="3200" kern="1200"/>
        </a:p>
      </dsp:txBody>
      <dsp:txXfrm>
        <a:off x="0" y="3689859"/>
        <a:ext cx="6900512" cy="1843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B6665-F6A6-4A66-945C-6E8895A98C76}">
      <dsp:nvSpPr>
        <dsp:cNvPr id="0" name=""/>
        <dsp:cNvSpPr/>
      </dsp:nvSpPr>
      <dsp:spPr>
        <a:xfrm>
          <a:off x="0" y="2124"/>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BCD8CB8-FB8C-4110-82DA-85CD2EB6C3E8}">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Local smaller businesses will struggle to stay open, potentially leading to more job losses.</a:t>
          </a:r>
          <a:endParaRPr lang="en-US" sz="2900" kern="1200" dirty="0"/>
        </a:p>
      </dsp:txBody>
      <dsp:txXfrm>
        <a:off x="0" y="2124"/>
        <a:ext cx="10515600" cy="1449029"/>
      </dsp:txXfrm>
    </dsp:sp>
    <dsp:sp modelId="{D5004EAC-4F9A-42AB-99AC-BB85A64CC28B}">
      <dsp:nvSpPr>
        <dsp:cNvPr id="0" name=""/>
        <dsp:cNvSpPr/>
      </dsp:nvSpPr>
      <dsp:spPr>
        <a:xfrm>
          <a:off x="0" y="1451154"/>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AE19C12-A50A-4355-8765-01021676461D}">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There will be a vulnerability and a higher chance of them being exposed to more financial pressures</a:t>
          </a:r>
          <a:endParaRPr lang="en-US" sz="2900" kern="1200" dirty="0"/>
        </a:p>
      </dsp:txBody>
      <dsp:txXfrm>
        <a:off x="0" y="1451154"/>
        <a:ext cx="10515600" cy="1449029"/>
      </dsp:txXfrm>
    </dsp:sp>
    <dsp:sp modelId="{46519B80-94E3-4FFF-BFCA-4DFC372F9F4F}">
      <dsp:nvSpPr>
        <dsp:cNvPr id="0" name=""/>
        <dsp:cNvSpPr/>
      </dsp:nvSpPr>
      <dsp:spPr>
        <a:xfrm>
          <a:off x="0" y="2900183"/>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4C4C74E-6D99-4C0D-B8FE-7D6C1199B1BE}">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It may lead to an overall decline in the sector for Cornwall, making it harder for them to recover from the liquidation and its losses.</a:t>
          </a:r>
        </a:p>
      </dsp:txBody>
      <dsp:txXfrm>
        <a:off x="0" y="2900183"/>
        <a:ext cx="10515600" cy="14490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DA0E97-3D3B-497F-87D9-4737425AAB12}">
      <dsp:nvSpPr>
        <dsp:cNvPr id="0" name=""/>
        <dsp:cNvSpPr/>
      </dsp:nvSpPr>
      <dsp:spPr>
        <a:xfrm>
          <a:off x="0" y="1799"/>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F73B80-FE46-48F0-A2AD-D94C398AB12C}">
      <dsp:nvSpPr>
        <dsp:cNvPr id="0" name=""/>
        <dsp:cNvSpPr/>
      </dsp:nvSpPr>
      <dsp:spPr>
        <a:xfrm>
          <a:off x="0" y="1799"/>
          <a:ext cx="5157787" cy="1226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100000"/>
            </a:lnSpc>
            <a:spcBef>
              <a:spcPct val="0"/>
            </a:spcBef>
            <a:spcAft>
              <a:spcPct val="35000"/>
            </a:spcAft>
            <a:buNone/>
          </a:pPr>
          <a:r>
            <a:rPr lang="en-GB" sz="2300" kern="1200" dirty="0">
              <a:latin typeface="Arial" panose="020B0604020202020204" pitchFamily="34" charset="0"/>
              <a:cs typeface="Arial" panose="020B0604020202020204" pitchFamily="34" charset="0"/>
            </a:rPr>
            <a:t>They represented more than 500 businesses in Cornwall (</a:t>
          </a:r>
          <a:r>
            <a:rPr lang="en-GB" sz="2300" kern="1200" dirty="0" err="1">
              <a:latin typeface="Arial" panose="020B0604020202020204" pitchFamily="34" charset="0"/>
              <a:cs typeface="Arial" panose="020B0604020202020204" pitchFamily="34" charset="0"/>
            </a:rPr>
            <a:t>Eyriey</a:t>
          </a:r>
          <a:r>
            <a:rPr lang="en-GB" sz="2300" kern="1200" dirty="0">
              <a:latin typeface="Arial" panose="020B0604020202020204" pitchFamily="34" charset="0"/>
              <a:cs typeface="Arial" panose="020B0604020202020204" pitchFamily="34" charset="0"/>
            </a:rPr>
            <a:t>, 2025). </a:t>
          </a:r>
          <a:endParaRPr lang="en-US" sz="2300" kern="1200" dirty="0">
            <a:latin typeface="Arial" panose="020B0604020202020204" pitchFamily="34" charset="0"/>
            <a:cs typeface="Arial" panose="020B0604020202020204" pitchFamily="34" charset="0"/>
          </a:endParaRPr>
        </a:p>
      </dsp:txBody>
      <dsp:txXfrm>
        <a:off x="0" y="1799"/>
        <a:ext cx="5157787" cy="1226996"/>
      </dsp:txXfrm>
    </dsp:sp>
    <dsp:sp modelId="{5D7F76FB-D6E2-4B7D-9A16-B93ABB63D776}">
      <dsp:nvSpPr>
        <dsp:cNvPr id="0" name=""/>
        <dsp:cNvSpPr/>
      </dsp:nvSpPr>
      <dsp:spPr>
        <a:xfrm>
          <a:off x="0" y="1228795"/>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A6A16F-ED5B-49DF-B9C3-500845399E25}">
      <dsp:nvSpPr>
        <dsp:cNvPr id="0" name=""/>
        <dsp:cNvSpPr/>
      </dsp:nvSpPr>
      <dsp:spPr>
        <a:xfrm>
          <a:off x="0" y="1228795"/>
          <a:ext cx="5157787" cy="1226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100000"/>
            </a:lnSpc>
            <a:spcBef>
              <a:spcPct val="0"/>
            </a:spcBef>
            <a:spcAft>
              <a:spcPct val="35000"/>
            </a:spcAft>
            <a:buNone/>
          </a:pPr>
          <a:r>
            <a:rPr lang="en-GB" sz="2300" kern="1200" dirty="0">
              <a:latin typeface="Arial" panose="020B0604020202020204" pitchFamily="34" charset="0"/>
              <a:cs typeface="Arial" panose="020B0604020202020204" pitchFamily="34" charset="0"/>
            </a:rPr>
            <a:t>They would have been able to keep Cornwall visible.</a:t>
          </a:r>
          <a:endParaRPr lang="en-US" sz="2300" kern="1200" dirty="0">
            <a:latin typeface="Arial" panose="020B0604020202020204" pitchFamily="34" charset="0"/>
            <a:cs typeface="Arial" panose="020B0604020202020204" pitchFamily="34" charset="0"/>
          </a:endParaRPr>
        </a:p>
      </dsp:txBody>
      <dsp:txXfrm>
        <a:off x="0" y="1228795"/>
        <a:ext cx="5157787" cy="1226996"/>
      </dsp:txXfrm>
    </dsp:sp>
    <dsp:sp modelId="{355FC266-F1F2-4697-B092-5A6DCE727A57}">
      <dsp:nvSpPr>
        <dsp:cNvPr id="0" name=""/>
        <dsp:cNvSpPr/>
      </dsp:nvSpPr>
      <dsp:spPr>
        <a:xfrm>
          <a:off x="0" y="2455792"/>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48BD5F-5BDD-40F1-91FC-5FA27A37BA01}">
      <dsp:nvSpPr>
        <dsp:cNvPr id="0" name=""/>
        <dsp:cNvSpPr/>
      </dsp:nvSpPr>
      <dsp:spPr>
        <a:xfrm>
          <a:off x="0" y="2455792"/>
          <a:ext cx="5157787" cy="1226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100000"/>
            </a:lnSpc>
            <a:spcBef>
              <a:spcPct val="0"/>
            </a:spcBef>
            <a:spcAft>
              <a:spcPct val="35000"/>
            </a:spcAft>
            <a:buNone/>
          </a:pPr>
          <a:r>
            <a:rPr lang="en-GB" sz="2300" kern="1200" dirty="0">
              <a:latin typeface="Arial" panose="020B0604020202020204" pitchFamily="34" charset="0"/>
              <a:cs typeface="Arial" panose="020B0604020202020204" pitchFamily="34" charset="0"/>
            </a:rPr>
            <a:t>Potentially could have avoided the current gap in visitors.</a:t>
          </a:r>
          <a:endParaRPr lang="en-US" sz="2300" kern="1200" dirty="0">
            <a:latin typeface="Arial" panose="020B0604020202020204" pitchFamily="34" charset="0"/>
            <a:cs typeface="Arial" panose="020B0604020202020204" pitchFamily="34" charset="0"/>
          </a:endParaRPr>
        </a:p>
      </dsp:txBody>
      <dsp:txXfrm>
        <a:off x="0" y="2455792"/>
        <a:ext cx="5157787" cy="12269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DA0E97-3D3B-497F-87D9-4737425AAB12}">
      <dsp:nvSpPr>
        <dsp:cNvPr id="0" name=""/>
        <dsp:cNvSpPr/>
      </dsp:nvSpPr>
      <dsp:spPr>
        <a:xfrm>
          <a:off x="0" y="1799"/>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F73B80-FE46-48F0-A2AD-D94C398AB12C}">
      <dsp:nvSpPr>
        <dsp:cNvPr id="0" name=""/>
        <dsp:cNvSpPr/>
      </dsp:nvSpPr>
      <dsp:spPr>
        <a:xfrm>
          <a:off x="0" y="1799"/>
          <a:ext cx="5157787" cy="1226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They are trying to work with other collaborators with Denton (2025) stating that ‘we will now move quickly to bring partners and stakeholders together - to listen, and to work with them.</a:t>
          </a:r>
          <a:endParaRPr lang="en-US" sz="1800" kern="1200" dirty="0"/>
        </a:p>
      </dsp:txBody>
      <dsp:txXfrm>
        <a:off x="0" y="1799"/>
        <a:ext cx="5157787" cy="1226996"/>
      </dsp:txXfrm>
    </dsp:sp>
    <dsp:sp modelId="{5D7F76FB-D6E2-4B7D-9A16-B93ABB63D776}">
      <dsp:nvSpPr>
        <dsp:cNvPr id="0" name=""/>
        <dsp:cNvSpPr/>
      </dsp:nvSpPr>
      <dsp:spPr>
        <a:xfrm>
          <a:off x="0" y="1228795"/>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A6A16F-ED5B-49DF-B9C3-500845399E25}">
      <dsp:nvSpPr>
        <dsp:cNvPr id="0" name=""/>
        <dsp:cNvSpPr/>
      </dsp:nvSpPr>
      <dsp:spPr>
        <a:xfrm>
          <a:off x="0" y="1228795"/>
          <a:ext cx="5157787" cy="1226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Truro City Council are actively working through the situation independently.</a:t>
          </a:r>
          <a:endParaRPr lang="en-US" sz="2400" kern="1200" dirty="0"/>
        </a:p>
      </dsp:txBody>
      <dsp:txXfrm>
        <a:off x="0" y="1228795"/>
        <a:ext cx="5157787" cy="1226996"/>
      </dsp:txXfrm>
    </dsp:sp>
    <dsp:sp modelId="{355FC266-F1F2-4697-B092-5A6DCE727A57}">
      <dsp:nvSpPr>
        <dsp:cNvPr id="0" name=""/>
        <dsp:cNvSpPr/>
      </dsp:nvSpPr>
      <dsp:spPr>
        <a:xfrm>
          <a:off x="0" y="2455792"/>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48BD5F-5BDD-40F1-91FC-5FA27A37BA01}">
      <dsp:nvSpPr>
        <dsp:cNvPr id="0" name=""/>
        <dsp:cNvSpPr/>
      </dsp:nvSpPr>
      <dsp:spPr>
        <a:xfrm>
          <a:off x="0" y="2455792"/>
          <a:ext cx="5157787" cy="1226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Leaders in the industry are trying to push for a wider more collaborative approach for this In future.</a:t>
          </a:r>
          <a:endParaRPr lang="en-US" sz="2400" kern="1200" dirty="0"/>
        </a:p>
      </dsp:txBody>
      <dsp:txXfrm>
        <a:off x="0" y="2455792"/>
        <a:ext cx="5157787" cy="12269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432547-E71B-4111-BED8-EB3D4826DF9D}" type="datetimeFigureOut">
              <a:rPr lang="en-GB" smtClean="0"/>
              <a:t>12/05/2026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3DCC91-D4C0-41C1-B153-4025C3183B4A}" type="slidenum">
              <a:rPr lang="en-GB" smtClean="0"/>
              <a:t>‹#›</a:t>
            </a:fld>
            <a:endParaRPr lang="en-GB"/>
          </a:p>
        </p:txBody>
      </p:sp>
    </p:spTree>
    <p:extLst>
      <p:ext uri="{BB962C8B-B14F-4D97-AF65-F5344CB8AC3E}">
        <p14:creationId xmlns:p14="http://schemas.microsoft.com/office/powerpoint/2010/main" val="1897428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3DCC91-D4C0-41C1-B153-4025C3183B4A}" type="slidenum">
              <a:rPr lang="en-GB" smtClean="0"/>
              <a:t>23</a:t>
            </a:fld>
            <a:endParaRPr lang="en-GB"/>
          </a:p>
        </p:txBody>
      </p:sp>
    </p:spTree>
    <p:extLst>
      <p:ext uri="{BB962C8B-B14F-4D97-AF65-F5344CB8AC3E}">
        <p14:creationId xmlns:p14="http://schemas.microsoft.com/office/powerpoint/2010/main" val="3767959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111/j.1467-8594.2008.00315.x"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untourism.int/policy-destination-management" TargetMode="External"/><Relationship Id="rId3" Type="http://schemas.openxmlformats.org/officeDocument/2006/relationships/hyperlink" Target="https://www.cornwall.gov.uk/council-news/council-budgets-and-economy/businesses-invited-to-help-shape-new-organisation-to-champion-cornwall-s-visitor-economy/" TargetMode="External"/><Relationship Id="rId7" Type="http://schemas.openxmlformats.org/officeDocument/2006/relationships/hyperlink" Target="https://academic.oup.com/book/39810?searchresult=1" TargetMode="External"/><Relationship Id="rId2" Type="http://schemas.openxmlformats.org/officeDocument/2006/relationships/hyperlink" Target="http://bbc.co.uk/news/articles/c2dnygl0y0eo" TargetMode="External"/><Relationship Id="rId1" Type="http://schemas.openxmlformats.org/officeDocument/2006/relationships/slideLayout" Target="../slideLayouts/slideLayout2.xml"/><Relationship Id="rId6" Type="http://schemas.openxmlformats.org/officeDocument/2006/relationships/hyperlink" Target="https://doi.org/10.1080/00224545.1939.9713366" TargetMode="External"/><Relationship Id="rId5" Type="http://schemas.openxmlformats.org/officeDocument/2006/relationships/hyperlink" Target="https://gosouthwestengland.co.uk/things-to-do-on-the-lizard-peninsula/" TargetMode="External"/><Relationship Id="rId4" Type="http://schemas.openxmlformats.org/officeDocument/2006/relationships/hyperlink" Target="https://www.expedia.com/"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cornwalllive.com/news/news-opinion/cornwall-rip-off-tourism-crisis-10913252" TargetMode="External"/><Relationship Id="rId2" Type="http://schemas.openxmlformats.org/officeDocument/2006/relationships/hyperlink" Target="https://www.bbc.co.uk/news/articles/cdxpl19y247o" TargetMode="External"/><Relationship Id="rId1" Type="http://schemas.openxmlformats.org/officeDocument/2006/relationships/slideLayout" Target="../slideLayouts/slideLayout2.xml"/><Relationship Id="rId6" Type="http://schemas.openxmlformats.org/officeDocument/2006/relationships/hyperlink" Target="https://www.pexels.com/photo/two-men-making-a-handshake-4175028/" TargetMode="External"/><Relationship Id="rId5" Type="http://schemas.openxmlformats.org/officeDocument/2006/relationships/hyperlink" Target="https://portal.ct.gov/-/media/SDE/Turnaround/School-Improvement-Resources/Kotters_model.pdf" TargetMode="External"/><Relationship Id="rId4" Type="http://schemas.openxmlformats.org/officeDocument/2006/relationships/hyperlink" Target="https://hrcoursesonline.com/lewins-change-management-model/"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devblogs.microsoft.com/premier-developer/devops-and-culture-part-2/" TargetMode="External"/><Relationship Id="rId2" Type="http://schemas.openxmlformats.org/officeDocument/2006/relationships/hyperlink" Target="https://www.discoverbritain.com/journey-planning/things-to-do/best-things-to-do-south-west-england/" TargetMode="External"/><Relationship Id="rId1" Type="http://schemas.openxmlformats.org/officeDocument/2006/relationships/slideLayout" Target="../slideLayouts/slideLayout2.xml"/><Relationship Id="rId4" Type="http://schemas.openxmlformats.org/officeDocument/2006/relationships/hyperlink" Target="https://ia800805.us.archive.org/9/items/EdgarHScheinOrganizationalCultureAndLeadership/Edgar_H_Schein_Organizational_culture_and_leadership.pdf"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342B9227-614C-C7E9-CE2D-05798E59C9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48464641-BACE-FBFF-CD23-698AAA5ADFE5}"/>
              </a:ext>
            </a:extLst>
          </p:cNvPr>
          <p:cNvSpPr txBox="1"/>
          <p:nvPr/>
        </p:nvSpPr>
        <p:spPr>
          <a:xfrm>
            <a:off x="1169458" y="4458639"/>
            <a:ext cx="9853084" cy="480292"/>
          </a:xfrm>
          <a:prstGeom prst="rect">
            <a:avLst/>
          </a:prstGeom>
          <a:effectLst>
            <a:outerShdw blurRad="50800" dist="38100" dir="2700000" algn="tl" rotWithShape="0">
              <a:prstClr val="black">
                <a:alpha val="40000"/>
              </a:prstClr>
            </a:outerShdw>
          </a:effectLst>
        </p:spPr>
        <p:txBody>
          <a:bodyPr vert="horz" lIns="91440" tIns="45720" rIns="91440" bIns="45720" rtlCol="0" anchor="t">
            <a:normAutofit/>
          </a:bodyPr>
          <a:lstStyle/>
          <a:p>
            <a:pPr algn="ctr">
              <a:lnSpc>
                <a:spcPct val="90000"/>
              </a:lnSpc>
              <a:spcBef>
                <a:spcPts val="1000"/>
              </a:spcBef>
            </a:pPr>
            <a:r>
              <a:rPr lang="en-US" sz="2400">
                <a:solidFill>
                  <a:srgbClr val="FFFFFF"/>
                </a:solidFill>
              </a:rPr>
              <a:t>Presented by Ethan M, Rhiane F, Jo A, Amber 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9F0C6-9748-8DA3-2F87-48A44582174E}"/>
              </a:ext>
            </a:extLst>
          </p:cNvPr>
          <p:cNvSpPr>
            <a:spLocks noGrp="1"/>
          </p:cNvSpPr>
          <p:nvPr>
            <p:ph type="title"/>
          </p:nvPr>
        </p:nvSpPr>
        <p:spPr/>
        <p:txBody>
          <a:bodyPr/>
          <a:lstStyle/>
          <a:p>
            <a:endParaRPr lang="en-GB"/>
          </a:p>
        </p:txBody>
      </p:sp>
      <p:pic>
        <p:nvPicPr>
          <p:cNvPr id="12" name="Content Placeholder 11">
            <a:extLst>
              <a:ext uri="{FF2B5EF4-FFF2-40B4-BE49-F238E27FC236}">
                <a16:creationId xmlns:a16="http://schemas.microsoft.com/office/drawing/2014/main" id="{C14CAF4D-6864-5B54-DCA5-399FDE7E938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E9A9F818-3B58-4653-35DD-4ECC342E2E07}"/>
              </a:ext>
            </a:extLst>
          </p:cNvPr>
          <p:cNvSpPr txBox="1"/>
          <p:nvPr/>
        </p:nvSpPr>
        <p:spPr>
          <a:xfrm>
            <a:off x="393993" y="1757978"/>
            <a:ext cx="6489571" cy="1015663"/>
          </a:xfrm>
          <a:prstGeom prst="rect">
            <a:avLst/>
          </a:prstGeom>
          <a:noFill/>
        </p:spPr>
        <p:txBody>
          <a:bodyPr wrap="square" rtlCol="0">
            <a:spAutoFit/>
          </a:bodyPr>
          <a:lstStyle/>
          <a:p>
            <a:r>
              <a:rPr lang="en-GB" sz="2000"/>
              <a:t>Visit Cornwall, a community interest company (CIC), was an organisation responsible for promoting Cornwall as a visitor destination. </a:t>
            </a:r>
          </a:p>
        </p:txBody>
      </p:sp>
      <p:sp>
        <p:nvSpPr>
          <p:cNvPr id="23" name="TextBox 22">
            <a:extLst>
              <a:ext uri="{FF2B5EF4-FFF2-40B4-BE49-F238E27FC236}">
                <a16:creationId xmlns:a16="http://schemas.microsoft.com/office/drawing/2014/main" id="{A78C509B-2999-17E0-B6FE-541C2922D89C}"/>
              </a:ext>
            </a:extLst>
          </p:cNvPr>
          <p:cNvSpPr txBox="1"/>
          <p:nvPr/>
        </p:nvSpPr>
        <p:spPr>
          <a:xfrm>
            <a:off x="3081728" y="5396847"/>
            <a:ext cx="7049655" cy="400110"/>
          </a:xfrm>
          <a:prstGeom prst="rect">
            <a:avLst/>
          </a:prstGeom>
          <a:noFill/>
        </p:spPr>
        <p:txBody>
          <a:bodyPr wrap="square" rtlCol="0">
            <a:spAutoFit/>
          </a:bodyPr>
          <a:lstStyle/>
          <a:p>
            <a:pPr marL="342900" indent="-342900">
              <a:buFont typeface="Arial" panose="020B0604020202020204" pitchFamily="34" charset="0"/>
              <a:buChar char="•"/>
            </a:pPr>
            <a:r>
              <a:rPr lang="en-GB" sz="2000" i="1"/>
              <a:t>500 tourism related businesses </a:t>
            </a:r>
            <a:r>
              <a:rPr lang="en-GB" sz="2000"/>
              <a:t>(Business Live, 2025)</a:t>
            </a:r>
            <a:endParaRPr lang="en-GB" sz="2000" i="1"/>
          </a:p>
        </p:txBody>
      </p:sp>
      <p:sp>
        <p:nvSpPr>
          <p:cNvPr id="27" name="TextBox 26">
            <a:extLst>
              <a:ext uri="{FF2B5EF4-FFF2-40B4-BE49-F238E27FC236}">
                <a16:creationId xmlns:a16="http://schemas.microsoft.com/office/drawing/2014/main" id="{AA8213C5-1D6A-25D1-2E4F-7F8EA85CC369}"/>
              </a:ext>
            </a:extLst>
          </p:cNvPr>
          <p:cNvSpPr txBox="1"/>
          <p:nvPr/>
        </p:nvSpPr>
        <p:spPr>
          <a:xfrm>
            <a:off x="390328" y="1865699"/>
            <a:ext cx="11051578" cy="400110"/>
          </a:xfrm>
          <a:prstGeom prst="rect">
            <a:avLst/>
          </a:prstGeom>
          <a:noFill/>
        </p:spPr>
        <p:txBody>
          <a:bodyPr wrap="square" rtlCol="0">
            <a:spAutoFit/>
          </a:bodyPr>
          <a:lstStyle/>
          <a:p>
            <a:r>
              <a:rPr lang="en-GB" sz="2000"/>
              <a:t>…</a:t>
            </a:r>
          </a:p>
        </p:txBody>
      </p:sp>
      <p:sp>
        <p:nvSpPr>
          <p:cNvPr id="29" name="Rectangle: Rounded Corners 28">
            <a:extLst>
              <a:ext uri="{FF2B5EF4-FFF2-40B4-BE49-F238E27FC236}">
                <a16:creationId xmlns:a16="http://schemas.microsoft.com/office/drawing/2014/main" id="{0634B92C-80CA-C83E-651C-744FFB3AF7CD}"/>
              </a:ext>
            </a:extLst>
          </p:cNvPr>
          <p:cNvSpPr/>
          <p:nvPr/>
        </p:nvSpPr>
        <p:spPr>
          <a:xfrm>
            <a:off x="7107541" y="1727606"/>
            <a:ext cx="4562007" cy="1789856"/>
          </a:xfrm>
          <a:prstGeom prst="round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7F0FBBFE-D760-578E-FCEE-CE76F4853812}"/>
              </a:ext>
            </a:extLst>
          </p:cNvPr>
          <p:cNvSpPr txBox="1"/>
          <p:nvPr/>
        </p:nvSpPr>
        <p:spPr>
          <a:xfrm>
            <a:off x="7850298" y="1762911"/>
            <a:ext cx="4267201" cy="461665"/>
          </a:xfrm>
          <a:prstGeom prst="rect">
            <a:avLst/>
          </a:prstGeom>
          <a:noFill/>
        </p:spPr>
        <p:txBody>
          <a:bodyPr wrap="square" rtlCol="0">
            <a:spAutoFit/>
          </a:bodyPr>
          <a:lstStyle/>
          <a:p>
            <a:r>
              <a:rPr lang="en-GB" sz="2400"/>
              <a:t>What is liquidation?</a:t>
            </a:r>
          </a:p>
        </p:txBody>
      </p:sp>
      <p:sp>
        <p:nvSpPr>
          <p:cNvPr id="31" name="TextBox 30">
            <a:extLst>
              <a:ext uri="{FF2B5EF4-FFF2-40B4-BE49-F238E27FC236}">
                <a16:creationId xmlns:a16="http://schemas.microsoft.com/office/drawing/2014/main" id="{2DFA55BB-8257-ADB0-5267-655AAEB25F52}"/>
              </a:ext>
            </a:extLst>
          </p:cNvPr>
          <p:cNvSpPr txBox="1"/>
          <p:nvPr/>
        </p:nvSpPr>
        <p:spPr>
          <a:xfrm>
            <a:off x="7254943" y="2179211"/>
            <a:ext cx="4267201" cy="1323439"/>
          </a:xfrm>
          <a:prstGeom prst="rect">
            <a:avLst/>
          </a:prstGeom>
          <a:noFill/>
        </p:spPr>
        <p:txBody>
          <a:bodyPr wrap="square" rtlCol="0">
            <a:spAutoFit/>
          </a:bodyPr>
          <a:lstStyle/>
          <a:p>
            <a:pPr algn="ctr"/>
            <a:r>
              <a:rPr lang="en-GB" sz="2000"/>
              <a:t>All </a:t>
            </a:r>
            <a:r>
              <a:rPr lang="en-GB" sz="2000" b="1"/>
              <a:t>trading is stopped </a:t>
            </a:r>
            <a:r>
              <a:rPr lang="en-GB" sz="2000"/>
              <a:t>and </a:t>
            </a:r>
            <a:r>
              <a:rPr lang="en-GB" sz="2000" b="1"/>
              <a:t>no longer have employees</a:t>
            </a:r>
            <a:r>
              <a:rPr lang="en-GB" sz="2000"/>
              <a:t>. Organisations voluntary liquidate when they </a:t>
            </a:r>
            <a:r>
              <a:rPr lang="en-GB" sz="2000" b="1"/>
              <a:t>cannot pay off debts</a:t>
            </a:r>
            <a:r>
              <a:rPr lang="en-GB" sz="2000"/>
              <a:t>. (gov.uk,2026)</a:t>
            </a:r>
          </a:p>
        </p:txBody>
      </p:sp>
      <p:sp>
        <p:nvSpPr>
          <p:cNvPr id="34" name="TextBox 33">
            <a:extLst>
              <a:ext uri="{FF2B5EF4-FFF2-40B4-BE49-F238E27FC236}">
                <a16:creationId xmlns:a16="http://schemas.microsoft.com/office/drawing/2014/main" id="{2BE70BB8-84BE-0DAC-FAB6-1B9CFD43E832}"/>
              </a:ext>
            </a:extLst>
          </p:cNvPr>
          <p:cNvSpPr txBox="1"/>
          <p:nvPr/>
        </p:nvSpPr>
        <p:spPr>
          <a:xfrm>
            <a:off x="390325" y="2814653"/>
            <a:ext cx="6489571" cy="707886"/>
          </a:xfrm>
          <a:prstGeom prst="rect">
            <a:avLst/>
          </a:prstGeom>
          <a:noFill/>
        </p:spPr>
        <p:txBody>
          <a:bodyPr wrap="square" rtlCol="0">
            <a:spAutoFit/>
          </a:bodyPr>
          <a:lstStyle/>
          <a:p>
            <a:r>
              <a:rPr lang="en-GB" sz="2000"/>
              <a:t>The organisation went into voluntary liquidation after financial issues. (BBC, 2025)</a:t>
            </a:r>
          </a:p>
        </p:txBody>
      </p:sp>
      <p:sp>
        <p:nvSpPr>
          <p:cNvPr id="35" name="TextBox 34">
            <a:extLst>
              <a:ext uri="{FF2B5EF4-FFF2-40B4-BE49-F238E27FC236}">
                <a16:creationId xmlns:a16="http://schemas.microsoft.com/office/drawing/2014/main" id="{8DD39C2B-A5B8-1F48-6C00-A537372838B9}"/>
              </a:ext>
            </a:extLst>
          </p:cNvPr>
          <p:cNvSpPr txBox="1"/>
          <p:nvPr/>
        </p:nvSpPr>
        <p:spPr>
          <a:xfrm>
            <a:off x="390325" y="4071383"/>
            <a:ext cx="6489571" cy="1015663"/>
          </a:xfrm>
          <a:prstGeom prst="rect">
            <a:avLst/>
          </a:prstGeom>
          <a:noFill/>
        </p:spPr>
        <p:txBody>
          <a:bodyPr wrap="square" rtlCol="0">
            <a:spAutoFit/>
          </a:bodyPr>
          <a:lstStyle/>
          <a:p>
            <a:pPr marL="342900" indent="-342900">
              <a:buFont typeface="Arial" panose="020B0604020202020204" pitchFamily="34" charset="0"/>
              <a:buChar char="•"/>
            </a:pPr>
            <a:r>
              <a:rPr lang="en-GB" sz="2000" b="1"/>
              <a:t>Government Shared Prosperity Fund (SPF)  </a:t>
            </a:r>
            <a:r>
              <a:rPr lang="en-GB" sz="2000"/>
              <a:t>- </a:t>
            </a:r>
            <a:r>
              <a:rPr lang="en-GB" sz="2000" i="1"/>
              <a:t>ending after four years of reliance </a:t>
            </a:r>
          </a:p>
          <a:p>
            <a:pPr marL="342900" indent="-342900">
              <a:buFont typeface="Arial" panose="020B0604020202020204" pitchFamily="34" charset="0"/>
              <a:buChar char="•"/>
            </a:pPr>
            <a:r>
              <a:rPr lang="en-GB" sz="2000" b="1"/>
              <a:t>Member payments were due</a:t>
            </a:r>
            <a:r>
              <a:rPr lang="en-GB" sz="2000"/>
              <a:t> – </a:t>
            </a:r>
            <a:r>
              <a:rPr lang="en-GB" sz="2000" i="1"/>
              <a:t>all voluntary members</a:t>
            </a:r>
          </a:p>
        </p:txBody>
      </p:sp>
      <p:sp>
        <p:nvSpPr>
          <p:cNvPr id="37" name="TextBox 36">
            <a:extLst>
              <a:ext uri="{FF2B5EF4-FFF2-40B4-BE49-F238E27FC236}">
                <a16:creationId xmlns:a16="http://schemas.microsoft.com/office/drawing/2014/main" id="{809188E7-1838-306C-BCE5-C77E33E9CFD5}"/>
              </a:ext>
            </a:extLst>
          </p:cNvPr>
          <p:cNvSpPr txBox="1"/>
          <p:nvPr/>
        </p:nvSpPr>
        <p:spPr>
          <a:xfrm>
            <a:off x="390325" y="3631273"/>
            <a:ext cx="6489571" cy="400110"/>
          </a:xfrm>
          <a:prstGeom prst="rect">
            <a:avLst/>
          </a:prstGeom>
          <a:noFill/>
        </p:spPr>
        <p:txBody>
          <a:bodyPr wrap="square" rtlCol="0">
            <a:spAutoFit/>
          </a:bodyPr>
          <a:lstStyle/>
          <a:p>
            <a:r>
              <a:rPr lang="en-GB" sz="2000"/>
              <a:t>What caused the decision?</a:t>
            </a:r>
          </a:p>
        </p:txBody>
      </p:sp>
      <p:sp>
        <p:nvSpPr>
          <p:cNvPr id="41" name="TextBox 40">
            <a:extLst>
              <a:ext uri="{FF2B5EF4-FFF2-40B4-BE49-F238E27FC236}">
                <a16:creationId xmlns:a16="http://schemas.microsoft.com/office/drawing/2014/main" id="{685A5717-D42B-EDC2-1E6A-6770D3E2A784}"/>
              </a:ext>
            </a:extLst>
          </p:cNvPr>
          <p:cNvSpPr txBox="1"/>
          <p:nvPr/>
        </p:nvSpPr>
        <p:spPr>
          <a:xfrm>
            <a:off x="8271129" y="3681623"/>
            <a:ext cx="2529637" cy="461665"/>
          </a:xfrm>
          <a:prstGeom prst="rect">
            <a:avLst/>
          </a:prstGeom>
          <a:noFill/>
        </p:spPr>
        <p:txBody>
          <a:bodyPr wrap="square" rtlCol="0">
            <a:spAutoFit/>
          </a:bodyPr>
          <a:lstStyle/>
          <a:p>
            <a:r>
              <a:rPr lang="en-GB" sz="2400"/>
              <a:t>Main challenge:</a:t>
            </a:r>
          </a:p>
        </p:txBody>
      </p:sp>
      <p:sp>
        <p:nvSpPr>
          <p:cNvPr id="42" name="TextBox 41">
            <a:extLst>
              <a:ext uri="{FF2B5EF4-FFF2-40B4-BE49-F238E27FC236}">
                <a16:creationId xmlns:a16="http://schemas.microsoft.com/office/drawing/2014/main" id="{7523CCD9-02FD-DC22-833E-8EBF30847E61}"/>
              </a:ext>
            </a:extLst>
          </p:cNvPr>
          <p:cNvSpPr txBox="1"/>
          <p:nvPr/>
        </p:nvSpPr>
        <p:spPr>
          <a:xfrm>
            <a:off x="7417705" y="4131508"/>
            <a:ext cx="4562007" cy="830997"/>
          </a:xfrm>
          <a:prstGeom prst="rect">
            <a:avLst/>
          </a:prstGeom>
          <a:noFill/>
        </p:spPr>
        <p:txBody>
          <a:bodyPr wrap="square" rtlCol="0">
            <a:spAutoFit/>
          </a:bodyPr>
          <a:lstStyle/>
          <a:p>
            <a:pPr algn="ctr"/>
            <a:r>
              <a:rPr lang="en-GB" sz="1600" i="1"/>
              <a:t>“Potential for a new organisation to be the voice of the sector, based on membership and business income rather than reliance on funds” </a:t>
            </a:r>
          </a:p>
        </p:txBody>
      </p:sp>
      <p:sp>
        <p:nvSpPr>
          <p:cNvPr id="44" name="TextBox 43">
            <a:extLst>
              <a:ext uri="{FF2B5EF4-FFF2-40B4-BE49-F238E27FC236}">
                <a16:creationId xmlns:a16="http://schemas.microsoft.com/office/drawing/2014/main" id="{9A262FCC-D64A-294A-5C1D-C3C505EC73B4}"/>
              </a:ext>
            </a:extLst>
          </p:cNvPr>
          <p:cNvSpPr txBox="1"/>
          <p:nvPr/>
        </p:nvSpPr>
        <p:spPr>
          <a:xfrm>
            <a:off x="8699522" y="4962505"/>
            <a:ext cx="1672852" cy="338554"/>
          </a:xfrm>
          <a:prstGeom prst="rect">
            <a:avLst/>
          </a:prstGeom>
          <a:noFill/>
        </p:spPr>
        <p:txBody>
          <a:bodyPr wrap="square">
            <a:spAutoFit/>
          </a:bodyPr>
          <a:lstStyle/>
          <a:p>
            <a:r>
              <a:rPr lang="en-GB" sz="1600" b="1">
                <a:highlight>
                  <a:srgbClr val="FFFF00"/>
                </a:highlight>
              </a:rPr>
              <a:t>Reorganisation </a:t>
            </a:r>
          </a:p>
        </p:txBody>
      </p:sp>
    </p:spTree>
    <p:extLst>
      <p:ext uri="{BB962C8B-B14F-4D97-AF65-F5344CB8AC3E}">
        <p14:creationId xmlns:p14="http://schemas.microsoft.com/office/powerpoint/2010/main" val="391238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72A01-14F3-77CB-D304-8F8F6D9A5DC7}"/>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BB475612-E3AB-FA20-0DCF-D72E98A2D0C0}"/>
              </a:ext>
            </a:extLst>
          </p:cNvPr>
          <p:cNvPicPr>
            <a:picLocks noGrp="1" noRot="1" noChangeAspect="1" noMove="1" noResize="1" noEditPoints="1" noAdjustHandles="1" noChangeArrowheads="1" noChangeShapeType="1" noCrop="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TextBox 9">
            <a:extLst>
              <a:ext uri="{FF2B5EF4-FFF2-40B4-BE49-F238E27FC236}">
                <a16:creationId xmlns:a16="http://schemas.microsoft.com/office/drawing/2014/main" id="{81AB99F0-204C-E314-502D-BF14B5371379}"/>
              </a:ext>
            </a:extLst>
          </p:cNvPr>
          <p:cNvSpPr txBox="1"/>
          <p:nvPr/>
        </p:nvSpPr>
        <p:spPr>
          <a:xfrm>
            <a:off x="2504819" y="3041676"/>
            <a:ext cx="1302241" cy="369332"/>
          </a:xfrm>
          <a:prstGeom prst="rect">
            <a:avLst/>
          </a:prstGeom>
          <a:noFill/>
        </p:spPr>
        <p:txBody>
          <a:bodyPr wrap="square" rtlCol="0">
            <a:spAutoFit/>
          </a:bodyPr>
          <a:lstStyle/>
          <a:p>
            <a:r>
              <a:rPr lang="en-GB"/>
              <a:t>Leadership</a:t>
            </a:r>
          </a:p>
        </p:txBody>
      </p:sp>
      <p:sp>
        <p:nvSpPr>
          <p:cNvPr id="11" name="TextBox 10">
            <a:extLst>
              <a:ext uri="{FF2B5EF4-FFF2-40B4-BE49-F238E27FC236}">
                <a16:creationId xmlns:a16="http://schemas.microsoft.com/office/drawing/2014/main" id="{4687A759-5D0F-ADE3-BC21-AEAA7E714C76}"/>
              </a:ext>
            </a:extLst>
          </p:cNvPr>
          <p:cNvSpPr txBox="1"/>
          <p:nvPr/>
        </p:nvSpPr>
        <p:spPr>
          <a:xfrm>
            <a:off x="6964492" y="1282954"/>
            <a:ext cx="4621766" cy="1754326"/>
          </a:xfrm>
          <a:prstGeom prst="rect">
            <a:avLst/>
          </a:prstGeom>
          <a:noFill/>
        </p:spPr>
        <p:txBody>
          <a:bodyPr wrap="square" rtlCol="0">
            <a:spAutoFit/>
          </a:bodyPr>
          <a:lstStyle/>
          <a:p>
            <a:r>
              <a:rPr lang="en-GB"/>
              <a:t>The internal structure of the organisation consisted of a </a:t>
            </a:r>
            <a:r>
              <a:rPr lang="en-GB" b="1"/>
              <a:t>Chair of the Board, a Managing Director, and a Board of Directors</a:t>
            </a:r>
            <a:r>
              <a:rPr lang="en-GB"/>
              <a:t>, who were responsible for decision making and held overall authority. (BusinessCornwall, 2024).</a:t>
            </a:r>
          </a:p>
        </p:txBody>
      </p:sp>
      <p:sp>
        <p:nvSpPr>
          <p:cNvPr id="15" name="Rectangle 14">
            <a:extLst>
              <a:ext uri="{FF2B5EF4-FFF2-40B4-BE49-F238E27FC236}">
                <a16:creationId xmlns:a16="http://schemas.microsoft.com/office/drawing/2014/main" id="{FD4F8F82-58A6-55FA-EF59-D55204B64D76}"/>
              </a:ext>
            </a:extLst>
          </p:cNvPr>
          <p:cNvSpPr/>
          <p:nvPr/>
        </p:nvSpPr>
        <p:spPr>
          <a:xfrm>
            <a:off x="2563703" y="2963958"/>
            <a:ext cx="1184475" cy="537694"/>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Connector 18">
            <a:extLst>
              <a:ext uri="{FF2B5EF4-FFF2-40B4-BE49-F238E27FC236}">
                <a16:creationId xmlns:a16="http://schemas.microsoft.com/office/drawing/2014/main" id="{D61DA92D-F84E-8C22-B907-5742FD82B290}"/>
              </a:ext>
            </a:extLst>
          </p:cNvPr>
          <p:cNvCxnSpPr>
            <a:cxnSpLocks/>
          </p:cNvCxnSpPr>
          <p:nvPr/>
        </p:nvCxnSpPr>
        <p:spPr>
          <a:xfrm flipH="1">
            <a:off x="2504819" y="3503657"/>
            <a:ext cx="586858" cy="332105"/>
          </a:xfrm>
          <a:prstGeom prst="line">
            <a:avLst/>
          </a:prstGeom>
        </p:spPr>
        <p:style>
          <a:lnRef idx="2">
            <a:schemeClr val="dk1"/>
          </a:lnRef>
          <a:fillRef idx="0">
            <a:schemeClr val="dk1"/>
          </a:fillRef>
          <a:effectRef idx="1">
            <a:schemeClr val="dk1"/>
          </a:effectRef>
          <a:fontRef idx="minor">
            <a:schemeClr val="tx1"/>
          </a:fontRef>
        </p:style>
      </p:cxnSp>
      <p:cxnSp>
        <p:nvCxnSpPr>
          <p:cNvPr id="20" name="Straight Connector 19">
            <a:extLst>
              <a:ext uri="{FF2B5EF4-FFF2-40B4-BE49-F238E27FC236}">
                <a16:creationId xmlns:a16="http://schemas.microsoft.com/office/drawing/2014/main" id="{B513AB41-7081-4716-5A2B-BF6D3DE705D3}"/>
              </a:ext>
            </a:extLst>
          </p:cNvPr>
          <p:cNvCxnSpPr>
            <a:cxnSpLocks/>
          </p:cNvCxnSpPr>
          <p:nvPr/>
        </p:nvCxnSpPr>
        <p:spPr>
          <a:xfrm>
            <a:off x="3321087" y="3515849"/>
            <a:ext cx="485973" cy="305089"/>
          </a:xfrm>
          <a:prstGeom prst="line">
            <a:avLst/>
          </a:prstGeom>
        </p:spPr>
        <p:style>
          <a:lnRef idx="2">
            <a:schemeClr val="dk1"/>
          </a:lnRef>
          <a:fillRef idx="0">
            <a:schemeClr val="dk1"/>
          </a:fillRef>
          <a:effectRef idx="1">
            <a:schemeClr val="dk1"/>
          </a:effectRef>
          <a:fontRef idx="minor">
            <a:schemeClr val="tx1"/>
          </a:fontRef>
        </p:style>
      </p:cxnSp>
      <p:sp>
        <p:nvSpPr>
          <p:cNvPr id="22" name="TextBox 21">
            <a:extLst>
              <a:ext uri="{FF2B5EF4-FFF2-40B4-BE49-F238E27FC236}">
                <a16:creationId xmlns:a16="http://schemas.microsoft.com/office/drawing/2014/main" id="{9A80CF73-C7A8-860E-AA62-9FC3972CFF07}"/>
              </a:ext>
            </a:extLst>
          </p:cNvPr>
          <p:cNvSpPr txBox="1"/>
          <p:nvPr/>
        </p:nvSpPr>
        <p:spPr>
          <a:xfrm>
            <a:off x="1634012" y="3786836"/>
            <a:ext cx="1512559" cy="646331"/>
          </a:xfrm>
          <a:prstGeom prst="rect">
            <a:avLst/>
          </a:prstGeom>
          <a:noFill/>
        </p:spPr>
        <p:txBody>
          <a:bodyPr wrap="square" rtlCol="0">
            <a:spAutoFit/>
          </a:bodyPr>
          <a:lstStyle/>
          <a:p>
            <a:pPr algn="ctr"/>
            <a:r>
              <a:rPr lang="en-GB"/>
              <a:t>Operational</a:t>
            </a:r>
          </a:p>
          <a:p>
            <a:pPr algn="ctr"/>
            <a:r>
              <a:rPr lang="en-GB"/>
              <a:t>Team </a:t>
            </a:r>
          </a:p>
        </p:txBody>
      </p:sp>
      <p:sp>
        <p:nvSpPr>
          <p:cNvPr id="23" name="TextBox 22">
            <a:extLst>
              <a:ext uri="{FF2B5EF4-FFF2-40B4-BE49-F238E27FC236}">
                <a16:creationId xmlns:a16="http://schemas.microsoft.com/office/drawing/2014/main" id="{9C85BDF7-D438-DDCB-67A0-82A00F5677F6}"/>
              </a:ext>
            </a:extLst>
          </p:cNvPr>
          <p:cNvSpPr txBox="1"/>
          <p:nvPr/>
        </p:nvSpPr>
        <p:spPr>
          <a:xfrm>
            <a:off x="3229976" y="3905119"/>
            <a:ext cx="1551212" cy="369332"/>
          </a:xfrm>
          <a:prstGeom prst="rect">
            <a:avLst/>
          </a:prstGeom>
          <a:noFill/>
        </p:spPr>
        <p:txBody>
          <a:bodyPr wrap="square" rtlCol="0">
            <a:spAutoFit/>
          </a:bodyPr>
          <a:lstStyle/>
          <a:p>
            <a:pPr algn="ctr"/>
            <a:r>
              <a:rPr lang="en-GB"/>
              <a:t>Stakeholders </a:t>
            </a:r>
          </a:p>
        </p:txBody>
      </p:sp>
      <p:sp>
        <p:nvSpPr>
          <p:cNvPr id="29" name="TextBox 28">
            <a:extLst>
              <a:ext uri="{FF2B5EF4-FFF2-40B4-BE49-F238E27FC236}">
                <a16:creationId xmlns:a16="http://schemas.microsoft.com/office/drawing/2014/main" id="{613B8C6D-0802-07D0-3000-AD8828F6D77F}"/>
              </a:ext>
            </a:extLst>
          </p:cNvPr>
          <p:cNvSpPr txBox="1"/>
          <p:nvPr/>
        </p:nvSpPr>
        <p:spPr>
          <a:xfrm>
            <a:off x="6964492" y="3137801"/>
            <a:ext cx="4621766" cy="1200329"/>
          </a:xfrm>
          <a:prstGeom prst="rect">
            <a:avLst/>
          </a:prstGeom>
          <a:noFill/>
        </p:spPr>
        <p:txBody>
          <a:bodyPr wrap="square">
            <a:spAutoFit/>
          </a:bodyPr>
          <a:lstStyle/>
          <a:p>
            <a:r>
              <a:rPr lang="en-GB"/>
              <a:t>Operational team consist of a head leader which managed departments such as </a:t>
            </a:r>
            <a:r>
              <a:rPr lang="en-GB" b="1"/>
              <a:t>sales, finance, marketing, and operations </a:t>
            </a:r>
            <a:r>
              <a:rPr lang="en-GB"/>
              <a:t>(Rocket Reach, 2026). </a:t>
            </a:r>
          </a:p>
        </p:txBody>
      </p:sp>
      <p:sp>
        <p:nvSpPr>
          <p:cNvPr id="31" name="TextBox 30">
            <a:extLst>
              <a:ext uri="{FF2B5EF4-FFF2-40B4-BE49-F238E27FC236}">
                <a16:creationId xmlns:a16="http://schemas.microsoft.com/office/drawing/2014/main" id="{D242AE16-B336-7DA5-079B-A5D4F0CAC7FC}"/>
              </a:ext>
            </a:extLst>
          </p:cNvPr>
          <p:cNvSpPr txBox="1"/>
          <p:nvPr/>
        </p:nvSpPr>
        <p:spPr>
          <a:xfrm>
            <a:off x="6991111" y="4576726"/>
            <a:ext cx="4595147" cy="923330"/>
          </a:xfrm>
          <a:prstGeom prst="rect">
            <a:avLst/>
          </a:prstGeom>
          <a:noFill/>
        </p:spPr>
        <p:txBody>
          <a:bodyPr wrap="square">
            <a:spAutoFit/>
          </a:bodyPr>
          <a:lstStyle/>
          <a:p>
            <a:r>
              <a:rPr lang="en-GB"/>
              <a:t>External stakeholders consisted of </a:t>
            </a:r>
            <a:r>
              <a:rPr lang="en-GB" b="1"/>
              <a:t>tourism related businesses, the council, hotels, and different communities</a:t>
            </a:r>
            <a:r>
              <a:rPr lang="en-GB"/>
              <a:t>. </a:t>
            </a:r>
          </a:p>
        </p:txBody>
      </p:sp>
      <p:sp>
        <p:nvSpPr>
          <p:cNvPr id="35" name="Rectangle 34">
            <a:extLst>
              <a:ext uri="{FF2B5EF4-FFF2-40B4-BE49-F238E27FC236}">
                <a16:creationId xmlns:a16="http://schemas.microsoft.com/office/drawing/2014/main" id="{3CD98D4C-9179-8540-DDAD-98F877FD91BC}"/>
              </a:ext>
            </a:extLst>
          </p:cNvPr>
          <p:cNvSpPr/>
          <p:nvPr/>
        </p:nvSpPr>
        <p:spPr>
          <a:xfrm>
            <a:off x="1717416" y="3829877"/>
            <a:ext cx="1345752" cy="537694"/>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a:extLst>
              <a:ext uri="{FF2B5EF4-FFF2-40B4-BE49-F238E27FC236}">
                <a16:creationId xmlns:a16="http://schemas.microsoft.com/office/drawing/2014/main" id="{7D090F44-572D-DA2F-B5B5-DA24FA8F17F8}"/>
              </a:ext>
            </a:extLst>
          </p:cNvPr>
          <p:cNvSpPr/>
          <p:nvPr/>
        </p:nvSpPr>
        <p:spPr>
          <a:xfrm>
            <a:off x="3268628" y="3829877"/>
            <a:ext cx="1421133" cy="537694"/>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31BD8846-B485-5708-64E0-37FBCA7E9D53}"/>
              </a:ext>
            </a:extLst>
          </p:cNvPr>
          <p:cNvSpPr txBox="1"/>
          <p:nvPr/>
        </p:nvSpPr>
        <p:spPr>
          <a:xfrm>
            <a:off x="532894" y="4761392"/>
            <a:ext cx="5852475" cy="923330"/>
          </a:xfrm>
          <a:prstGeom prst="rect">
            <a:avLst/>
          </a:prstGeom>
          <a:noFill/>
        </p:spPr>
        <p:txBody>
          <a:bodyPr wrap="square" rtlCol="0">
            <a:spAutoFit/>
          </a:bodyPr>
          <a:lstStyle/>
          <a:p>
            <a:pPr marL="285750" indent="-285750">
              <a:buFont typeface="Arial" panose="020B0604020202020204" pitchFamily="34" charset="0"/>
              <a:buChar char="•"/>
            </a:pPr>
            <a:r>
              <a:rPr lang="en-GB"/>
              <a:t>Hierarchical construction</a:t>
            </a:r>
          </a:p>
          <a:p>
            <a:pPr marL="285750" indent="-285750">
              <a:buFont typeface="Arial" panose="020B0604020202020204" pitchFamily="34" charset="0"/>
              <a:buChar char="•"/>
            </a:pPr>
            <a:r>
              <a:rPr lang="en-GB"/>
              <a:t>Membership based </a:t>
            </a:r>
          </a:p>
          <a:p>
            <a:pPr marL="285750" indent="-285750">
              <a:buFont typeface="Arial" panose="020B0604020202020204" pitchFamily="34" charset="0"/>
              <a:buChar char="•"/>
            </a:pPr>
            <a:r>
              <a:rPr lang="en-GB"/>
              <a:t>Stakeholder influence </a:t>
            </a:r>
          </a:p>
        </p:txBody>
      </p:sp>
      <p:sp>
        <p:nvSpPr>
          <p:cNvPr id="38" name="TextBox 37">
            <a:extLst>
              <a:ext uri="{FF2B5EF4-FFF2-40B4-BE49-F238E27FC236}">
                <a16:creationId xmlns:a16="http://schemas.microsoft.com/office/drawing/2014/main" id="{A4CA0982-46E4-2376-1C9B-5164A29F962D}"/>
              </a:ext>
            </a:extLst>
          </p:cNvPr>
          <p:cNvSpPr txBox="1"/>
          <p:nvPr/>
        </p:nvSpPr>
        <p:spPr>
          <a:xfrm>
            <a:off x="3499021" y="4544876"/>
            <a:ext cx="2886348" cy="1200329"/>
          </a:xfrm>
          <a:prstGeom prst="rect">
            <a:avLst/>
          </a:prstGeom>
          <a:noFill/>
        </p:spPr>
        <p:txBody>
          <a:bodyPr wrap="square" rtlCol="0">
            <a:spAutoFit/>
          </a:bodyPr>
          <a:lstStyle/>
          <a:p>
            <a:r>
              <a:rPr lang="en-GB"/>
              <a:t>Creates a potential for </a:t>
            </a:r>
            <a:r>
              <a:rPr lang="en-GB" b="1"/>
              <a:t>fragmentation </a:t>
            </a:r>
            <a:r>
              <a:rPr lang="en-GB"/>
              <a:t>and a </a:t>
            </a:r>
            <a:r>
              <a:rPr lang="en-GB" b="1"/>
              <a:t>weak organisational culture </a:t>
            </a:r>
            <a:r>
              <a:rPr lang="en-GB"/>
              <a:t>if not properly maintained. </a:t>
            </a:r>
          </a:p>
        </p:txBody>
      </p:sp>
    </p:spTree>
    <p:extLst>
      <p:ext uri="{BB962C8B-B14F-4D97-AF65-F5344CB8AC3E}">
        <p14:creationId xmlns:p14="http://schemas.microsoft.com/office/powerpoint/2010/main" val="857387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C496E-5926-3004-7567-6F650F291844}"/>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19AACFE0-B2E7-3D37-C48F-95486AB2325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B84EC195-75F0-6670-2617-CE9ACD812689}"/>
              </a:ext>
            </a:extLst>
          </p:cNvPr>
          <p:cNvSpPr txBox="1"/>
          <p:nvPr/>
        </p:nvSpPr>
        <p:spPr>
          <a:xfrm>
            <a:off x="430100" y="2499868"/>
            <a:ext cx="4517983" cy="1200329"/>
          </a:xfrm>
          <a:prstGeom prst="rect">
            <a:avLst/>
          </a:prstGeom>
          <a:noFill/>
        </p:spPr>
        <p:txBody>
          <a:bodyPr wrap="square" rtlCol="0">
            <a:spAutoFit/>
          </a:bodyPr>
          <a:lstStyle/>
          <a:p>
            <a:r>
              <a:rPr lang="en-GB" b="1" dirty="0"/>
              <a:t>Visit Cornwall:</a:t>
            </a:r>
          </a:p>
          <a:p>
            <a:pPr marL="342900" indent="-342900">
              <a:buFont typeface="Arial" panose="020B0604020202020204" pitchFamily="34" charset="0"/>
              <a:buChar char="•"/>
            </a:pPr>
            <a:r>
              <a:rPr lang="en-GB" dirty="0"/>
              <a:t>Promote Cornwall </a:t>
            </a:r>
          </a:p>
          <a:p>
            <a:pPr marL="342900" indent="-342900">
              <a:buFont typeface="Arial" panose="020B0604020202020204" pitchFamily="34" charset="0"/>
              <a:buChar char="•"/>
            </a:pPr>
            <a:r>
              <a:rPr lang="en-GB" dirty="0"/>
              <a:t>Increase visitor numbers </a:t>
            </a:r>
          </a:p>
          <a:p>
            <a:pPr marL="342900" indent="-342900">
              <a:buFont typeface="Arial" panose="020B0604020202020204" pitchFamily="34" charset="0"/>
              <a:buChar char="•"/>
            </a:pPr>
            <a:r>
              <a:rPr lang="en-GB" dirty="0"/>
              <a:t>Best interest for the tourism sector</a:t>
            </a:r>
          </a:p>
        </p:txBody>
      </p:sp>
      <p:sp>
        <p:nvSpPr>
          <p:cNvPr id="10" name="TextBox 9">
            <a:extLst>
              <a:ext uri="{FF2B5EF4-FFF2-40B4-BE49-F238E27FC236}">
                <a16:creationId xmlns:a16="http://schemas.microsoft.com/office/drawing/2014/main" id="{A28BEB99-80EB-7399-6B72-04D91FD5E9C2}"/>
              </a:ext>
            </a:extLst>
          </p:cNvPr>
          <p:cNvSpPr txBox="1"/>
          <p:nvPr/>
        </p:nvSpPr>
        <p:spPr>
          <a:xfrm>
            <a:off x="430100" y="3823307"/>
            <a:ext cx="4517982" cy="1200329"/>
          </a:xfrm>
          <a:prstGeom prst="rect">
            <a:avLst/>
          </a:prstGeom>
          <a:noFill/>
        </p:spPr>
        <p:txBody>
          <a:bodyPr wrap="square" rtlCol="0">
            <a:spAutoFit/>
          </a:bodyPr>
          <a:lstStyle/>
          <a:p>
            <a:r>
              <a:rPr lang="en-GB" dirty="0"/>
              <a:t>However, there was said to be </a:t>
            </a:r>
            <a:r>
              <a:rPr lang="en-GB" b="1" dirty="0"/>
              <a:t>conflicting signals</a:t>
            </a:r>
            <a:r>
              <a:rPr lang="en-GB" dirty="0"/>
              <a:t> and a </a:t>
            </a:r>
            <a:r>
              <a:rPr lang="en-GB" b="1" dirty="0"/>
              <a:t>lack of organisational communication</a:t>
            </a:r>
            <a:r>
              <a:rPr lang="en-GB" dirty="0"/>
              <a:t>, which caused discouragement to visitors. </a:t>
            </a:r>
          </a:p>
        </p:txBody>
      </p:sp>
      <p:sp>
        <p:nvSpPr>
          <p:cNvPr id="11" name="TextBox 10">
            <a:extLst>
              <a:ext uri="{FF2B5EF4-FFF2-40B4-BE49-F238E27FC236}">
                <a16:creationId xmlns:a16="http://schemas.microsoft.com/office/drawing/2014/main" id="{356FC374-E67B-7C9E-8719-85F928708A69}"/>
              </a:ext>
            </a:extLst>
          </p:cNvPr>
          <p:cNvSpPr txBox="1"/>
          <p:nvPr/>
        </p:nvSpPr>
        <p:spPr>
          <a:xfrm>
            <a:off x="430100" y="5220476"/>
            <a:ext cx="4517982" cy="923330"/>
          </a:xfrm>
          <a:prstGeom prst="rect">
            <a:avLst/>
          </a:prstGeom>
          <a:noFill/>
        </p:spPr>
        <p:txBody>
          <a:bodyPr wrap="square" rtlCol="0">
            <a:spAutoFit/>
          </a:bodyPr>
          <a:lstStyle/>
          <a:p>
            <a:r>
              <a:rPr lang="en-GB" dirty="0"/>
              <a:t>This was becoming a concern to local business owners and tourism operators (Brit Brief, 2025). </a:t>
            </a:r>
          </a:p>
        </p:txBody>
      </p:sp>
      <p:sp>
        <p:nvSpPr>
          <p:cNvPr id="12" name="TextBox 11">
            <a:extLst>
              <a:ext uri="{FF2B5EF4-FFF2-40B4-BE49-F238E27FC236}">
                <a16:creationId xmlns:a16="http://schemas.microsoft.com/office/drawing/2014/main" id="{3156685E-25E6-8C51-29E5-6405E3C49C08}"/>
              </a:ext>
            </a:extLst>
          </p:cNvPr>
          <p:cNvSpPr txBox="1"/>
          <p:nvPr/>
        </p:nvSpPr>
        <p:spPr>
          <a:xfrm>
            <a:off x="5787583" y="387160"/>
            <a:ext cx="5476336" cy="646331"/>
          </a:xfrm>
          <a:prstGeom prst="rect">
            <a:avLst/>
          </a:prstGeom>
          <a:noFill/>
        </p:spPr>
        <p:txBody>
          <a:bodyPr wrap="square" rtlCol="0">
            <a:spAutoFit/>
          </a:bodyPr>
          <a:lstStyle/>
          <a:p>
            <a:pPr algn="ctr"/>
            <a:r>
              <a:rPr lang="en-GB" b="1" dirty="0"/>
              <a:t>Is Cornwall becoming an industrialised tourism economy? </a:t>
            </a:r>
          </a:p>
        </p:txBody>
      </p:sp>
      <p:sp>
        <p:nvSpPr>
          <p:cNvPr id="13" name="TextBox 12">
            <a:extLst>
              <a:ext uri="{FF2B5EF4-FFF2-40B4-BE49-F238E27FC236}">
                <a16:creationId xmlns:a16="http://schemas.microsoft.com/office/drawing/2014/main" id="{5A2ADA21-D741-45EB-020B-AC251E77937E}"/>
              </a:ext>
            </a:extLst>
          </p:cNvPr>
          <p:cNvSpPr txBox="1"/>
          <p:nvPr/>
        </p:nvSpPr>
        <p:spPr>
          <a:xfrm>
            <a:off x="5272429" y="974644"/>
            <a:ext cx="6455114" cy="923330"/>
          </a:xfrm>
          <a:prstGeom prst="rect">
            <a:avLst/>
          </a:prstGeom>
          <a:noFill/>
        </p:spPr>
        <p:txBody>
          <a:bodyPr wrap="square" rtlCol="0">
            <a:spAutoFit/>
          </a:bodyPr>
          <a:lstStyle/>
          <a:p>
            <a:r>
              <a:rPr lang="en-GB" b="1" dirty="0"/>
              <a:t>Housing crisis</a:t>
            </a:r>
            <a:r>
              <a:rPr lang="en-GB" dirty="0"/>
              <a:t>: House properties being turned into rental accommodations for holidays, increasing the market price (Travel and tour world, 2025).</a:t>
            </a:r>
          </a:p>
        </p:txBody>
      </p:sp>
      <p:sp>
        <p:nvSpPr>
          <p:cNvPr id="15" name="TextBox 14">
            <a:extLst>
              <a:ext uri="{FF2B5EF4-FFF2-40B4-BE49-F238E27FC236}">
                <a16:creationId xmlns:a16="http://schemas.microsoft.com/office/drawing/2014/main" id="{7E7874AC-0A9B-D6E3-3CA7-FB22FAB655C1}"/>
              </a:ext>
            </a:extLst>
          </p:cNvPr>
          <p:cNvSpPr txBox="1"/>
          <p:nvPr/>
        </p:nvSpPr>
        <p:spPr>
          <a:xfrm>
            <a:off x="5272427" y="4027373"/>
            <a:ext cx="6455113" cy="1200329"/>
          </a:xfrm>
          <a:prstGeom prst="rect">
            <a:avLst/>
          </a:prstGeom>
          <a:noFill/>
        </p:spPr>
        <p:txBody>
          <a:bodyPr wrap="square" rtlCol="0">
            <a:spAutoFit/>
          </a:bodyPr>
          <a:lstStyle/>
          <a:p>
            <a:r>
              <a:rPr lang="en-GB" dirty="0"/>
              <a:t>A formed head of Cornwall’s chamber  of commerce had mentioned many hotel operators had cancelled their subscriptions from the lack of progress being shown (Newton, 2025).</a:t>
            </a:r>
          </a:p>
        </p:txBody>
      </p:sp>
      <p:sp>
        <p:nvSpPr>
          <p:cNvPr id="20" name="TextBox 19">
            <a:extLst>
              <a:ext uri="{FF2B5EF4-FFF2-40B4-BE49-F238E27FC236}">
                <a16:creationId xmlns:a16="http://schemas.microsoft.com/office/drawing/2014/main" id="{526C0E3A-EA5F-77AD-0E0F-22D96EE55005}"/>
              </a:ext>
            </a:extLst>
          </p:cNvPr>
          <p:cNvSpPr txBox="1"/>
          <p:nvPr/>
        </p:nvSpPr>
        <p:spPr>
          <a:xfrm>
            <a:off x="5272429" y="1883228"/>
            <a:ext cx="6455114" cy="923330"/>
          </a:xfrm>
          <a:prstGeom prst="rect">
            <a:avLst/>
          </a:prstGeom>
          <a:noFill/>
        </p:spPr>
        <p:txBody>
          <a:bodyPr wrap="square" rtlCol="0">
            <a:spAutoFit/>
          </a:bodyPr>
          <a:lstStyle/>
          <a:p>
            <a:r>
              <a:rPr lang="en-GB" b="1" dirty="0"/>
              <a:t>Community conflict</a:t>
            </a:r>
            <a:r>
              <a:rPr lang="en-GB" dirty="0"/>
              <a:t>: Visitor numbers are a mixed topic amongst the residents. One side preferring tourist but another having dependence on tourist. </a:t>
            </a:r>
          </a:p>
        </p:txBody>
      </p:sp>
      <p:sp>
        <p:nvSpPr>
          <p:cNvPr id="25" name="TextBox 24">
            <a:extLst>
              <a:ext uri="{FF2B5EF4-FFF2-40B4-BE49-F238E27FC236}">
                <a16:creationId xmlns:a16="http://schemas.microsoft.com/office/drawing/2014/main" id="{4803BF68-1E3E-1A5B-F310-73DC1CD161A8}"/>
              </a:ext>
            </a:extLst>
          </p:cNvPr>
          <p:cNvSpPr txBox="1"/>
          <p:nvPr/>
        </p:nvSpPr>
        <p:spPr>
          <a:xfrm>
            <a:off x="5139284" y="2752222"/>
            <a:ext cx="1971490" cy="646331"/>
          </a:xfrm>
          <a:prstGeom prst="rect">
            <a:avLst/>
          </a:prstGeom>
          <a:noFill/>
        </p:spPr>
        <p:txBody>
          <a:bodyPr wrap="square" rtlCol="0">
            <a:spAutoFit/>
          </a:bodyPr>
          <a:lstStyle/>
          <a:p>
            <a:pPr marL="285750" indent="-285750" algn="ctr">
              <a:buFont typeface="Arial" panose="020B0604020202020204" pitchFamily="34" charset="0"/>
              <a:buChar char="•"/>
            </a:pPr>
            <a:r>
              <a:rPr lang="en-GB" b="1" dirty="0"/>
              <a:t>Lack of authenticity </a:t>
            </a:r>
          </a:p>
        </p:txBody>
      </p:sp>
      <p:sp>
        <p:nvSpPr>
          <p:cNvPr id="26" name="TextBox 25">
            <a:extLst>
              <a:ext uri="{FF2B5EF4-FFF2-40B4-BE49-F238E27FC236}">
                <a16:creationId xmlns:a16="http://schemas.microsoft.com/office/drawing/2014/main" id="{CFEE3803-FD28-C62B-28A7-492AA5CBBC66}"/>
              </a:ext>
            </a:extLst>
          </p:cNvPr>
          <p:cNvSpPr txBox="1"/>
          <p:nvPr/>
        </p:nvSpPr>
        <p:spPr>
          <a:xfrm>
            <a:off x="7234827" y="2731064"/>
            <a:ext cx="1971490" cy="646331"/>
          </a:xfrm>
          <a:prstGeom prst="rect">
            <a:avLst/>
          </a:prstGeom>
          <a:noFill/>
        </p:spPr>
        <p:txBody>
          <a:bodyPr wrap="square" rtlCol="0">
            <a:spAutoFit/>
          </a:bodyPr>
          <a:lstStyle/>
          <a:p>
            <a:pPr marL="285750" indent="-285750" algn="ctr">
              <a:buFont typeface="Arial" panose="020B0604020202020204" pitchFamily="34" charset="0"/>
              <a:buChar char="•"/>
            </a:pPr>
            <a:r>
              <a:rPr lang="en-GB" b="1" dirty="0"/>
              <a:t>Is it sustainable?</a:t>
            </a:r>
          </a:p>
        </p:txBody>
      </p:sp>
      <p:sp>
        <p:nvSpPr>
          <p:cNvPr id="28" name="TextBox 27">
            <a:extLst>
              <a:ext uri="{FF2B5EF4-FFF2-40B4-BE49-F238E27FC236}">
                <a16:creationId xmlns:a16="http://schemas.microsoft.com/office/drawing/2014/main" id="{ACBF5C0D-35BA-5345-35C7-D29062F0AB23}"/>
              </a:ext>
            </a:extLst>
          </p:cNvPr>
          <p:cNvSpPr txBox="1"/>
          <p:nvPr/>
        </p:nvSpPr>
        <p:spPr>
          <a:xfrm>
            <a:off x="9260596" y="2747711"/>
            <a:ext cx="2170793" cy="646331"/>
          </a:xfrm>
          <a:prstGeom prst="rect">
            <a:avLst/>
          </a:prstGeom>
          <a:noFill/>
        </p:spPr>
        <p:txBody>
          <a:bodyPr wrap="square" rtlCol="0">
            <a:spAutoFit/>
          </a:bodyPr>
          <a:lstStyle/>
          <a:p>
            <a:pPr marL="285750" indent="-285750" algn="ctr">
              <a:buFont typeface="Arial" panose="020B0604020202020204" pitchFamily="34" charset="0"/>
              <a:buChar char="•"/>
            </a:pPr>
            <a:r>
              <a:rPr lang="en-GB" b="1" dirty="0"/>
              <a:t>Collaborative organisation?</a:t>
            </a:r>
          </a:p>
        </p:txBody>
      </p:sp>
      <p:sp>
        <p:nvSpPr>
          <p:cNvPr id="29" name="TextBox 28">
            <a:extLst>
              <a:ext uri="{FF2B5EF4-FFF2-40B4-BE49-F238E27FC236}">
                <a16:creationId xmlns:a16="http://schemas.microsoft.com/office/drawing/2014/main" id="{14726703-D2F8-E988-9FF3-238DD7346A2D}"/>
              </a:ext>
            </a:extLst>
          </p:cNvPr>
          <p:cNvSpPr txBox="1"/>
          <p:nvPr/>
        </p:nvSpPr>
        <p:spPr>
          <a:xfrm>
            <a:off x="6706092" y="3599472"/>
            <a:ext cx="3587782" cy="369332"/>
          </a:xfrm>
          <a:prstGeom prst="rect">
            <a:avLst/>
          </a:prstGeom>
          <a:noFill/>
        </p:spPr>
        <p:txBody>
          <a:bodyPr wrap="square" rtlCol="0">
            <a:spAutoFit/>
          </a:bodyPr>
          <a:lstStyle/>
          <a:p>
            <a:pPr algn="ctr"/>
            <a:r>
              <a:rPr lang="en-GB" b="1" dirty="0"/>
              <a:t>Criticism during the liquidation </a:t>
            </a:r>
          </a:p>
        </p:txBody>
      </p:sp>
      <p:sp>
        <p:nvSpPr>
          <p:cNvPr id="30" name="TextBox 29">
            <a:extLst>
              <a:ext uri="{FF2B5EF4-FFF2-40B4-BE49-F238E27FC236}">
                <a16:creationId xmlns:a16="http://schemas.microsoft.com/office/drawing/2014/main" id="{44CF221A-EC8E-A1B8-6AF5-772A596D7D6F}"/>
              </a:ext>
            </a:extLst>
          </p:cNvPr>
          <p:cNvSpPr txBox="1"/>
          <p:nvPr/>
        </p:nvSpPr>
        <p:spPr>
          <a:xfrm>
            <a:off x="5272426" y="5228583"/>
            <a:ext cx="6455113" cy="369332"/>
          </a:xfrm>
          <a:prstGeom prst="rect">
            <a:avLst/>
          </a:prstGeom>
          <a:noFill/>
        </p:spPr>
        <p:txBody>
          <a:bodyPr wrap="square" rtlCol="0">
            <a:spAutoFit/>
          </a:bodyPr>
          <a:lstStyle/>
          <a:p>
            <a:pPr marL="285750" indent="-285750">
              <a:buFont typeface="Arial" panose="020B0604020202020204" pitchFamily="34" charset="0"/>
              <a:buChar char="•"/>
            </a:pPr>
            <a:r>
              <a:rPr lang="en-GB" dirty="0"/>
              <a:t>No clear vision and direction </a:t>
            </a:r>
          </a:p>
        </p:txBody>
      </p:sp>
      <p:sp>
        <p:nvSpPr>
          <p:cNvPr id="31" name="TextBox 30">
            <a:extLst>
              <a:ext uri="{FF2B5EF4-FFF2-40B4-BE49-F238E27FC236}">
                <a16:creationId xmlns:a16="http://schemas.microsoft.com/office/drawing/2014/main" id="{AFEF351E-FAEF-B498-B480-9159226BBEC2}"/>
              </a:ext>
            </a:extLst>
          </p:cNvPr>
          <p:cNvSpPr txBox="1"/>
          <p:nvPr/>
        </p:nvSpPr>
        <p:spPr>
          <a:xfrm>
            <a:off x="5272426" y="5534681"/>
            <a:ext cx="6455113" cy="369332"/>
          </a:xfrm>
          <a:prstGeom prst="rect">
            <a:avLst/>
          </a:prstGeom>
          <a:noFill/>
        </p:spPr>
        <p:txBody>
          <a:bodyPr wrap="square" rtlCol="0">
            <a:spAutoFit/>
          </a:bodyPr>
          <a:lstStyle/>
          <a:p>
            <a:pPr marL="285750" indent="-285750">
              <a:buFont typeface="Arial" panose="020B0604020202020204" pitchFamily="34" charset="0"/>
              <a:buChar char="•"/>
            </a:pPr>
            <a:r>
              <a:rPr lang="en-GB" dirty="0"/>
              <a:t>Losing trust from partners and stakeholders </a:t>
            </a:r>
          </a:p>
        </p:txBody>
      </p:sp>
      <p:sp>
        <p:nvSpPr>
          <p:cNvPr id="32" name="TextBox 31">
            <a:extLst>
              <a:ext uri="{FF2B5EF4-FFF2-40B4-BE49-F238E27FC236}">
                <a16:creationId xmlns:a16="http://schemas.microsoft.com/office/drawing/2014/main" id="{1CA4AE54-572A-DCEE-BE11-005760710BF3}"/>
              </a:ext>
            </a:extLst>
          </p:cNvPr>
          <p:cNvSpPr txBox="1"/>
          <p:nvPr/>
        </p:nvSpPr>
        <p:spPr>
          <a:xfrm>
            <a:off x="5272426" y="5904013"/>
            <a:ext cx="3784131" cy="369332"/>
          </a:xfrm>
          <a:prstGeom prst="rect">
            <a:avLst/>
          </a:prstGeom>
          <a:noFill/>
        </p:spPr>
        <p:txBody>
          <a:bodyPr wrap="square" rtlCol="0">
            <a:spAutoFit/>
          </a:bodyPr>
          <a:lstStyle/>
          <a:p>
            <a:pPr marL="285750" indent="-285750">
              <a:buFont typeface="Arial" panose="020B0604020202020204" pitchFamily="34" charset="0"/>
              <a:buChar char="•"/>
            </a:pPr>
            <a:r>
              <a:rPr lang="en-GB" dirty="0"/>
              <a:t>Organisational communication </a:t>
            </a:r>
          </a:p>
        </p:txBody>
      </p:sp>
    </p:spTree>
    <p:extLst>
      <p:ext uri="{BB962C8B-B14F-4D97-AF65-F5344CB8AC3E}">
        <p14:creationId xmlns:p14="http://schemas.microsoft.com/office/powerpoint/2010/main" val="1010239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1615B-3C79-785B-D39B-91E1ED7B5635}"/>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D3FF96DB-C683-5C15-462E-BE5A958935B5}"/>
              </a:ext>
            </a:extLst>
          </p:cNvPr>
          <p:cNvPicPr>
            <a:picLocks noGrp="1" noRot="1" noChangeAspect="1" noMove="1" noResize="1" noEditPoints="1" noAdjustHandles="1" noChangeArrowheads="1" noChangeShapeType="1" noCrop="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Content Placeholder 2">
            <a:extLst>
              <a:ext uri="{FF2B5EF4-FFF2-40B4-BE49-F238E27FC236}">
                <a16:creationId xmlns:a16="http://schemas.microsoft.com/office/drawing/2014/main" id="{114271BF-E8A2-1578-9458-7DFDF875CDD3}"/>
              </a:ext>
            </a:extLst>
          </p:cNvPr>
          <p:cNvSpPr txBox="1">
            <a:spLocks/>
          </p:cNvSpPr>
          <p:nvPr/>
        </p:nvSpPr>
        <p:spPr>
          <a:xfrm>
            <a:off x="1107800" y="3582685"/>
            <a:ext cx="5743369" cy="46110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800" b="1"/>
              <a:t>Reliable: </a:t>
            </a:r>
            <a:r>
              <a:rPr lang="en-GB" sz="1800"/>
              <a:t>Being able to meet promises and expectations</a:t>
            </a:r>
          </a:p>
        </p:txBody>
      </p:sp>
      <p:sp>
        <p:nvSpPr>
          <p:cNvPr id="10" name="Content Placeholder 2">
            <a:extLst>
              <a:ext uri="{FF2B5EF4-FFF2-40B4-BE49-F238E27FC236}">
                <a16:creationId xmlns:a16="http://schemas.microsoft.com/office/drawing/2014/main" id="{542EEEE6-790B-2C79-A3BC-CCA18F32C887}"/>
              </a:ext>
            </a:extLst>
          </p:cNvPr>
          <p:cNvSpPr txBox="1">
            <a:spLocks/>
          </p:cNvSpPr>
          <p:nvPr/>
        </p:nvSpPr>
        <p:spPr>
          <a:xfrm>
            <a:off x="1587277" y="4628185"/>
            <a:ext cx="6177868" cy="56010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a:t> </a:t>
            </a:r>
          </a:p>
        </p:txBody>
      </p:sp>
      <p:sp>
        <p:nvSpPr>
          <p:cNvPr id="13" name="Content Placeholder 2">
            <a:extLst>
              <a:ext uri="{FF2B5EF4-FFF2-40B4-BE49-F238E27FC236}">
                <a16:creationId xmlns:a16="http://schemas.microsoft.com/office/drawing/2014/main" id="{8C1C56B0-1014-60B6-CB50-55397443CD27}"/>
              </a:ext>
            </a:extLst>
          </p:cNvPr>
          <p:cNvSpPr txBox="1">
            <a:spLocks/>
          </p:cNvSpPr>
          <p:nvPr/>
        </p:nvSpPr>
        <p:spPr>
          <a:xfrm>
            <a:off x="1788974" y="5154160"/>
            <a:ext cx="3350584" cy="284715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a:p>
        </p:txBody>
      </p:sp>
      <p:sp>
        <p:nvSpPr>
          <p:cNvPr id="17" name="Content Placeholder 2">
            <a:extLst>
              <a:ext uri="{FF2B5EF4-FFF2-40B4-BE49-F238E27FC236}">
                <a16:creationId xmlns:a16="http://schemas.microsoft.com/office/drawing/2014/main" id="{F62F6EF7-CCE9-2DDC-F0A0-506B179804D2}"/>
              </a:ext>
            </a:extLst>
          </p:cNvPr>
          <p:cNvSpPr txBox="1">
            <a:spLocks/>
          </p:cNvSpPr>
          <p:nvPr/>
        </p:nvSpPr>
        <p:spPr>
          <a:xfrm>
            <a:off x="1788973" y="3984586"/>
            <a:ext cx="4226199" cy="85927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Establishing goals</a:t>
            </a:r>
          </a:p>
          <a:p>
            <a:r>
              <a:rPr lang="en-GB" sz="1800"/>
              <a:t>Following through commitments</a:t>
            </a:r>
          </a:p>
        </p:txBody>
      </p:sp>
      <p:sp>
        <p:nvSpPr>
          <p:cNvPr id="18" name="Content Placeholder 2">
            <a:extLst>
              <a:ext uri="{FF2B5EF4-FFF2-40B4-BE49-F238E27FC236}">
                <a16:creationId xmlns:a16="http://schemas.microsoft.com/office/drawing/2014/main" id="{2E44C23C-E35A-FBC1-58F4-6881BA763D3C}"/>
              </a:ext>
            </a:extLst>
          </p:cNvPr>
          <p:cNvSpPr txBox="1">
            <a:spLocks/>
          </p:cNvSpPr>
          <p:nvPr/>
        </p:nvSpPr>
        <p:spPr>
          <a:xfrm>
            <a:off x="1107800" y="4823853"/>
            <a:ext cx="5994040" cy="46110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a:t>Active listening: </a:t>
            </a:r>
            <a:r>
              <a:rPr lang="en-GB" sz="1800"/>
              <a:t>Showing engagement and understanding</a:t>
            </a:r>
          </a:p>
        </p:txBody>
      </p:sp>
      <p:sp>
        <p:nvSpPr>
          <p:cNvPr id="20" name="Content Placeholder 2">
            <a:extLst>
              <a:ext uri="{FF2B5EF4-FFF2-40B4-BE49-F238E27FC236}">
                <a16:creationId xmlns:a16="http://schemas.microsoft.com/office/drawing/2014/main" id="{F32E336C-5646-EB4D-E408-969C0D3F3D52}"/>
              </a:ext>
            </a:extLst>
          </p:cNvPr>
          <p:cNvSpPr txBox="1">
            <a:spLocks/>
          </p:cNvSpPr>
          <p:nvPr/>
        </p:nvSpPr>
        <p:spPr>
          <a:xfrm>
            <a:off x="1107800" y="2372715"/>
            <a:ext cx="5245702" cy="46110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a:t>Transparency: </a:t>
            </a:r>
            <a:r>
              <a:rPr lang="en-GB" sz="1800"/>
              <a:t>Communication and honesty </a:t>
            </a:r>
          </a:p>
        </p:txBody>
      </p:sp>
      <p:sp>
        <p:nvSpPr>
          <p:cNvPr id="21" name="Rectangle 20">
            <a:extLst>
              <a:ext uri="{FF2B5EF4-FFF2-40B4-BE49-F238E27FC236}">
                <a16:creationId xmlns:a16="http://schemas.microsoft.com/office/drawing/2014/main" id="{3186E730-6517-9E80-AC03-1F2A48693D46}"/>
              </a:ext>
            </a:extLst>
          </p:cNvPr>
          <p:cNvSpPr/>
          <p:nvPr/>
        </p:nvSpPr>
        <p:spPr>
          <a:xfrm>
            <a:off x="1587277" y="2767662"/>
            <a:ext cx="4226199" cy="705546"/>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Content Placeholder 2">
            <a:extLst>
              <a:ext uri="{FF2B5EF4-FFF2-40B4-BE49-F238E27FC236}">
                <a16:creationId xmlns:a16="http://schemas.microsoft.com/office/drawing/2014/main" id="{0D17A828-A833-A214-CDD7-FA4423CB25BA}"/>
              </a:ext>
            </a:extLst>
          </p:cNvPr>
          <p:cNvSpPr txBox="1">
            <a:spLocks/>
          </p:cNvSpPr>
          <p:nvPr/>
        </p:nvSpPr>
        <p:spPr>
          <a:xfrm>
            <a:off x="1788973" y="2736638"/>
            <a:ext cx="3905633" cy="85927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Provide consistent updates </a:t>
            </a:r>
          </a:p>
          <a:p>
            <a:r>
              <a:rPr lang="en-GB" sz="1800"/>
              <a:t>Inform of any issues or updates</a:t>
            </a:r>
          </a:p>
        </p:txBody>
      </p:sp>
      <p:sp>
        <p:nvSpPr>
          <p:cNvPr id="23" name="Content Placeholder 2">
            <a:extLst>
              <a:ext uri="{FF2B5EF4-FFF2-40B4-BE49-F238E27FC236}">
                <a16:creationId xmlns:a16="http://schemas.microsoft.com/office/drawing/2014/main" id="{B5144771-5D5C-72EA-02B6-82C9F50D93DE}"/>
              </a:ext>
            </a:extLst>
          </p:cNvPr>
          <p:cNvSpPr txBox="1">
            <a:spLocks/>
          </p:cNvSpPr>
          <p:nvPr/>
        </p:nvSpPr>
        <p:spPr>
          <a:xfrm>
            <a:off x="1788973" y="5291763"/>
            <a:ext cx="4191273" cy="85927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Acknowledge any communication</a:t>
            </a:r>
          </a:p>
          <a:p>
            <a:r>
              <a:rPr lang="en-GB" sz="1800"/>
              <a:t>Insights: Collaborative dialogue </a:t>
            </a:r>
          </a:p>
        </p:txBody>
      </p:sp>
      <p:sp>
        <p:nvSpPr>
          <p:cNvPr id="24" name="Content Placeholder 2">
            <a:extLst>
              <a:ext uri="{FF2B5EF4-FFF2-40B4-BE49-F238E27FC236}">
                <a16:creationId xmlns:a16="http://schemas.microsoft.com/office/drawing/2014/main" id="{5CD6103C-0D0A-68AD-F862-1175A0B2AABC}"/>
              </a:ext>
            </a:extLst>
          </p:cNvPr>
          <p:cNvSpPr txBox="1">
            <a:spLocks/>
          </p:cNvSpPr>
          <p:nvPr/>
        </p:nvSpPr>
        <p:spPr>
          <a:xfrm>
            <a:off x="2613349" y="6068290"/>
            <a:ext cx="1701833" cy="46110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a:t>(Smith, 2025)</a:t>
            </a:r>
          </a:p>
        </p:txBody>
      </p:sp>
      <p:sp>
        <p:nvSpPr>
          <p:cNvPr id="25" name="Rectangle 24">
            <a:extLst>
              <a:ext uri="{FF2B5EF4-FFF2-40B4-BE49-F238E27FC236}">
                <a16:creationId xmlns:a16="http://schemas.microsoft.com/office/drawing/2014/main" id="{0A09D533-89BB-48EE-F284-856A4DD335EB}"/>
              </a:ext>
            </a:extLst>
          </p:cNvPr>
          <p:cNvSpPr/>
          <p:nvPr/>
        </p:nvSpPr>
        <p:spPr>
          <a:xfrm>
            <a:off x="1587276" y="3985160"/>
            <a:ext cx="4226199" cy="705546"/>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B2BDCA26-2561-06AD-FA00-87A3798A743B}"/>
              </a:ext>
            </a:extLst>
          </p:cNvPr>
          <p:cNvSpPr/>
          <p:nvPr/>
        </p:nvSpPr>
        <p:spPr>
          <a:xfrm>
            <a:off x="1587276" y="5262807"/>
            <a:ext cx="4226199" cy="705546"/>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Content Placeholder 2">
            <a:extLst>
              <a:ext uri="{FF2B5EF4-FFF2-40B4-BE49-F238E27FC236}">
                <a16:creationId xmlns:a16="http://schemas.microsoft.com/office/drawing/2014/main" id="{E4D5F897-5ED5-A002-C178-3528F4A4C458}"/>
              </a:ext>
            </a:extLst>
          </p:cNvPr>
          <p:cNvSpPr txBox="1">
            <a:spLocks/>
          </p:cNvSpPr>
          <p:nvPr/>
        </p:nvSpPr>
        <p:spPr>
          <a:xfrm>
            <a:off x="7330645" y="3689498"/>
            <a:ext cx="3696834" cy="1414857"/>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800"/>
              <a:t>Trust is an important component when it comes to regarding business operations and human interactions (Bandsuch, Pate, and Thies, 2008). </a:t>
            </a:r>
          </a:p>
        </p:txBody>
      </p:sp>
      <p:sp>
        <p:nvSpPr>
          <p:cNvPr id="31" name="Content Placeholder 2">
            <a:extLst>
              <a:ext uri="{FF2B5EF4-FFF2-40B4-BE49-F238E27FC236}">
                <a16:creationId xmlns:a16="http://schemas.microsoft.com/office/drawing/2014/main" id="{165D1E61-D839-5F46-CD20-566F3C35F27E}"/>
              </a:ext>
            </a:extLst>
          </p:cNvPr>
          <p:cNvSpPr txBox="1">
            <a:spLocks/>
          </p:cNvSpPr>
          <p:nvPr/>
        </p:nvSpPr>
        <p:spPr>
          <a:xfrm>
            <a:off x="7504005" y="4645842"/>
            <a:ext cx="3696834" cy="46110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a:p>
        </p:txBody>
      </p:sp>
      <p:sp>
        <p:nvSpPr>
          <p:cNvPr id="33" name="Rectangle 32">
            <a:extLst>
              <a:ext uri="{FF2B5EF4-FFF2-40B4-BE49-F238E27FC236}">
                <a16:creationId xmlns:a16="http://schemas.microsoft.com/office/drawing/2014/main" id="{507C4F61-2D13-052B-FA6B-D36C81DEE73E}"/>
              </a:ext>
            </a:extLst>
          </p:cNvPr>
          <p:cNvSpPr/>
          <p:nvPr/>
        </p:nvSpPr>
        <p:spPr>
          <a:xfrm>
            <a:off x="7383540" y="3529846"/>
            <a:ext cx="3696835" cy="1624313"/>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84511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each with people on it&#10;&#10;AI-generated content may be incorrect.">
            <a:extLst>
              <a:ext uri="{FF2B5EF4-FFF2-40B4-BE49-F238E27FC236}">
                <a16:creationId xmlns:a16="http://schemas.microsoft.com/office/drawing/2014/main" id="{C771D9E2-9095-7AF6-449C-C091AAF495FE}"/>
              </a:ext>
            </a:extLst>
          </p:cNvPr>
          <p:cNvPicPr>
            <a:picLocks noChangeAspect="1"/>
          </p:cNvPicPr>
          <p:nvPr/>
        </p:nvPicPr>
        <p:blipFill>
          <a:blip r:embed="rId2"/>
          <a:srcRect r="21393"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1D354-F664-05F6-B8CB-1E10E58D683A}"/>
              </a:ext>
            </a:extLst>
          </p:cNvPr>
          <p:cNvSpPr>
            <a:spLocks noGrp="1"/>
          </p:cNvSpPr>
          <p:nvPr>
            <p:ph type="title"/>
          </p:nvPr>
        </p:nvSpPr>
        <p:spPr>
          <a:xfrm>
            <a:off x="838200" y="365125"/>
            <a:ext cx="3822189" cy="1899912"/>
          </a:xfrm>
        </p:spPr>
        <p:txBody>
          <a:bodyPr>
            <a:normAutofit/>
          </a:bodyPr>
          <a:lstStyle/>
          <a:p>
            <a:r>
              <a:rPr lang="en-GB" sz="3400">
                <a:ea typeface="+mj-lt"/>
                <a:cs typeface="+mj-lt"/>
              </a:rPr>
              <a:t>What Changed After Visit Cornwall Collapsed?</a:t>
            </a:r>
            <a:endParaRPr lang="en-US" sz="3400"/>
          </a:p>
        </p:txBody>
      </p:sp>
      <p:sp>
        <p:nvSpPr>
          <p:cNvPr id="3" name="Content Placeholder 2">
            <a:extLst>
              <a:ext uri="{FF2B5EF4-FFF2-40B4-BE49-F238E27FC236}">
                <a16:creationId xmlns:a16="http://schemas.microsoft.com/office/drawing/2014/main" id="{5FE467A5-3B74-899E-38FC-6FA566E140C5}"/>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2000">
                <a:ea typeface="+mn-lt"/>
                <a:cs typeface="+mn-lt"/>
              </a:rPr>
              <a:t>Visit Cornwall entered liquidation </a:t>
            </a:r>
            <a:r>
              <a:rPr lang="en-GB" sz="2000" i="1">
                <a:ea typeface="+mn-lt"/>
                <a:cs typeface="+mn-lt"/>
              </a:rPr>
              <a:t>(BBC News, 2025)</a:t>
            </a:r>
            <a:endParaRPr lang="en-GB" sz="2000"/>
          </a:p>
          <a:p>
            <a:r>
              <a:rPr lang="en-GB" sz="2000">
                <a:ea typeface="+mn-lt"/>
                <a:cs typeface="+mn-lt"/>
              </a:rPr>
              <a:t>No clear leader (Cornwall Council, 2025) </a:t>
            </a:r>
          </a:p>
          <a:p>
            <a:r>
              <a:rPr lang="en-GB" sz="2000">
                <a:ea typeface="+mn-lt"/>
                <a:cs typeface="+mn-lt"/>
              </a:rPr>
              <a:t>Need for a new DMO </a:t>
            </a:r>
            <a:r>
              <a:rPr lang="en-GB" sz="2000" i="1">
                <a:ea typeface="+mn-lt"/>
                <a:cs typeface="+mn-lt"/>
              </a:rPr>
              <a:t>(Cornwall Council, 2025)</a:t>
            </a:r>
            <a:endParaRPr lang="en-GB" sz="2000"/>
          </a:p>
          <a:p>
            <a:endParaRPr lang="en-GB" sz="2000"/>
          </a:p>
          <a:p>
            <a:endParaRPr lang="en-GB" sz="2000"/>
          </a:p>
          <a:p>
            <a:endParaRPr lang="en-GB" sz="2000"/>
          </a:p>
        </p:txBody>
      </p:sp>
      <p:sp>
        <p:nvSpPr>
          <p:cNvPr id="5" name="TextBox 4">
            <a:extLst>
              <a:ext uri="{FF2B5EF4-FFF2-40B4-BE49-F238E27FC236}">
                <a16:creationId xmlns:a16="http://schemas.microsoft.com/office/drawing/2014/main" id="{3AB7D7B6-FA2A-7CDC-4541-FDF7B8B41D8F}"/>
              </a:ext>
            </a:extLst>
          </p:cNvPr>
          <p:cNvSpPr txBox="1"/>
          <p:nvPr/>
        </p:nvSpPr>
        <p:spPr>
          <a:xfrm>
            <a:off x="4916466" y="6492657"/>
            <a:ext cx="23695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(Expedia, n.d.)</a:t>
            </a:r>
            <a:endParaRPr lang="en-US"/>
          </a:p>
        </p:txBody>
      </p:sp>
    </p:spTree>
    <p:extLst>
      <p:ext uri="{BB962C8B-B14F-4D97-AF65-F5344CB8AC3E}">
        <p14:creationId xmlns:p14="http://schemas.microsoft.com/office/powerpoint/2010/main" val="24386095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329B3D-6086-E446-5ABA-4E8775A8F2B3}"/>
              </a:ext>
            </a:extLst>
          </p:cNvPr>
          <p:cNvSpPr>
            <a:spLocks noGrp="1"/>
          </p:cNvSpPr>
          <p:nvPr>
            <p:ph type="title"/>
          </p:nvPr>
        </p:nvSpPr>
        <p:spPr>
          <a:xfrm>
            <a:off x="621792" y="1161288"/>
            <a:ext cx="3602736" cy="4526280"/>
          </a:xfrm>
        </p:spPr>
        <p:txBody>
          <a:bodyPr>
            <a:normAutofit/>
          </a:bodyPr>
          <a:lstStyle/>
          <a:p>
            <a:r>
              <a:rPr lang="en-GB" sz="4000">
                <a:ea typeface="+mj-lt"/>
                <a:cs typeface="+mj-lt"/>
              </a:rPr>
              <a:t>What Leadership Does Cornwall Need?</a:t>
            </a:r>
            <a:endParaRPr lang="en-US"/>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5012CE0-2AF2-F3CE-98CC-9BC6E966E2C7}"/>
              </a:ext>
            </a:extLst>
          </p:cNvPr>
          <p:cNvGraphicFramePr>
            <a:graphicFrameLocks noGrp="1"/>
          </p:cNvGraphicFramePr>
          <p:nvPr>
            <p:ph idx="1"/>
            <p:extLst>
              <p:ext uri="{D42A27DB-BD31-4B8C-83A1-F6EECF244321}">
                <p14:modId xmlns:p14="http://schemas.microsoft.com/office/powerpoint/2010/main" val="338408835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DDB566EC-666B-014E-FB97-480AE9626114}"/>
              </a:ext>
            </a:extLst>
          </p:cNvPr>
          <p:cNvSpPr txBox="1"/>
          <p:nvPr/>
        </p:nvSpPr>
        <p:spPr>
          <a:xfrm>
            <a:off x="8094870" y="6493564"/>
            <a:ext cx="40971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(Cornwall Council, 2025; UNWTO, n.d.)</a:t>
            </a:r>
            <a:endParaRPr lang="en-US"/>
          </a:p>
        </p:txBody>
      </p:sp>
    </p:spTree>
    <p:extLst>
      <p:ext uri="{BB962C8B-B14F-4D97-AF65-F5344CB8AC3E}">
        <p14:creationId xmlns:p14="http://schemas.microsoft.com/office/powerpoint/2010/main" val="3040234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70BFE740-E697-D2EA-F959-142E331ADD65}"/>
              </a:ext>
            </a:extLst>
          </p:cNvPr>
          <p:cNvSpPr/>
          <p:nvPr/>
        </p:nvSpPr>
        <p:spPr>
          <a:xfrm>
            <a:off x="518218" y="2005750"/>
            <a:ext cx="3444657" cy="4070958"/>
          </a:xfrm>
          <a:prstGeom prst="round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A7B47691-F993-58E9-4FF2-AF22BEC76D86}"/>
              </a:ext>
            </a:extLst>
          </p:cNvPr>
          <p:cNvSpPr/>
          <p:nvPr/>
        </p:nvSpPr>
        <p:spPr>
          <a:xfrm>
            <a:off x="4376445" y="2005749"/>
            <a:ext cx="3444657" cy="4070958"/>
          </a:xfrm>
          <a:prstGeom prst="round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EDD35887-C55E-5290-3369-C74A790E4473}"/>
              </a:ext>
            </a:extLst>
          </p:cNvPr>
          <p:cNvSpPr/>
          <p:nvPr/>
        </p:nvSpPr>
        <p:spPr>
          <a:xfrm>
            <a:off x="8350420" y="2005750"/>
            <a:ext cx="3444657" cy="4070958"/>
          </a:xfrm>
          <a:prstGeom prst="round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B0F4069-2DE7-0A92-626F-638C339F723C}"/>
              </a:ext>
            </a:extLst>
          </p:cNvPr>
          <p:cNvSpPr>
            <a:spLocks noGrp="1"/>
          </p:cNvSpPr>
          <p:nvPr>
            <p:ph type="title"/>
          </p:nvPr>
        </p:nvSpPr>
        <p:spPr/>
        <p:txBody>
          <a:bodyPr/>
          <a:lstStyle/>
          <a:p>
            <a:r>
              <a:rPr lang="en-GB">
                <a:ea typeface="+mj-lt"/>
                <a:cs typeface="+mj-lt"/>
              </a:rPr>
              <a:t>How Can Cornwall Move Tourism Forward? </a:t>
            </a:r>
            <a:endParaRPr lang="en-US"/>
          </a:p>
          <a:p>
            <a:endParaRPr lang="en-GB"/>
          </a:p>
        </p:txBody>
      </p:sp>
      <p:sp>
        <p:nvSpPr>
          <p:cNvPr id="3" name="Content Placeholder 2">
            <a:extLst>
              <a:ext uri="{FF2B5EF4-FFF2-40B4-BE49-F238E27FC236}">
                <a16:creationId xmlns:a16="http://schemas.microsoft.com/office/drawing/2014/main" id="{F1A3ED89-81BE-B7B2-C099-51F24FDFBB48}"/>
              </a:ext>
            </a:extLst>
          </p:cNvPr>
          <p:cNvSpPr>
            <a:spLocks noGrp="1"/>
          </p:cNvSpPr>
          <p:nvPr>
            <p:ph idx="1"/>
          </p:nvPr>
        </p:nvSpPr>
        <p:spPr>
          <a:xfrm>
            <a:off x="8496782" y="2433296"/>
            <a:ext cx="3156030" cy="3396428"/>
          </a:xfrm>
        </p:spPr>
        <p:txBody>
          <a:bodyPr vert="horz" lIns="91440" tIns="45720" rIns="91440" bIns="45720" rtlCol="0" anchor="t">
            <a:normAutofit/>
          </a:bodyPr>
          <a:lstStyle/>
          <a:p>
            <a:pPr marL="0" indent="0" algn="ctr">
              <a:buNone/>
            </a:pPr>
            <a:r>
              <a:rPr lang="en-GB" sz="2200" b="1"/>
              <a:t>Challenges</a:t>
            </a:r>
            <a:endParaRPr lang="en-US"/>
          </a:p>
          <a:p>
            <a:r>
              <a:rPr lang="en-GB" sz="2200">
                <a:ea typeface="+mn-lt"/>
                <a:cs typeface="+mn-lt"/>
              </a:rPr>
              <a:t>Different stakeholder priorities </a:t>
            </a:r>
            <a:endParaRPr lang="en-GB" sz="2200"/>
          </a:p>
          <a:p>
            <a:r>
              <a:rPr lang="en-GB" sz="2200">
                <a:ea typeface="+mn-lt"/>
                <a:cs typeface="+mn-lt"/>
              </a:rPr>
              <a:t>Need to rebuild trust </a:t>
            </a:r>
            <a:endParaRPr lang="en-GB" sz="2200"/>
          </a:p>
          <a:p>
            <a:r>
              <a:rPr lang="en-GB" sz="2200">
                <a:ea typeface="+mn-lt"/>
                <a:cs typeface="+mn-lt"/>
              </a:rPr>
              <a:t>Risk of poor coordination</a:t>
            </a:r>
            <a:br>
              <a:rPr lang="en-GB" sz="2200">
                <a:ea typeface="+mn-lt"/>
                <a:cs typeface="+mn-lt"/>
              </a:rPr>
            </a:br>
            <a:r>
              <a:rPr lang="en-GB" sz="2200" i="1">
                <a:ea typeface="+mn-lt"/>
                <a:cs typeface="+mn-lt"/>
              </a:rPr>
              <a:t>(Cornwall Council, 2025)</a:t>
            </a:r>
            <a:endParaRPr lang="en-GB" sz="2200"/>
          </a:p>
          <a:p>
            <a:endParaRPr lang="en-GB" sz="2200"/>
          </a:p>
        </p:txBody>
      </p:sp>
      <p:sp>
        <p:nvSpPr>
          <p:cNvPr id="5" name="Content Placeholder 2">
            <a:extLst>
              <a:ext uri="{FF2B5EF4-FFF2-40B4-BE49-F238E27FC236}">
                <a16:creationId xmlns:a16="http://schemas.microsoft.com/office/drawing/2014/main" id="{ED928026-FDE5-8364-6680-934F69DBCDB6}"/>
              </a:ext>
            </a:extLst>
          </p:cNvPr>
          <p:cNvSpPr txBox="1">
            <a:spLocks/>
          </p:cNvSpPr>
          <p:nvPr/>
        </p:nvSpPr>
        <p:spPr>
          <a:xfrm>
            <a:off x="4742726" y="2431366"/>
            <a:ext cx="2721982" cy="350252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200" b="1"/>
              <a:t>Collaboration </a:t>
            </a:r>
            <a:endParaRPr lang="en-US"/>
          </a:p>
          <a:p>
            <a:r>
              <a:rPr lang="en-GB" sz="2200">
                <a:ea typeface="+mn-lt"/>
                <a:cs typeface="+mn-lt"/>
              </a:rPr>
              <a:t>Businesses and councils collaborating </a:t>
            </a:r>
            <a:endParaRPr lang="en-GB" sz="2200"/>
          </a:p>
          <a:p>
            <a:r>
              <a:rPr lang="en-GB" sz="2200">
                <a:ea typeface="+mn-lt"/>
                <a:cs typeface="+mn-lt"/>
              </a:rPr>
              <a:t>Stakeholder involvement  </a:t>
            </a:r>
            <a:endParaRPr lang="en-GB" sz="2200"/>
          </a:p>
          <a:p>
            <a:r>
              <a:rPr lang="en-GB" sz="2200">
                <a:ea typeface="+mn-lt"/>
                <a:cs typeface="+mn-lt"/>
              </a:rPr>
              <a:t>Shared responsibility </a:t>
            </a:r>
            <a:br>
              <a:rPr lang="en-GB" sz="2200">
                <a:ea typeface="+mn-lt"/>
                <a:cs typeface="+mn-lt"/>
              </a:rPr>
            </a:br>
            <a:r>
              <a:rPr lang="en-GB" sz="2200" i="1">
                <a:ea typeface="+mn-lt"/>
                <a:cs typeface="+mn-lt"/>
              </a:rPr>
              <a:t>(Cornwall Council, 2025)</a:t>
            </a:r>
            <a:endParaRPr lang="en-GB" sz="2200"/>
          </a:p>
          <a:p>
            <a:endParaRPr lang="en-GB" sz="2200"/>
          </a:p>
        </p:txBody>
      </p:sp>
      <p:sp>
        <p:nvSpPr>
          <p:cNvPr id="7" name="Content Placeholder 2">
            <a:extLst>
              <a:ext uri="{FF2B5EF4-FFF2-40B4-BE49-F238E27FC236}">
                <a16:creationId xmlns:a16="http://schemas.microsoft.com/office/drawing/2014/main" id="{2C8EF46F-225B-5B2C-1196-1546A8F30811}"/>
              </a:ext>
            </a:extLst>
          </p:cNvPr>
          <p:cNvSpPr txBox="1">
            <a:spLocks/>
          </p:cNvSpPr>
          <p:nvPr/>
        </p:nvSpPr>
        <p:spPr>
          <a:xfrm>
            <a:off x="942372" y="2431366"/>
            <a:ext cx="2596588" cy="311670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200" b="1"/>
              <a:t>Shared Strategy </a:t>
            </a:r>
            <a:endParaRPr lang="en-US"/>
          </a:p>
          <a:p>
            <a:r>
              <a:rPr lang="en-GB" sz="2200"/>
              <a:t>Clear long-term goals </a:t>
            </a:r>
          </a:p>
          <a:p>
            <a:r>
              <a:rPr lang="en-GB" sz="2200"/>
              <a:t>Sustainable tourism </a:t>
            </a:r>
          </a:p>
          <a:p>
            <a:r>
              <a:rPr lang="en-GB" sz="2200">
                <a:ea typeface="+mn-lt"/>
                <a:cs typeface="+mn-lt"/>
              </a:rPr>
              <a:t>Strong communication </a:t>
            </a:r>
            <a:br>
              <a:rPr lang="en-GB" sz="2200">
                <a:ea typeface="+mn-lt"/>
                <a:cs typeface="+mn-lt"/>
              </a:rPr>
            </a:br>
            <a:r>
              <a:rPr lang="en-GB" sz="2200" i="1">
                <a:ea typeface="+mn-lt"/>
                <a:cs typeface="+mn-lt"/>
              </a:rPr>
              <a:t>(Kotter, 2012)</a:t>
            </a:r>
            <a:endParaRPr lang="en-GB" sz="2200"/>
          </a:p>
        </p:txBody>
      </p:sp>
      <p:sp>
        <p:nvSpPr>
          <p:cNvPr id="12" name="Arrow: Right 11">
            <a:extLst>
              <a:ext uri="{FF2B5EF4-FFF2-40B4-BE49-F238E27FC236}">
                <a16:creationId xmlns:a16="http://schemas.microsoft.com/office/drawing/2014/main" id="{45CA196D-D91D-6B7C-46B6-DEAA72B0BE0E}"/>
              </a:ext>
            </a:extLst>
          </p:cNvPr>
          <p:cNvSpPr/>
          <p:nvPr/>
        </p:nvSpPr>
        <p:spPr>
          <a:xfrm>
            <a:off x="1585" y="1224723"/>
            <a:ext cx="10944154" cy="460609"/>
          </a:xfrm>
          <a:prstGeom prst="rightArrow">
            <a:avLst/>
          </a:prstGeom>
          <a:solidFill>
            <a:srgbClr val="ED7D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58962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5186435-2C67-01AC-51BE-BF018C77336A}"/>
              </a:ext>
            </a:extLst>
          </p:cNvPr>
          <p:cNvSpPr/>
          <p:nvPr/>
        </p:nvSpPr>
        <p:spPr>
          <a:xfrm>
            <a:off x="840618" y="363756"/>
            <a:ext cx="7691613" cy="670433"/>
          </a:xfrm>
          <a:prstGeom prst="rect">
            <a:avLst/>
          </a:prstGeom>
          <a:solidFill>
            <a:schemeClr val="bg2">
              <a:lumMod val="75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6123F53A-F63D-D2FA-CFAE-5A95468689BD}"/>
              </a:ext>
            </a:extLst>
          </p:cNvPr>
          <p:cNvSpPr/>
          <p:nvPr/>
        </p:nvSpPr>
        <p:spPr>
          <a:xfrm>
            <a:off x="653256" y="1716383"/>
            <a:ext cx="5161568" cy="4611109"/>
          </a:xfrm>
          <a:prstGeom prst="round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D7A76148-1099-D58D-D854-0358A55D545C}"/>
              </a:ext>
            </a:extLst>
          </p:cNvPr>
          <p:cNvSpPr/>
          <p:nvPr/>
        </p:nvSpPr>
        <p:spPr>
          <a:xfrm>
            <a:off x="6093357" y="1677800"/>
            <a:ext cx="5161568" cy="4611109"/>
          </a:xfrm>
          <a:prstGeom prst="round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BDE3654-5C64-8DD8-9163-DBC4B6460925}"/>
              </a:ext>
            </a:extLst>
          </p:cNvPr>
          <p:cNvSpPr>
            <a:spLocks noGrp="1"/>
          </p:cNvSpPr>
          <p:nvPr>
            <p:ph type="title"/>
          </p:nvPr>
        </p:nvSpPr>
        <p:spPr/>
        <p:txBody>
          <a:bodyPr/>
          <a:lstStyle/>
          <a:p>
            <a:r>
              <a:rPr lang="en-GB"/>
              <a:t>Creating a New Tourism Structure</a:t>
            </a:r>
          </a:p>
          <a:p>
            <a:endParaRPr lang="en-GB"/>
          </a:p>
        </p:txBody>
      </p:sp>
      <p:sp>
        <p:nvSpPr>
          <p:cNvPr id="3" name="Text Placeholder 2">
            <a:extLst>
              <a:ext uri="{FF2B5EF4-FFF2-40B4-BE49-F238E27FC236}">
                <a16:creationId xmlns:a16="http://schemas.microsoft.com/office/drawing/2014/main" id="{F6F2E086-6A98-31E2-5B43-FB37911F2F2D}"/>
              </a:ext>
            </a:extLst>
          </p:cNvPr>
          <p:cNvSpPr>
            <a:spLocks noGrp="1"/>
          </p:cNvSpPr>
          <p:nvPr>
            <p:ph type="body" idx="1"/>
          </p:nvPr>
        </p:nvSpPr>
        <p:spPr/>
        <p:txBody>
          <a:bodyPr/>
          <a:lstStyle/>
          <a:p>
            <a:r>
              <a:rPr lang="en-GB"/>
              <a:t>Current Situation </a:t>
            </a:r>
          </a:p>
        </p:txBody>
      </p:sp>
      <p:sp>
        <p:nvSpPr>
          <p:cNvPr id="4" name="Content Placeholder 3">
            <a:extLst>
              <a:ext uri="{FF2B5EF4-FFF2-40B4-BE49-F238E27FC236}">
                <a16:creationId xmlns:a16="http://schemas.microsoft.com/office/drawing/2014/main" id="{956E00F7-5CD7-DDF5-275C-8A40E5A02E5F}"/>
              </a:ext>
            </a:extLst>
          </p:cNvPr>
          <p:cNvSpPr>
            <a:spLocks noGrp="1"/>
          </p:cNvSpPr>
          <p:nvPr>
            <p:ph sz="half" idx="2"/>
          </p:nvPr>
        </p:nvSpPr>
        <p:spPr/>
        <p:txBody>
          <a:bodyPr vert="horz" lIns="91440" tIns="45720" rIns="91440" bIns="45720" rtlCol="0" anchor="t">
            <a:normAutofit fontScale="92500" lnSpcReduction="20000"/>
          </a:bodyPr>
          <a:lstStyle/>
          <a:p>
            <a:r>
              <a:rPr lang="en-GB">
                <a:ea typeface="+mn-lt"/>
                <a:cs typeface="+mn-lt"/>
              </a:rPr>
              <a:t>No clear tourism leader </a:t>
            </a:r>
            <a:endParaRPr lang="en-GB"/>
          </a:p>
          <a:p>
            <a:r>
              <a:rPr lang="en-GB">
                <a:ea typeface="+mn-lt"/>
                <a:cs typeface="+mn-lt"/>
              </a:rPr>
              <a:t>Leadership spread across organisations </a:t>
            </a:r>
            <a:endParaRPr lang="en-GB"/>
          </a:p>
          <a:p>
            <a:r>
              <a:rPr lang="en-GB">
                <a:ea typeface="+mn-lt"/>
                <a:cs typeface="+mn-lt"/>
              </a:rPr>
              <a:t>Poor coordination between stakeholders </a:t>
            </a:r>
            <a:endParaRPr lang="en-GB"/>
          </a:p>
          <a:p>
            <a:r>
              <a:rPr lang="en-GB">
                <a:ea typeface="+mn-lt"/>
                <a:cs typeface="+mn-lt"/>
              </a:rPr>
              <a:t>Slow decision-making </a:t>
            </a:r>
            <a:endParaRPr lang="en-GB"/>
          </a:p>
          <a:p>
            <a:r>
              <a:rPr lang="en-GB">
                <a:ea typeface="+mn-lt"/>
                <a:cs typeface="+mn-lt"/>
              </a:rPr>
              <a:t>Loss of trust after Visit Cornwall liquidation </a:t>
            </a:r>
            <a:endParaRPr lang="en-GB"/>
          </a:p>
          <a:p>
            <a:r>
              <a:rPr lang="en-GB" i="1">
                <a:ea typeface="+mn-lt"/>
                <a:cs typeface="+mn-lt"/>
              </a:rPr>
              <a:t>(Cornwall Council, 2025)</a:t>
            </a:r>
            <a:endParaRPr lang="en-GB"/>
          </a:p>
          <a:p>
            <a:endParaRPr lang="en-GB"/>
          </a:p>
        </p:txBody>
      </p:sp>
      <p:sp>
        <p:nvSpPr>
          <p:cNvPr id="5" name="Text Placeholder 4">
            <a:extLst>
              <a:ext uri="{FF2B5EF4-FFF2-40B4-BE49-F238E27FC236}">
                <a16:creationId xmlns:a16="http://schemas.microsoft.com/office/drawing/2014/main" id="{A64787AD-6934-01B8-C987-CC84B2DEF5F8}"/>
              </a:ext>
            </a:extLst>
          </p:cNvPr>
          <p:cNvSpPr>
            <a:spLocks noGrp="1"/>
          </p:cNvSpPr>
          <p:nvPr>
            <p:ph type="body" sz="quarter" idx="3"/>
          </p:nvPr>
        </p:nvSpPr>
        <p:spPr/>
        <p:txBody>
          <a:bodyPr/>
          <a:lstStyle/>
          <a:p>
            <a:r>
              <a:rPr lang="en-GB"/>
              <a:t>Recommended Structure</a:t>
            </a:r>
          </a:p>
        </p:txBody>
      </p:sp>
      <p:sp>
        <p:nvSpPr>
          <p:cNvPr id="6" name="Content Placeholder 5">
            <a:extLst>
              <a:ext uri="{FF2B5EF4-FFF2-40B4-BE49-F238E27FC236}">
                <a16:creationId xmlns:a16="http://schemas.microsoft.com/office/drawing/2014/main" id="{78EB3F22-24EE-A8FF-D8EF-72D7011B9EA6}"/>
              </a:ext>
            </a:extLst>
          </p:cNvPr>
          <p:cNvSpPr>
            <a:spLocks noGrp="1"/>
          </p:cNvSpPr>
          <p:nvPr>
            <p:ph sz="quarter" idx="4"/>
          </p:nvPr>
        </p:nvSpPr>
        <p:spPr/>
        <p:txBody>
          <a:bodyPr vert="horz" lIns="91440" tIns="45720" rIns="91440" bIns="45720" rtlCol="0" anchor="t">
            <a:normAutofit fontScale="92500" lnSpcReduction="20000"/>
          </a:bodyPr>
          <a:lstStyle/>
          <a:p>
            <a:r>
              <a:rPr lang="en-GB">
                <a:ea typeface="+mn-lt"/>
                <a:cs typeface="+mn-lt"/>
              </a:rPr>
              <a:t>New DMO </a:t>
            </a:r>
            <a:endParaRPr lang="en-GB"/>
          </a:p>
          <a:p>
            <a:r>
              <a:rPr lang="en-GB">
                <a:ea typeface="+mn-lt"/>
                <a:cs typeface="+mn-lt"/>
              </a:rPr>
              <a:t>Collaborative leadership approach </a:t>
            </a:r>
            <a:endParaRPr lang="en-GB"/>
          </a:p>
          <a:p>
            <a:r>
              <a:rPr lang="en-GB">
                <a:ea typeface="+mn-lt"/>
                <a:cs typeface="+mn-lt"/>
              </a:rPr>
              <a:t>Flatter structure with shared responsibility </a:t>
            </a:r>
            <a:endParaRPr lang="en-GB"/>
          </a:p>
          <a:p>
            <a:r>
              <a:rPr lang="en-GB">
                <a:ea typeface="+mn-lt"/>
                <a:cs typeface="+mn-lt"/>
              </a:rPr>
              <a:t>Clear communication and long-term strategy </a:t>
            </a:r>
            <a:endParaRPr lang="en-GB"/>
          </a:p>
          <a:p>
            <a:r>
              <a:rPr lang="en-GB">
                <a:ea typeface="+mn-lt"/>
                <a:cs typeface="+mn-lt"/>
              </a:rPr>
              <a:t>Strong stakeholder involvement</a:t>
            </a:r>
            <a:endParaRPr lang="en-GB"/>
          </a:p>
          <a:p>
            <a:r>
              <a:rPr lang="en-GB" i="1">
                <a:ea typeface="+mn-lt"/>
                <a:cs typeface="+mn-lt"/>
              </a:rPr>
              <a:t>(Kotter, 2012; Scott and Freeman, 2021)</a:t>
            </a:r>
            <a:endParaRPr lang="en-GB"/>
          </a:p>
          <a:p>
            <a:endParaRPr lang="en-GB"/>
          </a:p>
        </p:txBody>
      </p:sp>
      <p:sp>
        <p:nvSpPr>
          <p:cNvPr id="11" name="TextBox 10">
            <a:extLst>
              <a:ext uri="{FF2B5EF4-FFF2-40B4-BE49-F238E27FC236}">
                <a16:creationId xmlns:a16="http://schemas.microsoft.com/office/drawing/2014/main" id="{3891DCD8-1738-2C9F-8CD8-72D69F7DF521}"/>
              </a:ext>
            </a:extLst>
          </p:cNvPr>
          <p:cNvSpPr txBox="1"/>
          <p:nvPr/>
        </p:nvSpPr>
        <p:spPr>
          <a:xfrm>
            <a:off x="1189" y="6486843"/>
            <a:ext cx="45443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2">
                    <a:lumMod val="25000"/>
                  </a:schemeClr>
                </a:solidFill>
                <a:highlight>
                  <a:srgbClr val="C0C0C0"/>
                </a:highlight>
              </a:rPr>
              <a:t>(Go South West England, n.d.)</a:t>
            </a:r>
          </a:p>
        </p:txBody>
      </p:sp>
    </p:spTree>
    <p:extLst>
      <p:ext uri="{BB962C8B-B14F-4D97-AF65-F5344CB8AC3E}">
        <p14:creationId xmlns:p14="http://schemas.microsoft.com/office/powerpoint/2010/main" val="606424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8F452-E750-D5A7-DB31-253E820D620B}"/>
              </a:ext>
            </a:extLst>
          </p:cNvPr>
          <p:cNvSpPr>
            <a:spLocks noGrp="1"/>
          </p:cNvSpPr>
          <p:nvPr>
            <p:ph type="title"/>
          </p:nvPr>
        </p:nvSpPr>
        <p:spPr>
          <a:xfrm>
            <a:off x="542871" y="813435"/>
            <a:ext cx="6079844" cy="2148841"/>
          </a:xfrm>
        </p:spPr>
        <p:txBody>
          <a:bodyPr anchor="t">
            <a:normAutofit/>
          </a:bodyPr>
          <a:lstStyle/>
          <a:p>
            <a:r>
              <a:rPr lang="en-GB" u="sng"/>
              <a:t>Change and management responses</a:t>
            </a:r>
          </a:p>
        </p:txBody>
      </p:sp>
      <p:pic>
        <p:nvPicPr>
          <p:cNvPr id="5" name="Picture 4">
            <a:extLst>
              <a:ext uri="{FF2B5EF4-FFF2-40B4-BE49-F238E27FC236}">
                <a16:creationId xmlns:a16="http://schemas.microsoft.com/office/drawing/2014/main" id="{4B8D4A1D-7932-005A-EC8A-2FC2E52E30EA}"/>
              </a:ext>
            </a:extLst>
          </p:cNvPr>
          <p:cNvPicPr>
            <a:picLocks noChangeAspect="1"/>
          </p:cNvPicPr>
          <p:nvPr/>
        </p:nvPicPr>
        <p:blipFill>
          <a:blip r:embed="rId2">
            <a:extLst>
              <a:ext uri="{28A0092B-C50C-407E-A947-70E740481C1C}">
                <a14:useLocalDpi xmlns:a14="http://schemas.microsoft.com/office/drawing/2010/main" val="0"/>
              </a:ext>
            </a:extLst>
          </a:blip>
          <a:srcRect l="8072"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CA1462BC-A84E-F714-0D23-1B357E1EF0F8}"/>
              </a:ext>
            </a:extLst>
          </p:cNvPr>
          <p:cNvSpPr>
            <a:spLocks noGrp="1"/>
          </p:cNvSpPr>
          <p:nvPr>
            <p:ph idx="1"/>
          </p:nvPr>
        </p:nvSpPr>
        <p:spPr>
          <a:xfrm>
            <a:off x="6797004" y="473913"/>
            <a:ext cx="4852125" cy="6187441"/>
          </a:xfrm>
        </p:spPr>
        <p:txBody>
          <a:bodyPr anchor="t">
            <a:normAutofit/>
          </a:bodyPr>
          <a:lstStyle/>
          <a:p>
            <a:r>
              <a:rPr lang="en-US" sz="2400"/>
              <a:t>According to Elliot </a:t>
            </a:r>
            <a:r>
              <a:rPr lang="en-US" sz="2400" i="1"/>
              <a:t>et al</a:t>
            </a:r>
            <a:r>
              <a:rPr lang="en-US" sz="2400"/>
              <a:t>. (2026) Visit Cornwall saw a drop in visitors by 12% in 2024, slightly recovering in 2025</a:t>
            </a:r>
            <a:r>
              <a:rPr lang="en-US" sz="2400" dirty="0"/>
              <a:t>. The future is unknown for Cornwall tourism in 2026.</a:t>
            </a:r>
            <a:endParaRPr lang="en-US" sz="2400"/>
          </a:p>
          <a:p>
            <a:pPr marL="0" indent="0">
              <a:buNone/>
            </a:pPr>
            <a:endParaRPr lang="en-US" sz="2400"/>
          </a:p>
          <a:p>
            <a:r>
              <a:rPr lang="en-US" sz="2400"/>
              <a:t>This could be seen as the “storming” stage because stakeholders of Cornwall have encountered an issue that needs to be resolved (Tuckman, 1965).</a:t>
            </a:r>
            <a:endParaRPr lang="en-US" sz="2400" b="1"/>
          </a:p>
          <a:p>
            <a:pPr marL="0" indent="0">
              <a:buNone/>
            </a:pPr>
            <a:endParaRPr lang="en-US" sz="2400"/>
          </a:p>
          <a:p>
            <a:r>
              <a:rPr lang="en-US" sz="2000" dirty="0"/>
              <a:t>Stakeholders: </a:t>
            </a:r>
            <a:r>
              <a:rPr lang="en-US" sz="2000" b="1" dirty="0"/>
              <a:t>Cornwall council, Visit Cornwall, local businesses have been impacted</a:t>
            </a:r>
            <a:r>
              <a:rPr lang="en-US" sz="2000" dirty="0"/>
              <a:t>.</a:t>
            </a:r>
          </a:p>
          <a:p>
            <a:endParaRPr lang="en-US" sz="2000"/>
          </a:p>
        </p:txBody>
      </p:sp>
      <p:sp>
        <p:nvSpPr>
          <p:cNvPr id="7" name="TextBox 6">
            <a:extLst>
              <a:ext uri="{FF2B5EF4-FFF2-40B4-BE49-F238E27FC236}">
                <a16:creationId xmlns:a16="http://schemas.microsoft.com/office/drawing/2014/main" id="{AB642592-5264-40B4-794A-57E11C3BD1AF}"/>
              </a:ext>
            </a:extLst>
          </p:cNvPr>
          <p:cNvSpPr txBox="1"/>
          <p:nvPr/>
        </p:nvSpPr>
        <p:spPr>
          <a:xfrm>
            <a:off x="-35216" y="2792999"/>
            <a:ext cx="1995920" cy="338554"/>
          </a:xfrm>
          <a:prstGeom prst="rect">
            <a:avLst/>
          </a:prstGeom>
          <a:noFill/>
        </p:spPr>
        <p:txBody>
          <a:bodyPr wrap="square">
            <a:spAutoFit/>
          </a:bodyPr>
          <a:lstStyle/>
          <a:p>
            <a:r>
              <a:rPr lang="en-GB" sz="1600" b="0" i="0">
                <a:solidFill>
                  <a:srgbClr val="2C3E50"/>
                </a:solidFill>
                <a:effectLst/>
                <a:latin typeface="Roboto" panose="02000000000000000000" pitchFamily="2" charset="0"/>
              </a:rPr>
              <a:t>(Levene, 2023)</a:t>
            </a:r>
            <a:endParaRPr lang="en-GB" sz="1600"/>
          </a:p>
        </p:txBody>
      </p:sp>
    </p:spTree>
    <p:extLst>
      <p:ext uri="{BB962C8B-B14F-4D97-AF65-F5344CB8AC3E}">
        <p14:creationId xmlns:p14="http://schemas.microsoft.com/office/powerpoint/2010/main" val="1394261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421578-087C-D12D-5356-226EB88E18D4}"/>
              </a:ext>
            </a:extLst>
          </p:cNvPr>
          <p:cNvSpPr>
            <a:spLocks noGrp="1"/>
          </p:cNvSpPr>
          <p:nvPr>
            <p:ph idx="1"/>
          </p:nvPr>
        </p:nvSpPr>
        <p:spPr>
          <a:xfrm>
            <a:off x="628612" y="1956126"/>
            <a:ext cx="7737153" cy="4614619"/>
          </a:xfrm>
        </p:spPr>
        <p:txBody>
          <a:bodyPr anchor="t">
            <a:normAutofit lnSpcReduction="10000"/>
          </a:bodyPr>
          <a:lstStyle/>
          <a:p>
            <a:pPr marL="0" indent="0">
              <a:buNone/>
            </a:pPr>
            <a:endParaRPr lang="en-GB" sz="1000"/>
          </a:p>
          <a:p>
            <a:r>
              <a:rPr lang="en-GB" sz="2000" dirty="0" err="1"/>
              <a:t>Georgel</a:t>
            </a:r>
            <a:r>
              <a:rPr lang="en-GB" sz="2000"/>
              <a:t> (2025) suggests that the sector needs new leadership, investment and a clear strategy for Cornwall’s tourism to recover and grow. </a:t>
            </a:r>
            <a:endParaRPr lang="en-US" sz="2000"/>
          </a:p>
          <a:p>
            <a:pPr marL="0" indent="0">
              <a:buNone/>
            </a:pPr>
            <a:endParaRPr lang="en-US" sz="2000"/>
          </a:p>
          <a:p>
            <a:pPr marL="0" indent="0">
              <a:buNone/>
            </a:pPr>
            <a:endParaRPr lang="en-US" sz="2000"/>
          </a:p>
          <a:p>
            <a:pPr marL="0" indent="0">
              <a:buNone/>
            </a:pPr>
            <a:r>
              <a:rPr lang="en-US" sz="2000"/>
              <a:t>According to the latest available research, this change is being managed by:</a:t>
            </a:r>
          </a:p>
          <a:p>
            <a:pPr marL="0" indent="0">
              <a:buNone/>
            </a:pPr>
            <a:endParaRPr lang="en-US" sz="2000"/>
          </a:p>
          <a:p>
            <a:r>
              <a:rPr lang="en-GB" sz="2000"/>
              <a:t>Collaborating with visitor economy representatives</a:t>
            </a:r>
          </a:p>
          <a:p>
            <a:r>
              <a:rPr lang="en-GB" sz="2000"/>
              <a:t>exploring the option of a new Destination Management Organisation (Cornwall Council, 2025). This could potentially improve their “overpriced” reputation and increase positive marketing.</a:t>
            </a:r>
          </a:p>
          <a:p>
            <a:pPr marL="0" indent="0">
              <a:buNone/>
            </a:pPr>
            <a:endParaRPr lang="en-GB" sz="1000"/>
          </a:p>
        </p:txBody>
      </p:sp>
      <p:pic>
        <p:nvPicPr>
          <p:cNvPr id="6" name="Picture 5">
            <a:extLst>
              <a:ext uri="{FF2B5EF4-FFF2-40B4-BE49-F238E27FC236}">
                <a16:creationId xmlns:a16="http://schemas.microsoft.com/office/drawing/2014/main" id="{44C0C05C-F8F2-7DA6-5E5D-1FE6A4314DCA}"/>
              </a:ext>
            </a:extLst>
          </p:cNvPr>
          <p:cNvPicPr>
            <a:picLocks noChangeAspect="1"/>
          </p:cNvPicPr>
          <p:nvPr/>
        </p:nvPicPr>
        <p:blipFill>
          <a:blip r:embed="rId2">
            <a:extLst>
              <a:ext uri="{28A0092B-C50C-407E-A947-70E740481C1C}">
                <a14:useLocalDpi xmlns:a14="http://schemas.microsoft.com/office/drawing/2010/main" val="0"/>
              </a:ext>
            </a:extLst>
          </a:blip>
          <a:srcRect l="17069" r="29777" b="-1"/>
          <a:stretch>
            <a:fillRect/>
          </a:stretch>
        </p:blipFill>
        <p:spPr>
          <a:xfrm>
            <a:off x="8590058" y="2140141"/>
            <a:ext cx="2973328" cy="2190552"/>
          </a:xfrm>
          <a:prstGeom prst="rect">
            <a:avLst/>
          </a:prstGeom>
        </p:spPr>
      </p:pic>
      <p:sp>
        <p:nvSpPr>
          <p:cNvPr id="7" name="TextBox 6">
            <a:extLst>
              <a:ext uri="{FF2B5EF4-FFF2-40B4-BE49-F238E27FC236}">
                <a16:creationId xmlns:a16="http://schemas.microsoft.com/office/drawing/2014/main" id="{D46D2AC4-7F46-1718-4ED9-BE3D7DB3DD4C}"/>
              </a:ext>
            </a:extLst>
          </p:cNvPr>
          <p:cNvSpPr txBox="1"/>
          <p:nvPr/>
        </p:nvSpPr>
        <p:spPr>
          <a:xfrm>
            <a:off x="1018921" y="449697"/>
            <a:ext cx="5820696" cy="954107"/>
          </a:xfrm>
          <a:prstGeom prst="rect">
            <a:avLst/>
          </a:prstGeom>
          <a:noFill/>
        </p:spPr>
        <p:txBody>
          <a:bodyPr wrap="square" rtlCol="0">
            <a:spAutoFit/>
          </a:bodyPr>
          <a:lstStyle/>
          <a:p>
            <a:r>
              <a:rPr lang="en-GB" sz="2800" u="sng"/>
              <a:t>How are Cornwall council and stakeholders managing this change?</a:t>
            </a:r>
          </a:p>
        </p:txBody>
      </p:sp>
      <p:sp>
        <p:nvSpPr>
          <p:cNvPr id="9" name="TextBox 8">
            <a:extLst>
              <a:ext uri="{FF2B5EF4-FFF2-40B4-BE49-F238E27FC236}">
                <a16:creationId xmlns:a16="http://schemas.microsoft.com/office/drawing/2014/main" id="{6E049371-8AEE-8E86-E74D-1513AA8640FB}"/>
              </a:ext>
            </a:extLst>
          </p:cNvPr>
          <p:cNvSpPr txBox="1"/>
          <p:nvPr/>
        </p:nvSpPr>
        <p:spPr>
          <a:xfrm>
            <a:off x="8986684" y="1731685"/>
            <a:ext cx="3205316" cy="307777"/>
          </a:xfrm>
          <a:prstGeom prst="rect">
            <a:avLst/>
          </a:prstGeom>
          <a:noFill/>
        </p:spPr>
        <p:txBody>
          <a:bodyPr wrap="square">
            <a:spAutoFit/>
          </a:bodyPr>
          <a:lstStyle/>
          <a:p>
            <a:r>
              <a:rPr lang="en-GB" sz="1400" b="0" i="0">
                <a:solidFill>
                  <a:srgbClr val="2C3E50"/>
                </a:solidFill>
                <a:effectLst/>
                <a:latin typeface="Roboto" panose="02000000000000000000" pitchFamily="2" charset="0"/>
              </a:rPr>
              <a:t>(</a:t>
            </a:r>
            <a:r>
              <a:rPr lang="en-GB" sz="1400" b="0" i="0" err="1">
                <a:solidFill>
                  <a:srgbClr val="2C3E50"/>
                </a:solidFill>
                <a:effectLst/>
                <a:latin typeface="Roboto" panose="02000000000000000000" pitchFamily="2" charset="0"/>
              </a:rPr>
              <a:t>Khwanchai</a:t>
            </a:r>
            <a:r>
              <a:rPr lang="en-GB" sz="1400" b="0" i="0">
                <a:solidFill>
                  <a:srgbClr val="2C3E50"/>
                </a:solidFill>
                <a:effectLst/>
                <a:latin typeface="Roboto" panose="02000000000000000000" pitchFamily="2" charset="0"/>
              </a:rPr>
              <a:t> Phanthong, 2020)</a:t>
            </a:r>
            <a:endParaRPr lang="en-GB" sz="1400"/>
          </a:p>
        </p:txBody>
      </p:sp>
      <p:pic>
        <p:nvPicPr>
          <p:cNvPr id="12" name="Picture 11">
            <a:extLst>
              <a:ext uri="{FF2B5EF4-FFF2-40B4-BE49-F238E27FC236}">
                <a16:creationId xmlns:a16="http://schemas.microsoft.com/office/drawing/2014/main" id="{4746EE42-2FA8-F03C-5B76-B95765B3D0C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90058" y="4431372"/>
            <a:ext cx="2973329" cy="2070971"/>
          </a:xfrm>
          <a:prstGeom prst="rect">
            <a:avLst/>
          </a:prstGeom>
        </p:spPr>
      </p:pic>
      <p:sp>
        <p:nvSpPr>
          <p:cNvPr id="15" name="TextBox 14">
            <a:extLst>
              <a:ext uri="{FF2B5EF4-FFF2-40B4-BE49-F238E27FC236}">
                <a16:creationId xmlns:a16="http://schemas.microsoft.com/office/drawing/2014/main" id="{374F00BF-C1B8-80BA-1CBB-7D2BEFFED588}"/>
              </a:ext>
            </a:extLst>
          </p:cNvPr>
          <p:cNvSpPr txBox="1"/>
          <p:nvPr/>
        </p:nvSpPr>
        <p:spPr>
          <a:xfrm>
            <a:off x="10391499" y="6526283"/>
            <a:ext cx="1573161" cy="307777"/>
          </a:xfrm>
          <a:prstGeom prst="rect">
            <a:avLst/>
          </a:prstGeom>
          <a:noFill/>
        </p:spPr>
        <p:txBody>
          <a:bodyPr wrap="square">
            <a:spAutoFit/>
          </a:bodyPr>
          <a:lstStyle/>
          <a:p>
            <a:r>
              <a:rPr lang="en-GB" sz="1400" b="0" i="0">
                <a:solidFill>
                  <a:srgbClr val="2C3E50"/>
                </a:solidFill>
                <a:effectLst/>
                <a:latin typeface="Roboto" panose="02000000000000000000" pitchFamily="2" charset="0"/>
              </a:rPr>
              <a:t>(Smith, 2018)</a:t>
            </a:r>
            <a:endParaRPr lang="en-GB" sz="1400"/>
          </a:p>
        </p:txBody>
      </p:sp>
    </p:spTree>
    <p:extLst>
      <p:ext uri="{BB962C8B-B14F-4D97-AF65-F5344CB8AC3E}">
        <p14:creationId xmlns:p14="http://schemas.microsoft.com/office/powerpoint/2010/main" val="256337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D67223-0161-9926-84A7-1784B979AE0A}"/>
              </a:ext>
            </a:extLst>
          </p:cNvPr>
          <p:cNvSpPr>
            <a:spLocks noGrp="1"/>
          </p:cNvSpPr>
          <p:nvPr>
            <p:ph idx="1"/>
          </p:nvPr>
        </p:nvSpPr>
        <p:spPr>
          <a:xfrm>
            <a:off x="838200" y="176980"/>
            <a:ext cx="10515600" cy="2359743"/>
          </a:xfrm>
        </p:spPr>
        <p:txBody>
          <a:bodyPr>
            <a:normAutofit/>
          </a:bodyPr>
          <a:lstStyle/>
          <a:p>
            <a:r>
              <a:rPr lang="en-GB" sz="2000"/>
              <a:t>Suggested by England (2026), a government spokesperson is taking action for the cost of living in Cornwall. – Capping tax at 25% and limiting rising bills to support the hospitality sector. </a:t>
            </a:r>
          </a:p>
          <a:p>
            <a:endParaRPr lang="en-GB" sz="2000"/>
          </a:p>
          <a:p>
            <a:r>
              <a:rPr lang="en-US" sz="2000"/>
              <a:t>Local businesses like hotels and restaurants are offering discounts for customers during this time (Elliot, </a:t>
            </a:r>
            <a:r>
              <a:rPr lang="en-US" sz="2000" i="1"/>
              <a:t>et al</a:t>
            </a:r>
            <a:r>
              <a:rPr lang="en-US" sz="2000"/>
              <a:t>, 2026).</a:t>
            </a:r>
          </a:p>
          <a:p>
            <a:pPr marL="0" indent="0">
              <a:buNone/>
            </a:pPr>
            <a:endParaRPr lang="en-GB" sz="2400"/>
          </a:p>
          <a:p>
            <a:endParaRPr lang="en-GB" sz="1800">
              <a:solidFill>
                <a:srgbClr val="FF0000"/>
              </a:solidFill>
            </a:endParaRPr>
          </a:p>
          <a:p>
            <a:endParaRPr lang="en-GB"/>
          </a:p>
        </p:txBody>
      </p:sp>
      <p:pic>
        <p:nvPicPr>
          <p:cNvPr id="4" name="Picture 3">
            <a:extLst>
              <a:ext uri="{FF2B5EF4-FFF2-40B4-BE49-F238E27FC236}">
                <a16:creationId xmlns:a16="http://schemas.microsoft.com/office/drawing/2014/main" id="{90B0CDE8-DFD3-60B3-865D-AA161252C588}"/>
              </a:ext>
            </a:extLst>
          </p:cNvPr>
          <p:cNvPicPr>
            <a:picLocks noChangeAspect="1"/>
          </p:cNvPicPr>
          <p:nvPr/>
        </p:nvPicPr>
        <p:blipFill>
          <a:blip r:embed="rId2"/>
          <a:stretch>
            <a:fillRect/>
          </a:stretch>
        </p:blipFill>
        <p:spPr>
          <a:xfrm>
            <a:off x="7902930" y="3070067"/>
            <a:ext cx="4289070" cy="3033364"/>
          </a:xfrm>
          <a:prstGeom prst="rect">
            <a:avLst/>
          </a:prstGeom>
        </p:spPr>
      </p:pic>
      <p:sp>
        <p:nvSpPr>
          <p:cNvPr id="5" name="TextBox 4">
            <a:extLst>
              <a:ext uri="{FF2B5EF4-FFF2-40B4-BE49-F238E27FC236}">
                <a16:creationId xmlns:a16="http://schemas.microsoft.com/office/drawing/2014/main" id="{85FE0D5E-7D38-147A-B426-8CA7714FE7A0}"/>
              </a:ext>
            </a:extLst>
          </p:cNvPr>
          <p:cNvSpPr txBox="1"/>
          <p:nvPr/>
        </p:nvSpPr>
        <p:spPr>
          <a:xfrm>
            <a:off x="599768" y="2998839"/>
            <a:ext cx="6990735" cy="3447098"/>
          </a:xfrm>
          <a:prstGeom prst="rect">
            <a:avLst/>
          </a:prstGeom>
          <a:noFill/>
        </p:spPr>
        <p:txBody>
          <a:bodyPr wrap="square" rtlCol="0">
            <a:spAutoFit/>
          </a:bodyPr>
          <a:lstStyle/>
          <a:p>
            <a:r>
              <a:rPr lang="en-GB" sz="2400" u="sng"/>
              <a:t>Kotter’s 8 step change model:</a:t>
            </a:r>
          </a:p>
          <a:p>
            <a:endParaRPr lang="en-GB" sz="2400" u="sng"/>
          </a:p>
          <a:p>
            <a:r>
              <a:rPr lang="en-GB" sz="2000"/>
              <a:t>Suggested by Kotter’s 8 step change model, Cornwall could be in its 3rd stage of change where the council and stakeholders are already working together and are starting to develop the vision of how to combat this issue </a:t>
            </a:r>
            <a:r>
              <a:rPr lang="en-US" sz="2000"/>
              <a:t>(Kotter,1996).</a:t>
            </a:r>
            <a:endParaRPr lang="en-GB" sz="2000"/>
          </a:p>
          <a:p>
            <a:endParaRPr lang="en-GB" sz="2400"/>
          </a:p>
          <a:p>
            <a:r>
              <a:rPr lang="en-GB" sz="2000"/>
              <a:t>Next step: Communicate the clear vision so that all members understand the plan created. </a:t>
            </a:r>
            <a:endParaRPr lang="en-GB" sz="1600">
              <a:solidFill>
                <a:srgbClr val="FF0000"/>
              </a:solidFill>
            </a:endParaRPr>
          </a:p>
          <a:p>
            <a:endParaRPr lang="en-GB"/>
          </a:p>
        </p:txBody>
      </p:sp>
    </p:spTree>
    <p:extLst>
      <p:ext uri="{BB962C8B-B14F-4D97-AF65-F5344CB8AC3E}">
        <p14:creationId xmlns:p14="http://schemas.microsoft.com/office/powerpoint/2010/main" val="13155355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ADAA21-C978-8741-D2CE-6C1C15534975}"/>
              </a:ext>
            </a:extLst>
          </p:cNvPr>
          <p:cNvSpPr>
            <a:spLocks noGrp="1"/>
          </p:cNvSpPr>
          <p:nvPr>
            <p:ph idx="1"/>
          </p:nvPr>
        </p:nvSpPr>
        <p:spPr>
          <a:xfrm>
            <a:off x="4299975" y="423312"/>
            <a:ext cx="7726680" cy="6029479"/>
          </a:xfrm>
        </p:spPr>
        <p:txBody>
          <a:bodyPr>
            <a:normAutofit fontScale="85000" lnSpcReduction="20000"/>
          </a:bodyPr>
          <a:lstStyle/>
          <a:p>
            <a:endParaRPr lang="en-GB" sz="2600" i="1"/>
          </a:p>
          <a:p>
            <a:pPr marL="0" indent="0">
              <a:buNone/>
            </a:pPr>
            <a:r>
              <a:rPr lang="en-GB"/>
              <a:t>According to England (2026), these strategies are not currently working for employees, customers and stakeholders – loss of profit - customer spend is “noticeably lower” (as of May 2026).</a:t>
            </a:r>
          </a:p>
          <a:p>
            <a:pPr marL="0" indent="0">
              <a:buNone/>
            </a:pPr>
            <a:endParaRPr lang="en-GB" sz="2600" i="1"/>
          </a:p>
          <a:p>
            <a:pPr marL="0" indent="0">
              <a:buNone/>
            </a:pPr>
            <a:endParaRPr lang="en-GB" sz="2600" i="1" u="sng"/>
          </a:p>
          <a:p>
            <a:pPr marL="0" indent="0">
              <a:buNone/>
            </a:pPr>
            <a:endParaRPr lang="en-GB" sz="2600" i="1" u="sng"/>
          </a:p>
          <a:p>
            <a:pPr marL="0" indent="0">
              <a:buNone/>
            </a:pPr>
            <a:r>
              <a:rPr lang="en-GB" sz="2600" u="sng"/>
              <a:t>Cornwall could adapt by: </a:t>
            </a:r>
          </a:p>
          <a:p>
            <a:r>
              <a:rPr lang="en-GB" sz="2600"/>
              <a:t>Increasing engagement on social media</a:t>
            </a:r>
          </a:p>
          <a:p>
            <a:endParaRPr lang="en-GB" sz="2600"/>
          </a:p>
          <a:p>
            <a:r>
              <a:rPr lang="en-GB" sz="2600"/>
              <a:t>Working with events organisers to bring a new aspect to Cornwall which - encourage travel worldwide</a:t>
            </a:r>
          </a:p>
          <a:p>
            <a:r>
              <a:rPr lang="en-GB" sz="2600"/>
              <a:t> – any new attraction that the destination is lacking. </a:t>
            </a:r>
          </a:p>
          <a:p>
            <a:endParaRPr lang="en-GB" sz="2600"/>
          </a:p>
          <a:p>
            <a:r>
              <a:rPr lang="en-GB" sz="2600"/>
              <a:t>Improving transport links and working with transport businesses to advertise reduced prices to travel to Cornwall.</a:t>
            </a:r>
          </a:p>
          <a:p>
            <a:endParaRPr lang="en-GB" sz="2600" b="1" i="1"/>
          </a:p>
          <a:p>
            <a:endParaRPr lang="en-GB"/>
          </a:p>
        </p:txBody>
      </p:sp>
      <p:pic>
        <p:nvPicPr>
          <p:cNvPr id="6" name="Picture 5">
            <a:extLst>
              <a:ext uri="{FF2B5EF4-FFF2-40B4-BE49-F238E27FC236}">
                <a16:creationId xmlns:a16="http://schemas.microsoft.com/office/drawing/2014/main" id="{BA521A12-3DB3-7D79-A7EC-61615297FE97}"/>
              </a:ext>
            </a:extLst>
          </p:cNvPr>
          <p:cNvPicPr>
            <a:picLocks noChangeAspect="1"/>
          </p:cNvPicPr>
          <p:nvPr/>
        </p:nvPicPr>
        <p:blipFill>
          <a:blip r:embed="rId2"/>
          <a:stretch>
            <a:fillRect/>
          </a:stretch>
        </p:blipFill>
        <p:spPr>
          <a:xfrm>
            <a:off x="269240" y="300201"/>
            <a:ext cx="3759447" cy="2705562"/>
          </a:xfrm>
          <a:prstGeom prst="rect">
            <a:avLst/>
          </a:prstGeom>
        </p:spPr>
      </p:pic>
      <p:sp>
        <p:nvSpPr>
          <p:cNvPr id="8" name="TextBox 7">
            <a:extLst>
              <a:ext uri="{FF2B5EF4-FFF2-40B4-BE49-F238E27FC236}">
                <a16:creationId xmlns:a16="http://schemas.microsoft.com/office/drawing/2014/main" id="{D28CA0F5-A695-FAD4-DA67-308C84817456}"/>
              </a:ext>
            </a:extLst>
          </p:cNvPr>
          <p:cNvSpPr txBox="1"/>
          <p:nvPr/>
        </p:nvSpPr>
        <p:spPr>
          <a:xfrm>
            <a:off x="269240" y="3005763"/>
            <a:ext cx="2733368" cy="307777"/>
          </a:xfrm>
          <a:prstGeom prst="rect">
            <a:avLst/>
          </a:prstGeom>
          <a:noFill/>
        </p:spPr>
        <p:txBody>
          <a:bodyPr wrap="square">
            <a:spAutoFit/>
          </a:bodyPr>
          <a:lstStyle/>
          <a:p>
            <a:r>
              <a:rPr lang="en-GB" sz="1400" b="0" i="0">
                <a:solidFill>
                  <a:srgbClr val="2C3E50"/>
                </a:solidFill>
                <a:effectLst/>
                <a:latin typeface="Roboto" panose="02000000000000000000" pitchFamily="2" charset="0"/>
              </a:rPr>
              <a:t>(</a:t>
            </a:r>
            <a:r>
              <a:rPr lang="en-GB" sz="1400" b="0" i="0" err="1">
                <a:solidFill>
                  <a:srgbClr val="2C3E50"/>
                </a:solidFill>
                <a:effectLst/>
                <a:latin typeface="Roboto" panose="02000000000000000000" pitchFamily="2" charset="0"/>
              </a:rPr>
              <a:t>AlphaTradeZone</a:t>
            </a:r>
            <a:r>
              <a:rPr lang="en-GB" sz="1400" b="0" i="0">
                <a:solidFill>
                  <a:srgbClr val="2C3E50"/>
                </a:solidFill>
                <a:effectLst/>
                <a:latin typeface="Roboto" panose="02000000000000000000" pitchFamily="2" charset="0"/>
              </a:rPr>
              <a:t>, 2020)</a:t>
            </a:r>
            <a:endParaRPr lang="en-GB" sz="1400"/>
          </a:p>
        </p:txBody>
      </p:sp>
      <p:pic>
        <p:nvPicPr>
          <p:cNvPr id="12" name="Picture 11">
            <a:extLst>
              <a:ext uri="{FF2B5EF4-FFF2-40B4-BE49-F238E27FC236}">
                <a16:creationId xmlns:a16="http://schemas.microsoft.com/office/drawing/2014/main" id="{CB9C7F78-0F8B-D943-ED34-1752684D722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6852" y="3506688"/>
            <a:ext cx="3025613" cy="2573969"/>
          </a:xfrm>
          <a:prstGeom prst="rect">
            <a:avLst/>
          </a:prstGeom>
        </p:spPr>
      </p:pic>
      <p:sp>
        <p:nvSpPr>
          <p:cNvPr id="14" name="TextBox 13">
            <a:extLst>
              <a:ext uri="{FF2B5EF4-FFF2-40B4-BE49-F238E27FC236}">
                <a16:creationId xmlns:a16="http://schemas.microsoft.com/office/drawing/2014/main" id="{9646E8F3-2DDF-46BD-93FE-E57F1AFEEB96}"/>
              </a:ext>
            </a:extLst>
          </p:cNvPr>
          <p:cNvSpPr txBox="1"/>
          <p:nvPr/>
        </p:nvSpPr>
        <p:spPr>
          <a:xfrm>
            <a:off x="207216" y="6145014"/>
            <a:ext cx="2261419" cy="307777"/>
          </a:xfrm>
          <a:prstGeom prst="rect">
            <a:avLst/>
          </a:prstGeom>
          <a:noFill/>
        </p:spPr>
        <p:txBody>
          <a:bodyPr wrap="square">
            <a:spAutoFit/>
          </a:bodyPr>
          <a:lstStyle/>
          <a:p>
            <a:r>
              <a:rPr lang="en-GB" sz="1400" b="0" i="0">
                <a:solidFill>
                  <a:srgbClr val="2C3E50"/>
                </a:solidFill>
                <a:effectLst/>
                <a:latin typeface="Roboto" panose="02000000000000000000" pitchFamily="2" charset="0"/>
              </a:rPr>
              <a:t>(Pexels.com, 2026)</a:t>
            </a:r>
            <a:endParaRPr lang="en-GB" sz="1400"/>
          </a:p>
        </p:txBody>
      </p:sp>
    </p:spTree>
    <p:extLst>
      <p:ext uri="{BB962C8B-B14F-4D97-AF65-F5344CB8AC3E}">
        <p14:creationId xmlns:p14="http://schemas.microsoft.com/office/powerpoint/2010/main" val="109647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ECE9C-9810-9DC3-4293-DACFB86FB3C6}"/>
              </a:ext>
            </a:extLst>
          </p:cNvPr>
          <p:cNvSpPr>
            <a:spLocks noGrp="1"/>
          </p:cNvSpPr>
          <p:nvPr>
            <p:ph type="title"/>
          </p:nvPr>
        </p:nvSpPr>
        <p:spPr/>
        <p:txBody>
          <a:bodyPr>
            <a:normAutofit/>
          </a:bodyPr>
          <a:lstStyle/>
          <a:p>
            <a:r>
              <a:rPr lang="en-GB" sz="4000" u="sng"/>
              <a:t>In comparison to Visit Wales</a:t>
            </a:r>
          </a:p>
        </p:txBody>
      </p:sp>
      <p:pic>
        <p:nvPicPr>
          <p:cNvPr id="5" name="Content Placeholder 4">
            <a:extLst>
              <a:ext uri="{FF2B5EF4-FFF2-40B4-BE49-F238E27FC236}">
                <a16:creationId xmlns:a16="http://schemas.microsoft.com/office/drawing/2014/main" id="{05644306-3032-8884-B618-B7AA80A76C93}"/>
              </a:ext>
            </a:extLst>
          </p:cNvPr>
          <p:cNvPicPr>
            <a:picLocks noGrp="1" noChangeAspect="1"/>
          </p:cNvPicPr>
          <p:nvPr>
            <p:ph idx="1"/>
          </p:nvPr>
        </p:nvPicPr>
        <p:blipFill>
          <a:blip r:embed="rId2"/>
          <a:stretch>
            <a:fillRect/>
          </a:stretch>
        </p:blipFill>
        <p:spPr>
          <a:xfrm>
            <a:off x="430432" y="1820386"/>
            <a:ext cx="3806288" cy="3655246"/>
          </a:xfrm>
          <a:prstGeom prst="rect">
            <a:avLst/>
          </a:prstGeom>
        </p:spPr>
      </p:pic>
      <p:sp>
        <p:nvSpPr>
          <p:cNvPr id="7" name="TextBox 6">
            <a:extLst>
              <a:ext uri="{FF2B5EF4-FFF2-40B4-BE49-F238E27FC236}">
                <a16:creationId xmlns:a16="http://schemas.microsoft.com/office/drawing/2014/main" id="{77A04180-34E6-68CF-AF86-DCE7E6E9F0F6}"/>
              </a:ext>
            </a:extLst>
          </p:cNvPr>
          <p:cNvSpPr txBox="1"/>
          <p:nvPr/>
        </p:nvSpPr>
        <p:spPr>
          <a:xfrm>
            <a:off x="4500716" y="2317019"/>
            <a:ext cx="6853084" cy="4031873"/>
          </a:xfrm>
          <a:prstGeom prst="rect">
            <a:avLst/>
          </a:prstGeom>
          <a:noFill/>
        </p:spPr>
        <p:txBody>
          <a:bodyPr wrap="square">
            <a:spAutoFit/>
          </a:bodyPr>
          <a:lstStyle/>
          <a:p>
            <a:r>
              <a:rPr lang="en-GB" sz="1800" i="1"/>
              <a:t>Visit Wales experienced a similar situation in 2020/prior where they had a major decline in </a:t>
            </a:r>
            <a:r>
              <a:rPr lang="en-GB" i="1"/>
              <a:t>tourism </a:t>
            </a:r>
            <a:r>
              <a:rPr lang="en-GB" sz="1800" i="1"/>
              <a:t>but the organisation did not collapse. </a:t>
            </a:r>
            <a:endParaRPr lang="en-GB" i="1"/>
          </a:p>
          <a:p>
            <a:endParaRPr lang="en-GB" sz="1800" i="1"/>
          </a:p>
          <a:p>
            <a:endParaRPr lang="en-GB" sz="1800" b="1" i="1"/>
          </a:p>
          <a:p>
            <a:r>
              <a:rPr lang="en-GB" sz="2000" b="1" i="1"/>
              <a:t>Created a tourism action plan:</a:t>
            </a:r>
          </a:p>
          <a:p>
            <a:endParaRPr lang="en-GB" sz="2000" b="1" i="1"/>
          </a:p>
          <a:p>
            <a:pPr marL="285750" indent="-285750">
              <a:buFont typeface="Arial" panose="020B0604020202020204" pitchFamily="34" charset="0"/>
              <a:buChar char="•"/>
            </a:pPr>
            <a:r>
              <a:rPr lang="en-GB" i="1"/>
              <a:t>Forged relationships between public and private sectors</a:t>
            </a:r>
          </a:p>
          <a:p>
            <a:endParaRPr lang="en-GB" i="1"/>
          </a:p>
          <a:p>
            <a:pPr marL="285750" indent="-285750">
              <a:buFont typeface="Arial" panose="020B0604020202020204" pitchFamily="34" charset="0"/>
              <a:buChar char="•"/>
            </a:pPr>
            <a:r>
              <a:rPr lang="en-GB" i="1"/>
              <a:t>Built an innovative brand</a:t>
            </a:r>
          </a:p>
          <a:p>
            <a:endParaRPr lang="en-GB" i="1"/>
          </a:p>
          <a:p>
            <a:pPr marL="285750" indent="-285750">
              <a:buFont typeface="Arial" panose="020B0604020202020204" pitchFamily="34" charset="0"/>
              <a:buChar char="•"/>
            </a:pPr>
            <a:r>
              <a:rPr lang="en-GB" i="1"/>
              <a:t>Improved products, places, visitor experiences</a:t>
            </a:r>
          </a:p>
          <a:p>
            <a:endParaRPr lang="en-GB" i="1"/>
          </a:p>
          <a:p>
            <a:pPr marL="285750" indent="-285750">
              <a:buFont typeface="Arial" panose="020B0604020202020204" pitchFamily="34" charset="0"/>
              <a:buChar char="•"/>
            </a:pPr>
            <a:r>
              <a:rPr lang="en-GB" i="1"/>
              <a:t>Improved marketing, supporting local businesses </a:t>
            </a:r>
            <a:r>
              <a:rPr lang="en-GB"/>
              <a:t>(Visit Wales, 2020).</a:t>
            </a:r>
            <a:endParaRPr lang="en-GB" i="1"/>
          </a:p>
        </p:txBody>
      </p:sp>
      <p:sp>
        <p:nvSpPr>
          <p:cNvPr id="9" name="TextBox 8">
            <a:extLst>
              <a:ext uri="{FF2B5EF4-FFF2-40B4-BE49-F238E27FC236}">
                <a16:creationId xmlns:a16="http://schemas.microsoft.com/office/drawing/2014/main" id="{EA257DA0-7A54-BCB5-DD6B-3C0DC4182843}"/>
              </a:ext>
            </a:extLst>
          </p:cNvPr>
          <p:cNvSpPr txBox="1"/>
          <p:nvPr/>
        </p:nvSpPr>
        <p:spPr>
          <a:xfrm>
            <a:off x="1445342" y="5704857"/>
            <a:ext cx="2281084" cy="307777"/>
          </a:xfrm>
          <a:prstGeom prst="rect">
            <a:avLst/>
          </a:prstGeom>
          <a:noFill/>
        </p:spPr>
        <p:txBody>
          <a:bodyPr wrap="square">
            <a:spAutoFit/>
          </a:bodyPr>
          <a:lstStyle/>
          <a:p>
            <a:r>
              <a:rPr lang="en-GB" sz="1400" b="0" i="0">
                <a:solidFill>
                  <a:srgbClr val="2C3E50"/>
                </a:solidFill>
                <a:effectLst/>
                <a:latin typeface="Roboto" panose="02000000000000000000" pitchFamily="2" charset="0"/>
              </a:rPr>
              <a:t>(Visit Wales, 2020)</a:t>
            </a:r>
            <a:endParaRPr lang="en-GB" sz="1400"/>
          </a:p>
        </p:txBody>
      </p:sp>
      <p:sp>
        <p:nvSpPr>
          <p:cNvPr id="3" name="TextBox 2">
            <a:extLst>
              <a:ext uri="{FF2B5EF4-FFF2-40B4-BE49-F238E27FC236}">
                <a16:creationId xmlns:a16="http://schemas.microsoft.com/office/drawing/2014/main" id="{5B24D655-C787-A1BE-897A-E30491E75C5E}"/>
              </a:ext>
            </a:extLst>
          </p:cNvPr>
          <p:cNvSpPr txBox="1"/>
          <p:nvPr/>
        </p:nvSpPr>
        <p:spPr>
          <a:xfrm>
            <a:off x="8573729" y="-22186"/>
            <a:ext cx="3851787" cy="307777"/>
          </a:xfrm>
          <a:prstGeom prst="rect">
            <a:avLst/>
          </a:prstGeom>
          <a:noFill/>
        </p:spPr>
        <p:txBody>
          <a:bodyPr wrap="square">
            <a:spAutoFit/>
          </a:bodyPr>
          <a:lstStyle/>
          <a:p>
            <a:r>
              <a:rPr lang="en-GB" sz="1400" b="0" i="0">
                <a:effectLst/>
                <a:latin typeface="Roboto" panose="02000000000000000000" pitchFamily="2" charset="0"/>
              </a:rPr>
              <a:t>(Treharne, 2016, taken by the author)</a:t>
            </a:r>
          </a:p>
        </p:txBody>
      </p:sp>
      <p:pic>
        <p:nvPicPr>
          <p:cNvPr id="6" name="Picture 5">
            <a:extLst>
              <a:ext uri="{FF2B5EF4-FFF2-40B4-BE49-F238E27FC236}">
                <a16:creationId xmlns:a16="http://schemas.microsoft.com/office/drawing/2014/main" id="{0C3AAFF5-5F67-D895-C0C3-DBC744459E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27923" y="239119"/>
            <a:ext cx="3247103" cy="1816595"/>
          </a:xfrm>
          <a:prstGeom prst="rect">
            <a:avLst/>
          </a:prstGeom>
        </p:spPr>
      </p:pic>
    </p:spTree>
    <p:extLst>
      <p:ext uri="{BB962C8B-B14F-4D97-AF65-F5344CB8AC3E}">
        <p14:creationId xmlns:p14="http://schemas.microsoft.com/office/powerpoint/2010/main" val="15630619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E8A5C7-5962-9855-7F9F-9B65210E827E}"/>
              </a:ext>
            </a:extLst>
          </p:cNvPr>
          <p:cNvSpPr>
            <a:spLocks noGrp="1"/>
          </p:cNvSpPr>
          <p:nvPr>
            <p:ph idx="1"/>
          </p:nvPr>
        </p:nvSpPr>
        <p:spPr>
          <a:xfrm>
            <a:off x="572493" y="1780787"/>
            <a:ext cx="7683556" cy="5052176"/>
          </a:xfrm>
        </p:spPr>
        <p:txBody>
          <a:bodyPr anchor="t">
            <a:normAutofit lnSpcReduction="10000"/>
          </a:bodyPr>
          <a:lstStyle/>
          <a:p>
            <a:pPr marL="0" indent="0">
              <a:buNone/>
            </a:pPr>
            <a:r>
              <a:rPr lang="en-GB" sz="1800" i="1"/>
              <a:t>The collapse of Visit Cornwall could relate to </a:t>
            </a:r>
            <a:r>
              <a:rPr lang="en-GB" sz="1800" i="1" err="1"/>
              <a:t>Schien’s</a:t>
            </a:r>
            <a:r>
              <a:rPr lang="en-GB" sz="1800" i="1"/>
              <a:t> culture model: </a:t>
            </a:r>
            <a:r>
              <a:rPr lang="en-GB" sz="1800" b="1" i="1"/>
              <a:t>underlying assumptions – unconscious behaviours </a:t>
            </a:r>
            <a:r>
              <a:rPr lang="en-GB" sz="1800"/>
              <a:t>(Schein, 2010)</a:t>
            </a:r>
            <a:endParaRPr lang="en-GB" sz="1800" b="1" i="1"/>
          </a:p>
          <a:p>
            <a:endParaRPr lang="en-GB" sz="1900" i="1"/>
          </a:p>
          <a:p>
            <a:endParaRPr lang="en-GB" sz="1900" i="1"/>
          </a:p>
          <a:p>
            <a:endParaRPr lang="en-GB" sz="1900" b="1" i="1"/>
          </a:p>
          <a:p>
            <a:endParaRPr lang="en-GB" sz="1900" b="1" i="1"/>
          </a:p>
          <a:p>
            <a:endParaRPr lang="en-GB" sz="1900" b="1" i="1"/>
          </a:p>
          <a:p>
            <a:endParaRPr lang="en-GB" sz="1900" b="1" i="1"/>
          </a:p>
          <a:p>
            <a:pPr marL="0" indent="0">
              <a:buNone/>
            </a:pPr>
            <a:endParaRPr lang="en-GB" sz="1800" b="1" i="1"/>
          </a:p>
          <a:p>
            <a:pPr marL="0" indent="0">
              <a:buNone/>
            </a:pPr>
            <a:endParaRPr lang="en-GB" sz="1800" b="1" i="1"/>
          </a:p>
          <a:p>
            <a:pPr marL="0" indent="0">
              <a:buNone/>
            </a:pPr>
            <a:r>
              <a:rPr lang="en-GB" sz="1800" b="1" i="1"/>
              <a:t>Cornwall needs an innovative change by:</a:t>
            </a:r>
          </a:p>
          <a:p>
            <a:r>
              <a:rPr lang="en-GB" sz="1800"/>
              <a:t>Adapting structure – clearer responsibility</a:t>
            </a:r>
          </a:p>
          <a:p>
            <a:r>
              <a:rPr lang="en-GB" sz="1800"/>
              <a:t>Creating a clear model – improving financially, area for tourists</a:t>
            </a:r>
          </a:p>
          <a:p>
            <a:r>
              <a:rPr lang="en-GB" sz="1800"/>
              <a:t>Improving values</a:t>
            </a:r>
          </a:p>
          <a:p>
            <a:endParaRPr lang="en-GB" sz="1900" b="1" i="1"/>
          </a:p>
          <a:p>
            <a:endParaRPr lang="en-GB" sz="1900" b="1" i="1"/>
          </a:p>
          <a:p>
            <a:pPr marL="0" indent="0">
              <a:buNone/>
            </a:pPr>
            <a:endParaRPr lang="en-GB" sz="1900" b="1" i="1"/>
          </a:p>
          <a:p>
            <a:pPr marL="0" indent="0">
              <a:buNone/>
            </a:pPr>
            <a:endParaRPr lang="en-GB" sz="1900" b="1" i="1"/>
          </a:p>
          <a:p>
            <a:endParaRPr lang="en-GB" sz="1900" b="1" i="1"/>
          </a:p>
          <a:p>
            <a:pPr marL="0" indent="0">
              <a:buNone/>
            </a:pPr>
            <a:endParaRPr lang="en-GB" sz="1900" b="1" i="1"/>
          </a:p>
          <a:p>
            <a:pPr marL="0" indent="0">
              <a:buNone/>
            </a:pPr>
            <a:endParaRPr lang="en-GB" sz="1900" b="1" i="1"/>
          </a:p>
          <a:p>
            <a:endParaRPr lang="en-GB" sz="1900"/>
          </a:p>
        </p:txBody>
      </p:sp>
      <p:pic>
        <p:nvPicPr>
          <p:cNvPr id="4" name="Picture 3">
            <a:extLst>
              <a:ext uri="{FF2B5EF4-FFF2-40B4-BE49-F238E27FC236}">
                <a16:creationId xmlns:a16="http://schemas.microsoft.com/office/drawing/2014/main" id="{2F8F5D78-26A9-BE5B-DB9D-B9D8327B0943}"/>
              </a:ext>
            </a:extLst>
          </p:cNvPr>
          <p:cNvPicPr>
            <a:picLocks noChangeAspect="1"/>
          </p:cNvPicPr>
          <p:nvPr/>
        </p:nvPicPr>
        <p:blipFill>
          <a:blip r:embed="rId2">
            <a:extLst>
              <a:ext uri="{28A0092B-C50C-407E-A947-70E740481C1C}">
                <a14:useLocalDpi xmlns:a14="http://schemas.microsoft.com/office/drawing/2010/main" val="0"/>
              </a:ext>
            </a:extLst>
          </a:blip>
          <a:srcRect l="16195" r="30171"/>
          <a:stretch>
            <a:fillRect/>
          </a:stretch>
        </p:blipFill>
        <p:spPr>
          <a:xfrm>
            <a:off x="9351155" y="427316"/>
            <a:ext cx="2766631" cy="2242621"/>
          </a:xfrm>
          <a:prstGeom prst="rect">
            <a:avLst/>
          </a:prstGeom>
        </p:spPr>
      </p:pic>
      <p:sp>
        <p:nvSpPr>
          <p:cNvPr id="6" name="TextBox 5">
            <a:extLst>
              <a:ext uri="{FF2B5EF4-FFF2-40B4-BE49-F238E27FC236}">
                <a16:creationId xmlns:a16="http://schemas.microsoft.com/office/drawing/2014/main" id="{158A3869-BA71-4BD1-4A37-325270251550}"/>
              </a:ext>
            </a:extLst>
          </p:cNvPr>
          <p:cNvSpPr txBox="1"/>
          <p:nvPr/>
        </p:nvSpPr>
        <p:spPr>
          <a:xfrm>
            <a:off x="9114320" y="53744"/>
            <a:ext cx="3932903" cy="307777"/>
          </a:xfrm>
          <a:prstGeom prst="rect">
            <a:avLst/>
          </a:prstGeom>
          <a:noFill/>
        </p:spPr>
        <p:txBody>
          <a:bodyPr wrap="square">
            <a:spAutoFit/>
          </a:bodyPr>
          <a:lstStyle/>
          <a:p>
            <a:r>
              <a:rPr lang="en-US" sz="1400" b="0" i="0">
                <a:solidFill>
                  <a:srgbClr val="2C3E50"/>
                </a:solidFill>
                <a:effectLst/>
                <a:latin typeface="Roboto" panose="02000000000000000000" pitchFamily="2" charset="0"/>
              </a:rPr>
              <a:t>(</a:t>
            </a:r>
            <a:r>
              <a:rPr lang="en-US" sz="1400" b="0" i="0" err="1">
                <a:solidFill>
                  <a:srgbClr val="2C3E50"/>
                </a:solidFill>
                <a:effectLst/>
                <a:latin typeface="Roboto" panose="02000000000000000000" pitchFamily="2" charset="0"/>
              </a:rPr>
              <a:t>Parkdean</a:t>
            </a:r>
            <a:r>
              <a:rPr lang="en-US" sz="1400" b="0" i="0">
                <a:solidFill>
                  <a:srgbClr val="2C3E50"/>
                </a:solidFill>
                <a:effectLst/>
                <a:latin typeface="Roboto" panose="02000000000000000000" pitchFamily="2" charset="0"/>
              </a:rPr>
              <a:t> Resorts UK Limited, 2023)</a:t>
            </a:r>
            <a:endParaRPr lang="en-GB" sz="1400"/>
          </a:p>
        </p:txBody>
      </p:sp>
      <p:sp>
        <p:nvSpPr>
          <p:cNvPr id="2" name="TextBox 1">
            <a:extLst>
              <a:ext uri="{FF2B5EF4-FFF2-40B4-BE49-F238E27FC236}">
                <a16:creationId xmlns:a16="http://schemas.microsoft.com/office/drawing/2014/main" id="{E9D3BC16-EB16-B33C-B77A-2311FE332996}"/>
              </a:ext>
            </a:extLst>
          </p:cNvPr>
          <p:cNvSpPr txBox="1"/>
          <p:nvPr/>
        </p:nvSpPr>
        <p:spPr>
          <a:xfrm>
            <a:off x="572493" y="232679"/>
            <a:ext cx="8693938" cy="954107"/>
          </a:xfrm>
          <a:prstGeom prst="rect">
            <a:avLst/>
          </a:prstGeom>
          <a:noFill/>
        </p:spPr>
        <p:txBody>
          <a:bodyPr wrap="square" rtlCol="0">
            <a:spAutoFit/>
          </a:bodyPr>
          <a:lstStyle/>
          <a:p>
            <a:r>
              <a:rPr lang="en-GB" sz="2400" b="1" u="sng"/>
              <a:t>Adapt organisational structure or culture?</a:t>
            </a:r>
          </a:p>
          <a:p>
            <a:endParaRPr lang="en-GB" sz="1600" i="1"/>
          </a:p>
          <a:p>
            <a:r>
              <a:rPr lang="en-GB" sz="1600" i="1"/>
              <a:t>Cornwall have started adapting structure - initiating the idea of a new DMO</a:t>
            </a:r>
            <a:endParaRPr lang="en-GB"/>
          </a:p>
        </p:txBody>
      </p:sp>
      <p:pic>
        <p:nvPicPr>
          <p:cNvPr id="7" name="Picture 6">
            <a:extLst>
              <a:ext uri="{FF2B5EF4-FFF2-40B4-BE49-F238E27FC236}">
                <a16:creationId xmlns:a16="http://schemas.microsoft.com/office/drawing/2014/main" id="{5CC600A4-A1CC-D424-A1B8-DDBE82A8F317}"/>
              </a:ext>
            </a:extLst>
          </p:cNvPr>
          <p:cNvPicPr>
            <a:picLocks noChangeAspect="1"/>
          </p:cNvPicPr>
          <p:nvPr/>
        </p:nvPicPr>
        <p:blipFill>
          <a:blip r:embed="rId3"/>
          <a:stretch>
            <a:fillRect/>
          </a:stretch>
        </p:blipFill>
        <p:spPr>
          <a:xfrm>
            <a:off x="2188188" y="2462526"/>
            <a:ext cx="2931181" cy="2056554"/>
          </a:xfrm>
          <a:prstGeom prst="rect">
            <a:avLst/>
          </a:prstGeom>
        </p:spPr>
      </p:pic>
      <p:sp>
        <p:nvSpPr>
          <p:cNvPr id="10" name="TextBox 9">
            <a:extLst>
              <a:ext uri="{FF2B5EF4-FFF2-40B4-BE49-F238E27FC236}">
                <a16:creationId xmlns:a16="http://schemas.microsoft.com/office/drawing/2014/main" id="{D28D2490-2C9D-3FB8-1EE2-001A207F9049}"/>
              </a:ext>
            </a:extLst>
          </p:cNvPr>
          <p:cNvSpPr txBox="1"/>
          <p:nvPr/>
        </p:nvSpPr>
        <p:spPr>
          <a:xfrm>
            <a:off x="8256049" y="3155839"/>
            <a:ext cx="3712502" cy="646331"/>
          </a:xfrm>
          <a:prstGeom prst="rect">
            <a:avLst/>
          </a:prstGeom>
          <a:noFill/>
        </p:spPr>
        <p:txBody>
          <a:bodyPr wrap="square">
            <a:spAutoFit/>
          </a:bodyPr>
          <a:lstStyle/>
          <a:p>
            <a:endParaRPr lang="en-GB" sz="1800" i="1"/>
          </a:p>
          <a:p>
            <a:pPr marL="0" indent="0">
              <a:buNone/>
            </a:pPr>
            <a:r>
              <a:rPr lang="en-GB" i="1"/>
              <a:t>Leaders </a:t>
            </a:r>
            <a:r>
              <a:rPr lang="en-GB" sz="1800" i="1"/>
              <a:t>need to </a:t>
            </a:r>
            <a:r>
              <a:rPr lang="en-GB" sz="1800" b="1" i="1"/>
              <a:t>“unfreeze”</a:t>
            </a:r>
            <a:endParaRPr lang="en-GB" sz="1800" i="1"/>
          </a:p>
        </p:txBody>
      </p:sp>
      <p:sp>
        <p:nvSpPr>
          <p:cNvPr id="13" name="TextBox 12">
            <a:extLst>
              <a:ext uri="{FF2B5EF4-FFF2-40B4-BE49-F238E27FC236}">
                <a16:creationId xmlns:a16="http://schemas.microsoft.com/office/drawing/2014/main" id="{5112E4DD-AE68-C21A-BB0C-372A302735AF}"/>
              </a:ext>
            </a:extLst>
          </p:cNvPr>
          <p:cNvSpPr txBox="1"/>
          <p:nvPr/>
        </p:nvSpPr>
        <p:spPr>
          <a:xfrm>
            <a:off x="2149283" y="4617412"/>
            <a:ext cx="3945193" cy="307777"/>
          </a:xfrm>
          <a:prstGeom prst="rect">
            <a:avLst/>
          </a:prstGeom>
          <a:noFill/>
        </p:spPr>
        <p:txBody>
          <a:bodyPr wrap="square">
            <a:spAutoFit/>
          </a:bodyPr>
          <a:lstStyle/>
          <a:p>
            <a:r>
              <a:rPr lang="en-US" sz="1400"/>
              <a:t>(Microsoft Developer Support, 2019). </a:t>
            </a:r>
            <a:endParaRPr lang="en-GB" sz="1400"/>
          </a:p>
        </p:txBody>
      </p:sp>
      <p:pic>
        <p:nvPicPr>
          <p:cNvPr id="15" name="Picture 14">
            <a:extLst>
              <a:ext uri="{FF2B5EF4-FFF2-40B4-BE49-F238E27FC236}">
                <a16:creationId xmlns:a16="http://schemas.microsoft.com/office/drawing/2014/main" id="{A982340A-5791-856E-B682-791EEE456F13}"/>
              </a:ext>
            </a:extLst>
          </p:cNvPr>
          <p:cNvPicPr>
            <a:picLocks noChangeAspect="1"/>
          </p:cNvPicPr>
          <p:nvPr/>
        </p:nvPicPr>
        <p:blipFill>
          <a:blip r:embed="rId4"/>
          <a:stretch>
            <a:fillRect/>
          </a:stretch>
        </p:blipFill>
        <p:spPr>
          <a:xfrm>
            <a:off x="7843438" y="3982131"/>
            <a:ext cx="3835122" cy="2347706"/>
          </a:xfrm>
          <a:prstGeom prst="rect">
            <a:avLst/>
          </a:prstGeom>
        </p:spPr>
      </p:pic>
      <p:sp>
        <p:nvSpPr>
          <p:cNvPr id="17" name="TextBox 16">
            <a:extLst>
              <a:ext uri="{FF2B5EF4-FFF2-40B4-BE49-F238E27FC236}">
                <a16:creationId xmlns:a16="http://schemas.microsoft.com/office/drawing/2014/main" id="{F99F5430-8873-223D-36F8-2737B79742F9}"/>
              </a:ext>
            </a:extLst>
          </p:cNvPr>
          <p:cNvSpPr txBox="1"/>
          <p:nvPr/>
        </p:nvSpPr>
        <p:spPr>
          <a:xfrm>
            <a:off x="8950176" y="6427511"/>
            <a:ext cx="3568587" cy="307777"/>
          </a:xfrm>
          <a:prstGeom prst="rect">
            <a:avLst/>
          </a:prstGeom>
          <a:noFill/>
        </p:spPr>
        <p:txBody>
          <a:bodyPr wrap="square">
            <a:spAutoFit/>
          </a:bodyPr>
          <a:lstStyle/>
          <a:p>
            <a:r>
              <a:rPr lang="en-GB" sz="1400"/>
              <a:t>(Lewin 1947, shown in HRC, 2023).</a:t>
            </a:r>
          </a:p>
        </p:txBody>
      </p:sp>
    </p:spTree>
    <p:extLst>
      <p:ext uri="{BB962C8B-B14F-4D97-AF65-F5344CB8AC3E}">
        <p14:creationId xmlns:p14="http://schemas.microsoft.com/office/powerpoint/2010/main" val="2641922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10 weird and wonderful sights in Cornwall | Atlas &amp; Boots">
            <a:extLst>
              <a:ext uri="{FF2B5EF4-FFF2-40B4-BE49-F238E27FC236}">
                <a16:creationId xmlns:a16="http://schemas.microsoft.com/office/drawing/2014/main" id="{8BFC83BF-D399-6E8A-131A-4B540B3EB851}"/>
              </a:ext>
            </a:extLst>
          </p:cNvPr>
          <p:cNvPicPr>
            <a:picLocks noChangeAspect="1"/>
          </p:cNvPicPr>
          <p:nvPr/>
        </p:nvPicPr>
        <p:blipFill>
          <a:blip r:embed="rId2"/>
          <a:srcRect l="13721" r="27013" b="-1"/>
          <a:stretch>
            <a:fillRect/>
          </a:stretch>
        </p:blipFill>
        <p:spPr>
          <a:xfrm>
            <a:off x="6103027" y="9"/>
            <a:ext cx="6088971" cy="6857991"/>
          </a:xfrm>
          <a:prstGeom prst="rect">
            <a:avLst/>
          </a:prstGeom>
        </p:spPr>
      </p:pic>
      <p:sp useBgFill="1">
        <p:nvSpPr>
          <p:cNvPr id="21" name="Rectangle 2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5EEB4C3A-55E2-5EC2-B2D5-FD4A8F14D9E5}"/>
              </a:ext>
            </a:extLst>
          </p:cNvPr>
          <p:cNvSpPr>
            <a:spLocks noGrp="1"/>
          </p:cNvSpPr>
          <p:nvPr>
            <p:ph type="title"/>
          </p:nvPr>
        </p:nvSpPr>
        <p:spPr>
          <a:xfrm>
            <a:off x="761801" y="328512"/>
            <a:ext cx="4498457" cy="1628970"/>
          </a:xfrm>
        </p:spPr>
        <p:txBody>
          <a:bodyPr anchor="ctr">
            <a:normAutofit/>
          </a:bodyPr>
          <a:lstStyle/>
          <a:p>
            <a:pPr algn="ctr"/>
            <a:r>
              <a:rPr lang="en-GB" sz="3700" dirty="0">
                <a:latin typeface="Arial" panose="020B0604020202020204" pitchFamily="34" charset="0"/>
                <a:cs typeface="Arial" panose="020B0604020202020204" pitchFamily="34" charset="0"/>
              </a:rPr>
              <a:t>Impact on tourism, leisure and events-Jo-1</a:t>
            </a:r>
          </a:p>
        </p:txBody>
      </p:sp>
      <p:graphicFrame>
        <p:nvGraphicFramePr>
          <p:cNvPr id="14" name="Content Placeholder 2">
            <a:extLst>
              <a:ext uri="{FF2B5EF4-FFF2-40B4-BE49-F238E27FC236}">
                <a16:creationId xmlns:a16="http://schemas.microsoft.com/office/drawing/2014/main" id="{ABCCF1A9-80DB-941B-5375-C150C9CCE2CB}"/>
              </a:ext>
            </a:extLst>
          </p:cNvPr>
          <p:cNvGraphicFramePr>
            <a:graphicFrameLocks noGrp="1"/>
          </p:cNvGraphicFramePr>
          <p:nvPr>
            <p:ph idx="1"/>
            <p:extLst>
              <p:ext uri="{D42A27DB-BD31-4B8C-83A1-F6EECF244321}">
                <p14:modId xmlns:p14="http://schemas.microsoft.com/office/powerpoint/2010/main" val="1287950714"/>
              </p:ext>
            </p:extLst>
          </p:nvPr>
        </p:nvGraphicFramePr>
        <p:xfrm>
          <a:off x="402036" y="2491638"/>
          <a:ext cx="5084363" cy="3879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A3B1455B-B944-12D3-E546-A5B87B99C0B4}"/>
              </a:ext>
            </a:extLst>
          </p:cNvPr>
          <p:cNvSpPr txBox="1"/>
          <p:nvPr/>
        </p:nvSpPr>
        <p:spPr>
          <a:xfrm>
            <a:off x="6088974" y="0"/>
            <a:ext cx="1345368" cy="380215"/>
          </a:xfrm>
          <a:prstGeom prst="rect">
            <a:avLst/>
          </a:prstGeom>
          <a:noFill/>
        </p:spPr>
        <p:txBody>
          <a:bodyPr wrap="square">
            <a:spAutoFit/>
          </a:bodyPr>
          <a:lstStyle/>
          <a:p>
            <a:r>
              <a:rPr lang="en-GB" sz="1800" dirty="0">
                <a:effectLst/>
                <a:latin typeface="Arial" panose="020B0604020202020204" pitchFamily="34" charset="0"/>
              </a:rPr>
              <a:t>(Kia, 2019)</a:t>
            </a:r>
            <a:endParaRPr lang="en-GB" dirty="0"/>
          </a:p>
        </p:txBody>
      </p:sp>
    </p:spTree>
    <p:extLst>
      <p:ext uri="{BB962C8B-B14F-4D97-AF65-F5344CB8AC3E}">
        <p14:creationId xmlns:p14="http://schemas.microsoft.com/office/powerpoint/2010/main" val="7686301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79EC1B-48F8-4003-1581-A176EEF8329E}"/>
              </a:ext>
            </a:extLst>
          </p:cNvPr>
          <p:cNvSpPr>
            <a:spLocks noGrp="1"/>
          </p:cNvSpPr>
          <p:nvPr>
            <p:ph type="title"/>
          </p:nvPr>
        </p:nvSpPr>
        <p:spPr>
          <a:xfrm>
            <a:off x="635000" y="640823"/>
            <a:ext cx="3418659" cy="5583148"/>
          </a:xfrm>
        </p:spPr>
        <p:txBody>
          <a:bodyPr anchor="ctr">
            <a:normAutofit/>
          </a:bodyPr>
          <a:lstStyle/>
          <a:p>
            <a:r>
              <a:rPr lang="en-GB" sz="5400"/>
              <a:t>Short term impacts- 2</a:t>
            </a:r>
          </a:p>
        </p:txBody>
      </p:sp>
      <p:sp>
        <p:nvSpPr>
          <p:cNvPr id="2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ontent Placeholder 2">
            <a:extLst>
              <a:ext uri="{FF2B5EF4-FFF2-40B4-BE49-F238E27FC236}">
                <a16:creationId xmlns:a16="http://schemas.microsoft.com/office/drawing/2014/main" id="{B9F952C1-0FB0-2F19-46BF-60170B113B3F}"/>
              </a:ext>
            </a:extLst>
          </p:cNvPr>
          <p:cNvGraphicFramePr>
            <a:graphicFrameLocks noGrp="1"/>
          </p:cNvGraphicFramePr>
          <p:nvPr>
            <p:ph idx="1"/>
            <p:extLst>
              <p:ext uri="{D42A27DB-BD31-4B8C-83A1-F6EECF244321}">
                <p14:modId xmlns:p14="http://schemas.microsoft.com/office/powerpoint/2010/main" val="256123642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3377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224433-58F0-4A4C-55A2-61F8A8908885}"/>
            </a:ext>
          </a:extLst>
        </p:cNvPr>
        <p:cNvGrpSpPr/>
        <p:nvPr/>
      </p:nvGrpSpPr>
      <p:grpSpPr>
        <a:xfrm>
          <a:off x="0" y="0"/>
          <a:ext cx="0" cy="0"/>
          <a:chOff x="0" y="0"/>
          <a:chExt cx="0" cy="0"/>
        </a:xfrm>
      </p:grpSpPr>
      <p:pic>
        <p:nvPicPr>
          <p:cNvPr id="22" name="Picture 21">
            <a:extLst>
              <a:ext uri="{FF2B5EF4-FFF2-40B4-BE49-F238E27FC236}">
                <a16:creationId xmlns:a16="http://schemas.microsoft.com/office/drawing/2014/main" id="{A95856CC-52E7-9791-400C-60D94E1713EC}"/>
              </a:ext>
            </a:extLst>
          </p:cNvPr>
          <p:cNvPicPr>
            <a:picLocks noChangeAspect="1"/>
          </p:cNvPicPr>
          <p:nvPr/>
        </p:nvPicPr>
        <p:blipFill>
          <a:blip r:embed="rId2">
            <a:duotone>
              <a:schemeClr val="bg2">
                <a:shade val="45000"/>
                <a:satMod val="135000"/>
              </a:schemeClr>
              <a:prstClr val="white"/>
            </a:duotone>
          </a:blip>
          <a:srcRect t="16320" r="9091" b="6783"/>
          <a:stretch>
            <a:fillRect/>
          </a:stretch>
        </p:blipFill>
        <p:spPr>
          <a:xfrm>
            <a:off x="20" y="10"/>
            <a:ext cx="12191980" cy="6857990"/>
          </a:xfrm>
          <a:prstGeom prst="rect">
            <a:avLst/>
          </a:prstGeom>
        </p:spPr>
      </p:pic>
      <p:sp>
        <p:nvSpPr>
          <p:cNvPr id="32" name="Rectangle 3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FD6AD-CC12-866D-4A10-AEF59813585D}"/>
              </a:ext>
            </a:extLst>
          </p:cNvPr>
          <p:cNvSpPr>
            <a:spLocks noGrp="1"/>
          </p:cNvSpPr>
          <p:nvPr>
            <p:ph type="title"/>
          </p:nvPr>
        </p:nvSpPr>
        <p:spPr>
          <a:xfrm>
            <a:off x="838200" y="365125"/>
            <a:ext cx="10515600" cy="1325563"/>
          </a:xfrm>
        </p:spPr>
        <p:txBody>
          <a:bodyPr>
            <a:normAutofit/>
          </a:bodyPr>
          <a:lstStyle/>
          <a:p>
            <a:r>
              <a:rPr lang="en-GB" dirty="0"/>
              <a:t>Long term impacts- 3</a:t>
            </a:r>
          </a:p>
        </p:txBody>
      </p:sp>
      <p:graphicFrame>
        <p:nvGraphicFramePr>
          <p:cNvPr id="20" name="Content Placeholder 2">
            <a:extLst>
              <a:ext uri="{FF2B5EF4-FFF2-40B4-BE49-F238E27FC236}">
                <a16:creationId xmlns:a16="http://schemas.microsoft.com/office/drawing/2014/main" id="{9866E54C-984B-4073-5372-81C61C30413F}"/>
              </a:ext>
            </a:extLst>
          </p:cNvPr>
          <p:cNvGraphicFramePr>
            <a:graphicFrameLocks noGrp="1"/>
          </p:cNvGraphicFramePr>
          <p:nvPr>
            <p:ph idx="1"/>
            <p:extLst>
              <p:ext uri="{D42A27DB-BD31-4B8C-83A1-F6EECF244321}">
                <p14:modId xmlns:p14="http://schemas.microsoft.com/office/powerpoint/2010/main" val="13449792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44886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he iconic beach and stacks at Bedruthan Steps in North Cornwall">
            <a:extLst>
              <a:ext uri="{FF2B5EF4-FFF2-40B4-BE49-F238E27FC236}">
                <a16:creationId xmlns:a16="http://schemas.microsoft.com/office/drawing/2014/main" id="{6884B780-FFC6-1CAC-8686-542B7F6A1229}"/>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28" name="Rectangle 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7BFCDC-2172-0859-FC30-37CED60DF94B}"/>
              </a:ext>
            </a:extLst>
          </p:cNvPr>
          <p:cNvSpPr>
            <a:spLocks noGrp="1"/>
          </p:cNvSpPr>
          <p:nvPr>
            <p:ph type="title"/>
          </p:nvPr>
        </p:nvSpPr>
        <p:spPr>
          <a:xfrm>
            <a:off x="838200" y="365125"/>
            <a:ext cx="3822189" cy="1899912"/>
          </a:xfrm>
        </p:spPr>
        <p:txBody>
          <a:bodyPr>
            <a:normAutofit/>
          </a:bodyPr>
          <a:lstStyle/>
          <a:p>
            <a:r>
              <a:rPr lang="en-GB" sz="4000" dirty="0"/>
              <a:t>Reputation-4</a:t>
            </a:r>
          </a:p>
        </p:txBody>
      </p:sp>
      <p:sp>
        <p:nvSpPr>
          <p:cNvPr id="3" name="Content Placeholder 2">
            <a:extLst>
              <a:ext uri="{FF2B5EF4-FFF2-40B4-BE49-F238E27FC236}">
                <a16:creationId xmlns:a16="http://schemas.microsoft.com/office/drawing/2014/main" id="{D04D04CB-B402-B213-C614-649AA5A4F685}"/>
              </a:ext>
            </a:extLst>
          </p:cNvPr>
          <p:cNvSpPr>
            <a:spLocks noGrp="1"/>
          </p:cNvSpPr>
          <p:nvPr>
            <p:ph idx="1"/>
          </p:nvPr>
        </p:nvSpPr>
        <p:spPr>
          <a:xfrm>
            <a:off x="838200" y="2098623"/>
            <a:ext cx="4573249" cy="4078340"/>
          </a:xfrm>
        </p:spPr>
        <p:txBody>
          <a:bodyPr>
            <a:normAutofit lnSpcReduction="10000"/>
          </a:bodyPr>
          <a:lstStyle/>
          <a:p>
            <a:r>
              <a:rPr lang="en-GB" sz="2400" dirty="0">
                <a:latin typeface="Arial" panose="020B0604020202020204" pitchFamily="34" charset="0"/>
                <a:cs typeface="Arial" panose="020B0604020202020204" pitchFamily="34" charset="0"/>
              </a:rPr>
              <a:t>The liquidation has a negative impact on Cornwall’s reputation. Thew liquidation has caused them to become unstable and uncertain.</a:t>
            </a:r>
          </a:p>
          <a:p>
            <a:r>
              <a:rPr lang="en-GB" sz="2400" dirty="0">
                <a:latin typeface="Arial" panose="020B0604020202020204" pitchFamily="34" charset="0"/>
                <a:cs typeface="Arial" panose="020B0604020202020204" pitchFamily="34" charset="0"/>
              </a:rPr>
              <a:t>Visit Wales is a government run company that sets out long term goals for tourism within Wales.</a:t>
            </a:r>
          </a:p>
          <a:p>
            <a:r>
              <a:rPr lang="en-GB" sz="2400" dirty="0">
                <a:latin typeface="Arial" panose="020B0604020202020204" pitchFamily="34" charset="0"/>
                <a:cs typeface="Arial" panose="020B0604020202020204" pitchFamily="34" charset="0"/>
              </a:rPr>
              <a:t>Visit Cornwall is a public and private company that relies heavily on funding.</a:t>
            </a:r>
          </a:p>
          <a:p>
            <a:endParaRPr lang="en-GB" sz="2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56E87E0F-C047-1AFC-E40E-5C766BF6AE58}"/>
              </a:ext>
            </a:extLst>
          </p:cNvPr>
          <p:cNvSpPr txBox="1"/>
          <p:nvPr/>
        </p:nvSpPr>
        <p:spPr>
          <a:xfrm>
            <a:off x="10054027" y="0"/>
            <a:ext cx="1885013" cy="369332"/>
          </a:xfrm>
          <a:prstGeom prst="rect">
            <a:avLst/>
          </a:prstGeom>
          <a:noFill/>
        </p:spPr>
        <p:txBody>
          <a:bodyPr wrap="square">
            <a:spAutoFit/>
          </a:bodyPr>
          <a:lstStyle/>
          <a:p>
            <a:r>
              <a:rPr lang="en-GB" sz="1800" dirty="0">
                <a:solidFill>
                  <a:schemeClr val="bg1"/>
                </a:solidFill>
                <a:effectLst/>
                <a:latin typeface="Arial" panose="020B0604020202020204" pitchFamily="34" charset="0"/>
              </a:rPr>
              <a:t>(Heather,</a:t>
            </a:r>
            <a:r>
              <a:rPr lang="en-GB" sz="1800" dirty="0">
                <a:effectLst/>
                <a:latin typeface="Arial" panose="020B0604020202020204" pitchFamily="34" charset="0"/>
              </a:rPr>
              <a:t> </a:t>
            </a:r>
            <a:r>
              <a:rPr lang="en-GB" sz="1800" dirty="0">
                <a:solidFill>
                  <a:schemeClr val="bg1"/>
                </a:solidFill>
                <a:effectLst/>
                <a:latin typeface="Arial" panose="020B0604020202020204" pitchFamily="34" charset="0"/>
              </a:rPr>
              <a:t>2023)</a:t>
            </a:r>
            <a:endParaRPr lang="en-GB" dirty="0">
              <a:solidFill>
                <a:schemeClr val="bg1"/>
              </a:solidFill>
            </a:endParaRPr>
          </a:p>
        </p:txBody>
      </p:sp>
    </p:spTree>
    <p:extLst>
      <p:ext uri="{BB962C8B-B14F-4D97-AF65-F5344CB8AC3E}">
        <p14:creationId xmlns:p14="http://schemas.microsoft.com/office/powerpoint/2010/main" val="35291637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9C53E-2B32-058E-9F9E-396C9AF95931}"/>
              </a:ext>
            </a:extLst>
          </p:cNvPr>
          <p:cNvSpPr>
            <a:spLocks noGrp="1"/>
          </p:cNvSpPr>
          <p:nvPr>
            <p:ph type="title"/>
          </p:nvPr>
        </p:nvSpPr>
        <p:spPr/>
        <p:txBody>
          <a:bodyPr>
            <a:normAutofit/>
          </a:bodyPr>
          <a:lstStyle/>
          <a:p>
            <a:pPr algn="ctr"/>
            <a:r>
              <a:rPr lang="en-GB" sz="5400" dirty="0">
                <a:latin typeface="Arial" panose="020B0604020202020204" pitchFamily="34" charset="0"/>
                <a:cs typeface="Arial" panose="020B0604020202020204" pitchFamily="34" charset="0"/>
              </a:rPr>
              <a:t>Impacts-5</a:t>
            </a:r>
          </a:p>
        </p:txBody>
      </p:sp>
      <p:sp>
        <p:nvSpPr>
          <p:cNvPr id="3" name="Text Placeholder 2">
            <a:extLst>
              <a:ext uri="{FF2B5EF4-FFF2-40B4-BE49-F238E27FC236}">
                <a16:creationId xmlns:a16="http://schemas.microsoft.com/office/drawing/2014/main" id="{11BDBE26-0B44-3481-5C5A-A07A94BC2D55}"/>
              </a:ext>
            </a:extLst>
          </p:cNvPr>
          <p:cNvSpPr>
            <a:spLocks noGrp="1"/>
          </p:cNvSpPr>
          <p:nvPr>
            <p:ph type="body" idx="1"/>
          </p:nvPr>
        </p:nvSpPr>
        <p:spPr/>
        <p:txBody>
          <a:bodyPr/>
          <a:lstStyle/>
          <a:p>
            <a:r>
              <a:rPr lang="en-GB" dirty="0"/>
              <a:t>What if it had worked?</a:t>
            </a:r>
          </a:p>
        </p:txBody>
      </p:sp>
      <p:graphicFrame>
        <p:nvGraphicFramePr>
          <p:cNvPr id="8" name="Content Placeholder 3">
            <a:extLst>
              <a:ext uri="{FF2B5EF4-FFF2-40B4-BE49-F238E27FC236}">
                <a16:creationId xmlns:a16="http://schemas.microsoft.com/office/drawing/2014/main" id="{1507E163-0D42-9113-7B89-1CF1004E641C}"/>
              </a:ext>
            </a:extLst>
          </p:cNvPr>
          <p:cNvGraphicFramePr>
            <a:graphicFrameLocks noGrp="1"/>
          </p:cNvGraphicFramePr>
          <p:nvPr>
            <p:ph sz="half" idx="2"/>
            <p:extLst>
              <p:ext uri="{D42A27DB-BD31-4B8C-83A1-F6EECF244321}">
                <p14:modId xmlns:p14="http://schemas.microsoft.com/office/powerpoint/2010/main" val="2045095121"/>
              </p:ext>
            </p:extLst>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5FD5CEBD-1058-2898-7CCF-AEFEF94098BC}"/>
              </a:ext>
            </a:extLst>
          </p:cNvPr>
          <p:cNvSpPr>
            <a:spLocks noGrp="1"/>
          </p:cNvSpPr>
          <p:nvPr>
            <p:ph type="body" sz="quarter" idx="3"/>
          </p:nvPr>
        </p:nvSpPr>
        <p:spPr/>
        <p:txBody>
          <a:bodyPr/>
          <a:lstStyle/>
          <a:p>
            <a:r>
              <a:rPr lang="en-GB" dirty="0"/>
              <a:t>What are they trying to do?</a:t>
            </a:r>
          </a:p>
        </p:txBody>
      </p:sp>
      <p:graphicFrame>
        <p:nvGraphicFramePr>
          <p:cNvPr id="7" name="Content Placeholder 3">
            <a:extLst>
              <a:ext uri="{FF2B5EF4-FFF2-40B4-BE49-F238E27FC236}">
                <a16:creationId xmlns:a16="http://schemas.microsoft.com/office/drawing/2014/main" id="{599B6F77-6D74-D443-BDC6-08BF71308C80}"/>
              </a:ext>
            </a:extLst>
          </p:cNvPr>
          <p:cNvGraphicFramePr>
            <a:graphicFrameLocks/>
          </p:cNvGraphicFramePr>
          <p:nvPr>
            <p:extLst>
              <p:ext uri="{D42A27DB-BD31-4B8C-83A1-F6EECF244321}">
                <p14:modId xmlns:p14="http://schemas.microsoft.com/office/powerpoint/2010/main" val="3507188757"/>
              </p:ext>
            </p:extLst>
          </p:nvPr>
        </p:nvGraphicFramePr>
        <p:xfrm>
          <a:off x="6194427" y="2505075"/>
          <a:ext cx="5157787" cy="36845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1809475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F3059380-EA54-511F-6E78-40D5FC17D2EB}"/>
              </a:ext>
            </a:extLst>
          </p:cNvPr>
          <p:cNvSpPr>
            <a:spLocks noGrp="1"/>
          </p:cNvSpPr>
          <p:nvPr>
            <p:ph type="title"/>
          </p:nvPr>
        </p:nvSpPr>
        <p:spPr>
          <a:xfrm>
            <a:off x="466722" y="586855"/>
            <a:ext cx="3201366" cy="3387497"/>
          </a:xfrm>
        </p:spPr>
        <p:txBody>
          <a:bodyPr anchor="b">
            <a:normAutofit/>
          </a:bodyPr>
          <a:lstStyle/>
          <a:p>
            <a:pPr algn="r"/>
            <a:r>
              <a:rPr lang="en-GB" sz="2800" u="sng" noProof="0">
                <a:solidFill>
                  <a:srgbClr val="FFFFFF"/>
                </a:solidFill>
              </a:rPr>
              <a:t>Recommendations</a:t>
            </a:r>
          </a:p>
        </p:txBody>
      </p:sp>
      <p:sp>
        <p:nvSpPr>
          <p:cNvPr id="3" name="Content Placeholder 2">
            <a:extLst>
              <a:ext uri="{FF2B5EF4-FFF2-40B4-BE49-F238E27FC236}">
                <a16:creationId xmlns:a16="http://schemas.microsoft.com/office/drawing/2014/main" id="{7BB0F8F7-570C-E59C-FAF3-5FDA490594F4}"/>
              </a:ext>
            </a:extLst>
          </p:cNvPr>
          <p:cNvSpPr>
            <a:spLocks noGrp="1"/>
          </p:cNvSpPr>
          <p:nvPr>
            <p:ph idx="1"/>
          </p:nvPr>
        </p:nvSpPr>
        <p:spPr>
          <a:xfrm>
            <a:off x="4328232" y="338666"/>
            <a:ext cx="7570305" cy="6280498"/>
          </a:xfrm>
        </p:spPr>
        <p:txBody>
          <a:bodyPr vert="horz" lIns="91440" tIns="45720" rIns="91440" bIns="45720" rtlCol="0" anchor="ctr">
            <a:noAutofit/>
          </a:bodyPr>
          <a:lstStyle/>
          <a:p>
            <a:r>
              <a:rPr lang="en-US" sz="2000"/>
              <a:t>Amber – Increasing the number of events in Cornwall can improve their economy and attract a range of new visitors; increasing visitor spend, enhancing image and investing towards long- term growth. This can be planned in effect with new influential leaders following a modern strategy for promotion.</a:t>
            </a:r>
          </a:p>
          <a:p>
            <a:pPr marL="0" indent="0">
              <a:buNone/>
            </a:pPr>
            <a:endParaRPr lang="en-US" sz="2000"/>
          </a:p>
          <a:p>
            <a:r>
              <a:rPr lang="en-US" sz="2000"/>
              <a:t>Ethan - </a:t>
            </a:r>
            <a:r>
              <a:rPr lang="en-US" sz="2000">
                <a:ea typeface="+mn-lt"/>
                <a:cs typeface="+mn-lt"/>
              </a:rPr>
              <a:t>Cornwall should create a new Destination Management </a:t>
            </a:r>
            <a:r>
              <a:rPr lang="en-US" sz="2000" err="1">
                <a:ea typeface="+mn-lt"/>
                <a:cs typeface="+mn-lt"/>
              </a:rPr>
              <a:t>Organisation</a:t>
            </a:r>
            <a:r>
              <a:rPr lang="en-US" sz="2000">
                <a:ea typeface="+mn-lt"/>
                <a:cs typeface="+mn-lt"/>
              </a:rPr>
              <a:t> with a collaborative leadership approach, clearer communication between stakeholders, and a stronger long-term strategy for tourism moving forward.</a:t>
            </a:r>
          </a:p>
          <a:p>
            <a:endParaRPr lang="en-US" sz="2000"/>
          </a:p>
          <a:p>
            <a:r>
              <a:rPr lang="en-US" sz="2000"/>
              <a:t>Jo- They should consider working more closely with their government similar to Visit Wales to promote Cornwall. Building on relationships with visitors and promoting themselves in the UK and internationally.</a:t>
            </a:r>
          </a:p>
          <a:p>
            <a:endParaRPr lang="en-US" sz="2000"/>
          </a:p>
          <a:p>
            <a:r>
              <a:rPr lang="en-US" sz="2000"/>
              <a:t>Rhiane – Travel and tourism initiatives in Cornwall should be more thought out and consider sustainability and their impacts to residents.  If a new </a:t>
            </a:r>
            <a:r>
              <a:rPr lang="en-US" sz="2000" err="1"/>
              <a:t>organisation</a:t>
            </a:r>
            <a:r>
              <a:rPr lang="en-US" sz="2000"/>
              <a:t> is created, then a collaborative approach with these in mind can lead to higher success. </a:t>
            </a:r>
            <a:endParaRPr lang="en-GB" sz="2000"/>
          </a:p>
        </p:txBody>
      </p:sp>
    </p:spTree>
    <p:extLst>
      <p:ext uri="{BB962C8B-B14F-4D97-AF65-F5344CB8AC3E}">
        <p14:creationId xmlns:p14="http://schemas.microsoft.com/office/powerpoint/2010/main" val="31999866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84E5D-BD28-2A21-AD7D-38A8159C171E}"/>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25D4E331-FE51-1F53-A580-C000E21D54A4}"/>
              </a:ext>
            </a:extLst>
          </p:cNvPr>
          <p:cNvSpPr>
            <a:spLocks noGrp="1"/>
          </p:cNvSpPr>
          <p:nvPr>
            <p:ph idx="1"/>
          </p:nvPr>
        </p:nvSpPr>
        <p:spPr>
          <a:xfrm>
            <a:off x="451981" y="1867378"/>
            <a:ext cx="2707710" cy="4351338"/>
          </a:xfrm>
        </p:spPr>
        <p:txBody>
          <a:bodyPr vert="horz" lIns="91440" tIns="45720" rIns="91440" bIns="45720" rtlCol="0" anchor="t">
            <a:normAutofit lnSpcReduction="10000"/>
          </a:bodyPr>
          <a:lstStyle/>
          <a:p>
            <a:pPr marL="0" indent="0">
              <a:buNone/>
            </a:pPr>
            <a:r>
              <a:rPr lang="en-GB" sz="2000" dirty="0">
                <a:ea typeface="+mn-lt"/>
                <a:cs typeface="+mn-lt"/>
              </a:rPr>
              <a:t>Amber</a:t>
            </a:r>
          </a:p>
          <a:p>
            <a:r>
              <a:rPr lang="en-GB" sz="2000" dirty="0">
                <a:ea typeface="+mn-lt"/>
                <a:cs typeface="+mn-lt"/>
              </a:rPr>
              <a:t>Clear strategy and communication is needed for teams to work and manage effectively.</a:t>
            </a:r>
          </a:p>
          <a:p>
            <a:r>
              <a:rPr lang="en-GB" sz="2000" dirty="0">
                <a:ea typeface="+mn-lt"/>
                <a:cs typeface="+mn-lt"/>
              </a:rPr>
              <a:t>Underlying assumptions in an organisation can result in </a:t>
            </a:r>
            <a:r>
              <a:rPr lang="en-GB" sz="2000">
                <a:ea typeface="+mn-lt"/>
                <a:cs typeface="+mn-lt"/>
              </a:rPr>
              <a:t>deep </a:t>
            </a:r>
            <a:r>
              <a:rPr lang="en-GB" sz="2000" dirty="0">
                <a:ea typeface="+mn-lt"/>
                <a:cs typeface="+mn-lt"/>
              </a:rPr>
              <a:t>resistance to change, leading to poor leadership</a:t>
            </a:r>
            <a:r>
              <a:rPr lang="en-GB" sz="2000">
                <a:ea typeface="+mn-lt"/>
                <a:cs typeface="+mn-lt"/>
              </a:rPr>
              <a:t> and inability to adapt to all changes.</a:t>
            </a:r>
            <a:endParaRPr lang="en-GB" sz="2000" dirty="0">
              <a:ea typeface="+mn-lt"/>
              <a:cs typeface="+mn-lt"/>
            </a:endParaRPr>
          </a:p>
          <a:p>
            <a:endParaRPr lang="en-GB" dirty="0">
              <a:ea typeface="+mn-lt"/>
              <a:cs typeface="+mn-lt"/>
            </a:endParaRPr>
          </a:p>
          <a:p>
            <a:endParaRPr lang="en-GB" dirty="0">
              <a:ea typeface="+mn-lt"/>
              <a:cs typeface="+mn-lt"/>
            </a:endParaRPr>
          </a:p>
          <a:p>
            <a:pPr marL="457200" indent="-457200"/>
            <a:endParaRPr lang="en-GB" dirty="0"/>
          </a:p>
        </p:txBody>
      </p:sp>
      <p:sp>
        <p:nvSpPr>
          <p:cNvPr id="5" name="Content Placeholder 2">
            <a:extLst>
              <a:ext uri="{FF2B5EF4-FFF2-40B4-BE49-F238E27FC236}">
                <a16:creationId xmlns:a16="http://schemas.microsoft.com/office/drawing/2014/main" id="{B4CA0EB1-AC75-958D-4CF4-87C64638280A}"/>
              </a:ext>
            </a:extLst>
          </p:cNvPr>
          <p:cNvSpPr txBox="1">
            <a:spLocks/>
          </p:cNvSpPr>
          <p:nvPr/>
        </p:nvSpPr>
        <p:spPr>
          <a:xfrm>
            <a:off x="3474929" y="1863203"/>
            <a:ext cx="2707710" cy="4351338"/>
          </a:xfrm>
          <a:prstGeom prst="rect">
            <a:avLst/>
          </a:prstGeom>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Jo</a:t>
            </a:r>
            <a:endParaRPr lang="en-US" dirty="0"/>
          </a:p>
          <a:p>
            <a:r>
              <a:rPr lang="en-GB" sz="2000" dirty="0">
                <a:ea typeface="+mn-lt"/>
                <a:cs typeface="Arial" panose="020B0604020202020204" pitchFamily="34" charset="0"/>
              </a:rPr>
              <a:t>The Liquidation has highlighted vulnerabilities within the sector. </a:t>
            </a:r>
          </a:p>
          <a:p>
            <a:r>
              <a:rPr lang="en-GB" sz="2000" dirty="0">
                <a:ea typeface="+mn-lt"/>
                <a:cs typeface="Arial" panose="020B0604020202020204" pitchFamily="34" charset="0"/>
              </a:rPr>
              <a:t>There was an overreliance on funding that was temporary leading to insecurities .</a:t>
            </a:r>
          </a:p>
          <a:p>
            <a:r>
              <a:rPr lang="en-GB" sz="2000" dirty="0">
                <a:ea typeface="+mn-lt"/>
                <a:cs typeface="Arial" panose="020B0604020202020204" pitchFamily="34" charset="0"/>
              </a:rPr>
              <a:t>The loss of Visit Cornwall leads to a loss in marketing and promotion for the region.</a:t>
            </a:r>
          </a:p>
          <a:p>
            <a:r>
              <a:rPr lang="en-GB" sz="2000" dirty="0">
                <a:ea typeface="+mn-lt"/>
                <a:cs typeface="Arial" panose="020B0604020202020204" pitchFamily="34" charset="0"/>
              </a:rPr>
              <a:t>To move away from this, they should provide a more structured and financially secure plan similar to Visit Wales. Rebuilding the foundation of the company.</a:t>
            </a:r>
            <a:endParaRPr lang="en-GB" sz="2000" dirty="0">
              <a:cs typeface="Arial" panose="020B0604020202020204" pitchFamily="34" charset="0"/>
            </a:endParaRPr>
          </a:p>
          <a:p>
            <a:pPr marL="457200" indent="-457200"/>
            <a:endParaRPr lang="en-GB" dirty="0"/>
          </a:p>
        </p:txBody>
      </p:sp>
      <p:sp>
        <p:nvSpPr>
          <p:cNvPr id="6" name="Content Placeholder 2">
            <a:extLst>
              <a:ext uri="{FF2B5EF4-FFF2-40B4-BE49-F238E27FC236}">
                <a16:creationId xmlns:a16="http://schemas.microsoft.com/office/drawing/2014/main" id="{ECECA598-62C1-7645-E38A-923005CC744C}"/>
              </a:ext>
            </a:extLst>
          </p:cNvPr>
          <p:cNvSpPr txBox="1">
            <a:spLocks/>
          </p:cNvSpPr>
          <p:nvPr/>
        </p:nvSpPr>
        <p:spPr>
          <a:xfrm>
            <a:off x="6418544" y="1863203"/>
            <a:ext cx="2707710" cy="4351338"/>
          </a:xfrm>
          <a:prstGeom prst="rect">
            <a:avLst/>
          </a:prstGeom>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Ethan</a:t>
            </a:r>
            <a:endParaRPr lang="en-US"/>
          </a:p>
          <a:p>
            <a:r>
              <a:rPr lang="en-GB">
                <a:ea typeface="+mn-lt"/>
                <a:cs typeface="+mn-lt"/>
              </a:rPr>
              <a:t>Clear leadership is essential in tourism organisations </a:t>
            </a:r>
            <a:endParaRPr lang="en-GB"/>
          </a:p>
          <a:p>
            <a:r>
              <a:rPr lang="en-GB">
                <a:ea typeface="+mn-lt"/>
                <a:cs typeface="+mn-lt"/>
              </a:rPr>
              <a:t>Poor coordination can damage trust and decision-making </a:t>
            </a:r>
            <a:endParaRPr lang="en-GB"/>
          </a:p>
          <a:p>
            <a:r>
              <a:rPr lang="en-GB">
                <a:ea typeface="+mn-lt"/>
                <a:cs typeface="+mn-lt"/>
              </a:rPr>
              <a:t>Tourism destinations need shared strategy, communication, and stakeholder collaboration</a:t>
            </a:r>
            <a:endParaRPr lang="en-GB"/>
          </a:p>
          <a:p>
            <a:pPr marL="457200" indent="-457200"/>
            <a:endParaRPr lang="en-GB"/>
          </a:p>
        </p:txBody>
      </p:sp>
      <p:sp>
        <p:nvSpPr>
          <p:cNvPr id="7" name="Content Placeholder 2">
            <a:extLst>
              <a:ext uri="{FF2B5EF4-FFF2-40B4-BE49-F238E27FC236}">
                <a16:creationId xmlns:a16="http://schemas.microsoft.com/office/drawing/2014/main" id="{F8594FE0-9775-ECE3-0F14-8259683023F8}"/>
              </a:ext>
            </a:extLst>
          </p:cNvPr>
          <p:cNvSpPr txBox="1">
            <a:spLocks/>
          </p:cNvSpPr>
          <p:nvPr/>
        </p:nvSpPr>
        <p:spPr>
          <a:xfrm>
            <a:off x="9122079" y="1863203"/>
            <a:ext cx="2707710" cy="4351338"/>
          </a:xfrm>
          <a:prstGeom prst="rect">
            <a:avLst/>
          </a:prstGeom>
        </p:spPr>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Rhiane</a:t>
            </a:r>
            <a:endParaRPr lang="en-US"/>
          </a:p>
          <a:p>
            <a:pPr marL="457200" indent="-457200"/>
            <a:r>
              <a:rPr lang="en-GB" sz="2000"/>
              <a:t>Visit Cornwall’s liquidation was not only due to financial issues, but by weak organisational culture and leadership. </a:t>
            </a:r>
          </a:p>
          <a:p>
            <a:pPr marL="457200" indent="-457200"/>
            <a:r>
              <a:rPr lang="en-GB" sz="2000"/>
              <a:t>Travel and tourism organisations need to ensure they have another source of income than government funds.</a:t>
            </a:r>
          </a:p>
          <a:p>
            <a:pPr marL="457200" indent="-457200"/>
            <a:r>
              <a:rPr lang="en-GB" sz="2000"/>
              <a:t>Stakeholders and members should be considered but not fully influence decisions. </a:t>
            </a:r>
          </a:p>
        </p:txBody>
      </p:sp>
    </p:spTree>
    <p:extLst>
      <p:ext uri="{BB962C8B-B14F-4D97-AF65-F5344CB8AC3E}">
        <p14:creationId xmlns:p14="http://schemas.microsoft.com/office/powerpoint/2010/main" val="41134172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BA2FF-C6E9-149B-4888-4A1FD752DDC3}"/>
              </a:ext>
            </a:extLst>
          </p:cNvPr>
          <p:cNvSpPr>
            <a:spLocks noGrp="1"/>
          </p:cNvSpPr>
          <p:nvPr>
            <p:ph type="title"/>
          </p:nvPr>
        </p:nvSpPr>
        <p:spPr/>
        <p:txBody>
          <a:bodyPr/>
          <a:lstStyle/>
          <a:p>
            <a:r>
              <a:rPr lang="en-GB"/>
              <a:t>References-Rhiane</a:t>
            </a:r>
          </a:p>
        </p:txBody>
      </p:sp>
      <p:sp>
        <p:nvSpPr>
          <p:cNvPr id="3" name="Content Placeholder 2">
            <a:extLst>
              <a:ext uri="{FF2B5EF4-FFF2-40B4-BE49-F238E27FC236}">
                <a16:creationId xmlns:a16="http://schemas.microsoft.com/office/drawing/2014/main" id="{3FB20C23-F29B-9EAE-5E2B-2679646DD111}"/>
              </a:ext>
            </a:extLst>
          </p:cNvPr>
          <p:cNvSpPr>
            <a:spLocks noGrp="1"/>
          </p:cNvSpPr>
          <p:nvPr>
            <p:ph idx="1"/>
          </p:nvPr>
        </p:nvSpPr>
        <p:spPr/>
        <p:txBody>
          <a:bodyPr>
            <a:normAutofit fontScale="85000" lnSpcReduction="20000"/>
          </a:bodyPr>
          <a:lstStyle/>
          <a:p>
            <a:r>
              <a:rPr lang="en-GB" sz="1400"/>
              <a:t>BANDSUCH, M., PATE, L. and THIES, J. (2008) “Rebuilding Stakeholder Trust in Business: An Examination of Principle-</a:t>
            </a:r>
            <a:r>
              <a:rPr lang="en-GB" sz="1400" err="1"/>
              <a:t>Centered</a:t>
            </a:r>
            <a:r>
              <a:rPr lang="en-GB" sz="1400"/>
              <a:t> Leadership and Organizational Transparency in Corporate Governance,” </a:t>
            </a:r>
            <a:r>
              <a:rPr lang="en-GB" sz="1400" i="1"/>
              <a:t>Business and society review (1974)</a:t>
            </a:r>
            <a:r>
              <a:rPr lang="en-GB" sz="1400"/>
              <a:t>, 113(1), pp. 99–127. Available at: </a:t>
            </a:r>
            <a:r>
              <a:rPr lang="en-GB" sz="1400">
                <a:hlinkClick r:id="rId3"/>
              </a:rPr>
              <a:t>https://doi.org/10.1111/j.1467-8594.2008.00315.x</a:t>
            </a:r>
            <a:r>
              <a:rPr lang="en-GB" sz="1400"/>
              <a:t>.</a:t>
            </a:r>
          </a:p>
          <a:p>
            <a:r>
              <a:rPr lang="en-GB" sz="1400"/>
              <a:t>Smith, C.A. (2026) </a:t>
            </a:r>
            <a:r>
              <a:rPr lang="en-GB" sz="1400" i="1"/>
              <a:t>Building Trust with stakeholders: Best Practices and Strategies</a:t>
            </a:r>
            <a:r>
              <a:rPr lang="en-GB" sz="1400"/>
              <a:t>, </a:t>
            </a:r>
            <a:r>
              <a:rPr lang="en-GB" sz="1400" i="1"/>
              <a:t>Join The Collective</a:t>
            </a:r>
            <a:r>
              <a:rPr lang="en-GB" sz="1400"/>
              <a:t>. Available at: https://www.jointhecollective.com/article/building-trust-with-stakeholders-best-practices-and-strategies (Accessed: 12 May 2026). </a:t>
            </a:r>
          </a:p>
          <a:p>
            <a:r>
              <a:rPr lang="en-GB" sz="1400"/>
              <a:t>Travel and tour world (2025) </a:t>
            </a:r>
            <a:r>
              <a:rPr lang="en-GB" sz="1400" i="1"/>
              <a:t>Cornwall, UK faces tourism downturn amid rising costs and local sentiment: What’s impacting the Region’s economy? - travel and Tour World</a:t>
            </a:r>
            <a:r>
              <a:rPr lang="en-GB" sz="1400"/>
              <a:t>, </a:t>
            </a:r>
            <a:r>
              <a:rPr lang="en-GB" sz="1400" i="1"/>
              <a:t>Cornwall, UK Faces Tourism Downturn Amid Rising Costs And Local Sentiment: What’s Impacting the Region’s Economy?</a:t>
            </a:r>
            <a:r>
              <a:rPr lang="en-GB" sz="1400"/>
              <a:t> Available at: https://www.travelandtourworld.com/news/article/cornwall-uk-faces-tourism-downturn-amid-rising-costs-and-local-sentiment-whats-impacting-the-regions-economy/ (Accessed: 12 May 2026). </a:t>
            </a:r>
          </a:p>
          <a:p>
            <a:r>
              <a:rPr lang="en-GB" sz="1400"/>
              <a:t>British Brief (2025) </a:t>
            </a:r>
            <a:r>
              <a:rPr lang="en-GB" sz="1400" i="1"/>
              <a:t>Tourism crisis: How </a:t>
            </a:r>
            <a:r>
              <a:rPr lang="en-GB" sz="1400" i="1" err="1"/>
              <a:t>cornwall’s</a:t>
            </a:r>
            <a:r>
              <a:rPr lang="en-GB" sz="1400" i="1"/>
              <a:t> £111,000 website investment drove visitors away</a:t>
            </a:r>
            <a:r>
              <a:rPr lang="en-GB" sz="1400"/>
              <a:t>, </a:t>
            </a:r>
            <a:r>
              <a:rPr lang="en-GB" sz="1400" i="1"/>
              <a:t>British Brief</a:t>
            </a:r>
            <a:r>
              <a:rPr lang="en-GB" sz="1400"/>
              <a:t>. Available at: https://britbrief.co.uk/business/tourism/cornwalls-111k-tourism-website-backfires-spectacularly.html (Accessed: 12 May 2026). </a:t>
            </a:r>
          </a:p>
          <a:p>
            <a:r>
              <a:rPr lang="en-GB" sz="1400"/>
              <a:t>England, K. (2025) </a:t>
            </a:r>
            <a:r>
              <a:rPr lang="en-GB" sz="1400" i="1"/>
              <a:t>Is Cornwall still a playground under pressure from over-tourism?</a:t>
            </a:r>
            <a:r>
              <a:rPr lang="en-GB" sz="1400"/>
              <a:t>, </a:t>
            </a:r>
            <a:r>
              <a:rPr lang="en-GB" sz="1400" i="1"/>
              <a:t>BBC News</a:t>
            </a:r>
            <a:r>
              <a:rPr lang="en-GB" sz="1400"/>
              <a:t>. Available at: https://www.bbc.co.uk/news/articles/clyvzzeedeko (Accessed: 12 May 2026). </a:t>
            </a:r>
          </a:p>
          <a:p>
            <a:r>
              <a:rPr lang="en-GB" sz="1400"/>
              <a:t>Baker, H. (2025) </a:t>
            </a:r>
            <a:r>
              <a:rPr lang="en-GB" sz="1400" i="1"/>
              <a:t>Visit </a:t>
            </a:r>
            <a:r>
              <a:rPr lang="en-GB" sz="1400" i="1" err="1"/>
              <a:t>cornwall</a:t>
            </a:r>
            <a:r>
              <a:rPr lang="en-GB" sz="1400" i="1"/>
              <a:t> tourist board goes into voluntary liquidation</a:t>
            </a:r>
            <a:r>
              <a:rPr lang="en-GB" sz="1400"/>
              <a:t>, </a:t>
            </a:r>
            <a:r>
              <a:rPr lang="en-GB" sz="1400" i="1"/>
              <a:t>Business Live</a:t>
            </a:r>
            <a:r>
              <a:rPr lang="en-GB" sz="1400"/>
              <a:t>. Available at: https://www.business-live.co.uk/economic-development/visit-cornwall-tourist-board-goes-32598653 (Accessed: 12 May 2026). </a:t>
            </a:r>
          </a:p>
          <a:p>
            <a:r>
              <a:rPr lang="en-GB" sz="1400" i="1"/>
              <a:t>Cornwall’s Tourist Board enters liquidation</a:t>
            </a:r>
            <a:r>
              <a:rPr lang="en-GB" sz="1400"/>
              <a:t> (2025) </a:t>
            </a:r>
            <a:r>
              <a:rPr lang="en-GB" sz="1400" i="1"/>
              <a:t>BBC News</a:t>
            </a:r>
            <a:r>
              <a:rPr lang="en-GB" sz="1400"/>
              <a:t>. Available at: https://www.bbc.co.uk/news/articles/c2dnygl0y0eo (Accessed: 12 May 2026). </a:t>
            </a:r>
          </a:p>
          <a:p>
            <a:r>
              <a:rPr lang="en-GB" sz="1400"/>
              <a:t>Smith, C.A. (2026a) </a:t>
            </a:r>
            <a:r>
              <a:rPr lang="en-GB" sz="1400" i="1"/>
              <a:t>Building Trust with stakeholders: Best Practices and Strategies</a:t>
            </a:r>
            <a:r>
              <a:rPr lang="en-GB" sz="1400"/>
              <a:t>, </a:t>
            </a:r>
            <a:r>
              <a:rPr lang="en-GB" sz="1400" i="1"/>
              <a:t>Join The Collective</a:t>
            </a:r>
            <a:r>
              <a:rPr lang="en-GB" sz="1400"/>
              <a:t>. Available at: https://www.jointhecollective.com/article/building-trust-with-stakeholders-best-practices-and-strategies (Accessed: 12 May 2026).</a:t>
            </a:r>
          </a:p>
          <a:p>
            <a:r>
              <a:rPr lang="en-GB" sz="1400"/>
              <a:t>Business Cornwall (2024) </a:t>
            </a:r>
            <a:r>
              <a:rPr lang="en-GB" sz="1400" i="1"/>
              <a:t>New chair at Visit Cornwall | business </a:t>
            </a:r>
            <a:r>
              <a:rPr lang="en-GB" sz="1400" i="1" err="1"/>
              <a:t>cornwall</a:t>
            </a:r>
            <a:r>
              <a:rPr lang="en-GB" sz="1400"/>
              <a:t>. Available at: https://businesscornwall.co.uk/news-by-industry/tourism-sector-business-news-cornwall/2024/10/new-chair-at-visit-cornwall/ (Accessed: 12 May 2026). </a:t>
            </a:r>
          </a:p>
          <a:p>
            <a:r>
              <a:rPr lang="en-GB" sz="1400"/>
              <a:t> </a:t>
            </a:r>
            <a:r>
              <a:rPr lang="en-GB" sz="1400" err="1"/>
              <a:t>RocketReach</a:t>
            </a:r>
            <a:r>
              <a:rPr lang="en-GB" sz="1400"/>
              <a:t> (2026) </a:t>
            </a:r>
            <a:r>
              <a:rPr lang="en-GB" sz="1400" i="1"/>
              <a:t>Visit Cornwall Management</a:t>
            </a:r>
            <a:r>
              <a:rPr lang="en-GB" sz="1400"/>
              <a:t>, </a:t>
            </a:r>
            <a:r>
              <a:rPr lang="en-GB" sz="1400" i="1"/>
              <a:t>rocketreach.co</a:t>
            </a:r>
            <a:r>
              <a:rPr lang="en-GB" sz="1400"/>
              <a:t>. Available at: https://rocketreach.co/visit-cornwall-management_b5d19bbff42e4393 (Accessed: 12 May 2026). </a:t>
            </a:r>
          </a:p>
          <a:p>
            <a:endParaRPr lang="en-GB" sz="1400"/>
          </a:p>
          <a:p>
            <a:endParaRPr lang="en-GB" sz="1400"/>
          </a:p>
          <a:p>
            <a:endParaRPr lang="en-GB" sz="1400"/>
          </a:p>
          <a:p>
            <a:endParaRPr lang="en-GB"/>
          </a:p>
        </p:txBody>
      </p:sp>
    </p:spTree>
    <p:extLst>
      <p:ext uri="{BB962C8B-B14F-4D97-AF65-F5344CB8AC3E}">
        <p14:creationId xmlns:p14="http://schemas.microsoft.com/office/powerpoint/2010/main" val="35185594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EA8EE-BB99-3BBC-D21E-6A000D46D9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6ECF0C-9AC6-EA51-1AA5-0ECE9DA73A13}"/>
              </a:ext>
            </a:extLst>
          </p:cNvPr>
          <p:cNvSpPr>
            <a:spLocks noGrp="1"/>
          </p:cNvSpPr>
          <p:nvPr>
            <p:ph type="title"/>
          </p:nvPr>
        </p:nvSpPr>
        <p:spPr/>
        <p:txBody>
          <a:bodyPr/>
          <a:lstStyle/>
          <a:p>
            <a:r>
              <a:rPr lang="en-GB"/>
              <a:t>References-Ethan</a:t>
            </a:r>
          </a:p>
        </p:txBody>
      </p:sp>
      <p:sp>
        <p:nvSpPr>
          <p:cNvPr id="3" name="Content Placeholder 2">
            <a:extLst>
              <a:ext uri="{FF2B5EF4-FFF2-40B4-BE49-F238E27FC236}">
                <a16:creationId xmlns:a16="http://schemas.microsoft.com/office/drawing/2014/main" id="{92A251D5-0A54-425D-B3EF-6569EFA5A7A2}"/>
              </a:ext>
            </a:extLst>
          </p:cNvPr>
          <p:cNvSpPr>
            <a:spLocks noGrp="1"/>
          </p:cNvSpPr>
          <p:nvPr>
            <p:ph idx="1"/>
          </p:nvPr>
        </p:nvSpPr>
        <p:spPr/>
        <p:txBody>
          <a:bodyPr vert="horz" lIns="91440" tIns="45720" rIns="91440" bIns="45720" rtlCol="0" anchor="t">
            <a:normAutofit fontScale="85000" lnSpcReduction="20000"/>
          </a:bodyPr>
          <a:lstStyle/>
          <a:p>
            <a:r>
              <a:rPr lang="en-GB" sz="1500">
                <a:ea typeface="+mn-lt"/>
                <a:cs typeface="+mn-lt"/>
              </a:rPr>
              <a:t>BBC News (2025) </a:t>
            </a:r>
            <a:r>
              <a:rPr lang="en-GB" sz="1500" i="1">
                <a:ea typeface="+mn-lt"/>
                <a:cs typeface="+mn-lt"/>
              </a:rPr>
              <a:t>Cornwall’s tourist board goes into liquidation</a:t>
            </a:r>
            <a:r>
              <a:rPr lang="en-GB" sz="1500">
                <a:ea typeface="+mn-lt"/>
                <a:cs typeface="+mn-lt"/>
              </a:rPr>
              <a:t>. Available at: </a:t>
            </a:r>
            <a:r>
              <a:rPr lang="en-GB" sz="1500">
                <a:ea typeface="+mn-lt"/>
                <a:cs typeface="+mn-lt"/>
                <a:hlinkClick r:id="rId2"/>
              </a:rPr>
              <a:t>http://bbc.co.uk/news/articles/c2dnygl0y0eo</a:t>
            </a:r>
            <a:br>
              <a:rPr lang="en-GB" sz="1500">
                <a:ea typeface="+mn-lt"/>
                <a:cs typeface="+mn-lt"/>
              </a:rPr>
            </a:br>
            <a:r>
              <a:rPr lang="en-GB" sz="1500">
                <a:ea typeface="+mn-lt"/>
                <a:cs typeface="+mn-lt"/>
              </a:rPr>
              <a:t>(Accessed: 3 May 2026).</a:t>
            </a:r>
          </a:p>
          <a:p>
            <a:r>
              <a:rPr lang="en-GB" sz="1500">
                <a:ea typeface="+mn-lt"/>
                <a:cs typeface="+mn-lt"/>
              </a:rPr>
              <a:t>Cornwall Council (2025)</a:t>
            </a:r>
            <a:br>
              <a:rPr lang="en-GB" sz="1500">
                <a:ea typeface="+mn-lt"/>
                <a:cs typeface="+mn-lt"/>
              </a:rPr>
            </a:br>
            <a:r>
              <a:rPr lang="en-GB" sz="1500">
                <a:ea typeface="+mn-lt"/>
                <a:cs typeface="+mn-lt"/>
              </a:rPr>
              <a:t> </a:t>
            </a:r>
            <a:r>
              <a:rPr lang="en-GB" sz="1500" i="1">
                <a:ea typeface="+mn-lt"/>
                <a:cs typeface="+mn-lt"/>
              </a:rPr>
              <a:t>Businesses invited to help shape new organisation to champion Cornwall’s visitor economy.</a:t>
            </a:r>
            <a:br>
              <a:rPr lang="en-GB" sz="1500" i="1">
                <a:ea typeface="+mn-lt"/>
                <a:cs typeface="+mn-lt"/>
              </a:rPr>
            </a:br>
            <a:r>
              <a:rPr lang="en-GB" sz="1500" i="1">
                <a:ea typeface="+mn-lt"/>
                <a:cs typeface="+mn-lt"/>
              </a:rPr>
              <a:t> Available at: </a:t>
            </a:r>
            <a:r>
              <a:rPr lang="en-GB" sz="1500">
                <a:ea typeface="+mn-lt"/>
                <a:cs typeface="+mn-lt"/>
                <a:hlinkClick r:id="rId3"/>
              </a:rPr>
              <a:t>https://www.cornwall.gov.uk/council-news/council-budgets-and-economy/businesses-invited-to-help-shape-new-organisation-to-champion-cornwall-s-visitor-economy/</a:t>
            </a:r>
            <a:br>
              <a:rPr lang="en-GB" sz="1500">
                <a:ea typeface="+mn-lt"/>
                <a:cs typeface="+mn-lt"/>
              </a:rPr>
            </a:br>
            <a:r>
              <a:rPr lang="en-GB" sz="1500">
                <a:ea typeface="+mn-lt"/>
                <a:cs typeface="+mn-lt"/>
              </a:rPr>
              <a:t> (Accessed: 6 May 2026)</a:t>
            </a:r>
          </a:p>
          <a:p>
            <a:r>
              <a:rPr lang="en-GB" sz="1500">
                <a:ea typeface="+mn-lt"/>
                <a:cs typeface="+mn-lt"/>
              </a:rPr>
              <a:t>Expedia (n.d.) </a:t>
            </a:r>
            <a:r>
              <a:rPr lang="en-GB" sz="1500" i="1">
                <a:ea typeface="+mn-lt"/>
                <a:cs typeface="+mn-lt"/>
              </a:rPr>
              <a:t>Visit Penzance: 2026 Travel Guide for Penzance, Cornwall</a:t>
            </a:r>
            <a:r>
              <a:rPr lang="en-GB" sz="1500">
                <a:ea typeface="+mn-lt"/>
                <a:cs typeface="+mn-lt"/>
              </a:rPr>
              <a:t>. </a:t>
            </a:r>
            <a:br>
              <a:rPr lang="en-GB" sz="1500">
                <a:ea typeface="+mn-lt"/>
                <a:cs typeface="+mn-lt"/>
              </a:rPr>
            </a:br>
            <a:r>
              <a:rPr lang="en-GB" sz="1500">
                <a:ea typeface="+mn-lt"/>
                <a:cs typeface="+mn-lt"/>
              </a:rPr>
              <a:t>Available at: </a:t>
            </a:r>
            <a:r>
              <a:rPr lang="en-GB" sz="1500">
                <a:ea typeface="+mn-lt"/>
                <a:cs typeface="+mn-lt"/>
                <a:hlinkClick r:id="rId4"/>
              </a:rPr>
              <a:t>https://www.expedia.com/</a:t>
            </a:r>
            <a:r>
              <a:rPr lang="en-GB" sz="1500">
                <a:ea typeface="+mn-lt"/>
                <a:cs typeface="+mn-lt"/>
              </a:rPr>
              <a:t> </a:t>
            </a:r>
            <a:br>
              <a:rPr lang="en-GB" sz="1500">
                <a:ea typeface="+mn-lt"/>
                <a:cs typeface="+mn-lt"/>
              </a:rPr>
            </a:br>
            <a:r>
              <a:rPr lang="en-GB" sz="1500">
                <a:ea typeface="+mn-lt"/>
                <a:cs typeface="+mn-lt"/>
              </a:rPr>
              <a:t>(Accessed: 3 May 2026).</a:t>
            </a:r>
          </a:p>
          <a:p>
            <a:r>
              <a:rPr lang="en-GB" sz="1500">
                <a:ea typeface="+mn-lt"/>
                <a:cs typeface="+mn-lt"/>
              </a:rPr>
              <a:t>Go South West England (n.d.) </a:t>
            </a:r>
            <a:r>
              <a:rPr lang="en-GB" sz="1500" i="1">
                <a:ea typeface="+mn-lt"/>
                <a:cs typeface="+mn-lt"/>
              </a:rPr>
              <a:t>Things to do on the Lizard Peninsula</a:t>
            </a:r>
            <a:r>
              <a:rPr lang="en-GB" sz="1500">
                <a:ea typeface="+mn-lt"/>
                <a:cs typeface="+mn-lt"/>
              </a:rPr>
              <a:t>. </a:t>
            </a:r>
            <a:br>
              <a:rPr lang="en-GB" sz="1500">
                <a:ea typeface="+mn-lt"/>
                <a:cs typeface="+mn-lt"/>
              </a:rPr>
            </a:br>
            <a:r>
              <a:rPr lang="en-GB" sz="1500">
                <a:ea typeface="+mn-lt"/>
                <a:cs typeface="+mn-lt"/>
              </a:rPr>
              <a:t>Available at: </a:t>
            </a:r>
            <a:r>
              <a:rPr lang="en-GB" sz="1500">
                <a:ea typeface="+mn-lt"/>
                <a:cs typeface="+mn-lt"/>
                <a:hlinkClick r:id="rId5"/>
              </a:rPr>
              <a:t>https://gosouthwestengland.co.uk/things-to-do-on-the-lizard-peninsula/</a:t>
            </a:r>
            <a:r>
              <a:rPr lang="en-GB" sz="1500">
                <a:ea typeface="+mn-lt"/>
                <a:cs typeface="+mn-lt"/>
              </a:rPr>
              <a:t> </a:t>
            </a:r>
            <a:br>
              <a:rPr lang="en-GB" sz="1500">
                <a:ea typeface="+mn-lt"/>
                <a:cs typeface="+mn-lt"/>
              </a:rPr>
            </a:br>
            <a:r>
              <a:rPr lang="en-GB" sz="1500">
                <a:ea typeface="+mn-lt"/>
                <a:cs typeface="+mn-lt"/>
              </a:rPr>
              <a:t>(Accessed: 12 May 2026).</a:t>
            </a:r>
            <a:endParaRPr lang="en-GB" sz="1500">
              <a:latin typeface="Aptos"/>
              <a:ea typeface="Source Sans Pro"/>
              <a:cs typeface="+mn-lt"/>
            </a:endParaRPr>
          </a:p>
          <a:p>
            <a:r>
              <a:rPr lang="en-GB" sz="1500">
                <a:highlight>
                  <a:srgbClr val="FFFFFF"/>
                </a:highlight>
                <a:latin typeface="Aptos"/>
                <a:ea typeface="Source Sans Pro"/>
                <a:cs typeface="+mn-lt"/>
              </a:rPr>
              <a:t>Kotter, J.P. (2013) </a:t>
            </a:r>
            <a:r>
              <a:rPr lang="en-GB" sz="1500" i="1">
                <a:highlight>
                  <a:srgbClr val="FFFFFF"/>
                </a:highlight>
                <a:latin typeface="Aptos"/>
                <a:ea typeface="Source Sans Pro"/>
                <a:cs typeface="+mn-lt"/>
              </a:rPr>
              <a:t>Leading change</a:t>
            </a:r>
            <a:r>
              <a:rPr lang="en-GB" sz="1500">
                <a:highlight>
                  <a:srgbClr val="FFFFFF"/>
                </a:highlight>
                <a:latin typeface="Aptos"/>
                <a:ea typeface="Source Sans Pro"/>
                <a:cs typeface="+mn-lt"/>
              </a:rPr>
              <a:t>. Boston, Massachusetts: Harvard Business Review Press.</a:t>
            </a:r>
            <a:endParaRPr lang="en-GB" sz="1500">
              <a:latin typeface="Aptos"/>
              <a:ea typeface="Source Sans Pro"/>
              <a:cs typeface="+mn-lt"/>
            </a:endParaRPr>
          </a:p>
          <a:p>
            <a:r>
              <a:rPr lang="en-GB" sz="1500">
                <a:highlight>
                  <a:srgbClr val="FFFFFF"/>
                </a:highlight>
                <a:latin typeface="Aptos"/>
                <a:ea typeface="Source Sans Pro"/>
                <a:cs typeface="+mn-lt"/>
              </a:rPr>
              <a:t>Lewin, K., Lippitt, R. and White, R.K. (1939) “Patterns of Aggressive </a:t>
            </a:r>
            <a:r>
              <a:rPr lang="en-GB" sz="1500" err="1">
                <a:highlight>
                  <a:srgbClr val="FFFFFF"/>
                </a:highlight>
                <a:latin typeface="Aptos"/>
                <a:ea typeface="Source Sans Pro"/>
                <a:cs typeface="+mn-lt"/>
              </a:rPr>
              <a:t>Behavior</a:t>
            </a:r>
            <a:r>
              <a:rPr lang="en-GB" sz="1500">
                <a:highlight>
                  <a:srgbClr val="FFFFFF"/>
                </a:highlight>
                <a:latin typeface="Aptos"/>
                <a:ea typeface="Source Sans Pro"/>
                <a:cs typeface="+mn-lt"/>
              </a:rPr>
              <a:t> in Experimentally Created ‘Social Climates,’” </a:t>
            </a:r>
            <a:r>
              <a:rPr lang="en-GB" sz="1500" i="1">
                <a:highlight>
                  <a:srgbClr val="FFFFFF"/>
                </a:highlight>
                <a:latin typeface="Aptos"/>
                <a:ea typeface="Source Sans Pro"/>
                <a:cs typeface="+mn-lt"/>
              </a:rPr>
              <a:t>Journal of Social Psychology</a:t>
            </a:r>
            <a:r>
              <a:rPr lang="en-GB" sz="1500">
                <a:highlight>
                  <a:srgbClr val="FFFFFF"/>
                </a:highlight>
                <a:latin typeface="Aptos"/>
                <a:ea typeface="Source Sans Pro"/>
                <a:cs typeface="+mn-lt"/>
              </a:rPr>
              <a:t>, 10(2), pp. 269–299. </a:t>
            </a:r>
            <a:br>
              <a:rPr lang="en-GB" sz="1500">
                <a:highlight>
                  <a:srgbClr val="FFFFFF"/>
                </a:highlight>
                <a:latin typeface="Aptos"/>
                <a:ea typeface="Source Sans Pro"/>
                <a:cs typeface="+mn-lt"/>
              </a:rPr>
            </a:br>
            <a:r>
              <a:rPr lang="en-GB" sz="1500">
                <a:highlight>
                  <a:srgbClr val="FFFFFF"/>
                </a:highlight>
                <a:latin typeface="Aptos"/>
                <a:ea typeface="Source Sans Pro"/>
                <a:cs typeface="+mn-lt"/>
              </a:rPr>
              <a:t>Available at:</a:t>
            </a:r>
            <a:r>
              <a:rPr lang="en-GB" sz="1500">
                <a:solidFill>
                  <a:srgbClr val="3A3A3A"/>
                </a:solidFill>
                <a:highlight>
                  <a:srgbClr val="FFFFFF"/>
                </a:highlight>
                <a:latin typeface="Aptos"/>
                <a:ea typeface="Source Sans Pro"/>
                <a:cs typeface="+mn-lt"/>
              </a:rPr>
              <a:t> </a:t>
            </a:r>
            <a:r>
              <a:rPr lang="en-GB" sz="1500">
                <a:solidFill>
                  <a:srgbClr val="3A3A3A"/>
                </a:solidFill>
                <a:highlight>
                  <a:srgbClr val="FFFFFF"/>
                </a:highlight>
                <a:latin typeface="Aptos"/>
                <a:ea typeface="Source Sans Pro"/>
                <a:cs typeface="+mn-lt"/>
                <a:hlinkClick r:id="rId6"/>
              </a:rPr>
              <a:t>https://doi.org/10.1080/00224545.1939.9713366</a:t>
            </a:r>
            <a:r>
              <a:rPr lang="en-GB" sz="1500">
                <a:solidFill>
                  <a:srgbClr val="3A3A3A"/>
                </a:solidFill>
                <a:highlight>
                  <a:srgbClr val="FFFFFF"/>
                </a:highlight>
                <a:latin typeface="Aptos"/>
                <a:ea typeface="Source Sans Pro"/>
                <a:cs typeface="+mn-lt"/>
              </a:rPr>
              <a:t>.</a:t>
            </a:r>
            <a:endParaRPr lang="en-GB" sz="1500">
              <a:latin typeface="Aptos"/>
              <a:ea typeface="+mn-lt"/>
              <a:cs typeface="+mn-lt"/>
            </a:endParaRPr>
          </a:p>
          <a:p>
            <a:r>
              <a:rPr lang="en-GB" sz="1500">
                <a:ea typeface="+mn-lt"/>
                <a:cs typeface="+mn-lt"/>
              </a:rPr>
              <a:t>Scott, D. and Freeman, R.E. (2021) </a:t>
            </a:r>
            <a:r>
              <a:rPr lang="en-GB" sz="1500" i="1">
                <a:ea typeface="+mn-lt"/>
                <a:cs typeface="+mn-lt"/>
              </a:rPr>
              <a:t>Models of Leadership in Plato and Beyond</a:t>
            </a:r>
            <a:r>
              <a:rPr lang="en-GB" sz="1500">
                <a:ea typeface="+mn-lt"/>
                <a:cs typeface="+mn-lt"/>
              </a:rPr>
              <a:t>. Oxford: Oxford University Press. </a:t>
            </a:r>
            <a:br>
              <a:rPr lang="en-GB" sz="1500">
                <a:ea typeface="+mn-lt"/>
                <a:cs typeface="+mn-lt"/>
              </a:rPr>
            </a:br>
            <a:r>
              <a:rPr lang="en-GB" sz="1500">
                <a:ea typeface="+mn-lt"/>
                <a:cs typeface="+mn-lt"/>
              </a:rPr>
              <a:t>Available at: </a:t>
            </a:r>
            <a:r>
              <a:rPr lang="en-GB" sz="1500">
                <a:ea typeface="+mn-lt"/>
                <a:cs typeface="+mn-lt"/>
                <a:hlinkClick r:id="rId7"/>
              </a:rPr>
              <a:t>https://academic.oup.com/book/39810?searchresult=1</a:t>
            </a:r>
            <a:br>
              <a:rPr lang="en-GB" sz="1500">
                <a:ea typeface="+mn-lt"/>
                <a:cs typeface="+mn-lt"/>
              </a:rPr>
            </a:br>
            <a:r>
              <a:rPr lang="en-GB" sz="1500">
                <a:ea typeface="+mn-lt"/>
                <a:cs typeface="+mn-lt"/>
              </a:rPr>
              <a:t>(Accessed: 11 May 2026).</a:t>
            </a:r>
          </a:p>
          <a:p>
            <a:r>
              <a:rPr lang="en-GB" sz="1500">
                <a:ea typeface="+mn-lt"/>
                <a:cs typeface="+mn-lt"/>
              </a:rPr>
              <a:t>UNWTO (n.d.) </a:t>
            </a:r>
            <a:r>
              <a:rPr lang="en-GB" sz="1500" i="1">
                <a:ea typeface="+mn-lt"/>
                <a:cs typeface="+mn-lt"/>
              </a:rPr>
              <a:t>Policy and destination management.</a:t>
            </a:r>
            <a:br>
              <a:rPr lang="en-GB" sz="1500" i="1">
                <a:ea typeface="+mn-lt"/>
                <a:cs typeface="+mn-lt"/>
              </a:rPr>
            </a:br>
            <a:r>
              <a:rPr lang="en-GB" sz="1500" i="1">
                <a:ea typeface="+mn-lt"/>
                <a:cs typeface="+mn-lt"/>
              </a:rPr>
              <a:t> Available at: </a:t>
            </a:r>
            <a:r>
              <a:rPr lang="en-GB" sz="1500" i="1">
                <a:ea typeface="+mn-lt"/>
                <a:cs typeface="+mn-lt"/>
                <a:hlinkClick r:id="rId8"/>
              </a:rPr>
              <a:t>https://www.untourism.int/policy-destination-management</a:t>
            </a:r>
            <a:br>
              <a:rPr lang="en-GB" sz="1500" i="1">
                <a:ea typeface="+mn-lt"/>
                <a:cs typeface="+mn-lt"/>
              </a:rPr>
            </a:br>
            <a:r>
              <a:rPr lang="en-GB" sz="1500">
                <a:ea typeface="+mn-lt"/>
                <a:cs typeface="+mn-lt"/>
              </a:rPr>
              <a:t> (Accessed: 6 May 2026)</a:t>
            </a:r>
            <a:endParaRPr lang="en-GB" sz="1500"/>
          </a:p>
        </p:txBody>
      </p:sp>
    </p:spTree>
    <p:extLst>
      <p:ext uri="{BB962C8B-B14F-4D97-AF65-F5344CB8AC3E}">
        <p14:creationId xmlns:p14="http://schemas.microsoft.com/office/powerpoint/2010/main" val="18998667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B838EB-EA22-51B5-F02E-867748B955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B1070B-F727-D395-0F4A-5FBDA068FCBF}"/>
              </a:ext>
            </a:extLst>
          </p:cNvPr>
          <p:cNvSpPr>
            <a:spLocks noGrp="1"/>
          </p:cNvSpPr>
          <p:nvPr>
            <p:ph type="title"/>
          </p:nvPr>
        </p:nvSpPr>
        <p:spPr>
          <a:xfrm>
            <a:off x="730045" y="-227526"/>
            <a:ext cx="5257800" cy="1325563"/>
          </a:xfrm>
        </p:spPr>
        <p:txBody>
          <a:bodyPr/>
          <a:lstStyle/>
          <a:p>
            <a:r>
              <a:rPr lang="en-GB"/>
              <a:t>References-Amber</a:t>
            </a:r>
          </a:p>
        </p:txBody>
      </p:sp>
      <p:sp>
        <p:nvSpPr>
          <p:cNvPr id="3" name="Content Placeholder 2">
            <a:extLst>
              <a:ext uri="{FF2B5EF4-FFF2-40B4-BE49-F238E27FC236}">
                <a16:creationId xmlns:a16="http://schemas.microsoft.com/office/drawing/2014/main" id="{82640D22-4C70-C5E2-C308-7A4F3A475CEC}"/>
              </a:ext>
            </a:extLst>
          </p:cNvPr>
          <p:cNvSpPr>
            <a:spLocks noGrp="1"/>
          </p:cNvSpPr>
          <p:nvPr>
            <p:ph idx="1"/>
          </p:nvPr>
        </p:nvSpPr>
        <p:spPr>
          <a:xfrm>
            <a:off x="838200" y="881728"/>
            <a:ext cx="10515600" cy="6305653"/>
          </a:xfrm>
        </p:spPr>
        <p:txBody>
          <a:bodyPr>
            <a:normAutofit fontScale="25000" lnSpcReduction="20000"/>
          </a:bodyPr>
          <a:lstStyle/>
          <a:p>
            <a:r>
              <a:rPr lang="en-US" sz="5600" err="1"/>
              <a:t>AlphaTradeZone</a:t>
            </a:r>
            <a:r>
              <a:rPr lang="en-US" sz="5600"/>
              <a:t> (2020). </a:t>
            </a:r>
            <a:r>
              <a:rPr lang="en-US" sz="5600" i="1"/>
              <a:t>Black Screen with Pink and Green Graph · Free Stock Photo</a:t>
            </a:r>
            <a:r>
              <a:rPr lang="en-US" sz="5600"/>
              <a:t>. </a:t>
            </a:r>
            <a:r>
              <a:rPr lang="en-US" sz="5600" err="1"/>
              <a:t>Pexels</a:t>
            </a:r>
            <a:r>
              <a:rPr lang="en-US" sz="5600"/>
              <a:t>. https://www.pexels.com/photo/black-screen-with-pink-and-green-graph-5834240/ (Accessed 5 May 2026).</a:t>
            </a:r>
          </a:p>
          <a:p>
            <a:pPr marL="0" indent="0">
              <a:buNone/>
            </a:pPr>
            <a:endParaRPr lang="en-GB" sz="5600"/>
          </a:p>
          <a:p>
            <a:r>
              <a:rPr lang="en-GB" sz="5600"/>
              <a:t>Cornwall Council (2025). </a:t>
            </a:r>
            <a:r>
              <a:rPr lang="en-GB" sz="5600" i="1"/>
              <a:t>Visitor Economy</a:t>
            </a:r>
            <a:r>
              <a:rPr lang="en-GB" sz="5600"/>
              <a:t>. https://letstalk.cornwall.gov.uk/visitor-economy (Accessed 3 May 2026).</a:t>
            </a:r>
          </a:p>
          <a:p>
            <a:endParaRPr lang="en-US" sz="5600"/>
          </a:p>
          <a:p>
            <a:r>
              <a:rPr lang="en-US" sz="5600"/>
              <a:t>England, K. (2026). Tourism ‘feeling the squeeze’ in South West ahead of bank holiday. </a:t>
            </a:r>
            <a:r>
              <a:rPr lang="en-US" sz="5600" i="1"/>
              <a:t>BBC News</a:t>
            </a:r>
            <a:r>
              <a:rPr lang="en-US" sz="5600"/>
              <a:t>. 30 Apr. </a:t>
            </a:r>
            <a:r>
              <a:rPr lang="en-US" sz="5600">
                <a:hlinkClick r:id="rId2"/>
              </a:rPr>
              <a:t>https://www.bbc.co.uk/news/articles/cdxpl19y247o</a:t>
            </a:r>
            <a:r>
              <a:rPr lang="en-US" sz="5600"/>
              <a:t>. (Accessed 05 May 2026).</a:t>
            </a:r>
          </a:p>
          <a:p>
            <a:endParaRPr lang="en-US" sz="5600"/>
          </a:p>
          <a:p>
            <a:r>
              <a:rPr lang="en-US" sz="5600"/>
              <a:t>Elliott, C. and Cornwall Live readers (2026). </a:t>
            </a:r>
            <a:r>
              <a:rPr lang="en-US" sz="5600" i="1"/>
              <a:t>‘Cornwall is a rip-off’ tourism crisis deepens as businesses warn of collapse</a:t>
            </a:r>
            <a:r>
              <a:rPr lang="en-US" sz="5600"/>
              <a:t>. Cornwall Live. Available at: </a:t>
            </a:r>
            <a:r>
              <a:rPr lang="en-US" sz="5600">
                <a:hlinkClick r:id="rId3"/>
              </a:rPr>
              <a:t>https://www.cornwalllive.com/news/news-opinion/cornwall-rip-off-tourism-crisis-10913252</a:t>
            </a:r>
            <a:r>
              <a:rPr lang="en-US" sz="5600"/>
              <a:t>. (Accessed 5 May 2026).</a:t>
            </a:r>
          </a:p>
          <a:p>
            <a:endParaRPr lang="en-US" sz="5600"/>
          </a:p>
          <a:p>
            <a:r>
              <a:rPr lang="en-US" sz="5600" err="1"/>
              <a:t>Georgel</a:t>
            </a:r>
            <a:r>
              <a:rPr lang="en-US" sz="5600"/>
              <a:t>, K. (2025). </a:t>
            </a:r>
            <a:r>
              <a:rPr lang="en-US" sz="5600" i="1"/>
              <a:t>Visit Cornwall enters liquidation amid ‘insurmountable financial challenges’</a:t>
            </a:r>
            <a:r>
              <a:rPr lang="en-US" sz="5600"/>
              <a:t>. ITV News. https://www.itv.com/news/westcountry/2025-10-02/cornish-tourist-board-in-liquidation-amid-insurmountable-financial-challenges (Accessed 4 May 2026).</a:t>
            </a:r>
          </a:p>
          <a:p>
            <a:pPr marL="0" indent="0">
              <a:buNone/>
            </a:pPr>
            <a:endParaRPr lang="en-US" sz="5600"/>
          </a:p>
          <a:p>
            <a:r>
              <a:rPr lang="en-GB" sz="5600"/>
              <a:t>HRC (2023). </a:t>
            </a:r>
            <a:r>
              <a:rPr lang="en-GB" sz="5600" i="1"/>
              <a:t>Lewin’s Change Management Model - HRC Online</a:t>
            </a:r>
            <a:r>
              <a:rPr lang="en-GB" sz="5600"/>
              <a:t>. hrcoursesonline.com. (Photograph) </a:t>
            </a:r>
            <a:r>
              <a:rPr lang="en-GB" sz="5600">
                <a:hlinkClick r:id="rId4"/>
              </a:rPr>
              <a:t>https://hrcoursesonline.com/lewins-change-management-model/</a:t>
            </a:r>
            <a:r>
              <a:rPr lang="en-GB" sz="5600"/>
              <a:t>. </a:t>
            </a:r>
            <a:r>
              <a:rPr lang="en-US" sz="5600"/>
              <a:t>(Accessed 6 May 2026).</a:t>
            </a:r>
          </a:p>
          <a:p>
            <a:pPr marL="0" indent="0">
              <a:buNone/>
            </a:pPr>
            <a:endParaRPr lang="en-GB" sz="5600"/>
          </a:p>
          <a:p>
            <a:endParaRPr lang="en-US" sz="5600"/>
          </a:p>
          <a:p>
            <a:r>
              <a:rPr lang="en-US" sz="5600"/>
              <a:t>Kotter, J. (1996). </a:t>
            </a:r>
            <a:r>
              <a:rPr lang="en-US" sz="5600" i="1"/>
              <a:t>Kotter’s 8 Steps Model of Change</a:t>
            </a:r>
            <a:r>
              <a:rPr lang="en-US" sz="5600"/>
              <a:t>.</a:t>
            </a:r>
            <a:r>
              <a:rPr lang="en-GB" sz="5600"/>
              <a:t> </a:t>
            </a:r>
            <a:r>
              <a:rPr lang="en-GB" sz="5600">
                <a:solidFill>
                  <a:srgbClr val="FF0000"/>
                </a:solidFill>
                <a:hlinkClick r:id="rId5"/>
              </a:rPr>
              <a:t>https://portal.ct.gov/-/media/SDE/Turnaround/School-Improvement-Resources/Kotters_model.pdf</a:t>
            </a:r>
            <a:r>
              <a:rPr lang="en-GB" sz="5600">
                <a:solidFill>
                  <a:srgbClr val="FF0000"/>
                </a:solidFill>
              </a:rPr>
              <a:t> </a:t>
            </a:r>
            <a:r>
              <a:rPr lang="en-GB" sz="5600"/>
              <a:t>(Accessed 5 May 2026).</a:t>
            </a:r>
          </a:p>
          <a:p>
            <a:pPr marL="0" indent="0">
              <a:buNone/>
            </a:pPr>
            <a:endParaRPr lang="en-US" sz="5600"/>
          </a:p>
          <a:p>
            <a:r>
              <a:rPr lang="en-US" sz="5600" err="1"/>
              <a:t>Khwanchai</a:t>
            </a:r>
            <a:r>
              <a:rPr lang="en-US" sz="5600"/>
              <a:t> Phanthong (2020). </a:t>
            </a:r>
            <a:r>
              <a:rPr lang="en-US" sz="5600" i="1"/>
              <a:t>Two Men Making A Handshake · Free Stock Photo</a:t>
            </a:r>
            <a:r>
              <a:rPr lang="en-US" sz="5600"/>
              <a:t>. </a:t>
            </a:r>
            <a:r>
              <a:rPr lang="en-US" sz="5600" err="1"/>
              <a:t>Pexels</a:t>
            </a:r>
            <a:r>
              <a:rPr lang="en-US" sz="5600"/>
              <a:t>. </a:t>
            </a:r>
            <a:r>
              <a:rPr lang="en-US" sz="5600">
                <a:hlinkClick r:id="rId6"/>
              </a:rPr>
              <a:t>https://www.pexels.com/photo/two-men-making-a-handshake-4175028/</a:t>
            </a:r>
            <a:r>
              <a:rPr lang="en-US" sz="5600"/>
              <a:t>. </a:t>
            </a:r>
            <a:r>
              <a:rPr lang="en-GB" sz="5600"/>
              <a:t>(Accessed 5 May 2026).</a:t>
            </a:r>
          </a:p>
          <a:p>
            <a:endParaRPr lang="en-US" sz="6400"/>
          </a:p>
          <a:p>
            <a:pPr marL="0" indent="0">
              <a:buNone/>
            </a:pPr>
            <a:r>
              <a:rPr lang="en-US" sz="6400"/>
              <a:t>‌</a:t>
            </a:r>
          </a:p>
          <a:p>
            <a:endParaRPr lang="en-US"/>
          </a:p>
          <a:p>
            <a:endParaRPr lang="en-US"/>
          </a:p>
          <a:p>
            <a:r>
              <a:rPr lang="en-US"/>
              <a:t>‌</a:t>
            </a:r>
          </a:p>
          <a:p>
            <a:endParaRPr lang="en-GB"/>
          </a:p>
          <a:p>
            <a:pPr marL="0" indent="0">
              <a:buNone/>
            </a:pPr>
            <a:endParaRPr lang="en-GB"/>
          </a:p>
        </p:txBody>
      </p:sp>
    </p:spTree>
    <p:extLst>
      <p:ext uri="{BB962C8B-B14F-4D97-AF65-F5344CB8AC3E}">
        <p14:creationId xmlns:p14="http://schemas.microsoft.com/office/powerpoint/2010/main" val="37250348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7C006F-32F7-3093-24A9-79A47A3808F1}"/>
              </a:ext>
            </a:extLst>
          </p:cNvPr>
          <p:cNvSpPr>
            <a:spLocks noGrp="1"/>
          </p:cNvSpPr>
          <p:nvPr>
            <p:ph idx="1"/>
          </p:nvPr>
        </p:nvSpPr>
        <p:spPr>
          <a:xfrm>
            <a:off x="838200" y="433925"/>
            <a:ext cx="10515600" cy="5990150"/>
          </a:xfrm>
        </p:spPr>
        <p:txBody>
          <a:bodyPr>
            <a:normAutofit fontScale="92500"/>
          </a:bodyPr>
          <a:lstStyle/>
          <a:p>
            <a:r>
              <a:rPr lang="en-US" sz="1600"/>
              <a:t>Levene, D. (2023). </a:t>
            </a:r>
            <a:r>
              <a:rPr lang="en-US" sz="1600" i="1"/>
              <a:t>The new footbridge at Tintagel Castle, Cornwall</a:t>
            </a:r>
            <a:r>
              <a:rPr lang="en-US" sz="1600"/>
              <a:t>.(Photograph) </a:t>
            </a:r>
            <a:r>
              <a:rPr lang="en-US" sz="1600">
                <a:hlinkClick r:id="rId2"/>
              </a:rPr>
              <a:t>https://www.discoverbritain.com/journey-planning/things-to-do/best-things-to-do-south-west-england/</a:t>
            </a:r>
            <a:r>
              <a:rPr lang="en-US" sz="1600"/>
              <a:t>. (Accessed 05 May 2026).</a:t>
            </a:r>
          </a:p>
          <a:p>
            <a:r>
              <a:rPr lang="en-US" sz="1700"/>
              <a:t>Microsoft Developer Support. (2019). </a:t>
            </a:r>
            <a:r>
              <a:rPr lang="en-US" sz="1700" i="1"/>
              <a:t>DevOps and Culture, part 2</a:t>
            </a:r>
            <a:r>
              <a:rPr lang="en-US" sz="1700"/>
              <a:t>. (Photograph) </a:t>
            </a:r>
            <a:r>
              <a:rPr lang="en-US" sz="1700">
                <a:hlinkClick r:id="rId3"/>
              </a:rPr>
              <a:t>https://devblogs.microsoft.com/premier-developer/devops-and-culture-part-2/</a:t>
            </a:r>
            <a:r>
              <a:rPr lang="en-US" sz="1700"/>
              <a:t>. (Accessed 6 May 2026).</a:t>
            </a:r>
            <a:endParaRPr lang="en-US"/>
          </a:p>
          <a:p>
            <a:endParaRPr lang="en-US" sz="1600"/>
          </a:p>
          <a:p>
            <a:r>
              <a:rPr lang="en-US" sz="1600" err="1"/>
              <a:t>Parkdean</a:t>
            </a:r>
            <a:r>
              <a:rPr lang="en-US" sz="1600"/>
              <a:t> Resorts UK Limited (2023). </a:t>
            </a:r>
            <a:r>
              <a:rPr lang="en-US" sz="1600" i="1"/>
              <a:t>Free &amp; Cheap Things to Do in Cornwall</a:t>
            </a:r>
            <a:r>
              <a:rPr lang="en-US" sz="1600"/>
              <a:t>.(Photograph) https://www.parkdeanresorts.co.uk/discover-more/days-out/the-best-things-to-do-in-cornwall/ (Accessed 6 May 2026).</a:t>
            </a:r>
          </a:p>
          <a:p>
            <a:endParaRPr lang="en-US" sz="1600"/>
          </a:p>
          <a:p>
            <a:r>
              <a:rPr lang="en-US" sz="1600"/>
              <a:t>Pexels.com. (2026). </a:t>
            </a:r>
            <a:r>
              <a:rPr lang="en-US" sz="1600" i="1" err="1"/>
              <a:t>Securly</a:t>
            </a:r>
            <a:r>
              <a:rPr lang="en-US" sz="1600" i="1"/>
              <a:t> - Geolocation sharing</a:t>
            </a:r>
            <a:r>
              <a:rPr lang="en-US" sz="1600"/>
              <a:t>. (Photograph) https://www.pexels.com/photo/white-and-red-train-on-station-443386/ (Accessed 5 May 2026).</a:t>
            </a:r>
          </a:p>
          <a:p>
            <a:endParaRPr lang="en-US" sz="1050"/>
          </a:p>
          <a:p>
            <a:r>
              <a:rPr lang="en-US" sz="1050"/>
              <a:t>‌</a:t>
            </a:r>
            <a:r>
              <a:rPr lang="en-US" sz="1600"/>
              <a:t>Schein, E. (2010). </a:t>
            </a:r>
            <a:r>
              <a:rPr lang="en-US" sz="1600" i="1"/>
              <a:t>Organizational Culture and Leadership</a:t>
            </a:r>
            <a:r>
              <a:rPr lang="en-US" sz="1600"/>
              <a:t>. Jossey-Bass. </a:t>
            </a:r>
            <a:r>
              <a:rPr lang="en-US" sz="1600">
                <a:hlinkClick r:id="rId4"/>
              </a:rPr>
              <a:t>https://ia800805.us.archive.org/9/items/EdgarHScheinOrganizationalCultureAndLeadership/Edgar_H_Schein_Organizational_culture_and_leadership.pdf</a:t>
            </a:r>
            <a:r>
              <a:rPr lang="en-US" sz="1600"/>
              <a:t>. (Accessed 6 May 2026).</a:t>
            </a:r>
            <a:endParaRPr lang="en-US" sz="2400"/>
          </a:p>
          <a:p>
            <a:endParaRPr lang="en-US" sz="1600"/>
          </a:p>
          <a:p>
            <a:r>
              <a:rPr lang="en-US" sz="1600"/>
              <a:t>Smith, V. (2018). </a:t>
            </a:r>
            <a:r>
              <a:rPr lang="en-US" sz="1600" i="1"/>
              <a:t>Landscape Photography of Mountain Beside Beach Shoreline · Free Stock Photo</a:t>
            </a:r>
            <a:r>
              <a:rPr lang="en-US" sz="1600"/>
              <a:t>. </a:t>
            </a:r>
            <a:r>
              <a:rPr lang="en-US" sz="1600" err="1"/>
              <a:t>Pexels</a:t>
            </a:r>
            <a:r>
              <a:rPr lang="en-US" sz="1600"/>
              <a:t>. https://www.pexels.com/photo/landscape-photography-of-mountain-beside-beach-shoreline-1453567/ (Accessed 05 May 2026).</a:t>
            </a:r>
          </a:p>
          <a:p>
            <a:r>
              <a:rPr lang="en-US" sz="1600"/>
              <a:t>Tuckman, B.W. (1965) ‘Developmental sequence in small groups</a:t>
            </a:r>
            <a:r>
              <a:rPr lang="en-US" sz="1000"/>
              <a:t>’, </a:t>
            </a:r>
            <a:r>
              <a:rPr lang="en-US" sz="1500" i="1"/>
              <a:t>Psychological Bulletin</a:t>
            </a:r>
            <a:r>
              <a:rPr lang="en-US" sz="1600"/>
              <a:t>, 63(6), pp. 384–399. doi:10.1037/h0022100</a:t>
            </a:r>
          </a:p>
          <a:p>
            <a:r>
              <a:rPr lang="en-US" sz="1600"/>
              <a:t>Visit Wales (2020). </a:t>
            </a:r>
            <a:r>
              <a:rPr lang="en-US" sz="1600" i="1"/>
              <a:t>Tourism action plan 2020.</a:t>
            </a:r>
            <a:r>
              <a:rPr lang="en-US" sz="1600"/>
              <a:t>Visit Wales. https://www.gov.wales/sites/default/files/publications/2024-05/tourism-action-plan-2020-short-guide.pdf (Accessed 6 May 2026).</a:t>
            </a:r>
          </a:p>
          <a:p>
            <a:endParaRPr lang="en-US"/>
          </a:p>
          <a:p>
            <a:endParaRPr lang="en-GB"/>
          </a:p>
        </p:txBody>
      </p:sp>
    </p:spTree>
    <p:extLst>
      <p:ext uri="{BB962C8B-B14F-4D97-AF65-F5344CB8AC3E}">
        <p14:creationId xmlns:p14="http://schemas.microsoft.com/office/powerpoint/2010/main" val="32825487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3B24E1-3DF6-9118-F2CA-227BAB6E13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0DAB4F-730C-9C51-3A8C-CD40A6D77B9E}"/>
              </a:ext>
            </a:extLst>
          </p:cNvPr>
          <p:cNvSpPr>
            <a:spLocks noGrp="1"/>
          </p:cNvSpPr>
          <p:nvPr>
            <p:ph type="title"/>
          </p:nvPr>
        </p:nvSpPr>
        <p:spPr>
          <a:xfrm>
            <a:off x="239843" y="0"/>
            <a:ext cx="3703820" cy="1325563"/>
          </a:xfrm>
        </p:spPr>
        <p:txBody>
          <a:bodyPr/>
          <a:lstStyle/>
          <a:p>
            <a:r>
              <a:rPr lang="en-GB" dirty="0"/>
              <a:t>References-Jo</a:t>
            </a:r>
          </a:p>
        </p:txBody>
      </p:sp>
      <p:sp>
        <p:nvSpPr>
          <p:cNvPr id="3" name="Content Placeholder 2">
            <a:extLst>
              <a:ext uri="{FF2B5EF4-FFF2-40B4-BE49-F238E27FC236}">
                <a16:creationId xmlns:a16="http://schemas.microsoft.com/office/drawing/2014/main" id="{B2D45F56-A37D-95DD-8460-40F3DDE14DF5}"/>
              </a:ext>
            </a:extLst>
          </p:cNvPr>
          <p:cNvSpPr>
            <a:spLocks noGrp="1"/>
          </p:cNvSpPr>
          <p:nvPr>
            <p:ph idx="1"/>
          </p:nvPr>
        </p:nvSpPr>
        <p:spPr>
          <a:xfrm>
            <a:off x="239843" y="1154242"/>
            <a:ext cx="11542426" cy="5703757"/>
          </a:xfrm>
        </p:spPr>
        <p:txBody>
          <a:bodyPr>
            <a:normAutofit fontScale="32500" lnSpcReduction="20000"/>
          </a:bodyPr>
          <a:lstStyle/>
          <a:p>
            <a:r>
              <a:rPr lang="en-GB" sz="3100" dirty="0">
                <a:latin typeface="Arial" panose="020B0604020202020204" pitchFamily="34" charset="0"/>
                <a:cs typeface="Arial" panose="020B0604020202020204" pitchFamily="34" charset="0"/>
              </a:rPr>
              <a:t>Calland, S. (2025). </a:t>
            </a:r>
            <a:r>
              <a:rPr lang="en-GB" sz="3100" i="1" dirty="0">
                <a:latin typeface="Arial" panose="020B0604020202020204" pitchFamily="34" charset="0"/>
                <a:cs typeface="Arial" panose="020B0604020202020204" pitchFamily="34" charset="0"/>
              </a:rPr>
              <a:t>Shockwaves In Cornwall: Tourism Board Collapses Amid Financial Crisis</a:t>
            </a:r>
            <a:r>
              <a:rPr lang="en-GB" sz="3100" dirty="0">
                <a:latin typeface="Arial" panose="020B0604020202020204" pitchFamily="34" charset="0"/>
                <a:cs typeface="Arial" panose="020B0604020202020204" pitchFamily="34" charset="0"/>
              </a:rPr>
              <a:t>. [online] Newquay Voice. Available at: https://www.newquayvoice.co.uk/2025/10/shockwaves-in-cornwall-tourism-board-collapses-amid-financial-crisis/.</a:t>
            </a:r>
          </a:p>
          <a:p>
            <a:r>
              <a:rPr lang="en-GB" sz="3100" dirty="0">
                <a:latin typeface="Arial" panose="020B0604020202020204" pitchFamily="34" charset="0"/>
                <a:cs typeface="Arial" panose="020B0604020202020204" pitchFamily="34" charset="0"/>
              </a:rPr>
              <a:t>Cornwall Community Foundation (2024). </a:t>
            </a:r>
            <a:r>
              <a:rPr lang="en-GB" sz="3100" i="1" dirty="0">
                <a:latin typeface="Arial" panose="020B0604020202020204" pitchFamily="34" charset="0"/>
                <a:cs typeface="Arial" panose="020B0604020202020204" pitchFamily="34" charset="0"/>
              </a:rPr>
              <a:t>Cornwall’s local economy and employment | Cornwall Community Foundation</a:t>
            </a:r>
            <a:r>
              <a:rPr lang="en-GB" sz="3100" dirty="0">
                <a:latin typeface="Arial" panose="020B0604020202020204" pitchFamily="34" charset="0"/>
                <a:cs typeface="Arial" panose="020B0604020202020204" pitchFamily="34" charset="0"/>
              </a:rPr>
              <a:t>. [online] Cornwall Community Foundation. Available at: https://cornwallcommunityfoundation.com/our-impact-strategy/cornwall-local-economy-employment/.</a:t>
            </a:r>
          </a:p>
          <a:p>
            <a:r>
              <a:rPr lang="en-GB" sz="3100" dirty="0">
                <a:latin typeface="Arial" panose="020B0604020202020204" pitchFamily="34" charset="0"/>
                <a:cs typeface="Arial" panose="020B0604020202020204" pitchFamily="34" charset="0"/>
              </a:rPr>
              <a:t>Cornwall DMC (2021). </a:t>
            </a:r>
            <a:r>
              <a:rPr lang="en-GB" sz="3100" i="1" dirty="0">
                <a:latin typeface="Arial" panose="020B0604020202020204" pitchFamily="34" charset="0"/>
                <a:cs typeface="Arial" panose="020B0604020202020204" pitchFamily="34" charset="0"/>
              </a:rPr>
              <a:t>What is the value of tourism to Cornwall?</a:t>
            </a:r>
            <a:r>
              <a:rPr lang="en-GB" sz="3100" dirty="0">
                <a:latin typeface="Arial" panose="020B0604020202020204" pitchFamily="34" charset="0"/>
                <a:cs typeface="Arial" panose="020B0604020202020204" pitchFamily="34" charset="0"/>
              </a:rPr>
              <a:t> [online] Cornwall DMC. Available at: https://cornwall-dmc.co.uk/news/what-is-the-value-of-tourism-to-cornwall/.</a:t>
            </a:r>
          </a:p>
          <a:p>
            <a:r>
              <a:rPr lang="en-GB" sz="3100" dirty="0">
                <a:latin typeface="Arial" panose="020B0604020202020204" pitchFamily="34" charset="0"/>
                <a:cs typeface="Arial" panose="020B0604020202020204" pitchFamily="34" charset="0"/>
              </a:rPr>
              <a:t>Cornwall Opportunities (n.d.). </a:t>
            </a:r>
            <a:r>
              <a:rPr lang="en-GB" sz="3100" i="1" dirty="0">
                <a:latin typeface="Arial" panose="020B0604020202020204" pitchFamily="34" charset="0"/>
                <a:cs typeface="Arial" panose="020B0604020202020204" pitchFamily="34" charset="0"/>
              </a:rPr>
              <a:t>Visitor Economy</a:t>
            </a:r>
            <a:r>
              <a:rPr lang="en-GB" sz="3100" dirty="0">
                <a:latin typeface="Arial" panose="020B0604020202020204" pitchFamily="34" charset="0"/>
                <a:cs typeface="Arial" panose="020B0604020202020204" pitchFamily="34" charset="0"/>
              </a:rPr>
              <a:t>. [online] Cornwall Opportunities. Available at: https://www.cornwall-opportunities.co.uk/industries/visitor-economy/.</a:t>
            </a:r>
          </a:p>
          <a:p>
            <a:r>
              <a:rPr lang="en-GB" sz="3100" dirty="0">
                <a:latin typeface="Arial" panose="020B0604020202020204" pitchFamily="34" charset="0"/>
                <a:cs typeface="Arial" panose="020B0604020202020204" pitchFamily="34" charset="0"/>
              </a:rPr>
              <a:t>Denton, M. (2025). </a:t>
            </a:r>
            <a:r>
              <a:rPr lang="en-GB" sz="3100" i="1" dirty="0">
                <a:latin typeface="Arial" panose="020B0604020202020204" pitchFamily="34" charset="0"/>
                <a:cs typeface="Arial" panose="020B0604020202020204" pitchFamily="34" charset="0"/>
              </a:rPr>
              <a:t>Visit Cornwall goes into voluntary liquidation</a:t>
            </a:r>
            <a:r>
              <a:rPr lang="en-GB" sz="3100" dirty="0">
                <a:latin typeface="Arial" panose="020B0604020202020204" pitchFamily="34" charset="0"/>
                <a:cs typeface="Arial" panose="020B0604020202020204" pitchFamily="34" charset="0"/>
              </a:rPr>
              <a:t>. [online] Cornwall Live. Available at: https://www.cornwalllive.com/news/cornwall-news/visit-cornwall-goes-voluntary-liquidation-10544955.</a:t>
            </a:r>
          </a:p>
          <a:p>
            <a:r>
              <a:rPr lang="en-GB" sz="3100" dirty="0">
                <a:latin typeface="Arial" panose="020B0604020202020204" pitchFamily="34" charset="0"/>
                <a:cs typeface="Arial" panose="020B0604020202020204" pitchFamily="34" charset="0"/>
              </a:rPr>
              <a:t>Denton, M. and McGrath, C. (2026). </a:t>
            </a:r>
            <a:r>
              <a:rPr lang="en-GB" sz="3100" i="1" dirty="0">
                <a:latin typeface="Arial" panose="020B0604020202020204" pitchFamily="34" charset="0"/>
                <a:cs typeface="Arial" panose="020B0604020202020204" pitchFamily="34" charset="0"/>
              </a:rPr>
              <a:t>Cornwall tourism ‘on the brink’ as costs soar and visitors stay away</a:t>
            </a:r>
            <a:r>
              <a:rPr lang="en-GB" sz="3100" dirty="0">
                <a:latin typeface="Arial" panose="020B0604020202020204" pitchFamily="34" charset="0"/>
                <a:cs typeface="Arial" panose="020B0604020202020204" pitchFamily="34" charset="0"/>
              </a:rPr>
              <a:t>. [online] Cornwall Live. Available at: https://www.cornwalllive.com/news/cornwall-news/cornwall-tourism-on-brink-costs-10912305.</a:t>
            </a:r>
          </a:p>
          <a:p>
            <a:r>
              <a:rPr lang="en-GB" sz="3100" dirty="0" err="1">
                <a:latin typeface="Arial" panose="020B0604020202020204" pitchFamily="34" charset="0"/>
                <a:cs typeface="Arial" panose="020B0604020202020204" pitchFamily="34" charset="0"/>
              </a:rPr>
              <a:t>Eyriey</a:t>
            </a:r>
            <a:r>
              <a:rPr lang="en-GB" sz="3100" dirty="0">
                <a:latin typeface="Arial" panose="020B0604020202020204" pitchFamily="34" charset="0"/>
                <a:cs typeface="Arial" panose="020B0604020202020204" pitchFamily="34" charset="0"/>
              </a:rPr>
              <a:t>, N. (2025). </a:t>
            </a:r>
            <a:r>
              <a:rPr lang="en-GB" sz="3100" i="1" dirty="0">
                <a:latin typeface="Arial" panose="020B0604020202020204" pitchFamily="34" charset="0"/>
                <a:cs typeface="Arial" panose="020B0604020202020204" pitchFamily="34" charset="0"/>
              </a:rPr>
              <a:t>Visit Cornwall in voluntary liquidation | Business Cornwall</a:t>
            </a:r>
            <a:r>
              <a:rPr lang="en-GB" sz="3100" dirty="0">
                <a:latin typeface="Arial" panose="020B0604020202020204" pitchFamily="34" charset="0"/>
                <a:cs typeface="Arial" panose="020B0604020202020204" pitchFamily="34" charset="0"/>
              </a:rPr>
              <a:t>. [online] Business Cornwall | Bringing you the latest Cornish business news, views and opinion. Available at: https://businesscornwall.co.uk/news-by-industry/tourism-sector-business-news-cornwall/2025/10/visit-cornwall-in-voluntary-liquidation/.</a:t>
            </a:r>
          </a:p>
          <a:p>
            <a:r>
              <a:rPr lang="en-GB" sz="3100" dirty="0">
                <a:latin typeface="Arial" panose="020B0604020202020204" pitchFamily="34" charset="0"/>
                <a:cs typeface="Arial" panose="020B0604020202020204" pitchFamily="34" charset="0"/>
              </a:rPr>
              <a:t>Heather, L. (2023). </a:t>
            </a:r>
            <a:r>
              <a:rPr lang="en-GB" sz="3100" i="1" dirty="0">
                <a:latin typeface="Arial" panose="020B0604020202020204" pitchFamily="34" charset="0"/>
                <a:cs typeface="Arial" panose="020B0604020202020204" pitchFamily="34" charset="0"/>
              </a:rPr>
              <a:t>Explore Cornwall’s dramatic northern stretch</a:t>
            </a:r>
            <a:r>
              <a:rPr lang="en-GB" sz="3100" dirty="0">
                <a:latin typeface="Arial" panose="020B0604020202020204" pitchFamily="34" charset="0"/>
                <a:cs typeface="Arial" panose="020B0604020202020204" pitchFamily="34" charset="0"/>
              </a:rPr>
              <a:t>. [online] Classic Cottages. Available at: https://www.classic.co.uk/nas/places-to-go/guide-to-north-cornwall-3401.html.</a:t>
            </a:r>
          </a:p>
          <a:p>
            <a:r>
              <a:rPr lang="en-GB" sz="3100" dirty="0">
                <a:latin typeface="Arial" panose="020B0604020202020204" pitchFamily="34" charset="0"/>
                <a:cs typeface="Arial" panose="020B0604020202020204" pitchFamily="34" charset="0"/>
              </a:rPr>
              <a:t>Kia (2019). </a:t>
            </a:r>
            <a:r>
              <a:rPr lang="en-GB" sz="3100" i="1" dirty="0">
                <a:latin typeface="Arial" panose="020B0604020202020204" pitchFamily="34" charset="0"/>
                <a:cs typeface="Arial" panose="020B0604020202020204" pitchFamily="34" charset="0"/>
              </a:rPr>
              <a:t>10 weird and wonderful sights in Cornwall | Atlas &amp; Boots</a:t>
            </a:r>
            <a:r>
              <a:rPr lang="en-GB" sz="3100" dirty="0">
                <a:latin typeface="Arial" panose="020B0604020202020204" pitchFamily="34" charset="0"/>
                <a:cs typeface="Arial" panose="020B0604020202020204" pitchFamily="34" charset="0"/>
              </a:rPr>
              <a:t>. [online] Atlas &amp; Boots. Available at: https://www.atlasandboots.com/travel-blog/wonderful-sights-in-cornwall/.</a:t>
            </a:r>
          </a:p>
          <a:p>
            <a:r>
              <a:rPr lang="en-GB" sz="3100" dirty="0" err="1">
                <a:latin typeface="Arial" panose="020B0604020202020204" pitchFamily="34" charset="0"/>
                <a:cs typeface="Arial" panose="020B0604020202020204" pitchFamily="34" charset="0"/>
              </a:rPr>
              <a:t>SnapSea</a:t>
            </a:r>
            <a:r>
              <a:rPr lang="en-GB" sz="3100" dirty="0">
                <a:latin typeface="Arial" panose="020B0604020202020204" pitchFamily="34" charset="0"/>
                <a:cs typeface="Arial" panose="020B0604020202020204" pitchFamily="34" charset="0"/>
              </a:rPr>
              <a:t> (n.d.). </a:t>
            </a:r>
            <a:r>
              <a:rPr lang="en-GB" sz="3100" i="1" dirty="0">
                <a:latin typeface="Arial" panose="020B0604020202020204" pitchFamily="34" charset="0"/>
                <a:cs typeface="Arial" panose="020B0604020202020204" pitchFamily="34" charset="0"/>
              </a:rPr>
              <a:t>What is a Destination Marketing Organisation (DMO)?</a:t>
            </a:r>
            <a:r>
              <a:rPr lang="en-GB" sz="3100" dirty="0">
                <a:latin typeface="Arial" panose="020B0604020202020204" pitchFamily="34" charset="0"/>
                <a:cs typeface="Arial" panose="020B0604020202020204" pitchFamily="34" charset="0"/>
              </a:rPr>
              <a:t> [online] www.snapsea.io. Available at: https://www.snapsea.io/glossary/destination-marketing-organisation-dmo.</a:t>
            </a:r>
          </a:p>
          <a:p>
            <a:r>
              <a:rPr lang="en-GB" sz="3100" dirty="0">
                <a:latin typeface="Arial" panose="020B0604020202020204" pitchFamily="34" charset="0"/>
                <a:cs typeface="Arial" panose="020B0604020202020204" pitchFamily="34" charset="0"/>
              </a:rPr>
              <a:t>The Cornwall (2023). </a:t>
            </a:r>
            <a:r>
              <a:rPr lang="en-GB" sz="3100" i="1" dirty="0">
                <a:latin typeface="Arial" panose="020B0604020202020204" pitchFamily="34" charset="0"/>
                <a:cs typeface="Arial" panose="020B0604020202020204" pitchFamily="34" charset="0"/>
              </a:rPr>
              <a:t>Why is Cornwall Famous?</a:t>
            </a:r>
            <a:r>
              <a:rPr lang="en-GB" sz="3100" dirty="0">
                <a:latin typeface="Arial" panose="020B0604020202020204" pitchFamily="34" charset="0"/>
                <a:cs typeface="Arial" panose="020B0604020202020204" pitchFamily="34" charset="0"/>
              </a:rPr>
              <a:t> [online] The Cornwall Hotel &amp; Spa. Available at: https://www.thecornwall.com/hotel/news/why-is-cornwall-famous/.</a:t>
            </a:r>
          </a:p>
          <a:p>
            <a:r>
              <a:rPr lang="en-GB" sz="3100" dirty="0">
                <a:latin typeface="Arial" panose="020B0604020202020204" pitchFamily="34" charset="0"/>
                <a:cs typeface="Arial" panose="020B0604020202020204" pitchFamily="34" charset="0"/>
              </a:rPr>
              <a:t>The Growth Hub (2023). </a:t>
            </a:r>
            <a:r>
              <a:rPr lang="en-GB" sz="3100" i="1" dirty="0">
                <a:latin typeface="Arial" panose="020B0604020202020204" pitchFamily="34" charset="0"/>
                <a:cs typeface="Arial" panose="020B0604020202020204" pitchFamily="34" charset="0"/>
              </a:rPr>
              <a:t>Visit Cornwall awarded £345,000 funding | Cornwall &amp; Isles of Scilly - Growth Hub</a:t>
            </a:r>
            <a:r>
              <a:rPr lang="en-GB" sz="3100" dirty="0">
                <a:latin typeface="Arial" panose="020B0604020202020204" pitchFamily="34" charset="0"/>
                <a:cs typeface="Arial" panose="020B0604020202020204" pitchFamily="34" charset="0"/>
              </a:rPr>
              <a:t>. [online] Ciosgrowthhub.com. Available at: https://www.ciosgrowthhub.com/news/visit-cornwall-awarded-ps345000-funding.</a:t>
            </a:r>
          </a:p>
          <a:p>
            <a:r>
              <a:rPr lang="en-GB" sz="3100" dirty="0">
                <a:latin typeface="Arial" panose="020B0604020202020204" pitchFamily="34" charset="0"/>
                <a:cs typeface="Arial" panose="020B0604020202020204" pitchFamily="34" charset="0"/>
              </a:rPr>
              <a:t>Tonks, P. and King, J. (2025). </a:t>
            </a:r>
            <a:r>
              <a:rPr lang="en-GB" sz="3100" i="1" dirty="0">
                <a:latin typeface="Arial" panose="020B0604020202020204" pitchFamily="34" charset="0"/>
                <a:cs typeface="Arial" panose="020B0604020202020204" pitchFamily="34" charset="0"/>
              </a:rPr>
              <a:t>Cornwall tourism ‘in crisis’ as visitor numbers plummet to 10-year low</a:t>
            </a:r>
            <a:r>
              <a:rPr lang="en-GB" sz="3100" dirty="0">
                <a:latin typeface="Arial" panose="020B0604020202020204" pitchFamily="34" charset="0"/>
                <a:cs typeface="Arial" panose="020B0604020202020204" pitchFamily="34" charset="0"/>
              </a:rPr>
              <a:t>. [online] Cornwall Live. Available at: https://www.cornwalllive.com/news/cornwall-news/cornwall-tourism-in-crisis-visitor-9874776.</a:t>
            </a:r>
          </a:p>
          <a:p>
            <a:r>
              <a:rPr lang="en-GB" sz="3100" dirty="0" err="1">
                <a:latin typeface="Arial" panose="020B0604020202020204" pitchFamily="34" charset="0"/>
                <a:cs typeface="Arial" panose="020B0604020202020204" pitchFamily="34" charset="0"/>
              </a:rPr>
              <a:t>Travelmole</a:t>
            </a:r>
            <a:r>
              <a:rPr lang="en-GB" sz="3100" dirty="0">
                <a:latin typeface="Arial" panose="020B0604020202020204" pitchFamily="34" charset="0"/>
                <a:cs typeface="Arial" panose="020B0604020202020204" pitchFamily="34" charset="0"/>
              </a:rPr>
              <a:t> (2025). </a:t>
            </a:r>
            <a:r>
              <a:rPr lang="en-GB" sz="3100" i="1" dirty="0" err="1">
                <a:latin typeface="Arial" panose="020B0604020202020204" pitchFamily="34" charset="0"/>
                <a:cs typeface="Arial" panose="020B0604020202020204" pitchFamily="34" charset="0"/>
              </a:rPr>
              <a:t>TravelMole</a:t>
            </a:r>
            <a:r>
              <a:rPr lang="en-GB" sz="3100" dirty="0">
                <a:latin typeface="Arial" panose="020B0604020202020204" pitchFamily="34" charset="0"/>
                <a:cs typeface="Arial" panose="020B0604020202020204" pitchFamily="34" charset="0"/>
              </a:rPr>
              <a:t>. [online] </a:t>
            </a:r>
            <a:r>
              <a:rPr lang="en-GB" sz="3100" dirty="0" err="1">
                <a:latin typeface="Arial" panose="020B0604020202020204" pitchFamily="34" charset="0"/>
                <a:cs typeface="Arial" panose="020B0604020202020204" pitchFamily="34" charset="0"/>
              </a:rPr>
              <a:t>TravelMole</a:t>
            </a:r>
            <a:r>
              <a:rPr lang="en-GB" sz="3100" dirty="0">
                <a:latin typeface="Arial" panose="020B0604020202020204" pitchFamily="34" charset="0"/>
                <a:cs typeface="Arial" panose="020B0604020202020204" pitchFamily="34" charset="0"/>
              </a:rPr>
              <a:t>. Available at: https://www.travelmole.com/news/liquidation-cornwall-board-of-tourism.</a:t>
            </a:r>
          </a:p>
          <a:p>
            <a:r>
              <a:rPr lang="en-GB" sz="3100" dirty="0">
                <a:latin typeface="Arial" panose="020B0604020202020204" pitchFamily="34" charset="0"/>
                <a:cs typeface="Arial" panose="020B0604020202020204" pitchFamily="34" charset="0"/>
              </a:rPr>
              <a:t>Truro City Council (3AD). 𝐒𝐭𝐚𝐭𝐞𝐦𝐞𝐧𝐭 𝐟𝐫𝐨𝐦 𝐓𝐫𝐮𝐫𝐨 𝐂𝐢𝐭𝐲 𝐂𝐨𝐮𝐧𝐜𝐢𝐥. Available at: https://www.facebook.com/trurocitycouncil/posts/%F0%9D%90%92%F0%9D%90%AD%F0%9D%90%9A%F0%9D%90%AD%F0%9D%90%9E%F0%9D%90%A6%F0%9D%90%9E%F0%9D%90%A7%F0%9D%90%AD-%F0%9D%90%9F%F0%9D%90%AB%F0%9D%90%A8%F0%9D%90%A6-%F0%9D%90%93%F0%9D%90%AB%F0%9D%90%AE%F0%9D%90%AB%F0%9D%90%A8-%F0%9D%90%82%F0%9D%90%A2%F0%9D%90%AD%F0%9D%90%B2-%F0%9D%90%82%F0%9D%90%A8%F0%9D%90%AE%F0%9D%90%A7%F0%9D%90%9C%F0%9D%90%A2%F0%9D%90%A5truro-city-council-are-sorry-to-hear-the-news-t/1208762261279219/.</a:t>
            </a:r>
          </a:p>
          <a:p>
            <a:r>
              <a:rPr lang="en-GB" sz="3100" dirty="0">
                <a:latin typeface="Arial" panose="020B0604020202020204" pitchFamily="34" charset="0"/>
                <a:cs typeface="Arial" panose="020B0604020202020204" pitchFamily="34" charset="0"/>
              </a:rPr>
              <a:t>Watson, E. (2025). Tourism leaders ‘devastated’ by Visit Cornwall liquidation. </a:t>
            </a:r>
            <a:r>
              <a:rPr lang="en-GB" sz="3100" i="1" dirty="0">
                <a:latin typeface="Arial" panose="020B0604020202020204" pitchFamily="34" charset="0"/>
                <a:cs typeface="Arial" panose="020B0604020202020204" pitchFamily="34" charset="0"/>
              </a:rPr>
              <a:t>BBC News</a:t>
            </a:r>
            <a:r>
              <a:rPr lang="en-GB" sz="3100" dirty="0">
                <a:latin typeface="Arial" panose="020B0604020202020204" pitchFamily="34" charset="0"/>
                <a:cs typeface="Arial" panose="020B0604020202020204" pitchFamily="34" charset="0"/>
              </a:rPr>
              <a:t>. [online] 3 Oct. Available at: https://www.bbc.co.uk/news/articles/ckg34z09wx2o.</a:t>
            </a:r>
          </a:p>
          <a:p>
            <a:r>
              <a:rPr lang="en-GB" sz="3100" dirty="0">
                <a:latin typeface="Arial" panose="020B0604020202020204" pitchFamily="34" charset="0"/>
                <a:cs typeface="Arial" panose="020B0604020202020204" pitchFamily="34" charset="0"/>
              </a:rPr>
              <a:t>Welsh </a:t>
            </a:r>
            <a:r>
              <a:rPr lang="en-GB" sz="3100" dirty="0" err="1">
                <a:latin typeface="Arial" panose="020B0604020202020204" pitchFamily="34" charset="0"/>
                <a:cs typeface="Arial" panose="020B0604020202020204" pitchFamily="34" charset="0"/>
              </a:rPr>
              <a:t>Governement</a:t>
            </a:r>
            <a:r>
              <a:rPr lang="en-GB" sz="3100" dirty="0">
                <a:latin typeface="Arial" panose="020B0604020202020204" pitchFamily="34" charset="0"/>
                <a:cs typeface="Arial" panose="020B0604020202020204" pitchFamily="34" charset="0"/>
              </a:rPr>
              <a:t> (2024). </a:t>
            </a:r>
            <a:r>
              <a:rPr lang="en-GB" sz="3100" i="1" dirty="0">
                <a:latin typeface="Arial" panose="020B0604020202020204" pitchFamily="34" charset="0"/>
                <a:cs typeface="Arial" panose="020B0604020202020204" pitchFamily="34" charset="0"/>
              </a:rPr>
              <a:t>About your regional tourism forum</a:t>
            </a:r>
            <a:r>
              <a:rPr lang="en-GB" sz="3100" dirty="0">
                <a:latin typeface="Arial" panose="020B0604020202020204" pitchFamily="34" charset="0"/>
                <a:cs typeface="Arial" panose="020B0604020202020204" pitchFamily="34" charset="0"/>
              </a:rPr>
              <a:t>. [online] Industry. Available at: https://industry.visitwales.com/about-us/about-your-regional-tourism-forum.</a:t>
            </a:r>
          </a:p>
          <a:p>
            <a:r>
              <a:rPr lang="en-GB" sz="3100" dirty="0">
                <a:latin typeface="Arial" panose="020B0604020202020204" pitchFamily="34" charset="0"/>
                <a:cs typeface="Arial" panose="020B0604020202020204" pitchFamily="34" charset="0"/>
              </a:rPr>
              <a:t>Welsh Government (2024). </a:t>
            </a:r>
            <a:r>
              <a:rPr lang="en-GB" sz="3100" i="1" dirty="0">
                <a:latin typeface="Arial" panose="020B0604020202020204" pitchFamily="34" charset="0"/>
                <a:cs typeface="Arial" panose="020B0604020202020204" pitchFamily="34" charset="0"/>
              </a:rPr>
              <a:t>Key facts and information | Wales</a:t>
            </a:r>
            <a:r>
              <a:rPr lang="en-GB" sz="3100" dirty="0">
                <a:latin typeface="Arial" panose="020B0604020202020204" pitchFamily="34" charset="0"/>
                <a:cs typeface="Arial" panose="020B0604020202020204" pitchFamily="34" charset="0"/>
              </a:rPr>
              <a:t>. [online] Wales.com. Available at: https://www.wales.com/media-centre/key-facts-and-information.</a:t>
            </a:r>
          </a:p>
          <a:p>
            <a:endParaRPr lang="en-GB" dirty="0"/>
          </a:p>
        </p:txBody>
      </p:sp>
    </p:spTree>
    <p:extLst>
      <p:ext uri="{BB962C8B-B14F-4D97-AF65-F5344CB8AC3E}">
        <p14:creationId xmlns:p14="http://schemas.microsoft.com/office/powerpoint/2010/main" val="20382457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4327</Words>
  <Application>Microsoft Office PowerPoint</Application>
  <PresentationFormat>Widescreen</PresentationFormat>
  <Paragraphs>306</Paragraphs>
  <Slides>27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Aptos</vt:lpstr>
      <vt:lpstr>Aptos Display</vt:lpstr>
      <vt:lpstr>Arial</vt:lpstr>
      <vt:lpstr>Calibri</vt:lpstr>
      <vt:lpstr>Roboto</vt:lpstr>
      <vt:lpstr>office theme</vt:lpstr>
      <vt:lpstr>PowerPoint Presentation</vt:lpstr>
      <vt:lpstr>PowerPoint Presentation</vt:lpstr>
      <vt:lpstr>PowerPoint Presentation</vt:lpstr>
      <vt:lpstr>PowerPoint Presentation</vt:lpstr>
      <vt:lpstr>PowerPoint Presentation</vt:lpstr>
      <vt:lpstr>What Changed After Visit Cornwall Collapsed?</vt:lpstr>
      <vt:lpstr>What Leadership Does Cornwall Need?</vt:lpstr>
      <vt:lpstr>How Can Cornwall Move Tourism Forward?  </vt:lpstr>
      <vt:lpstr>Creating a New Tourism Structure </vt:lpstr>
      <vt:lpstr>Change and management responses</vt:lpstr>
      <vt:lpstr>PowerPoint Presentation</vt:lpstr>
      <vt:lpstr>PowerPoint Presentation</vt:lpstr>
      <vt:lpstr>PowerPoint Presentation</vt:lpstr>
      <vt:lpstr>In comparison to Visit Wales</vt:lpstr>
      <vt:lpstr>PowerPoint Presentation</vt:lpstr>
      <vt:lpstr>Impact on tourism, leisure and events-Jo-1</vt:lpstr>
      <vt:lpstr>Short term impacts- 2</vt:lpstr>
      <vt:lpstr>Long term impacts- 3</vt:lpstr>
      <vt:lpstr>Reputation-4</vt:lpstr>
      <vt:lpstr>Impacts-5</vt:lpstr>
      <vt:lpstr>Recommendations</vt:lpstr>
      <vt:lpstr>Conclusion </vt:lpstr>
      <vt:lpstr>References-Rhiane</vt:lpstr>
      <vt:lpstr>References-Ethan</vt:lpstr>
      <vt:lpstr>References-Amber</vt:lpstr>
      <vt:lpstr>PowerPoint Presentation</vt:lpstr>
      <vt:lpstr>References-Jo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Jo Ayres (2502970)</cp:lastModifiedBy>
  <cp:revision>1</cp:revision>
  <dcterms:created xsi:type="dcterms:W3CDTF">2026-04-22T09:36:48Z</dcterms:created>
  <dcterms:modified xsi:type="dcterms:W3CDTF">2026-05-12T22:20:45Z</dcterms:modified>
</cp:coreProperties>
</file>