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8"/>
  </p:notesMasterIdLst>
  <p:handoutMasterIdLst>
    <p:handoutMasterId r:id="rId39"/>
  </p:handoutMasterIdLst>
  <p:sldIdLst>
    <p:sldId id="256" r:id="rId5"/>
    <p:sldId id="283" r:id="rId6"/>
    <p:sldId id="406" r:id="rId7"/>
    <p:sldId id="378" r:id="rId8"/>
    <p:sldId id="350" r:id="rId9"/>
    <p:sldId id="363" r:id="rId10"/>
    <p:sldId id="403" r:id="rId11"/>
    <p:sldId id="336" r:id="rId12"/>
    <p:sldId id="404" r:id="rId13"/>
    <p:sldId id="338" r:id="rId14"/>
    <p:sldId id="339" r:id="rId15"/>
    <p:sldId id="340" r:id="rId16"/>
    <p:sldId id="341" r:id="rId17"/>
    <p:sldId id="345" r:id="rId18"/>
    <p:sldId id="412" r:id="rId19"/>
    <p:sldId id="413" r:id="rId20"/>
    <p:sldId id="414" r:id="rId21"/>
    <p:sldId id="357" r:id="rId22"/>
    <p:sldId id="415" r:id="rId23"/>
    <p:sldId id="416" r:id="rId24"/>
    <p:sldId id="360" r:id="rId25"/>
    <p:sldId id="417" r:id="rId26"/>
    <p:sldId id="418" r:id="rId27"/>
    <p:sldId id="347" r:id="rId28"/>
    <p:sldId id="331" r:id="rId29"/>
    <p:sldId id="332" r:id="rId30"/>
    <p:sldId id="376" r:id="rId31"/>
    <p:sldId id="292" r:id="rId32"/>
    <p:sldId id="321" r:id="rId33"/>
    <p:sldId id="322" r:id="rId34"/>
    <p:sldId id="323" r:id="rId35"/>
    <p:sldId id="312" r:id="rId36"/>
    <p:sldId id="337" r:id="rId3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C02286A-74E6-4005-9C58-1ADD4E331BA9}" v="35" dt="2022-07-12T11:11:06.53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8837" autoAdjust="0"/>
  </p:normalViewPr>
  <p:slideViewPr>
    <p:cSldViewPr>
      <p:cViewPr varScale="1">
        <p:scale>
          <a:sx n="101" d="100"/>
          <a:sy n="101" d="100"/>
        </p:scale>
        <p:origin x="1914" y="10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handoutMaster" Target="handoutMasters/handoutMaster1.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zora Hurd" userId="ba4173c6921c9c25" providerId="LiveId" clId="{8C02286A-74E6-4005-9C58-1ADD4E331BA9}"/>
    <pc:docChg chg="custSel modSld">
      <pc:chgData name="Azora Hurd" userId="ba4173c6921c9c25" providerId="LiveId" clId="{8C02286A-74E6-4005-9C58-1ADD4E331BA9}" dt="2022-07-12T11:15:02.582" v="1100" actId="20577"/>
      <pc:docMkLst>
        <pc:docMk/>
      </pc:docMkLst>
      <pc:sldChg chg="modSp">
        <pc:chgData name="Azora Hurd" userId="ba4173c6921c9c25" providerId="LiveId" clId="{8C02286A-74E6-4005-9C58-1ADD4E331BA9}" dt="2022-07-12T11:09:02.428" v="33" actId="6549"/>
        <pc:sldMkLst>
          <pc:docMk/>
          <pc:sldMk cId="1983398845" sldId="283"/>
        </pc:sldMkLst>
        <pc:spChg chg="mod">
          <ac:chgData name="Azora Hurd" userId="ba4173c6921c9c25" providerId="LiveId" clId="{8C02286A-74E6-4005-9C58-1ADD4E331BA9}" dt="2022-07-12T11:09:02.428" v="33" actId="6549"/>
          <ac:spMkLst>
            <pc:docMk/>
            <pc:sldMk cId="1983398845" sldId="283"/>
            <ac:spMk id="3" creationId="{16E94382-DACE-4E00-9EDA-0779A57F51D8}"/>
          </ac:spMkLst>
        </pc:spChg>
      </pc:sldChg>
      <pc:sldChg chg="modNotesTx">
        <pc:chgData name="Azora Hurd" userId="ba4173c6921c9c25" providerId="LiveId" clId="{8C02286A-74E6-4005-9C58-1ADD4E331BA9}" dt="2022-07-12T11:11:00.876" v="352" actId="20577"/>
        <pc:sldMkLst>
          <pc:docMk/>
          <pc:sldMk cId="3359444438" sldId="292"/>
        </pc:sldMkLst>
      </pc:sldChg>
      <pc:sldChg chg="modNotesTx">
        <pc:chgData name="Azora Hurd" userId="ba4173c6921c9c25" providerId="LiveId" clId="{8C02286A-74E6-4005-9C58-1ADD4E331BA9}" dt="2022-07-12T11:11:12.354" v="353"/>
        <pc:sldMkLst>
          <pc:docMk/>
          <pc:sldMk cId="3676632020" sldId="321"/>
        </pc:sldMkLst>
      </pc:sldChg>
      <pc:sldChg chg="modNotesTx">
        <pc:chgData name="Azora Hurd" userId="ba4173c6921c9c25" providerId="LiveId" clId="{8C02286A-74E6-4005-9C58-1ADD4E331BA9}" dt="2022-07-12T11:11:16.005" v="354"/>
        <pc:sldMkLst>
          <pc:docMk/>
          <pc:sldMk cId="2506142678" sldId="322"/>
        </pc:sldMkLst>
      </pc:sldChg>
      <pc:sldChg chg="modNotesTx">
        <pc:chgData name="Azora Hurd" userId="ba4173c6921c9c25" providerId="LiveId" clId="{8C02286A-74E6-4005-9C58-1ADD4E331BA9}" dt="2022-07-12T11:11:19.733" v="355"/>
        <pc:sldMkLst>
          <pc:docMk/>
          <pc:sldMk cId="1956311136" sldId="323"/>
        </pc:sldMkLst>
      </pc:sldChg>
      <pc:sldChg chg="modNotesTx">
        <pc:chgData name="Azora Hurd" userId="ba4173c6921c9c25" providerId="LiveId" clId="{8C02286A-74E6-4005-9C58-1ADD4E331BA9}" dt="2022-07-12T11:15:02.582" v="1100" actId="20577"/>
        <pc:sldMkLst>
          <pc:docMk/>
          <pc:sldMk cId="2669481906" sldId="403"/>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06/12/2022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12/6/2022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canva.com/en_gb/"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canva.com/en_gb/"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a:t>
            </a:fld>
            <a:endParaRPr lang="en-US"/>
          </a:p>
        </p:txBody>
      </p:sp>
    </p:spTree>
    <p:extLst>
      <p:ext uri="{BB962C8B-B14F-4D97-AF65-F5344CB8AC3E}">
        <p14:creationId xmlns:p14="http://schemas.microsoft.com/office/powerpoint/2010/main" val="2655792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Assessment 1 </a:t>
            </a:r>
          </a:p>
          <a:p>
            <a:endParaRPr lang="en-GB" dirty="0"/>
          </a:p>
          <a:p>
            <a:pPr defTabSz="468721">
              <a:defRPr/>
            </a:pPr>
            <a:r>
              <a:rPr lang="en-GB" sz="1800" b="1" dirty="0">
                <a:latin typeface="Arial" panose="020B0604020202020204" pitchFamily="34" charset="0"/>
                <a:ea typeface="Times New Roman" panose="02020603050405020304" pitchFamily="18" charset="0"/>
                <a:cs typeface="Arial" panose="020B0604020202020204" pitchFamily="34" charset="0"/>
              </a:rPr>
              <a:t>Produce an e-portfolio that addresses the following four tasks:</a:t>
            </a:r>
          </a:p>
          <a:p>
            <a:pPr defTabSz="468721">
              <a:defRPr/>
            </a:pPr>
            <a:endParaRPr lang="en-GB" sz="1800" b="1" dirty="0">
              <a:latin typeface="Arial" panose="020B0604020202020204" pitchFamily="34" charset="0"/>
              <a:ea typeface="Times New Roman" panose="02020603050405020304" pitchFamily="18" charset="0"/>
              <a:cs typeface="Arial" panose="020B0604020202020204" pitchFamily="34" charset="0"/>
            </a:endParaRPr>
          </a:p>
          <a:p>
            <a:pPr defTabSz="468721">
              <a:defRPr/>
            </a:pPr>
            <a:r>
              <a:rPr lang="en-US" sz="1800" dirty="0">
                <a:latin typeface="Arial" panose="020B0604020202020204" pitchFamily="34" charset="0"/>
                <a:ea typeface="Times New Roman" panose="02020603050405020304" pitchFamily="18" charset="0"/>
                <a:cs typeface="Arial" panose="020B0604020202020204" pitchFamily="34" charset="0"/>
              </a:rPr>
              <a:t>This mark will be awarded based on your tutor’s assessment of your active participation in, and contributions to, the learning activities throughout the module.  </a:t>
            </a:r>
          </a:p>
          <a:p>
            <a:pPr defTabSz="468721">
              <a:defRPr/>
            </a:pPr>
            <a:endParaRPr lang="en-US" sz="1800" dirty="0">
              <a:latin typeface="Arial" panose="020B0604020202020204" pitchFamily="34" charset="0"/>
              <a:ea typeface="Times New Roman" panose="02020603050405020304" pitchFamily="18" charset="0"/>
              <a:cs typeface="Arial" panose="020B0604020202020204" pitchFamily="34" charset="0"/>
            </a:endParaRPr>
          </a:p>
          <a:p>
            <a:pPr defTabSz="468721">
              <a:defRPr/>
            </a:pPr>
            <a:r>
              <a:rPr lang="en-US" sz="1800" dirty="0">
                <a:latin typeface="Arial" panose="020B0604020202020204" pitchFamily="34" charset="0"/>
                <a:ea typeface="Times New Roman" panose="02020603050405020304" pitchFamily="18" charset="0"/>
                <a:cs typeface="Arial" panose="020B0604020202020204" pitchFamily="34" charset="0"/>
              </a:rPr>
              <a:t>Tutors will award marks for completing specified tasks and for the output you produce and submit (e.g., completion of activities, messages posted in   discussion threads, active participation in discussions). This mark relates to both participation and contribution, so simply completing all module study activities is not a guarantee that you will receive the full 10 marks. If your tutor does not feel you have participated in these activities, the 10 marks will be lost.  </a:t>
            </a:r>
            <a:endParaRPr lang="en-GB" sz="1800" b="1" dirty="0">
              <a:latin typeface="Arial" panose="020B0604020202020204" pitchFamily="34" charset="0"/>
              <a:ea typeface="Times New Roman" panose="02020603050405020304" pitchFamily="18" charset="0"/>
              <a:cs typeface="Arial" panose="020B0604020202020204" pitchFamily="34" charset="0"/>
            </a:endParaRPr>
          </a:p>
          <a:p>
            <a:pPr defTabSz="468721">
              <a:defRPr/>
            </a:pPr>
            <a:endParaRPr lang="en-GB" sz="1800" b="1" dirty="0">
              <a:latin typeface="Arial" panose="020B0604020202020204" pitchFamily="34" charset="0"/>
              <a:ea typeface="Times New Roman" panose="02020603050405020304" pitchFamily="18" charset="0"/>
              <a:cs typeface="Arial" panose="020B0604020202020204" pitchFamily="34" charset="0"/>
            </a:endParaRPr>
          </a:p>
          <a:p>
            <a:pPr defTabSz="468721">
              <a:defRPr/>
            </a:pPr>
            <a:r>
              <a:rPr lang="en-GB" sz="1800" b="1" dirty="0">
                <a:latin typeface="Arial" panose="020B0604020202020204" pitchFamily="34" charset="0"/>
                <a:ea typeface="Times New Roman" panose="02020603050405020304" pitchFamily="18" charset="0"/>
              </a:rPr>
              <a:t>Task 1</a:t>
            </a:r>
            <a:r>
              <a:rPr lang="en-GB" sz="1800" dirty="0">
                <a:latin typeface="Arial" panose="020B0604020202020204" pitchFamily="34" charset="0"/>
                <a:ea typeface="Times New Roman" panose="02020603050405020304" pitchFamily="18" charset="0"/>
              </a:rPr>
              <a:t>. Create a mind map that demonstrates how the ideas and concepts covered in Unit One of the module are interconnected and how they contributed to the development of your project idea.</a:t>
            </a:r>
            <a:endParaRPr lang="en-GB" sz="1800" b="1" dirty="0">
              <a:latin typeface="Arial" panose="020B0604020202020204" pitchFamily="34" charset="0"/>
              <a:ea typeface="Times New Roman" panose="02020603050405020304" pitchFamily="18" charset="0"/>
              <a:cs typeface="Arial" panose="020B0604020202020204" pitchFamily="34" charset="0"/>
            </a:endParaRPr>
          </a:p>
          <a:p>
            <a:pPr defTabSz="468721">
              <a:defRPr/>
            </a:pPr>
            <a:endParaRPr lang="en-GB" sz="1800" b="1" dirty="0">
              <a:latin typeface="Arial" panose="020B0604020202020204" pitchFamily="34" charset="0"/>
              <a:ea typeface="Times New Roman" panose="02020603050405020304" pitchFamily="18" charset="0"/>
              <a:cs typeface="Arial" panose="020B0604020202020204" pitchFamily="34" charset="0"/>
            </a:endParaRPr>
          </a:p>
          <a:p>
            <a:pPr defTabSz="468721">
              <a:defRPr/>
            </a:pPr>
            <a:r>
              <a:rPr lang="en-GB" sz="1800" b="1" dirty="0">
                <a:latin typeface="Arial" panose="020B0604020202020204" pitchFamily="34" charset="0"/>
                <a:ea typeface="Times New Roman" panose="02020603050405020304" pitchFamily="18" charset="0"/>
              </a:rPr>
              <a:t>Task 2.</a:t>
            </a:r>
            <a:r>
              <a:rPr lang="en-GB" sz="1800" dirty="0">
                <a:latin typeface="Arial" panose="020B0604020202020204" pitchFamily="34" charset="0"/>
                <a:ea typeface="Times New Roman" panose="02020603050405020304" pitchFamily="18" charset="0"/>
              </a:rPr>
              <a:t> Using a medium of your choice, create a summary that outlines how you came up with your idea and how it adds value, based on the concepts introduced in Unit Two of the module. </a:t>
            </a:r>
          </a:p>
          <a:p>
            <a:pPr defTabSz="468721">
              <a:defRPr/>
            </a:pPr>
            <a:endParaRPr lang="en-GB" sz="1800" dirty="0">
              <a:latin typeface="Arial" panose="020B0604020202020204" pitchFamily="34" charset="0"/>
              <a:ea typeface="Times New Roman" panose="02020603050405020304" pitchFamily="18" charset="0"/>
              <a:cs typeface="Times New Roman" panose="02020603050405020304" pitchFamily="18" charset="0"/>
            </a:endParaRPr>
          </a:p>
          <a:p>
            <a:pPr defTabSz="468721">
              <a:defRPr/>
            </a:pPr>
            <a:r>
              <a:rPr lang="en-GB" sz="1800" b="1" dirty="0">
                <a:latin typeface="Arial" panose="020B0604020202020204" pitchFamily="34" charset="0"/>
                <a:ea typeface="Times New Roman" panose="02020603050405020304" pitchFamily="18" charset="0"/>
              </a:rPr>
              <a:t>Task 3.</a:t>
            </a:r>
            <a:r>
              <a:rPr lang="en-GB" sz="1800" dirty="0">
                <a:latin typeface="Arial" panose="020B0604020202020204" pitchFamily="34" charset="0"/>
                <a:ea typeface="Times New Roman" panose="02020603050405020304" pitchFamily="18" charset="0"/>
              </a:rPr>
              <a:t> Create a 2-minute elevator style pitch of your idea and a supporting flyer. The pitch should be recorded, and a link included with the Turnitin submission. A flyer can be produced using PowerPoint, though you could also try applications such as Canva, available for free at </a:t>
            </a:r>
            <a:r>
              <a:rPr lang="en-GB" sz="1800" u="sng" dirty="0">
                <a:solidFill>
                  <a:srgbClr val="0000FF"/>
                </a:solidFill>
                <a:latin typeface="Arial" panose="020B0604020202020204" pitchFamily="34" charset="0"/>
                <a:ea typeface="Times New Roman" panose="02020603050405020304" pitchFamily="18" charset="0"/>
                <a:cs typeface="Times New Roman" panose="02020603050405020304" pitchFamily="18" charset="0"/>
                <a:hlinkClick r:id="rId3"/>
              </a:rPr>
              <a:t>https://www.canva.com/en_gb/</a:t>
            </a:r>
            <a:r>
              <a:rPr lang="en-GB" sz="1800" dirty="0">
                <a:latin typeface="Arial" panose="020B0604020202020204" pitchFamily="34" charset="0"/>
                <a:ea typeface="Times New Roman" panose="02020603050405020304" pitchFamily="18" charset="0"/>
                <a:cs typeface="Times New Roman" panose="02020603050405020304" pitchFamily="18" charset="0"/>
              </a:rPr>
              <a:t>. </a:t>
            </a:r>
          </a:p>
          <a:p>
            <a:pPr defTabSz="468721">
              <a:defRPr/>
            </a:pPr>
            <a:endParaRPr lang="en-GB" sz="1800" dirty="0">
              <a:latin typeface="Arial" panose="020B0604020202020204" pitchFamily="34" charset="0"/>
              <a:ea typeface="Times New Roman" panose="02020603050405020304" pitchFamily="18" charset="0"/>
              <a:cs typeface="Times New Roman" panose="02020603050405020304" pitchFamily="18" charset="0"/>
            </a:endParaRPr>
          </a:p>
          <a:p>
            <a:pPr defTabSz="468721">
              <a:defRPr/>
            </a:pPr>
            <a:r>
              <a:rPr lang="en-GB" sz="1800" b="1" dirty="0">
                <a:latin typeface="Arial" panose="020B0604020202020204" pitchFamily="34" charset="0"/>
                <a:ea typeface="Times New Roman" panose="02020603050405020304" pitchFamily="18" charset="0"/>
                <a:cs typeface="Arial" panose="020B0604020202020204" pitchFamily="34" charset="0"/>
              </a:rPr>
              <a:t>Task 4.</a:t>
            </a:r>
            <a:r>
              <a:rPr lang="en-GB" sz="1800" dirty="0">
                <a:latin typeface="Arial" panose="020B0604020202020204" pitchFamily="34" charset="0"/>
                <a:ea typeface="Times New Roman" panose="02020603050405020304" pitchFamily="18" charset="0"/>
                <a:cs typeface="Arial" panose="020B0604020202020204" pitchFamily="34" charset="0"/>
              </a:rPr>
              <a:t> Create an A3 digital conference poster showcasing your project. Your poster should make reference to the learning covered in Unit Four of the module.  A list of references should be included with the poster. </a:t>
            </a:r>
            <a:endParaRPr lang="en-GB" sz="1800" dirty="0">
              <a:latin typeface="Arial" panose="020B0604020202020204" pitchFamily="34" charset="0"/>
              <a:ea typeface="Times New Roman" panose="02020603050405020304" pitchFamily="18" charset="0"/>
              <a:cs typeface="Times New Roman" panose="02020603050405020304" pitchFamily="18" charset="0"/>
            </a:endParaRPr>
          </a:p>
          <a:p>
            <a:pPr defTabSz="468721">
              <a:defRPr/>
            </a:pPr>
            <a:endParaRPr lang="en-GB" sz="1800" dirty="0">
              <a:latin typeface="Arial" panose="020B0604020202020204" pitchFamily="34" charset="0"/>
              <a:ea typeface="Times New Roman" panose="02020603050405020304" pitchFamily="18" charset="0"/>
              <a:cs typeface="Times New Roman" panose="02020603050405020304" pitchFamily="18" charset="0"/>
            </a:endParaRPr>
          </a:p>
          <a:p>
            <a:pPr defTabSz="468721">
              <a:defRPr/>
            </a:pPr>
            <a:r>
              <a:rPr lang="en-GB" sz="1800" b="1" dirty="0">
                <a:solidFill>
                  <a:srgbClr val="000000"/>
                </a:solidFill>
                <a:latin typeface="Arial" panose="020B0604020202020204" pitchFamily="34" charset="0"/>
                <a:ea typeface="Times New Roman" panose="02020603050405020304" pitchFamily="18" charset="0"/>
                <a:cs typeface="Arial" panose="020B0604020202020204" pitchFamily="34" charset="0"/>
              </a:rPr>
              <a:t>Assessment 2 </a:t>
            </a:r>
          </a:p>
          <a:p>
            <a:pPr defTabSz="468721">
              <a:defRPr/>
            </a:pPr>
            <a:endParaRPr lang="en-GB" sz="1800" dirty="0">
              <a:solidFill>
                <a:srgbClr val="000000"/>
              </a:solidFill>
              <a:latin typeface="Arial" panose="020B0604020202020204" pitchFamily="34" charset="0"/>
              <a:ea typeface="Times New Roman" panose="02020603050405020304" pitchFamily="18" charset="0"/>
              <a:cs typeface="Arial" panose="020B0604020202020204" pitchFamily="34" charset="0"/>
            </a:endParaRPr>
          </a:p>
          <a:p>
            <a:pPr defTabSz="468721">
              <a:defRPr/>
            </a:pPr>
            <a:r>
              <a:rPr lang="en-GB" sz="1800" dirty="0">
                <a:solidFill>
                  <a:srgbClr val="000000"/>
                </a:solidFill>
                <a:latin typeface="Arial" panose="020B0604020202020204" pitchFamily="34" charset="0"/>
                <a:ea typeface="Times New Roman" panose="02020603050405020304" pitchFamily="18" charset="0"/>
                <a:cs typeface="Arial" panose="020B0604020202020204" pitchFamily="34" charset="0"/>
              </a:rPr>
              <a:t>Identify the key learning points which you have gained because of completing the </a:t>
            </a:r>
            <a:r>
              <a:rPr lang="en-GB" sz="1800" b="1" dirty="0">
                <a:solidFill>
                  <a:srgbClr val="000000"/>
                </a:solidFill>
                <a:latin typeface="Arial" panose="020B0604020202020204" pitchFamily="34" charset="0"/>
                <a:ea typeface="Times New Roman" panose="02020603050405020304" pitchFamily="18" charset="0"/>
                <a:cs typeface="Arial" panose="020B0604020202020204" pitchFamily="34" charset="0"/>
              </a:rPr>
              <a:t>Changemakers: Creativity and Value Creation</a:t>
            </a:r>
            <a:r>
              <a:rPr lang="en-GB" sz="1800" dirty="0">
                <a:solidFill>
                  <a:srgbClr val="000000"/>
                </a:solidFill>
                <a:latin typeface="Arial" panose="020B0604020202020204" pitchFamily="34" charset="0"/>
                <a:ea typeface="Times New Roman" panose="02020603050405020304" pitchFamily="18" charset="0"/>
                <a:cs typeface="Arial" panose="020B0604020202020204" pitchFamily="34" charset="0"/>
              </a:rPr>
              <a:t> module.  Draw upon aspects from each of the four units of the module e.g., ideas and values, creative solutions, mobilising support and evaluation to identify your knowledge and critical understanding of innovation, creativity and enterprising mindset recognising the values and contribution, which creativity makes to the common good. </a:t>
            </a:r>
          </a:p>
          <a:p>
            <a:pPr defTabSz="468721">
              <a:defRPr/>
            </a:pPr>
            <a:endParaRPr lang="en-GB" sz="1800" b="1" dirty="0">
              <a:solidFill>
                <a:srgbClr val="000000"/>
              </a:solidFill>
              <a:latin typeface="Arial" panose="020B0604020202020204" pitchFamily="34" charset="0"/>
              <a:ea typeface="Times New Roman" panose="02020603050405020304" pitchFamily="18" charset="0"/>
              <a:cs typeface="Arial" panose="020B0604020202020204" pitchFamily="34" charset="0"/>
            </a:endParaRPr>
          </a:p>
          <a:p>
            <a:pPr defTabSz="468721">
              <a:defRPr/>
            </a:pPr>
            <a:endParaRPr lang="en-GB" sz="1800" b="1" dirty="0">
              <a:latin typeface="Arial" panose="020B0604020202020204" pitchFamily="34" charset="0"/>
              <a:ea typeface="Times New Roman" panose="02020603050405020304" pitchFamily="18" charset="0"/>
            </a:endParaRPr>
          </a:p>
          <a:p>
            <a:pPr defTabSz="468721">
              <a:defRPr/>
            </a:pPr>
            <a:r>
              <a:rPr lang="en-GB" sz="1800" b="1" dirty="0">
                <a:latin typeface="Arial" panose="020B0604020202020204" pitchFamily="34" charset="0"/>
                <a:ea typeface="Times New Roman" panose="02020603050405020304" pitchFamily="18" charset="0"/>
              </a:rPr>
              <a:t>General Submission Guidance</a:t>
            </a:r>
          </a:p>
          <a:p>
            <a:pPr defTabSz="468721">
              <a:defRPr/>
            </a:pPr>
            <a:endParaRPr lang="en-GB" sz="1800" dirty="0">
              <a:latin typeface="Times New Roman" panose="02020603050405020304" pitchFamily="18" charset="0"/>
              <a:ea typeface="Times New Roman" panose="02020603050405020304" pitchFamily="18" charset="0"/>
            </a:endParaRPr>
          </a:p>
          <a:p>
            <a:pPr marL="585902" indent="-351541">
              <a:buFont typeface="+mj-lt"/>
              <a:buAutoNum type="arabicPeriod"/>
            </a:pPr>
            <a:r>
              <a:rPr lang="en-GB" sz="1800" dirty="0">
                <a:latin typeface="Arial" panose="020B0604020202020204" pitchFamily="34" charset="0"/>
                <a:ea typeface="Times New Roman" panose="02020603050405020304" pitchFamily="18" charset="0"/>
              </a:rPr>
              <a:t>All of your submissions must include a </a:t>
            </a:r>
            <a:r>
              <a:rPr lang="en-GB" sz="1800" b="1" dirty="0">
                <a:latin typeface="Arial" panose="020B0604020202020204" pitchFamily="34" charset="0"/>
                <a:ea typeface="Times New Roman" panose="02020603050405020304" pitchFamily="18" charset="0"/>
              </a:rPr>
              <a:t>title page</a:t>
            </a:r>
            <a:r>
              <a:rPr lang="en-GB" sz="1800" dirty="0">
                <a:latin typeface="Arial" panose="020B0604020202020204" pitchFamily="34" charset="0"/>
                <a:ea typeface="Times New Roman" panose="02020603050405020304" pitchFamily="18" charset="0"/>
              </a:rPr>
              <a:t> that clearly states </a:t>
            </a:r>
            <a:r>
              <a:rPr lang="en-GB" sz="1800" b="1" dirty="0">
                <a:latin typeface="Arial" panose="020B0604020202020204" pitchFamily="34" charset="0"/>
                <a:ea typeface="Times New Roman" panose="02020603050405020304" pitchFamily="18" charset="0"/>
              </a:rPr>
              <a:t>your name, your student number, the module code and title, your lecturer’s name, and your assignment title.</a:t>
            </a:r>
          </a:p>
          <a:p>
            <a:pPr marL="234361"/>
            <a:endParaRPr lang="en-GB" sz="1800" dirty="0">
              <a:latin typeface="Times New Roman" panose="02020603050405020304" pitchFamily="18" charset="0"/>
              <a:ea typeface="Times New Roman" panose="02020603050405020304" pitchFamily="18" charset="0"/>
            </a:endParaRPr>
          </a:p>
          <a:p>
            <a:pPr marL="234361"/>
            <a:r>
              <a:rPr lang="en-GB" sz="1800" dirty="0">
                <a:latin typeface="Arial" panose="020B0604020202020204" pitchFamily="34" charset="0"/>
                <a:ea typeface="Times New Roman" panose="02020603050405020304" pitchFamily="18" charset="0"/>
              </a:rPr>
              <a:t>2. 	  All of your submissions should be typed in </a:t>
            </a:r>
            <a:r>
              <a:rPr lang="en-GB" sz="1800" u="sng" dirty="0">
                <a:latin typeface="Arial" panose="020B0604020202020204" pitchFamily="34" charset="0"/>
                <a:ea typeface="Times New Roman" panose="02020603050405020304" pitchFamily="18" charset="0"/>
              </a:rPr>
              <a:t>Arial</a:t>
            </a:r>
            <a:r>
              <a:rPr lang="en-GB" sz="1800" dirty="0">
                <a:latin typeface="Arial" panose="020B0604020202020204" pitchFamily="34" charset="0"/>
                <a:ea typeface="Times New Roman" panose="02020603050405020304" pitchFamily="18" charset="0"/>
              </a:rPr>
              <a:t> font, size </a:t>
            </a:r>
            <a:r>
              <a:rPr lang="en-GB" sz="1800" u="sng" dirty="0">
                <a:latin typeface="Arial" panose="020B0604020202020204" pitchFamily="34" charset="0"/>
                <a:ea typeface="Times New Roman" panose="02020603050405020304" pitchFamily="18" charset="0"/>
              </a:rPr>
              <a:t>11/12</a:t>
            </a:r>
            <a:r>
              <a:rPr lang="en-GB" sz="1800" dirty="0">
                <a:latin typeface="Arial" panose="020B0604020202020204" pitchFamily="34" charset="0"/>
                <a:ea typeface="Times New Roman" panose="02020603050405020304" pitchFamily="18" charset="0"/>
              </a:rPr>
              <a:t>.</a:t>
            </a:r>
          </a:p>
          <a:p>
            <a:pPr marL="234361"/>
            <a:endParaRPr lang="en-GB" sz="1800" dirty="0">
              <a:latin typeface="Times New Roman" panose="02020603050405020304" pitchFamily="18" charset="0"/>
              <a:ea typeface="Times New Roman" panose="02020603050405020304" pitchFamily="18" charset="0"/>
            </a:endParaRPr>
          </a:p>
          <a:p>
            <a:pPr marL="234361"/>
            <a:r>
              <a:rPr lang="en-GB" sz="1800" dirty="0">
                <a:latin typeface="Arial" panose="020B0604020202020204" pitchFamily="34" charset="0"/>
                <a:ea typeface="Times New Roman" panose="02020603050405020304" pitchFamily="18" charset="0"/>
              </a:rPr>
              <a:t>3.     All of your submissions should be </a:t>
            </a:r>
            <a:r>
              <a:rPr lang="en-GB" sz="1800" b="1" dirty="0">
                <a:latin typeface="Arial" panose="020B0604020202020204" pitchFamily="34" charset="0"/>
                <a:ea typeface="Times New Roman" panose="02020603050405020304" pitchFamily="18" charset="0"/>
              </a:rPr>
              <a:t>typed with 1.5 line spacing</a:t>
            </a:r>
            <a:r>
              <a:rPr lang="en-GB" sz="1800" dirty="0">
                <a:latin typeface="Arial" panose="020B0604020202020204" pitchFamily="34" charset="0"/>
                <a:ea typeface="Times New Roman" panose="02020603050405020304" pitchFamily="18" charset="0"/>
              </a:rPr>
              <a:t>.</a:t>
            </a:r>
          </a:p>
          <a:p>
            <a:pPr marL="234361"/>
            <a:endParaRPr lang="en-GB" sz="1800" dirty="0">
              <a:latin typeface="Times New Roman" panose="02020603050405020304" pitchFamily="18" charset="0"/>
              <a:ea typeface="Times New Roman" panose="02020603050405020304" pitchFamily="18" charset="0"/>
            </a:endParaRPr>
          </a:p>
          <a:p>
            <a:pPr marL="234361"/>
            <a:r>
              <a:rPr lang="en-GB" sz="1800" dirty="0">
                <a:latin typeface="Arial" panose="020B0604020202020204" pitchFamily="34" charset="0"/>
                <a:ea typeface="Times New Roman" panose="02020603050405020304" pitchFamily="18" charset="0"/>
              </a:rPr>
              <a:t>4.     All of your submissions should have an appropriate structure, </a:t>
            </a:r>
            <a:r>
              <a:rPr lang="en-GB" sz="1800" u="sng" dirty="0">
                <a:latin typeface="Arial" panose="020B0604020202020204" pitchFamily="34" charset="0"/>
                <a:ea typeface="Times New Roman" panose="02020603050405020304" pitchFamily="18" charset="0"/>
              </a:rPr>
              <a:t>include page numbers</a:t>
            </a:r>
            <a:r>
              <a:rPr lang="en-GB" sz="1800" dirty="0">
                <a:latin typeface="Arial" panose="020B0604020202020204" pitchFamily="34" charset="0"/>
                <a:ea typeface="Times New Roman" panose="02020603050405020304" pitchFamily="18" charset="0"/>
              </a:rPr>
              <a:t>, </a:t>
            </a:r>
            <a:r>
              <a:rPr lang="en-GB" sz="1800" b="1" dirty="0">
                <a:latin typeface="Arial" panose="020B0604020202020204" pitchFamily="34" charset="0"/>
                <a:ea typeface="Times New Roman" panose="02020603050405020304" pitchFamily="18" charset="0"/>
              </a:rPr>
              <a:t>and</a:t>
            </a:r>
            <a:r>
              <a:rPr lang="en-GB" sz="1800" dirty="0">
                <a:latin typeface="Arial" panose="020B0604020202020204" pitchFamily="34" charset="0"/>
                <a:ea typeface="Times New Roman" panose="02020603050405020304" pitchFamily="18" charset="0"/>
              </a:rPr>
              <a:t> have a </a:t>
            </a:r>
            <a:r>
              <a:rPr lang="en-GB" sz="1800" u="sng" dirty="0">
                <a:latin typeface="Arial" panose="020B0604020202020204" pitchFamily="34" charset="0"/>
                <a:ea typeface="Times New Roman" panose="02020603050405020304" pitchFamily="18" charset="0"/>
              </a:rPr>
              <a:t>reference list</a:t>
            </a:r>
            <a:r>
              <a:rPr lang="en-GB" sz="1800" dirty="0">
                <a:latin typeface="Arial" panose="020B0604020202020204" pitchFamily="34" charset="0"/>
                <a:ea typeface="Times New Roman" panose="02020603050405020304" pitchFamily="18" charset="0"/>
              </a:rPr>
              <a:t> </a:t>
            </a:r>
            <a:r>
              <a:rPr lang="en-GB" sz="1800" b="1" dirty="0">
                <a:latin typeface="Arial" panose="020B0604020202020204" pitchFamily="34" charset="0"/>
                <a:ea typeface="Times New Roman" panose="02020603050405020304" pitchFamily="18" charset="0"/>
              </a:rPr>
              <a:t>(using Harvard Referencing)</a:t>
            </a:r>
            <a:endParaRPr lang="en-GB" sz="1800" dirty="0">
              <a:latin typeface="Times New Roman" panose="02020603050405020304" pitchFamily="18" charset="0"/>
              <a:ea typeface="Times New Roman" panose="02020603050405020304" pitchFamily="18" charset="0"/>
            </a:endParaRPr>
          </a:p>
          <a:p>
            <a:pPr defTabSz="468721">
              <a:defRPr/>
            </a:pPr>
            <a:endParaRPr lang="en-GB" sz="1800" dirty="0">
              <a:solidFill>
                <a:srgbClr val="000000"/>
              </a:solidFill>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4</a:t>
            </a:fld>
            <a:endParaRPr lang="en-US"/>
          </a:p>
        </p:txBody>
      </p:sp>
    </p:spTree>
    <p:extLst>
      <p:ext uri="{BB962C8B-B14F-4D97-AF65-F5344CB8AC3E}">
        <p14:creationId xmlns:p14="http://schemas.microsoft.com/office/powerpoint/2010/main" val="5198374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t>Reinforce the assessment criteria and especially criteria 5 which has the 10 extra marks they can gain for completing the online activities. </a:t>
            </a:r>
          </a:p>
        </p:txBody>
      </p:sp>
      <p:sp>
        <p:nvSpPr>
          <p:cNvPr id="4" name="Slide Number Placeholder 3"/>
          <p:cNvSpPr>
            <a:spLocks noGrp="1"/>
          </p:cNvSpPr>
          <p:nvPr>
            <p:ph type="sldNum" sz="quarter" idx="5"/>
          </p:nvPr>
        </p:nvSpPr>
        <p:spPr/>
        <p:txBody>
          <a:bodyPr/>
          <a:lstStyle/>
          <a:p>
            <a:fld id="{6936E1E2-17D2-5E4C-B96D-EEDAC0EF77DB}" type="slidenum">
              <a:rPr lang="en-US" smtClean="0"/>
              <a:t>5</a:t>
            </a:fld>
            <a:endParaRPr lang="en-US"/>
          </a:p>
        </p:txBody>
      </p:sp>
    </p:spTree>
    <p:extLst>
      <p:ext uri="{BB962C8B-B14F-4D97-AF65-F5344CB8AC3E}">
        <p14:creationId xmlns:p14="http://schemas.microsoft.com/office/powerpoint/2010/main" val="2209846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t>Reminding the students briefly what is expected in the assessment task.  </a:t>
            </a:r>
          </a:p>
          <a:p>
            <a:pPr marL="228600" indent="-228600">
              <a:buFont typeface="+mj-lt"/>
              <a:buAutoNum type="arabicPeriod"/>
            </a:pPr>
            <a:endParaRPr lang="en-GB" b="1" dirty="0"/>
          </a:p>
          <a:p>
            <a:pPr marL="228600" indent="-228600">
              <a:buFont typeface="+mj-lt"/>
              <a:buAutoNum type="arabicPeriod"/>
            </a:pPr>
            <a:r>
              <a:rPr lang="en-GB" b="1" dirty="0"/>
              <a:t>The word count is an indication of what they need to do for each artefact. </a:t>
            </a:r>
          </a:p>
          <a:p>
            <a:pPr marL="228600" indent="-228600">
              <a:buFont typeface="+mj-lt"/>
              <a:buAutoNum type="arabicPeriod"/>
            </a:pPr>
            <a:endParaRPr lang="en-GB" b="1" dirty="0"/>
          </a:p>
          <a:p>
            <a:pPr marL="228600" indent="-228600">
              <a:buFont typeface="+mj-lt"/>
              <a:buAutoNum type="arabicPeriod"/>
            </a:pPr>
            <a:r>
              <a:rPr lang="en-GB" b="1" dirty="0"/>
              <a:t>Remind students that it is 2,000 works equivalent as notional time and effort is taken into consideration for supporting their creativity in the production of the e-portfolio. </a:t>
            </a:r>
          </a:p>
        </p:txBody>
      </p:sp>
      <p:sp>
        <p:nvSpPr>
          <p:cNvPr id="4" name="Slide Number Placeholder 3"/>
          <p:cNvSpPr>
            <a:spLocks noGrp="1"/>
          </p:cNvSpPr>
          <p:nvPr>
            <p:ph type="sldNum" sz="quarter" idx="5"/>
          </p:nvPr>
        </p:nvSpPr>
        <p:spPr/>
        <p:txBody>
          <a:bodyPr/>
          <a:lstStyle/>
          <a:p>
            <a:fld id="{6936E1E2-17D2-5E4C-B96D-EEDAC0EF77DB}" type="slidenum">
              <a:rPr lang="en-US" smtClean="0"/>
              <a:t>6</a:t>
            </a:fld>
            <a:endParaRPr lang="en-US"/>
          </a:p>
        </p:txBody>
      </p:sp>
    </p:spTree>
    <p:extLst>
      <p:ext uri="{BB962C8B-B14F-4D97-AF65-F5344CB8AC3E}">
        <p14:creationId xmlns:p14="http://schemas.microsoft.com/office/powerpoint/2010/main" val="38980941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t>Students must evidence from which perspective they are going to be taking when designing their two artefacts.  This must be one of the three approaches and they must clearly confirm this in a short introduction at the beginning of the e-portfolio. </a:t>
            </a:r>
          </a:p>
          <a:p>
            <a:pPr marL="228600" indent="-228600">
              <a:buFont typeface="+mj-lt"/>
              <a:buAutoNum type="arabicPeriod"/>
            </a:pPr>
            <a:endParaRPr lang="en-GB" b="1" dirty="0"/>
          </a:p>
          <a:p>
            <a:pPr marL="228600" indent="-228600">
              <a:buFont typeface="+mj-lt"/>
              <a:buAutoNum type="arabicPeriod"/>
            </a:pPr>
            <a:r>
              <a:rPr lang="en-GB" b="1" dirty="0"/>
              <a:t>The portfolio will have a cover page, a contents page, a short introduction and then each artefact task and finally the reference list. </a:t>
            </a:r>
          </a:p>
        </p:txBody>
      </p:sp>
      <p:sp>
        <p:nvSpPr>
          <p:cNvPr id="4" name="Slide Number Placeholder 3"/>
          <p:cNvSpPr>
            <a:spLocks noGrp="1"/>
          </p:cNvSpPr>
          <p:nvPr>
            <p:ph type="sldNum" sz="quarter" idx="5"/>
          </p:nvPr>
        </p:nvSpPr>
        <p:spPr/>
        <p:txBody>
          <a:bodyPr/>
          <a:lstStyle/>
          <a:p>
            <a:fld id="{6936E1E2-17D2-5E4C-B96D-EEDAC0EF77DB}" type="slidenum">
              <a:rPr lang="en-US" smtClean="0"/>
              <a:t>8</a:t>
            </a:fld>
            <a:endParaRPr lang="en-US"/>
          </a:p>
        </p:txBody>
      </p:sp>
    </p:spTree>
    <p:extLst>
      <p:ext uri="{BB962C8B-B14F-4D97-AF65-F5344CB8AC3E}">
        <p14:creationId xmlns:p14="http://schemas.microsoft.com/office/powerpoint/2010/main" val="10463528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marR="0" lvl="0" indent="-342900" algn="l" defTabSz="457200" rtl="0" eaLnBrk="1" fontAlgn="auto" latinLnBrk="0" hangingPunct="1">
              <a:lnSpc>
                <a:spcPct val="100000"/>
              </a:lnSpc>
              <a:spcBef>
                <a:spcPts val="0"/>
              </a:spcBef>
              <a:spcAft>
                <a:spcPts val="0"/>
              </a:spcAft>
              <a:buClrTx/>
              <a:buSzTx/>
              <a:buFont typeface="+mj-lt"/>
              <a:buAutoNum type="arabicPeriod"/>
              <a:tabLst/>
              <a:defRPr/>
            </a:pPr>
            <a:r>
              <a:rPr lang="en-GB" sz="1800" b="1" dirty="0">
                <a:solidFill>
                  <a:srgbClr val="FF0000"/>
                </a:solidFill>
                <a:effectLst/>
                <a:latin typeface="Arial" panose="020B0604020202020204" pitchFamily="34" charset="0"/>
                <a:ea typeface="Times New Roman" panose="02020603050405020304" pitchFamily="18" charset="0"/>
                <a:cs typeface="Arial" panose="020B0604020202020204" pitchFamily="34" charset="0"/>
              </a:rPr>
              <a:t>Whichever two artefact tasks you chose for your e-portfolio, please be as creative as possible in the design of your work.  </a:t>
            </a:r>
          </a:p>
          <a:p>
            <a:pPr marL="342900" marR="0" lvl="0" indent="-342900" algn="l" defTabSz="457200" rtl="0" eaLnBrk="1" fontAlgn="auto" latinLnBrk="0" hangingPunct="1">
              <a:lnSpc>
                <a:spcPct val="100000"/>
              </a:lnSpc>
              <a:spcBef>
                <a:spcPts val="0"/>
              </a:spcBef>
              <a:spcAft>
                <a:spcPts val="0"/>
              </a:spcAft>
              <a:buClrTx/>
              <a:buSzTx/>
              <a:buFont typeface="+mj-lt"/>
              <a:buAutoNum type="arabicPeriod"/>
              <a:tabLst/>
              <a:defRPr/>
            </a:pPr>
            <a:endParaRPr lang="en-GB" sz="1800" b="1" dirty="0">
              <a:solidFill>
                <a:srgbClr val="FF0000"/>
              </a:solidFill>
              <a:effectLst/>
              <a:latin typeface="Arial" panose="020B0604020202020204" pitchFamily="34" charset="0"/>
              <a:ea typeface="Times New Roman" panose="02020603050405020304" pitchFamily="18" charset="0"/>
              <a:cs typeface="Arial" panose="020B0604020202020204" pitchFamily="34" charset="0"/>
            </a:endParaRPr>
          </a:p>
          <a:p>
            <a:pPr marL="342900" marR="0" lvl="0" indent="-342900" algn="l" defTabSz="457200" rtl="0" eaLnBrk="1" fontAlgn="auto" latinLnBrk="0" hangingPunct="1">
              <a:lnSpc>
                <a:spcPct val="100000"/>
              </a:lnSpc>
              <a:spcBef>
                <a:spcPts val="0"/>
              </a:spcBef>
              <a:spcAft>
                <a:spcPts val="0"/>
              </a:spcAft>
              <a:buClrTx/>
              <a:buSzTx/>
              <a:buFont typeface="+mj-lt"/>
              <a:buAutoNum type="arabicPeriod"/>
              <a:tabLst/>
              <a:defRPr/>
            </a:pPr>
            <a:r>
              <a:rPr lang="en-GB" sz="1800" b="1" dirty="0">
                <a:solidFill>
                  <a:srgbClr val="FF0000"/>
                </a:solidFill>
                <a:effectLst/>
                <a:latin typeface="Arial" panose="020B0604020202020204" pitchFamily="34" charset="0"/>
                <a:ea typeface="Times New Roman" panose="02020603050405020304" pitchFamily="18" charset="0"/>
                <a:cs typeface="Arial" panose="020B0604020202020204" pitchFamily="34" charset="0"/>
              </a:rPr>
              <a:t>You can use PowerPoint Office 365 format or MS Word to produce your e-portfolio as long as it can be read in the Turnitin portal. </a:t>
            </a:r>
          </a:p>
          <a:p>
            <a:pPr marL="342900" marR="0" lvl="0" indent="-342900" algn="l" defTabSz="457200" rtl="0" eaLnBrk="1" fontAlgn="auto" latinLnBrk="0" hangingPunct="1">
              <a:lnSpc>
                <a:spcPct val="100000"/>
              </a:lnSpc>
              <a:spcBef>
                <a:spcPts val="0"/>
              </a:spcBef>
              <a:spcAft>
                <a:spcPts val="0"/>
              </a:spcAft>
              <a:buClrTx/>
              <a:buSzTx/>
              <a:buFont typeface="+mj-lt"/>
              <a:buAutoNum type="arabicPeriod"/>
              <a:tabLst/>
              <a:defRPr/>
            </a:pPr>
            <a:endParaRPr lang="en-GB" sz="1800" b="1">
              <a:solidFill>
                <a:srgbClr val="FF0000"/>
              </a:solidFill>
              <a:effectLst/>
              <a:latin typeface="Arial" panose="020B0604020202020204" pitchFamily="34" charset="0"/>
              <a:ea typeface="Times New Roman" panose="02020603050405020304" pitchFamily="18" charset="0"/>
              <a:cs typeface="Arial" panose="020B0604020202020204" pitchFamily="34" charset="0"/>
            </a:endParaRPr>
          </a:p>
          <a:p>
            <a:pPr marL="342900" marR="0" lvl="0" indent="-342900" algn="l" defTabSz="457200" rtl="0" eaLnBrk="1" fontAlgn="auto" latinLnBrk="0" hangingPunct="1">
              <a:lnSpc>
                <a:spcPct val="100000"/>
              </a:lnSpc>
              <a:spcBef>
                <a:spcPts val="0"/>
              </a:spcBef>
              <a:spcAft>
                <a:spcPts val="0"/>
              </a:spcAft>
              <a:buClrTx/>
              <a:buSzTx/>
              <a:buFont typeface="+mj-lt"/>
              <a:buAutoNum type="arabicPeriod"/>
              <a:tabLst/>
              <a:defRPr/>
            </a:pPr>
            <a:r>
              <a:rPr lang="en-GB" sz="1800" b="1">
                <a:solidFill>
                  <a:srgbClr val="FF0000"/>
                </a:solidFill>
                <a:effectLst/>
                <a:latin typeface="Arial" panose="020B0604020202020204" pitchFamily="34" charset="0"/>
                <a:ea typeface="Times New Roman" panose="02020603050405020304" pitchFamily="18" charset="0"/>
                <a:cs typeface="Arial" panose="020B0604020202020204" pitchFamily="34" charset="0"/>
              </a:rPr>
              <a:t>Ensure </a:t>
            </a:r>
            <a:r>
              <a:rPr lang="en-GB" sz="1800" b="1" dirty="0">
                <a:solidFill>
                  <a:srgbClr val="FF0000"/>
                </a:solidFill>
                <a:effectLst/>
                <a:latin typeface="Arial" panose="020B0604020202020204" pitchFamily="34" charset="0"/>
                <a:ea typeface="Times New Roman" panose="02020603050405020304" pitchFamily="18" charset="0"/>
                <a:cs typeface="Arial" panose="020B0604020202020204" pitchFamily="34" charset="0"/>
              </a:rPr>
              <a:t>you use images, colours, boxes and written text to make your work eye-catching and visually appealing.  </a:t>
            </a:r>
            <a:endParaRPr lang="en-GB" sz="1800" b="1"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14</a:t>
            </a:fld>
            <a:endParaRPr lang="en-US"/>
          </a:p>
        </p:txBody>
      </p:sp>
    </p:spTree>
    <p:extLst>
      <p:ext uri="{BB962C8B-B14F-4D97-AF65-F5344CB8AC3E}">
        <p14:creationId xmlns:p14="http://schemas.microsoft.com/office/powerpoint/2010/main" val="31702567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marR="0" lvl="0" indent="-342900" algn="l" defTabSz="457200" rtl="0" eaLnBrk="1" fontAlgn="auto" latinLnBrk="0" hangingPunct="1">
              <a:lnSpc>
                <a:spcPct val="100000"/>
              </a:lnSpc>
              <a:spcBef>
                <a:spcPts val="0"/>
              </a:spcBef>
              <a:spcAft>
                <a:spcPts val="0"/>
              </a:spcAft>
              <a:buClrTx/>
              <a:buSzTx/>
              <a:buFont typeface="+mj-lt"/>
              <a:buAutoNum type="arabicPeriod"/>
              <a:tabLst/>
              <a:defRPr/>
            </a:pPr>
            <a:r>
              <a:rPr lang="en-GB" sz="1800" b="1" dirty="0">
                <a:solidFill>
                  <a:srgbClr val="FF0000"/>
                </a:solidFill>
                <a:effectLst/>
                <a:latin typeface="Arial" panose="020B0604020202020204" pitchFamily="34" charset="0"/>
                <a:ea typeface="Times New Roman" panose="02020603050405020304" pitchFamily="18" charset="0"/>
                <a:cs typeface="Arial" panose="020B0604020202020204" pitchFamily="34" charset="0"/>
              </a:rPr>
              <a:t>Whichever two artefact tasks you chose for your e-portfolio, please be as creative as possible in the design of your work.  </a:t>
            </a:r>
          </a:p>
          <a:p>
            <a:pPr marL="342900" marR="0" lvl="0" indent="-342900" algn="l" defTabSz="457200" rtl="0" eaLnBrk="1" fontAlgn="auto" latinLnBrk="0" hangingPunct="1">
              <a:lnSpc>
                <a:spcPct val="100000"/>
              </a:lnSpc>
              <a:spcBef>
                <a:spcPts val="0"/>
              </a:spcBef>
              <a:spcAft>
                <a:spcPts val="0"/>
              </a:spcAft>
              <a:buClrTx/>
              <a:buSzTx/>
              <a:buFont typeface="+mj-lt"/>
              <a:buAutoNum type="arabicPeriod"/>
              <a:tabLst/>
              <a:defRPr/>
            </a:pPr>
            <a:endParaRPr lang="en-GB" sz="1800" b="1" dirty="0">
              <a:solidFill>
                <a:srgbClr val="FF0000"/>
              </a:solidFill>
              <a:effectLst/>
              <a:latin typeface="Arial" panose="020B0604020202020204" pitchFamily="34" charset="0"/>
              <a:ea typeface="Times New Roman" panose="02020603050405020304" pitchFamily="18" charset="0"/>
              <a:cs typeface="Arial" panose="020B0604020202020204" pitchFamily="34" charset="0"/>
            </a:endParaRPr>
          </a:p>
          <a:p>
            <a:pPr marL="342900" marR="0" lvl="0" indent="-342900" algn="l" defTabSz="457200" rtl="0" eaLnBrk="1" fontAlgn="auto" latinLnBrk="0" hangingPunct="1">
              <a:lnSpc>
                <a:spcPct val="100000"/>
              </a:lnSpc>
              <a:spcBef>
                <a:spcPts val="0"/>
              </a:spcBef>
              <a:spcAft>
                <a:spcPts val="0"/>
              </a:spcAft>
              <a:buClrTx/>
              <a:buSzTx/>
              <a:buFont typeface="+mj-lt"/>
              <a:buAutoNum type="arabicPeriod"/>
              <a:tabLst/>
              <a:defRPr/>
            </a:pPr>
            <a:r>
              <a:rPr lang="en-GB" sz="1800" b="1" dirty="0">
                <a:solidFill>
                  <a:srgbClr val="FF0000"/>
                </a:solidFill>
                <a:effectLst/>
                <a:latin typeface="Arial" panose="020B0604020202020204" pitchFamily="34" charset="0"/>
                <a:ea typeface="Times New Roman" panose="02020603050405020304" pitchFamily="18" charset="0"/>
                <a:cs typeface="Arial" panose="020B0604020202020204" pitchFamily="34" charset="0"/>
              </a:rPr>
              <a:t>You can use PowerPoint Office 365 format or MS Word to produce your e-portfolio as long as it can be read in the Turnitin portal. </a:t>
            </a:r>
          </a:p>
          <a:p>
            <a:pPr marL="342900" marR="0" lvl="0" indent="-342900" algn="l" defTabSz="457200" rtl="0" eaLnBrk="1" fontAlgn="auto" latinLnBrk="0" hangingPunct="1">
              <a:lnSpc>
                <a:spcPct val="100000"/>
              </a:lnSpc>
              <a:spcBef>
                <a:spcPts val="0"/>
              </a:spcBef>
              <a:spcAft>
                <a:spcPts val="0"/>
              </a:spcAft>
              <a:buClrTx/>
              <a:buSzTx/>
              <a:buFont typeface="+mj-lt"/>
              <a:buAutoNum type="arabicPeriod"/>
              <a:tabLst/>
              <a:defRPr/>
            </a:pPr>
            <a:endParaRPr lang="en-GB" sz="1800" b="1">
              <a:solidFill>
                <a:srgbClr val="FF0000"/>
              </a:solidFill>
              <a:effectLst/>
              <a:latin typeface="Arial" panose="020B0604020202020204" pitchFamily="34" charset="0"/>
              <a:ea typeface="Times New Roman" panose="02020603050405020304" pitchFamily="18" charset="0"/>
              <a:cs typeface="Arial" panose="020B0604020202020204" pitchFamily="34" charset="0"/>
            </a:endParaRPr>
          </a:p>
          <a:p>
            <a:pPr marL="342900" marR="0" lvl="0" indent="-342900" algn="l" defTabSz="457200" rtl="0" eaLnBrk="1" fontAlgn="auto" latinLnBrk="0" hangingPunct="1">
              <a:lnSpc>
                <a:spcPct val="100000"/>
              </a:lnSpc>
              <a:spcBef>
                <a:spcPts val="0"/>
              </a:spcBef>
              <a:spcAft>
                <a:spcPts val="0"/>
              </a:spcAft>
              <a:buClrTx/>
              <a:buSzTx/>
              <a:buFont typeface="+mj-lt"/>
              <a:buAutoNum type="arabicPeriod"/>
              <a:tabLst/>
              <a:defRPr/>
            </a:pPr>
            <a:r>
              <a:rPr lang="en-GB" sz="1800" b="1">
                <a:solidFill>
                  <a:srgbClr val="FF0000"/>
                </a:solidFill>
                <a:effectLst/>
                <a:latin typeface="Arial" panose="020B0604020202020204" pitchFamily="34" charset="0"/>
                <a:ea typeface="Times New Roman" panose="02020603050405020304" pitchFamily="18" charset="0"/>
                <a:cs typeface="Arial" panose="020B0604020202020204" pitchFamily="34" charset="0"/>
              </a:rPr>
              <a:t>Ensure </a:t>
            </a:r>
            <a:r>
              <a:rPr lang="en-GB" sz="1800" b="1" dirty="0">
                <a:solidFill>
                  <a:srgbClr val="FF0000"/>
                </a:solidFill>
                <a:effectLst/>
                <a:latin typeface="Arial" panose="020B0604020202020204" pitchFamily="34" charset="0"/>
                <a:ea typeface="Times New Roman" panose="02020603050405020304" pitchFamily="18" charset="0"/>
                <a:cs typeface="Arial" panose="020B0604020202020204" pitchFamily="34" charset="0"/>
              </a:rPr>
              <a:t>you use images, colours, boxes and written text to make your work eye-catching and visually appealing.  </a:t>
            </a:r>
            <a:endParaRPr lang="en-GB" sz="1800" b="1"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15</a:t>
            </a:fld>
            <a:endParaRPr lang="en-US"/>
          </a:p>
        </p:txBody>
      </p:sp>
    </p:spTree>
    <p:extLst>
      <p:ext uri="{BB962C8B-B14F-4D97-AF65-F5344CB8AC3E}">
        <p14:creationId xmlns:p14="http://schemas.microsoft.com/office/powerpoint/2010/main" val="13810223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Assessment 1 </a:t>
            </a:r>
          </a:p>
          <a:p>
            <a:endParaRPr lang="en-GB" dirty="0"/>
          </a:p>
          <a:p>
            <a:pPr defTabSz="468721">
              <a:defRPr/>
            </a:pPr>
            <a:r>
              <a:rPr lang="en-GB" sz="1800" b="1" dirty="0">
                <a:latin typeface="Arial" panose="020B0604020202020204" pitchFamily="34" charset="0"/>
                <a:ea typeface="Times New Roman" panose="02020603050405020304" pitchFamily="18" charset="0"/>
                <a:cs typeface="Arial" panose="020B0604020202020204" pitchFamily="34" charset="0"/>
              </a:rPr>
              <a:t>Produce an e-portfolio that addresses the following four tasks:</a:t>
            </a:r>
          </a:p>
          <a:p>
            <a:pPr defTabSz="468721">
              <a:defRPr/>
            </a:pPr>
            <a:endParaRPr lang="en-GB" sz="1800" b="1" dirty="0">
              <a:latin typeface="Arial" panose="020B0604020202020204" pitchFamily="34" charset="0"/>
              <a:ea typeface="Times New Roman" panose="02020603050405020304" pitchFamily="18" charset="0"/>
              <a:cs typeface="Arial" panose="020B0604020202020204" pitchFamily="34" charset="0"/>
            </a:endParaRPr>
          </a:p>
          <a:p>
            <a:pPr defTabSz="468721">
              <a:defRPr/>
            </a:pPr>
            <a:r>
              <a:rPr lang="en-US" sz="1800" dirty="0">
                <a:latin typeface="Arial" panose="020B0604020202020204" pitchFamily="34" charset="0"/>
                <a:ea typeface="Times New Roman" panose="02020603050405020304" pitchFamily="18" charset="0"/>
                <a:cs typeface="Arial" panose="020B0604020202020204" pitchFamily="34" charset="0"/>
              </a:rPr>
              <a:t>This mark will be awarded based on your tutor’s assessment of your active participation in, and contributions to, the learning activities throughout the module.  </a:t>
            </a:r>
          </a:p>
          <a:p>
            <a:pPr defTabSz="468721">
              <a:defRPr/>
            </a:pPr>
            <a:endParaRPr lang="en-US" sz="1800" dirty="0">
              <a:latin typeface="Arial" panose="020B0604020202020204" pitchFamily="34" charset="0"/>
              <a:ea typeface="Times New Roman" panose="02020603050405020304" pitchFamily="18" charset="0"/>
              <a:cs typeface="Arial" panose="020B0604020202020204" pitchFamily="34" charset="0"/>
            </a:endParaRPr>
          </a:p>
          <a:p>
            <a:pPr defTabSz="468721">
              <a:defRPr/>
            </a:pPr>
            <a:r>
              <a:rPr lang="en-US" sz="1800" dirty="0">
                <a:latin typeface="Arial" panose="020B0604020202020204" pitchFamily="34" charset="0"/>
                <a:ea typeface="Times New Roman" panose="02020603050405020304" pitchFamily="18" charset="0"/>
                <a:cs typeface="Arial" panose="020B0604020202020204" pitchFamily="34" charset="0"/>
              </a:rPr>
              <a:t>Tutors will award marks for completing specified tasks and for the output you produce and submit (e.g., completion of activities, messages posted in   discussion threads, active participation in discussions). This mark relates to both participation and contribution, so simply completing all module study activities is not a guarantee that you will receive the full 10 marks. If your tutor does not feel you have participated in these activities, the 10 marks will be lost.  </a:t>
            </a:r>
            <a:endParaRPr lang="en-GB" sz="1800" b="1" dirty="0">
              <a:latin typeface="Arial" panose="020B0604020202020204" pitchFamily="34" charset="0"/>
              <a:ea typeface="Times New Roman" panose="02020603050405020304" pitchFamily="18" charset="0"/>
              <a:cs typeface="Arial" panose="020B0604020202020204" pitchFamily="34" charset="0"/>
            </a:endParaRPr>
          </a:p>
          <a:p>
            <a:pPr defTabSz="468721">
              <a:defRPr/>
            </a:pPr>
            <a:endParaRPr lang="en-GB" sz="1800" b="1" dirty="0">
              <a:latin typeface="Arial" panose="020B0604020202020204" pitchFamily="34" charset="0"/>
              <a:ea typeface="Times New Roman" panose="02020603050405020304" pitchFamily="18" charset="0"/>
              <a:cs typeface="Arial" panose="020B0604020202020204" pitchFamily="34" charset="0"/>
            </a:endParaRPr>
          </a:p>
          <a:p>
            <a:pPr defTabSz="468721">
              <a:defRPr/>
            </a:pPr>
            <a:r>
              <a:rPr lang="en-GB" sz="1800" b="1" dirty="0">
                <a:latin typeface="Arial" panose="020B0604020202020204" pitchFamily="34" charset="0"/>
                <a:ea typeface="Times New Roman" panose="02020603050405020304" pitchFamily="18" charset="0"/>
              </a:rPr>
              <a:t>Task 1</a:t>
            </a:r>
            <a:r>
              <a:rPr lang="en-GB" sz="1800" dirty="0">
                <a:latin typeface="Arial" panose="020B0604020202020204" pitchFamily="34" charset="0"/>
                <a:ea typeface="Times New Roman" panose="02020603050405020304" pitchFamily="18" charset="0"/>
              </a:rPr>
              <a:t>. Create a mind map that demonstrates how the ideas and concepts covered in Unit One of the module are interconnected and how they contributed to the development of your project idea.</a:t>
            </a:r>
            <a:endParaRPr lang="en-GB" sz="1800" b="1" dirty="0">
              <a:latin typeface="Arial" panose="020B0604020202020204" pitchFamily="34" charset="0"/>
              <a:ea typeface="Times New Roman" panose="02020603050405020304" pitchFamily="18" charset="0"/>
              <a:cs typeface="Arial" panose="020B0604020202020204" pitchFamily="34" charset="0"/>
            </a:endParaRPr>
          </a:p>
          <a:p>
            <a:pPr defTabSz="468721">
              <a:defRPr/>
            </a:pPr>
            <a:endParaRPr lang="en-GB" sz="1800" b="1" dirty="0">
              <a:latin typeface="Arial" panose="020B0604020202020204" pitchFamily="34" charset="0"/>
              <a:ea typeface="Times New Roman" panose="02020603050405020304" pitchFamily="18" charset="0"/>
              <a:cs typeface="Arial" panose="020B0604020202020204" pitchFamily="34" charset="0"/>
            </a:endParaRPr>
          </a:p>
          <a:p>
            <a:pPr defTabSz="468721">
              <a:defRPr/>
            </a:pPr>
            <a:r>
              <a:rPr lang="en-GB" sz="1800" b="1" dirty="0">
                <a:latin typeface="Arial" panose="020B0604020202020204" pitchFamily="34" charset="0"/>
                <a:ea typeface="Times New Roman" panose="02020603050405020304" pitchFamily="18" charset="0"/>
              </a:rPr>
              <a:t>Task 2.</a:t>
            </a:r>
            <a:r>
              <a:rPr lang="en-GB" sz="1800" dirty="0">
                <a:latin typeface="Arial" panose="020B0604020202020204" pitchFamily="34" charset="0"/>
                <a:ea typeface="Times New Roman" panose="02020603050405020304" pitchFamily="18" charset="0"/>
              </a:rPr>
              <a:t> Using a medium of your choice, create a summary that outlines how you came up with your idea and how it adds value, based on the concepts introduced in Unit Two of the module. </a:t>
            </a:r>
          </a:p>
          <a:p>
            <a:pPr defTabSz="468721">
              <a:defRPr/>
            </a:pPr>
            <a:endParaRPr lang="en-GB" sz="1800" dirty="0">
              <a:latin typeface="Arial" panose="020B0604020202020204" pitchFamily="34" charset="0"/>
              <a:ea typeface="Times New Roman" panose="02020603050405020304" pitchFamily="18" charset="0"/>
              <a:cs typeface="Times New Roman" panose="02020603050405020304" pitchFamily="18" charset="0"/>
            </a:endParaRPr>
          </a:p>
          <a:p>
            <a:pPr defTabSz="468721">
              <a:defRPr/>
            </a:pPr>
            <a:r>
              <a:rPr lang="en-GB" sz="1800" b="1" dirty="0">
                <a:latin typeface="Arial" panose="020B0604020202020204" pitchFamily="34" charset="0"/>
                <a:ea typeface="Times New Roman" panose="02020603050405020304" pitchFamily="18" charset="0"/>
              </a:rPr>
              <a:t>Task 3.</a:t>
            </a:r>
            <a:r>
              <a:rPr lang="en-GB" sz="1800" dirty="0">
                <a:latin typeface="Arial" panose="020B0604020202020204" pitchFamily="34" charset="0"/>
                <a:ea typeface="Times New Roman" panose="02020603050405020304" pitchFamily="18" charset="0"/>
              </a:rPr>
              <a:t> Create a 2-minute elevator style pitch of your idea and a supporting flyer. The pitch should be recorded, and a link included with the Turnitin submission. A flyer can be produced using PowerPoint, though you could also try applications such as Canva, available for free at </a:t>
            </a:r>
            <a:r>
              <a:rPr lang="en-GB" sz="1800" u="sng" dirty="0">
                <a:solidFill>
                  <a:srgbClr val="0000FF"/>
                </a:solidFill>
                <a:latin typeface="Arial" panose="020B0604020202020204" pitchFamily="34" charset="0"/>
                <a:ea typeface="Times New Roman" panose="02020603050405020304" pitchFamily="18" charset="0"/>
                <a:cs typeface="Times New Roman" panose="02020603050405020304" pitchFamily="18" charset="0"/>
                <a:hlinkClick r:id="rId3"/>
              </a:rPr>
              <a:t>https://www.canva.com/en_gb/</a:t>
            </a:r>
            <a:r>
              <a:rPr lang="en-GB" sz="1800" dirty="0">
                <a:latin typeface="Arial" panose="020B0604020202020204" pitchFamily="34" charset="0"/>
                <a:ea typeface="Times New Roman" panose="02020603050405020304" pitchFamily="18" charset="0"/>
                <a:cs typeface="Times New Roman" panose="02020603050405020304" pitchFamily="18" charset="0"/>
              </a:rPr>
              <a:t>. </a:t>
            </a:r>
          </a:p>
          <a:p>
            <a:pPr defTabSz="468721">
              <a:defRPr/>
            </a:pPr>
            <a:endParaRPr lang="en-GB" sz="1800" dirty="0">
              <a:latin typeface="Arial" panose="020B0604020202020204" pitchFamily="34" charset="0"/>
              <a:ea typeface="Times New Roman" panose="02020603050405020304" pitchFamily="18" charset="0"/>
              <a:cs typeface="Times New Roman" panose="02020603050405020304" pitchFamily="18" charset="0"/>
            </a:endParaRPr>
          </a:p>
          <a:p>
            <a:pPr defTabSz="468721">
              <a:defRPr/>
            </a:pPr>
            <a:r>
              <a:rPr lang="en-GB" sz="1800" b="1" dirty="0">
                <a:latin typeface="Arial" panose="020B0604020202020204" pitchFamily="34" charset="0"/>
                <a:ea typeface="Times New Roman" panose="02020603050405020304" pitchFamily="18" charset="0"/>
                <a:cs typeface="Arial" panose="020B0604020202020204" pitchFamily="34" charset="0"/>
              </a:rPr>
              <a:t>Task 4.</a:t>
            </a:r>
            <a:r>
              <a:rPr lang="en-GB" sz="1800" dirty="0">
                <a:latin typeface="Arial" panose="020B0604020202020204" pitchFamily="34" charset="0"/>
                <a:ea typeface="Times New Roman" panose="02020603050405020304" pitchFamily="18" charset="0"/>
                <a:cs typeface="Arial" panose="020B0604020202020204" pitchFamily="34" charset="0"/>
              </a:rPr>
              <a:t> Create an A3 digital conference poster showcasing your project. Your poster should make reference to the learning covered in Unit Four of the module.  A list of references should be included with the poster. </a:t>
            </a:r>
            <a:endParaRPr lang="en-GB" sz="1800" dirty="0">
              <a:latin typeface="Arial" panose="020B0604020202020204" pitchFamily="34" charset="0"/>
              <a:ea typeface="Times New Roman" panose="02020603050405020304" pitchFamily="18" charset="0"/>
              <a:cs typeface="Times New Roman" panose="02020603050405020304" pitchFamily="18" charset="0"/>
            </a:endParaRPr>
          </a:p>
          <a:p>
            <a:pPr defTabSz="468721">
              <a:defRPr/>
            </a:pPr>
            <a:endParaRPr lang="en-GB" sz="1800" dirty="0">
              <a:latin typeface="Arial" panose="020B0604020202020204" pitchFamily="34" charset="0"/>
              <a:ea typeface="Times New Roman" panose="02020603050405020304" pitchFamily="18" charset="0"/>
              <a:cs typeface="Times New Roman" panose="02020603050405020304" pitchFamily="18" charset="0"/>
            </a:endParaRPr>
          </a:p>
          <a:p>
            <a:pPr defTabSz="468721">
              <a:defRPr/>
            </a:pPr>
            <a:r>
              <a:rPr lang="en-GB" sz="1800" b="1" dirty="0">
                <a:solidFill>
                  <a:srgbClr val="000000"/>
                </a:solidFill>
                <a:latin typeface="Arial" panose="020B0604020202020204" pitchFamily="34" charset="0"/>
                <a:ea typeface="Times New Roman" panose="02020603050405020304" pitchFamily="18" charset="0"/>
                <a:cs typeface="Arial" panose="020B0604020202020204" pitchFamily="34" charset="0"/>
              </a:rPr>
              <a:t>Assessment 2 </a:t>
            </a:r>
          </a:p>
          <a:p>
            <a:pPr defTabSz="468721">
              <a:defRPr/>
            </a:pPr>
            <a:endParaRPr lang="en-GB" sz="1800" dirty="0">
              <a:solidFill>
                <a:srgbClr val="000000"/>
              </a:solidFill>
              <a:latin typeface="Arial" panose="020B0604020202020204" pitchFamily="34" charset="0"/>
              <a:ea typeface="Times New Roman" panose="02020603050405020304" pitchFamily="18" charset="0"/>
              <a:cs typeface="Arial" panose="020B0604020202020204" pitchFamily="34" charset="0"/>
            </a:endParaRPr>
          </a:p>
          <a:p>
            <a:pPr defTabSz="468721">
              <a:defRPr/>
            </a:pPr>
            <a:r>
              <a:rPr lang="en-GB" sz="1800" dirty="0">
                <a:solidFill>
                  <a:srgbClr val="000000"/>
                </a:solidFill>
                <a:latin typeface="Arial" panose="020B0604020202020204" pitchFamily="34" charset="0"/>
                <a:ea typeface="Times New Roman" panose="02020603050405020304" pitchFamily="18" charset="0"/>
                <a:cs typeface="Arial" panose="020B0604020202020204" pitchFamily="34" charset="0"/>
              </a:rPr>
              <a:t>Identify the key learning points which you have gained because of completing the </a:t>
            </a:r>
            <a:r>
              <a:rPr lang="en-GB" sz="1800" b="1" dirty="0">
                <a:solidFill>
                  <a:srgbClr val="000000"/>
                </a:solidFill>
                <a:latin typeface="Arial" panose="020B0604020202020204" pitchFamily="34" charset="0"/>
                <a:ea typeface="Times New Roman" panose="02020603050405020304" pitchFamily="18" charset="0"/>
                <a:cs typeface="Arial" panose="020B0604020202020204" pitchFamily="34" charset="0"/>
              </a:rPr>
              <a:t>Changemakers: Creativity and Value Creation</a:t>
            </a:r>
            <a:r>
              <a:rPr lang="en-GB" sz="1800" dirty="0">
                <a:solidFill>
                  <a:srgbClr val="000000"/>
                </a:solidFill>
                <a:latin typeface="Arial" panose="020B0604020202020204" pitchFamily="34" charset="0"/>
                <a:ea typeface="Times New Roman" panose="02020603050405020304" pitchFamily="18" charset="0"/>
                <a:cs typeface="Arial" panose="020B0604020202020204" pitchFamily="34" charset="0"/>
              </a:rPr>
              <a:t> module.  Draw upon aspects from each of the four units of the module e.g., ideas and values, creative solutions, mobilising support and evaluation to identify your knowledge and critical understanding of innovation, creativity and enterprising mindset recognising the values and contribution, which creativity makes to the common good. </a:t>
            </a:r>
          </a:p>
          <a:p>
            <a:pPr defTabSz="468721">
              <a:defRPr/>
            </a:pPr>
            <a:endParaRPr lang="en-GB" sz="1800" b="1" dirty="0">
              <a:solidFill>
                <a:srgbClr val="000000"/>
              </a:solidFill>
              <a:latin typeface="Arial" panose="020B0604020202020204" pitchFamily="34" charset="0"/>
              <a:ea typeface="Times New Roman" panose="02020603050405020304" pitchFamily="18" charset="0"/>
              <a:cs typeface="Arial" panose="020B0604020202020204" pitchFamily="34" charset="0"/>
            </a:endParaRPr>
          </a:p>
          <a:p>
            <a:pPr defTabSz="468721">
              <a:defRPr/>
            </a:pPr>
            <a:endParaRPr lang="en-GB" sz="1800" b="1" dirty="0">
              <a:latin typeface="Arial" panose="020B0604020202020204" pitchFamily="34" charset="0"/>
              <a:ea typeface="Times New Roman" panose="02020603050405020304" pitchFamily="18" charset="0"/>
            </a:endParaRPr>
          </a:p>
          <a:p>
            <a:pPr defTabSz="468721">
              <a:defRPr/>
            </a:pPr>
            <a:r>
              <a:rPr lang="en-GB" sz="1800" b="1" dirty="0">
                <a:latin typeface="Arial" panose="020B0604020202020204" pitchFamily="34" charset="0"/>
                <a:ea typeface="Times New Roman" panose="02020603050405020304" pitchFamily="18" charset="0"/>
              </a:rPr>
              <a:t>General Submission Guidance</a:t>
            </a:r>
          </a:p>
          <a:p>
            <a:pPr defTabSz="468721">
              <a:defRPr/>
            </a:pPr>
            <a:endParaRPr lang="en-GB" sz="1800" dirty="0">
              <a:latin typeface="Times New Roman" panose="02020603050405020304" pitchFamily="18" charset="0"/>
              <a:ea typeface="Times New Roman" panose="02020603050405020304" pitchFamily="18" charset="0"/>
            </a:endParaRPr>
          </a:p>
          <a:p>
            <a:pPr marL="585902" indent="-351541">
              <a:buFont typeface="+mj-lt"/>
              <a:buAutoNum type="arabicPeriod"/>
            </a:pPr>
            <a:r>
              <a:rPr lang="en-GB" sz="1800" dirty="0">
                <a:latin typeface="Arial" panose="020B0604020202020204" pitchFamily="34" charset="0"/>
                <a:ea typeface="Times New Roman" panose="02020603050405020304" pitchFamily="18" charset="0"/>
              </a:rPr>
              <a:t>All of your submissions must include a </a:t>
            </a:r>
            <a:r>
              <a:rPr lang="en-GB" sz="1800" b="1" dirty="0">
                <a:latin typeface="Arial" panose="020B0604020202020204" pitchFamily="34" charset="0"/>
                <a:ea typeface="Times New Roman" panose="02020603050405020304" pitchFamily="18" charset="0"/>
              </a:rPr>
              <a:t>title page</a:t>
            </a:r>
            <a:r>
              <a:rPr lang="en-GB" sz="1800" dirty="0">
                <a:latin typeface="Arial" panose="020B0604020202020204" pitchFamily="34" charset="0"/>
                <a:ea typeface="Times New Roman" panose="02020603050405020304" pitchFamily="18" charset="0"/>
              </a:rPr>
              <a:t> that clearly states </a:t>
            </a:r>
            <a:r>
              <a:rPr lang="en-GB" sz="1800" b="1" dirty="0">
                <a:latin typeface="Arial" panose="020B0604020202020204" pitchFamily="34" charset="0"/>
                <a:ea typeface="Times New Roman" panose="02020603050405020304" pitchFamily="18" charset="0"/>
              </a:rPr>
              <a:t>your name, your student number, the module code and title, your lecturer’s name, and your assignment title.</a:t>
            </a:r>
          </a:p>
          <a:p>
            <a:pPr marL="234361"/>
            <a:endParaRPr lang="en-GB" sz="1800" dirty="0">
              <a:latin typeface="Times New Roman" panose="02020603050405020304" pitchFamily="18" charset="0"/>
              <a:ea typeface="Times New Roman" panose="02020603050405020304" pitchFamily="18" charset="0"/>
            </a:endParaRPr>
          </a:p>
          <a:p>
            <a:pPr marL="234361"/>
            <a:r>
              <a:rPr lang="en-GB" sz="1800" dirty="0">
                <a:latin typeface="Arial" panose="020B0604020202020204" pitchFamily="34" charset="0"/>
                <a:ea typeface="Times New Roman" panose="02020603050405020304" pitchFamily="18" charset="0"/>
              </a:rPr>
              <a:t>2. 	  All of your submissions should be typed in </a:t>
            </a:r>
            <a:r>
              <a:rPr lang="en-GB" sz="1800" u="sng" dirty="0">
                <a:latin typeface="Arial" panose="020B0604020202020204" pitchFamily="34" charset="0"/>
                <a:ea typeface="Times New Roman" panose="02020603050405020304" pitchFamily="18" charset="0"/>
              </a:rPr>
              <a:t>Arial</a:t>
            </a:r>
            <a:r>
              <a:rPr lang="en-GB" sz="1800" dirty="0">
                <a:latin typeface="Arial" panose="020B0604020202020204" pitchFamily="34" charset="0"/>
                <a:ea typeface="Times New Roman" panose="02020603050405020304" pitchFamily="18" charset="0"/>
              </a:rPr>
              <a:t> font, size </a:t>
            </a:r>
            <a:r>
              <a:rPr lang="en-GB" sz="1800" u="sng" dirty="0">
                <a:latin typeface="Arial" panose="020B0604020202020204" pitchFamily="34" charset="0"/>
                <a:ea typeface="Times New Roman" panose="02020603050405020304" pitchFamily="18" charset="0"/>
              </a:rPr>
              <a:t>11/12</a:t>
            </a:r>
            <a:r>
              <a:rPr lang="en-GB" sz="1800" dirty="0">
                <a:latin typeface="Arial" panose="020B0604020202020204" pitchFamily="34" charset="0"/>
                <a:ea typeface="Times New Roman" panose="02020603050405020304" pitchFamily="18" charset="0"/>
              </a:rPr>
              <a:t>.</a:t>
            </a:r>
          </a:p>
          <a:p>
            <a:pPr marL="234361"/>
            <a:endParaRPr lang="en-GB" sz="1800" dirty="0">
              <a:latin typeface="Times New Roman" panose="02020603050405020304" pitchFamily="18" charset="0"/>
              <a:ea typeface="Times New Roman" panose="02020603050405020304" pitchFamily="18" charset="0"/>
            </a:endParaRPr>
          </a:p>
          <a:p>
            <a:pPr marL="234361"/>
            <a:r>
              <a:rPr lang="en-GB" sz="1800" dirty="0">
                <a:latin typeface="Arial" panose="020B0604020202020204" pitchFamily="34" charset="0"/>
                <a:ea typeface="Times New Roman" panose="02020603050405020304" pitchFamily="18" charset="0"/>
              </a:rPr>
              <a:t>3.     All of your submissions should be </a:t>
            </a:r>
            <a:r>
              <a:rPr lang="en-GB" sz="1800" b="1" dirty="0">
                <a:latin typeface="Arial" panose="020B0604020202020204" pitchFamily="34" charset="0"/>
                <a:ea typeface="Times New Roman" panose="02020603050405020304" pitchFamily="18" charset="0"/>
              </a:rPr>
              <a:t>typed with 1.5 line spacing</a:t>
            </a:r>
            <a:r>
              <a:rPr lang="en-GB" sz="1800" dirty="0">
                <a:latin typeface="Arial" panose="020B0604020202020204" pitchFamily="34" charset="0"/>
                <a:ea typeface="Times New Roman" panose="02020603050405020304" pitchFamily="18" charset="0"/>
              </a:rPr>
              <a:t>.</a:t>
            </a:r>
          </a:p>
          <a:p>
            <a:pPr marL="234361"/>
            <a:endParaRPr lang="en-GB" sz="1800" dirty="0">
              <a:latin typeface="Times New Roman" panose="02020603050405020304" pitchFamily="18" charset="0"/>
              <a:ea typeface="Times New Roman" panose="02020603050405020304" pitchFamily="18" charset="0"/>
            </a:endParaRPr>
          </a:p>
          <a:p>
            <a:pPr marL="234361"/>
            <a:r>
              <a:rPr lang="en-GB" sz="1800" dirty="0">
                <a:latin typeface="Arial" panose="020B0604020202020204" pitchFamily="34" charset="0"/>
                <a:ea typeface="Times New Roman" panose="02020603050405020304" pitchFamily="18" charset="0"/>
              </a:rPr>
              <a:t>4.     All of your submissions should have an appropriate structure, </a:t>
            </a:r>
            <a:r>
              <a:rPr lang="en-GB" sz="1800" u="sng" dirty="0">
                <a:latin typeface="Arial" panose="020B0604020202020204" pitchFamily="34" charset="0"/>
                <a:ea typeface="Times New Roman" panose="02020603050405020304" pitchFamily="18" charset="0"/>
              </a:rPr>
              <a:t>include page numbers</a:t>
            </a:r>
            <a:r>
              <a:rPr lang="en-GB" sz="1800" dirty="0">
                <a:latin typeface="Arial" panose="020B0604020202020204" pitchFamily="34" charset="0"/>
                <a:ea typeface="Times New Roman" panose="02020603050405020304" pitchFamily="18" charset="0"/>
              </a:rPr>
              <a:t>, </a:t>
            </a:r>
            <a:r>
              <a:rPr lang="en-GB" sz="1800" b="1" dirty="0">
                <a:latin typeface="Arial" panose="020B0604020202020204" pitchFamily="34" charset="0"/>
                <a:ea typeface="Times New Roman" panose="02020603050405020304" pitchFamily="18" charset="0"/>
              </a:rPr>
              <a:t>and</a:t>
            </a:r>
            <a:r>
              <a:rPr lang="en-GB" sz="1800" dirty="0">
                <a:latin typeface="Arial" panose="020B0604020202020204" pitchFamily="34" charset="0"/>
                <a:ea typeface="Times New Roman" panose="02020603050405020304" pitchFamily="18" charset="0"/>
              </a:rPr>
              <a:t> have a </a:t>
            </a:r>
            <a:r>
              <a:rPr lang="en-GB" sz="1800" u="sng" dirty="0">
                <a:latin typeface="Arial" panose="020B0604020202020204" pitchFamily="34" charset="0"/>
                <a:ea typeface="Times New Roman" panose="02020603050405020304" pitchFamily="18" charset="0"/>
              </a:rPr>
              <a:t>reference list</a:t>
            </a:r>
            <a:r>
              <a:rPr lang="en-GB" sz="1800" dirty="0">
                <a:latin typeface="Arial" panose="020B0604020202020204" pitchFamily="34" charset="0"/>
                <a:ea typeface="Times New Roman" panose="02020603050405020304" pitchFamily="18" charset="0"/>
              </a:rPr>
              <a:t> </a:t>
            </a:r>
            <a:r>
              <a:rPr lang="en-GB" sz="1800" b="1" dirty="0">
                <a:latin typeface="Arial" panose="020B0604020202020204" pitchFamily="34" charset="0"/>
                <a:ea typeface="Times New Roman" panose="02020603050405020304" pitchFamily="18" charset="0"/>
              </a:rPr>
              <a:t>(using Harvard Referencing)</a:t>
            </a:r>
            <a:endParaRPr lang="en-GB" sz="1800" dirty="0">
              <a:latin typeface="Times New Roman" panose="02020603050405020304" pitchFamily="18" charset="0"/>
              <a:ea typeface="Times New Roman" panose="02020603050405020304" pitchFamily="18" charset="0"/>
            </a:endParaRPr>
          </a:p>
          <a:p>
            <a:pPr defTabSz="468721">
              <a:defRPr/>
            </a:pPr>
            <a:endParaRPr lang="en-GB" sz="1800" dirty="0">
              <a:solidFill>
                <a:srgbClr val="000000"/>
              </a:solidFill>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17</a:t>
            </a:fld>
            <a:endParaRPr lang="en-US"/>
          </a:p>
        </p:txBody>
      </p:sp>
    </p:spTree>
    <p:extLst>
      <p:ext uri="{BB962C8B-B14F-4D97-AF65-F5344CB8AC3E}">
        <p14:creationId xmlns:p14="http://schemas.microsoft.com/office/powerpoint/2010/main" val="23037202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t>The assessment structure is for guidance to enable to student to manage the wordcount effectively.</a:t>
            </a:r>
          </a:p>
          <a:p>
            <a:pPr marL="228600" indent="-228600">
              <a:buFont typeface="+mj-lt"/>
              <a:buAutoNum type="arabicPeriod"/>
            </a:pPr>
            <a:endParaRPr lang="en-GB" b="1" dirty="0"/>
          </a:p>
          <a:p>
            <a:pPr marL="228600" indent="-228600">
              <a:buFont typeface="+mj-lt"/>
              <a:buAutoNum type="arabicPeriod"/>
            </a:pPr>
            <a:r>
              <a:rPr lang="en-GB" b="1" dirty="0"/>
              <a:t>Remind the students to be brief in their reflection drawing out the saliant points and how this links to their journey and lining it to the health and social care sector for the common good. </a:t>
            </a:r>
          </a:p>
          <a:p>
            <a:pPr marL="228600" indent="-228600">
              <a:buFont typeface="+mj-lt"/>
              <a:buAutoNum type="arabicPeriod"/>
            </a:pPr>
            <a:endParaRPr lang="en-GB" b="1" dirty="0"/>
          </a:p>
          <a:p>
            <a:pPr marL="228600" indent="-228600">
              <a:buFont typeface="+mj-lt"/>
              <a:buAutoNum type="arabicPeriod"/>
            </a:pPr>
            <a:r>
              <a:rPr lang="en-GB" b="1" dirty="0"/>
              <a:t>Help the student to understand it is about self-reflection. </a:t>
            </a:r>
          </a:p>
        </p:txBody>
      </p:sp>
      <p:sp>
        <p:nvSpPr>
          <p:cNvPr id="4" name="Slide Number Placeholder 3"/>
          <p:cNvSpPr>
            <a:spLocks noGrp="1"/>
          </p:cNvSpPr>
          <p:nvPr>
            <p:ph type="sldNum" sz="quarter" idx="5"/>
          </p:nvPr>
        </p:nvSpPr>
        <p:spPr/>
        <p:txBody>
          <a:bodyPr/>
          <a:lstStyle/>
          <a:p>
            <a:fld id="{6936E1E2-17D2-5E4C-B96D-EEDAC0EF77DB}" type="slidenum">
              <a:rPr lang="en-US" smtClean="0"/>
              <a:t>22</a:t>
            </a:fld>
            <a:endParaRPr lang="en-US"/>
          </a:p>
        </p:txBody>
      </p:sp>
    </p:spTree>
    <p:extLst>
      <p:ext uri="{BB962C8B-B14F-4D97-AF65-F5344CB8AC3E}">
        <p14:creationId xmlns:p14="http://schemas.microsoft.com/office/powerpoint/2010/main" val="37872834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t>This slide is the tutors opportunity to talk with the students to seek their comments and communication on how they see the link between the online material and health and social care.  The discussion should try to draw all the students into providing their perspective either openly in the virtual class or in the chat.  </a:t>
            </a:r>
          </a:p>
          <a:p>
            <a:pPr marL="228600" indent="-228600">
              <a:buFont typeface="+mj-lt"/>
              <a:buAutoNum type="arabicPeriod"/>
            </a:pPr>
            <a:endParaRPr lang="en-GB" b="1" dirty="0"/>
          </a:p>
          <a:p>
            <a:pPr marL="228600" indent="-228600">
              <a:buFont typeface="+mj-lt"/>
              <a:buAutoNum type="arabicPeriod"/>
            </a:pPr>
            <a:r>
              <a:rPr lang="en-GB" b="1" dirty="0"/>
              <a:t>This activity provides a real opportunity to talk about their learning, what they have gained and how it relates to their lived experiences in work, in their family or within the social context.  </a:t>
            </a:r>
          </a:p>
          <a:p>
            <a:pPr marL="228600" indent="-228600">
              <a:buFont typeface="+mj-lt"/>
              <a:buAutoNum type="arabicPeriod"/>
            </a:pPr>
            <a:endParaRPr lang="en-GB" b="1" dirty="0"/>
          </a:p>
          <a:p>
            <a:pPr marL="228600" indent="-228600">
              <a:buFont typeface="+mj-lt"/>
              <a:buAutoNum type="arabicPeriod"/>
            </a:pPr>
            <a:r>
              <a:rPr lang="en-GB" b="1" dirty="0"/>
              <a:t>Lead the discussion to creativity, innovation and having an </a:t>
            </a:r>
            <a:r>
              <a:rPr lang="en-GB" b="1"/>
              <a:t>enterprising mindset. </a:t>
            </a: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27</a:t>
            </a:fld>
            <a:endParaRPr lang="en-US"/>
          </a:p>
        </p:txBody>
      </p:sp>
    </p:spTree>
    <p:extLst>
      <p:ext uri="{BB962C8B-B14F-4D97-AF65-F5344CB8AC3E}">
        <p14:creationId xmlns:p14="http://schemas.microsoft.com/office/powerpoint/2010/main" val="25366259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b="1" dirty="0"/>
              <a:t>Take the students through each of the unit topic areas within each of the units.  </a:t>
            </a:r>
          </a:p>
          <a:p>
            <a:pPr marL="171450" indent="-171450">
              <a:buFont typeface="Arial" panose="020B0604020202020204" pitchFamily="34" charset="0"/>
              <a:buChar char="•"/>
            </a:pPr>
            <a:endParaRPr lang="en-GB" b="1" dirty="0"/>
          </a:p>
          <a:p>
            <a:pPr marL="171450" indent="-171450">
              <a:buFont typeface="Arial" panose="020B0604020202020204" pitchFamily="34" charset="0"/>
              <a:buChar char="•"/>
            </a:pPr>
            <a:r>
              <a:rPr lang="en-GB" b="1" dirty="0"/>
              <a:t>In each of the units get students to think about which topic session they will reflect upon and why.  How will they be able to draw out what they have learnt, where will they draw the evidence from and how will they evidence a link across all of the sessions within the topic area. </a:t>
            </a:r>
          </a:p>
        </p:txBody>
      </p:sp>
      <p:sp>
        <p:nvSpPr>
          <p:cNvPr id="4" name="Slide Number Placeholder 3"/>
          <p:cNvSpPr>
            <a:spLocks noGrp="1"/>
          </p:cNvSpPr>
          <p:nvPr>
            <p:ph type="sldNum" sz="quarter" idx="5"/>
          </p:nvPr>
        </p:nvSpPr>
        <p:spPr/>
        <p:txBody>
          <a:bodyPr/>
          <a:lstStyle/>
          <a:p>
            <a:fld id="{6936E1E2-17D2-5E4C-B96D-EEDAC0EF77DB}" type="slidenum">
              <a:rPr lang="en-US" smtClean="0"/>
              <a:t>28</a:t>
            </a:fld>
            <a:endParaRPr lang="en-US"/>
          </a:p>
        </p:txBody>
      </p:sp>
    </p:spTree>
    <p:extLst>
      <p:ext uri="{BB962C8B-B14F-4D97-AF65-F5344CB8AC3E}">
        <p14:creationId xmlns:p14="http://schemas.microsoft.com/office/powerpoint/2010/main" val="32677624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b="1" dirty="0"/>
              <a:t>Take the students through each of the unit topic areas within each of the units.  </a:t>
            </a:r>
          </a:p>
          <a:p>
            <a:pPr marL="171450" indent="-171450">
              <a:buFont typeface="Arial" panose="020B0604020202020204" pitchFamily="34" charset="0"/>
              <a:buChar char="•"/>
            </a:pPr>
            <a:endParaRPr lang="en-GB" b="1" dirty="0"/>
          </a:p>
          <a:p>
            <a:pPr marL="171450" indent="-171450">
              <a:buFont typeface="Arial" panose="020B0604020202020204" pitchFamily="34" charset="0"/>
              <a:buChar char="•"/>
            </a:pPr>
            <a:r>
              <a:rPr lang="en-GB" b="1" dirty="0"/>
              <a:t>In each of the units get students to think about which topic session they will reflect upon and why.  How will they be able to draw out what they have learnt, where will they draw the evidence from and how will they evidence a link across all of the sessions within the topic area. </a:t>
            </a: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29</a:t>
            </a:fld>
            <a:endParaRPr lang="en-US"/>
          </a:p>
        </p:txBody>
      </p:sp>
    </p:spTree>
    <p:extLst>
      <p:ext uri="{BB962C8B-B14F-4D97-AF65-F5344CB8AC3E}">
        <p14:creationId xmlns:p14="http://schemas.microsoft.com/office/powerpoint/2010/main" val="116158868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b="1" dirty="0"/>
              <a:t>Take the students through each of the unit topic areas within each of the units.  </a:t>
            </a:r>
          </a:p>
          <a:p>
            <a:pPr marL="171450" indent="-171450">
              <a:buFont typeface="Arial" panose="020B0604020202020204" pitchFamily="34" charset="0"/>
              <a:buChar char="•"/>
            </a:pPr>
            <a:endParaRPr lang="en-GB" b="1" dirty="0"/>
          </a:p>
          <a:p>
            <a:pPr marL="171450" indent="-171450">
              <a:buFont typeface="Arial" panose="020B0604020202020204" pitchFamily="34" charset="0"/>
              <a:buChar char="•"/>
            </a:pPr>
            <a:r>
              <a:rPr lang="en-GB" b="1" dirty="0"/>
              <a:t>In each of the units get students to think about which topic session they will reflect upon and why.  How will they be able to draw out what they have learnt, where will they draw the evidence from and how will they evidence a link across all of the sessions within the topic area. </a:t>
            </a: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30</a:t>
            </a:fld>
            <a:endParaRPr lang="en-US"/>
          </a:p>
        </p:txBody>
      </p:sp>
    </p:spTree>
    <p:extLst>
      <p:ext uri="{BB962C8B-B14F-4D97-AF65-F5344CB8AC3E}">
        <p14:creationId xmlns:p14="http://schemas.microsoft.com/office/powerpoint/2010/main" val="94036886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b="1" dirty="0"/>
              <a:t>Take the students through each of the unit topic areas within each of the units.  </a:t>
            </a:r>
          </a:p>
          <a:p>
            <a:pPr marL="171450" indent="-171450">
              <a:buFont typeface="Arial" panose="020B0604020202020204" pitchFamily="34" charset="0"/>
              <a:buChar char="•"/>
            </a:pPr>
            <a:endParaRPr lang="en-GB" b="1" dirty="0"/>
          </a:p>
          <a:p>
            <a:pPr marL="171450" indent="-171450">
              <a:buFont typeface="Arial" panose="020B0604020202020204" pitchFamily="34" charset="0"/>
              <a:buChar char="•"/>
            </a:pPr>
            <a:r>
              <a:rPr lang="en-GB" b="1" dirty="0"/>
              <a:t>In each of the units get students to think about which topic session they will reflect upon and why.  How will they be able to draw out what they have learnt, where will they draw the evidence from and how will they evidence a link across all of the sessions within the topic area. </a:t>
            </a: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31</a:t>
            </a:fld>
            <a:endParaRPr lang="en-US"/>
          </a:p>
        </p:txBody>
      </p:sp>
    </p:spTree>
    <p:extLst>
      <p:ext uri="{BB962C8B-B14F-4D97-AF65-F5344CB8AC3E}">
        <p14:creationId xmlns:p14="http://schemas.microsoft.com/office/powerpoint/2010/main" val="138256862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36E1E2-17D2-5E4C-B96D-EEDAC0EF77DB}" type="slidenum">
              <a:rPr lang="en-US" smtClean="0"/>
              <a:t>32</a:t>
            </a:fld>
            <a:endParaRPr lang="en-US"/>
          </a:p>
        </p:txBody>
      </p:sp>
    </p:spTree>
    <p:extLst>
      <p:ext uri="{BB962C8B-B14F-4D97-AF65-F5344CB8AC3E}">
        <p14:creationId xmlns:p14="http://schemas.microsoft.com/office/powerpoint/2010/main" val="61401259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06/12/2022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06/12/2022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06/12/2022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06/12/2022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06/12/2022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06/12/2022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06/12/2022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06/12/2022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06/12/2022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06/12/2022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06/12/2022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06/12/2022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www.mindmeister.com/"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moodle.uwtsd.ac.uk/course/view.php?id=8999"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3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1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52132B1-FCD7-49F3-B7D9-19162CB79F30}"/>
              </a:ext>
            </a:extLst>
          </p:cNvPr>
          <p:cNvSpPr/>
          <p:nvPr/>
        </p:nvSpPr>
        <p:spPr>
          <a:xfrm>
            <a:off x="755576" y="3429000"/>
            <a:ext cx="7560840" cy="230425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ctrTitle"/>
          </p:nvPr>
        </p:nvSpPr>
        <p:spPr>
          <a:xfrm>
            <a:off x="395536" y="1124744"/>
            <a:ext cx="8352928" cy="3924436"/>
          </a:xfrm>
        </p:spPr>
        <p:txBody>
          <a:bodyPr>
            <a:noAutofit/>
          </a:bodyPr>
          <a:lstStyle/>
          <a:p>
            <a:r>
              <a:rPr lang="en-GB" sz="3600" b="1" dirty="0">
                <a:solidFill>
                  <a:schemeClr val="accent2">
                    <a:lumMod val="20000"/>
                    <a:lumOff val="80000"/>
                  </a:schemeClr>
                </a:solidFill>
              </a:rPr>
              <a:t>BSc Health &amp; Social Care</a:t>
            </a:r>
            <a:br>
              <a:rPr lang="en-GB" sz="3600" b="1" dirty="0">
                <a:solidFill>
                  <a:schemeClr val="accent2">
                    <a:lumMod val="20000"/>
                    <a:lumOff val="80000"/>
                  </a:schemeClr>
                </a:solidFill>
              </a:rPr>
            </a:br>
            <a:r>
              <a:rPr lang="en-GB" sz="3600" b="1" dirty="0">
                <a:solidFill>
                  <a:schemeClr val="accent2">
                    <a:lumMod val="20000"/>
                    <a:lumOff val="80000"/>
                  </a:schemeClr>
                </a:solidFill>
              </a:rPr>
              <a:t>Changemakers – Creativity and </a:t>
            </a:r>
            <a:br>
              <a:rPr lang="en-GB" sz="3600" b="1" dirty="0">
                <a:solidFill>
                  <a:schemeClr val="accent2">
                    <a:lumMod val="20000"/>
                    <a:lumOff val="80000"/>
                  </a:schemeClr>
                </a:solidFill>
              </a:rPr>
            </a:br>
            <a:r>
              <a:rPr lang="en-GB" sz="3600" b="1" dirty="0">
                <a:solidFill>
                  <a:schemeClr val="accent2">
                    <a:lumMod val="20000"/>
                    <a:lumOff val="80000"/>
                  </a:schemeClr>
                </a:solidFill>
              </a:rPr>
              <a:t>Value Creation (BMHP5014)</a:t>
            </a:r>
            <a:br>
              <a:rPr lang="en-GB" sz="3600" b="1" dirty="0">
                <a:solidFill>
                  <a:schemeClr val="accent2">
                    <a:lumMod val="20000"/>
                    <a:lumOff val="80000"/>
                  </a:schemeClr>
                </a:solidFill>
              </a:rPr>
            </a:br>
            <a:br>
              <a:rPr lang="en-GB" sz="3600" b="1" dirty="0">
                <a:solidFill>
                  <a:schemeClr val="accent2">
                    <a:lumMod val="20000"/>
                    <a:lumOff val="80000"/>
                  </a:schemeClr>
                </a:solidFill>
              </a:rPr>
            </a:br>
            <a:br>
              <a:rPr lang="en-GB" sz="3600" b="1" dirty="0">
                <a:solidFill>
                  <a:schemeClr val="accent2">
                    <a:lumMod val="20000"/>
                    <a:lumOff val="80000"/>
                  </a:schemeClr>
                </a:solidFill>
              </a:rPr>
            </a:br>
            <a:r>
              <a:rPr lang="en-GB" sz="3600" b="1" dirty="0">
                <a:solidFill>
                  <a:schemeClr val="accent2">
                    <a:lumMod val="20000"/>
                    <a:lumOff val="80000"/>
                  </a:schemeClr>
                </a:solidFill>
              </a:rPr>
              <a:t>WEEK 9</a:t>
            </a:r>
            <a:endParaRPr lang="en-GB" altLang="en-US" sz="3600" dirty="0">
              <a:solidFill>
                <a:schemeClr val="accent2">
                  <a:lumMod val="20000"/>
                  <a:lumOff val="8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228ED1-D6E1-4732-B000-4F89824775E1}"/>
              </a:ext>
            </a:extLst>
          </p:cNvPr>
          <p:cNvSpPr>
            <a:spLocks noGrp="1"/>
          </p:cNvSpPr>
          <p:nvPr>
            <p:ph type="title"/>
          </p:nvPr>
        </p:nvSpPr>
        <p:spPr>
          <a:xfrm>
            <a:off x="457200" y="14463"/>
            <a:ext cx="8229600" cy="750242"/>
          </a:xfrm>
        </p:spPr>
        <p:txBody>
          <a:bodyPr>
            <a:normAutofit fontScale="90000"/>
          </a:bodyPr>
          <a:lstStyle/>
          <a:p>
            <a:r>
              <a:rPr lang="en-GB" b="1" dirty="0"/>
              <a:t>Today we will…</a:t>
            </a:r>
          </a:p>
        </p:txBody>
      </p:sp>
      <p:sp>
        <p:nvSpPr>
          <p:cNvPr id="3" name="Content Placeholder 2">
            <a:extLst>
              <a:ext uri="{FF2B5EF4-FFF2-40B4-BE49-F238E27FC236}">
                <a16:creationId xmlns:a16="http://schemas.microsoft.com/office/drawing/2014/main" id="{16E94382-DACE-4E00-9EDA-0779A57F51D8}"/>
              </a:ext>
            </a:extLst>
          </p:cNvPr>
          <p:cNvSpPr>
            <a:spLocks noGrp="1"/>
          </p:cNvSpPr>
          <p:nvPr>
            <p:ph idx="1"/>
          </p:nvPr>
        </p:nvSpPr>
        <p:spPr>
          <a:xfrm>
            <a:off x="480877" y="1268760"/>
            <a:ext cx="8229600" cy="4464496"/>
          </a:xfrm>
        </p:spPr>
        <p:txBody>
          <a:bodyPr>
            <a:normAutofit lnSpcReduction="10000"/>
          </a:bodyPr>
          <a:lstStyle/>
          <a:p>
            <a:pPr marL="0" indent="0">
              <a:buNone/>
            </a:pPr>
            <a:r>
              <a:rPr lang="en-GB" sz="2800" dirty="0"/>
              <a:t>The session will include the following items:</a:t>
            </a:r>
          </a:p>
          <a:p>
            <a:r>
              <a:rPr lang="en-GB" sz="2800" dirty="0"/>
              <a:t>To revisit the assessments’ tasks.</a:t>
            </a:r>
          </a:p>
          <a:p>
            <a:r>
              <a:rPr lang="en-GB" sz="2800" dirty="0"/>
              <a:t>Revise what was learned in each Unit and discuss examples from topics and how these are connected to health and social care.</a:t>
            </a:r>
          </a:p>
          <a:p>
            <a:r>
              <a:rPr lang="en-GB" sz="2800" dirty="0"/>
              <a:t>To provide time for you to work on your e-learning units in Moodle.  </a:t>
            </a:r>
          </a:p>
          <a:p>
            <a:r>
              <a:rPr lang="en-GB" sz="2800" dirty="0"/>
              <a:t>To take questions on the module contents and the assessment tasks. </a:t>
            </a:r>
          </a:p>
          <a:p>
            <a:r>
              <a:rPr lang="en-GB" sz="2800" dirty="0"/>
              <a:t>To provide formative feedback on your draft.</a:t>
            </a:r>
          </a:p>
        </p:txBody>
      </p:sp>
    </p:spTree>
    <p:extLst>
      <p:ext uri="{BB962C8B-B14F-4D97-AF65-F5344CB8AC3E}">
        <p14:creationId xmlns:p14="http://schemas.microsoft.com/office/powerpoint/2010/main" val="19833988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065EB-EA49-BAFA-C8BE-392418479479}"/>
              </a:ext>
            </a:extLst>
          </p:cNvPr>
          <p:cNvSpPr>
            <a:spLocks noGrp="1"/>
          </p:cNvSpPr>
          <p:nvPr>
            <p:ph type="title"/>
          </p:nvPr>
        </p:nvSpPr>
        <p:spPr>
          <a:xfrm>
            <a:off x="457200" y="274638"/>
            <a:ext cx="8229600" cy="1143000"/>
          </a:xfrm>
        </p:spPr>
        <p:txBody>
          <a:bodyPr anchor="ctr">
            <a:normAutofit/>
          </a:bodyPr>
          <a:lstStyle/>
          <a:p>
            <a:r>
              <a:rPr lang="en-GB" b="1" dirty="0">
                <a:solidFill>
                  <a:srgbClr val="0070C0"/>
                </a:solidFill>
              </a:rPr>
              <a:t>Assessment 1</a:t>
            </a:r>
          </a:p>
        </p:txBody>
      </p:sp>
      <p:pic>
        <p:nvPicPr>
          <p:cNvPr id="5" name="Content Placeholder 4" descr="Books and laptop">
            <a:extLst>
              <a:ext uri="{FF2B5EF4-FFF2-40B4-BE49-F238E27FC236}">
                <a16:creationId xmlns:a16="http://schemas.microsoft.com/office/drawing/2014/main" id="{9DE017DF-AFED-79F7-0637-4C56CD5B172F}"/>
              </a:ext>
            </a:extLst>
          </p:cNvPr>
          <p:cNvPicPr>
            <a:picLocks noGrp="1" noChangeAspect="1"/>
          </p:cNvPicPr>
          <p:nvPr>
            <p:ph idx="1"/>
          </p:nvPr>
        </p:nvPicPr>
        <p:blipFill rotWithShape="1">
          <a:blip r:embed="rId2" cstate="print">
            <a:extLst>
              <a:ext uri="{28A0092B-C50C-407E-A947-70E740481C1C}">
                <a14:useLocalDpi xmlns:a14="http://schemas.microsoft.com/office/drawing/2010/main" val="0"/>
              </a:ext>
            </a:extLst>
          </a:blip>
          <a:srcRect t="21748" b="6945"/>
          <a:stretch/>
        </p:blipFill>
        <p:spPr>
          <a:xfrm>
            <a:off x="457200" y="1600201"/>
            <a:ext cx="8229600" cy="3917032"/>
          </a:xfrm>
          <a:noFill/>
        </p:spPr>
      </p:pic>
    </p:spTree>
    <p:extLst>
      <p:ext uri="{BB962C8B-B14F-4D97-AF65-F5344CB8AC3E}">
        <p14:creationId xmlns:p14="http://schemas.microsoft.com/office/powerpoint/2010/main" val="33741175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426170"/>
          </a:xfrm>
        </p:spPr>
        <p:txBody>
          <a:bodyPr>
            <a:normAutofit/>
          </a:bodyPr>
          <a:lstStyle/>
          <a:p>
            <a:r>
              <a:rPr lang="en-GB" sz="5400" cap="all" dirty="0">
                <a:solidFill>
                  <a:srgbClr val="0070C0"/>
                </a:solidFill>
                <a:latin typeface="Rockwell Condensed" panose="02060603050405020104"/>
              </a:rPr>
              <a:t>Assessment 1</a:t>
            </a:r>
          </a:p>
        </p:txBody>
      </p:sp>
      <p:sp>
        <p:nvSpPr>
          <p:cNvPr id="3" name="Content Placeholder 2"/>
          <p:cNvSpPr>
            <a:spLocks noGrp="1"/>
          </p:cNvSpPr>
          <p:nvPr>
            <p:ph idx="1"/>
          </p:nvPr>
        </p:nvSpPr>
        <p:spPr>
          <a:xfrm>
            <a:off x="734888" y="1700808"/>
            <a:ext cx="8229600" cy="3240360"/>
          </a:xfrm>
        </p:spPr>
        <p:txBody>
          <a:bodyPr>
            <a:normAutofit/>
          </a:bodyPr>
          <a:lstStyle/>
          <a:p>
            <a:pPr marL="0" indent="0">
              <a:lnSpc>
                <a:spcPct val="120000"/>
              </a:lnSpc>
              <a:spcBef>
                <a:spcPts val="600"/>
              </a:spcBef>
              <a:spcAft>
                <a:spcPts val="600"/>
              </a:spcAft>
              <a:buNone/>
            </a:pPr>
            <a:r>
              <a:rPr lang="en-GB" sz="2800" b="1" u="sng" dirty="0"/>
              <a:t>Assignment 1 </a:t>
            </a:r>
            <a:r>
              <a:rPr lang="en-GB" sz="2800" b="1" dirty="0"/>
              <a:t>–  E-Portfolio Evidence of Learning – 50% weighting - 2,000 word equivalent consisting of </a:t>
            </a:r>
            <a:r>
              <a:rPr lang="en-GB" sz="2800" b="1" dirty="0">
                <a:solidFill>
                  <a:srgbClr val="FF0000"/>
                </a:solidFill>
              </a:rPr>
              <a:t>2 different artefact tasks </a:t>
            </a:r>
          </a:p>
          <a:p>
            <a:pPr marL="0" indent="0">
              <a:lnSpc>
                <a:spcPct val="120000"/>
              </a:lnSpc>
              <a:spcBef>
                <a:spcPts val="600"/>
              </a:spcBef>
              <a:spcAft>
                <a:spcPts val="600"/>
              </a:spcAft>
              <a:buNone/>
            </a:pPr>
            <a:r>
              <a:rPr lang="en-GB" sz="2800" b="1" dirty="0"/>
              <a:t>S</a:t>
            </a:r>
            <a:r>
              <a:rPr lang="en-GB" sz="2800" b="1" dirty="0">
                <a:effectLst/>
                <a:latin typeface="Arial" panose="020B0604020202020204" pitchFamily="34" charset="0"/>
                <a:ea typeface="Times New Roman" panose="02020603050405020304" pitchFamily="18" charset="0"/>
                <a:cs typeface="Arial" panose="020B0604020202020204" pitchFamily="34" charset="0"/>
              </a:rPr>
              <a:t>ubmission to Turnitin link. </a:t>
            </a:r>
            <a:r>
              <a:rPr lang="en-GB" sz="2800" b="1" u="sng" dirty="0">
                <a:solidFill>
                  <a:srgbClr val="FF0000"/>
                </a:solidFill>
                <a:effectLst/>
                <a:latin typeface="Arial" panose="020B0604020202020204" pitchFamily="34" charset="0"/>
                <a:ea typeface="Times New Roman" panose="02020603050405020304" pitchFamily="18" charset="0"/>
                <a:cs typeface="Arial" panose="020B0604020202020204" pitchFamily="34" charset="0"/>
              </a:rPr>
              <a:t> </a:t>
            </a:r>
          </a:p>
          <a:p>
            <a:pPr marL="514350" indent="-514350">
              <a:lnSpc>
                <a:spcPct val="120000"/>
              </a:lnSpc>
              <a:spcBef>
                <a:spcPts val="600"/>
              </a:spcBef>
              <a:spcAft>
                <a:spcPts val="600"/>
              </a:spcAft>
              <a:buFont typeface="+mj-lt"/>
              <a:buAutoNum type="arabicPeriod"/>
            </a:pPr>
            <a:endParaRPr lang="en-GB" sz="2800" b="1" u="sng" dirty="0">
              <a:highlight>
                <a:srgbClr val="FFFF00"/>
              </a:highlight>
            </a:endParaRPr>
          </a:p>
          <a:p>
            <a:pPr marL="0" indent="0">
              <a:buNone/>
            </a:pPr>
            <a:endParaRPr lang="en-GB" sz="2800" dirty="0">
              <a:highlight>
                <a:srgbClr val="FFFF00"/>
              </a:highlight>
            </a:endParaRPr>
          </a:p>
          <a:p>
            <a:pPr marL="0" indent="0">
              <a:buNone/>
            </a:pPr>
            <a:endParaRPr lang="en-GB" sz="2800" b="1" dirty="0">
              <a:solidFill>
                <a:srgbClr val="FF0000"/>
              </a:solidFill>
            </a:endParaRPr>
          </a:p>
        </p:txBody>
      </p:sp>
    </p:spTree>
    <p:extLst>
      <p:ext uri="{BB962C8B-B14F-4D97-AF65-F5344CB8AC3E}">
        <p14:creationId xmlns:p14="http://schemas.microsoft.com/office/powerpoint/2010/main" val="33220477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204D7-B79D-459C-9D5D-1CEAE3DB0DB1}"/>
              </a:ext>
            </a:extLst>
          </p:cNvPr>
          <p:cNvSpPr>
            <a:spLocks noGrp="1"/>
          </p:cNvSpPr>
          <p:nvPr>
            <p:ph type="title"/>
          </p:nvPr>
        </p:nvSpPr>
        <p:spPr>
          <a:xfrm>
            <a:off x="457200" y="188640"/>
            <a:ext cx="8229600" cy="648072"/>
          </a:xfrm>
        </p:spPr>
        <p:txBody>
          <a:bodyPr>
            <a:normAutofit/>
          </a:bodyPr>
          <a:lstStyle/>
          <a:p>
            <a:r>
              <a:rPr lang="en-GB" sz="2800" b="1" dirty="0">
                <a:solidFill>
                  <a:srgbClr val="0070C0"/>
                </a:solidFill>
                <a:latin typeface="Arial" panose="020B0604020202020204" pitchFamily="34" charset="0"/>
                <a:cs typeface="Arial" panose="020B0604020202020204" pitchFamily="34" charset="0"/>
              </a:rPr>
              <a:t>ASSESSMENT CRITERIA E-PORTFOLIO  </a:t>
            </a:r>
          </a:p>
        </p:txBody>
      </p:sp>
      <p:graphicFrame>
        <p:nvGraphicFramePr>
          <p:cNvPr id="7" name="Content Placeholder 3">
            <a:extLst>
              <a:ext uri="{FF2B5EF4-FFF2-40B4-BE49-F238E27FC236}">
                <a16:creationId xmlns:a16="http://schemas.microsoft.com/office/drawing/2014/main" id="{B5A71545-2336-4B31-8467-6548E6F09083}"/>
              </a:ext>
            </a:extLst>
          </p:cNvPr>
          <p:cNvGraphicFramePr>
            <a:graphicFrameLocks noGrp="1"/>
          </p:cNvGraphicFramePr>
          <p:nvPr>
            <p:ph idx="1"/>
          </p:nvPr>
        </p:nvGraphicFramePr>
        <p:xfrm>
          <a:off x="323528" y="836712"/>
          <a:ext cx="8568952" cy="4499122"/>
        </p:xfrm>
        <a:graphic>
          <a:graphicData uri="http://schemas.openxmlformats.org/drawingml/2006/table">
            <a:tbl>
              <a:tblPr firstRow="1" firstCol="1" bandRow="1">
                <a:tableStyleId>{5C22544A-7EE6-4342-B048-85BDC9FD1C3A}</a:tableStyleId>
              </a:tblPr>
              <a:tblGrid>
                <a:gridCol w="8568952">
                  <a:extLst>
                    <a:ext uri="{9D8B030D-6E8A-4147-A177-3AD203B41FA5}">
                      <a16:colId xmlns:a16="http://schemas.microsoft.com/office/drawing/2014/main" val="2769099101"/>
                    </a:ext>
                  </a:extLst>
                </a:gridCol>
              </a:tblGrid>
              <a:tr h="602906">
                <a:tc>
                  <a:txBody>
                    <a:bodyPr/>
                    <a:lstStyle/>
                    <a:p>
                      <a:pPr algn="ctr">
                        <a:lnSpc>
                          <a:spcPct val="200000"/>
                        </a:lnSpc>
                      </a:pPr>
                      <a:r>
                        <a:rPr lang="en-GB" sz="2400" dirty="0">
                          <a:effectLst/>
                        </a:rPr>
                        <a:t>Generic Assessment Criteria </a:t>
                      </a:r>
                    </a:p>
                  </a:txBody>
                  <a:tcPr marL="33078" marR="33078" marT="0" marB="0" anchor="ctr"/>
                </a:tc>
                <a:extLst>
                  <a:ext uri="{0D108BD9-81ED-4DB2-BD59-A6C34878D82A}">
                    <a16:rowId xmlns:a16="http://schemas.microsoft.com/office/drawing/2014/main" val="1535725094"/>
                  </a:ext>
                </a:extLst>
              </a:tr>
              <a:tr h="601583">
                <a:tc>
                  <a:txBody>
                    <a:bodyPr/>
                    <a:lstStyle/>
                    <a:p>
                      <a:pPr algn="l">
                        <a:lnSpc>
                          <a:spcPct val="200000"/>
                        </a:lnSpc>
                      </a:pPr>
                      <a:r>
                        <a:rPr lang="en-GB" sz="1800" dirty="0">
                          <a:effectLst/>
                        </a:rPr>
                        <a:t>1. Engagement with Literature Skills 10%</a:t>
                      </a:r>
                      <a:endParaRPr lang="en-GB" sz="1800" dirty="0">
                        <a:effectLst/>
                        <a:latin typeface="Arial" panose="020B0604020202020204" pitchFamily="34" charset="0"/>
                        <a:cs typeface="Times New Roman" panose="02020603050405020304" pitchFamily="18" charset="0"/>
                      </a:endParaRPr>
                    </a:p>
                  </a:txBody>
                  <a:tcPr marL="33078" marR="33078" marT="0" marB="0"/>
                </a:tc>
                <a:extLst>
                  <a:ext uri="{0D108BD9-81ED-4DB2-BD59-A6C34878D82A}">
                    <a16:rowId xmlns:a16="http://schemas.microsoft.com/office/drawing/2014/main" val="1481131900"/>
                  </a:ext>
                </a:extLst>
              </a:tr>
              <a:tr h="601583">
                <a:tc>
                  <a:txBody>
                    <a:bodyPr/>
                    <a:lstStyle/>
                    <a:p>
                      <a:pPr algn="l">
                        <a:lnSpc>
                          <a:spcPct val="200000"/>
                        </a:lnSpc>
                      </a:pPr>
                      <a:r>
                        <a:rPr lang="en-GB" sz="1800" dirty="0">
                          <a:effectLst/>
                        </a:rPr>
                        <a:t>2. Knowledge and Understanding Skills  20%  </a:t>
                      </a:r>
                      <a:endParaRPr lang="en-GB" sz="1800" dirty="0">
                        <a:effectLst/>
                        <a:latin typeface="Arial" panose="020B0604020202020204" pitchFamily="34" charset="0"/>
                        <a:cs typeface="Times New Roman" panose="02020603050405020304" pitchFamily="18" charset="0"/>
                      </a:endParaRPr>
                    </a:p>
                  </a:txBody>
                  <a:tcPr marL="33078" marR="33078" marT="0" marB="0"/>
                </a:tc>
                <a:extLst>
                  <a:ext uri="{0D108BD9-81ED-4DB2-BD59-A6C34878D82A}">
                    <a16:rowId xmlns:a16="http://schemas.microsoft.com/office/drawing/2014/main" val="1638662627"/>
                  </a:ext>
                </a:extLst>
              </a:tr>
              <a:tr h="601583">
                <a:tc>
                  <a:txBody>
                    <a:bodyPr/>
                    <a:lstStyle/>
                    <a:p>
                      <a:pPr algn="l">
                        <a:lnSpc>
                          <a:spcPct val="200000"/>
                        </a:lnSpc>
                      </a:pPr>
                      <a:r>
                        <a:rPr lang="en-GB" sz="1800" dirty="0">
                          <a:effectLst/>
                        </a:rPr>
                        <a:t>3. Cognitive and Intellectual Skills 20% </a:t>
                      </a:r>
                      <a:endParaRPr lang="en-GB" sz="1800" dirty="0">
                        <a:effectLst/>
                        <a:latin typeface="Arial" panose="020B0604020202020204" pitchFamily="34" charset="0"/>
                        <a:cs typeface="Times New Roman" panose="02020603050405020304" pitchFamily="18" charset="0"/>
                      </a:endParaRPr>
                    </a:p>
                  </a:txBody>
                  <a:tcPr marL="33078" marR="33078" marT="0" marB="0"/>
                </a:tc>
                <a:extLst>
                  <a:ext uri="{0D108BD9-81ED-4DB2-BD59-A6C34878D82A}">
                    <a16:rowId xmlns:a16="http://schemas.microsoft.com/office/drawing/2014/main" val="3543404243"/>
                  </a:ext>
                </a:extLst>
              </a:tr>
              <a:tr h="515878">
                <a:tc>
                  <a:txBody>
                    <a:bodyPr/>
                    <a:lstStyle/>
                    <a:p>
                      <a:pPr algn="l">
                        <a:lnSpc>
                          <a:spcPct val="200000"/>
                        </a:lnSpc>
                      </a:pPr>
                      <a:r>
                        <a:rPr lang="en-GB" sz="1800" dirty="0">
                          <a:effectLst/>
                        </a:rPr>
                        <a:t>4. Practical Application Skills 20%</a:t>
                      </a:r>
                      <a:endParaRPr lang="en-GB" sz="1800" dirty="0">
                        <a:effectLst/>
                        <a:latin typeface="Arial" panose="020B0604020202020204" pitchFamily="34" charset="0"/>
                        <a:cs typeface="Times New Roman" panose="02020603050405020304" pitchFamily="18" charset="0"/>
                      </a:endParaRPr>
                    </a:p>
                  </a:txBody>
                  <a:tcPr marL="33078" marR="33078" marT="0" marB="0"/>
                </a:tc>
                <a:extLst>
                  <a:ext uri="{0D108BD9-81ED-4DB2-BD59-A6C34878D82A}">
                    <a16:rowId xmlns:a16="http://schemas.microsoft.com/office/drawing/2014/main" val="2018698415"/>
                  </a:ext>
                </a:extLst>
              </a:tr>
              <a:tr h="1523535">
                <a:tc>
                  <a:txBody>
                    <a:bodyPr/>
                    <a:lstStyle/>
                    <a:p>
                      <a:pPr algn="l">
                        <a:lnSpc>
                          <a:spcPct val="200000"/>
                        </a:lnSpc>
                      </a:pPr>
                      <a:r>
                        <a:rPr lang="en-GB" sz="1800" dirty="0">
                          <a:effectLst/>
                        </a:rPr>
                        <a:t>5. Transferable Skills for Life and Professional Practice (including 10 marks for e-learning participation in the online material) 30% </a:t>
                      </a:r>
                    </a:p>
                    <a:p>
                      <a:pPr algn="l">
                        <a:lnSpc>
                          <a:spcPct val="200000"/>
                        </a:lnSpc>
                      </a:pPr>
                      <a:endParaRPr lang="en-GB" sz="1800" dirty="0">
                        <a:effectLst/>
                        <a:latin typeface="Arial" panose="020B0604020202020204" pitchFamily="34" charset="0"/>
                        <a:cs typeface="Times New Roman" panose="02020603050405020304" pitchFamily="18" charset="0"/>
                      </a:endParaRPr>
                    </a:p>
                  </a:txBody>
                  <a:tcPr marL="33078" marR="33078" marT="0" marB="0"/>
                </a:tc>
                <a:extLst>
                  <a:ext uri="{0D108BD9-81ED-4DB2-BD59-A6C34878D82A}">
                    <a16:rowId xmlns:a16="http://schemas.microsoft.com/office/drawing/2014/main" val="71163966"/>
                  </a:ext>
                </a:extLst>
              </a:tr>
            </a:tbl>
          </a:graphicData>
        </a:graphic>
      </p:graphicFrame>
    </p:spTree>
    <p:extLst>
      <p:ext uri="{BB962C8B-B14F-4D97-AF65-F5344CB8AC3E}">
        <p14:creationId xmlns:p14="http://schemas.microsoft.com/office/powerpoint/2010/main" val="1408621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B89424-B907-4998-83CC-D8A5995DA0E2}"/>
              </a:ext>
            </a:extLst>
          </p:cNvPr>
          <p:cNvSpPr>
            <a:spLocks noGrp="1"/>
          </p:cNvSpPr>
          <p:nvPr>
            <p:ph type="title"/>
          </p:nvPr>
        </p:nvSpPr>
        <p:spPr>
          <a:xfrm>
            <a:off x="457200" y="58614"/>
            <a:ext cx="8229600" cy="634082"/>
          </a:xfrm>
        </p:spPr>
        <p:txBody>
          <a:bodyPr>
            <a:normAutofit fontScale="90000"/>
          </a:bodyPr>
          <a:lstStyle/>
          <a:p>
            <a:r>
              <a:rPr lang="en-GB" b="1" dirty="0">
                <a:solidFill>
                  <a:srgbClr val="FF0000"/>
                </a:solidFill>
              </a:rPr>
              <a:t>E-Portfolio Options </a:t>
            </a:r>
          </a:p>
        </p:txBody>
      </p:sp>
      <p:sp>
        <p:nvSpPr>
          <p:cNvPr id="3" name="Content Placeholder 2">
            <a:extLst>
              <a:ext uri="{FF2B5EF4-FFF2-40B4-BE49-F238E27FC236}">
                <a16:creationId xmlns:a16="http://schemas.microsoft.com/office/drawing/2014/main" id="{8C6E241A-FBE7-4ADC-8213-5DE6DEAB87E2}"/>
              </a:ext>
            </a:extLst>
          </p:cNvPr>
          <p:cNvSpPr>
            <a:spLocks noGrp="1"/>
          </p:cNvSpPr>
          <p:nvPr>
            <p:ph idx="1"/>
          </p:nvPr>
        </p:nvSpPr>
        <p:spPr>
          <a:xfrm>
            <a:off x="107504" y="836712"/>
            <a:ext cx="8928992" cy="4896544"/>
          </a:xfrm>
        </p:spPr>
        <p:txBody>
          <a:bodyPr>
            <a:normAutofit lnSpcReduction="10000"/>
          </a:bodyPr>
          <a:lstStyle/>
          <a:p>
            <a:pPr marL="457200">
              <a:lnSpc>
                <a:spcPct val="115000"/>
              </a:lnSpc>
            </a:pPr>
            <a:r>
              <a:rPr lang="en-GB" sz="2400" b="1" dirty="0">
                <a:latin typeface="Arial" panose="020B0604020202020204" pitchFamily="34" charset="0"/>
                <a:ea typeface="Times New Roman" panose="02020603050405020304" pitchFamily="18" charset="0"/>
                <a:cs typeface="Arial" panose="020B0604020202020204" pitchFamily="34" charset="0"/>
              </a:rPr>
              <a:t>C</a:t>
            </a:r>
            <a:r>
              <a:rPr lang="en-GB" sz="2400" b="1" dirty="0">
                <a:effectLst/>
                <a:latin typeface="Arial" panose="020B0604020202020204" pitchFamily="34" charset="0"/>
                <a:ea typeface="Times New Roman" panose="02020603050405020304" pitchFamily="18" charset="0"/>
                <a:cs typeface="Arial" panose="020B0604020202020204" pitchFamily="34" charset="0"/>
              </a:rPr>
              <a:t>hoose</a:t>
            </a:r>
            <a:r>
              <a:rPr lang="en-GB" sz="2400" b="1" dirty="0">
                <a:solidFill>
                  <a:srgbClr val="FF0000"/>
                </a:solidFill>
                <a:effectLst/>
                <a:latin typeface="Arial" panose="020B0604020202020204" pitchFamily="34" charset="0"/>
                <a:ea typeface="Times New Roman" panose="02020603050405020304" pitchFamily="18" charset="0"/>
                <a:cs typeface="Arial" panose="020B0604020202020204" pitchFamily="34" charset="0"/>
              </a:rPr>
              <a:t> </a:t>
            </a:r>
            <a:r>
              <a:rPr lang="en-GB" sz="2400" b="1" u="sng" dirty="0">
                <a:solidFill>
                  <a:srgbClr val="FF0000"/>
                </a:solidFill>
                <a:effectLst/>
                <a:latin typeface="Arial" panose="020B0604020202020204" pitchFamily="34" charset="0"/>
                <a:ea typeface="Times New Roman" panose="02020603050405020304" pitchFamily="18" charset="0"/>
                <a:cs typeface="Arial" panose="020B0604020202020204" pitchFamily="34" charset="0"/>
              </a:rPr>
              <a:t>two</a:t>
            </a:r>
            <a:r>
              <a:rPr lang="en-GB" sz="2400" b="1" dirty="0">
                <a:solidFill>
                  <a:srgbClr val="FF0000"/>
                </a:solidFill>
                <a:effectLst/>
                <a:latin typeface="Arial" panose="020B0604020202020204" pitchFamily="34" charset="0"/>
                <a:ea typeface="Times New Roman" panose="02020603050405020304" pitchFamily="18" charset="0"/>
                <a:cs typeface="Arial" panose="020B0604020202020204" pitchFamily="34" charset="0"/>
              </a:rPr>
              <a:t> </a:t>
            </a:r>
            <a:r>
              <a:rPr lang="en-GB" sz="2400" b="1" dirty="0">
                <a:effectLst/>
                <a:latin typeface="Arial" panose="020B0604020202020204" pitchFamily="34" charset="0"/>
                <a:ea typeface="Times New Roman" panose="02020603050405020304" pitchFamily="18" charset="0"/>
                <a:cs typeface="Arial" panose="020B0604020202020204" pitchFamily="34" charset="0"/>
              </a:rPr>
              <a:t>from the following tasks to evidence your e-portfolio - </a:t>
            </a:r>
            <a:r>
              <a:rPr lang="en-GB" sz="2400" b="1" dirty="0">
                <a:solidFill>
                  <a:srgbClr val="FF0000"/>
                </a:solidFill>
                <a:effectLst/>
                <a:latin typeface="Arial" panose="020B0604020202020204" pitchFamily="34" charset="0"/>
                <a:ea typeface="Times New Roman" panose="02020603050405020304" pitchFamily="18" charset="0"/>
                <a:cs typeface="Arial" panose="020B0604020202020204" pitchFamily="34" charset="0"/>
              </a:rPr>
              <a:t>both of your artefacts have to be linked to each other</a:t>
            </a:r>
            <a:r>
              <a:rPr lang="en-GB" sz="2400" b="1" dirty="0">
                <a:effectLst/>
                <a:latin typeface="Arial" panose="020B0604020202020204" pitchFamily="34" charset="0"/>
                <a:ea typeface="Times New Roman" panose="02020603050405020304" pitchFamily="18" charset="0"/>
                <a:cs typeface="Arial" panose="020B0604020202020204" pitchFamily="34" charset="0"/>
              </a:rPr>
              <a:t>. </a:t>
            </a:r>
            <a:endParaRPr lang="en-GB" sz="2400" dirty="0">
              <a:effectLst/>
              <a:latin typeface="Arial" panose="020B0604020202020204" pitchFamily="34" charset="0"/>
              <a:ea typeface="Times New Roman" panose="02020603050405020304" pitchFamily="18" charset="0"/>
              <a:cs typeface="Times New Roman" panose="02020603050405020304" pitchFamily="18" charset="0"/>
            </a:endParaRPr>
          </a:p>
          <a:p>
            <a:pPr marL="457200">
              <a:lnSpc>
                <a:spcPct val="115000"/>
              </a:lnSpc>
            </a:pPr>
            <a:r>
              <a:rPr lang="en-GB" sz="2400" b="1" dirty="0">
                <a:latin typeface="Arial" panose="020B0604020202020204" pitchFamily="34" charset="0"/>
                <a:cs typeface="Arial" panose="020B0604020202020204" pitchFamily="34" charset="0"/>
              </a:rPr>
              <a:t>Task 1 Option – Mind-map plus 500 words explanation.</a:t>
            </a:r>
          </a:p>
          <a:p>
            <a:pPr marL="457200">
              <a:lnSpc>
                <a:spcPct val="115000"/>
              </a:lnSpc>
            </a:pPr>
            <a:r>
              <a:rPr lang="en-GB" sz="2400" b="1" dirty="0">
                <a:latin typeface="Arial" panose="020B0604020202020204" pitchFamily="34" charset="0"/>
                <a:cs typeface="Arial" panose="020B0604020202020204" pitchFamily="34" charset="0"/>
              </a:rPr>
              <a:t>Task 2 Option – A Blog which is 500 words must include at least 1 website link.</a:t>
            </a:r>
          </a:p>
          <a:p>
            <a:pPr marL="457200">
              <a:lnSpc>
                <a:spcPct val="115000"/>
              </a:lnSpc>
            </a:pPr>
            <a:r>
              <a:rPr lang="en-GB" sz="2400" b="1" dirty="0">
                <a:latin typeface="Arial" panose="020B0604020202020204" pitchFamily="34" charset="0"/>
                <a:cs typeface="Arial" panose="020B0604020202020204" pitchFamily="34" charset="0"/>
              </a:rPr>
              <a:t>Task 3 Option – Elevated Pitch which is 500 words.</a:t>
            </a:r>
          </a:p>
          <a:p>
            <a:pPr marL="457200">
              <a:lnSpc>
                <a:spcPct val="115000"/>
              </a:lnSpc>
            </a:pPr>
            <a:r>
              <a:rPr lang="en-GB" sz="2400" b="1" dirty="0">
                <a:latin typeface="Arial" panose="020B0604020202020204" pitchFamily="34" charset="0"/>
                <a:cs typeface="Arial" panose="020B0604020202020204" pitchFamily="34" charset="0"/>
              </a:rPr>
              <a:t>Task 4 Option – A flyer/leaflet plus 500 words explanation.</a:t>
            </a:r>
          </a:p>
          <a:p>
            <a:pPr marL="457200">
              <a:lnSpc>
                <a:spcPct val="115000"/>
              </a:lnSpc>
            </a:pPr>
            <a:r>
              <a:rPr lang="en-GB" sz="2400" b="1" dirty="0">
                <a:latin typeface="Arial" panose="020B0604020202020204" pitchFamily="34" charset="0"/>
                <a:cs typeface="Arial" panose="020B0604020202020204" pitchFamily="34" charset="0"/>
              </a:rPr>
              <a:t>Task 5 Option – Conference Poster plus 500 words explanation. </a:t>
            </a:r>
          </a:p>
          <a:p>
            <a:pPr marL="457200" algn="just">
              <a:lnSpc>
                <a:spcPct val="115000"/>
              </a:lnSpc>
            </a:pPr>
            <a:endParaRPr lang="en-GB" sz="33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6232666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2C7EE7-630D-B95E-7483-80519ABC3723}"/>
              </a:ext>
            </a:extLst>
          </p:cNvPr>
          <p:cNvSpPr>
            <a:spLocks noGrp="1"/>
          </p:cNvSpPr>
          <p:nvPr>
            <p:ph type="title"/>
          </p:nvPr>
        </p:nvSpPr>
        <p:spPr>
          <a:xfrm>
            <a:off x="107504" y="0"/>
            <a:ext cx="8928992" cy="634082"/>
          </a:xfrm>
        </p:spPr>
        <p:txBody>
          <a:bodyPr>
            <a:noAutofit/>
          </a:bodyPr>
          <a:lstStyle/>
          <a:p>
            <a:r>
              <a:rPr lang="en-GB" sz="3600" b="1" dirty="0"/>
              <a:t>Assignment layout – E-Portfolio</a:t>
            </a:r>
          </a:p>
        </p:txBody>
      </p:sp>
      <p:sp>
        <p:nvSpPr>
          <p:cNvPr id="3" name="Content Placeholder 2">
            <a:extLst>
              <a:ext uri="{FF2B5EF4-FFF2-40B4-BE49-F238E27FC236}">
                <a16:creationId xmlns:a16="http://schemas.microsoft.com/office/drawing/2014/main" id="{64E91B36-AA7E-FB37-E806-563943CEDE5C}"/>
              </a:ext>
            </a:extLst>
          </p:cNvPr>
          <p:cNvSpPr>
            <a:spLocks noGrp="1"/>
          </p:cNvSpPr>
          <p:nvPr>
            <p:ph idx="1"/>
          </p:nvPr>
        </p:nvSpPr>
        <p:spPr>
          <a:xfrm>
            <a:off x="395536" y="764704"/>
            <a:ext cx="8424936" cy="4968552"/>
          </a:xfrm>
        </p:spPr>
        <p:txBody>
          <a:bodyPr>
            <a:noAutofit/>
          </a:bodyPr>
          <a:lstStyle/>
          <a:p>
            <a:r>
              <a:rPr lang="en-GB" sz="2300" b="1" dirty="0">
                <a:solidFill>
                  <a:srgbClr val="FF0000"/>
                </a:solidFill>
              </a:rPr>
              <a:t>Cover page </a:t>
            </a:r>
            <a:r>
              <a:rPr lang="en-GB" sz="2300" dirty="0"/>
              <a:t>– your name, student number, module reference details, the lecturers name.</a:t>
            </a:r>
          </a:p>
          <a:p>
            <a:r>
              <a:rPr lang="en-GB" sz="2300" b="1" dirty="0">
                <a:solidFill>
                  <a:srgbClr val="FF0000"/>
                </a:solidFill>
              </a:rPr>
              <a:t>Contents page </a:t>
            </a:r>
            <a:r>
              <a:rPr lang="en-GB" sz="2300" dirty="0"/>
              <a:t>– add page numbers. </a:t>
            </a:r>
          </a:p>
          <a:p>
            <a:r>
              <a:rPr lang="en-GB" sz="2300" b="1" dirty="0">
                <a:solidFill>
                  <a:srgbClr val="FF0000"/>
                </a:solidFill>
              </a:rPr>
              <a:t>Introduction</a:t>
            </a:r>
            <a:r>
              <a:rPr lang="en-GB" sz="2300" dirty="0">
                <a:solidFill>
                  <a:srgbClr val="FF0000"/>
                </a:solidFill>
              </a:rPr>
              <a:t> </a:t>
            </a:r>
            <a:r>
              <a:rPr lang="en-GB" sz="2300" dirty="0"/>
              <a:t>– must contain which two artefacts you have chosen, what your idea or approach is for your portfolio, and why these artefacts can be useful in practice in health and social care for this idea or approach. </a:t>
            </a:r>
          </a:p>
          <a:p>
            <a:r>
              <a:rPr lang="en-GB" sz="2300" b="1" dirty="0">
                <a:solidFill>
                  <a:srgbClr val="FF0000"/>
                </a:solidFill>
              </a:rPr>
              <a:t>Artefact 1</a:t>
            </a:r>
            <a:r>
              <a:rPr lang="en-GB" sz="2300" b="1" dirty="0"/>
              <a:t> </a:t>
            </a:r>
            <a:r>
              <a:rPr lang="en-GB" sz="2300" dirty="0"/>
              <a:t>– name which one (500 words). </a:t>
            </a:r>
          </a:p>
          <a:p>
            <a:r>
              <a:rPr lang="en-GB" sz="2300" b="1" dirty="0">
                <a:solidFill>
                  <a:srgbClr val="FF0000"/>
                </a:solidFill>
              </a:rPr>
              <a:t>Artefact 2 </a:t>
            </a:r>
            <a:r>
              <a:rPr lang="en-GB" sz="2300" dirty="0"/>
              <a:t>– name which one (500 words).</a:t>
            </a:r>
          </a:p>
          <a:p>
            <a:r>
              <a:rPr lang="en-GB" sz="2300" b="1" dirty="0">
                <a:solidFill>
                  <a:srgbClr val="FF0000"/>
                </a:solidFill>
              </a:rPr>
              <a:t>Conclusion</a:t>
            </a:r>
            <a:r>
              <a:rPr lang="en-GB" sz="2300" dirty="0"/>
              <a:t> – summarise the main points of your assignment.</a:t>
            </a:r>
          </a:p>
          <a:p>
            <a:r>
              <a:rPr lang="en-GB" sz="2300" b="1" dirty="0">
                <a:solidFill>
                  <a:srgbClr val="FF0000"/>
                </a:solidFill>
              </a:rPr>
              <a:t>References page </a:t>
            </a:r>
            <a:r>
              <a:rPr lang="en-GB" sz="2300" dirty="0"/>
              <a:t>– references list for both artefacts (in Harvard Referencing style).</a:t>
            </a:r>
          </a:p>
        </p:txBody>
      </p:sp>
    </p:spTree>
    <p:extLst>
      <p:ext uri="{BB962C8B-B14F-4D97-AF65-F5344CB8AC3E}">
        <p14:creationId xmlns:p14="http://schemas.microsoft.com/office/powerpoint/2010/main" val="36906538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75892C-FD35-49ED-9D27-4F6B12813E1A}"/>
              </a:ext>
            </a:extLst>
          </p:cNvPr>
          <p:cNvSpPr>
            <a:spLocks noGrp="1"/>
          </p:cNvSpPr>
          <p:nvPr>
            <p:ph type="title"/>
          </p:nvPr>
        </p:nvSpPr>
        <p:spPr>
          <a:xfrm>
            <a:off x="457200" y="49188"/>
            <a:ext cx="8229600" cy="859532"/>
          </a:xfrm>
        </p:spPr>
        <p:txBody>
          <a:bodyPr>
            <a:normAutofit/>
          </a:bodyPr>
          <a:lstStyle/>
          <a:p>
            <a:r>
              <a:rPr lang="en-GB" dirty="0"/>
              <a:t>General Information </a:t>
            </a:r>
          </a:p>
        </p:txBody>
      </p:sp>
      <p:sp>
        <p:nvSpPr>
          <p:cNvPr id="3" name="Content Placeholder 2">
            <a:extLst>
              <a:ext uri="{FF2B5EF4-FFF2-40B4-BE49-F238E27FC236}">
                <a16:creationId xmlns:a16="http://schemas.microsoft.com/office/drawing/2014/main" id="{1D212C84-881A-4FA3-9F52-E54C34C39A79}"/>
              </a:ext>
            </a:extLst>
          </p:cNvPr>
          <p:cNvSpPr>
            <a:spLocks noGrp="1"/>
          </p:cNvSpPr>
          <p:nvPr>
            <p:ph idx="1"/>
          </p:nvPr>
        </p:nvSpPr>
        <p:spPr>
          <a:xfrm>
            <a:off x="107504" y="908720"/>
            <a:ext cx="9036496" cy="5112568"/>
          </a:xfrm>
        </p:spPr>
        <p:txBody>
          <a:bodyPr>
            <a:normAutofit/>
          </a:bodyPr>
          <a:lstStyle/>
          <a:p>
            <a:pPr marL="0" indent="0">
              <a:buNone/>
            </a:pPr>
            <a:r>
              <a:rPr lang="en-GB" sz="2000" dirty="0"/>
              <a:t>You are expected to create an e-portfolio which comprises of </a:t>
            </a:r>
            <a:r>
              <a:rPr lang="en-GB" sz="2000" u="sng" dirty="0"/>
              <a:t>2 items</a:t>
            </a:r>
            <a:r>
              <a:rPr lang="en-GB" sz="2000" dirty="0"/>
              <a:t> from a list of 5 artefact task options. The e-portfolio items should follow through an idea or an approach to either: </a:t>
            </a:r>
          </a:p>
          <a:p>
            <a:pPr marL="457200" lvl="0" indent="-457200">
              <a:buFont typeface="+mj-lt"/>
              <a:buAutoNum type="arabicPeriod"/>
            </a:pPr>
            <a:r>
              <a:rPr lang="en-GB" sz="2000" b="1" dirty="0">
                <a:solidFill>
                  <a:srgbClr val="0070C0"/>
                </a:solidFill>
              </a:rPr>
              <a:t>Develop a new project plan that is unique and which you have identified a gap in a service, or </a:t>
            </a:r>
            <a:endParaRPr lang="en-GB" sz="2000" dirty="0">
              <a:solidFill>
                <a:srgbClr val="0070C0"/>
              </a:solidFill>
            </a:endParaRPr>
          </a:p>
          <a:p>
            <a:pPr marL="457200" lvl="0" indent="-457200">
              <a:buFont typeface="+mj-lt"/>
              <a:buAutoNum type="arabicPeriod"/>
            </a:pPr>
            <a:r>
              <a:rPr lang="en-GB" sz="2000" b="1" dirty="0">
                <a:solidFill>
                  <a:srgbClr val="0070C0"/>
                </a:solidFill>
              </a:rPr>
              <a:t>You are advocating in support for an existing national or local project, which you will demonstrate your active role of leadership to support the project to a potential new audience within your local area; or </a:t>
            </a:r>
            <a:endParaRPr lang="en-GB" sz="2000" dirty="0">
              <a:solidFill>
                <a:srgbClr val="0070C0"/>
              </a:solidFill>
            </a:endParaRPr>
          </a:p>
          <a:p>
            <a:pPr marL="457200" lvl="0" indent="-457200">
              <a:buFont typeface="+mj-lt"/>
              <a:buAutoNum type="arabicPeriod"/>
            </a:pPr>
            <a:r>
              <a:rPr lang="en-GB" sz="2000" b="1" dirty="0">
                <a:solidFill>
                  <a:srgbClr val="0070C0"/>
                </a:solidFill>
              </a:rPr>
              <a:t>You will develop a campaign of your own that will promote, or advocate a given cause, or mission for which you are passionate about. </a:t>
            </a:r>
            <a:endParaRPr lang="en-GB" sz="2000" dirty="0">
              <a:solidFill>
                <a:srgbClr val="0070C0"/>
              </a:solidFill>
            </a:endParaRPr>
          </a:p>
          <a:p>
            <a:pPr marL="114300" indent="0">
              <a:lnSpc>
                <a:spcPct val="115000"/>
              </a:lnSpc>
              <a:buNone/>
            </a:pPr>
            <a:r>
              <a:rPr lang="en-GB" sz="2000" b="1" dirty="0">
                <a:solidFill>
                  <a:srgbClr val="FF0000"/>
                </a:solidFill>
                <a:effectLst/>
                <a:latin typeface="Arial" panose="020B0604020202020204" pitchFamily="34" charset="0"/>
                <a:ea typeface="Times New Roman" panose="02020603050405020304" pitchFamily="18" charset="0"/>
                <a:cs typeface="Arial" panose="020B0604020202020204" pitchFamily="34" charset="0"/>
              </a:rPr>
              <a:t>The expectation is that you will confirm which aspect in your approach to your given option in a clear introduction to your two artefact items which you have chosen to showcase. </a:t>
            </a:r>
            <a:endParaRPr lang="en-GB" sz="2000" dirty="0">
              <a:solidFill>
                <a:srgbClr val="FF0000"/>
              </a:solidFill>
              <a:effectLst/>
              <a:latin typeface="Arial" panose="020B0604020202020204" pitchFamily="34" charset="0"/>
              <a:ea typeface="Times New Roman" panose="02020603050405020304" pitchFamily="18" charset="0"/>
              <a:cs typeface="Times New Roman" panose="02020603050405020304" pitchFamily="18" charset="0"/>
            </a:endParaRPr>
          </a:p>
          <a:p>
            <a:endParaRPr lang="en-GB" sz="2000" dirty="0"/>
          </a:p>
        </p:txBody>
      </p:sp>
    </p:spTree>
    <p:extLst>
      <p:ext uri="{BB962C8B-B14F-4D97-AF65-F5344CB8AC3E}">
        <p14:creationId xmlns:p14="http://schemas.microsoft.com/office/powerpoint/2010/main" val="36121929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A20514-B409-4B5B-A3A9-F18D7D7DC468}"/>
              </a:ext>
            </a:extLst>
          </p:cNvPr>
          <p:cNvSpPr>
            <a:spLocks noGrp="1"/>
          </p:cNvSpPr>
          <p:nvPr>
            <p:ph type="title"/>
          </p:nvPr>
        </p:nvSpPr>
        <p:spPr>
          <a:xfrm>
            <a:off x="457200" y="116632"/>
            <a:ext cx="8229600" cy="634082"/>
          </a:xfrm>
        </p:spPr>
        <p:txBody>
          <a:bodyPr>
            <a:normAutofit fontScale="90000"/>
          </a:bodyPr>
          <a:lstStyle/>
          <a:p>
            <a:r>
              <a:rPr lang="en-GB" b="1" dirty="0">
                <a:latin typeface="Arial" panose="020B0604020202020204" pitchFamily="34" charset="0"/>
                <a:cs typeface="Arial" panose="020B0604020202020204" pitchFamily="34" charset="0"/>
              </a:rPr>
              <a:t>Task 1 Option – Mind-map </a:t>
            </a:r>
          </a:p>
        </p:txBody>
      </p:sp>
      <p:sp>
        <p:nvSpPr>
          <p:cNvPr id="3" name="Content Placeholder 2">
            <a:extLst>
              <a:ext uri="{FF2B5EF4-FFF2-40B4-BE49-F238E27FC236}">
                <a16:creationId xmlns:a16="http://schemas.microsoft.com/office/drawing/2014/main" id="{220EBAFF-4D85-4DA3-B524-2702180DDEF0}"/>
              </a:ext>
            </a:extLst>
          </p:cNvPr>
          <p:cNvSpPr>
            <a:spLocks noGrp="1"/>
          </p:cNvSpPr>
          <p:nvPr>
            <p:ph idx="1"/>
          </p:nvPr>
        </p:nvSpPr>
        <p:spPr>
          <a:xfrm>
            <a:off x="0" y="750714"/>
            <a:ext cx="9144000" cy="5342582"/>
          </a:xfrm>
        </p:spPr>
        <p:txBody>
          <a:bodyPr>
            <a:normAutofit fontScale="70000" lnSpcReduction="20000"/>
          </a:bodyPr>
          <a:lstStyle/>
          <a:p>
            <a:pPr marL="0" indent="0">
              <a:buNone/>
            </a:pPr>
            <a:r>
              <a:rPr lang="en-GB" b="1" u="sng" dirty="0">
                <a:solidFill>
                  <a:srgbClr val="FF0000"/>
                </a:solidFill>
              </a:rPr>
              <a:t>ARTEFACT </a:t>
            </a:r>
            <a:r>
              <a:rPr lang="en-GB" b="1" dirty="0">
                <a:solidFill>
                  <a:srgbClr val="FF0000"/>
                </a:solidFill>
              </a:rPr>
              <a:t>TASK 1</a:t>
            </a:r>
          </a:p>
          <a:p>
            <a:r>
              <a:rPr lang="en-GB" dirty="0"/>
              <a:t>Create a mind map of your choice with no more than 6 interconnecting links that demonstrates how the ideas and concepts are formulated from one of the approaches you have chosen to take.  </a:t>
            </a:r>
          </a:p>
          <a:p>
            <a:r>
              <a:rPr lang="en-GB" dirty="0"/>
              <a:t>Alongside your mind-map you should provide a written explanation of your mind-map of no more than </a:t>
            </a:r>
            <a:r>
              <a:rPr lang="en-GB" dirty="0">
                <a:solidFill>
                  <a:srgbClr val="FF0000"/>
                </a:solidFill>
              </a:rPr>
              <a:t>500 words</a:t>
            </a:r>
            <a:r>
              <a:rPr lang="en-GB" dirty="0"/>
              <a:t>.  </a:t>
            </a:r>
          </a:p>
          <a:p>
            <a:r>
              <a:rPr lang="en-GB" dirty="0"/>
              <a:t>You can use supporting imagery, and it can be hand drawn or produced using MS Word, or PowerPoint using Office 365 or an appropriate technology such as Mind Meister available at: </a:t>
            </a:r>
            <a:r>
              <a:rPr lang="en-GB" u="sng" dirty="0">
                <a:hlinkClick r:id="rId2"/>
              </a:rPr>
              <a:t>www.mindmeister.com/</a:t>
            </a:r>
            <a:r>
              <a:rPr lang="en-GB" dirty="0"/>
              <a:t> </a:t>
            </a:r>
          </a:p>
          <a:p>
            <a:r>
              <a:rPr lang="en-GB" dirty="0"/>
              <a:t>The mind map should be referenced appropriately for all the images uses. </a:t>
            </a:r>
          </a:p>
          <a:p>
            <a:r>
              <a:rPr lang="en-GB" dirty="0"/>
              <a:t>The mind-map explanation should include references sources around your idea/approach on the topic area and it can include governmental legalisation and national policy.</a:t>
            </a:r>
            <a:r>
              <a:rPr lang="en-GB" dirty="0">
                <a:solidFill>
                  <a:srgbClr val="FF0000"/>
                </a:solidFill>
              </a:rPr>
              <a:t> </a:t>
            </a:r>
          </a:p>
        </p:txBody>
      </p:sp>
    </p:spTree>
    <p:extLst>
      <p:ext uri="{BB962C8B-B14F-4D97-AF65-F5344CB8AC3E}">
        <p14:creationId xmlns:p14="http://schemas.microsoft.com/office/powerpoint/2010/main" val="18522792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69DFAF-1D51-4303-B2A8-ABEE61735278}"/>
              </a:ext>
            </a:extLst>
          </p:cNvPr>
          <p:cNvSpPr>
            <a:spLocks noGrp="1"/>
          </p:cNvSpPr>
          <p:nvPr>
            <p:ph type="title"/>
          </p:nvPr>
        </p:nvSpPr>
        <p:spPr>
          <a:xfrm>
            <a:off x="457200" y="130622"/>
            <a:ext cx="8229600" cy="634082"/>
          </a:xfrm>
        </p:spPr>
        <p:txBody>
          <a:bodyPr>
            <a:normAutofit fontScale="90000"/>
          </a:bodyPr>
          <a:lstStyle/>
          <a:p>
            <a:r>
              <a:rPr lang="en-GB" b="1" dirty="0">
                <a:latin typeface="Arial" panose="020B0604020202020204" pitchFamily="34" charset="0"/>
                <a:cs typeface="Arial" panose="020B0604020202020204" pitchFamily="34" charset="0"/>
              </a:rPr>
              <a:t>Task 2 Option – A Blog </a:t>
            </a:r>
            <a:endParaRPr lang="en-GB" dirty="0"/>
          </a:p>
        </p:txBody>
      </p:sp>
      <p:sp>
        <p:nvSpPr>
          <p:cNvPr id="3" name="Content Placeholder 2">
            <a:extLst>
              <a:ext uri="{FF2B5EF4-FFF2-40B4-BE49-F238E27FC236}">
                <a16:creationId xmlns:a16="http://schemas.microsoft.com/office/drawing/2014/main" id="{FB3F477A-7989-4D2D-9BEE-6744AFA5EF6D}"/>
              </a:ext>
            </a:extLst>
          </p:cNvPr>
          <p:cNvSpPr>
            <a:spLocks noGrp="1"/>
          </p:cNvSpPr>
          <p:nvPr>
            <p:ph idx="1"/>
          </p:nvPr>
        </p:nvSpPr>
        <p:spPr>
          <a:xfrm>
            <a:off x="179512" y="764704"/>
            <a:ext cx="8784976" cy="5328592"/>
          </a:xfrm>
        </p:spPr>
        <p:txBody>
          <a:bodyPr>
            <a:normAutofit fontScale="92500" lnSpcReduction="10000"/>
          </a:bodyPr>
          <a:lstStyle/>
          <a:p>
            <a:pPr marL="0" indent="0">
              <a:buNone/>
            </a:pPr>
            <a:r>
              <a:rPr lang="en-GB" sz="2400" b="1" dirty="0">
                <a:solidFill>
                  <a:srgbClr val="FF0000"/>
                </a:solidFill>
                <a:effectLst/>
                <a:latin typeface="Arial" panose="020B0604020202020204" pitchFamily="34" charset="0"/>
                <a:ea typeface="Times New Roman" panose="02020603050405020304" pitchFamily="18" charset="0"/>
                <a:cs typeface="Arial" panose="020B0604020202020204" pitchFamily="34" charset="0"/>
              </a:rPr>
              <a:t>ARTEFACT TASK 2.</a:t>
            </a:r>
            <a:r>
              <a:rPr lang="en-GB" sz="2400" dirty="0">
                <a:solidFill>
                  <a:srgbClr val="FF0000"/>
                </a:solidFill>
                <a:effectLst/>
                <a:latin typeface="Arial" panose="020B0604020202020204" pitchFamily="34" charset="0"/>
                <a:ea typeface="Times New Roman" panose="02020603050405020304" pitchFamily="18" charset="0"/>
                <a:cs typeface="Arial" panose="020B0604020202020204" pitchFamily="34" charset="0"/>
              </a:rPr>
              <a:t> </a:t>
            </a:r>
          </a:p>
          <a:p>
            <a:r>
              <a:rPr lang="en-GB" sz="2600" dirty="0"/>
              <a:t>Create a blog that outlines how you came up with your idea/approach.  You should discuss your idea by explaining what it is clearly which will encourage other bloggers to engage with you. </a:t>
            </a:r>
          </a:p>
          <a:p>
            <a:r>
              <a:rPr lang="en-GB" sz="2600" dirty="0"/>
              <a:t>This blog should be no more than </a:t>
            </a:r>
            <a:r>
              <a:rPr lang="en-GB" sz="2600" dirty="0">
                <a:solidFill>
                  <a:srgbClr val="FF0000"/>
                </a:solidFill>
              </a:rPr>
              <a:t>500 words </a:t>
            </a:r>
            <a:r>
              <a:rPr lang="en-GB" sz="2600" dirty="0"/>
              <a:t>and should use supporting visualisation imagery e.g., graphs, tables and pictures and should include website links to entice your potential audience to seek further information. </a:t>
            </a:r>
          </a:p>
          <a:p>
            <a:r>
              <a:rPr lang="en-GB" sz="2600" dirty="0"/>
              <a:t>It should have </a:t>
            </a:r>
            <a:r>
              <a:rPr lang="en-GB" sz="2600" dirty="0">
                <a:solidFill>
                  <a:srgbClr val="FF0000"/>
                </a:solidFill>
              </a:rPr>
              <a:t>one website </a:t>
            </a:r>
            <a:r>
              <a:rPr lang="en-GB" sz="2600" dirty="0"/>
              <a:t>link included around your idea/approach.   </a:t>
            </a:r>
          </a:p>
          <a:p>
            <a:r>
              <a:rPr lang="en-GB" sz="2600" dirty="0"/>
              <a:t>A list of sources used to inform your blog should be included in a reference list, using the appropriate referencing standard. </a:t>
            </a:r>
            <a:endParaRPr lang="en-GB" sz="2600" dirty="0">
              <a:solidFill>
                <a:srgbClr val="FF0000"/>
              </a:solidFill>
              <a:effectLst/>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28007809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84266-4239-468B-AA09-66E5D1D1F4EF}"/>
              </a:ext>
            </a:extLst>
          </p:cNvPr>
          <p:cNvSpPr>
            <a:spLocks noGrp="1"/>
          </p:cNvSpPr>
          <p:nvPr>
            <p:ph type="title"/>
          </p:nvPr>
        </p:nvSpPr>
        <p:spPr>
          <a:xfrm>
            <a:off x="457200" y="274638"/>
            <a:ext cx="8229600" cy="490066"/>
          </a:xfrm>
        </p:spPr>
        <p:txBody>
          <a:bodyPr>
            <a:normAutofit fontScale="90000"/>
          </a:bodyPr>
          <a:lstStyle/>
          <a:p>
            <a:r>
              <a:rPr lang="en-GB" b="1" dirty="0">
                <a:latin typeface="Arial" panose="020B0604020202020204" pitchFamily="34" charset="0"/>
                <a:cs typeface="Arial" panose="020B0604020202020204" pitchFamily="34" charset="0"/>
              </a:rPr>
              <a:t>Task 3 Option – Elevated Pitch </a:t>
            </a:r>
            <a:endParaRPr lang="en-GB" dirty="0"/>
          </a:p>
        </p:txBody>
      </p:sp>
      <p:sp>
        <p:nvSpPr>
          <p:cNvPr id="3" name="Content Placeholder 2">
            <a:extLst>
              <a:ext uri="{FF2B5EF4-FFF2-40B4-BE49-F238E27FC236}">
                <a16:creationId xmlns:a16="http://schemas.microsoft.com/office/drawing/2014/main" id="{4FE61E08-CD49-48C1-A8C2-8C3F8D711111}"/>
              </a:ext>
            </a:extLst>
          </p:cNvPr>
          <p:cNvSpPr>
            <a:spLocks noGrp="1"/>
          </p:cNvSpPr>
          <p:nvPr>
            <p:ph idx="1"/>
          </p:nvPr>
        </p:nvSpPr>
        <p:spPr>
          <a:xfrm>
            <a:off x="179512" y="980728"/>
            <a:ext cx="8856984" cy="4896544"/>
          </a:xfrm>
        </p:spPr>
        <p:txBody>
          <a:bodyPr>
            <a:normAutofit fontScale="85000" lnSpcReduction="10000"/>
          </a:bodyPr>
          <a:lstStyle/>
          <a:p>
            <a:pPr marL="0" indent="0">
              <a:buNone/>
            </a:pPr>
            <a:r>
              <a:rPr lang="en-GB" sz="2400" b="1" dirty="0">
                <a:solidFill>
                  <a:srgbClr val="FF0000"/>
                </a:solidFill>
                <a:effectLst/>
                <a:latin typeface="Arial" panose="020B0604020202020204" pitchFamily="34" charset="0"/>
                <a:ea typeface="Times New Roman" panose="02020603050405020304" pitchFamily="18" charset="0"/>
                <a:cs typeface="Arial" panose="020B0604020202020204" pitchFamily="34" charset="0"/>
              </a:rPr>
              <a:t>ARTEFACT TASK 3.</a:t>
            </a:r>
          </a:p>
          <a:p>
            <a:r>
              <a:rPr lang="en-GB" dirty="0"/>
              <a:t>Create an elevator style pitch (a written piece which you could present to a fictitious audience) about your idea/approach.  </a:t>
            </a:r>
          </a:p>
          <a:p>
            <a:r>
              <a:rPr lang="en-GB" dirty="0"/>
              <a:t>The pitch should be written in a format that will enable you to present it to a new potential audience and should be no more than </a:t>
            </a:r>
            <a:r>
              <a:rPr lang="en-GB" dirty="0">
                <a:solidFill>
                  <a:srgbClr val="FF0000"/>
                </a:solidFill>
              </a:rPr>
              <a:t>500 words</a:t>
            </a:r>
            <a:r>
              <a:rPr lang="en-GB" dirty="0"/>
              <a:t>. </a:t>
            </a:r>
          </a:p>
          <a:p>
            <a:r>
              <a:rPr lang="en-GB" dirty="0"/>
              <a:t>In your pitch you are promoting your idea to engage with the audience, so that they will offer support to you in a proactive way either by being actively involved or by offering support such as crowdfunding.  </a:t>
            </a:r>
          </a:p>
          <a:p>
            <a:pPr marL="0" indent="0">
              <a:buNone/>
            </a:pPr>
            <a:r>
              <a:rPr lang="en-GB" sz="2400" dirty="0">
                <a:solidFill>
                  <a:srgbClr val="FF0000"/>
                </a:solidFill>
                <a:effectLst/>
                <a:latin typeface="Arial" panose="020B0604020202020204" pitchFamily="34" charset="0"/>
                <a:ea typeface="Times New Roman" panose="02020603050405020304" pitchFamily="18" charset="0"/>
                <a:cs typeface="Arial" panose="020B0604020202020204" pitchFamily="34" charset="0"/>
              </a:rPr>
              <a:t> </a:t>
            </a:r>
          </a:p>
        </p:txBody>
      </p:sp>
    </p:spTree>
    <p:extLst>
      <p:ext uri="{BB962C8B-B14F-4D97-AF65-F5344CB8AC3E}">
        <p14:creationId xmlns:p14="http://schemas.microsoft.com/office/powerpoint/2010/main" val="2658082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4C91E5-4797-4B8D-B8EC-78FED8C7E185}"/>
              </a:ext>
            </a:extLst>
          </p:cNvPr>
          <p:cNvSpPr>
            <a:spLocks noGrp="1"/>
          </p:cNvSpPr>
          <p:nvPr>
            <p:ph type="title"/>
          </p:nvPr>
        </p:nvSpPr>
        <p:spPr>
          <a:xfrm>
            <a:off x="457200" y="346646"/>
            <a:ext cx="8229600" cy="490066"/>
          </a:xfrm>
        </p:spPr>
        <p:txBody>
          <a:bodyPr>
            <a:normAutofit fontScale="90000"/>
          </a:bodyPr>
          <a:lstStyle/>
          <a:p>
            <a:r>
              <a:rPr lang="en-GB" b="1" dirty="0">
                <a:latin typeface="Arial" panose="020B0604020202020204" pitchFamily="34" charset="0"/>
                <a:cs typeface="Arial" panose="020B0604020202020204" pitchFamily="34" charset="0"/>
              </a:rPr>
              <a:t>Task 4 Option – A flyer/leaflet </a:t>
            </a:r>
            <a:endParaRPr lang="en-GB" dirty="0"/>
          </a:p>
        </p:txBody>
      </p:sp>
      <p:sp>
        <p:nvSpPr>
          <p:cNvPr id="3" name="Content Placeholder 2">
            <a:extLst>
              <a:ext uri="{FF2B5EF4-FFF2-40B4-BE49-F238E27FC236}">
                <a16:creationId xmlns:a16="http://schemas.microsoft.com/office/drawing/2014/main" id="{B5029ACF-62D5-4F04-8D82-9A4F14EAB675}"/>
              </a:ext>
            </a:extLst>
          </p:cNvPr>
          <p:cNvSpPr>
            <a:spLocks noGrp="1"/>
          </p:cNvSpPr>
          <p:nvPr>
            <p:ph idx="1"/>
          </p:nvPr>
        </p:nvSpPr>
        <p:spPr>
          <a:xfrm>
            <a:off x="107504" y="1268760"/>
            <a:ext cx="8928992" cy="4752528"/>
          </a:xfrm>
        </p:spPr>
        <p:txBody>
          <a:bodyPr>
            <a:normAutofit fontScale="70000" lnSpcReduction="20000"/>
          </a:bodyPr>
          <a:lstStyle/>
          <a:p>
            <a:pPr marL="0" indent="0">
              <a:buNone/>
            </a:pPr>
            <a:r>
              <a:rPr lang="en-GB" sz="2900" b="1" dirty="0">
                <a:solidFill>
                  <a:srgbClr val="FF0000"/>
                </a:solidFill>
                <a:effectLst/>
                <a:latin typeface="Arial" panose="020B0604020202020204" pitchFamily="34" charset="0"/>
                <a:ea typeface="Times New Roman" panose="02020603050405020304" pitchFamily="18" charset="0"/>
                <a:cs typeface="Arial" panose="020B0604020202020204" pitchFamily="34" charset="0"/>
              </a:rPr>
              <a:t>ARTEFACT TASK 4.</a:t>
            </a:r>
          </a:p>
          <a:p>
            <a:r>
              <a:rPr lang="en-GB" dirty="0"/>
              <a:t>Create a single-sided flyer which supports your idea and approach. Your flyer can be produced in PowerPoint using Office 365 or cover an A4 MS Word sheet.  </a:t>
            </a:r>
          </a:p>
          <a:p>
            <a:r>
              <a:rPr lang="en-GB" dirty="0"/>
              <a:t>It should be designed to engage your potential audience or contributors and should benefit your idea. For example, if you have an awareness raising idea, your flyer should concisely portray the issue and how you would like people to get involved. </a:t>
            </a:r>
          </a:p>
          <a:p>
            <a:r>
              <a:rPr lang="en-GB" dirty="0"/>
              <a:t>You will need to explain the contents of your flyer in no more than </a:t>
            </a:r>
            <a:r>
              <a:rPr lang="en-GB" dirty="0">
                <a:solidFill>
                  <a:srgbClr val="FF0000"/>
                </a:solidFill>
              </a:rPr>
              <a:t>500 words </a:t>
            </a:r>
            <a:r>
              <a:rPr lang="en-GB" dirty="0"/>
              <a:t>about how you came up with the flyers design and why you think it is effective at advertising your idea.   </a:t>
            </a:r>
          </a:p>
          <a:p>
            <a:r>
              <a:rPr lang="en-GB" dirty="0"/>
              <a:t>A list of references should be included outlining both the images you use and the academic source material you have include. </a:t>
            </a:r>
            <a:endParaRPr lang="en-GB" sz="2900" dirty="0">
              <a:solidFill>
                <a:srgbClr val="FF0000"/>
              </a:solidFill>
              <a:effectLst/>
              <a:latin typeface="Arial" panose="020B0604020202020204" pitchFamily="34" charset="0"/>
              <a:ea typeface="Times New Roman" panose="02020603050405020304" pitchFamily="18" charset="0"/>
              <a:cs typeface="Arial" panose="020B0604020202020204" pitchFamily="34" charset="0"/>
            </a:endParaRPr>
          </a:p>
          <a:p>
            <a:endParaRPr lang="en-GB" dirty="0"/>
          </a:p>
        </p:txBody>
      </p:sp>
    </p:spTree>
    <p:extLst>
      <p:ext uri="{BB962C8B-B14F-4D97-AF65-F5344CB8AC3E}">
        <p14:creationId xmlns:p14="http://schemas.microsoft.com/office/powerpoint/2010/main" val="32538252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70F1AA-179F-4FF0-B3BB-B316D09FC7EA}"/>
              </a:ext>
            </a:extLst>
          </p:cNvPr>
          <p:cNvSpPr>
            <a:spLocks noGrp="1"/>
          </p:cNvSpPr>
          <p:nvPr>
            <p:ph type="title"/>
          </p:nvPr>
        </p:nvSpPr>
        <p:spPr>
          <a:xfrm>
            <a:off x="0" y="116632"/>
            <a:ext cx="9144000" cy="504056"/>
          </a:xfrm>
        </p:spPr>
        <p:txBody>
          <a:bodyPr>
            <a:normAutofit fontScale="90000"/>
          </a:bodyPr>
          <a:lstStyle/>
          <a:p>
            <a:r>
              <a:rPr lang="en-GB" b="1" dirty="0">
                <a:latin typeface="Arial" panose="020B0604020202020204" pitchFamily="34" charset="0"/>
                <a:cs typeface="Arial" panose="020B0604020202020204" pitchFamily="34" charset="0"/>
              </a:rPr>
              <a:t>Task 5 Option – Conference Poster</a:t>
            </a:r>
            <a:endParaRPr lang="en-GB" dirty="0"/>
          </a:p>
        </p:txBody>
      </p:sp>
      <p:sp>
        <p:nvSpPr>
          <p:cNvPr id="3" name="Content Placeholder 2">
            <a:extLst>
              <a:ext uri="{FF2B5EF4-FFF2-40B4-BE49-F238E27FC236}">
                <a16:creationId xmlns:a16="http://schemas.microsoft.com/office/drawing/2014/main" id="{0647B0C1-5E0B-4BF6-8A92-2A82FB0CCA0E}"/>
              </a:ext>
            </a:extLst>
          </p:cNvPr>
          <p:cNvSpPr>
            <a:spLocks noGrp="1"/>
          </p:cNvSpPr>
          <p:nvPr>
            <p:ph idx="1"/>
          </p:nvPr>
        </p:nvSpPr>
        <p:spPr>
          <a:xfrm>
            <a:off x="179512" y="620688"/>
            <a:ext cx="8856984" cy="5184576"/>
          </a:xfrm>
        </p:spPr>
        <p:txBody>
          <a:bodyPr>
            <a:normAutofit fontScale="77500" lnSpcReduction="20000"/>
          </a:bodyPr>
          <a:lstStyle/>
          <a:p>
            <a:pPr marL="0" indent="0">
              <a:buNone/>
            </a:pPr>
            <a:r>
              <a:rPr lang="en-GB" sz="2000" b="1" dirty="0">
                <a:solidFill>
                  <a:srgbClr val="FF0000"/>
                </a:solidFill>
                <a:effectLst/>
                <a:latin typeface="Arial" panose="020B0604020202020204" pitchFamily="34" charset="0"/>
                <a:ea typeface="Times New Roman" panose="02020603050405020304" pitchFamily="18" charset="0"/>
                <a:cs typeface="Arial" panose="020B0604020202020204" pitchFamily="34" charset="0"/>
              </a:rPr>
              <a:t>ARTEFACT TASK 5.</a:t>
            </a:r>
          </a:p>
          <a:p>
            <a:r>
              <a:rPr lang="en-GB" dirty="0"/>
              <a:t>Create a conference poster showcasing your idea and approach.  Your poster should showcase your idea in such a way that it encourages your potential audience to find out more and to attend your conference.  </a:t>
            </a:r>
          </a:p>
          <a:p>
            <a:r>
              <a:rPr lang="en-GB" dirty="0"/>
              <a:t>Think of a strapline for your conference poster and use images to portray your idea and concepts.  </a:t>
            </a:r>
          </a:p>
          <a:p>
            <a:r>
              <a:rPr lang="en-GB" dirty="0"/>
              <a:t>You will need to explain the contents of the poster in no more than </a:t>
            </a:r>
            <a:r>
              <a:rPr lang="en-GB" dirty="0">
                <a:solidFill>
                  <a:srgbClr val="FF0000"/>
                </a:solidFill>
              </a:rPr>
              <a:t>500 words </a:t>
            </a:r>
            <a:r>
              <a:rPr lang="en-GB" dirty="0"/>
              <a:t>of how you came up with the poster design and why you think your potential audience would get involved.  </a:t>
            </a:r>
          </a:p>
          <a:p>
            <a:r>
              <a:rPr lang="en-GB" dirty="0"/>
              <a:t>A list of references should be included with the poster.  Consider your potential audience when designing the poster and the kind of messages you wish to portray to promote your idea to encourage individuals to attend. </a:t>
            </a:r>
            <a:endParaRPr lang="en-GB" sz="2000" dirty="0">
              <a:solidFill>
                <a:srgbClr val="FF0000"/>
              </a:solidFill>
              <a:effectLst/>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25376742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30EDDF-2376-4346-8C06-8CCC283A0BBD}"/>
              </a:ext>
            </a:extLst>
          </p:cNvPr>
          <p:cNvSpPr>
            <a:spLocks noGrp="1"/>
          </p:cNvSpPr>
          <p:nvPr>
            <p:ph type="title"/>
          </p:nvPr>
        </p:nvSpPr>
        <p:spPr>
          <a:xfrm>
            <a:off x="457200" y="404664"/>
            <a:ext cx="8229600" cy="432048"/>
          </a:xfrm>
        </p:spPr>
        <p:txBody>
          <a:bodyPr>
            <a:normAutofit fontScale="90000"/>
          </a:bodyPr>
          <a:lstStyle/>
          <a:p>
            <a:r>
              <a:rPr lang="en-GB" sz="4400" b="1" dirty="0">
                <a:effectLst/>
                <a:latin typeface="Arial" panose="020B0604020202020204" pitchFamily="34" charset="0"/>
                <a:ea typeface="Times New Roman" panose="02020603050405020304" pitchFamily="18" charset="0"/>
                <a:cs typeface="Arial" panose="020B0604020202020204" pitchFamily="34" charset="0"/>
              </a:rPr>
              <a:t>IMPORTANT INFORMATION</a:t>
            </a:r>
            <a:br>
              <a:rPr lang="en-GB" sz="4400" dirty="0">
                <a:effectLst/>
                <a:latin typeface="Arial" panose="020B0604020202020204" pitchFamily="34" charset="0"/>
                <a:ea typeface="Times New Roman" panose="02020603050405020304" pitchFamily="18"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B18ACD82-4F09-4138-9C74-B9BF04FB66FD}"/>
              </a:ext>
            </a:extLst>
          </p:cNvPr>
          <p:cNvSpPr>
            <a:spLocks noGrp="1"/>
          </p:cNvSpPr>
          <p:nvPr>
            <p:ph idx="1"/>
          </p:nvPr>
        </p:nvSpPr>
        <p:spPr>
          <a:xfrm>
            <a:off x="457200" y="908720"/>
            <a:ext cx="8291264" cy="4752528"/>
          </a:xfrm>
        </p:spPr>
        <p:txBody>
          <a:bodyPr>
            <a:noAutofit/>
          </a:bodyPr>
          <a:lstStyle/>
          <a:p>
            <a:r>
              <a:rPr lang="en-GB" sz="2400" dirty="0"/>
              <a:t>It is important that you create one document for that covers only two of your chosen artefact tasks and submit it into Turnitin. </a:t>
            </a:r>
            <a:r>
              <a:rPr lang="en-GB" sz="2400" dirty="0">
                <a:solidFill>
                  <a:srgbClr val="FF0000"/>
                </a:solidFill>
              </a:rPr>
              <a:t> </a:t>
            </a:r>
          </a:p>
          <a:p>
            <a:pPr lvl="0"/>
            <a:r>
              <a:rPr lang="en-GB" sz="2400" dirty="0"/>
              <a:t>You must indicate which task number you are covering in your work.</a:t>
            </a:r>
          </a:p>
          <a:p>
            <a:pPr lvl="0"/>
            <a:r>
              <a:rPr lang="en-GB" sz="2400" dirty="0"/>
              <a:t>It is essential that you provide one reference list at the end of producing both your chosen tasks and that you use the University’s Harvard referencing guidance.</a:t>
            </a:r>
          </a:p>
          <a:p>
            <a:pPr lvl="0"/>
            <a:r>
              <a:rPr lang="en-GB" sz="2400" dirty="0"/>
              <a:t>Ensure that you spell check your work, that you have correctly referenced the websites used for the images in your work and that you have used paragraphs (where appropriate) to break up your narrative.  </a:t>
            </a:r>
          </a:p>
        </p:txBody>
      </p:sp>
    </p:spTree>
    <p:extLst>
      <p:ext uri="{BB962C8B-B14F-4D97-AF65-F5344CB8AC3E}">
        <p14:creationId xmlns:p14="http://schemas.microsoft.com/office/powerpoint/2010/main" val="37395120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30EDDF-2376-4346-8C06-8CCC283A0BBD}"/>
              </a:ext>
            </a:extLst>
          </p:cNvPr>
          <p:cNvSpPr>
            <a:spLocks noGrp="1"/>
          </p:cNvSpPr>
          <p:nvPr>
            <p:ph type="title"/>
          </p:nvPr>
        </p:nvSpPr>
        <p:spPr>
          <a:xfrm>
            <a:off x="457200" y="404664"/>
            <a:ext cx="8229600" cy="432048"/>
          </a:xfrm>
        </p:spPr>
        <p:txBody>
          <a:bodyPr>
            <a:normAutofit fontScale="90000"/>
          </a:bodyPr>
          <a:lstStyle/>
          <a:p>
            <a:r>
              <a:rPr lang="en-GB" sz="4400" b="1" dirty="0">
                <a:effectLst/>
                <a:latin typeface="Arial" panose="020B0604020202020204" pitchFamily="34" charset="0"/>
                <a:ea typeface="Times New Roman" panose="02020603050405020304" pitchFamily="18" charset="0"/>
                <a:cs typeface="Arial" panose="020B0604020202020204" pitchFamily="34" charset="0"/>
              </a:rPr>
              <a:t>IMPORTANT INFORMATION</a:t>
            </a:r>
            <a:br>
              <a:rPr lang="en-GB" sz="4400" dirty="0">
                <a:effectLst/>
                <a:latin typeface="Arial" panose="020B0604020202020204" pitchFamily="34" charset="0"/>
                <a:ea typeface="Times New Roman" panose="02020603050405020304" pitchFamily="18"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B18ACD82-4F09-4138-9C74-B9BF04FB66FD}"/>
              </a:ext>
            </a:extLst>
          </p:cNvPr>
          <p:cNvSpPr>
            <a:spLocks noGrp="1"/>
          </p:cNvSpPr>
          <p:nvPr>
            <p:ph idx="1"/>
          </p:nvPr>
        </p:nvSpPr>
        <p:spPr>
          <a:xfrm>
            <a:off x="457200" y="908720"/>
            <a:ext cx="8291264" cy="4752528"/>
          </a:xfrm>
        </p:spPr>
        <p:txBody>
          <a:bodyPr>
            <a:noAutofit/>
          </a:bodyPr>
          <a:lstStyle/>
          <a:p>
            <a:pPr lvl="0"/>
            <a:r>
              <a:rPr lang="en-GB" sz="2400" dirty="0"/>
              <a:t>Your work should have flow and be logically presented. You can add relevant images, website links, blogs, YouTube videos, governmental website links, or other documentary information to help enhance your idea and concepts that formulates either your new project, or advocates support of, or the development of a campaign. </a:t>
            </a:r>
          </a:p>
          <a:p>
            <a:pPr marL="0" lvl="0" indent="0">
              <a:buNone/>
            </a:pPr>
            <a:endParaRPr lang="en-GB" sz="2400" dirty="0"/>
          </a:p>
          <a:p>
            <a:pPr lvl="0"/>
            <a:r>
              <a:rPr lang="en-GB" sz="2400" dirty="0"/>
              <a:t>Please be as creative as possible in the design of your work. Ensure you include any pictures, graphs, tables, colours, boxes and written text to make it visually appealing. </a:t>
            </a:r>
          </a:p>
          <a:p>
            <a:endParaRPr lang="en-GB" sz="2400" dirty="0"/>
          </a:p>
        </p:txBody>
      </p:sp>
    </p:spTree>
    <p:extLst>
      <p:ext uri="{BB962C8B-B14F-4D97-AF65-F5344CB8AC3E}">
        <p14:creationId xmlns:p14="http://schemas.microsoft.com/office/powerpoint/2010/main" val="3948388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065EB-EA49-BAFA-C8BE-392418479479}"/>
              </a:ext>
            </a:extLst>
          </p:cNvPr>
          <p:cNvSpPr>
            <a:spLocks noGrp="1"/>
          </p:cNvSpPr>
          <p:nvPr>
            <p:ph type="title"/>
          </p:nvPr>
        </p:nvSpPr>
        <p:spPr>
          <a:xfrm>
            <a:off x="457200" y="274638"/>
            <a:ext cx="8229600" cy="1143000"/>
          </a:xfrm>
        </p:spPr>
        <p:txBody>
          <a:bodyPr anchor="ctr">
            <a:normAutofit/>
          </a:bodyPr>
          <a:lstStyle/>
          <a:p>
            <a:r>
              <a:rPr lang="en-GB" b="1" dirty="0">
                <a:solidFill>
                  <a:srgbClr val="0070C0"/>
                </a:solidFill>
              </a:rPr>
              <a:t>Assessment 2</a:t>
            </a:r>
          </a:p>
        </p:txBody>
      </p:sp>
      <p:pic>
        <p:nvPicPr>
          <p:cNvPr id="5" name="Content Placeholder 4" descr="Books and laptop">
            <a:extLst>
              <a:ext uri="{FF2B5EF4-FFF2-40B4-BE49-F238E27FC236}">
                <a16:creationId xmlns:a16="http://schemas.microsoft.com/office/drawing/2014/main" id="{9DE017DF-AFED-79F7-0637-4C56CD5B172F}"/>
              </a:ext>
            </a:extLst>
          </p:cNvPr>
          <p:cNvPicPr>
            <a:picLocks noGrp="1" noChangeAspect="1"/>
          </p:cNvPicPr>
          <p:nvPr>
            <p:ph idx="1"/>
          </p:nvPr>
        </p:nvPicPr>
        <p:blipFill rotWithShape="1">
          <a:blip r:embed="rId2" cstate="print">
            <a:extLst>
              <a:ext uri="{28A0092B-C50C-407E-A947-70E740481C1C}">
                <a14:useLocalDpi xmlns:a14="http://schemas.microsoft.com/office/drawing/2010/main" val="0"/>
              </a:ext>
            </a:extLst>
          </a:blip>
          <a:srcRect t="21748" b="6945"/>
          <a:stretch/>
        </p:blipFill>
        <p:spPr>
          <a:xfrm>
            <a:off x="457200" y="1600201"/>
            <a:ext cx="8229600" cy="3917032"/>
          </a:xfrm>
          <a:noFill/>
        </p:spPr>
      </p:pic>
    </p:spTree>
    <p:extLst>
      <p:ext uri="{BB962C8B-B14F-4D97-AF65-F5344CB8AC3E}">
        <p14:creationId xmlns:p14="http://schemas.microsoft.com/office/powerpoint/2010/main" val="11033006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22114"/>
          </a:xfrm>
        </p:spPr>
        <p:txBody>
          <a:bodyPr>
            <a:normAutofit/>
          </a:bodyPr>
          <a:lstStyle/>
          <a:p>
            <a:r>
              <a:rPr lang="en-GB" sz="5400" cap="all" dirty="0">
                <a:solidFill>
                  <a:srgbClr val="0070C0"/>
                </a:solidFill>
                <a:latin typeface="Rockwell Condensed" panose="02060603050405020104"/>
              </a:rPr>
              <a:t>Assessment 2</a:t>
            </a:r>
          </a:p>
        </p:txBody>
      </p:sp>
      <p:sp>
        <p:nvSpPr>
          <p:cNvPr id="3" name="Content Placeholder 2"/>
          <p:cNvSpPr>
            <a:spLocks noGrp="1"/>
          </p:cNvSpPr>
          <p:nvPr>
            <p:ph idx="1"/>
          </p:nvPr>
        </p:nvSpPr>
        <p:spPr>
          <a:xfrm>
            <a:off x="734888" y="1628800"/>
            <a:ext cx="8229600" cy="3672408"/>
          </a:xfrm>
        </p:spPr>
        <p:txBody>
          <a:bodyPr>
            <a:normAutofit/>
          </a:bodyPr>
          <a:lstStyle/>
          <a:p>
            <a:pPr marL="514350" indent="-514350">
              <a:lnSpc>
                <a:spcPct val="120000"/>
              </a:lnSpc>
              <a:spcBef>
                <a:spcPts val="600"/>
              </a:spcBef>
              <a:spcAft>
                <a:spcPts val="600"/>
              </a:spcAft>
              <a:buFont typeface="+mj-lt"/>
              <a:buAutoNum type="arabicPeriod"/>
            </a:pPr>
            <a:endParaRPr lang="en-GB" sz="2800" b="1" u="sng" dirty="0">
              <a:highlight>
                <a:srgbClr val="FFFF00"/>
              </a:highlight>
            </a:endParaRPr>
          </a:p>
          <a:p>
            <a:pPr marL="0" indent="0">
              <a:lnSpc>
                <a:spcPct val="120000"/>
              </a:lnSpc>
              <a:buNone/>
            </a:pPr>
            <a:r>
              <a:rPr lang="en-GB" sz="2800" b="1" u="sng" dirty="0"/>
              <a:t>Assignment 2</a:t>
            </a:r>
            <a:r>
              <a:rPr lang="en-GB" sz="2800" b="1" dirty="0"/>
              <a:t> –  Written Assignment – 50% weighting, 2,000 words (-/+10%)  </a:t>
            </a:r>
          </a:p>
          <a:p>
            <a:pPr marL="0" indent="0">
              <a:lnSpc>
                <a:spcPct val="120000"/>
              </a:lnSpc>
              <a:buNone/>
            </a:pPr>
            <a:r>
              <a:rPr lang="en-GB" sz="2800" b="1" dirty="0">
                <a:effectLst/>
                <a:latin typeface="Arial" panose="020B0604020202020204" pitchFamily="34" charset="0"/>
                <a:ea typeface="Times New Roman" panose="02020603050405020304" pitchFamily="18" charset="0"/>
              </a:rPr>
              <a:t>Submission to Turnitin link.</a:t>
            </a:r>
            <a:endParaRPr lang="en-GB" sz="2800" u="sng" dirty="0">
              <a:solidFill>
                <a:srgbClr val="FF0000"/>
              </a:solidFill>
              <a:highlight>
                <a:srgbClr val="FFFF00"/>
              </a:highlight>
            </a:endParaRPr>
          </a:p>
          <a:p>
            <a:pPr marL="0" indent="0">
              <a:buNone/>
            </a:pPr>
            <a:endParaRPr lang="en-GB" sz="2800" dirty="0">
              <a:highlight>
                <a:srgbClr val="FFFF00"/>
              </a:highlight>
            </a:endParaRPr>
          </a:p>
          <a:p>
            <a:pPr marL="0" indent="0">
              <a:buNone/>
            </a:pPr>
            <a:endParaRPr lang="en-GB" sz="2800" b="1" dirty="0">
              <a:solidFill>
                <a:srgbClr val="FF0000"/>
              </a:solidFill>
            </a:endParaRPr>
          </a:p>
        </p:txBody>
      </p:sp>
    </p:spTree>
    <p:extLst>
      <p:ext uri="{BB962C8B-B14F-4D97-AF65-F5344CB8AC3E}">
        <p14:creationId xmlns:p14="http://schemas.microsoft.com/office/powerpoint/2010/main" val="17131456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E9C88C-945A-42C6-BE81-4BA2E87F38B0}"/>
              </a:ext>
            </a:extLst>
          </p:cNvPr>
          <p:cNvSpPr>
            <a:spLocks noGrp="1"/>
          </p:cNvSpPr>
          <p:nvPr>
            <p:ph type="title"/>
          </p:nvPr>
        </p:nvSpPr>
        <p:spPr>
          <a:xfrm>
            <a:off x="403448" y="112784"/>
            <a:ext cx="8229600" cy="939951"/>
          </a:xfrm>
        </p:spPr>
        <p:txBody>
          <a:bodyPr>
            <a:normAutofit/>
          </a:bodyPr>
          <a:lstStyle/>
          <a:p>
            <a:r>
              <a:rPr lang="en-GB" sz="3600" b="1" dirty="0">
                <a:solidFill>
                  <a:srgbClr val="FF0000"/>
                </a:solidFill>
                <a:effectLst/>
                <a:latin typeface="Arial" panose="020B0604020202020204" pitchFamily="34" charset="0"/>
                <a:ea typeface="Times New Roman" panose="02020603050405020304" pitchFamily="18" charset="0"/>
              </a:rPr>
              <a:t>Respond to the following question</a:t>
            </a:r>
            <a:endParaRPr lang="en-GB" sz="3600" dirty="0"/>
          </a:p>
        </p:txBody>
      </p:sp>
      <p:sp>
        <p:nvSpPr>
          <p:cNvPr id="3" name="Content Placeholder 2">
            <a:extLst>
              <a:ext uri="{FF2B5EF4-FFF2-40B4-BE49-F238E27FC236}">
                <a16:creationId xmlns:a16="http://schemas.microsoft.com/office/drawing/2014/main" id="{F2FD9C7D-3F35-4484-9D40-4834ABA01F98}"/>
              </a:ext>
            </a:extLst>
          </p:cNvPr>
          <p:cNvSpPr>
            <a:spLocks noGrp="1"/>
          </p:cNvSpPr>
          <p:nvPr>
            <p:ph idx="1"/>
          </p:nvPr>
        </p:nvSpPr>
        <p:spPr>
          <a:xfrm>
            <a:off x="611560" y="1196752"/>
            <a:ext cx="8021488" cy="4752528"/>
          </a:xfrm>
        </p:spPr>
        <p:txBody>
          <a:bodyPr>
            <a:normAutofit lnSpcReduction="10000"/>
          </a:bodyPr>
          <a:lstStyle/>
          <a:p>
            <a:pPr marL="0" lvl="0" indent="0">
              <a:lnSpc>
                <a:spcPct val="120000"/>
              </a:lnSpc>
              <a:buNone/>
              <a:tabLst>
                <a:tab pos="457200" algn="l"/>
              </a:tabLst>
            </a:pPr>
            <a:r>
              <a:rPr lang="en-GB" sz="2400" dirty="0">
                <a:solidFill>
                  <a:srgbClr val="000000"/>
                </a:solidFill>
                <a:effectLst/>
                <a:ea typeface="Times New Roman" panose="02020603050405020304" pitchFamily="18" charset="0"/>
                <a:cs typeface="Arial" panose="020B0604020202020204" pitchFamily="34" charset="0"/>
              </a:rPr>
              <a:t>"Identify the key learning points from the online e-learning material which you have gained because of completing the </a:t>
            </a:r>
            <a:r>
              <a:rPr lang="en-GB" sz="2400" b="1" dirty="0">
                <a:solidFill>
                  <a:srgbClr val="000000"/>
                </a:solidFill>
                <a:effectLst/>
                <a:ea typeface="Times New Roman" panose="02020603050405020304" pitchFamily="18" charset="0"/>
                <a:cs typeface="Arial" panose="020B0604020202020204" pitchFamily="34" charset="0"/>
              </a:rPr>
              <a:t>Changemakers: Creativity and Value Creation</a:t>
            </a:r>
            <a:r>
              <a:rPr lang="en-GB" sz="2400" dirty="0">
                <a:solidFill>
                  <a:srgbClr val="000000"/>
                </a:solidFill>
                <a:effectLst/>
                <a:ea typeface="Times New Roman" panose="02020603050405020304" pitchFamily="18" charset="0"/>
                <a:cs typeface="Arial" panose="020B0604020202020204" pitchFamily="34" charset="0"/>
              </a:rPr>
              <a:t> module.  </a:t>
            </a:r>
            <a:endParaRPr lang="en-GB" sz="2400" dirty="0">
              <a:solidFill>
                <a:srgbClr val="000000"/>
              </a:solidFill>
              <a:ea typeface="Times New Roman" panose="02020603050405020304" pitchFamily="18" charset="0"/>
              <a:cs typeface="Arial" panose="020B0604020202020204" pitchFamily="34" charset="0"/>
            </a:endParaRPr>
          </a:p>
          <a:p>
            <a:pPr marL="0" lvl="0" indent="0">
              <a:lnSpc>
                <a:spcPct val="120000"/>
              </a:lnSpc>
              <a:buNone/>
              <a:tabLst>
                <a:tab pos="457200" algn="l"/>
              </a:tabLst>
            </a:pPr>
            <a:r>
              <a:rPr lang="en-GB" sz="2400" dirty="0">
                <a:solidFill>
                  <a:srgbClr val="000000"/>
                </a:solidFill>
                <a:effectLst/>
                <a:ea typeface="Times New Roman" panose="02020603050405020304" pitchFamily="18" charset="0"/>
                <a:cs typeface="Arial" panose="020B0604020202020204" pitchFamily="34" charset="0"/>
              </a:rPr>
              <a:t>Draw </a:t>
            </a:r>
            <a:r>
              <a:rPr lang="en-GB" sz="2400" dirty="0">
                <a:solidFill>
                  <a:srgbClr val="FF0000"/>
                </a:solidFill>
                <a:effectLst/>
                <a:ea typeface="Times New Roman" panose="02020603050405020304" pitchFamily="18" charset="0"/>
                <a:cs typeface="Arial" panose="020B0604020202020204" pitchFamily="34" charset="0"/>
              </a:rPr>
              <a:t>upon one topic area </a:t>
            </a:r>
            <a:r>
              <a:rPr lang="en-GB" sz="2400" dirty="0">
                <a:solidFill>
                  <a:srgbClr val="000000"/>
                </a:solidFill>
                <a:effectLst/>
                <a:ea typeface="Times New Roman" panose="02020603050405020304" pitchFamily="18" charset="0"/>
                <a:cs typeface="Arial" panose="020B0604020202020204" pitchFamily="34" charset="0"/>
              </a:rPr>
              <a:t>from </a:t>
            </a:r>
            <a:r>
              <a:rPr lang="en-GB" sz="2400" dirty="0">
                <a:solidFill>
                  <a:srgbClr val="FF0000"/>
                </a:solidFill>
                <a:effectLst/>
                <a:ea typeface="Times New Roman" panose="02020603050405020304" pitchFamily="18" charset="0"/>
                <a:cs typeface="Arial" panose="020B0604020202020204" pitchFamily="34" charset="0"/>
              </a:rPr>
              <a:t>each of the four units </a:t>
            </a:r>
            <a:r>
              <a:rPr lang="en-GB" sz="2400" dirty="0">
                <a:solidFill>
                  <a:srgbClr val="000000"/>
                </a:solidFill>
                <a:effectLst/>
                <a:ea typeface="Times New Roman" panose="02020603050405020304" pitchFamily="18" charset="0"/>
                <a:cs typeface="Arial" panose="020B0604020202020204" pitchFamily="34" charset="0"/>
              </a:rPr>
              <a:t>of the e-learning material from the module e.g., </a:t>
            </a:r>
          </a:p>
          <a:p>
            <a:pPr>
              <a:lnSpc>
                <a:spcPct val="120000"/>
              </a:lnSpc>
              <a:tabLst>
                <a:tab pos="457200" algn="l"/>
              </a:tabLst>
            </a:pPr>
            <a:r>
              <a:rPr lang="en-GB" sz="2400" dirty="0">
                <a:solidFill>
                  <a:srgbClr val="000000"/>
                </a:solidFill>
                <a:ea typeface="Times New Roman" panose="02020603050405020304" pitchFamily="18" charset="0"/>
                <a:cs typeface="Arial" panose="020B0604020202020204" pitchFamily="34" charset="0"/>
              </a:rPr>
              <a:t>U</a:t>
            </a:r>
            <a:r>
              <a:rPr lang="en-GB" sz="2400" dirty="0">
                <a:solidFill>
                  <a:srgbClr val="000000"/>
                </a:solidFill>
                <a:effectLst/>
                <a:ea typeface="Times New Roman" panose="02020603050405020304" pitchFamily="18" charset="0"/>
                <a:cs typeface="Arial" panose="020B0604020202020204" pitchFamily="34" charset="0"/>
              </a:rPr>
              <a:t>nit 1 - ideas and values, </a:t>
            </a:r>
          </a:p>
          <a:p>
            <a:pPr>
              <a:lnSpc>
                <a:spcPct val="120000"/>
              </a:lnSpc>
              <a:tabLst>
                <a:tab pos="457200" algn="l"/>
              </a:tabLst>
            </a:pPr>
            <a:r>
              <a:rPr lang="en-GB" sz="2400" dirty="0">
                <a:solidFill>
                  <a:srgbClr val="000000"/>
                </a:solidFill>
                <a:ea typeface="Times New Roman" panose="02020603050405020304" pitchFamily="18" charset="0"/>
                <a:cs typeface="Arial" panose="020B0604020202020204" pitchFamily="34" charset="0"/>
              </a:rPr>
              <a:t>U</a:t>
            </a:r>
            <a:r>
              <a:rPr lang="en-GB" sz="2400" dirty="0">
                <a:solidFill>
                  <a:srgbClr val="000000"/>
                </a:solidFill>
                <a:effectLst/>
                <a:ea typeface="Times New Roman" panose="02020603050405020304" pitchFamily="18" charset="0"/>
                <a:cs typeface="Arial" panose="020B0604020202020204" pitchFamily="34" charset="0"/>
              </a:rPr>
              <a:t>nit 2 - creative solutions, </a:t>
            </a:r>
          </a:p>
          <a:p>
            <a:pPr>
              <a:lnSpc>
                <a:spcPct val="120000"/>
              </a:lnSpc>
              <a:tabLst>
                <a:tab pos="457200" algn="l"/>
              </a:tabLst>
            </a:pPr>
            <a:r>
              <a:rPr lang="en-GB" sz="2400" dirty="0">
                <a:solidFill>
                  <a:srgbClr val="000000"/>
                </a:solidFill>
                <a:ea typeface="Times New Roman" panose="02020603050405020304" pitchFamily="18" charset="0"/>
                <a:cs typeface="Arial" panose="020B0604020202020204" pitchFamily="34" charset="0"/>
              </a:rPr>
              <a:t>U</a:t>
            </a:r>
            <a:r>
              <a:rPr lang="en-GB" sz="2400" dirty="0">
                <a:solidFill>
                  <a:srgbClr val="000000"/>
                </a:solidFill>
                <a:effectLst/>
                <a:ea typeface="Times New Roman" panose="02020603050405020304" pitchFamily="18" charset="0"/>
                <a:cs typeface="Arial" panose="020B0604020202020204" pitchFamily="34" charset="0"/>
              </a:rPr>
              <a:t>nit 3 - mobilising support and </a:t>
            </a:r>
          </a:p>
          <a:p>
            <a:pPr>
              <a:lnSpc>
                <a:spcPct val="120000"/>
              </a:lnSpc>
              <a:tabLst>
                <a:tab pos="457200" algn="l"/>
              </a:tabLst>
            </a:pPr>
            <a:r>
              <a:rPr lang="en-GB" sz="2400" dirty="0">
                <a:solidFill>
                  <a:srgbClr val="000000"/>
                </a:solidFill>
                <a:ea typeface="Times New Roman" panose="02020603050405020304" pitchFamily="18" charset="0"/>
                <a:cs typeface="Arial" panose="020B0604020202020204" pitchFamily="34" charset="0"/>
              </a:rPr>
              <a:t>U</a:t>
            </a:r>
            <a:r>
              <a:rPr lang="en-GB" sz="2400" dirty="0">
                <a:solidFill>
                  <a:srgbClr val="000000"/>
                </a:solidFill>
                <a:effectLst/>
                <a:ea typeface="Times New Roman" panose="02020603050405020304" pitchFamily="18" charset="0"/>
                <a:cs typeface="Arial" panose="020B0604020202020204" pitchFamily="34" charset="0"/>
              </a:rPr>
              <a:t>nit 4 – evaluation”.  </a:t>
            </a:r>
            <a:endParaRPr lang="en-GB" sz="2400" dirty="0">
              <a:effectLst/>
              <a:ea typeface="Times New Roman" panose="02020603050405020304" pitchFamily="18" charset="0"/>
              <a:cs typeface="Arial" panose="020B0604020202020204" pitchFamily="34" charset="0"/>
            </a:endParaRPr>
          </a:p>
          <a:p>
            <a:endParaRPr lang="en-GB" sz="2400" dirty="0"/>
          </a:p>
        </p:txBody>
      </p:sp>
    </p:spTree>
    <p:extLst>
      <p:ext uri="{BB962C8B-B14F-4D97-AF65-F5344CB8AC3E}">
        <p14:creationId xmlns:p14="http://schemas.microsoft.com/office/powerpoint/2010/main" val="5480280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DCCD9-7C92-5860-5D5E-17B1230F4E6E}"/>
              </a:ext>
            </a:extLst>
          </p:cNvPr>
          <p:cNvSpPr>
            <a:spLocks noGrp="1"/>
          </p:cNvSpPr>
          <p:nvPr>
            <p:ph type="title"/>
          </p:nvPr>
        </p:nvSpPr>
        <p:spPr/>
        <p:txBody>
          <a:bodyPr/>
          <a:lstStyle/>
          <a:p>
            <a:r>
              <a:rPr lang="en-GB" b="1" dirty="0">
                <a:solidFill>
                  <a:srgbClr val="0070C0"/>
                </a:solidFill>
              </a:rPr>
              <a:t>Expectations </a:t>
            </a:r>
          </a:p>
        </p:txBody>
      </p:sp>
      <p:sp>
        <p:nvSpPr>
          <p:cNvPr id="3" name="Content Placeholder 2">
            <a:extLst>
              <a:ext uri="{FF2B5EF4-FFF2-40B4-BE49-F238E27FC236}">
                <a16:creationId xmlns:a16="http://schemas.microsoft.com/office/drawing/2014/main" id="{BA12BA4D-3749-00E2-EB66-1FEBF4A3DA0C}"/>
              </a:ext>
            </a:extLst>
          </p:cNvPr>
          <p:cNvSpPr>
            <a:spLocks noGrp="1"/>
          </p:cNvSpPr>
          <p:nvPr>
            <p:ph idx="1"/>
          </p:nvPr>
        </p:nvSpPr>
        <p:spPr>
          <a:xfrm>
            <a:off x="457200" y="1417638"/>
            <a:ext cx="8229600" cy="4099595"/>
          </a:xfrm>
        </p:spPr>
        <p:txBody>
          <a:bodyPr>
            <a:normAutofit/>
          </a:bodyPr>
          <a:lstStyle/>
          <a:p>
            <a:pPr marL="0" indent="0">
              <a:buNone/>
            </a:pPr>
            <a:r>
              <a:rPr lang="en-GB" sz="2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You are expected to write in the first person to reflect on your learning and personal journey which has helped you to identify your knowledge and critical understanding of innovation, creativity and enterprising mindset recognising the values and contribution, which creativity makes to the common good within the health and social care profession. </a:t>
            </a:r>
            <a:endParaRPr lang="en-GB" sz="2800" dirty="0">
              <a:effectLst/>
              <a:latin typeface="Arial" panose="020B0604020202020204" pitchFamily="34" charset="0"/>
              <a:ea typeface="Times New Roman" panose="02020603050405020304" pitchFamily="18" charset="0"/>
              <a:cs typeface="Arial" panose="020B0604020202020204" pitchFamily="34" charset="0"/>
            </a:endParaRPr>
          </a:p>
          <a:p>
            <a:endParaRPr lang="en-GB" sz="2800" dirty="0"/>
          </a:p>
        </p:txBody>
      </p:sp>
    </p:spTree>
    <p:extLst>
      <p:ext uri="{BB962C8B-B14F-4D97-AF65-F5344CB8AC3E}">
        <p14:creationId xmlns:p14="http://schemas.microsoft.com/office/powerpoint/2010/main" val="6991253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959B67-5B2F-4F57-8DBB-E807B8737DB6}"/>
              </a:ext>
            </a:extLst>
          </p:cNvPr>
          <p:cNvSpPr>
            <a:spLocks noGrp="1"/>
          </p:cNvSpPr>
          <p:nvPr>
            <p:ph type="title"/>
          </p:nvPr>
        </p:nvSpPr>
        <p:spPr>
          <a:xfrm>
            <a:off x="457200" y="188640"/>
            <a:ext cx="8229600" cy="634082"/>
          </a:xfrm>
        </p:spPr>
        <p:txBody>
          <a:bodyPr>
            <a:normAutofit fontScale="90000"/>
          </a:bodyPr>
          <a:lstStyle/>
          <a:p>
            <a:r>
              <a:rPr lang="en-GB" b="1" dirty="0">
                <a:solidFill>
                  <a:schemeClr val="accent5">
                    <a:lumMod val="75000"/>
                  </a:schemeClr>
                </a:solidFill>
              </a:rPr>
              <a:t>Self-reflection </a:t>
            </a:r>
          </a:p>
        </p:txBody>
      </p:sp>
      <p:sp>
        <p:nvSpPr>
          <p:cNvPr id="3" name="Content Placeholder 2">
            <a:extLst>
              <a:ext uri="{FF2B5EF4-FFF2-40B4-BE49-F238E27FC236}">
                <a16:creationId xmlns:a16="http://schemas.microsoft.com/office/drawing/2014/main" id="{F221D69E-2D88-4403-B238-83024D515B7A}"/>
              </a:ext>
            </a:extLst>
          </p:cNvPr>
          <p:cNvSpPr>
            <a:spLocks noGrp="1"/>
          </p:cNvSpPr>
          <p:nvPr>
            <p:ph idx="1"/>
          </p:nvPr>
        </p:nvSpPr>
        <p:spPr>
          <a:xfrm>
            <a:off x="107504" y="835149"/>
            <a:ext cx="9036496" cy="4608513"/>
          </a:xfrm>
        </p:spPr>
        <p:txBody>
          <a:bodyPr>
            <a:noAutofit/>
          </a:bodyPr>
          <a:lstStyle/>
          <a:p>
            <a:r>
              <a:rPr lang="en-GB" sz="2800" dirty="0"/>
              <a:t>Remember that with Assignment 2 you are doing a self-reflection of your journey through completing each of the four units in the e-learning online activities. </a:t>
            </a:r>
          </a:p>
          <a:p>
            <a:r>
              <a:rPr lang="en-GB" sz="2800" dirty="0"/>
              <a:t>You write in </a:t>
            </a:r>
            <a:r>
              <a:rPr lang="en-GB" sz="2800" b="1" dirty="0">
                <a:solidFill>
                  <a:srgbClr val="FF0000"/>
                </a:solidFill>
              </a:rPr>
              <a:t>the first person</a:t>
            </a:r>
            <a:r>
              <a:rPr lang="en-GB" sz="2800" dirty="0"/>
              <a:t>, so that you can bring in your experiences. </a:t>
            </a:r>
          </a:p>
          <a:p>
            <a:r>
              <a:rPr lang="en-GB" sz="2800" dirty="0"/>
              <a:t>You are drawing on the e-learning material by evidencing from the material itself in a meaningful and engaging way and linking it to health and social care. </a:t>
            </a:r>
          </a:p>
        </p:txBody>
      </p:sp>
    </p:spTree>
    <p:extLst>
      <p:ext uri="{BB962C8B-B14F-4D97-AF65-F5344CB8AC3E}">
        <p14:creationId xmlns:p14="http://schemas.microsoft.com/office/powerpoint/2010/main" val="36673751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C97135-9660-4B9E-B609-2E3EB485F020}"/>
              </a:ext>
            </a:extLst>
          </p:cNvPr>
          <p:cNvSpPr>
            <a:spLocks noGrp="1"/>
          </p:cNvSpPr>
          <p:nvPr>
            <p:ph type="title"/>
          </p:nvPr>
        </p:nvSpPr>
        <p:spPr>
          <a:xfrm>
            <a:off x="457200" y="274638"/>
            <a:ext cx="8229600" cy="778098"/>
          </a:xfrm>
        </p:spPr>
        <p:txBody>
          <a:bodyPr>
            <a:normAutofit fontScale="90000"/>
          </a:bodyPr>
          <a:lstStyle/>
          <a:p>
            <a:r>
              <a:rPr lang="en-GB" b="1" dirty="0"/>
              <a:t>Identify a topic in each </a:t>
            </a:r>
            <a:br>
              <a:rPr lang="en-GB" b="1" dirty="0"/>
            </a:br>
            <a:r>
              <a:rPr lang="en-GB" b="1" dirty="0"/>
              <a:t>of the units </a:t>
            </a:r>
          </a:p>
        </p:txBody>
      </p:sp>
      <p:sp>
        <p:nvSpPr>
          <p:cNvPr id="3" name="Content Placeholder 2">
            <a:extLst>
              <a:ext uri="{FF2B5EF4-FFF2-40B4-BE49-F238E27FC236}">
                <a16:creationId xmlns:a16="http://schemas.microsoft.com/office/drawing/2014/main" id="{CEBD3853-CC2F-4DBF-8441-5D45087FFFE0}"/>
              </a:ext>
            </a:extLst>
          </p:cNvPr>
          <p:cNvSpPr>
            <a:spLocks noGrp="1"/>
          </p:cNvSpPr>
          <p:nvPr>
            <p:ph idx="1"/>
          </p:nvPr>
        </p:nvSpPr>
        <p:spPr>
          <a:xfrm>
            <a:off x="107504" y="1196752"/>
            <a:ext cx="8928992" cy="4536504"/>
          </a:xfrm>
        </p:spPr>
        <p:txBody>
          <a:bodyPr>
            <a:normAutofit fontScale="85000" lnSpcReduction="10000"/>
          </a:bodyPr>
          <a:lstStyle/>
          <a:p>
            <a:r>
              <a:rPr lang="en-GB" dirty="0"/>
              <a:t>Reflect upon a topic in each of the online units i.e. four topic areas. </a:t>
            </a:r>
          </a:p>
          <a:p>
            <a:r>
              <a:rPr lang="en-GB" dirty="0"/>
              <a:t>Draw on the key topic material in each area so that you have e-learning reference sources. </a:t>
            </a:r>
          </a:p>
          <a:p>
            <a:r>
              <a:rPr lang="en-GB" dirty="0"/>
              <a:t>Keep within the word count of 2,000 words +/- 10%</a:t>
            </a:r>
          </a:p>
          <a:p>
            <a:r>
              <a:rPr lang="en-GB" dirty="0"/>
              <a:t>Remember to research around the topic area and draw on other sources. </a:t>
            </a:r>
          </a:p>
          <a:p>
            <a:r>
              <a:rPr lang="en-GB" dirty="0"/>
              <a:t>Ensure you include also a reflection on how innovation, creativity and having an enterprising mindset can be used toward the common good within the health and social care profession. </a:t>
            </a:r>
          </a:p>
        </p:txBody>
      </p:sp>
    </p:spTree>
    <p:extLst>
      <p:ext uri="{BB962C8B-B14F-4D97-AF65-F5344CB8AC3E}">
        <p14:creationId xmlns:p14="http://schemas.microsoft.com/office/powerpoint/2010/main" val="40255533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4434DC-1A42-4891-9488-0B22BE1426B4}"/>
              </a:ext>
            </a:extLst>
          </p:cNvPr>
          <p:cNvSpPr>
            <a:spLocks noGrp="1"/>
          </p:cNvSpPr>
          <p:nvPr>
            <p:ph type="title"/>
          </p:nvPr>
        </p:nvSpPr>
        <p:spPr>
          <a:xfrm>
            <a:off x="251520" y="274638"/>
            <a:ext cx="8640960" cy="562074"/>
          </a:xfrm>
        </p:spPr>
        <p:txBody>
          <a:bodyPr>
            <a:noAutofit/>
          </a:bodyPr>
          <a:lstStyle/>
          <a:p>
            <a:r>
              <a:rPr lang="en-GB" sz="3600" b="1" dirty="0">
                <a:solidFill>
                  <a:srgbClr val="0070C0"/>
                </a:solidFill>
              </a:rPr>
              <a:t>2</a:t>
            </a:r>
            <a:r>
              <a:rPr lang="en-GB" sz="3600" b="1" baseline="30000" dirty="0">
                <a:solidFill>
                  <a:srgbClr val="0070C0"/>
                </a:solidFill>
              </a:rPr>
              <a:t>nd</a:t>
            </a:r>
            <a:r>
              <a:rPr lang="en-GB" sz="3600" b="1" dirty="0">
                <a:solidFill>
                  <a:srgbClr val="0070C0"/>
                </a:solidFill>
              </a:rPr>
              <a:t> Assessment - Assignment Structure</a:t>
            </a:r>
          </a:p>
        </p:txBody>
      </p:sp>
      <p:sp>
        <p:nvSpPr>
          <p:cNvPr id="3" name="Content Placeholder 2">
            <a:extLst>
              <a:ext uri="{FF2B5EF4-FFF2-40B4-BE49-F238E27FC236}">
                <a16:creationId xmlns:a16="http://schemas.microsoft.com/office/drawing/2014/main" id="{CD2CB1DA-43DF-4677-9F31-3F8477267568}"/>
              </a:ext>
            </a:extLst>
          </p:cNvPr>
          <p:cNvSpPr>
            <a:spLocks noGrp="1"/>
          </p:cNvSpPr>
          <p:nvPr>
            <p:ph idx="1"/>
          </p:nvPr>
        </p:nvSpPr>
        <p:spPr>
          <a:xfrm>
            <a:off x="143508" y="980728"/>
            <a:ext cx="8856984" cy="5040560"/>
          </a:xfrm>
        </p:spPr>
        <p:txBody>
          <a:bodyPr>
            <a:noAutofit/>
          </a:bodyPr>
          <a:lstStyle/>
          <a:p>
            <a:r>
              <a:rPr lang="en-GB" sz="2000" b="1" dirty="0">
                <a:solidFill>
                  <a:srgbClr val="FF0000"/>
                </a:solidFill>
                <a:latin typeface="Arial" panose="020B0604020202020204" pitchFamily="34" charset="0"/>
                <a:cs typeface="Arial" panose="020B0604020202020204" pitchFamily="34" charset="0"/>
              </a:rPr>
              <a:t>Cover page </a:t>
            </a:r>
            <a:r>
              <a:rPr lang="en-GB" sz="2000" b="1" dirty="0">
                <a:latin typeface="Arial" panose="020B0604020202020204" pitchFamily="34" charset="0"/>
                <a:cs typeface="Arial" panose="020B0604020202020204" pitchFamily="34" charset="0"/>
              </a:rPr>
              <a:t>– student number, your name, the module number and title (not part of the word count).</a:t>
            </a:r>
          </a:p>
          <a:p>
            <a:r>
              <a:rPr lang="en-GB" sz="2000" b="1" dirty="0">
                <a:highlight>
                  <a:srgbClr val="FFFF00"/>
                </a:highlight>
                <a:latin typeface="Arial" panose="020B0604020202020204" pitchFamily="34" charset="0"/>
                <a:cs typeface="Arial" panose="020B0604020202020204" pitchFamily="34" charset="0"/>
              </a:rPr>
              <a:t>Sub-heading suggestions for writing the assignment as follows:</a:t>
            </a:r>
          </a:p>
          <a:p>
            <a:r>
              <a:rPr lang="en-GB" sz="2000" b="1" dirty="0">
                <a:solidFill>
                  <a:srgbClr val="FF0000"/>
                </a:solidFill>
                <a:latin typeface="Arial" panose="020B0604020202020204" pitchFamily="34" charset="0"/>
                <a:cs typeface="Arial" panose="020B0604020202020204" pitchFamily="34" charset="0"/>
              </a:rPr>
              <a:t>Introduction </a:t>
            </a:r>
            <a:r>
              <a:rPr lang="en-GB" sz="2000" b="1" dirty="0">
                <a:latin typeface="Arial" panose="020B0604020202020204" pitchFamily="34" charset="0"/>
                <a:cs typeface="Arial" panose="020B0604020202020204" pitchFamily="34" charset="0"/>
              </a:rPr>
              <a:t>– setting an outline about what you are going to cover in the assignment, which is linked to the assignment question (approximately 100 words). </a:t>
            </a:r>
            <a:endParaRPr lang="en-GB" sz="2000" b="1" dirty="0">
              <a:solidFill>
                <a:srgbClr val="FF0000"/>
              </a:solidFill>
              <a:latin typeface="Arial" panose="020B0604020202020204" pitchFamily="34" charset="0"/>
              <a:cs typeface="Arial" panose="020B0604020202020204" pitchFamily="34" charset="0"/>
            </a:endParaRPr>
          </a:p>
          <a:p>
            <a:r>
              <a:rPr lang="en-GB" sz="2000" b="1" dirty="0">
                <a:solidFill>
                  <a:srgbClr val="FF0000"/>
                </a:solidFill>
                <a:latin typeface="Arial" panose="020B0604020202020204" pitchFamily="34" charset="0"/>
                <a:cs typeface="Arial" panose="020B0604020202020204" pitchFamily="34" charset="0"/>
              </a:rPr>
              <a:t>Unit 1</a:t>
            </a:r>
            <a:r>
              <a:rPr lang="en-GB" sz="2000" b="1" dirty="0">
                <a:latin typeface="Arial" panose="020B0604020202020204" pitchFamily="34" charset="0"/>
                <a:cs typeface="Arial" panose="020B0604020202020204" pitchFamily="34" charset="0"/>
              </a:rPr>
              <a:t> – choose one topic area from the unit and confirm it in your introduction to this section of your reflection (400 words).</a:t>
            </a:r>
            <a:endParaRPr lang="en-GB" sz="2000" b="1" dirty="0">
              <a:solidFill>
                <a:srgbClr val="FF0000"/>
              </a:solidFill>
              <a:latin typeface="Arial" panose="020B0604020202020204" pitchFamily="34" charset="0"/>
              <a:cs typeface="Arial" panose="020B0604020202020204" pitchFamily="34" charset="0"/>
            </a:endParaRPr>
          </a:p>
          <a:p>
            <a:r>
              <a:rPr lang="en-GB" sz="2000" b="1" dirty="0">
                <a:solidFill>
                  <a:srgbClr val="FF0000"/>
                </a:solidFill>
                <a:latin typeface="Arial" panose="020B0604020202020204" pitchFamily="34" charset="0"/>
                <a:cs typeface="Arial" panose="020B0604020202020204" pitchFamily="34" charset="0"/>
              </a:rPr>
              <a:t>Unit 2</a:t>
            </a:r>
            <a:r>
              <a:rPr lang="en-GB" sz="2000" b="1" dirty="0">
                <a:latin typeface="Arial" panose="020B0604020202020204" pitchFamily="34" charset="0"/>
                <a:cs typeface="Arial" panose="020B0604020202020204" pitchFamily="34" charset="0"/>
              </a:rPr>
              <a:t> – choose one topic area from the unit and confirm it in your introduction to this section of your reflection (400 words).</a:t>
            </a:r>
            <a:endParaRPr lang="en-GB" sz="2000" b="1" dirty="0">
              <a:solidFill>
                <a:srgbClr val="FF0000"/>
              </a:solidFill>
              <a:latin typeface="Arial" panose="020B0604020202020204" pitchFamily="34" charset="0"/>
              <a:cs typeface="Arial" panose="020B0604020202020204" pitchFamily="34" charset="0"/>
            </a:endParaRPr>
          </a:p>
          <a:p>
            <a:r>
              <a:rPr lang="en-GB" sz="2000" b="1" dirty="0">
                <a:solidFill>
                  <a:srgbClr val="FF0000"/>
                </a:solidFill>
                <a:latin typeface="Arial" panose="020B0604020202020204" pitchFamily="34" charset="0"/>
                <a:cs typeface="Arial" panose="020B0604020202020204" pitchFamily="34" charset="0"/>
              </a:rPr>
              <a:t>Unit 3</a:t>
            </a:r>
            <a:r>
              <a:rPr lang="en-GB" sz="2000" b="1" dirty="0">
                <a:latin typeface="Arial" panose="020B0604020202020204" pitchFamily="34" charset="0"/>
                <a:cs typeface="Arial" panose="020B0604020202020204" pitchFamily="34" charset="0"/>
              </a:rPr>
              <a:t> – choose one topic area from the unit and confirm it in your introduction to this section of your reflection (400 words).</a:t>
            </a:r>
            <a:endParaRPr lang="en-GB" sz="2000" b="1" dirty="0">
              <a:solidFill>
                <a:srgbClr val="FF0000"/>
              </a:solidFill>
              <a:latin typeface="Arial" panose="020B0604020202020204" pitchFamily="34" charset="0"/>
              <a:cs typeface="Arial" panose="020B0604020202020204" pitchFamily="34" charset="0"/>
            </a:endParaRPr>
          </a:p>
          <a:p>
            <a:r>
              <a:rPr lang="en-GB" sz="2000" b="1" dirty="0">
                <a:solidFill>
                  <a:srgbClr val="FF0000"/>
                </a:solidFill>
                <a:latin typeface="Arial" panose="020B0604020202020204" pitchFamily="34" charset="0"/>
                <a:cs typeface="Arial" panose="020B0604020202020204" pitchFamily="34" charset="0"/>
              </a:rPr>
              <a:t>Unit 4</a:t>
            </a:r>
            <a:r>
              <a:rPr lang="en-GB" sz="2000" b="1" dirty="0">
                <a:latin typeface="Arial" panose="020B0604020202020204" pitchFamily="34" charset="0"/>
                <a:cs typeface="Arial" panose="020B0604020202020204" pitchFamily="34" charset="0"/>
              </a:rPr>
              <a:t> – choose one topic area from the unit and confirm it in your introduction to this section of your reflection (400 words).</a:t>
            </a:r>
          </a:p>
          <a:p>
            <a:pPr marL="0" indent="0">
              <a:buNone/>
            </a:pPr>
            <a:endParaRPr lang="en-GB" sz="1600" b="1" i="1" dirty="0">
              <a:solidFill>
                <a:srgbClr val="00B05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244064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368659D-E09C-427F-A75A-0AA16E6937B1}"/>
              </a:ext>
            </a:extLst>
          </p:cNvPr>
          <p:cNvSpPr>
            <a:spLocks noGrp="1"/>
          </p:cNvSpPr>
          <p:nvPr>
            <p:ph idx="1"/>
          </p:nvPr>
        </p:nvSpPr>
        <p:spPr>
          <a:xfrm>
            <a:off x="107504" y="1340768"/>
            <a:ext cx="8352928" cy="4320480"/>
          </a:xfrm>
        </p:spPr>
        <p:txBody>
          <a:bodyPr>
            <a:normAutofit fontScale="85000" lnSpcReduction="20000"/>
          </a:bodyPr>
          <a:lstStyle/>
          <a:p>
            <a:pPr lvl="1">
              <a:buFont typeface="Arial" panose="020B0604020202020204" pitchFamily="34" charset="0"/>
              <a:buChar char="•"/>
            </a:pPr>
            <a:r>
              <a:rPr lang="en-GB" b="1" dirty="0">
                <a:solidFill>
                  <a:srgbClr val="FF0000"/>
                </a:solidFill>
                <a:latin typeface="Arial" panose="020B0604020202020204" pitchFamily="34" charset="0"/>
                <a:cs typeface="Arial" panose="020B0604020202020204" pitchFamily="34" charset="0"/>
              </a:rPr>
              <a:t>Conclusion</a:t>
            </a:r>
            <a:r>
              <a:rPr lang="en-GB" dirty="0">
                <a:latin typeface="Arial" panose="020B0604020202020204" pitchFamily="34" charset="0"/>
                <a:cs typeface="Arial" panose="020B0604020202020204" pitchFamily="34" charset="0"/>
              </a:rPr>
              <a:t> – your overall learning from the e-learning material which you have gained linking it to </a:t>
            </a:r>
            <a:r>
              <a:rPr lang="en-GB" sz="2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recognising the values and contribution, which creativity makes to the common good (in health and social care) (</a:t>
            </a:r>
            <a:r>
              <a:rPr lang="en-GB" dirty="0">
                <a:solidFill>
                  <a:srgbClr val="000000"/>
                </a:solidFill>
                <a:latin typeface="Arial" panose="020B0604020202020204" pitchFamily="34" charset="0"/>
                <a:ea typeface="Times New Roman" panose="02020603050405020304" pitchFamily="18" charset="0"/>
                <a:cs typeface="Arial" panose="020B0604020202020204" pitchFamily="34" charset="0"/>
              </a:rPr>
              <a:t>30</a:t>
            </a:r>
            <a:r>
              <a:rPr lang="en-GB" sz="2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0 words).</a:t>
            </a:r>
          </a:p>
          <a:p>
            <a:pPr lvl="1">
              <a:buFont typeface="Arial" panose="020B0604020202020204" pitchFamily="34" charset="0"/>
              <a:buChar char="•"/>
            </a:pPr>
            <a:endParaRPr lang="en-GB" sz="3200" dirty="0">
              <a:effectLst/>
              <a:latin typeface="Arial" panose="020B0604020202020204" pitchFamily="34" charset="0"/>
              <a:ea typeface="Times New Roman" panose="02020603050405020304" pitchFamily="18" charset="0"/>
              <a:cs typeface="Arial" panose="020B0604020202020204" pitchFamily="34" charset="0"/>
            </a:endParaRPr>
          </a:p>
          <a:p>
            <a:pPr lvl="1">
              <a:buFont typeface="Arial" panose="020B0604020202020204" pitchFamily="34" charset="0"/>
              <a:buChar char="•"/>
            </a:pPr>
            <a:r>
              <a:rPr lang="en-GB" sz="2800" b="1" dirty="0">
                <a:solidFill>
                  <a:srgbClr val="FF0000"/>
                </a:solidFill>
                <a:latin typeface="Arial" panose="020B0604020202020204" pitchFamily="34" charset="0"/>
                <a:cs typeface="Arial" panose="020B0604020202020204" pitchFamily="34" charset="0"/>
              </a:rPr>
              <a:t>References list </a:t>
            </a:r>
            <a:r>
              <a:rPr lang="en-GB" sz="2800" dirty="0">
                <a:latin typeface="Arial" panose="020B0604020202020204" pitchFamily="34" charset="0"/>
                <a:cs typeface="Arial" panose="020B0604020202020204" pitchFamily="34" charset="0"/>
              </a:rPr>
              <a:t>– follow the Harvard guidance and requirements. It is essential that you have 8 creditable reference sources. </a:t>
            </a:r>
          </a:p>
          <a:p>
            <a:pPr marL="457200" lvl="1" indent="0">
              <a:buNone/>
            </a:pPr>
            <a:endParaRPr lang="en-GB" sz="2800" dirty="0">
              <a:latin typeface="Arial" panose="020B0604020202020204" pitchFamily="34" charset="0"/>
              <a:cs typeface="Arial" panose="020B0604020202020204" pitchFamily="34" charset="0"/>
            </a:endParaRPr>
          </a:p>
          <a:p>
            <a:pPr lvl="1">
              <a:buFont typeface="Arial" panose="020B0604020202020204" pitchFamily="34" charset="0"/>
              <a:buChar char="•"/>
            </a:pPr>
            <a:r>
              <a:rPr lang="en-GB" sz="2800" b="1" i="1" dirty="0">
                <a:solidFill>
                  <a:srgbClr val="00B050"/>
                </a:solidFill>
                <a:latin typeface="Arial" panose="020B0604020202020204" pitchFamily="34" charset="0"/>
                <a:cs typeface="Arial" panose="020B0604020202020204" pitchFamily="34" charset="0"/>
              </a:rPr>
              <a:t>What is important in each unit’s reflection is that you are being specific so that it is evident which topic area you have chosen.   </a:t>
            </a:r>
          </a:p>
          <a:p>
            <a:pPr lvl="1">
              <a:buFont typeface="Arial" panose="020B0604020202020204" pitchFamily="34" charset="0"/>
              <a:buChar char="•"/>
            </a:pPr>
            <a:endParaRPr lang="en-GB" sz="2800" dirty="0">
              <a:latin typeface="Arial" panose="020B0604020202020204" pitchFamily="34" charset="0"/>
              <a:cs typeface="Arial" panose="020B0604020202020204" pitchFamily="34" charset="0"/>
            </a:endParaRPr>
          </a:p>
          <a:p>
            <a:endParaRPr lang="en-GB" dirty="0"/>
          </a:p>
        </p:txBody>
      </p:sp>
      <p:sp>
        <p:nvSpPr>
          <p:cNvPr id="4" name="Title 1">
            <a:extLst>
              <a:ext uri="{FF2B5EF4-FFF2-40B4-BE49-F238E27FC236}">
                <a16:creationId xmlns:a16="http://schemas.microsoft.com/office/drawing/2014/main" id="{CEBF4C65-2CB6-CECE-09F2-4959C6CA3D87}"/>
              </a:ext>
            </a:extLst>
          </p:cNvPr>
          <p:cNvSpPr>
            <a:spLocks noGrp="1"/>
          </p:cNvSpPr>
          <p:nvPr>
            <p:ph type="title"/>
          </p:nvPr>
        </p:nvSpPr>
        <p:spPr>
          <a:xfrm>
            <a:off x="251520" y="274638"/>
            <a:ext cx="8640960" cy="562074"/>
          </a:xfrm>
        </p:spPr>
        <p:txBody>
          <a:bodyPr>
            <a:noAutofit/>
          </a:bodyPr>
          <a:lstStyle/>
          <a:p>
            <a:r>
              <a:rPr lang="en-GB" sz="3600" b="1" dirty="0">
                <a:solidFill>
                  <a:srgbClr val="0070C0"/>
                </a:solidFill>
              </a:rPr>
              <a:t>2</a:t>
            </a:r>
            <a:r>
              <a:rPr lang="en-GB" sz="3600" b="1" baseline="30000" dirty="0">
                <a:solidFill>
                  <a:srgbClr val="0070C0"/>
                </a:solidFill>
              </a:rPr>
              <a:t>nd</a:t>
            </a:r>
            <a:r>
              <a:rPr lang="en-GB" sz="3600" b="1" dirty="0">
                <a:solidFill>
                  <a:srgbClr val="0070C0"/>
                </a:solidFill>
              </a:rPr>
              <a:t> Assessment - Assignment Structure</a:t>
            </a:r>
          </a:p>
        </p:txBody>
      </p:sp>
    </p:spTree>
    <p:extLst>
      <p:ext uri="{BB962C8B-B14F-4D97-AF65-F5344CB8AC3E}">
        <p14:creationId xmlns:p14="http://schemas.microsoft.com/office/powerpoint/2010/main" val="21799723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204D7-B79D-459C-9D5D-1CEAE3DB0DB1}"/>
              </a:ext>
            </a:extLst>
          </p:cNvPr>
          <p:cNvSpPr>
            <a:spLocks noGrp="1"/>
          </p:cNvSpPr>
          <p:nvPr>
            <p:ph type="title"/>
          </p:nvPr>
        </p:nvSpPr>
        <p:spPr>
          <a:xfrm>
            <a:off x="457200" y="188640"/>
            <a:ext cx="8229600" cy="936104"/>
          </a:xfrm>
        </p:spPr>
        <p:txBody>
          <a:bodyPr>
            <a:normAutofit/>
          </a:bodyPr>
          <a:lstStyle/>
          <a:p>
            <a:r>
              <a:rPr lang="en-GB" sz="2800" b="1" dirty="0">
                <a:solidFill>
                  <a:srgbClr val="0070C0"/>
                </a:solidFill>
                <a:latin typeface="Arial" panose="020B0604020202020204" pitchFamily="34" charset="0"/>
                <a:cs typeface="Arial" panose="020B0604020202020204" pitchFamily="34" charset="0"/>
              </a:rPr>
              <a:t>Assessment Criteria 2</a:t>
            </a:r>
            <a:r>
              <a:rPr lang="en-GB" sz="2800" b="1" baseline="30000" dirty="0">
                <a:solidFill>
                  <a:srgbClr val="0070C0"/>
                </a:solidFill>
                <a:latin typeface="Arial" panose="020B0604020202020204" pitchFamily="34" charset="0"/>
                <a:cs typeface="Arial" panose="020B0604020202020204" pitchFamily="34" charset="0"/>
              </a:rPr>
              <a:t>nd</a:t>
            </a:r>
            <a:r>
              <a:rPr lang="en-GB" sz="2800" b="1" dirty="0">
                <a:solidFill>
                  <a:srgbClr val="0070C0"/>
                </a:solidFill>
                <a:latin typeface="Arial" panose="020B0604020202020204" pitchFamily="34" charset="0"/>
                <a:cs typeface="Arial" panose="020B0604020202020204" pitchFamily="34" charset="0"/>
              </a:rPr>
              <a:t> Assignment  </a:t>
            </a:r>
          </a:p>
        </p:txBody>
      </p:sp>
      <p:graphicFrame>
        <p:nvGraphicFramePr>
          <p:cNvPr id="7" name="Content Placeholder 3">
            <a:extLst>
              <a:ext uri="{FF2B5EF4-FFF2-40B4-BE49-F238E27FC236}">
                <a16:creationId xmlns:a16="http://schemas.microsoft.com/office/drawing/2014/main" id="{B5A71545-2336-4B31-8467-6548E6F09083}"/>
              </a:ext>
            </a:extLst>
          </p:cNvPr>
          <p:cNvGraphicFramePr>
            <a:graphicFrameLocks noGrp="1"/>
          </p:cNvGraphicFramePr>
          <p:nvPr>
            <p:ph idx="1"/>
          </p:nvPr>
        </p:nvGraphicFramePr>
        <p:xfrm>
          <a:off x="457200" y="1268760"/>
          <a:ext cx="8229600" cy="3838517"/>
        </p:xfrm>
        <a:graphic>
          <a:graphicData uri="http://schemas.openxmlformats.org/drawingml/2006/table">
            <a:tbl>
              <a:tblPr firstRow="1" firstCol="1" bandRow="1">
                <a:tableStyleId>{5C22544A-7EE6-4342-B048-85BDC9FD1C3A}</a:tableStyleId>
              </a:tblPr>
              <a:tblGrid>
                <a:gridCol w="8229600">
                  <a:extLst>
                    <a:ext uri="{9D8B030D-6E8A-4147-A177-3AD203B41FA5}">
                      <a16:colId xmlns:a16="http://schemas.microsoft.com/office/drawing/2014/main" val="2769099101"/>
                    </a:ext>
                  </a:extLst>
                </a:gridCol>
              </a:tblGrid>
              <a:tr h="540946">
                <a:tc>
                  <a:txBody>
                    <a:bodyPr/>
                    <a:lstStyle/>
                    <a:p>
                      <a:pPr algn="ctr">
                        <a:lnSpc>
                          <a:spcPct val="200000"/>
                        </a:lnSpc>
                      </a:pPr>
                      <a:r>
                        <a:rPr lang="en-GB" sz="2400" dirty="0">
                          <a:effectLst/>
                        </a:rPr>
                        <a:t>Generic Assessment Criteria </a:t>
                      </a:r>
                    </a:p>
                  </a:txBody>
                  <a:tcPr marL="33078" marR="33078"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535725094"/>
                  </a:ext>
                </a:extLst>
              </a:tr>
              <a:tr h="413446">
                <a:tc>
                  <a:txBody>
                    <a:bodyPr/>
                    <a:lstStyle/>
                    <a:p>
                      <a:pPr algn="l">
                        <a:lnSpc>
                          <a:spcPct val="200000"/>
                        </a:lnSpc>
                      </a:pPr>
                      <a:r>
                        <a:rPr lang="en-GB" sz="1800" dirty="0">
                          <a:effectLst/>
                        </a:rPr>
                        <a:t>1. Engagement with Literature Skills 20%</a:t>
                      </a:r>
                      <a:endParaRPr lang="en-GB" sz="1800" dirty="0">
                        <a:effectLst/>
                        <a:latin typeface="Arial" panose="020B0604020202020204" pitchFamily="34" charset="0"/>
                        <a:cs typeface="Times New Roman" panose="02020603050405020304" pitchFamily="18" charset="0"/>
                      </a:endParaRPr>
                    </a:p>
                  </a:txBody>
                  <a:tcPr marL="33078" marR="33078"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481131900"/>
                  </a:ext>
                </a:extLst>
              </a:tr>
              <a:tr h="413446">
                <a:tc>
                  <a:txBody>
                    <a:bodyPr/>
                    <a:lstStyle/>
                    <a:p>
                      <a:pPr algn="l">
                        <a:lnSpc>
                          <a:spcPct val="200000"/>
                        </a:lnSpc>
                      </a:pPr>
                      <a:r>
                        <a:rPr lang="en-GB" sz="1800" dirty="0">
                          <a:effectLst/>
                        </a:rPr>
                        <a:t>2. Knowledge and Understanding Skills  20%  </a:t>
                      </a:r>
                      <a:endParaRPr lang="en-GB" sz="1800" dirty="0">
                        <a:effectLst/>
                        <a:latin typeface="Arial" panose="020B0604020202020204" pitchFamily="34" charset="0"/>
                        <a:cs typeface="Times New Roman" panose="02020603050405020304" pitchFamily="18" charset="0"/>
                      </a:endParaRPr>
                    </a:p>
                  </a:txBody>
                  <a:tcPr marL="33078" marR="33078"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638662627"/>
                  </a:ext>
                </a:extLst>
              </a:tr>
              <a:tr h="413446">
                <a:tc>
                  <a:txBody>
                    <a:bodyPr/>
                    <a:lstStyle/>
                    <a:p>
                      <a:pPr algn="l">
                        <a:lnSpc>
                          <a:spcPct val="200000"/>
                        </a:lnSpc>
                      </a:pPr>
                      <a:r>
                        <a:rPr lang="en-GB" sz="1800" dirty="0">
                          <a:effectLst/>
                        </a:rPr>
                        <a:t>3. Cognitive and Intellectual Skills 20% </a:t>
                      </a:r>
                      <a:endParaRPr lang="en-GB" sz="1800" dirty="0">
                        <a:effectLst/>
                        <a:latin typeface="Arial" panose="020B0604020202020204" pitchFamily="34" charset="0"/>
                        <a:cs typeface="Times New Roman" panose="02020603050405020304" pitchFamily="18" charset="0"/>
                      </a:endParaRPr>
                    </a:p>
                  </a:txBody>
                  <a:tcPr marL="33078" marR="33078"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543404243"/>
                  </a:ext>
                </a:extLst>
              </a:tr>
              <a:tr h="405918">
                <a:tc>
                  <a:txBody>
                    <a:bodyPr/>
                    <a:lstStyle/>
                    <a:p>
                      <a:pPr algn="l">
                        <a:lnSpc>
                          <a:spcPct val="200000"/>
                        </a:lnSpc>
                      </a:pPr>
                      <a:r>
                        <a:rPr lang="en-GB" sz="1800" dirty="0">
                          <a:effectLst/>
                        </a:rPr>
                        <a:t>4. Practical Application Skills 20%</a:t>
                      </a:r>
                      <a:endParaRPr lang="en-GB" sz="1800" dirty="0">
                        <a:effectLst/>
                        <a:latin typeface="Arial" panose="020B0604020202020204" pitchFamily="34" charset="0"/>
                        <a:cs typeface="Times New Roman" panose="02020603050405020304" pitchFamily="18" charset="0"/>
                      </a:endParaRPr>
                    </a:p>
                  </a:txBody>
                  <a:tcPr marL="33078" marR="33078"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018698415"/>
                  </a:ext>
                </a:extLst>
              </a:tr>
              <a:tr h="1366904">
                <a:tc>
                  <a:txBody>
                    <a:bodyPr/>
                    <a:lstStyle/>
                    <a:p>
                      <a:pPr algn="l">
                        <a:lnSpc>
                          <a:spcPct val="200000"/>
                        </a:lnSpc>
                      </a:pPr>
                      <a:r>
                        <a:rPr lang="en-GB" sz="1800" dirty="0">
                          <a:effectLst/>
                        </a:rPr>
                        <a:t>5. Transferable Skills for Life and Professional Practice 20% </a:t>
                      </a:r>
                      <a:endParaRPr lang="en-GB" sz="1800" dirty="0">
                        <a:effectLst/>
                        <a:latin typeface="Arial" panose="020B0604020202020204" pitchFamily="34" charset="0"/>
                        <a:cs typeface="Times New Roman" panose="02020603050405020304" pitchFamily="18" charset="0"/>
                      </a:endParaRPr>
                    </a:p>
                  </a:txBody>
                  <a:tcPr marL="33078" marR="33078"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71163966"/>
                  </a:ext>
                </a:extLst>
              </a:tr>
            </a:tbl>
          </a:graphicData>
        </a:graphic>
      </p:graphicFrame>
    </p:spTree>
    <p:extLst>
      <p:ext uri="{BB962C8B-B14F-4D97-AF65-F5344CB8AC3E}">
        <p14:creationId xmlns:p14="http://schemas.microsoft.com/office/powerpoint/2010/main" val="366121474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E16D7-FE3D-4986-894B-BE30D345234A}"/>
              </a:ext>
            </a:extLst>
          </p:cNvPr>
          <p:cNvSpPr>
            <a:spLocks noGrp="1"/>
          </p:cNvSpPr>
          <p:nvPr>
            <p:ph type="title"/>
          </p:nvPr>
        </p:nvSpPr>
        <p:spPr>
          <a:xfrm>
            <a:off x="457200" y="476672"/>
            <a:ext cx="8229600" cy="490066"/>
          </a:xfrm>
        </p:spPr>
        <p:txBody>
          <a:bodyPr>
            <a:normAutofit fontScale="90000"/>
          </a:bodyPr>
          <a:lstStyle/>
          <a:p>
            <a:r>
              <a:rPr lang="en-GB" b="1" dirty="0">
                <a:solidFill>
                  <a:srgbClr val="FF0000"/>
                </a:solidFill>
              </a:rPr>
              <a:t>SUBMISSION AND CONDUCT</a:t>
            </a:r>
            <a:br>
              <a:rPr lang="en-GB" dirty="0"/>
            </a:br>
            <a:endParaRPr lang="en-GB" dirty="0"/>
          </a:p>
        </p:txBody>
      </p:sp>
      <p:sp>
        <p:nvSpPr>
          <p:cNvPr id="3" name="Content Placeholder 2">
            <a:extLst>
              <a:ext uri="{FF2B5EF4-FFF2-40B4-BE49-F238E27FC236}">
                <a16:creationId xmlns:a16="http://schemas.microsoft.com/office/drawing/2014/main" id="{2CC1725C-606F-4DC9-B057-714971850398}"/>
              </a:ext>
            </a:extLst>
          </p:cNvPr>
          <p:cNvSpPr>
            <a:spLocks noGrp="1"/>
          </p:cNvSpPr>
          <p:nvPr>
            <p:ph idx="1"/>
          </p:nvPr>
        </p:nvSpPr>
        <p:spPr>
          <a:xfrm>
            <a:off x="457200" y="966738"/>
            <a:ext cx="8229600" cy="4550495"/>
          </a:xfrm>
        </p:spPr>
        <p:txBody>
          <a:bodyPr>
            <a:noAutofit/>
          </a:bodyPr>
          <a:lstStyle/>
          <a:p>
            <a:r>
              <a:rPr lang="en-GB" sz="2600" dirty="0"/>
              <a:t>Your submission should be </a:t>
            </a:r>
            <a:r>
              <a:rPr lang="en-GB" sz="2600" b="1" u="sng" dirty="0"/>
              <a:t>your own work</a:t>
            </a:r>
            <a:r>
              <a:rPr lang="en-GB" sz="2600" dirty="0"/>
              <a:t>.</a:t>
            </a:r>
          </a:p>
          <a:p>
            <a:r>
              <a:rPr lang="en-GB" sz="2600" dirty="0"/>
              <a:t>You should not share or circulate your assignment with others, who could copy your work into their assignment submission. </a:t>
            </a:r>
          </a:p>
          <a:p>
            <a:r>
              <a:rPr lang="en-GB" sz="2600" dirty="0"/>
              <a:t>You should not purchase assignments written by others on your behalf. </a:t>
            </a:r>
          </a:p>
          <a:p>
            <a:r>
              <a:rPr lang="en-GB" sz="2600" dirty="0"/>
              <a:t>You should note that there is an </a:t>
            </a:r>
            <a:r>
              <a:rPr lang="en-GB" sz="2600" b="1" u="sng" dirty="0"/>
              <a:t>Academic Misconduct Policy</a:t>
            </a:r>
            <a:r>
              <a:rPr lang="en-GB" sz="2600" dirty="0"/>
              <a:t> and process around academic practice and unfair practice within the University, which will be followed if it is suspected that you have breeched the policy.  </a:t>
            </a:r>
          </a:p>
        </p:txBody>
      </p:sp>
    </p:spTree>
    <p:extLst>
      <p:ext uri="{BB962C8B-B14F-4D97-AF65-F5344CB8AC3E}">
        <p14:creationId xmlns:p14="http://schemas.microsoft.com/office/powerpoint/2010/main" val="254058637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A5EF2E-FB42-45E9-AA2B-F09A12B3D7CC}"/>
              </a:ext>
            </a:extLst>
          </p:cNvPr>
          <p:cNvSpPr>
            <a:spLocks noGrp="1"/>
          </p:cNvSpPr>
          <p:nvPr>
            <p:ph type="title"/>
          </p:nvPr>
        </p:nvSpPr>
        <p:spPr>
          <a:xfrm>
            <a:off x="457200" y="274638"/>
            <a:ext cx="8229600" cy="1143000"/>
          </a:xfrm>
        </p:spPr>
        <p:txBody>
          <a:bodyPr anchor="ctr">
            <a:normAutofit/>
          </a:bodyPr>
          <a:lstStyle/>
          <a:p>
            <a:pPr>
              <a:lnSpc>
                <a:spcPct val="90000"/>
              </a:lnSpc>
            </a:pPr>
            <a:r>
              <a:rPr lang="en-GB" sz="3700" b="1" dirty="0">
                <a:solidFill>
                  <a:srgbClr val="FF0000"/>
                </a:solidFill>
              </a:rPr>
              <a:t>REFERENCING REQUIREMENTS</a:t>
            </a:r>
            <a:br>
              <a:rPr lang="en-GB" sz="3700" dirty="0"/>
            </a:br>
            <a:endParaRPr lang="en-GB" sz="3700" dirty="0"/>
          </a:p>
        </p:txBody>
      </p:sp>
      <p:sp>
        <p:nvSpPr>
          <p:cNvPr id="3" name="Content Placeholder 2">
            <a:extLst>
              <a:ext uri="{FF2B5EF4-FFF2-40B4-BE49-F238E27FC236}">
                <a16:creationId xmlns:a16="http://schemas.microsoft.com/office/drawing/2014/main" id="{F74019DB-E4C6-46EE-B5B8-A9AE54167C4B}"/>
              </a:ext>
            </a:extLst>
          </p:cNvPr>
          <p:cNvSpPr>
            <a:spLocks noGrp="1"/>
          </p:cNvSpPr>
          <p:nvPr>
            <p:ph sz="half" idx="1"/>
          </p:nvPr>
        </p:nvSpPr>
        <p:spPr>
          <a:xfrm>
            <a:off x="251520" y="1600201"/>
            <a:ext cx="3384376" cy="2764903"/>
          </a:xfrm>
        </p:spPr>
        <p:txBody>
          <a:bodyPr>
            <a:normAutofit/>
          </a:bodyPr>
          <a:lstStyle/>
          <a:p>
            <a:r>
              <a:rPr lang="en-GB" b="1" dirty="0"/>
              <a:t>Ensure that you follow the UWTSD Harvard referencing requirements. </a:t>
            </a:r>
          </a:p>
          <a:p>
            <a:endParaRPr lang="en-GB" b="1" dirty="0"/>
          </a:p>
          <a:p>
            <a:endParaRPr lang="en-GB" dirty="0"/>
          </a:p>
        </p:txBody>
      </p:sp>
      <p:pic>
        <p:nvPicPr>
          <p:cNvPr id="4" name="Picture 3">
            <a:extLst>
              <a:ext uri="{FF2B5EF4-FFF2-40B4-BE49-F238E27FC236}">
                <a16:creationId xmlns:a16="http://schemas.microsoft.com/office/drawing/2014/main" id="{2F87429C-C4A4-4681-8C63-4B60225B9E0B}"/>
              </a:ext>
            </a:extLst>
          </p:cNvPr>
          <p:cNvPicPr/>
          <p:nvPr/>
        </p:nvPicPr>
        <p:blipFill rotWithShape="1">
          <a:blip r:embed="rId2"/>
          <a:srcRect l="29150" t="14672" r="30461" b="9782"/>
          <a:stretch/>
        </p:blipFill>
        <p:spPr bwMode="auto">
          <a:xfrm>
            <a:off x="3845169" y="908720"/>
            <a:ext cx="5119319" cy="4680521"/>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87142202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20E7B3-6515-4181-9929-5677A05B188E}"/>
              </a:ext>
            </a:extLst>
          </p:cNvPr>
          <p:cNvSpPr>
            <a:spLocks noGrp="1"/>
          </p:cNvSpPr>
          <p:nvPr>
            <p:ph type="title"/>
          </p:nvPr>
        </p:nvSpPr>
        <p:spPr/>
        <p:txBody>
          <a:bodyPr>
            <a:normAutofit fontScale="90000"/>
          </a:bodyPr>
          <a:lstStyle/>
          <a:p>
            <a:r>
              <a:rPr lang="en-GB" b="1" dirty="0"/>
              <a:t>Connecting the E-learning with Health and Social Care</a:t>
            </a:r>
          </a:p>
        </p:txBody>
      </p:sp>
      <p:pic>
        <p:nvPicPr>
          <p:cNvPr id="5" name="Content Placeholder 4">
            <a:extLst>
              <a:ext uri="{FF2B5EF4-FFF2-40B4-BE49-F238E27FC236}">
                <a16:creationId xmlns:a16="http://schemas.microsoft.com/office/drawing/2014/main" id="{85902CF6-11F5-432D-8409-5A4D06947321}"/>
              </a:ext>
            </a:extLst>
          </p:cNvPr>
          <p:cNvPicPr>
            <a:picLocks noGrp="1" noChangeAspect="1"/>
          </p:cNvPicPr>
          <p:nvPr>
            <p:ph idx="1"/>
          </p:nvPr>
        </p:nvPicPr>
        <p:blipFill rotWithShape="1">
          <a:blip r:embed="rId3"/>
          <a:srcRect l="25180" t="37504" r="39657" b="14691"/>
          <a:stretch/>
        </p:blipFill>
        <p:spPr>
          <a:xfrm>
            <a:off x="457200" y="1844823"/>
            <a:ext cx="8229600" cy="3707415"/>
          </a:xfrm>
        </p:spPr>
      </p:pic>
    </p:spTree>
    <p:extLst>
      <p:ext uri="{BB962C8B-B14F-4D97-AF65-F5344CB8AC3E}">
        <p14:creationId xmlns:p14="http://schemas.microsoft.com/office/powerpoint/2010/main" val="218973360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65FC5-871D-4A17-988C-4F53914A85D6}"/>
              </a:ext>
            </a:extLst>
          </p:cNvPr>
          <p:cNvSpPr>
            <a:spLocks noGrp="1"/>
          </p:cNvSpPr>
          <p:nvPr>
            <p:ph type="title"/>
          </p:nvPr>
        </p:nvSpPr>
        <p:spPr>
          <a:xfrm>
            <a:off x="457200" y="274638"/>
            <a:ext cx="8229600" cy="634082"/>
          </a:xfrm>
        </p:spPr>
        <p:txBody>
          <a:bodyPr>
            <a:normAutofit fontScale="90000"/>
          </a:bodyPr>
          <a:lstStyle/>
          <a:p>
            <a:r>
              <a:rPr lang="en-GB" sz="48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Units for the on line tasks – Unit 1</a:t>
            </a:r>
          </a:p>
        </p:txBody>
      </p:sp>
      <p:sp>
        <p:nvSpPr>
          <p:cNvPr id="5" name="TextBox 4">
            <a:extLst>
              <a:ext uri="{FF2B5EF4-FFF2-40B4-BE49-F238E27FC236}">
                <a16:creationId xmlns:a16="http://schemas.microsoft.com/office/drawing/2014/main" id="{FB48A31E-FE95-4681-B527-90A4FF196D0F}"/>
              </a:ext>
            </a:extLst>
          </p:cNvPr>
          <p:cNvSpPr txBox="1"/>
          <p:nvPr/>
        </p:nvSpPr>
        <p:spPr>
          <a:xfrm>
            <a:off x="251520" y="1029895"/>
            <a:ext cx="4104456" cy="1959960"/>
          </a:xfrm>
          <a:prstGeom prst="rect">
            <a:avLst/>
          </a:prstGeom>
          <a:noFill/>
        </p:spPr>
        <p:txBody>
          <a:bodyPr wrap="square">
            <a:spAutoFit/>
          </a:bodyPr>
          <a:lstStyle/>
          <a:p>
            <a:pPr>
              <a:lnSpc>
                <a:spcPct val="107000"/>
              </a:lnSpc>
              <a:spcAft>
                <a:spcPts val="800"/>
              </a:spcAft>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TOPIC 1 HOW INNOVATION CHANGES THE WORLD </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Introducing innovation</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Innovation and society</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Creating the future</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Creativity and society </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F7F1BB1D-9A1D-4FBA-9C96-5506B09BC403}"/>
              </a:ext>
            </a:extLst>
          </p:cNvPr>
          <p:cNvSpPr txBox="1"/>
          <p:nvPr/>
        </p:nvSpPr>
        <p:spPr>
          <a:xfrm>
            <a:off x="323528" y="3289149"/>
            <a:ext cx="3817564" cy="1766189"/>
          </a:xfrm>
          <a:prstGeom prst="rect">
            <a:avLst/>
          </a:prstGeom>
          <a:noFill/>
        </p:spPr>
        <p:txBody>
          <a:bodyPr wrap="square">
            <a:spAutoFit/>
          </a:bodyPr>
          <a:lstStyle/>
          <a:p>
            <a:pPr>
              <a:lnSpc>
                <a:spcPct val="107000"/>
              </a:lnSpc>
              <a:spcAft>
                <a:spcPts val="800"/>
              </a:spcAft>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TOPIC 3 ADDRESSING SUSTAINABILITY </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What is the problem?</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Sustainability changemakers</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Be the changemaker.</a:t>
            </a:r>
          </a:p>
          <a:p>
            <a:pPr marL="342900" lvl="0" indent="-342900">
              <a:lnSpc>
                <a:spcPct val="107000"/>
              </a:lnSpc>
              <a:spcAft>
                <a:spcPts val="800"/>
              </a:spcAft>
              <a:buFont typeface="+mj-lt"/>
              <a:buAutoNum type="arabicPeriod"/>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Additional resources </a:t>
            </a:r>
            <a:endParaRPr lang="en-GB" sz="1800" dirty="0">
              <a:solidFill>
                <a:srgbClr val="7030A0"/>
              </a:solidFill>
              <a:effectLst/>
              <a:highlight>
                <a:srgbClr val="FFFF00"/>
              </a:highlight>
              <a:latin typeface="Calibri" panose="020F0502020204030204" pitchFamily="34" charset="0"/>
              <a:ea typeface="Calibri" panose="020F0502020204030204" pitchFamily="34" charset="0"/>
              <a:cs typeface="Times New Roman" panose="02020603050405020304" pitchFamily="18" charset="0"/>
            </a:endParaRPr>
          </a:p>
        </p:txBody>
      </p:sp>
      <p:sp>
        <p:nvSpPr>
          <p:cNvPr id="9" name="TextBox 8">
            <a:extLst>
              <a:ext uri="{FF2B5EF4-FFF2-40B4-BE49-F238E27FC236}">
                <a16:creationId xmlns:a16="http://schemas.microsoft.com/office/drawing/2014/main" id="{5639B756-4E03-41A1-BE6E-6A6E3A908278}"/>
              </a:ext>
            </a:extLst>
          </p:cNvPr>
          <p:cNvSpPr txBox="1"/>
          <p:nvPr/>
        </p:nvSpPr>
        <p:spPr>
          <a:xfrm>
            <a:off x="4788024" y="1059833"/>
            <a:ext cx="4104456" cy="1766189"/>
          </a:xfrm>
          <a:prstGeom prst="rect">
            <a:avLst/>
          </a:prstGeom>
          <a:noFill/>
        </p:spPr>
        <p:txBody>
          <a:bodyPr wrap="square">
            <a:spAutoFit/>
          </a:bodyPr>
          <a:lstStyle/>
          <a:p>
            <a:pPr>
              <a:lnSpc>
                <a:spcPct val="107000"/>
              </a:lnSpc>
              <a:spcAft>
                <a:spcPts val="800"/>
              </a:spcAft>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TOPIC 2 WHO AM I? MY SENSE OF SELF</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The idea of self</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Social influences</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Developing creative confidence </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0" name="TextBox 9">
            <a:extLst>
              <a:ext uri="{FF2B5EF4-FFF2-40B4-BE49-F238E27FC236}">
                <a16:creationId xmlns:a16="http://schemas.microsoft.com/office/drawing/2014/main" id="{EFECA7B9-D753-4ED9-808D-6426621B5376}"/>
              </a:ext>
            </a:extLst>
          </p:cNvPr>
          <p:cNvSpPr txBox="1"/>
          <p:nvPr/>
        </p:nvSpPr>
        <p:spPr>
          <a:xfrm>
            <a:off x="4788024" y="3289149"/>
            <a:ext cx="3898776" cy="2062552"/>
          </a:xfrm>
          <a:prstGeom prst="rect">
            <a:avLst/>
          </a:prstGeom>
          <a:noFill/>
        </p:spPr>
        <p:txBody>
          <a:bodyPr wrap="square">
            <a:spAutoFit/>
          </a:bodyPr>
          <a:lstStyle/>
          <a:p>
            <a:pPr>
              <a:lnSpc>
                <a:spcPct val="107000"/>
              </a:lnSpc>
              <a:spcAft>
                <a:spcPts val="800"/>
              </a:spcAft>
            </a:pP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TOPIC 4 MAKING STATEMENTS </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Big (traditional) values</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Designing tool recipes</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Small (personal) values</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Additional resources </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35944443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65FC5-871D-4A17-988C-4F53914A85D6}"/>
              </a:ext>
            </a:extLst>
          </p:cNvPr>
          <p:cNvSpPr>
            <a:spLocks noGrp="1"/>
          </p:cNvSpPr>
          <p:nvPr>
            <p:ph type="title"/>
          </p:nvPr>
        </p:nvSpPr>
        <p:spPr>
          <a:xfrm>
            <a:off x="457200" y="274638"/>
            <a:ext cx="8229600" cy="634082"/>
          </a:xfrm>
        </p:spPr>
        <p:txBody>
          <a:bodyPr>
            <a:normAutofit fontScale="90000"/>
          </a:bodyPr>
          <a:lstStyle/>
          <a:p>
            <a:r>
              <a:rPr lang="en-GB" sz="48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Units for the on line tasks – Unit 2</a:t>
            </a:r>
          </a:p>
        </p:txBody>
      </p:sp>
      <p:sp>
        <p:nvSpPr>
          <p:cNvPr id="5" name="TextBox 4">
            <a:extLst>
              <a:ext uri="{FF2B5EF4-FFF2-40B4-BE49-F238E27FC236}">
                <a16:creationId xmlns:a16="http://schemas.microsoft.com/office/drawing/2014/main" id="{FB48A31E-FE95-4681-B527-90A4FF196D0F}"/>
              </a:ext>
            </a:extLst>
          </p:cNvPr>
          <p:cNvSpPr txBox="1"/>
          <p:nvPr/>
        </p:nvSpPr>
        <p:spPr>
          <a:xfrm>
            <a:off x="251520" y="1029895"/>
            <a:ext cx="4104456" cy="2062552"/>
          </a:xfrm>
          <a:prstGeom prst="rect">
            <a:avLst/>
          </a:prstGeom>
          <a:noFill/>
        </p:spPr>
        <p:txBody>
          <a:bodyPr wrap="square">
            <a:spAutoFit/>
          </a:bodyPr>
          <a:lstStyle/>
          <a:p>
            <a:pPr>
              <a:lnSpc>
                <a:spcPct val="107000"/>
              </a:lnSpc>
              <a:spcAft>
                <a:spcPts val="800"/>
              </a:spcAft>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TOPIC 1 CHANGE MARKING – THE ACT OF CREATING VALUE </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Who and what are changemakers?</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Value creation pedagogy </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The practice of changemaking </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F7F1BB1D-9A1D-4FBA-9C96-5506B09BC403}"/>
              </a:ext>
            </a:extLst>
          </p:cNvPr>
          <p:cNvSpPr txBox="1"/>
          <p:nvPr/>
        </p:nvSpPr>
        <p:spPr>
          <a:xfrm>
            <a:off x="323528" y="3289149"/>
            <a:ext cx="3817564" cy="1766189"/>
          </a:xfrm>
          <a:prstGeom prst="rect">
            <a:avLst/>
          </a:prstGeom>
          <a:noFill/>
        </p:spPr>
        <p:txBody>
          <a:bodyPr wrap="square">
            <a:spAutoFit/>
          </a:bodyPr>
          <a:lstStyle/>
          <a:p>
            <a:pPr>
              <a:lnSpc>
                <a:spcPct val="107000"/>
              </a:lnSpc>
              <a:spcAft>
                <a:spcPts val="800"/>
              </a:spcAft>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TOPIC 3 IDENTIFYING NEW IDEAS</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Scoping</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Finding meanings</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Identifying attributes </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 name="TextBox 8">
            <a:extLst>
              <a:ext uri="{FF2B5EF4-FFF2-40B4-BE49-F238E27FC236}">
                <a16:creationId xmlns:a16="http://schemas.microsoft.com/office/drawing/2014/main" id="{5639B756-4E03-41A1-BE6E-6A6E3A908278}"/>
              </a:ext>
            </a:extLst>
          </p:cNvPr>
          <p:cNvSpPr txBox="1"/>
          <p:nvPr/>
        </p:nvSpPr>
        <p:spPr>
          <a:xfrm>
            <a:off x="4860032" y="1059833"/>
            <a:ext cx="4032448" cy="1766189"/>
          </a:xfrm>
          <a:prstGeom prst="rect">
            <a:avLst/>
          </a:prstGeom>
          <a:noFill/>
        </p:spPr>
        <p:txBody>
          <a:bodyPr wrap="square">
            <a:spAutoFit/>
          </a:bodyPr>
          <a:lstStyle/>
          <a:p>
            <a:pPr>
              <a:lnSpc>
                <a:spcPct val="107000"/>
              </a:lnSpc>
              <a:spcAft>
                <a:spcPts val="800"/>
              </a:spcAft>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TOPIC 2 STORYTELLING </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Stories and why we tell them.</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Spotting competences in stories</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Creating our own competency story  </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0" name="TextBox 9">
            <a:extLst>
              <a:ext uri="{FF2B5EF4-FFF2-40B4-BE49-F238E27FC236}">
                <a16:creationId xmlns:a16="http://schemas.microsoft.com/office/drawing/2014/main" id="{EFECA7B9-D753-4ED9-808D-6426621B5376}"/>
              </a:ext>
            </a:extLst>
          </p:cNvPr>
          <p:cNvSpPr txBox="1"/>
          <p:nvPr/>
        </p:nvSpPr>
        <p:spPr>
          <a:xfrm>
            <a:off x="4860032" y="3289149"/>
            <a:ext cx="3411660" cy="1766189"/>
          </a:xfrm>
          <a:prstGeom prst="rect">
            <a:avLst/>
          </a:prstGeom>
          <a:noFill/>
        </p:spPr>
        <p:txBody>
          <a:bodyPr wrap="square">
            <a:spAutoFit/>
          </a:bodyPr>
          <a:lstStyle/>
          <a:p>
            <a:pPr>
              <a:lnSpc>
                <a:spcPct val="107000"/>
              </a:lnSpc>
              <a:spcAft>
                <a:spcPts val="800"/>
              </a:spcAft>
            </a:pP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TOPIC 4 SEEKING SOLUTIONS</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Creative solutions tool cards</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Tool Kits</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Making your own tool kit</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67663202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65FC5-871D-4A17-988C-4F53914A85D6}"/>
              </a:ext>
            </a:extLst>
          </p:cNvPr>
          <p:cNvSpPr>
            <a:spLocks noGrp="1"/>
          </p:cNvSpPr>
          <p:nvPr>
            <p:ph type="title"/>
          </p:nvPr>
        </p:nvSpPr>
        <p:spPr>
          <a:xfrm>
            <a:off x="457200" y="274638"/>
            <a:ext cx="8229600" cy="634082"/>
          </a:xfrm>
        </p:spPr>
        <p:txBody>
          <a:bodyPr>
            <a:normAutofit fontScale="90000"/>
          </a:bodyPr>
          <a:lstStyle/>
          <a:p>
            <a:r>
              <a:rPr lang="en-GB" sz="48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Units for the on line tasks – Unit 3</a:t>
            </a:r>
          </a:p>
        </p:txBody>
      </p:sp>
      <p:sp>
        <p:nvSpPr>
          <p:cNvPr id="5" name="TextBox 4">
            <a:extLst>
              <a:ext uri="{FF2B5EF4-FFF2-40B4-BE49-F238E27FC236}">
                <a16:creationId xmlns:a16="http://schemas.microsoft.com/office/drawing/2014/main" id="{FB48A31E-FE95-4681-B527-90A4FF196D0F}"/>
              </a:ext>
            </a:extLst>
          </p:cNvPr>
          <p:cNvSpPr txBox="1"/>
          <p:nvPr/>
        </p:nvSpPr>
        <p:spPr>
          <a:xfrm>
            <a:off x="251520" y="1029895"/>
            <a:ext cx="4104456" cy="2062552"/>
          </a:xfrm>
          <a:prstGeom prst="rect">
            <a:avLst/>
          </a:prstGeom>
          <a:noFill/>
        </p:spPr>
        <p:txBody>
          <a:bodyPr wrap="square">
            <a:spAutoFit/>
          </a:bodyPr>
          <a:lstStyle/>
          <a:p>
            <a:pPr>
              <a:lnSpc>
                <a:spcPct val="107000"/>
              </a:lnSpc>
              <a:spcAft>
                <a:spcPts val="800"/>
              </a:spcAft>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TOPIC 1 COLLABORATION NOT COMPETITION</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Establishing a supportive network</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Stakeholders analysis</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Creating a stakeholder map </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F7F1BB1D-9A1D-4FBA-9C96-5506B09BC403}"/>
              </a:ext>
            </a:extLst>
          </p:cNvPr>
          <p:cNvSpPr txBox="1"/>
          <p:nvPr/>
        </p:nvSpPr>
        <p:spPr>
          <a:xfrm>
            <a:off x="323528" y="3289149"/>
            <a:ext cx="3817564" cy="2062552"/>
          </a:xfrm>
          <a:prstGeom prst="rect">
            <a:avLst/>
          </a:prstGeom>
          <a:noFill/>
        </p:spPr>
        <p:txBody>
          <a:bodyPr wrap="square">
            <a:spAutoFit/>
          </a:bodyPr>
          <a:lstStyle/>
          <a:p>
            <a:pPr>
              <a:lnSpc>
                <a:spcPct val="107000"/>
              </a:lnSpc>
              <a:spcAft>
                <a:spcPts val="800"/>
              </a:spcAft>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TOPIC 3 TELLING YOUR STORY</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Storytelling as a persuasive communication tool</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Self-confidence and authenticity</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Preparing a strong presentation </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 name="TextBox 8">
            <a:extLst>
              <a:ext uri="{FF2B5EF4-FFF2-40B4-BE49-F238E27FC236}">
                <a16:creationId xmlns:a16="http://schemas.microsoft.com/office/drawing/2014/main" id="{5639B756-4E03-41A1-BE6E-6A6E3A908278}"/>
              </a:ext>
            </a:extLst>
          </p:cNvPr>
          <p:cNvSpPr txBox="1"/>
          <p:nvPr/>
        </p:nvSpPr>
        <p:spPr>
          <a:xfrm>
            <a:off x="4141092" y="1059833"/>
            <a:ext cx="4751388" cy="1766189"/>
          </a:xfrm>
          <a:prstGeom prst="rect">
            <a:avLst/>
          </a:prstGeom>
          <a:noFill/>
        </p:spPr>
        <p:txBody>
          <a:bodyPr wrap="square">
            <a:spAutoFit/>
          </a:bodyPr>
          <a:lstStyle/>
          <a:p>
            <a:pPr>
              <a:lnSpc>
                <a:spcPct val="107000"/>
              </a:lnSpc>
              <a:spcAft>
                <a:spcPts val="800"/>
              </a:spcAft>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TOPIC 2 FUNDING YOUR IDEA</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Sources of funding</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Creating a crowdfunding campaign</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Understanding social enterprise </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0" name="TextBox 9">
            <a:extLst>
              <a:ext uri="{FF2B5EF4-FFF2-40B4-BE49-F238E27FC236}">
                <a16:creationId xmlns:a16="http://schemas.microsoft.com/office/drawing/2014/main" id="{EFECA7B9-D753-4ED9-808D-6426621B5376}"/>
              </a:ext>
            </a:extLst>
          </p:cNvPr>
          <p:cNvSpPr txBox="1"/>
          <p:nvPr/>
        </p:nvSpPr>
        <p:spPr>
          <a:xfrm>
            <a:off x="4167236" y="3289149"/>
            <a:ext cx="4104456" cy="1766189"/>
          </a:xfrm>
          <a:prstGeom prst="rect">
            <a:avLst/>
          </a:prstGeom>
          <a:noFill/>
        </p:spPr>
        <p:txBody>
          <a:bodyPr wrap="square">
            <a:spAutoFit/>
          </a:bodyPr>
          <a:lstStyle/>
          <a:p>
            <a:pPr>
              <a:lnSpc>
                <a:spcPct val="107000"/>
              </a:lnSpc>
              <a:spcAft>
                <a:spcPts val="800"/>
              </a:spcAft>
            </a:pP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TOPIC 4 BE IN IT TO WIN IT</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Navigating social media</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Developing your professional persona</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dirty="0" err="1">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Linkedin</a:t>
            </a: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 the professional network </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50614267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65FC5-871D-4A17-988C-4F53914A85D6}"/>
              </a:ext>
            </a:extLst>
          </p:cNvPr>
          <p:cNvSpPr>
            <a:spLocks noGrp="1"/>
          </p:cNvSpPr>
          <p:nvPr>
            <p:ph type="title"/>
          </p:nvPr>
        </p:nvSpPr>
        <p:spPr>
          <a:xfrm>
            <a:off x="457200" y="274638"/>
            <a:ext cx="8229600" cy="634082"/>
          </a:xfrm>
        </p:spPr>
        <p:txBody>
          <a:bodyPr>
            <a:normAutofit fontScale="90000"/>
          </a:bodyPr>
          <a:lstStyle/>
          <a:p>
            <a:r>
              <a:rPr lang="en-GB" sz="48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Units for the on line tasks – Unit 4</a:t>
            </a:r>
          </a:p>
        </p:txBody>
      </p:sp>
      <p:sp>
        <p:nvSpPr>
          <p:cNvPr id="5" name="TextBox 4">
            <a:extLst>
              <a:ext uri="{FF2B5EF4-FFF2-40B4-BE49-F238E27FC236}">
                <a16:creationId xmlns:a16="http://schemas.microsoft.com/office/drawing/2014/main" id="{FB48A31E-FE95-4681-B527-90A4FF196D0F}"/>
              </a:ext>
            </a:extLst>
          </p:cNvPr>
          <p:cNvSpPr txBox="1"/>
          <p:nvPr/>
        </p:nvSpPr>
        <p:spPr>
          <a:xfrm>
            <a:off x="180082" y="1059832"/>
            <a:ext cx="4104456" cy="1766189"/>
          </a:xfrm>
          <a:prstGeom prst="rect">
            <a:avLst/>
          </a:prstGeom>
          <a:noFill/>
        </p:spPr>
        <p:txBody>
          <a:bodyPr wrap="square">
            <a:spAutoFit/>
          </a:bodyPr>
          <a:lstStyle/>
          <a:p>
            <a:pPr>
              <a:lnSpc>
                <a:spcPct val="107000"/>
              </a:lnSpc>
              <a:spcAft>
                <a:spcPts val="800"/>
              </a:spcAft>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TOPIC 1 MEASURING SUCCESS</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What is success?</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The Pygmalion effects</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Success and wellbeing</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F7F1BB1D-9A1D-4FBA-9C96-5506B09BC403}"/>
              </a:ext>
            </a:extLst>
          </p:cNvPr>
          <p:cNvSpPr txBox="1"/>
          <p:nvPr/>
        </p:nvSpPr>
        <p:spPr>
          <a:xfrm>
            <a:off x="323528" y="3289149"/>
            <a:ext cx="3817564" cy="1766189"/>
          </a:xfrm>
          <a:prstGeom prst="rect">
            <a:avLst/>
          </a:prstGeom>
          <a:noFill/>
        </p:spPr>
        <p:txBody>
          <a:bodyPr wrap="square">
            <a:spAutoFit/>
          </a:bodyPr>
          <a:lstStyle/>
          <a:p>
            <a:pPr>
              <a:lnSpc>
                <a:spcPct val="107000"/>
              </a:lnSpc>
              <a:spcAft>
                <a:spcPts val="800"/>
              </a:spcAft>
            </a:pPr>
            <a:r>
              <a:rPr lang="en-GB" b="1" dirty="0">
                <a:solidFill>
                  <a:srgbClr val="7030A0"/>
                </a:solidFill>
                <a:latin typeface="Calibri" panose="020F0502020204030204" pitchFamily="34" charset="0"/>
                <a:ea typeface="Calibri" panose="020F0502020204030204" pitchFamily="34" charset="0"/>
                <a:cs typeface="Times New Roman" panose="02020603050405020304" pitchFamily="18" charset="0"/>
              </a:rPr>
              <a:t>TOPIC 3 </a:t>
            </a: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MOVING FORWARD</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Building up from the project </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The power of failure</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Looking forward </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 name="TextBox 8">
            <a:extLst>
              <a:ext uri="{FF2B5EF4-FFF2-40B4-BE49-F238E27FC236}">
                <a16:creationId xmlns:a16="http://schemas.microsoft.com/office/drawing/2014/main" id="{5639B756-4E03-41A1-BE6E-6A6E3A908278}"/>
              </a:ext>
            </a:extLst>
          </p:cNvPr>
          <p:cNvSpPr txBox="1"/>
          <p:nvPr/>
        </p:nvSpPr>
        <p:spPr>
          <a:xfrm>
            <a:off x="4141092" y="1059833"/>
            <a:ext cx="4751388" cy="1766189"/>
          </a:xfrm>
          <a:prstGeom prst="rect">
            <a:avLst/>
          </a:prstGeom>
          <a:noFill/>
        </p:spPr>
        <p:txBody>
          <a:bodyPr wrap="square">
            <a:spAutoFit/>
          </a:bodyPr>
          <a:lstStyle/>
          <a:p>
            <a:pPr>
              <a:lnSpc>
                <a:spcPct val="107000"/>
              </a:lnSpc>
              <a:spcAft>
                <a:spcPts val="800"/>
              </a:spcAft>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TOPIC 2 PERSONAL EVALUATION </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Your project success</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You, your project and others</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Success through teamwork </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0" name="TextBox 9">
            <a:extLst>
              <a:ext uri="{FF2B5EF4-FFF2-40B4-BE49-F238E27FC236}">
                <a16:creationId xmlns:a16="http://schemas.microsoft.com/office/drawing/2014/main" id="{EFECA7B9-D753-4ED9-808D-6426621B5376}"/>
              </a:ext>
            </a:extLst>
          </p:cNvPr>
          <p:cNvSpPr txBox="1"/>
          <p:nvPr/>
        </p:nvSpPr>
        <p:spPr>
          <a:xfrm>
            <a:off x="4167236" y="3289149"/>
            <a:ext cx="4104456" cy="1469826"/>
          </a:xfrm>
          <a:prstGeom prst="rect">
            <a:avLst/>
          </a:prstGeom>
          <a:noFill/>
        </p:spPr>
        <p:txBody>
          <a:bodyPr wrap="square">
            <a:spAutoFit/>
          </a:bodyPr>
          <a:lstStyle/>
          <a:p>
            <a:pPr>
              <a:lnSpc>
                <a:spcPct val="107000"/>
              </a:lnSpc>
              <a:spcAft>
                <a:spcPts val="800"/>
              </a:spcAft>
            </a:pP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TOPIC 4 CLOSING THE LOOP</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Skills and attributes</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Showcasing your work </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95631113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E0566-4D79-41A5-AFC4-863751320615}"/>
              </a:ext>
            </a:extLst>
          </p:cNvPr>
          <p:cNvSpPr>
            <a:spLocks noGrp="1"/>
          </p:cNvSpPr>
          <p:nvPr>
            <p:ph type="title"/>
          </p:nvPr>
        </p:nvSpPr>
        <p:spPr>
          <a:xfrm>
            <a:off x="457200" y="274638"/>
            <a:ext cx="8229600" cy="706090"/>
          </a:xfrm>
        </p:spPr>
        <p:txBody>
          <a:bodyPr>
            <a:normAutofit fontScale="90000"/>
          </a:bodyPr>
          <a:lstStyle/>
          <a:p>
            <a:pPr algn="l"/>
            <a:r>
              <a:rPr lang="en-GB" b="1" dirty="0"/>
              <a:t>References</a:t>
            </a:r>
          </a:p>
        </p:txBody>
      </p:sp>
      <p:sp>
        <p:nvSpPr>
          <p:cNvPr id="3" name="Content Placeholder 2">
            <a:extLst>
              <a:ext uri="{FF2B5EF4-FFF2-40B4-BE49-F238E27FC236}">
                <a16:creationId xmlns:a16="http://schemas.microsoft.com/office/drawing/2014/main" id="{A701CE9F-3E96-4AC0-AFE3-F36205EE553C}"/>
              </a:ext>
            </a:extLst>
          </p:cNvPr>
          <p:cNvSpPr>
            <a:spLocks noGrp="1"/>
          </p:cNvSpPr>
          <p:nvPr>
            <p:ph idx="1"/>
          </p:nvPr>
        </p:nvSpPr>
        <p:spPr>
          <a:xfrm>
            <a:off x="457200" y="1052736"/>
            <a:ext cx="8435280" cy="4608511"/>
          </a:xfrm>
        </p:spPr>
        <p:txBody>
          <a:bodyPr>
            <a:normAutofit/>
          </a:bodyPr>
          <a:lstStyle/>
          <a:p>
            <a:pPr marL="0" indent="0">
              <a:lnSpc>
                <a:spcPct val="170000"/>
              </a:lnSpc>
              <a:buNone/>
            </a:pPr>
            <a:endParaRPr lang="en-GB" dirty="0"/>
          </a:p>
          <a:p>
            <a:pPr marL="0" indent="0">
              <a:lnSpc>
                <a:spcPct val="170000"/>
              </a:lnSpc>
              <a:buNone/>
            </a:pPr>
            <a:endParaRPr lang="en-GB" dirty="0"/>
          </a:p>
          <a:p>
            <a:pPr marL="0" indent="0">
              <a:lnSpc>
                <a:spcPct val="170000"/>
              </a:lnSpc>
              <a:buNone/>
            </a:pPr>
            <a:endParaRPr lang="en-GB" sz="1800" dirty="0"/>
          </a:p>
          <a:p>
            <a:pPr marL="0" indent="0">
              <a:lnSpc>
                <a:spcPct val="170000"/>
              </a:lnSpc>
              <a:buNone/>
            </a:pPr>
            <a:endParaRPr lang="en-GB" sz="1800" dirty="0"/>
          </a:p>
          <a:p>
            <a:pPr marL="0" indent="0">
              <a:lnSpc>
                <a:spcPct val="170000"/>
              </a:lnSpc>
              <a:buNone/>
            </a:pPr>
            <a:r>
              <a:rPr lang="en-GB" sz="1800" dirty="0"/>
              <a:t>Moodle site material </a:t>
            </a:r>
            <a:r>
              <a:rPr lang="en-GB" sz="1800" dirty="0">
                <a:hlinkClick r:id="rId3"/>
              </a:rPr>
              <a:t>Course: Changemakers: Creativity and Value Creation (BMHP5014_BIRM) (uwtsd.ac.uk)</a:t>
            </a:r>
            <a:endParaRPr lang="en-GB" sz="1800" dirty="0"/>
          </a:p>
        </p:txBody>
      </p:sp>
      <p:pic>
        <p:nvPicPr>
          <p:cNvPr id="4" name="Picture 3">
            <a:extLst>
              <a:ext uri="{FF2B5EF4-FFF2-40B4-BE49-F238E27FC236}">
                <a16:creationId xmlns:a16="http://schemas.microsoft.com/office/drawing/2014/main" id="{D2C43937-D493-406B-909C-DE0532C2BE20}"/>
              </a:ext>
            </a:extLst>
          </p:cNvPr>
          <p:cNvPicPr/>
          <p:nvPr/>
        </p:nvPicPr>
        <p:blipFill rotWithShape="1">
          <a:blip r:embed="rId4"/>
          <a:srcRect l="1462" t="40983" r="81255" b="20373"/>
          <a:stretch/>
        </p:blipFill>
        <p:spPr bwMode="auto">
          <a:xfrm>
            <a:off x="457200" y="982701"/>
            <a:ext cx="1767840" cy="2522220"/>
          </a:xfrm>
          <a:prstGeom prst="rect">
            <a:avLst/>
          </a:prstGeom>
          <a:ln>
            <a:noFill/>
          </a:ln>
          <a:extLst>
            <a:ext uri="{53640926-AAD7-44D8-BBD7-CCE9431645EC}">
              <a14:shadowObscured xmlns:a14="http://schemas.microsoft.com/office/drawing/2010/main"/>
            </a:ext>
          </a:extLst>
        </p:spPr>
      </p:pic>
      <p:pic>
        <p:nvPicPr>
          <p:cNvPr id="5" name="Picture 4">
            <a:extLst>
              <a:ext uri="{FF2B5EF4-FFF2-40B4-BE49-F238E27FC236}">
                <a16:creationId xmlns:a16="http://schemas.microsoft.com/office/drawing/2014/main" id="{834EE2DE-0381-4D6A-86FB-637AD31A7AE7}"/>
              </a:ext>
            </a:extLst>
          </p:cNvPr>
          <p:cNvPicPr/>
          <p:nvPr/>
        </p:nvPicPr>
        <p:blipFill rotWithShape="1">
          <a:blip r:embed="rId5"/>
          <a:srcRect l="32705" t="22927" r="31930" b="17274"/>
          <a:stretch/>
        </p:blipFill>
        <p:spPr bwMode="auto">
          <a:xfrm>
            <a:off x="2123728" y="899160"/>
            <a:ext cx="6563072" cy="252984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54524314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665CF395-5E28-4EAD-B959-6610932524D2}"/>
              </a:ext>
            </a:extLst>
          </p:cNvPr>
          <p:cNvPicPr>
            <a:picLocks noGrp="1"/>
          </p:cNvPicPr>
          <p:nvPr>
            <p:ph idx="1"/>
          </p:nvPr>
        </p:nvPicPr>
        <p:blipFill rotWithShape="1">
          <a:blip r:embed="rId2"/>
          <a:srcRect l="35364" t="16782" r="38577" b="16328"/>
          <a:stretch/>
        </p:blipFill>
        <p:spPr bwMode="auto">
          <a:xfrm>
            <a:off x="395536" y="404664"/>
            <a:ext cx="1440160" cy="2448272"/>
          </a:xfrm>
          <a:prstGeom prst="rect">
            <a:avLst/>
          </a:prstGeom>
          <a:ln>
            <a:noFill/>
          </a:ln>
          <a:extLst>
            <a:ext uri="{53640926-AAD7-44D8-BBD7-CCE9431645EC}">
              <a14:shadowObscured xmlns:a14="http://schemas.microsoft.com/office/drawing/2010/main"/>
            </a:ext>
          </a:extLst>
        </p:spPr>
      </p:pic>
      <p:pic>
        <p:nvPicPr>
          <p:cNvPr id="5" name="Picture 4">
            <a:extLst>
              <a:ext uri="{FF2B5EF4-FFF2-40B4-BE49-F238E27FC236}">
                <a16:creationId xmlns:a16="http://schemas.microsoft.com/office/drawing/2014/main" id="{294A4917-ABA1-42B1-AEED-BF61269C88E2}"/>
              </a:ext>
            </a:extLst>
          </p:cNvPr>
          <p:cNvPicPr/>
          <p:nvPr/>
        </p:nvPicPr>
        <p:blipFill rotWithShape="1">
          <a:blip r:embed="rId3"/>
          <a:srcRect l="31775" t="36163" r="34988" b="26729"/>
          <a:stretch/>
        </p:blipFill>
        <p:spPr bwMode="auto">
          <a:xfrm>
            <a:off x="2267744" y="402751"/>
            <a:ext cx="5400600" cy="2448272"/>
          </a:xfrm>
          <a:prstGeom prst="rect">
            <a:avLst/>
          </a:prstGeom>
          <a:ln>
            <a:noFill/>
          </a:ln>
          <a:extLst>
            <a:ext uri="{53640926-AAD7-44D8-BBD7-CCE9431645EC}">
              <a14:shadowObscured xmlns:a14="http://schemas.microsoft.com/office/drawing/2010/main"/>
            </a:ext>
          </a:extLst>
        </p:spPr>
      </p:pic>
      <p:pic>
        <p:nvPicPr>
          <p:cNvPr id="6" name="Picture 5">
            <a:extLst>
              <a:ext uri="{FF2B5EF4-FFF2-40B4-BE49-F238E27FC236}">
                <a16:creationId xmlns:a16="http://schemas.microsoft.com/office/drawing/2014/main" id="{5ADADDC9-9B0F-493D-B2B1-4234C9D1B0E1}"/>
              </a:ext>
            </a:extLst>
          </p:cNvPr>
          <p:cNvPicPr/>
          <p:nvPr/>
        </p:nvPicPr>
        <p:blipFill rotWithShape="1">
          <a:blip r:embed="rId4"/>
          <a:srcRect l="2925" t="38054" r="81520" b="20110"/>
          <a:stretch/>
        </p:blipFill>
        <p:spPr bwMode="auto">
          <a:xfrm>
            <a:off x="323528" y="3140968"/>
            <a:ext cx="1729740" cy="2160240"/>
          </a:xfrm>
          <a:prstGeom prst="rect">
            <a:avLst/>
          </a:prstGeom>
          <a:ln>
            <a:noFill/>
          </a:ln>
          <a:extLst>
            <a:ext uri="{53640926-AAD7-44D8-BBD7-CCE9431645EC}">
              <a14:shadowObscured xmlns:a14="http://schemas.microsoft.com/office/drawing/2010/main"/>
            </a:ext>
          </a:extLst>
        </p:spPr>
      </p:pic>
      <p:sp>
        <p:nvSpPr>
          <p:cNvPr id="8" name="TextBox 7">
            <a:extLst>
              <a:ext uri="{FF2B5EF4-FFF2-40B4-BE49-F238E27FC236}">
                <a16:creationId xmlns:a16="http://schemas.microsoft.com/office/drawing/2014/main" id="{89A096CE-012F-4629-9AFF-B14745BDEA7B}"/>
              </a:ext>
            </a:extLst>
          </p:cNvPr>
          <p:cNvSpPr txBox="1"/>
          <p:nvPr/>
        </p:nvSpPr>
        <p:spPr>
          <a:xfrm>
            <a:off x="2286000" y="3244334"/>
            <a:ext cx="6318448" cy="923330"/>
          </a:xfrm>
          <a:prstGeom prst="rect">
            <a:avLst/>
          </a:prstGeom>
          <a:noFill/>
        </p:spPr>
        <p:txBody>
          <a:bodyPr wrap="square">
            <a:spAutoFit/>
          </a:bodyPr>
          <a:lstStyle/>
          <a:p>
            <a:r>
              <a:rPr lang="en-GB" sz="1800" dirty="0"/>
              <a:t>Moore, H. M. (1995) </a:t>
            </a:r>
            <a:r>
              <a:rPr lang="en-GB" sz="1800" b="1" i="1" dirty="0"/>
              <a:t>Creating Public Value – Strategic Management in Government. </a:t>
            </a:r>
            <a:r>
              <a:rPr lang="en-GB" sz="1800" dirty="0"/>
              <a:t>Cambridge: Harvard University Press.  </a:t>
            </a:r>
            <a:endParaRPr lang="en-GB" dirty="0"/>
          </a:p>
        </p:txBody>
      </p:sp>
    </p:spTree>
    <p:extLst>
      <p:ext uri="{BB962C8B-B14F-4D97-AF65-F5344CB8AC3E}">
        <p14:creationId xmlns:p14="http://schemas.microsoft.com/office/powerpoint/2010/main" val="197398173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8A0C572-12CD-4983-B493-0C046FD3354B}">
  <ds:schemaRefs>
    <ds:schemaRef ds:uri="http://purl.org/dc/terms/"/>
    <ds:schemaRef ds:uri="http://schemas.openxmlformats.org/package/2006/metadata/core-properties"/>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303dbf9b-b85b-46a0-94f1-894078c07ecd"/>
    <ds:schemaRef ds:uri="http://www.w3.org/XML/1998/namespac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11867</TotalTime>
  <Words>4197</Words>
  <Application>Microsoft Office PowerPoint</Application>
  <PresentationFormat>On-screen Show (4:3)</PresentationFormat>
  <Paragraphs>330</Paragraphs>
  <Slides>33</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33</vt:i4>
      </vt:variant>
    </vt:vector>
  </HeadingPairs>
  <TitlesOfParts>
    <vt:vector size="39" baseType="lpstr">
      <vt:lpstr>Myriad Pro</vt:lpstr>
      <vt:lpstr>Arial</vt:lpstr>
      <vt:lpstr>Calibri</vt:lpstr>
      <vt:lpstr>Rockwell Condensed</vt:lpstr>
      <vt:lpstr>Times New Roman</vt:lpstr>
      <vt:lpstr>20140311PresentationUWTSDTemplate</vt:lpstr>
      <vt:lpstr>BSc Health &amp; Social Care Changemakers – Creativity and  Value Creation (BMHP5014)   WEEK 9</vt:lpstr>
      <vt:lpstr>Today we will…</vt:lpstr>
      <vt:lpstr>Assessment 1</vt:lpstr>
      <vt:lpstr>Assessment 1</vt:lpstr>
      <vt:lpstr>ASSESSMENT CRITERIA E-PORTFOLIO  </vt:lpstr>
      <vt:lpstr>E-Portfolio Options </vt:lpstr>
      <vt:lpstr>Assignment layout – E-Portfolio</vt:lpstr>
      <vt:lpstr>General Information </vt:lpstr>
      <vt:lpstr>Task 1 Option – Mind-map </vt:lpstr>
      <vt:lpstr>Task 2 Option – A Blog </vt:lpstr>
      <vt:lpstr>Task 3 Option – Elevated Pitch </vt:lpstr>
      <vt:lpstr>Task 4 Option – A flyer/leaflet </vt:lpstr>
      <vt:lpstr>Task 5 Option – Conference Poster</vt:lpstr>
      <vt:lpstr>IMPORTANT INFORMATION </vt:lpstr>
      <vt:lpstr>IMPORTANT INFORMATION </vt:lpstr>
      <vt:lpstr>Assessment 2</vt:lpstr>
      <vt:lpstr>Assessment 2</vt:lpstr>
      <vt:lpstr>Respond to the following question</vt:lpstr>
      <vt:lpstr>Expectations </vt:lpstr>
      <vt:lpstr>Self-reflection </vt:lpstr>
      <vt:lpstr>Identify a topic in each  of the units </vt:lpstr>
      <vt:lpstr>2nd Assessment - Assignment Structure</vt:lpstr>
      <vt:lpstr>2nd Assessment - Assignment Structure</vt:lpstr>
      <vt:lpstr>Assessment Criteria 2nd Assignment  </vt:lpstr>
      <vt:lpstr>SUBMISSION AND CONDUCT </vt:lpstr>
      <vt:lpstr>REFERENCING REQUIREMENTS </vt:lpstr>
      <vt:lpstr>Connecting the E-learning with Health and Social Care</vt:lpstr>
      <vt:lpstr>Units for the on line tasks – Unit 1</vt:lpstr>
      <vt:lpstr>Units for the on line tasks – Unit 2</vt:lpstr>
      <vt:lpstr>Units for the on line tasks – Unit 3</vt:lpstr>
      <vt:lpstr>Units for the on line tasks – Unit 4</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Effective Team Working &amp; Communications (BMSW 4002)  Week 4  Group Decision Making  Dr Azora Hurd a.hurd@uwtsd.ac.uk</dc:title>
  <dc:creator>Azora Hurd</dc:creator>
  <cp:lastModifiedBy>Eleni Koutsogeorgou</cp:lastModifiedBy>
  <cp:revision>39</cp:revision>
  <dcterms:created xsi:type="dcterms:W3CDTF">2021-02-07T21:31:18Z</dcterms:created>
  <dcterms:modified xsi:type="dcterms:W3CDTF">2022-12-06T15:24:58Z</dcterms:modified>
</cp:coreProperties>
</file>