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 id="2147483661" r:id="rId2"/>
  </p:sldMasterIdLst>
  <p:notesMasterIdLst>
    <p:notesMasterId r:id="rId18"/>
  </p:notesMasterIdLst>
  <p:sldIdLst>
    <p:sldId id="256" r:id="rId3"/>
    <p:sldId id="257" r:id="rId4"/>
    <p:sldId id="258" r:id="rId5"/>
    <p:sldId id="259" r:id="rId6"/>
    <p:sldId id="260" r:id="rId7"/>
    <p:sldId id="261" r:id="rId8"/>
    <p:sldId id="262" r:id="rId9"/>
    <p:sldId id="263" r:id="rId10"/>
    <p:sldId id="264" r:id="rId11"/>
    <p:sldId id="265" r:id="rId12"/>
    <p:sldId id="266" r:id="rId13"/>
    <p:sldId id="270" r:id="rId14"/>
    <p:sldId id="267" r:id="rId15"/>
    <p:sldId id="268" r:id="rId16"/>
    <p:sldId id="269" r:id="rId17"/>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6" d="100"/>
          <a:sy n="46" d="100"/>
        </p:scale>
        <p:origin x="48" y="16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GB"/>
              <a:t>Presentation Available at: https://youtu.be/pZD0SZv9wI8</a:t>
            </a:r>
            <a:endParaRPr/>
          </a:p>
        </p:txBody>
      </p:sp>
      <p:sp>
        <p:nvSpPr>
          <p:cNvPr id="94" name="Google Shape;94;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Welsh is a Brythonic language, meaning it is British Celtic in its origin, and it arrived in Britain around 600 BC (Brain, No Date). This Celtic language started to evolve within the British Isles into a Brythonic tongue and this provided the basis for the Welsh language (Brain, No Date).</a:t>
            </a:r>
            <a:endParaRPr/>
          </a:p>
          <a:p>
            <a:pPr marL="0" lvl="0" indent="0" algn="l" rtl="0">
              <a:spcBef>
                <a:spcPts val="0"/>
              </a:spcBef>
              <a:spcAft>
                <a:spcPts val="0"/>
              </a:spcAft>
              <a:buClr>
                <a:schemeClr val="dk1"/>
              </a:buClr>
              <a:buSzPts val="1100"/>
              <a:buFont typeface="Arial"/>
              <a:buNone/>
            </a:pPr>
            <a:r>
              <a:rPr lang="en-GB"/>
              <a:t>One of the very first Welsh words ever recorded was around 700 AD, and the first written words can be dated back more than 100 years prior (Brain, No Date).</a:t>
            </a:r>
            <a:endParaRPr/>
          </a:p>
          <a:p>
            <a:pPr marL="0" lvl="0" indent="0" algn="l" rtl="0">
              <a:spcBef>
                <a:spcPts val="0"/>
              </a:spcBef>
              <a:spcAft>
                <a:spcPts val="0"/>
              </a:spcAft>
              <a:buClr>
                <a:schemeClr val="dk1"/>
              </a:buClr>
              <a:buSzPts val="1100"/>
              <a:buFont typeface="Arial"/>
              <a:buNone/>
            </a:pPr>
            <a:r>
              <a:rPr lang="en-GB"/>
              <a:t>Continuing, under the Anglo-Saxon rule the Welsh language gradually evolved, in the south-west regions of Britain the language developed into the early foundations of Cornish and Welsh (Brain, No Date).</a:t>
            </a:r>
            <a:endParaRPr/>
          </a:p>
          <a:p>
            <a:pPr marL="0" lvl="0" indent="0" algn="l" rtl="0">
              <a:spcBef>
                <a:spcPts val="0"/>
              </a:spcBef>
              <a:spcAft>
                <a:spcPts val="0"/>
              </a:spcAft>
              <a:buClr>
                <a:schemeClr val="dk1"/>
              </a:buClr>
              <a:buSzPts val="1100"/>
              <a:buFont typeface="Arial"/>
              <a:buNone/>
            </a:pPr>
            <a:r>
              <a:rPr lang="en-GB"/>
              <a:t>Between 1000 and 1536 (the Middle Ages) the spoken Welsh was known as middle Welsh (Brain, No Date). In 1536, King Henry VII’s act of union between the states had a deep impact upon the Welsh language, it began to suffer through the laws which were passed, and it dramatically impacted Welsh’s status as an administrative language (Brain, No Date).</a:t>
            </a:r>
            <a:endParaRPr/>
          </a:p>
          <a:p>
            <a:pPr marL="0" lvl="0" indent="0" algn="l" rtl="0">
              <a:spcBef>
                <a:spcPts val="0"/>
              </a:spcBef>
              <a:spcAft>
                <a:spcPts val="0"/>
              </a:spcAft>
              <a:buClr>
                <a:schemeClr val="dk1"/>
              </a:buClr>
              <a:buSzPts val="1100"/>
              <a:buFont typeface="Arial"/>
              <a:buNone/>
            </a:pPr>
            <a:r>
              <a:rPr lang="en-GB"/>
              <a:t>Consequently, with English sovereignty over Wales, the use of Welsh was banned and its official status was removed (Brain, No Date). Many members of the Welsh gentry embraced the more English-centric perspective, giving the language additional support and all the conditions that came along with it (Brain, No Date).</a:t>
            </a:r>
            <a:endParaRPr/>
          </a:p>
          <a:p>
            <a:pPr marL="0" lvl="0" indent="0" algn="l" rtl="0">
              <a:spcBef>
                <a:spcPts val="0"/>
              </a:spcBef>
              <a:spcAft>
                <a:spcPts val="0"/>
              </a:spcAft>
              <a:buClr>
                <a:schemeClr val="dk1"/>
              </a:buClr>
              <a:buSzPts val="1100"/>
              <a:buFont typeface="Arial"/>
              <a:buNone/>
            </a:pPr>
            <a:r>
              <a:rPr lang="en-GB"/>
              <a:t>However, the peasantry still spoke Welsh amongst the general population, they thought that holding onto the language was important for their customs, history and traditions (Brain, No Date). These Welsh speakers were expected to communicate in English at work and they were to use it within education from an early age (Brain, No Date).</a:t>
            </a:r>
            <a:endParaRPr/>
          </a:p>
          <a:p>
            <a:pPr marL="0" lvl="0" indent="0" algn="l" rtl="0">
              <a:spcBef>
                <a:spcPts val="0"/>
              </a:spcBef>
              <a:spcAft>
                <a:spcPts val="0"/>
              </a:spcAft>
              <a:buClr>
                <a:schemeClr val="dk1"/>
              </a:buClr>
              <a:buSzPts val="1100"/>
              <a:buFont typeface="Arial"/>
              <a:buNone/>
            </a:pPr>
            <a:r>
              <a:rPr lang="en-GB"/>
              <a:t>Additionally, during the eighteenth century an influx of English speakers flocked into Wales, brought about by the industrial revolution (Brain, No Date). This brought further challenges towards Welsh speakers as English quickly became the common language used (Brain, No Date).</a:t>
            </a:r>
            <a:endParaRPr/>
          </a:p>
          <a:p>
            <a:pPr marL="0" lvl="0" indent="0" algn="l" rtl="0">
              <a:spcBef>
                <a:spcPts val="0"/>
              </a:spcBef>
              <a:spcAft>
                <a:spcPts val="0"/>
              </a:spcAft>
              <a:buClr>
                <a:schemeClr val="dk1"/>
              </a:buClr>
              <a:buSzPts val="1100"/>
              <a:buFont typeface="Arial"/>
              <a:buNone/>
            </a:pPr>
            <a:r>
              <a:rPr lang="en-GB"/>
              <a:t>During the nineteenth century, after 1861, the yearly National Eisteddfod, which celebrates welsh poetry and music is held (Shaping the UK, 2021).</a:t>
            </a:r>
            <a:endParaRPr/>
          </a:p>
          <a:p>
            <a:pPr marL="0" lvl="0" indent="0" algn="l" rtl="0">
              <a:spcBef>
                <a:spcPts val="0"/>
              </a:spcBef>
              <a:spcAft>
                <a:spcPts val="0"/>
              </a:spcAft>
              <a:buNone/>
            </a:pPr>
            <a:r>
              <a:rPr lang="en-GB"/>
              <a:t>In the twentieth century only 25% of Welsh people could speak Welsh (Shaping the UK, 2021). In 1925 the Welsh Nationalist Party Plaid Cymru was formed (Shaping the UK, 2021). </a:t>
            </a:r>
            <a:endParaRPr/>
          </a:p>
        </p:txBody>
      </p:sp>
      <p:sp>
        <p:nvSpPr>
          <p:cNvPr id="102" name="Google Shape;102;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Consequently, in 1942 the Welsh Courts Act formally addressed the issue of Welsh speakers being forced to converse in English and this in turn created a new law allowing Welsh to be used within courts (Brain, No Date).</a:t>
            </a:r>
            <a:endParaRPr/>
          </a:p>
          <a:p>
            <a:pPr marL="0" lvl="0" indent="0" algn="l" rtl="0">
              <a:spcBef>
                <a:spcPts val="0"/>
              </a:spcBef>
              <a:spcAft>
                <a:spcPts val="0"/>
              </a:spcAft>
              <a:buClr>
                <a:schemeClr val="dk1"/>
              </a:buClr>
              <a:buSzPts val="1100"/>
              <a:buFont typeface="Arial"/>
              <a:buNone/>
            </a:pPr>
            <a:r>
              <a:rPr lang="en-GB"/>
              <a:t>In 1962 the Welsh Language society was formed (Shaping the UK, 2021). They campaign for the Welsh language and communication in Wales, which started with bilingual road signs (What is Cymdeithas yr Iaith?, 2021). </a:t>
            </a:r>
            <a:endParaRPr/>
          </a:p>
          <a:p>
            <a:pPr marL="0" lvl="0" indent="0" algn="l" rtl="0">
              <a:spcBef>
                <a:spcPts val="0"/>
              </a:spcBef>
              <a:spcAft>
                <a:spcPts val="0"/>
              </a:spcAft>
              <a:buClr>
                <a:schemeClr val="dk1"/>
              </a:buClr>
              <a:buSzPts val="1100"/>
              <a:buFont typeface="Arial"/>
              <a:buNone/>
            </a:pPr>
            <a:r>
              <a:rPr lang="en-GB"/>
              <a:t>Under the conservative government in the 1980’s to 90’s the Welsh language channel was established, there were advancements in Welsh language education, the Welsh language board was formed and the implementation of the Welsh Language Act in 1993 (Edwards, Tanner and Carlin, 2011). This Act helped put Welsh on equal terms alongside the English language (Devolution, 2014). </a:t>
            </a:r>
            <a:endParaRPr/>
          </a:p>
          <a:p>
            <a:pPr marL="0" lvl="0" indent="0" algn="l" rtl="0">
              <a:spcBef>
                <a:spcPts val="0"/>
              </a:spcBef>
              <a:spcAft>
                <a:spcPts val="0"/>
              </a:spcAft>
              <a:buClr>
                <a:schemeClr val="dk1"/>
              </a:buClr>
              <a:buSzPts val="1100"/>
              <a:buFont typeface="Arial"/>
              <a:buNone/>
            </a:pPr>
            <a:r>
              <a:rPr lang="en-GB"/>
              <a:t>The Government of Wales Act 1998, the national trust treats Welsh and English truly equal (Devolution, 2014).</a:t>
            </a:r>
            <a:endParaRPr/>
          </a:p>
          <a:p>
            <a:pPr marL="0" lvl="0" indent="0" algn="l" rtl="0">
              <a:spcBef>
                <a:spcPts val="0"/>
              </a:spcBef>
              <a:spcAft>
                <a:spcPts val="0"/>
              </a:spcAft>
              <a:buClr>
                <a:schemeClr val="dk1"/>
              </a:buClr>
              <a:buSzPts val="1100"/>
              <a:buFont typeface="Arial"/>
              <a:buNone/>
            </a:pPr>
            <a:r>
              <a:rPr lang="en-GB"/>
              <a:t>Furthermore, within the curriculum, Welsh was included in the Welsh curriculum following the Education Reform Act 1998, and became compulsory for all learners in key stage 1, 2, and 3 in the year of 1990 (Williams and Morgan, 2017). This finally became compulsory for all in key stage 4 following 1999 (Williams and Morgan, 2017).</a:t>
            </a:r>
            <a:endParaRPr/>
          </a:p>
          <a:p>
            <a:pPr marL="0" lvl="0" indent="0" algn="l" rtl="0">
              <a:spcBef>
                <a:spcPts val="0"/>
              </a:spcBef>
              <a:spcAft>
                <a:spcPts val="0"/>
              </a:spcAft>
              <a:buClr>
                <a:schemeClr val="dk1"/>
              </a:buClr>
              <a:buSzPts val="1100"/>
              <a:buFont typeface="Arial"/>
              <a:buNone/>
            </a:pPr>
            <a:r>
              <a:rPr lang="en-GB"/>
              <a:t>The Welsh ministers are promoting and facilitating the use of the welsh language, whereby they aim to hit a target of 1 million Welsh speakers by 2050 (Jones and Davies, 2017)</a:t>
            </a:r>
            <a:endParaRPr/>
          </a:p>
          <a:p>
            <a:pPr marL="0" lvl="0" indent="0" algn="l" rtl="0">
              <a:spcBef>
                <a:spcPts val="0"/>
              </a:spcBef>
              <a:spcAft>
                <a:spcPts val="0"/>
              </a:spcAft>
              <a:buClr>
                <a:schemeClr val="dk1"/>
              </a:buClr>
              <a:buSzPts val="1100"/>
              <a:buFont typeface="Arial"/>
              <a:buNone/>
            </a:pPr>
            <a:r>
              <a:rPr lang="en-GB"/>
              <a:t>The Welsh Government's vision is to enable all learners to develop their Welsh language skills and to use the language confidently in everyday life (Welsh in Education: Action Plan 2017-21, No Date). </a:t>
            </a:r>
            <a:endParaRPr/>
          </a:p>
          <a:p>
            <a:pPr marL="0" lvl="0" indent="0" algn="l" rtl="0">
              <a:spcBef>
                <a:spcPts val="0"/>
              </a:spcBef>
              <a:spcAft>
                <a:spcPts val="0"/>
              </a:spcAft>
              <a:buNone/>
            </a:pPr>
            <a:r>
              <a:rPr lang="en-GB"/>
              <a:t>The purpose of Welsh in education: Action plan 2017–21 is to set out the direction for the development of compulsory Welsh-medium and Welsh language education over the next four years (Welsh in Education: Action Plan 2017-21, No Date).</a:t>
            </a:r>
            <a:endParaRPr/>
          </a:p>
        </p:txBody>
      </p:sp>
      <p:sp>
        <p:nvSpPr>
          <p:cNvPr id="110" name="Google Shape;11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Being bilingual creates many advantages within the world of education, work, health and life (Baker, 2021). Being bilingual creates more success in educational areas, it helps with learning additional languages and children in Welsh medium schools do just as well, if not better than English children (Baker, 2021). </a:t>
            </a:r>
            <a:endParaRPr/>
          </a:p>
          <a:p>
            <a:pPr marL="0" lvl="0" indent="0" algn="l" rtl="0">
              <a:spcBef>
                <a:spcPts val="0"/>
              </a:spcBef>
              <a:spcAft>
                <a:spcPts val="0"/>
              </a:spcAft>
              <a:buClr>
                <a:schemeClr val="dk1"/>
              </a:buClr>
              <a:buSzPts val="1100"/>
              <a:buFont typeface="Arial"/>
              <a:buNone/>
            </a:pPr>
            <a:r>
              <a:rPr lang="en-GB"/>
              <a:t>In the work world, bilingualism gives people an extra skill, they earn on average 11% more and within the workforce of Wales, being bilingual is a necessity (Baker, 2021). Within the health of a person, being bilingual can delay the onset of Dementia and the symptoms of Alzheimer’s (Baker, 2021). </a:t>
            </a:r>
            <a:endParaRPr/>
          </a:p>
          <a:p>
            <a:pPr marL="0" lvl="0" indent="0" algn="l" rtl="0">
              <a:spcBef>
                <a:spcPts val="0"/>
              </a:spcBef>
              <a:spcAft>
                <a:spcPts val="0"/>
              </a:spcAft>
              <a:buNone/>
            </a:pPr>
            <a:r>
              <a:rPr lang="en-GB"/>
              <a:t>In the life of a bilingual individual, having this skill creates a wider horizon for them, it allows them more access to their history and culture, they can obtain a rich community life, they can achieve a sense of identity and belonging, and can receive confidence and pride from knowing their language and history (Baker, 2021).</a:t>
            </a:r>
            <a:endParaRPr/>
          </a:p>
        </p:txBody>
      </p:sp>
      <p:sp>
        <p:nvSpPr>
          <p:cNvPr id="121" name="Google Shape;121;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Presentation Available at: https://youtu.be/rNEPOsaVZK4</a:t>
            </a:r>
            <a:endParaRPr/>
          </a:p>
        </p:txBody>
      </p:sp>
      <p:sp>
        <p:nvSpPr>
          <p:cNvPr id="129" name="Google Shape;129;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Firstly, Cummings Common Underlying Proficiency Model (CUPM) theory introduced the idea that languages which bilinguals speak are intrinsically connected, meaning that developing one of these languages also supports the development of the other (Goodrich and Lonigan, 2017).</a:t>
            </a:r>
            <a:endParaRPr/>
          </a:p>
          <a:p>
            <a:pPr marL="0" lvl="0" indent="0" algn="l" rtl="0">
              <a:spcBef>
                <a:spcPts val="0"/>
              </a:spcBef>
              <a:spcAft>
                <a:spcPts val="0"/>
              </a:spcAft>
              <a:buClr>
                <a:schemeClr val="dk1"/>
              </a:buClr>
              <a:buSzPts val="1100"/>
              <a:buFont typeface="Arial"/>
              <a:buNone/>
            </a:pPr>
            <a:r>
              <a:rPr lang="en-GB"/>
              <a:t>There have been many studies between bilingual and monolingual individuals, these studies have showed that the early adoption of a second language when they are 4-5 years old can boost their development of verbal short-term memory (VSTM) and verbal working memory (VWM) (Marini, Eliseeva, and Fabbro, 2016). </a:t>
            </a:r>
            <a:endParaRPr/>
          </a:p>
          <a:p>
            <a:pPr marL="0" lvl="0" indent="0" algn="l" rtl="0">
              <a:spcBef>
                <a:spcPts val="0"/>
              </a:spcBef>
              <a:spcAft>
                <a:spcPts val="0"/>
              </a:spcAft>
              <a:buClr>
                <a:schemeClr val="dk1"/>
              </a:buClr>
              <a:buSzPts val="1100"/>
              <a:buFont typeface="Arial"/>
              <a:buNone/>
            </a:pPr>
            <a:r>
              <a:rPr lang="en-GB"/>
              <a:t>These studies showed that having a second language has a positive effect on their cognitive development, and it also boosts memory skills compared to those who only speak one language (Marini, Eliseeva, and Fabbro, 2016).</a:t>
            </a:r>
            <a:endParaRPr/>
          </a:p>
          <a:p>
            <a:pPr marL="0" lvl="0" indent="0" algn="l" rtl="0">
              <a:spcBef>
                <a:spcPts val="0"/>
              </a:spcBef>
              <a:spcAft>
                <a:spcPts val="0"/>
              </a:spcAft>
              <a:buNone/>
            </a:pPr>
            <a:r>
              <a:rPr lang="en-GB"/>
              <a:t>Consequently, the successful acquisition of a second language can play a crucial role as a source of grammatical change, in order for any of this to happen internal grammar and external factors have to occur (Meisel, 2010).</a:t>
            </a:r>
            <a:endParaRPr/>
          </a:p>
        </p:txBody>
      </p:sp>
      <p:sp>
        <p:nvSpPr>
          <p:cNvPr id="137" name="Google Shape;137;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Furthermore, the practitioners need to learn and develop their own skills throughout their own career so that they can be the very best teachers for their learners (Coaching and mentoring, 2015).</a:t>
            </a:r>
            <a:endParaRPr/>
          </a:p>
          <a:p>
            <a:pPr marL="0" lvl="0" indent="0" algn="l" rtl="0">
              <a:spcBef>
                <a:spcPts val="0"/>
              </a:spcBef>
              <a:spcAft>
                <a:spcPts val="0"/>
              </a:spcAft>
              <a:buClr>
                <a:schemeClr val="dk1"/>
              </a:buClr>
              <a:buSzPts val="1100"/>
              <a:buFont typeface="Arial"/>
              <a:buNone/>
            </a:pPr>
            <a:r>
              <a:rPr lang="en-GB"/>
              <a:t>The practitioners’ skills and resources must be discussed frequently to ensure all teachers are provided with the appropriate training and opportunities within the appropriate settings and this includes sharing their skills and resources with other schools and beyond (Coaching and mentoring, 2015). </a:t>
            </a:r>
            <a:endParaRPr/>
          </a:p>
          <a:p>
            <a:pPr marL="0" lvl="0" indent="0" algn="l" rtl="0">
              <a:spcBef>
                <a:spcPts val="0"/>
              </a:spcBef>
              <a:spcAft>
                <a:spcPts val="0"/>
              </a:spcAft>
              <a:buClr>
                <a:schemeClr val="dk1"/>
              </a:buClr>
              <a:buSzPts val="1100"/>
              <a:buFont typeface="Arial"/>
              <a:buNone/>
            </a:pPr>
            <a:r>
              <a:rPr lang="en-GB"/>
              <a:t>A practitioner should reflect upon their own and their students’ skills, they can do this by using a diary, log book, record attendance, responsiveness, achievements, and examinations (Coaching and mentoring, 2015). They can all learn and grow from this valuable information (Coaching and mentoring, 2015).</a:t>
            </a:r>
            <a:endParaRPr/>
          </a:p>
          <a:p>
            <a:pPr marL="0" lvl="0" indent="0" algn="l" rtl="0">
              <a:spcBef>
                <a:spcPts val="0"/>
              </a:spcBef>
              <a:spcAft>
                <a:spcPts val="0"/>
              </a:spcAft>
              <a:buClr>
                <a:schemeClr val="dk1"/>
              </a:buClr>
              <a:buSzPts val="1100"/>
              <a:buFont typeface="Arial"/>
              <a:buNone/>
            </a:pPr>
            <a:r>
              <a:rPr lang="en-GB"/>
              <a:t>Moreover, practitioners should plan and provide a purposeful and attractive learning environment that contains letters of the Welsh alphabet, high frequency words, labels, instructions and simple synaptic patterns (Welsh Language, 2021). </a:t>
            </a:r>
            <a:endParaRPr/>
          </a:p>
          <a:p>
            <a:pPr marL="0" lvl="0" indent="0" algn="l" rtl="0">
              <a:spcBef>
                <a:spcPts val="0"/>
              </a:spcBef>
              <a:spcAft>
                <a:spcPts val="0"/>
              </a:spcAft>
              <a:buClr>
                <a:schemeClr val="dk1"/>
              </a:buClr>
              <a:buSzPts val="1100"/>
              <a:buFont typeface="Arial"/>
              <a:buNone/>
            </a:pPr>
            <a:r>
              <a:rPr lang="en-GB"/>
              <a:t>This should be consistent within and out of the classroom learning areas (Welsh Language, 2021).</a:t>
            </a:r>
            <a:endParaRPr/>
          </a:p>
          <a:p>
            <a:pPr marL="0" lvl="0" indent="0" algn="l" rtl="0">
              <a:spcBef>
                <a:spcPts val="0"/>
              </a:spcBef>
              <a:spcAft>
                <a:spcPts val="0"/>
              </a:spcAft>
              <a:buClr>
                <a:schemeClr val="dk1"/>
              </a:buClr>
              <a:buSzPts val="1100"/>
              <a:buFont typeface="Arial"/>
              <a:buNone/>
            </a:pPr>
            <a:r>
              <a:rPr lang="en-GB"/>
              <a:t>Additionally, practitioners should use appropriate vocabulary, signs and pictures to label their resources in that learning area which enables the learners to use these resources (Welsh Language, 2021).</a:t>
            </a:r>
            <a:endParaRPr/>
          </a:p>
          <a:p>
            <a:pPr marL="0" lvl="0" indent="0" algn="l" rtl="0">
              <a:spcBef>
                <a:spcPts val="0"/>
              </a:spcBef>
              <a:spcAft>
                <a:spcPts val="0"/>
              </a:spcAft>
              <a:buNone/>
            </a:pPr>
            <a:r>
              <a:rPr lang="en-GB"/>
              <a:t>Furthermore, the learning area should be organised into specific areas of learning, this can help develop the learners’ skills independently of the practitioners (Welsh Language, 2021).</a:t>
            </a:r>
            <a:endParaRPr/>
          </a:p>
        </p:txBody>
      </p:sp>
      <p:sp>
        <p:nvSpPr>
          <p:cNvPr id="147" name="Google Shape;147;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Moreover, a practitioner may use memory aids in all of their areas of learning, and should be used to guide their learners’ skills in the different ways to gain knowledge and understanding (Welsh Language, 2021).</a:t>
            </a:r>
            <a:endParaRPr>
              <a:solidFill>
                <a:schemeClr val="dk1"/>
              </a:solidFill>
            </a:endParaRPr>
          </a:p>
          <a:p>
            <a:pPr marL="0" lvl="0" indent="0" algn="l" rtl="0">
              <a:spcBef>
                <a:spcPts val="0"/>
              </a:spcBef>
              <a:spcAft>
                <a:spcPts val="0"/>
              </a:spcAft>
              <a:buNone/>
            </a:pPr>
            <a:r>
              <a:rPr lang="en-GB">
                <a:solidFill>
                  <a:schemeClr val="dk1"/>
                </a:solidFill>
              </a:rPr>
              <a:t>Using these aids will help learners become more confident and efficient when using the Welsh language, due to their learning environment, as they can refer to it at any time (Welsh Language, 2021).</a:t>
            </a:r>
            <a:endParaRPr>
              <a:solidFill>
                <a:schemeClr val="dk1"/>
              </a:solidFill>
            </a:endParaRPr>
          </a:p>
          <a:p>
            <a:pPr marL="0" lvl="0" indent="0" algn="l" rtl="0">
              <a:spcBef>
                <a:spcPts val="0"/>
              </a:spcBef>
              <a:spcAft>
                <a:spcPts val="0"/>
              </a:spcAft>
              <a:buClr>
                <a:schemeClr val="dk1"/>
              </a:buClr>
              <a:buSzPts val="1100"/>
              <a:buFont typeface="Arial"/>
              <a:buNone/>
            </a:pPr>
            <a:r>
              <a:rPr lang="en-GB"/>
              <a:t>This environment supports the learners and practitioners to develop and prolong their Welsh language skills (Welsh Language, 2021).</a:t>
            </a:r>
            <a:endParaRPr/>
          </a:p>
          <a:p>
            <a:pPr marL="0" lvl="0" indent="0" algn="l" rtl="0">
              <a:spcBef>
                <a:spcPts val="0"/>
              </a:spcBef>
              <a:spcAft>
                <a:spcPts val="0"/>
              </a:spcAft>
              <a:buClr>
                <a:schemeClr val="dk1"/>
              </a:buClr>
              <a:buSzPts val="1100"/>
              <a:buFont typeface="Arial"/>
              <a:buNone/>
            </a:pPr>
            <a:r>
              <a:rPr lang="en-GB"/>
              <a:t>Additionally, learners can bring items from home as a language prompt while they develop their vocabulary, they can also share their item, why they like it and information surrounding it in the Welsh language (Welsh Language, 2021). </a:t>
            </a:r>
            <a:endParaRPr/>
          </a:p>
          <a:p>
            <a:pPr marL="0" lvl="0" indent="0" algn="l" rtl="0">
              <a:spcBef>
                <a:spcPts val="0"/>
              </a:spcBef>
              <a:spcAft>
                <a:spcPts val="0"/>
              </a:spcAft>
              <a:buClr>
                <a:schemeClr val="dk1"/>
              </a:buClr>
              <a:buSzPts val="1100"/>
              <a:buFont typeface="Arial"/>
              <a:buNone/>
            </a:pPr>
            <a:r>
              <a:rPr lang="en-GB"/>
              <a:t>This enables the encouragement of the learner’s curiosity, then the practitioner can take full advantage of their interest and then relate it to the Welsh language (Welsh Language, 2021). </a:t>
            </a:r>
            <a:endParaRPr/>
          </a:p>
          <a:p>
            <a:pPr marL="0" lvl="0" indent="0" algn="l" rtl="0">
              <a:spcBef>
                <a:spcPts val="0"/>
              </a:spcBef>
              <a:spcAft>
                <a:spcPts val="0"/>
              </a:spcAft>
              <a:buClr>
                <a:schemeClr val="dk1"/>
              </a:buClr>
              <a:buSzPts val="1100"/>
              <a:buFont typeface="Arial"/>
              <a:buNone/>
            </a:pPr>
            <a:r>
              <a:rPr lang="en-GB"/>
              <a:t>Furthermore, a practitioner can use story telling sessions to intrigue their learners while using the Welsh language, this can encourage the new language as the learners may already know the story in their first language (Pre-School, No Date).</a:t>
            </a:r>
            <a:endParaRPr/>
          </a:p>
          <a:p>
            <a:pPr marL="0" lvl="0" indent="0" algn="l" rtl="0">
              <a:spcBef>
                <a:spcPts val="0"/>
              </a:spcBef>
              <a:spcAft>
                <a:spcPts val="0"/>
              </a:spcAft>
              <a:buNone/>
            </a:pPr>
            <a:r>
              <a:rPr lang="en-GB"/>
              <a:t>Finally, encouraging and rewarding students for using the Welsh language while socialising could benefit their engagement levels (Children 4-11, No Date).</a:t>
            </a:r>
            <a:endParaRPr/>
          </a:p>
        </p:txBody>
      </p:sp>
      <p:sp>
        <p:nvSpPr>
          <p:cNvPr id="157" name="Google Shape;157;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Lesson Language skills (Micro Lesson)</a:t>
            </a:r>
            <a:endParaRPr/>
          </a:p>
          <a:p>
            <a:pPr marL="0" lvl="0" indent="0" algn="l" rtl="0">
              <a:spcBef>
                <a:spcPts val="0"/>
              </a:spcBef>
              <a:spcAft>
                <a:spcPts val="0"/>
              </a:spcAft>
              <a:buClr>
                <a:schemeClr val="dk1"/>
              </a:buClr>
              <a:buSzPts val="1100"/>
              <a:buFont typeface="Arial"/>
              <a:buNone/>
            </a:pPr>
            <a:r>
              <a:rPr lang="en-GB"/>
              <a:t>	Bore da plant = Good morning children</a:t>
            </a:r>
            <a:endParaRPr/>
          </a:p>
          <a:p>
            <a:pPr marL="0" lvl="0" indent="0" algn="l" rtl="0">
              <a:spcBef>
                <a:spcPts val="0"/>
              </a:spcBef>
              <a:spcAft>
                <a:spcPts val="0"/>
              </a:spcAft>
              <a:buClr>
                <a:schemeClr val="dk1"/>
              </a:buClr>
              <a:buSzPts val="1100"/>
              <a:buFont typeface="Arial"/>
              <a:buNone/>
            </a:pPr>
            <a:r>
              <a:rPr lang="en-GB"/>
              <a:t>	Mr Leeder dw I = I am Mr Leeder</a:t>
            </a:r>
            <a:endParaRPr/>
          </a:p>
          <a:p>
            <a:pPr marL="0" lvl="0" indent="0" algn="l" rtl="0">
              <a:spcBef>
                <a:spcPts val="0"/>
              </a:spcBef>
              <a:spcAft>
                <a:spcPts val="0"/>
              </a:spcAft>
              <a:buClr>
                <a:schemeClr val="dk1"/>
              </a:buClr>
              <a:buSzPts val="1100"/>
              <a:buFont typeface="Arial"/>
              <a:buNone/>
            </a:pPr>
            <a:r>
              <a:rPr lang="en-GB"/>
              <a:t>	Pwy dych I? = Who are you?</a:t>
            </a:r>
            <a:endParaRPr/>
          </a:p>
          <a:p>
            <a:pPr marL="0" lvl="0" indent="0" algn="l" rtl="0">
              <a:spcBef>
                <a:spcPts val="0"/>
              </a:spcBef>
              <a:spcAft>
                <a:spcPts val="0"/>
              </a:spcAft>
              <a:buClr>
                <a:schemeClr val="dk1"/>
              </a:buClr>
              <a:buSzPts val="1100"/>
              <a:buFont typeface="Arial"/>
              <a:buNone/>
            </a:pPr>
            <a:r>
              <a:rPr lang="en-GB"/>
              <a:t>	Sut dych I pawb? = How are you everyone?</a:t>
            </a:r>
            <a:endParaRPr/>
          </a:p>
          <a:p>
            <a:pPr marL="0" lvl="0" indent="0" algn="l" rtl="0">
              <a:spcBef>
                <a:spcPts val="0"/>
              </a:spcBef>
              <a:spcAft>
                <a:spcPts val="0"/>
              </a:spcAft>
              <a:buNone/>
            </a:pPr>
            <a:r>
              <a:rPr lang="en-GB"/>
              <a:t>	Da iawn = Very good</a:t>
            </a:r>
            <a:endParaRPr/>
          </a:p>
        </p:txBody>
      </p:sp>
      <p:sp>
        <p:nvSpPr>
          <p:cNvPr id="166" name="Google Shape;166;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Aim: Learning what the body parts are in Welsh.</a:t>
            </a:r>
            <a:endParaRPr/>
          </a:p>
          <a:p>
            <a:pPr marL="0" lvl="0" indent="0" algn="l" rtl="0">
              <a:spcBef>
                <a:spcPts val="0"/>
              </a:spcBef>
              <a:spcAft>
                <a:spcPts val="0"/>
              </a:spcAft>
              <a:buClr>
                <a:schemeClr val="dk1"/>
              </a:buClr>
              <a:buSzPts val="1100"/>
              <a:buFont typeface="Arial"/>
              <a:buNone/>
            </a:pPr>
            <a:r>
              <a:rPr lang="en-GB"/>
              <a:t>Do they know any body parts in Welsh?</a:t>
            </a:r>
            <a:endParaRPr/>
          </a:p>
          <a:p>
            <a:pPr marL="0" lvl="0" indent="0" algn="l" rtl="0">
              <a:spcBef>
                <a:spcPts val="0"/>
              </a:spcBef>
              <a:spcAft>
                <a:spcPts val="0"/>
              </a:spcAft>
              <a:buClr>
                <a:schemeClr val="dk1"/>
              </a:buClr>
              <a:buSzPts val="1100"/>
              <a:buFont typeface="Arial"/>
              <a:buNone/>
            </a:pPr>
            <a:r>
              <a:rPr lang="en-GB"/>
              <a:t>Say body parts in both languages.</a:t>
            </a:r>
            <a:endParaRPr/>
          </a:p>
          <a:p>
            <a:pPr marL="0" lvl="0" indent="0" algn="l" rtl="0">
              <a:spcBef>
                <a:spcPts val="0"/>
              </a:spcBef>
              <a:spcAft>
                <a:spcPts val="0"/>
              </a:spcAft>
              <a:buClr>
                <a:schemeClr val="dk1"/>
              </a:buClr>
              <a:buSzPts val="1100"/>
              <a:buFont typeface="Arial"/>
              <a:buNone/>
            </a:pPr>
            <a:r>
              <a:rPr lang="en-GB"/>
              <a:t>	Eyes= Llygaid</a:t>
            </a:r>
            <a:endParaRPr/>
          </a:p>
          <a:p>
            <a:pPr marL="0" lvl="0" indent="0" algn="l" rtl="0">
              <a:spcBef>
                <a:spcPts val="0"/>
              </a:spcBef>
              <a:spcAft>
                <a:spcPts val="0"/>
              </a:spcAft>
              <a:buClr>
                <a:schemeClr val="dk1"/>
              </a:buClr>
              <a:buSzPts val="1100"/>
              <a:buFont typeface="Arial"/>
              <a:buNone/>
            </a:pPr>
            <a:r>
              <a:rPr lang="en-GB"/>
              <a:t>	Nose = Trwyn</a:t>
            </a:r>
            <a:endParaRPr/>
          </a:p>
          <a:p>
            <a:pPr marL="0" lvl="0" indent="0" algn="l" rtl="0">
              <a:spcBef>
                <a:spcPts val="0"/>
              </a:spcBef>
              <a:spcAft>
                <a:spcPts val="0"/>
              </a:spcAft>
              <a:buClr>
                <a:schemeClr val="dk1"/>
              </a:buClr>
              <a:buSzPts val="1100"/>
              <a:buFont typeface="Arial"/>
              <a:buNone/>
            </a:pPr>
            <a:r>
              <a:rPr lang="en-GB"/>
              <a:t>	Shoulders = Ysgwyddau</a:t>
            </a:r>
            <a:endParaRPr/>
          </a:p>
          <a:p>
            <a:pPr marL="0" lvl="0" indent="0" algn="l" rtl="0">
              <a:spcBef>
                <a:spcPts val="0"/>
              </a:spcBef>
              <a:spcAft>
                <a:spcPts val="0"/>
              </a:spcAft>
              <a:buClr>
                <a:schemeClr val="dk1"/>
              </a:buClr>
              <a:buSzPts val="1100"/>
              <a:buFont typeface="Arial"/>
              <a:buNone/>
            </a:pPr>
            <a:r>
              <a:rPr lang="en-GB"/>
              <a:t>	Arms = Breichiau</a:t>
            </a:r>
            <a:endParaRPr/>
          </a:p>
          <a:p>
            <a:pPr marL="0" lvl="0" indent="0" algn="l" rtl="0">
              <a:spcBef>
                <a:spcPts val="0"/>
              </a:spcBef>
              <a:spcAft>
                <a:spcPts val="0"/>
              </a:spcAft>
              <a:buClr>
                <a:schemeClr val="dk1"/>
              </a:buClr>
              <a:buSzPts val="1100"/>
              <a:buFont typeface="Arial"/>
              <a:buNone/>
            </a:pPr>
            <a:r>
              <a:rPr lang="en-GB"/>
              <a:t>	Stomach = Bola</a:t>
            </a:r>
            <a:endParaRPr/>
          </a:p>
          <a:p>
            <a:pPr marL="0" lvl="0" indent="0" algn="l" rtl="0">
              <a:spcBef>
                <a:spcPts val="0"/>
              </a:spcBef>
              <a:spcAft>
                <a:spcPts val="0"/>
              </a:spcAft>
              <a:buClr>
                <a:schemeClr val="dk1"/>
              </a:buClr>
              <a:buSzPts val="1100"/>
              <a:buFont typeface="Arial"/>
              <a:buNone/>
            </a:pPr>
            <a:r>
              <a:rPr lang="en-GB"/>
              <a:t>	Legs = Coesau</a:t>
            </a:r>
            <a:endParaRPr/>
          </a:p>
          <a:p>
            <a:pPr marL="0" lvl="0" indent="0" algn="l" rtl="0">
              <a:spcBef>
                <a:spcPts val="0"/>
              </a:spcBef>
              <a:spcAft>
                <a:spcPts val="0"/>
              </a:spcAft>
              <a:buClr>
                <a:schemeClr val="dk1"/>
              </a:buClr>
              <a:buSzPts val="1100"/>
              <a:buFont typeface="Arial"/>
              <a:buNone/>
            </a:pPr>
            <a:r>
              <a:rPr lang="en-GB"/>
              <a:t>	Head = Pen</a:t>
            </a:r>
            <a:endParaRPr/>
          </a:p>
          <a:p>
            <a:pPr marL="0" lvl="0" indent="0" algn="l" rtl="0">
              <a:spcBef>
                <a:spcPts val="0"/>
              </a:spcBef>
              <a:spcAft>
                <a:spcPts val="0"/>
              </a:spcAft>
              <a:buClr>
                <a:schemeClr val="dk1"/>
              </a:buClr>
              <a:buSzPts val="1100"/>
              <a:buFont typeface="Arial"/>
              <a:buNone/>
            </a:pPr>
            <a:r>
              <a:rPr lang="en-GB"/>
              <a:t>	Ears = Clustiau</a:t>
            </a:r>
            <a:endParaRPr/>
          </a:p>
          <a:p>
            <a:pPr marL="0" lvl="0" indent="0" algn="l" rtl="0">
              <a:spcBef>
                <a:spcPts val="0"/>
              </a:spcBef>
              <a:spcAft>
                <a:spcPts val="0"/>
              </a:spcAft>
              <a:buClr>
                <a:schemeClr val="dk1"/>
              </a:buClr>
              <a:buSzPts val="1100"/>
              <a:buFont typeface="Arial"/>
              <a:buNone/>
            </a:pPr>
            <a:r>
              <a:rPr lang="en-GB"/>
              <a:t>	Mouth = Cheg</a:t>
            </a:r>
            <a:endParaRPr/>
          </a:p>
          <a:p>
            <a:pPr marL="0" lvl="0" indent="0" algn="l" rtl="0">
              <a:spcBef>
                <a:spcPts val="0"/>
              </a:spcBef>
              <a:spcAft>
                <a:spcPts val="0"/>
              </a:spcAft>
              <a:buClr>
                <a:schemeClr val="dk1"/>
              </a:buClr>
              <a:buSzPts val="1100"/>
              <a:buFont typeface="Arial"/>
              <a:buNone/>
            </a:pPr>
            <a:r>
              <a:rPr lang="en-GB"/>
              <a:t>	Hand = Llaw </a:t>
            </a:r>
            <a:endParaRPr/>
          </a:p>
          <a:p>
            <a:pPr marL="0" lvl="0" indent="0" algn="l" rtl="0">
              <a:spcBef>
                <a:spcPts val="0"/>
              </a:spcBef>
              <a:spcAft>
                <a:spcPts val="0"/>
              </a:spcAft>
              <a:buClr>
                <a:schemeClr val="dk1"/>
              </a:buClr>
              <a:buSzPts val="1100"/>
              <a:buFont typeface="Arial"/>
              <a:buNone/>
            </a:pPr>
            <a:r>
              <a:rPr lang="en-GB"/>
              <a:t>	Fingers = Bys</a:t>
            </a:r>
            <a:endParaRPr/>
          </a:p>
          <a:p>
            <a:pPr marL="0" lvl="0" indent="0" algn="l" rtl="0">
              <a:spcBef>
                <a:spcPts val="0"/>
              </a:spcBef>
              <a:spcAft>
                <a:spcPts val="0"/>
              </a:spcAft>
              <a:buNone/>
            </a:pPr>
            <a:r>
              <a:rPr lang="en-GB"/>
              <a:t>	Toes = Traed</a:t>
            </a:r>
            <a:endParaRPr/>
          </a:p>
        </p:txBody>
      </p:sp>
      <p:sp>
        <p:nvSpPr>
          <p:cNvPr id="178" name="Google Shape;17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After, go through them in Welsh and ask what they are in English.</a:t>
            </a:r>
            <a:endParaRPr/>
          </a:p>
        </p:txBody>
      </p:sp>
      <p:sp>
        <p:nvSpPr>
          <p:cNvPr id="210" name="Google Shape;210;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End with a song:</a:t>
            </a:r>
            <a:endParaRPr/>
          </a:p>
          <a:p>
            <a:pPr marL="0" lvl="0" indent="0" algn="l" rtl="0">
              <a:spcBef>
                <a:spcPts val="0"/>
              </a:spcBef>
              <a:spcAft>
                <a:spcPts val="0"/>
              </a:spcAft>
              <a:buClr>
                <a:schemeClr val="dk1"/>
              </a:buClr>
              <a:buSzPts val="1100"/>
              <a:buFont typeface="Arial"/>
              <a:buNone/>
            </a:pPr>
            <a:r>
              <a:rPr lang="en-GB"/>
              <a:t>Pen</a:t>
            </a:r>
            <a:endParaRPr/>
          </a:p>
          <a:p>
            <a:pPr marL="0" lvl="0" indent="0" algn="l" rtl="0">
              <a:spcBef>
                <a:spcPts val="0"/>
              </a:spcBef>
              <a:spcAft>
                <a:spcPts val="0"/>
              </a:spcAft>
              <a:buClr>
                <a:schemeClr val="dk1"/>
              </a:buClr>
              <a:buSzPts val="1100"/>
              <a:buFont typeface="Arial"/>
              <a:buNone/>
            </a:pPr>
            <a:r>
              <a:rPr lang="en-GB"/>
              <a:t>Ysgwyddau</a:t>
            </a:r>
            <a:endParaRPr/>
          </a:p>
          <a:p>
            <a:pPr marL="0" lvl="0" indent="0" algn="l" rtl="0">
              <a:spcBef>
                <a:spcPts val="0"/>
              </a:spcBef>
              <a:spcAft>
                <a:spcPts val="0"/>
              </a:spcAft>
              <a:buClr>
                <a:schemeClr val="dk1"/>
              </a:buClr>
              <a:buSzPts val="1100"/>
              <a:buFont typeface="Arial"/>
              <a:buNone/>
            </a:pPr>
            <a:r>
              <a:rPr lang="en-GB"/>
              <a:t>Coesau       </a:t>
            </a:r>
            <a:endParaRPr/>
          </a:p>
          <a:p>
            <a:pPr marL="0" lvl="0" indent="0" algn="l" rtl="0">
              <a:spcBef>
                <a:spcPts val="0"/>
              </a:spcBef>
              <a:spcAft>
                <a:spcPts val="0"/>
              </a:spcAft>
              <a:buClr>
                <a:schemeClr val="dk1"/>
              </a:buClr>
              <a:buSzPts val="1100"/>
              <a:buFont typeface="Arial"/>
              <a:buNone/>
            </a:pPr>
            <a:r>
              <a:rPr lang="en-GB"/>
              <a:t>Traed</a:t>
            </a:r>
            <a:endParaRPr/>
          </a:p>
          <a:p>
            <a:pPr marL="0" lvl="0" indent="0" algn="l" rtl="0">
              <a:spcBef>
                <a:spcPts val="0"/>
              </a:spcBef>
              <a:spcAft>
                <a:spcPts val="0"/>
              </a:spcAft>
              <a:buClr>
                <a:schemeClr val="dk1"/>
              </a:buClr>
              <a:buSzPts val="1100"/>
              <a:buFont typeface="Arial"/>
              <a:buNone/>
            </a:pPr>
            <a:r>
              <a:rPr lang="en-GB"/>
              <a:t>Coesau</a:t>
            </a:r>
            <a:endParaRPr/>
          </a:p>
          <a:p>
            <a:pPr marL="0" lvl="0" indent="0" algn="l" rtl="0">
              <a:spcBef>
                <a:spcPts val="0"/>
              </a:spcBef>
              <a:spcAft>
                <a:spcPts val="0"/>
              </a:spcAft>
              <a:buClr>
                <a:schemeClr val="dk1"/>
              </a:buClr>
              <a:buSzPts val="1100"/>
              <a:buFont typeface="Arial"/>
              <a:buNone/>
            </a:pPr>
            <a:r>
              <a:rPr lang="en-GB"/>
              <a:t>Traed</a:t>
            </a:r>
            <a:endParaRPr/>
          </a:p>
          <a:p>
            <a:pPr marL="0" lvl="0" indent="0" algn="l" rtl="0">
              <a:spcBef>
                <a:spcPts val="0"/>
              </a:spcBef>
              <a:spcAft>
                <a:spcPts val="0"/>
              </a:spcAft>
              <a:buClr>
                <a:schemeClr val="dk1"/>
              </a:buClr>
              <a:buSzPts val="1100"/>
              <a:buFont typeface="Arial"/>
              <a:buNone/>
            </a:pPr>
            <a:r>
              <a:rPr lang="en-GB"/>
              <a:t>X2</a:t>
            </a:r>
            <a:endParaRPr/>
          </a:p>
          <a:p>
            <a:pPr marL="0" lvl="0" indent="0" algn="l" rtl="0">
              <a:spcBef>
                <a:spcPts val="0"/>
              </a:spcBef>
              <a:spcAft>
                <a:spcPts val="0"/>
              </a:spcAft>
              <a:buClr>
                <a:schemeClr val="dk1"/>
              </a:buClr>
              <a:buSzPts val="1100"/>
              <a:buFont typeface="Arial"/>
              <a:buNone/>
            </a:pPr>
            <a:r>
              <a:rPr lang="en-GB"/>
              <a:t>A Llygaid, A Clustiau, A Trwyn, A Cheg</a:t>
            </a:r>
            <a:endParaRPr/>
          </a:p>
          <a:p>
            <a:pPr marL="0" lvl="0" indent="0" algn="l" rtl="0">
              <a:spcBef>
                <a:spcPts val="0"/>
              </a:spcBef>
              <a:spcAft>
                <a:spcPts val="0"/>
              </a:spcAft>
              <a:buClr>
                <a:schemeClr val="dk1"/>
              </a:buClr>
              <a:buSzPts val="1100"/>
              <a:buFont typeface="Arial"/>
              <a:buNone/>
            </a:pPr>
            <a:r>
              <a:rPr lang="en-GB"/>
              <a:t>Pen</a:t>
            </a:r>
            <a:endParaRPr/>
          </a:p>
          <a:p>
            <a:pPr marL="0" lvl="0" indent="0" algn="l" rtl="0">
              <a:spcBef>
                <a:spcPts val="0"/>
              </a:spcBef>
              <a:spcAft>
                <a:spcPts val="0"/>
              </a:spcAft>
              <a:buClr>
                <a:schemeClr val="dk1"/>
              </a:buClr>
              <a:buSzPts val="1100"/>
              <a:buFont typeface="Arial"/>
              <a:buNone/>
            </a:pPr>
            <a:r>
              <a:rPr lang="en-GB"/>
              <a:t>Ysgwyddau</a:t>
            </a:r>
            <a:endParaRPr/>
          </a:p>
          <a:p>
            <a:pPr marL="0" lvl="0" indent="0" algn="l" rtl="0">
              <a:spcBef>
                <a:spcPts val="0"/>
              </a:spcBef>
              <a:spcAft>
                <a:spcPts val="0"/>
              </a:spcAft>
              <a:buClr>
                <a:schemeClr val="dk1"/>
              </a:buClr>
              <a:buSzPts val="1100"/>
              <a:buFont typeface="Arial"/>
              <a:buNone/>
            </a:pPr>
            <a:r>
              <a:rPr lang="en-GB"/>
              <a:t>Coesau       </a:t>
            </a:r>
            <a:endParaRPr/>
          </a:p>
          <a:p>
            <a:pPr marL="0" lvl="0" indent="0" algn="l" rtl="0">
              <a:spcBef>
                <a:spcPts val="0"/>
              </a:spcBef>
              <a:spcAft>
                <a:spcPts val="0"/>
              </a:spcAft>
              <a:buClr>
                <a:schemeClr val="dk1"/>
              </a:buClr>
              <a:buSzPts val="1100"/>
              <a:buFont typeface="Arial"/>
              <a:buNone/>
            </a:pPr>
            <a:r>
              <a:rPr lang="en-GB"/>
              <a:t>Traed</a:t>
            </a:r>
            <a:endParaRPr/>
          </a:p>
          <a:p>
            <a:pPr marL="0" lvl="0" indent="0" algn="l" rtl="0">
              <a:spcBef>
                <a:spcPts val="0"/>
              </a:spcBef>
              <a:spcAft>
                <a:spcPts val="0"/>
              </a:spcAft>
              <a:buClr>
                <a:schemeClr val="dk1"/>
              </a:buClr>
              <a:buSzPts val="1100"/>
              <a:buFont typeface="Arial"/>
              <a:buNone/>
            </a:pPr>
            <a:r>
              <a:rPr lang="en-GB"/>
              <a:t>Coesau</a:t>
            </a:r>
            <a:endParaRPr/>
          </a:p>
          <a:p>
            <a:pPr marL="0" lvl="0" indent="0" algn="l" rtl="0">
              <a:spcBef>
                <a:spcPts val="0"/>
              </a:spcBef>
              <a:spcAft>
                <a:spcPts val="0"/>
              </a:spcAft>
              <a:buNone/>
            </a:pPr>
            <a:r>
              <a:rPr lang="en-GB"/>
              <a:t>Traed</a:t>
            </a:r>
            <a:endParaRPr/>
          </a:p>
        </p:txBody>
      </p:sp>
      <p:sp>
        <p:nvSpPr>
          <p:cNvPr id="242" name="Google Shape;242;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2" name="Google Shape;27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8" name="Google Shape;278;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9" name="Google Shape;89;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80"/>
        <p:cNvGrpSpPr/>
        <p:nvPr/>
      </p:nvGrpSpPr>
      <p:grpSpPr>
        <a:xfrm>
          <a:off x="0" y="0"/>
          <a:ext cx="0" cy="0"/>
          <a:chOff x="0" y="0"/>
          <a:chExt cx="0" cy="0"/>
        </a:xfrm>
      </p:grpSpPr>
      <p:sp>
        <p:nvSpPr>
          <p:cNvPr id="81" name="Google Shape;81;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2" name="Google Shape;82;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83" name="Google Shape;83;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84" name="Google Shape;84;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85" name="Google Shape;85;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u="none">
                <a:solidFill>
                  <a:schemeClr val="lt1"/>
                </a:solidFill>
                <a:latin typeface="Calibri"/>
                <a:ea typeface="Calibri"/>
                <a:cs typeface="Calibri"/>
                <a:sym typeface="Calibri"/>
              </a:defRPr>
            </a:lvl1pPr>
            <a:lvl2pPr marL="0" marR="0" lvl="1" indent="0" algn="r" rtl="0">
              <a:spcBef>
                <a:spcPts val="0"/>
              </a:spcBef>
              <a:buNone/>
              <a:defRPr sz="1200" b="0" u="none">
                <a:solidFill>
                  <a:schemeClr val="lt1"/>
                </a:solidFill>
                <a:latin typeface="Calibri"/>
                <a:ea typeface="Calibri"/>
                <a:cs typeface="Calibri"/>
                <a:sym typeface="Calibri"/>
              </a:defRPr>
            </a:lvl2pPr>
            <a:lvl3pPr marL="0" marR="0" lvl="2" indent="0" algn="r" rtl="0">
              <a:spcBef>
                <a:spcPts val="0"/>
              </a:spcBef>
              <a:buNone/>
              <a:defRPr sz="1200" b="0" u="none">
                <a:solidFill>
                  <a:schemeClr val="lt1"/>
                </a:solidFill>
                <a:latin typeface="Calibri"/>
                <a:ea typeface="Calibri"/>
                <a:cs typeface="Calibri"/>
                <a:sym typeface="Calibri"/>
              </a:defRPr>
            </a:lvl3pPr>
            <a:lvl4pPr marL="0" marR="0" lvl="3" indent="0" algn="r" rtl="0">
              <a:spcBef>
                <a:spcPts val="0"/>
              </a:spcBef>
              <a:buNone/>
              <a:defRPr sz="1200" b="0" u="none">
                <a:solidFill>
                  <a:schemeClr val="lt1"/>
                </a:solidFill>
                <a:latin typeface="Calibri"/>
                <a:ea typeface="Calibri"/>
                <a:cs typeface="Calibri"/>
                <a:sym typeface="Calibri"/>
              </a:defRPr>
            </a:lvl4pPr>
            <a:lvl5pPr marL="0" marR="0" lvl="4" indent="0" algn="r" rtl="0">
              <a:spcBef>
                <a:spcPts val="0"/>
              </a:spcBef>
              <a:buNone/>
              <a:defRPr sz="1200" b="0" u="none">
                <a:solidFill>
                  <a:schemeClr val="lt1"/>
                </a:solidFill>
                <a:latin typeface="Calibri"/>
                <a:ea typeface="Calibri"/>
                <a:cs typeface="Calibri"/>
                <a:sym typeface="Calibri"/>
              </a:defRPr>
            </a:lvl5pPr>
            <a:lvl6pPr marL="0" marR="0" lvl="5" indent="0" algn="r" rtl="0">
              <a:spcBef>
                <a:spcPts val="0"/>
              </a:spcBef>
              <a:buNone/>
              <a:defRPr sz="1200" b="0" u="none">
                <a:solidFill>
                  <a:schemeClr val="lt1"/>
                </a:solidFill>
                <a:latin typeface="Calibri"/>
                <a:ea typeface="Calibri"/>
                <a:cs typeface="Calibri"/>
                <a:sym typeface="Calibri"/>
              </a:defRPr>
            </a:lvl6pPr>
            <a:lvl7pPr marL="0" marR="0" lvl="6" indent="0" algn="r" rtl="0">
              <a:spcBef>
                <a:spcPts val="0"/>
              </a:spcBef>
              <a:buNone/>
              <a:defRPr sz="1200" b="0" u="none">
                <a:solidFill>
                  <a:schemeClr val="lt1"/>
                </a:solidFill>
                <a:latin typeface="Calibri"/>
                <a:ea typeface="Calibri"/>
                <a:cs typeface="Calibri"/>
                <a:sym typeface="Calibri"/>
              </a:defRPr>
            </a:lvl7pPr>
            <a:lvl8pPr marL="0" marR="0" lvl="7" indent="0" algn="r" rtl="0">
              <a:spcBef>
                <a:spcPts val="0"/>
              </a:spcBef>
              <a:buNone/>
              <a:defRPr sz="1200" b="0" u="none">
                <a:solidFill>
                  <a:schemeClr val="lt1"/>
                </a:solidFill>
                <a:latin typeface="Calibri"/>
                <a:ea typeface="Calibri"/>
                <a:cs typeface="Calibri"/>
                <a:sym typeface="Calibri"/>
              </a:defRPr>
            </a:lvl8pPr>
            <a:lvl9pPr marL="0" marR="0" lvl="8" indent="0" algn="r" rtl="0">
              <a:spcBef>
                <a:spcPts val="0"/>
              </a:spcBef>
              <a:buNone/>
              <a:defRPr sz="1200" b="0" u="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youtu.be/pZD0SZv9wI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youtu.be/rNEPOsaVZK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gov.wales/cymraeg-education/schools/children-4-11" TargetMode="External"/><Relationship Id="rId13" Type="http://schemas.openxmlformats.org/officeDocument/2006/relationships/hyperlink" Target="https://drdanevans.medium.com/lessons-and-recommendations-for-the-teaching-of-welsh-history-and-citizenship-based-on-the-cc930947d99a" TargetMode="External"/><Relationship Id="rId3" Type="http://schemas.openxmlformats.org/officeDocument/2006/relationships/hyperlink" Target="https://www.carmarthenshire.gov.wales/home/council-services/education-schools/bilingual-education/advantages-of-being-bilingual/#.YJ6A1ejYrrd" TargetMode="External"/><Relationship Id="rId7" Type="http://schemas.openxmlformats.org/officeDocument/2006/relationships/hyperlink" Target="https://en.islcollective.com/english-esl-worksheets/grammar/collective-nouns/head-shoulders-knees-and-toes/119693" TargetMode="External"/><Relationship Id="rId12" Type="http://schemas.openxmlformats.org/officeDocument/2006/relationships/hyperlink" Target="https://www.translator.eu/english/welsh/translation/" TargetMode="External"/><Relationship Id="rId17" Type="http://schemas.openxmlformats.org/officeDocument/2006/relationships/hyperlink" Target="https://www.pinterest.jp/pin/289074869817328812/" TargetMode="External"/><Relationship Id="rId2" Type="http://schemas.openxmlformats.org/officeDocument/2006/relationships/notesSlide" Target="../notesSlides/notesSlide13.xml"/><Relationship Id="rId16" Type="http://schemas.openxmlformats.org/officeDocument/2006/relationships/hyperlink" Target="https://rhiangregory.wordpress.com/2016/03/16/pen-ysgwyddau-coesau-traed-learning-heads-shoulders-knees-and-toes-in-welsh/" TargetMode="External"/><Relationship Id="rId1" Type="http://schemas.openxmlformats.org/officeDocument/2006/relationships/slideLayout" Target="../slideLayouts/slideLayout2.xml"/><Relationship Id="rId6" Type="http://schemas.openxmlformats.org/officeDocument/2006/relationships/hyperlink" Target="https://www.historic-uk.com/HistoryUK/HistoryofWales/Welsh-Language/" TargetMode="External"/><Relationship Id="rId11" Type="http://schemas.openxmlformats.org/officeDocument/2006/relationships/hyperlink" Target="https://www-cambridge-org.ezproxy.uwtsd.ac.uk/core/journals/historical-journal/article/conservative-governments-and-the-development-of-welsh-language-policy-in-the-1980s-and-1990s/A0D36FBD8ED2FB625763805EA51350E4" TargetMode="External"/><Relationship Id="rId5" Type="http://schemas.openxmlformats.org/officeDocument/2006/relationships/hyperlink" Target="https://www.learnedsociety.wales/lsw-event/bilingualism-and-multilingualisms-in-medieval-wales/" TargetMode="External"/><Relationship Id="rId15" Type="http://schemas.openxmlformats.org/officeDocument/2006/relationships/hyperlink" Target="https://www.ncbi.nlm.nih.gov/pmc/articles/PMC5571872/" TargetMode="External"/><Relationship Id="rId10" Type="http://schemas.openxmlformats.org/officeDocument/2006/relationships/hyperlink" Target="https://www.bbc.co.uk/wales/history/sites/themes/society/language_devolution.shtml" TargetMode="External"/><Relationship Id="rId4" Type="http://schemas.openxmlformats.org/officeDocument/2006/relationships/hyperlink" Target="http://www.unavarra.es/tel2l/eng/BilingEd.htm#top" TargetMode="External"/><Relationship Id="rId9" Type="http://schemas.openxmlformats.org/officeDocument/2006/relationships/hyperlink" Target="https://www.learningcultures.org/images/newsletters/estyn_coaching_mentoring_.pdf" TargetMode="External"/><Relationship Id="rId14" Type="http://schemas.openxmlformats.org/officeDocument/2006/relationships/hyperlink" Target="https://drpfconsults.com/examining-both-sides-of-the-bilingual-education-debat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bbc.co.uk/bitesize/guides/zsqsgk7/revision/3" TargetMode="External"/><Relationship Id="rId13" Type="http://schemas.openxmlformats.org/officeDocument/2006/relationships/hyperlink" Target="https://www.estyn.gov.wales/system/files/2021-03/Estyn%20Welsh%20language%20acquisition%20E%2810%29.pdf?fbclid=IwAR3SA3ZjLYzc8S513Hw1bEXib5aTzmMSjH_7ou2kKW_5VT9bnx9XW0WL-w0" TargetMode="External"/><Relationship Id="rId3" Type="http://schemas.openxmlformats.org/officeDocument/2006/relationships/hyperlink" Target="https://www.historic-uk.com/HistoryUK/HistoryofWales/The-History-of-Welsh-Surnames/" TargetMode="External"/><Relationship Id="rId7" Type="http://schemas.openxmlformats.org/officeDocument/2006/relationships/hyperlink" Target="https://www-tandfonline-com.ezproxy.uwtsd.ac.uk/doi/full/10.1080/13670050.2016.1238865" TargetMode="External"/><Relationship Id="rId12" Type="http://schemas.openxmlformats.org/officeDocument/2006/relationships/hyperlink" Target="https://www.bbc.co.uk/wales/welshathome/textversion/sw_e_bathroom_mirror_body.shtm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cambridge.org/core/journals/bilingualism-language-and-cognition/article/abs/bilingual-language-acquisition-and-theories-of-diachronic-change-bilingualism-as-cause-and-effect-of-grammatical-change/F8A80CB1DE7FABB6B1A82805085E40D1" TargetMode="External"/><Relationship Id="rId11" Type="http://schemas.openxmlformats.org/officeDocument/2006/relationships/hyperlink" Target="https://www.carmarthenshire.gov.wales/home/council-services/education-schools/bilingual-education/advantages-of-being-bilingual/#.YJFopOjYrrd" TargetMode="External"/><Relationship Id="rId5" Type="http://schemas.openxmlformats.org/officeDocument/2006/relationships/hyperlink" Target="https://lovetoteach87.com/2016/07/24/developing-and-promoting-bilingualism-in-wales/" TargetMode="External"/><Relationship Id="rId15" Type="http://schemas.openxmlformats.org/officeDocument/2006/relationships/hyperlink" Target="https://gov.wales/sites/default/files/publications/2018-02/welsh-in-education-action-plan-2017%E2%80%9321.pdf" TargetMode="External"/><Relationship Id="rId10" Type="http://schemas.openxmlformats.org/officeDocument/2006/relationships/hyperlink" Target="https://gov.wales/cymraeg-education/pre-school#page_wrapper" TargetMode="External"/><Relationship Id="rId4" Type="http://schemas.openxmlformats.org/officeDocument/2006/relationships/hyperlink" Target="https://gov.wales/sites/default/files/publications/2018-12/cymraeg-2050-welsh-language-strategy.pdf" TargetMode="External"/><Relationship Id="rId9" Type="http://schemas.openxmlformats.org/officeDocument/2006/relationships/hyperlink" Target="https://www.vectorstock.com/royalty-free-vector/cartoon-boy-and-girl-with-backpacks-vector-1428565" TargetMode="External"/><Relationship Id="rId14" Type="http://schemas.openxmlformats.org/officeDocument/2006/relationships/hyperlink" Target="https://gov.wales/sites/default/files/publications/2018-02/welsh-in-education-action-plan-2017-21-summary-of-the-pla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5"/>
        <p:cNvGrpSpPr/>
        <p:nvPr/>
      </p:nvGrpSpPr>
      <p:grpSpPr>
        <a:xfrm>
          <a:off x="0" y="0"/>
          <a:ext cx="0" cy="0"/>
          <a:chOff x="0" y="0"/>
          <a:chExt cx="0" cy="0"/>
        </a:xfrm>
      </p:grpSpPr>
      <p:sp>
        <p:nvSpPr>
          <p:cNvPr id="96" name="Google Shape;96;p15"/>
          <p:cNvSpPr/>
          <p:nvPr/>
        </p:nvSpPr>
        <p:spPr>
          <a:xfrm>
            <a:off x="475488" y="0"/>
            <a:ext cx="10910292" cy="6858000"/>
          </a:xfrm>
          <a:prstGeom prst="rect">
            <a:avLst/>
          </a:prstGeom>
          <a:gradFill>
            <a:gsLst>
              <a:gs pos="0">
                <a:srgbClr val="3865B4"/>
              </a:gs>
              <a:gs pos="25000">
                <a:srgbClr val="3865B4"/>
              </a:gs>
              <a:gs pos="94000">
                <a:srgbClr val="3A3838"/>
              </a:gs>
              <a:gs pos="100000">
                <a:srgbClr val="3A3838"/>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97" name="Google Shape;97;p15"/>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98" name="Google Shape;98;p15"/>
          <p:cNvSpPr txBox="1">
            <a:spLocks noGrp="1"/>
          </p:cNvSpPr>
          <p:nvPr>
            <p:ph type="ctrTitle"/>
          </p:nvPr>
        </p:nvSpPr>
        <p:spPr>
          <a:xfrm>
            <a:off x="3043403" y="2413472"/>
            <a:ext cx="6105194" cy="2031055"/>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Arial"/>
              <a:buNone/>
            </a:pPr>
            <a:r>
              <a:rPr lang="en-GB">
                <a:latin typeface="Arial"/>
                <a:ea typeface="Arial"/>
                <a:cs typeface="Arial"/>
                <a:sym typeface="Arial"/>
              </a:rPr>
              <a:t>Welsh Language History</a:t>
            </a:r>
            <a:endParaRPr/>
          </a:p>
        </p:txBody>
      </p:sp>
      <p:sp>
        <p:nvSpPr>
          <p:cNvPr id="99" name="Google Shape;99;p15"/>
          <p:cNvSpPr txBox="1"/>
          <p:nvPr/>
        </p:nvSpPr>
        <p:spPr>
          <a:xfrm>
            <a:off x="9966900" y="5949900"/>
            <a:ext cx="2225100" cy="908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endParaRPr sz="1100">
              <a:solidFill>
                <a:schemeClr val="dk1"/>
              </a:solidFill>
            </a:endParaRPr>
          </a:p>
          <a:p>
            <a:pPr marL="0" lvl="0" indent="0" algn="l" rtl="0">
              <a:spcBef>
                <a:spcPts val="0"/>
              </a:spcBef>
              <a:spcAft>
                <a:spcPts val="0"/>
              </a:spcAft>
              <a:buClr>
                <a:schemeClr val="dk1"/>
              </a:buClr>
              <a:buSzPts val="1100"/>
              <a:buFont typeface="Arial"/>
              <a:buNone/>
            </a:pPr>
            <a:r>
              <a:rPr lang="en-GB" sz="1100">
                <a:solidFill>
                  <a:schemeClr val="dk1"/>
                </a:solidFill>
              </a:rPr>
              <a:t>Presentation Available at: </a:t>
            </a:r>
            <a:r>
              <a:rPr lang="en-GB" sz="1100" u="sng">
                <a:solidFill>
                  <a:schemeClr val="hlink"/>
                </a:solidFill>
                <a:hlinkClick r:id="rId4"/>
              </a:rPr>
              <a:t>https://youtu.be/pZD0SZv9wI8</a:t>
            </a:r>
            <a:r>
              <a:rPr lang="en-GB" sz="1100">
                <a:solidFill>
                  <a:schemeClr val="dk1"/>
                </a:solidFill>
              </a:rPr>
              <a:t> </a:t>
            </a:r>
            <a:endParaRPr sz="1100">
              <a:solidFill>
                <a:schemeClr val="dk1"/>
              </a:solidFill>
            </a:endParaRPr>
          </a:p>
          <a:p>
            <a:pPr marL="0" lvl="0" indent="0" algn="l" rtl="0">
              <a:spcBef>
                <a:spcPts val="0"/>
              </a:spcBef>
              <a:spcAft>
                <a:spcPts val="0"/>
              </a:spcAft>
              <a:buNone/>
            </a:pPr>
            <a:endParaRPr>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lt1"/>
            </a:gs>
            <a:gs pos="50000">
              <a:srgbClr val="FAFAFA"/>
            </a:gs>
            <a:gs pos="100000">
              <a:srgbClr val="CECECE"/>
            </a:gs>
          </a:gsLst>
          <a:lin ang="5400000" scaled="0"/>
        </a:gradFill>
        <a:effectLst/>
      </p:bgPr>
    </p:bg>
    <p:spTree>
      <p:nvGrpSpPr>
        <p:cNvPr id="1" name="Shape 103"/>
        <p:cNvGrpSpPr/>
        <p:nvPr/>
      </p:nvGrpSpPr>
      <p:grpSpPr>
        <a:xfrm>
          <a:off x="0" y="0"/>
          <a:ext cx="0" cy="0"/>
          <a:chOff x="0" y="0"/>
          <a:chExt cx="0" cy="0"/>
        </a:xfrm>
      </p:grpSpPr>
      <p:sp>
        <p:nvSpPr>
          <p:cNvPr id="104" name="Google Shape;104;p16"/>
          <p:cNvSpPr/>
          <p:nvPr/>
        </p:nvSpPr>
        <p:spPr>
          <a:xfrm>
            <a:off x="0" y="0"/>
            <a:ext cx="12192000" cy="6858000"/>
          </a:xfrm>
          <a:prstGeom prst="rect">
            <a:avLst/>
          </a:prstGeom>
          <a:gradFill>
            <a:gsLst>
              <a:gs pos="0">
                <a:schemeClr val="lt1"/>
              </a:gs>
              <a:gs pos="50000">
                <a:srgbClr val="FAFAFA"/>
              </a:gs>
              <a:gs pos="100000">
                <a:srgbClr val="CECECE"/>
              </a:gs>
            </a:gsLst>
            <a:lin ang="54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Impact"/>
              <a:ea typeface="Impact"/>
              <a:cs typeface="Impact"/>
              <a:sym typeface="Impact"/>
            </a:endParaRPr>
          </a:p>
        </p:txBody>
      </p:sp>
      <p:sp>
        <p:nvSpPr>
          <p:cNvPr id="105" name="Google Shape;105;p16"/>
          <p:cNvSpPr/>
          <p:nvPr/>
        </p:nvSpPr>
        <p:spPr>
          <a:xfrm rot="-120000">
            <a:off x="815340" y="683404"/>
            <a:ext cx="10561320" cy="5404104"/>
          </a:xfrm>
          <a:prstGeom prst="rect">
            <a:avLst/>
          </a:prstGeom>
          <a:solidFill>
            <a:srgbClr val="FFFFFF"/>
          </a:solidFill>
          <a:ln w="9525" cap="sq" cmpd="thinThick">
            <a:solidFill>
              <a:srgbClr val="DDDDDD"/>
            </a:solidFill>
            <a:prstDash val="solid"/>
            <a:miter lim="800000"/>
            <a:headEnd type="none" w="sm" len="sm"/>
            <a:tailEnd type="none" w="sm" len="sm"/>
          </a:ln>
          <a:effectLst>
            <a:outerShdw blurRad="266700" dist="1143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Impact"/>
              <a:ea typeface="Impact"/>
              <a:cs typeface="Impact"/>
              <a:sym typeface="Impact"/>
            </a:endParaRPr>
          </a:p>
        </p:txBody>
      </p:sp>
      <p:pic>
        <p:nvPicPr>
          <p:cNvPr id="106" name="Google Shape;106;p16"/>
          <p:cNvPicPr preferRelativeResize="0">
            <a:picLocks noGrp="1"/>
          </p:cNvPicPr>
          <p:nvPr>
            <p:ph type="body" idx="1"/>
          </p:nvPr>
        </p:nvPicPr>
        <p:blipFill rotWithShape="1">
          <a:blip r:embed="rId3">
            <a:alphaModFix/>
          </a:blip>
          <a:srcRect t="6593" r="1" b="1"/>
          <a:stretch/>
        </p:blipFill>
        <p:spPr>
          <a:xfrm rot="-120000">
            <a:off x="1137837" y="1003258"/>
            <a:ext cx="9916327" cy="4764396"/>
          </a:xfrm>
          <a:prstGeom prst="rect">
            <a:avLst/>
          </a:prstGeom>
          <a:noFill/>
          <a:ln>
            <a:noFill/>
          </a:ln>
        </p:spPr>
      </p:pic>
      <p:sp>
        <p:nvSpPr>
          <p:cNvPr id="107" name="Google Shape;107;p16"/>
          <p:cNvSpPr txBox="1"/>
          <p:nvPr/>
        </p:nvSpPr>
        <p:spPr>
          <a:xfrm>
            <a:off x="10549776" y="5939241"/>
            <a:ext cx="1642224" cy="120032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a:solidFill>
                  <a:schemeClr val="dk1"/>
                </a:solidFill>
                <a:latin typeface="Arial"/>
                <a:ea typeface="Arial"/>
                <a:cs typeface="Arial"/>
                <a:sym typeface="Arial"/>
              </a:rPr>
              <a:t>Image from Johnson (No Date)</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1"/>
        <p:cNvGrpSpPr/>
        <p:nvPr/>
      </p:nvGrpSpPr>
      <p:grpSpPr>
        <a:xfrm>
          <a:off x="0" y="0"/>
          <a:ext cx="0" cy="0"/>
          <a:chOff x="0" y="0"/>
          <a:chExt cx="0" cy="0"/>
        </a:xfrm>
      </p:grpSpPr>
      <p:cxnSp>
        <p:nvCxnSpPr>
          <p:cNvPr id="112" name="Google Shape;112;p17"/>
          <p:cNvCxnSpPr/>
          <p:nvPr/>
        </p:nvCxnSpPr>
        <p:spPr>
          <a:xfrm>
            <a:off x="0" y="4539556"/>
            <a:ext cx="12188825" cy="0"/>
          </a:xfrm>
          <a:prstGeom prst="straightConnector1">
            <a:avLst/>
          </a:prstGeom>
          <a:noFill/>
          <a:ln w="50800" cap="flat" cmpd="sng">
            <a:solidFill>
              <a:srgbClr val="3F3F3F"/>
            </a:solidFill>
            <a:prstDash val="solid"/>
            <a:miter lim="800000"/>
            <a:headEnd type="none" w="sm" len="sm"/>
            <a:tailEnd type="none" w="sm" len="sm"/>
          </a:ln>
        </p:spPr>
      </p:cxnSp>
      <p:sp>
        <p:nvSpPr>
          <p:cNvPr id="113" name="Google Shape;113;p17"/>
          <p:cNvSpPr/>
          <p:nvPr/>
        </p:nvSpPr>
        <p:spPr>
          <a:xfrm>
            <a:off x="0" y="4635795"/>
            <a:ext cx="12192000" cy="1735555"/>
          </a:xfrm>
          <a:prstGeom prst="rect">
            <a:avLst/>
          </a:prstGeom>
          <a:solidFill>
            <a:srgbClr val="3F3F3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4" name="Google Shape;114;p17"/>
          <p:cNvSpPr txBox="1">
            <a:spLocks noGrp="1"/>
          </p:cNvSpPr>
          <p:nvPr>
            <p:ph type="title"/>
          </p:nvPr>
        </p:nvSpPr>
        <p:spPr>
          <a:xfrm>
            <a:off x="526073" y="4756638"/>
            <a:ext cx="11139854" cy="893043"/>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5400"/>
              <a:buFont typeface="Calibri"/>
              <a:buNone/>
            </a:pPr>
            <a:r>
              <a:rPr lang="en-GB" sz="5400">
                <a:solidFill>
                  <a:schemeClr val="lt1"/>
                </a:solidFill>
                <a:latin typeface="Calibri"/>
                <a:ea typeface="Calibri"/>
                <a:cs typeface="Calibri"/>
                <a:sym typeface="Calibri"/>
              </a:rPr>
              <a:t>Government Acts</a:t>
            </a:r>
            <a:endParaRPr/>
          </a:p>
        </p:txBody>
      </p:sp>
      <p:pic>
        <p:nvPicPr>
          <p:cNvPr id="115" name="Google Shape;115;p17"/>
          <p:cNvPicPr preferRelativeResize="0">
            <a:picLocks noGrp="1"/>
          </p:cNvPicPr>
          <p:nvPr>
            <p:ph type="body" idx="1"/>
          </p:nvPr>
        </p:nvPicPr>
        <p:blipFill rotWithShape="1">
          <a:blip r:embed="rId3">
            <a:alphaModFix/>
          </a:blip>
          <a:srcRect/>
          <a:stretch/>
        </p:blipFill>
        <p:spPr>
          <a:xfrm>
            <a:off x="320040" y="314974"/>
            <a:ext cx="11496821" cy="3983150"/>
          </a:xfrm>
          <a:prstGeom prst="rect">
            <a:avLst/>
          </a:prstGeom>
          <a:noFill/>
          <a:ln>
            <a:noFill/>
          </a:ln>
        </p:spPr>
      </p:pic>
      <p:cxnSp>
        <p:nvCxnSpPr>
          <p:cNvPr id="116" name="Google Shape;116;p17"/>
          <p:cNvCxnSpPr/>
          <p:nvPr/>
        </p:nvCxnSpPr>
        <p:spPr>
          <a:xfrm>
            <a:off x="4724400" y="5746932"/>
            <a:ext cx="2743200" cy="0"/>
          </a:xfrm>
          <a:prstGeom prst="straightConnector1">
            <a:avLst/>
          </a:prstGeom>
          <a:noFill/>
          <a:ln w="19050" cap="flat" cmpd="sng">
            <a:solidFill>
              <a:schemeClr val="lt1">
                <a:alpha val="74901"/>
              </a:schemeClr>
            </a:solidFill>
            <a:prstDash val="solid"/>
            <a:miter lim="800000"/>
            <a:headEnd type="none" w="sm" len="sm"/>
            <a:tailEnd type="none" w="sm" len="sm"/>
          </a:ln>
        </p:spPr>
      </p:cxnSp>
      <p:cxnSp>
        <p:nvCxnSpPr>
          <p:cNvPr id="117" name="Google Shape;117;p17"/>
          <p:cNvCxnSpPr/>
          <p:nvPr/>
        </p:nvCxnSpPr>
        <p:spPr>
          <a:xfrm>
            <a:off x="0" y="6468601"/>
            <a:ext cx="12188825" cy="0"/>
          </a:xfrm>
          <a:prstGeom prst="straightConnector1">
            <a:avLst/>
          </a:prstGeom>
          <a:noFill/>
          <a:ln w="50800" cap="flat" cmpd="sng">
            <a:solidFill>
              <a:srgbClr val="3F3F3F"/>
            </a:solidFill>
            <a:prstDash val="solid"/>
            <a:miter lim="800000"/>
            <a:headEnd type="none" w="sm" len="sm"/>
            <a:tailEnd type="none" w="sm" len="sm"/>
          </a:ln>
        </p:spPr>
      </p:cxnSp>
      <p:sp>
        <p:nvSpPr>
          <p:cNvPr id="118" name="Google Shape;118;p17"/>
          <p:cNvSpPr txBox="1"/>
          <p:nvPr/>
        </p:nvSpPr>
        <p:spPr>
          <a:xfrm>
            <a:off x="8971980" y="5032487"/>
            <a:ext cx="2956984"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Image from Bilingualism and </a:t>
            </a:r>
            <a:r>
              <a:rPr lang="en-GB" sz="1800">
                <a:solidFill>
                  <a:schemeClr val="dk1"/>
                </a:solidFill>
              </a:rPr>
              <a:t>Multilingualisms</a:t>
            </a:r>
            <a:r>
              <a:rPr lang="en-GB" sz="1800">
                <a:solidFill>
                  <a:schemeClr val="dk1"/>
                </a:solidFill>
                <a:latin typeface="Arial"/>
                <a:ea typeface="Arial"/>
                <a:cs typeface="Arial"/>
                <a:sym typeface="Arial"/>
              </a:rPr>
              <a:t> in Medieval Wales (2018)</a:t>
            </a:r>
            <a:endParaRPr sz="18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22"/>
        <p:cNvGrpSpPr/>
        <p:nvPr/>
      </p:nvGrpSpPr>
      <p:grpSpPr>
        <a:xfrm>
          <a:off x="0" y="0"/>
          <a:ext cx="0" cy="0"/>
          <a:chOff x="0" y="0"/>
          <a:chExt cx="0" cy="0"/>
        </a:xfrm>
      </p:grpSpPr>
      <p:sp>
        <p:nvSpPr>
          <p:cNvPr id="123" name="Google Shape;123;p18"/>
          <p:cNvSpPr txBox="1">
            <a:spLocks noGrp="1"/>
          </p:cNvSpPr>
          <p:nvPr>
            <p:ph type="title"/>
          </p:nvPr>
        </p:nvSpPr>
        <p:spPr>
          <a:xfrm>
            <a:off x="7803280" y="2521213"/>
            <a:ext cx="4087306" cy="1815573"/>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lt1"/>
              </a:buClr>
              <a:buSzPts val="5400"/>
              <a:buFont typeface="Calibri"/>
              <a:buNone/>
            </a:pPr>
            <a:r>
              <a:rPr lang="en-GB" sz="5400"/>
              <a:t>Benefits of Bilingualism </a:t>
            </a:r>
            <a:endParaRPr/>
          </a:p>
        </p:txBody>
      </p:sp>
      <p:sp>
        <p:nvSpPr>
          <p:cNvPr id="124" name="Google Shape;124;p18"/>
          <p:cNvSpPr/>
          <p:nvPr/>
        </p:nvSpPr>
        <p:spPr>
          <a:xfrm rot="10800000">
            <a:off x="2" y="0"/>
            <a:ext cx="7188051" cy="6858000"/>
          </a:xfrm>
          <a:custGeom>
            <a:avLst/>
            <a:gdLst/>
            <a:ahLst/>
            <a:cxnLst/>
            <a:rect l="l" t="t" r="r" b="b"/>
            <a:pathLst>
              <a:path w="7188051" h="6858000" extrusionOk="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lt1">
              <a:alpha val="8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5" name="Google Shape;125;p18"/>
          <p:cNvPicPr preferRelativeResize="0"/>
          <p:nvPr/>
        </p:nvPicPr>
        <p:blipFill rotWithShape="1">
          <a:blip r:embed="rId3">
            <a:alphaModFix/>
          </a:blip>
          <a:srcRect t="2426" r="-1" b="-1"/>
          <a:stretch/>
        </p:blipFill>
        <p:spPr>
          <a:xfrm>
            <a:off x="1" y="10"/>
            <a:ext cx="7028495" cy="6857990"/>
          </a:xfrm>
          <a:custGeom>
            <a:avLst/>
            <a:gdLst/>
            <a:ahLst/>
            <a:cxnLst/>
            <a:rect l="l" t="t" r="r" b="b"/>
            <a:pathLst>
              <a:path w="7028495" h="6858000" extrusionOk="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ln>
            <a:noFill/>
          </a:ln>
        </p:spPr>
      </p:pic>
      <p:sp>
        <p:nvSpPr>
          <p:cNvPr id="126" name="Google Shape;126;p18"/>
          <p:cNvSpPr txBox="1"/>
          <p:nvPr/>
        </p:nvSpPr>
        <p:spPr>
          <a:xfrm>
            <a:off x="1540932" y="5139266"/>
            <a:ext cx="351790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Image from Jmg242 (No Date)</a:t>
            </a:r>
            <a:endParaRPr sz="18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0"/>
        <p:cNvGrpSpPr/>
        <p:nvPr/>
      </p:nvGrpSpPr>
      <p:grpSpPr>
        <a:xfrm>
          <a:off x="0" y="0"/>
          <a:ext cx="0" cy="0"/>
          <a:chOff x="0" y="0"/>
          <a:chExt cx="0" cy="0"/>
        </a:xfrm>
      </p:grpSpPr>
      <p:sp>
        <p:nvSpPr>
          <p:cNvPr id="131" name="Google Shape;131;p19"/>
          <p:cNvSpPr/>
          <p:nvPr/>
        </p:nvSpPr>
        <p:spPr>
          <a:xfrm>
            <a:off x="475488" y="0"/>
            <a:ext cx="10910292" cy="6858000"/>
          </a:xfrm>
          <a:prstGeom prst="rect">
            <a:avLst/>
          </a:prstGeom>
          <a:gradFill>
            <a:gsLst>
              <a:gs pos="0">
                <a:srgbClr val="3865B4"/>
              </a:gs>
              <a:gs pos="25000">
                <a:srgbClr val="3865B4"/>
              </a:gs>
              <a:gs pos="94000">
                <a:srgbClr val="3A3838"/>
              </a:gs>
              <a:gs pos="100000">
                <a:srgbClr val="3A3838"/>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32" name="Google Shape;132;p19"/>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33" name="Google Shape;133;p19"/>
          <p:cNvSpPr txBox="1">
            <a:spLocks noGrp="1"/>
          </p:cNvSpPr>
          <p:nvPr>
            <p:ph type="title"/>
          </p:nvPr>
        </p:nvSpPr>
        <p:spPr>
          <a:xfrm>
            <a:off x="3043403" y="2610541"/>
            <a:ext cx="6105300" cy="140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4700"/>
              <a:buFont typeface="Calibri"/>
              <a:buNone/>
            </a:pPr>
            <a:r>
              <a:rPr lang="en-GB" sz="4700">
                <a:latin typeface="Calibri"/>
                <a:ea typeface="Calibri"/>
                <a:cs typeface="Calibri"/>
                <a:sym typeface="Calibri"/>
              </a:rPr>
              <a:t>Welsh Language Theory and </a:t>
            </a:r>
            <a:r>
              <a:rPr lang="en-GB" sz="4700"/>
              <a:t>Pedagogy</a:t>
            </a:r>
            <a:endParaRPr/>
          </a:p>
        </p:txBody>
      </p:sp>
      <p:sp>
        <p:nvSpPr>
          <p:cNvPr id="134" name="Google Shape;134;p19"/>
          <p:cNvSpPr txBox="1"/>
          <p:nvPr/>
        </p:nvSpPr>
        <p:spPr>
          <a:xfrm>
            <a:off x="9875700" y="6334800"/>
            <a:ext cx="2316300" cy="523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GB" sz="1100">
                <a:solidFill>
                  <a:schemeClr val="dk1"/>
                </a:solidFill>
              </a:rPr>
              <a:t>Presentation Available at: </a:t>
            </a:r>
            <a:r>
              <a:rPr lang="en-GB" sz="1100" u="sng">
                <a:solidFill>
                  <a:schemeClr val="hlink"/>
                </a:solidFill>
                <a:hlinkClick r:id="rId4"/>
              </a:rPr>
              <a:t>https://youtu.be/rNEPOsaVZK4</a:t>
            </a:r>
            <a:r>
              <a:rPr lang="en-GB" sz="1100">
                <a:solidFill>
                  <a:schemeClr val="dk1"/>
                </a:solidFill>
              </a:rPr>
              <a:t> </a:t>
            </a:r>
            <a:endParaRPr>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pic>
        <p:nvPicPr>
          <p:cNvPr id="139" name="Google Shape;139;p20"/>
          <p:cNvPicPr preferRelativeResize="0"/>
          <p:nvPr/>
        </p:nvPicPr>
        <p:blipFill rotWithShape="1">
          <a:blip r:embed="rId3">
            <a:alphaModFix/>
          </a:blip>
          <a:srcRect t="5635" b="10095"/>
          <a:stretch/>
        </p:blipFill>
        <p:spPr>
          <a:xfrm>
            <a:off x="-1" y="10"/>
            <a:ext cx="12192000" cy="6857990"/>
          </a:xfrm>
          <a:prstGeom prst="rect">
            <a:avLst/>
          </a:prstGeom>
          <a:noFill/>
          <a:ln>
            <a:noFill/>
          </a:ln>
        </p:spPr>
      </p:pic>
      <p:sp>
        <p:nvSpPr>
          <p:cNvPr id="140" name="Google Shape;140;p20"/>
          <p:cNvSpPr/>
          <p:nvPr/>
        </p:nvSpPr>
        <p:spPr>
          <a:xfrm flipH="1">
            <a:off x="0" y="998175"/>
            <a:ext cx="6017172" cy="5859825"/>
          </a:xfrm>
          <a:custGeom>
            <a:avLst/>
            <a:gdLst/>
            <a:ahLst/>
            <a:cxnLst/>
            <a:rect l="l" t="t" r="r" b="b"/>
            <a:pathLst>
              <a:path w="1333" h="1298" extrusionOk="0">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lt1">
              <a:alpha val="74901"/>
            </a:schemeClr>
          </a:solidFill>
          <a:ln>
            <a:noFill/>
          </a:ln>
        </p:spPr>
        <p:txBody>
          <a:bodyPr spcFirstLastPara="1" wrap="square" lIns="91425" tIns="45700" rIns="91425" bIns="45700" anchor="t" anchorCtr="0">
            <a:noAutofit/>
          </a:bodyPr>
          <a:lstStyle/>
          <a:p>
            <a:pPr marL="0" marR="0" lvl="0" indent="0" algn="ctr" rtl="0">
              <a:spcBef>
                <a:spcPts val="0"/>
              </a:spcBef>
              <a:spcAft>
                <a:spcPts val="0"/>
              </a:spcAft>
              <a:buClr>
                <a:schemeClr val="dk1"/>
              </a:buClr>
              <a:buSzPts val="1600"/>
              <a:buFont typeface="Arial"/>
              <a:buNone/>
            </a:pPr>
            <a:endParaRPr sz="1600" cap="none">
              <a:solidFill>
                <a:schemeClr val="dk1"/>
              </a:solidFill>
              <a:latin typeface="Calibri"/>
              <a:ea typeface="Calibri"/>
              <a:cs typeface="Calibri"/>
              <a:sym typeface="Calibri"/>
            </a:endParaRPr>
          </a:p>
        </p:txBody>
      </p:sp>
      <p:sp>
        <p:nvSpPr>
          <p:cNvPr id="141" name="Google Shape;141;p20"/>
          <p:cNvSpPr txBox="1">
            <a:spLocks noGrp="1"/>
          </p:cNvSpPr>
          <p:nvPr>
            <p:ph type="title"/>
          </p:nvPr>
        </p:nvSpPr>
        <p:spPr>
          <a:xfrm>
            <a:off x="652692" y="1804285"/>
            <a:ext cx="4204137" cy="134275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Calibri"/>
              <a:buNone/>
            </a:pPr>
            <a:r>
              <a:rPr lang="en-GB" sz="3600"/>
              <a:t>Bilingualism Cognitive Theory</a:t>
            </a:r>
            <a:endParaRPr/>
          </a:p>
        </p:txBody>
      </p:sp>
      <p:cxnSp>
        <p:nvCxnSpPr>
          <p:cNvPr id="142" name="Google Shape;142;p20"/>
          <p:cNvCxnSpPr/>
          <p:nvPr/>
        </p:nvCxnSpPr>
        <p:spPr>
          <a:xfrm>
            <a:off x="2287051" y="3337139"/>
            <a:ext cx="935420" cy="0"/>
          </a:xfrm>
          <a:prstGeom prst="straightConnector1">
            <a:avLst/>
          </a:prstGeom>
          <a:noFill/>
          <a:ln w="25400" cap="sq" cmpd="sng">
            <a:solidFill>
              <a:srgbClr val="262626"/>
            </a:solidFill>
            <a:prstDash val="solid"/>
            <a:bevel/>
            <a:headEnd type="none" w="sm" len="sm"/>
            <a:tailEnd type="none" w="sm" len="sm"/>
          </a:ln>
        </p:spPr>
      </p:cxnSp>
      <p:sp>
        <p:nvSpPr>
          <p:cNvPr id="143" name="Google Shape;143;p20"/>
          <p:cNvSpPr txBox="1"/>
          <p:nvPr/>
        </p:nvSpPr>
        <p:spPr>
          <a:xfrm>
            <a:off x="10854266" y="5934660"/>
            <a:ext cx="1337733"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Calibri"/>
                <a:ea typeface="Calibri"/>
                <a:cs typeface="Calibri"/>
                <a:sym typeface="Calibri"/>
              </a:rPr>
              <a:t>Image from Jones (2016)</a:t>
            </a:r>
            <a:endParaRPr/>
          </a:p>
        </p:txBody>
      </p:sp>
      <p:sp>
        <p:nvSpPr>
          <p:cNvPr id="144" name="Google Shape;144;p20"/>
          <p:cNvSpPr txBox="1"/>
          <p:nvPr/>
        </p:nvSpPr>
        <p:spPr>
          <a:xfrm>
            <a:off x="0" y="3435795"/>
            <a:ext cx="5640000" cy="3109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a:solidFill>
                  <a:schemeClr val="dk1"/>
                </a:solidFill>
                <a:latin typeface="Calibri"/>
                <a:ea typeface="Calibri"/>
                <a:cs typeface="Calibri"/>
                <a:sym typeface="Calibri"/>
              </a:rPr>
              <a:t>Cummings Common Underlying Proficiency Theory states that two languages that are used by a bilingual individual can function through the same central cognitive system (Bilingualism and Bilingual Education (No Date).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8"/>
        <p:cNvGrpSpPr/>
        <p:nvPr/>
      </p:nvGrpSpPr>
      <p:grpSpPr>
        <a:xfrm>
          <a:off x="0" y="0"/>
          <a:ext cx="0" cy="0"/>
          <a:chOff x="0" y="0"/>
          <a:chExt cx="0" cy="0"/>
        </a:xfrm>
      </p:grpSpPr>
      <p:sp>
        <p:nvSpPr>
          <p:cNvPr id="149" name="Google Shape;149;p2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0" name="Google Shape;150;p21"/>
          <p:cNvSpPr/>
          <p:nvPr/>
        </p:nvSpPr>
        <p:spPr>
          <a:xfrm rot="-5400000" flipH="1">
            <a:off x="2666617" y="-2666188"/>
            <a:ext cx="6858000" cy="12191234"/>
          </a:xfrm>
          <a:prstGeom prst="rect">
            <a:avLst/>
          </a:prstGeom>
          <a:gradFill>
            <a:gsLst>
              <a:gs pos="0">
                <a:schemeClr val="accent1"/>
              </a:gs>
              <a:gs pos="8000">
                <a:schemeClr val="accent1"/>
              </a:gs>
              <a:gs pos="100000">
                <a:srgbClr val="1F3864"/>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1" name="Google Shape;151;p21"/>
          <p:cNvSpPr/>
          <p:nvPr/>
        </p:nvSpPr>
        <p:spPr>
          <a:xfrm rot="10800000" flipH="1">
            <a:off x="-2311" y="0"/>
            <a:ext cx="9070846" cy="6857572"/>
          </a:xfrm>
          <a:prstGeom prst="rect">
            <a:avLst/>
          </a:prstGeom>
          <a:gradFill>
            <a:gsLst>
              <a:gs pos="0">
                <a:srgbClr val="000000">
                  <a:alpha val="51764"/>
                </a:srgbClr>
              </a:gs>
              <a:gs pos="8000">
                <a:srgbClr val="000000">
                  <a:alpha val="51764"/>
                </a:srgbClr>
              </a:gs>
              <a:gs pos="100000">
                <a:schemeClr val="accent1"/>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2" name="Google Shape;152;p21"/>
          <p:cNvSpPr/>
          <p:nvPr/>
        </p:nvSpPr>
        <p:spPr>
          <a:xfrm rot="-5400000" flipH="1">
            <a:off x="3649491" y="-1685840"/>
            <a:ext cx="4894564" cy="12193545"/>
          </a:xfrm>
          <a:prstGeom prst="rect">
            <a:avLst/>
          </a:prstGeom>
          <a:gradFill>
            <a:gsLst>
              <a:gs pos="0">
                <a:srgbClr val="9CC2E5">
                  <a:alpha val="0"/>
                </a:srgbClr>
              </a:gs>
              <a:gs pos="100000">
                <a:srgbClr val="000000">
                  <a:alpha val="45882"/>
                </a:srgbClr>
              </a:gs>
            </a:gsLst>
            <a:lin ang="1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53" name="Google Shape;153;p21"/>
          <p:cNvPicPr preferRelativeResize="0">
            <a:picLocks noGrp="1"/>
          </p:cNvPicPr>
          <p:nvPr>
            <p:ph type="body" idx="1"/>
          </p:nvPr>
        </p:nvPicPr>
        <p:blipFill rotWithShape="1">
          <a:blip r:embed="rId3">
            <a:alphaModFix/>
          </a:blip>
          <a:srcRect r="16401" b="35691"/>
          <a:stretch/>
        </p:blipFill>
        <p:spPr>
          <a:xfrm>
            <a:off x="1381609" y="1026369"/>
            <a:ext cx="9428016" cy="4804833"/>
          </a:xfrm>
          <a:prstGeom prst="rect">
            <a:avLst/>
          </a:prstGeom>
          <a:noFill/>
          <a:ln>
            <a:noFill/>
          </a:ln>
        </p:spPr>
      </p:pic>
      <p:sp>
        <p:nvSpPr>
          <p:cNvPr id="154" name="Google Shape;154;p21"/>
          <p:cNvSpPr txBox="1"/>
          <p:nvPr/>
        </p:nvSpPr>
        <p:spPr>
          <a:xfrm>
            <a:off x="5181217" y="6021222"/>
            <a:ext cx="182880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Image from Fioriello (2020),</a:t>
            </a:r>
            <a:endParaRPr sz="18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58"/>
        <p:cNvGrpSpPr/>
        <p:nvPr/>
      </p:nvGrpSpPr>
      <p:grpSpPr>
        <a:xfrm>
          <a:off x="0" y="0"/>
          <a:ext cx="0" cy="0"/>
          <a:chOff x="0" y="0"/>
          <a:chExt cx="0" cy="0"/>
        </a:xfrm>
      </p:grpSpPr>
      <p:pic>
        <p:nvPicPr>
          <p:cNvPr id="159" name="Google Shape;159;p22"/>
          <p:cNvPicPr preferRelativeResize="0"/>
          <p:nvPr/>
        </p:nvPicPr>
        <p:blipFill rotWithShape="1">
          <a:blip r:embed="rId3">
            <a:alphaModFix/>
          </a:blip>
          <a:srcRect l="19012" r="4326"/>
          <a:stretch/>
        </p:blipFill>
        <p:spPr>
          <a:xfrm>
            <a:off x="20" y="10"/>
            <a:ext cx="7009876" cy="6857990"/>
          </a:xfrm>
          <a:custGeom>
            <a:avLst/>
            <a:gdLst/>
            <a:ahLst/>
            <a:cxnLst/>
            <a:rect l="l" t="t" r="r" b="b"/>
            <a:pathLst>
              <a:path w="7009896" h="6858000" extrusionOk="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ln>
            <a:noFill/>
          </a:ln>
        </p:spPr>
      </p:pic>
      <p:sp>
        <p:nvSpPr>
          <p:cNvPr id="160" name="Google Shape;160;p22"/>
          <p:cNvSpPr/>
          <p:nvPr/>
        </p:nvSpPr>
        <p:spPr>
          <a:xfrm flipH="1">
            <a:off x="5711927" y="-1"/>
            <a:ext cx="6480073" cy="6858002"/>
          </a:xfrm>
          <a:custGeom>
            <a:avLst/>
            <a:gdLst/>
            <a:ahLst/>
            <a:cxnLst/>
            <a:rect l="l" t="t" r="r" b="b"/>
            <a:pathLst>
              <a:path w="6480073" h="6858002" extrusionOk="0">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lt1">
              <a:alpha val="8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1" name="Google Shape;161;p22"/>
          <p:cNvSpPr/>
          <p:nvPr/>
        </p:nvSpPr>
        <p:spPr>
          <a:xfrm flipH="1">
            <a:off x="5942784" y="0"/>
            <a:ext cx="6249216" cy="6858001"/>
          </a:xfrm>
          <a:custGeom>
            <a:avLst/>
            <a:gdLst/>
            <a:ahLst/>
            <a:cxnLst/>
            <a:rect l="l" t="t" r="r" b="b"/>
            <a:pathLst>
              <a:path w="6249216" h="6858001" extrusionOk="0">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rgbClr val="41414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22"/>
          <p:cNvSpPr txBox="1">
            <a:spLocks noGrp="1"/>
          </p:cNvSpPr>
          <p:nvPr>
            <p:ph type="title"/>
          </p:nvPr>
        </p:nvSpPr>
        <p:spPr>
          <a:xfrm>
            <a:off x="7115016" y="2697096"/>
            <a:ext cx="3904751" cy="146380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400"/>
              <a:buFont typeface="Calibri"/>
              <a:buNone/>
            </a:pPr>
            <a:r>
              <a:rPr lang="en-GB"/>
              <a:t>Welsh Bilingual </a:t>
            </a:r>
            <a:br>
              <a:rPr lang="en-GB"/>
            </a:br>
            <a:r>
              <a:rPr lang="en-GB"/>
              <a:t>Best Practice </a:t>
            </a:r>
            <a:endParaRPr/>
          </a:p>
        </p:txBody>
      </p:sp>
      <p:sp>
        <p:nvSpPr>
          <p:cNvPr id="163" name="Google Shape;163;p22"/>
          <p:cNvSpPr txBox="1"/>
          <p:nvPr/>
        </p:nvSpPr>
        <p:spPr>
          <a:xfrm>
            <a:off x="8152991" y="5186287"/>
            <a:ext cx="182880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Arial"/>
                <a:ea typeface="Arial"/>
                <a:cs typeface="Arial"/>
                <a:sym typeface="Arial"/>
              </a:rPr>
              <a:t>Image from Evans (2010)</a:t>
            </a:r>
            <a:endParaRPr sz="1800">
              <a:solidFill>
                <a:schemeClr val="lt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7"/>
        <p:cNvGrpSpPr/>
        <p:nvPr/>
      </p:nvGrpSpPr>
      <p:grpSpPr>
        <a:xfrm>
          <a:off x="0" y="0"/>
          <a:ext cx="0" cy="0"/>
          <a:chOff x="0" y="0"/>
          <a:chExt cx="0" cy="0"/>
        </a:xfrm>
      </p:grpSpPr>
      <p:sp>
        <p:nvSpPr>
          <p:cNvPr id="168" name="Google Shape;168;p23"/>
          <p:cNvSpPr/>
          <p:nvPr/>
        </p:nvSpPr>
        <p:spPr>
          <a:xfrm flipH="1">
            <a:off x="1" y="0"/>
            <a:ext cx="8426302" cy="6857999"/>
          </a:xfrm>
          <a:custGeom>
            <a:avLst/>
            <a:gdLst/>
            <a:ahLst/>
            <a:cxnLst/>
            <a:rect l="l" t="t" r="r" b="b"/>
            <a:pathLst>
              <a:path w="8426302" h="6857999" extrusionOk="0">
                <a:moveTo>
                  <a:pt x="8426302" y="0"/>
                </a:moveTo>
                <a:lnTo>
                  <a:pt x="2456308" y="0"/>
                </a:lnTo>
                <a:lnTo>
                  <a:pt x="2348172" y="84455"/>
                </a:lnTo>
                <a:cubicBezTo>
                  <a:pt x="913021" y="1283327"/>
                  <a:pt x="0" y="3086334"/>
                  <a:pt x="0" y="5102588"/>
                </a:cubicBezTo>
                <a:cubicBezTo>
                  <a:pt x="0" y="5666575"/>
                  <a:pt x="71438" y="6213877"/>
                  <a:pt x="205759" y="6735939"/>
                </a:cubicBezTo>
                <a:lnTo>
                  <a:pt x="241239" y="6857999"/>
                </a:lnTo>
                <a:lnTo>
                  <a:pt x="8426302" y="6857999"/>
                </a:lnTo>
                <a:close/>
              </a:path>
            </a:pathLst>
          </a:custGeom>
          <a:solidFill>
            <a:schemeClr val="lt1">
              <a:alpha val="8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9" name="Google Shape;169;p23"/>
          <p:cNvSpPr/>
          <p:nvPr/>
        </p:nvSpPr>
        <p:spPr>
          <a:xfrm flipH="1">
            <a:off x="0" y="0"/>
            <a:ext cx="8174932" cy="6857999"/>
          </a:xfrm>
          <a:custGeom>
            <a:avLst/>
            <a:gdLst/>
            <a:ahLst/>
            <a:cxnLst/>
            <a:rect l="l" t="t" r="r" b="b"/>
            <a:pathLst>
              <a:path w="8174932" h="6857999" extrusionOk="0">
                <a:moveTo>
                  <a:pt x="8174932" y="0"/>
                </a:moveTo>
                <a:lnTo>
                  <a:pt x="2617360" y="0"/>
                </a:lnTo>
                <a:lnTo>
                  <a:pt x="2286881" y="253363"/>
                </a:lnTo>
                <a:cubicBezTo>
                  <a:pt x="890226" y="1405985"/>
                  <a:pt x="0" y="3150325"/>
                  <a:pt x="0" y="5102588"/>
                </a:cubicBezTo>
                <a:cubicBezTo>
                  <a:pt x="0" y="5644883"/>
                  <a:pt x="68691" y="6171135"/>
                  <a:pt x="197846" y="6673117"/>
                </a:cubicBezTo>
                <a:lnTo>
                  <a:pt x="251586" y="6857999"/>
                </a:lnTo>
                <a:lnTo>
                  <a:pt x="8174932" y="6857999"/>
                </a:lnTo>
                <a:close/>
              </a:path>
            </a:pathLst>
          </a:custGeom>
          <a:solidFill>
            <a:srgbClr val="59595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0" name="Google Shape;170;p23"/>
          <p:cNvSpPr txBox="1">
            <a:spLocks noGrp="1"/>
          </p:cNvSpPr>
          <p:nvPr>
            <p:ph type="title"/>
          </p:nvPr>
        </p:nvSpPr>
        <p:spPr>
          <a:xfrm>
            <a:off x="396457" y="1309613"/>
            <a:ext cx="7550113" cy="4238772"/>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FFFFFF"/>
              </a:buClr>
              <a:buSzPts val="7200"/>
              <a:buFont typeface="Calibri"/>
              <a:buNone/>
            </a:pPr>
            <a:r>
              <a:rPr lang="en-GB" sz="7200">
                <a:solidFill>
                  <a:srgbClr val="FFFFFF"/>
                </a:solidFill>
                <a:latin typeface="Calibri"/>
                <a:ea typeface="Calibri"/>
                <a:cs typeface="Calibri"/>
                <a:sym typeface="Calibri"/>
              </a:rPr>
              <a:t>Lesson</a:t>
            </a:r>
            <a:r>
              <a:rPr lang="en-GB" sz="7200">
                <a:solidFill>
                  <a:srgbClr val="FFFFFF"/>
                </a:solidFill>
              </a:rPr>
              <a:t>:</a:t>
            </a:r>
            <a:br>
              <a:rPr lang="en-GB" sz="7200">
                <a:solidFill>
                  <a:srgbClr val="FFFFFF"/>
                </a:solidFill>
                <a:latin typeface="Calibri"/>
                <a:ea typeface="Calibri"/>
                <a:cs typeface="Calibri"/>
                <a:sym typeface="Calibri"/>
              </a:rPr>
            </a:br>
            <a:r>
              <a:rPr lang="en-GB" sz="7200">
                <a:solidFill>
                  <a:srgbClr val="FFFFFF"/>
                </a:solidFill>
                <a:latin typeface="Calibri"/>
                <a:ea typeface="Calibri"/>
                <a:cs typeface="Calibri"/>
                <a:sym typeface="Calibri"/>
              </a:rPr>
              <a:t>Body Parts  (Rhannau o'r Corff) In Welsh</a:t>
            </a:r>
            <a:endParaRPr/>
          </a:p>
        </p:txBody>
      </p:sp>
      <p:sp>
        <p:nvSpPr>
          <p:cNvPr id="171" name="Google Shape;171;p23"/>
          <p:cNvSpPr/>
          <p:nvPr/>
        </p:nvSpPr>
        <p:spPr>
          <a:xfrm rot="10800000" flipH="1">
            <a:off x="8734645" y="0"/>
            <a:ext cx="3457354" cy="3047506"/>
          </a:xfrm>
          <a:custGeom>
            <a:avLst/>
            <a:gdLst/>
            <a:ahLst/>
            <a:cxnLst/>
            <a:rect l="l" t="t" r="r" b="b"/>
            <a:pathLst>
              <a:path w="3457354" h="3047506" extrusionOk="0">
                <a:moveTo>
                  <a:pt x="67910" y="3047506"/>
                </a:moveTo>
                <a:lnTo>
                  <a:pt x="3457354" y="3047506"/>
                </a:lnTo>
                <a:lnTo>
                  <a:pt x="3457354" y="200864"/>
                </a:lnTo>
                <a:lnTo>
                  <a:pt x="3390429" y="172076"/>
                </a:lnTo>
                <a:cubicBezTo>
                  <a:pt x="3108771" y="61012"/>
                  <a:pt x="2801904" y="0"/>
                  <a:pt x="2480787" y="0"/>
                </a:cubicBezTo>
                <a:cubicBezTo>
                  <a:pt x="1110686" y="0"/>
                  <a:pt x="0" y="1110686"/>
                  <a:pt x="0" y="2480787"/>
                </a:cubicBezTo>
                <a:cubicBezTo>
                  <a:pt x="0" y="2587826"/>
                  <a:pt x="6779" y="2693282"/>
                  <a:pt x="19931" y="2796748"/>
                </a:cubicBezTo>
                <a:close/>
              </a:path>
            </a:pathLst>
          </a:custGeom>
          <a:solidFill>
            <a:schemeClr val="lt1">
              <a:alpha val="8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2" name="Google Shape;172;p23"/>
          <p:cNvSpPr/>
          <p:nvPr/>
        </p:nvSpPr>
        <p:spPr>
          <a:xfrm rot="10800000" flipH="1">
            <a:off x="8965594" y="0"/>
            <a:ext cx="3226405" cy="2802444"/>
          </a:xfrm>
          <a:custGeom>
            <a:avLst/>
            <a:gdLst/>
            <a:ahLst/>
            <a:cxnLst/>
            <a:rect l="l" t="t" r="r" b="b"/>
            <a:pathLst>
              <a:path w="3226405" h="2802444" extrusionOk="0">
                <a:moveTo>
                  <a:pt x="62951" y="2802444"/>
                </a:moveTo>
                <a:lnTo>
                  <a:pt x="3226405" y="2802444"/>
                </a:lnTo>
                <a:lnTo>
                  <a:pt x="3226405" y="206780"/>
                </a:lnTo>
                <a:lnTo>
                  <a:pt x="3191405" y="190048"/>
                </a:lnTo>
                <a:cubicBezTo>
                  <a:pt x="2912003" y="67816"/>
                  <a:pt x="2603362" y="0"/>
                  <a:pt x="2278881" y="0"/>
                </a:cubicBezTo>
                <a:cubicBezTo>
                  <a:pt x="1020290" y="0"/>
                  <a:pt x="0" y="1020290"/>
                  <a:pt x="0" y="2278880"/>
                </a:cubicBezTo>
                <a:cubicBezTo>
                  <a:pt x="0" y="2377208"/>
                  <a:pt x="6227" y="2474081"/>
                  <a:pt x="18309" y="256912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3" name="Google Shape;173;p23"/>
          <p:cNvSpPr/>
          <p:nvPr/>
        </p:nvSpPr>
        <p:spPr>
          <a:xfrm flipH="1">
            <a:off x="9600208" y="4700046"/>
            <a:ext cx="2591791" cy="2157954"/>
          </a:xfrm>
          <a:custGeom>
            <a:avLst/>
            <a:gdLst/>
            <a:ahLst/>
            <a:cxnLst/>
            <a:rect l="l" t="t" r="r" b="b"/>
            <a:pathLst>
              <a:path w="2591791" h="2157954" extrusionOk="0">
                <a:moveTo>
                  <a:pt x="816638" y="0"/>
                </a:moveTo>
                <a:cubicBezTo>
                  <a:pt x="540903" y="0"/>
                  <a:pt x="279852" y="62867"/>
                  <a:pt x="47036" y="175050"/>
                </a:cubicBezTo>
                <a:lnTo>
                  <a:pt x="0" y="202085"/>
                </a:lnTo>
                <a:lnTo>
                  <a:pt x="0" y="2157954"/>
                </a:lnTo>
                <a:lnTo>
                  <a:pt x="2549286" y="2157954"/>
                </a:lnTo>
                <a:lnTo>
                  <a:pt x="2555727" y="2132909"/>
                </a:lnTo>
                <a:cubicBezTo>
                  <a:pt x="2579373" y="2017351"/>
                  <a:pt x="2591791" y="1897702"/>
                  <a:pt x="2591791" y="1775153"/>
                </a:cubicBezTo>
                <a:cubicBezTo>
                  <a:pt x="2591791" y="794763"/>
                  <a:pt x="1797028" y="0"/>
                  <a:pt x="816638" y="0"/>
                </a:cubicBezTo>
                <a:close/>
              </a:path>
            </a:pathLst>
          </a:custGeom>
          <a:solidFill>
            <a:schemeClr val="lt1">
              <a:alpha val="8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23"/>
          <p:cNvSpPr/>
          <p:nvPr/>
        </p:nvSpPr>
        <p:spPr>
          <a:xfrm flipH="1">
            <a:off x="9809717" y="4870796"/>
            <a:ext cx="2382282" cy="1987204"/>
          </a:xfrm>
          <a:custGeom>
            <a:avLst/>
            <a:gdLst/>
            <a:ahLst/>
            <a:cxnLst/>
            <a:rect l="l" t="t" r="r" b="b"/>
            <a:pathLst>
              <a:path w="2382282" h="1987204" extrusionOk="0">
                <a:moveTo>
                  <a:pt x="761443" y="0"/>
                </a:moveTo>
                <a:cubicBezTo>
                  <a:pt x="516672" y="0"/>
                  <a:pt x="284573" y="54258"/>
                  <a:pt x="76517" y="151402"/>
                </a:cubicBezTo>
                <a:lnTo>
                  <a:pt x="0" y="191175"/>
                </a:lnTo>
                <a:lnTo>
                  <a:pt x="0" y="1987204"/>
                </a:lnTo>
                <a:lnTo>
                  <a:pt x="2339143" y="1987204"/>
                </a:lnTo>
                <a:lnTo>
                  <a:pt x="2349353" y="1947496"/>
                </a:lnTo>
                <a:cubicBezTo>
                  <a:pt x="2370943" y="1841983"/>
                  <a:pt x="2382282" y="1732735"/>
                  <a:pt x="2382282" y="1620840"/>
                </a:cubicBezTo>
                <a:cubicBezTo>
                  <a:pt x="2382282" y="725675"/>
                  <a:pt x="1656608" y="0"/>
                  <a:pt x="761443"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5" name="Google Shape;175;p23"/>
          <p:cNvSpPr txBox="1"/>
          <p:nvPr/>
        </p:nvSpPr>
        <p:spPr>
          <a:xfrm>
            <a:off x="10209439" y="5779023"/>
            <a:ext cx="1828800"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rgbClr val="000000"/>
                </a:solidFill>
                <a:latin typeface="Arial"/>
                <a:ea typeface="Arial"/>
                <a:cs typeface="Arial"/>
                <a:sym typeface="Arial"/>
              </a:rPr>
              <a:t>English – Welsh translation (No Date)</a:t>
            </a:r>
            <a:endParaRPr sz="1800">
              <a:solidFill>
                <a:schemeClr val="lt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4"/>
          <p:cNvSpPr txBox="1">
            <a:spLocks noGrp="1"/>
          </p:cNvSpPr>
          <p:nvPr>
            <p:ph type="title"/>
          </p:nvPr>
        </p:nvSpPr>
        <p:spPr>
          <a:xfrm>
            <a:off x="3643992" y="242661"/>
            <a:ext cx="4904014"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u="sng"/>
              <a:t>Body Parts in Welsh</a:t>
            </a:r>
            <a:endParaRPr/>
          </a:p>
        </p:txBody>
      </p:sp>
      <p:pic>
        <p:nvPicPr>
          <p:cNvPr id="181" name="Google Shape;181;p24"/>
          <p:cNvPicPr preferRelativeResize="0">
            <a:picLocks noGrp="1"/>
          </p:cNvPicPr>
          <p:nvPr>
            <p:ph type="body" idx="1"/>
          </p:nvPr>
        </p:nvPicPr>
        <p:blipFill rotWithShape="1">
          <a:blip r:embed="rId3">
            <a:alphaModFix/>
          </a:blip>
          <a:srcRect/>
          <a:stretch/>
        </p:blipFill>
        <p:spPr>
          <a:xfrm>
            <a:off x="4672730" y="1825625"/>
            <a:ext cx="2846539" cy="4351338"/>
          </a:xfrm>
          <a:prstGeom prst="rect">
            <a:avLst/>
          </a:prstGeom>
          <a:noFill/>
          <a:ln>
            <a:noFill/>
          </a:ln>
        </p:spPr>
      </p:pic>
      <p:sp>
        <p:nvSpPr>
          <p:cNvPr id="182" name="Google Shape;182;p24"/>
          <p:cNvSpPr txBox="1"/>
          <p:nvPr/>
        </p:nvSpPr>
        <p:spPr>
          <a:xfrm>
            <a:off x="8338457" y="1337391"/>
            <a:ext cx="832757"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Pen</a:t>
            </a:r>
            <a:endParaRPr/>
          </a:p>
        </p:txBody>
      </p:sp>
      <p:sp>
        <p:nvSpPr>
          <p:cNvPr id="183" name="Google Shape;183;p24"/>
          <p:cNvSpPr txBox="1"/>
          <p:nvPr/>
        </p:nvSpPr>
        <p:spPr>
          <a:xfrm>
            <a:off x="2702695" y="1363960"/>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Llygaid</a:t>
            </a:r>
            <a:endParaRPr/>
          </a:p>
        </p:txBody>
      </p:sp>
      <p:sp>
        <p:nvSpPr>
          <p:cNvPr id="184" name="Google Shape;184;p24"/>
          <p:cNvSpPr txBox="1"/>
          <p:nvPr/>
        </p:nvSpPr>
        <p:spPr>
          <a:xfrm>
            <a:off x="9445370" y="2050256"/>
            <a:ext cx="1338942"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Clustiau</a:t>
            </a:r>
            <a:endParaRPr/>
          </a:p>
        </p:txBody>
      </p:sp>
      <p:sp>
        <p:nvSpPr>
          <p:cNvPr id="185" name="Google Shape;185;p24"/>
          <p:cNvSpPr txBox="1"/>
          <p:nvPr/>
        </p:nvSpPr>
        <p:spPr>
          <a:xfrm>
            <a:off x="1334841" y="2028929"/>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Trwyn</a:t>
            </a:r>
            <a:endParaRPr/>
          </a:p>
        </p:txBody>
      </p:sp>
      <p:sp>
        <p:nvSpPr>
          <p:cNvPr id="186" name="Google Shape;186;p24"/>
          <p:cNvSpPr txBox="1"/>
          <p:nvPr/>
        </p:nvSpPr>
        <p:spPr>
          <a:xfrm>
            <a:off x="10134595" y="3198167"/>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Cheg</a:t>
            </a:r>
            <a:endParaRPr/>
          </a:p>
        </p:txBody>
      </p:sp>
      <p:sp>
        <p:nvSpPr>
          <p:cNvPr id="187" name="Google Shape;187;p24"/>
          <p:cNvSpPr txBox="1"/>
          <p:nvPr/>
        </p:nvSpPr>
        <p:spPr>
          <a:xfrm>
            <a:off x="348350" y="3009317"/>
            <a:ext cx="163423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Ysgwyddau</a:t>
            </a:r>
            <a:endParaRPr/>
          </a:p>
        </p:txBody>
      </p:sp>
      <p:sp>
        <p:nvSpPr>
          <p:cNvPr id="188" name="Google Shape;188;p24"/>
          <p:cNvSpPr txBox="1"/>
          <p:nvPr/>
        </p:nvSpPr>
        <p:spPr>
          <a:xfrm>
            <a:off x="8988186" y="6176963"/>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Traed</a:t>
            </a:r>
            <a:endParaRPr/>
          </a:p>
        </p:txBody>
      </p:sp>
      <p:sp>
        <p:nvSpPr>
          <p:cNvPr id="189" name="Google Shape;189;p24"/>
          <p:cNvSpPr txBox="1"/>
          <p:nvPr/>
        </p:nvSpPr>
        <p:spPr>
          <a:xfrm>
            <a:off x="605541" y="4155042"/>
            <a:ext cx="1377042"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Breichiau</a:t>
            </a:r>
            <a:endParaRPr/>
          </a:p>
        </p:txBody>
      </p:sp>
      <p:sp>
        <p:nvSpPr>
          <p:cNvPr id="190" name="Google Shape;190;p24"/>
          <p:cNvSpPr txBox="1"/>
          <p:nvPr/>
        </p:nvSpPr>
        <p:spPr>
          <a:xfrm>
            <a:off x="10535296" y="4155043"/>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Llaw</a:t>
            </a:r>
            <a:endParaRPr/>
          </a:p>
        </p:txBody>
      </p:sp>
      <p:sp>
        <p:nvSpPr>
          <p:cNvPr id="191" name="Google Shape;191;p24"/>
          <p:cNvSpPr txBox="1"/>
          <p:nvPr/>
        </p:nvSpPr>
        <p:spPr>
          <a:xfrm>
            <a:off x="10142762" y="5209727"/>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Bys</a:t>
            </a:r>
            <a:endParaRPr/>
          </a:p>
        </p:txBody>
      </p:sp>
      <p:sp>
        <p:nvSpPr>
          <p:cNvPr id="192" name="Google Shape;192;p24"/>
          <p:cNvSpPr txBox="1"/>
          <p:nvPr/>
        </p:nvSpPr>
        <p:spPr>
          <a:xfrm>
            <a:off x="964077" y="5259299"/>
            <a:ext cx="103414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Bola</a:t>
            </a:r>
            <a:endParaRPr/>
          </a:p>
        </p:txBody>
      </p:sp>
      <p:sp>
        <p:nvSpPr>
          <p:cNvPr id="193" name="Google Shape;193;p24"/>
          <p:cNvSpPr txBox="1"/>
          <p:nvPr/>
        </p:nvSpPr>
        <p:spPr>
          <a:xfrm>
            <a:off x="1982583" y="6050322"/>
            <a:ext cx="1293369"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a:solidFill>
                  <a:schemeClr val="dk1"/>
                </a:solidFill>
                <a:latin typeface="Calibri"/>
                <a:ea typeface="Calibri"/>
                <a:cs typeface="Calibri"/>
                <a:sym typeface="Calibri"/>
              </a:rPr>
              <a:t>Coesau</a:t>
            </a:r>
            <a:endParaRPr/>
          </a:p>
        </p:txBody>
      </p:sp>
      <p:cxnSp>
        <p:nvCxnSpPr>
          <p:cNvPr id="194" name="Google Shape;194;p24"/>
          <p:cNvCxnSpPr>
            <a:endCxn id="182" idx="1"/>
          </p:cNvCxnSpPr>
          <p:nvPr/>
        </p:nvCxnSpPr>
        <p:spPr>
          <a:xfrm rot="10800000" flipH="1">
            <a:off x="6053657" y="1568224"/>
            <a:ext cx="2284800" cy="712800"/>
          </a:xfrm>
          <a:prstGeom prst="straightConnector1">
            <a:avLst/>
          </a:prstGeom>
          <a:noFill/>
          <a:ln w="19050" cap="flat" cmpd="sng">
            <a:solidFill>
              <a:schemeClr val="dk1"/>
            </a:solidFill>
            <a:prstDash val="solid"/>
            <a:miter lim="800000"/>
            <a:headEnd type="none" w="sm" len="sm"/>
            <a:tailEnd type="triangle" w="med" len="med"/>
          </a:ln>
        </p:spPr>
      </p:cxnSp>
      <p:cxnSp>
        <p:nvCxnSpPr>
          <p:cNvPr id="195" name="Google Shape;195;p24"/>
          <p:cNvCxnSpPr>
            <a:endCxn id="184" idx="1"/>
          </p:cNvCxnSpPr>
          <p:nvPr/>
        </p:nvCxnSpPr>
        <p:spPr>
          <a:xfrm rot="10800000" flipH="1">
            <a:off x="7068770" y="2281089"/>
            <a:ext cx="2376600" cy="687600"/>
          </a:xfrm>
          <a:prstGeom prst="straightConnector1">
            <a:avLst/>
          </a:prstGeom>
          <a:noFill/>
          <a:ln w="9525" cap="flat" cmpd="sng">
            <a:solidFill>
              <a:schemeClr val="dk1"/>
            </a:solidFill>
            <a:prstDash val="solid"/>
            <a:miter lim="800000"/>
            <a:headEnd type="none" w="sm" len="sm"/>
            <a:tailEnd type="triangle" w="med" len="med"/>
          </a:ln>
        </p:spPr>
      </p:cxnSp>
      <p:cxnSp>
        <p:nvCxnSpPr>
          <p:cNvPr id="196" name="Google Shape;196;p24"/>
          <p:cNvCxnSpPr>
            <a:endCxn id="186" idx="1"/>
          </p:cNvCxnSpPr>
          <p:nvPr/>
        </p:nvCxnSpPr>
        <p:spPr>
          <a:xfrm>
            <a:off x="6449695" y="3428999"/>
            <a:ext cx="3684900" cy="0"/>
          </a:xfrm>
          <a:prstGeom prst="straightConnector1">
            <a:avLst/>
          </a:prstGeom>
          <a:noFill/>
          <a:ln w="9525" cap="flat" cmpd="sng">
            <a:solidFill>
              <a:schemeClr val="dk1"/>
            </a:solidFill>
            <a:prstDash val="solid"/>
            <a:miter lim="800000"/>
            <a:headEnd type="none" w="sm" len="sm"/>
            <a:tailEnd type="triangle" w="med" len="med"/>
          </a:ln>
        </p:spPr>
      </p:cxnSp>
      <p:cxnSp>
        <p:nvCxnSpPr>
          <p:cNvPr id="197" name="Google Shape;197;p24"/>
          <p:cNvCxnSpPr>
            <a:endCxn id="183" idx="3"/>
          </p:cNvCxnSpPr>
          <p:nvPr/>
        </p:nvCxnSpPr>
        <p:spPr>
          <a:xfrm rot="10800000">
            <a:off x="3736838" y="1594792"/>
            <a:ext cx="2238000" cy="1249200"/>
          </a:xfrm>
          <a:prstGeom prst="straightConnector1">
            <a:avLst/>
          </a:prstGeom>
          <a:noFill/>
          <a:ln w="9525" cap="flat" cmpd="sng">
            <a:solidFill>
              <a:schemeClr val="dk1"/>
            </a:solidFill>
            <a:prstDash val="solid"/>
            <a:miter lim="800000"/>
            <a:headEnd type="none" w="sm" len="sm"/>
            <a:tailEnd type="triangle" w="med" len="med"/>
          </a:ln>
        </p:spPr>
      </p:cxnSp>
      <p:cxnSp>
        <p:nvCxnSpPr>
          <p:cNvPr id="198" name="Google Shape;198;p24"/>
          <p:cNvCxnSpPr>
            <a:endCxn id="185" idx="3"/>
          </p:cNvCxnSpPr>
          <p:nvPr/>
        </p:nvCxnSpPr>
        <p:spPr>
          <a:xfrm rot="10800000">
            <a:off x="2368984" y="2259761"/>
            <a:ext cx="3890400" cy="938400"/>
          </a:xfrm>
          <a:prstGeom prst="straightConnector1">
            <a:avLst/>
          </a:prstGeom>
          <a:noFill/>
          <a:ln w="9525" cap="flat" cmpd="sng">
            <a:solidFill>
              <a:schemeClr val="dk1"/>
            </a:solidFill>
            <a:prstDash val="solid"/>
            <a:miter lim="800000"/>
            <a:headEnd type="none" w="sm" len="sm"/>
            <a:tailEnd type="triangle" w="med" len="med"/>
          </a:ln>
        </p:spPr>
      </p:cxnSp>
      <p:cxnSp>
        <p:nvCxnSpPr>
          <p:cNvPr id="199" name="Google Shape;199;p24"/>
          <p:cNvCxnSpPr>
            <a:endCxn id="187" idx="3"/>
          </p:cNvCxnSpPr>
          <p:nvPr/>
        </p:nvCxnSpPr>
        <p:spPr>
          <a:xfrm rot="10800000">
            <a:off x="1982583" y="3240149"/>
            <a:ext cx="3759600" cy="488100"/>
          </a:xfrm>
          <a:prstGeom prst="straightConnector1">
            <a:avLst/>
          </a:prstGeom>
          <a:noFill/>
          <a:ln w="9525" cap="flat" cmpd="sng">
            <a:solidFill>
              <a:schemeClr val="dk1"/>
            </a:solidFill>
            <a:prstDash val="solid"/>
            <a:miter lim="800000"/>
            <a:headEnd type="none" w="sm" len="sm"/>
            <a:tailEnd type="triangle" w="med" len="med"/>
          </a:ln>
        </p:spPr>
      </p:cxnSp>
      <p:cxnSp>
        <p:nvCxnSpPr>
          <p:cNvPr id="200" name="Google Shape;200;p24"/>
          <p:cNvCxnSpPr>
            <a:endCxn id="190" idx="1"/>
          </p:cNvCxnSpPr>
          <p:nvPr/>
        </p:nvCxnSpPr>
        <p:spPr>
          <a:xfrm>
            <a:off x="6721996" y="4061875"/>
            <a:ext cx="3813300" cy="324000"/>
          </a:xfrm>
          <a:prstGeom prst="straightConnector1">
            <a:avLst/>
          </a:prstGeom>
          <a:noFill/>
          <a:ln w="9525" cap="flat" cmpd="sng">
            <a:solidFill>
              <a:schemeClr val="dk1"/>
            </a:solidFill>
            <a:prstDash val="solid"/>
            <a:miter lim="800000"/>
            <a:headEnd type="none" w="sm" len="sm"/>
            <a:tailEnd type="triangle" w="med" len="med"/>
          </a:ln>
        </p:spPr>
      </p:cxnSp>
      <p:cxnSp>
        <p:nvCxnSpPr>
          <p:cNvPr id="201" name="Google Shape;201;p24"/>
          <p:cNvCxnSpPr>
            <a:endCxn id="191" idx="1"/>
          </p:cNvCxnSpPr>
          <p:nvPr/>
        </p:nvCxnSpPr>
        <p:spPr>
          <a:xfrm>
            <a:off x="6129662" y="4072259"/>
            <a:ext cx="4013100" cy="1368300"/>
          </a:xfrm>
          <a:prstGeom prst="straightConnector1">
            <a:avLst/>
          </a:prstGeom>
          <a:noFill/>
          <a:ln w="9525" cap="flat" cmpd="sng">
            <a:solidFill>
              <a:schemeClr val="dk1"/>
            </a:solidFill>
            <a:prstDash val="solid"/>
            <a:miter lim="800000"/>
            <a:headEnd type="none" w="sm" len="sm"/>
            <a:tailEnd type="triangle" w="med" len="med"/>
          </a:ln>
        </p:spPr>
      </p:cxnSp>
      <p:cxnSp>
        <p:nvCxnSpPr>
          <p:cNvPr id="202" name="Google Shape;202;p24"/>
          <p:cNvCxnSpPr>
            <a:endCxn id="188" idx="1"/>
          </p:cNvCxnSpPr>
          <p:nvPr/>
        </p:nvCxnSpPr>
        <p:spPr>
          <a:xfrm>
            <a:off x="7068786" y="6050195"/>
            <a:ext cx="1919400" cy="357600"/>
          </a:xfrm>
          <a:prstGeom prst="straightConnector1">
            <a:avLst/>
          </a:prstGeom>
          <a:noFill/>
          <a:ln w="9525" cap="flat" cmpd="sng">
            <a:solidFill>
              <a:schemeClr val="dk1"/>
            </a:solidFill>
            <a:prstDash val="solid"/>
            <a:miter lim="800000"/>
            <a:headEnd type="none" w="sm" len="sm"/>
            <a:tailEnd type="triangle" w="med" len="med"/>
          </a:ln>
        </p:spPr>
      </p:cxnSp>
      <p:cxnSp>
        <p:nvCxnSpPr>
          <p:cNvPr id="203" name="Google Shape;203;p24"/>
          <p:cNvCxnSpPr>
            <a:endCxn id="189" idx="3"/>
          </p:cNvCxnSpPr>
          <p:nvPr/>
        </p:nvCxnSpPr>
        <p:spPr>
          <a:xfrm flipH="1">
            <a:off x="1982583" y="4223875"/>
            <a:ext cx="3487500" cy="162000"/>
          </a:xfrm>
          <a:prstGeom prst="straightConnector1">
            <a:avLst/>
          </a:prstGeom>
          <a:noFill/>
          <a:ln w="9525" cap="flat" cmpd="sng">
            <a:solidFill>
              <a:schemeClr val="dk1"/>
            </a:solidFill>
            <a:prstDash val="solid"/>
            <a:miter lim="800000"/>
            <a:headEnd type="none" w="sm" len="sm"/>
            <a:tailEnd type="triangle" w="med" len="med"/>
          </a:ln>
        </p:spPr>
      </p:cxnSp>
      <p:cxnSp>
        <p:nvCxnSpPr>
          <p:cNvPr id="204" name="Google Shape;204;p24"/>
          <p:cNvCxnSpPr/>
          <p:nvPr/>
        </p:nvCxnSpPr>
        <p:spPr>
          <a:xfrm flipH="1">
            <a:off x="1656703" y="4473324"/>
            <a:ext cx="4602585" cy="1016807"/>
          </a:xfrm>
          <a:prstGeom prst="straightConnector1">
            <a:avLst/>
          </a:prstGeom>
          <a:noFill/>
          <a:ln w="9525" cap="flat" cmpd="sng">
            <a:solidFill>
              <a:schemeClr val="dk1"/>
            </a:solidFill>
            <a:prstDash val="solid"/>
            <a:miter lim="800000"/>
            <a:headEnd type="none" w="sm" len="sm"/>
            <a:tailEnd type="triangle" w="med" len="med"/>
          </a:ln>
        </p:spPr>
      </p:cxnSp>
      <p:cxnSp>
        <p:nvCxnSpPr>
          <p:cNvPr id="205" name="Google Shape;205;p24"/>
          <p:cNvCxnSpPr/>
          <p:nvPr/>
        </p:nvCxnSpPr>
        <p:spPr>
          <a:xfrm flipH="1">
            <a:off x="3088821" y="5541633"/>
            <a:ext cx="2653413" cy="713581"/>
          </a:xfrm>
          <a:prstGeom prst="straightConnector1">
            <a:avLst/>
          </a:prstGeom>
          <a:noFill/>
          <a:ln w="9525" cap="flat" cmpd="sng">
            <a:solidFill>
              <a:schemeClr val="dk1"/>
            </a:solidFill>
            <a:prstDash val="solid"/>
            <a:miter lim="800000"/>
            <a:headEnd type="none" w="sm" len="sm"/>
            <a:tailEnd type="triangle" w="med" len="med"/>
          </a:ln>
        </p:spPr>
      </p:cxnSp>
      <p:sp>
        <p:nvSpPr>
          <p:cNvPr id="206" name="Google Shape;206;p24"/>
          <p:cNvSpPr txBox="1"/>
          <p:nvPr/>
        </p:nvSpPr>
        <p:spPr>
          <a:xfrm>
            <a:off x="10125986" y="5926072"/>
            <a:ext cx="182880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Image from Tigatelu (2021)</a:t>
            </a:r>
            <a:endParaRPr sz="1800">
              <a:solidFill>
                <a:schemeClr val="dk1"/>
              </a:solidFill>
              <a:latin typeface="Calibri"/>
              <a:ea typeface="Calibri"/>
              <a:cs typeface="Calibri"/>
              <a:sym typeface="Calibri"/>
            </a:endParaRPr>
          </a:p>
        </p:txBody>
      </p:sp>
      <p:sp>
        <p:nvSpPr>
          <p:cNvPr id="207" name="Google Shape;207;p24"/>
          <p:cNvSpPr txBox="1"/>
          <p:nvPr/>
        </p:nvSpPr>
        <p:spPr>
          <a:xfrm>
            <a:off x="23112" y="5901891"/>
            <a:ext cx="1828800"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rgbClr val="000000"/>
                </a:solidFill>
                <a:latin typeface="Arial"/>
                <a:ea typeface="Arial"/>
                <a:cs typeface="Arial"/>
                <a:sym typeface="Arial"/>
              </a:rPr>
              <a:t>English – Welsh translation (No Date)</a:t>
            </a:r>
            <a:endParaRPr sz="1800">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fade">
                                      <p:cBhvr>
                                        <p:cTn id="7" dur="500"/>
                                        <p:tgtEl>
                                          <p:spTgt spid="1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8"/>
                                        </p:tgtEl>
                                        <p:attrNameLst>
                                          <p:attrName>style.visibility</p:attrName>
                                        </p:attrNameLst>
                                      </p:cBhvr>
                                      <p:to>
                                        <p:strVal val="visible"/>
                                      </p:to>
                                    </p:set>
                                    <p:animEffect transition="in" filter="fade">
                                      <p:cBhvr>
                                        <p:cTn id="12" dur="500"/>
                                        <p:tgtEl>
                                          <p:spTgt spid="1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gtEl>
                                        <p:attrNameLst>
                                          <p:attrName>style.visibility</p:attrName>
                                        </p:attrNameLst>
                                      </p:cBhvr>
                                      <p:to>
                                        <p:strVal val="visible"/>
                                      </p:to>
                                    </p:set>
                                    <p:animEffect transition="in" filter="fade">
                                      <p:cBhvr>
                                        <p:cTn id="17" dur="500"/>
                                        <p:tgtEl>
                                          <p:spTgt spid="19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3"/>
                                        </p:tgtEl>
                                        <p:attrNameLst>
                                          <p:attrName>style.visibility</p:attrName>
                                        </p:attrNameLst>
                                      </p:cBhvr>
                                      <p:to>
                                        <p:strVal val="visible"/>
                                      </p:to>
                                    </p:set>
                                    <p:animEffect transition="in" filter="fade">
                                      <p:cBhvr>
                                        <p:cTn id="22" dur="500"/>
                                        <p:tgtEl>
                                          <p:spTgt spid="20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4"/>
                                        </p:tgtEl>
                                        <p:attrNameLst>
                                          <p:attrName>style.visibility</p:attrName>
                                        </p:attrNameLst>
                                      </p:cBhvr>
                                      <p:to>
                                        <p:strVal val="visible"/>
                                      </p:to>
                                    </p:set>
                                    <p:animEffect transition="in" filter="fade">
                                      <p:cBhvr>
                                        <p:cTn id="27" dur="500"/>
                                        <p:tgtEl>
                                          <p:spTgt spid="20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05"/>
                                        </p:tgtEl>
                                        <p:attrNameLst>
                                          <p:attrName>style.visibility</p:attrName>
                                        </p:attrNameLst>
                                      </p:cBhvr>
                                      <p:to>
                                        <p:strVal val="visible"/>
                                      </p:to>
                                    </p:set>
                                    <p:animEffect transition="in" filter="fade">
                                      <p:cBhvr>
                                        <p:cTn id="32" dur="500"/>
                                        <p:tgtEl>
                                          <p:spTgt spid="20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4"/>
                                        </p:tgtEl>
                                        <p:attrNameLst>
                                          <p:attrName>style.visibility</p:attrName>
                                        </p:attrNameLst>
                                      </p:cBhvr>
                                      <p:to>
                                        <p:strVal val="visible"/>
                                      </p:to>
                                    </p:set>
                                    <p:animEffect transition="in" filter="fade">
                                      <p:cBhvr>
                                        <p:cTn id="37" dur="500"/>
                                        <p:tgtEl>
                                          <p:spTgt spid="19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95"/>
                                        </p:tgtEl>
                                        <p:attrNameLst>
                                          <p:attrName>style.visibility</p:attrName>
                                        </p:attrNameLst>
                                      </p:cBhvr>
                                      <p:to>
                                        <p:strVal val="visible"/>
                                      </p:to>
                                    </p:set>
                                    <p:animEffect transition="in" filter="fade">
                                      <p:cBhvr>
                                        <p:cTn id="42" dur="500"/>
                                        <p:tgtEl>
                                          <p:spTgt spid="19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96"/>
                                        </p:tgtEl>
                                        <p:attrNameLst>
                                          <p:attrName>style.visibility</p:attrName>
                                        </p:attrNameLst>
                                      </p:cBhvr>
                                      <p:to>
                                        <p:strVal val="visible"/>
                                      </p:to>
                                    </p:set>
                                    <p:animEffect transition="in" filter="fade">
                                      <p:cBhvr>
                                        <p:cTn id="47" dur="500"/>
                                        <p:tgtEl>
                                          <p:spTgt spid="19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00"/>
                                        </p:tgtEl>
                                        <p:attrNameLst>
                                          <p:attrName>style.visibility</p:attrName>
                                        </p:attrNameLst>
                                      </p:cBhvr>
                                      <p:to>
                                        <p:strVal val="visible"/>
                                      </p:to>
                                    </p:set>
                                    <p:animEffect transition="in" filter="fade">
                                      <p:cBhvr>
                                        <p:cTn id="52" dur="500"/>
                                        <p:tgtEl>
                                          <p:spTgt spid="20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01"/>
                                        </p:tgtEl>
                                        <p:attrNameLst>
                                          <p:attrName>style.visibility</p:attrName>
                                        </p:attrNameLst>
                                      </p:cBhvr>
                                      <p:to>
                                        <p:strVal val="visible"/>
                                      </p:to>
                                    </p:set>
                                    <p:animEffect transition="in" filter="fade">
                                      <p:cBhvr>
                                        <p:cTn id="57" dur="500"/>
                                        <p:tgtEl>
                                          <p:spTgt spid="20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202"/>
                                        </p:tgtEl>
                                        <p:attrNameLst>
                                          <p:attrName>style.visibility</p:attrName>
                                        </p:attrNameLst>
                                      </p:cBhvr>
                                      <p:to>
                                        <p:strVal val="visible"/>
                                      </p:to>
                                    </p:set>
                                    <p:animEffect transition="in" filter="fade">
                                      <p:cBhvr>
                                        <p:cTn id="62" dur="5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5"/>
          <p:cNvSpPr txBox="1">
            <a:spLocks noGrp="1"/>
          </p:cNvSpPr>
          <p:nvPr>
            <p:ph type="title"/>
          </p:nvPr>
        </p:nvSpPr>
        <p:spPr>
          <a:xfrm>
            <a:off x="3643992" y="242661"/>
            <a:ext cx="4904014"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u="sng"/>
              <a:t>Body Parts in Welsh</a:t>
            </a:r>
            <a:endParaRPr/>
          </a:p>
        </p:txBody>
      </p:sp>
      <p:pic>
        <p:nvPicPr>
          <p:cNvPr id="213" name="Google Shape;213;p25"/>
          <p:cNvPicPr preferRelativeResize="0"/>
          <p:nvPr/>
        </p:nvPicPr>
        <p:blipFill rotWithShape="1">
          <a:blip r:embed="rId3">
            <a:alphaModFix/>
          </a:blip>
          <a:srcRect/>
          <a:stretch/>
        </p:blipFill>
        <p:spPr>
          <a:xfrm>
            <a:off x="4558393" y="1418668"/>
            <a:ext cx="2490107" cy="5153735"/>
          </a:xfrm>
          <a:prstGeom prst="rect">
            <a:avLst/>
          </a:prstGeom>
          <a:noFill/>
          <a:ln>
            <a:noFill/>
          </a:ln>
        </p:spPr>
      </p:pic>
      <p:sp>
        <p:nvSpPr>
          <p:cNvPr id="214" name="Google Shape;214;p25"/>
          <p:cNvSpPr txBox="1"/>
          <p:nvPr/>
        </p:nvSpPr>
        <p:spPr>
          <a:xfrm>
            <a:off x="10125986" y="5926072"/>
            <a:ext cx="182880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dirty="0">
                <a:solidFill>
                  <a:schemeClr val="dk1"/>
                </a:solidFill>
                <a:latin typeface="Arial"/>
                <a:ea typeface="Arial"/>
                <a:cs typeface="Arial"/>
                <a:sym typeface="Arial"/>
              </a:rPr>
              <a:t>Image from </a:t>
            </a:r>
            <a:r>
              <a:rPr lang="en-GB" sz="1800" dirty="0" err="1">
                <a:solidFill>
                  <a:schemeClr val="dk1"/>
                </a:solidFill>
                <a:latin typeface="Arial"/>
                <a:ea typeface="Arial"/>
                <a:cs typeface="Arial"/>
                <a:sym typeface="Arial"/>
              </a:rPr>
              <a:t>Tigatelu</a:t>
            </a:r>
            <a:r>
              <a:rPr lang="en-GB" sz="1800" dirty="0">
                <a:solidFill>
                  <a:schemeClr val="dk1"/>
                </a:solidFill>
                <a:latin typeface="Arial"/>
                <a:ea typeface="Arial"/>
                <a:cs typeface="Arial"/>
                <a:sym typeface="Arial"/>
              </a:rPr>
              <a:t> (2021)</a:t>
            </a:r>
            <a:endParaRPr sz="1800" dirty="0">
              <a:solidFill>
                <a:schemeClr val="dk1"/>
              </a:solidFill>
              <a:latin typeface="Calibri"/>
              <a:ea typeface="Calibri"/>
              <a:cs typeface="Calibri"/>
              <a:sym typeface="Calibri"/>
            </a:endParaRPr>
          </a:p>
        </p:txBody>
      </p:sp>
      <p:sp>
        <p:nvSpPr>
          <p:cNvPr id="215" name="Google Shape;215;p25"/>
          <p:cNvSpPr txBox="1"/>
          <p:nvPr/>
        </p:nvSpPr>
        <p:spPr>
          <a:xfrm>
            <a:off x="8383359" y="1218613"/>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Head</a:t>
            </a:r>
            <a:endParaRPr/>
          </a:p>
        </p:txBody>
      </p:sp>
      <p:sp>
        <p:nvSpPr>
          <p:cNvPr id="216" name="Google Shape;216;p25"/>
          <p:cNvSpPr txBox="1"/>
          <p:nvPr/>
        </p:nvSpPr>
        <p:spPr>
          <a:xfrm>
            <a:off x="9765844" y="1796410"/>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Ears</a:t>
            </a:r>
            <a:endParaRPr/>
          </a:p>
        </p:txBody>
      </p:sp>
      <p:sp>
        <p:nvSpPr>
          <p:cNvPr id="217" name="Google Shape;217;p25"/>
          <p:cNvSpPr txBox="1"/>
          <p:nvPr/>
        </p:nvSpPr>
        <p:spPr>
          <a:xfrm>
            <a:off x="10212159" y="2831370"/>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Mouth</a:t>
            </a:r>
            <a:endParaRPr/>
          </a:p>
        </p:txBody>
      </p:sp>
      <p:sp>
        <p:nvSpPr>
          <p:cNvPr id="218" name="Google Shape;218;p25"/>
          <p:cNvSpPr txBox="1"/>
          <p:nvPr/>
        </p:nvSpPr>
        <p:spPr>
          <a:xfrm>
            <a:off x="10164532" y="3986965"/>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Hand</a:t>
            </a:r>
            <a:endParaRPr/>
          </a:p>
        </p:txBody>
      </p:sp>
      <p:sp>
        <p:nvSpPr>
          <p:cNvPr id="219" name="Google Shape;219;p25"/>
          <p:cNvSpPr txBox="1"/>
          <p:nvPr/>
        </p:nvSpPr>
        <p:spPr>
          <a:xfrm>
            <a:off x="9452880" y="5151796"/>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Fingers</a:t>
            </a:r>
            <a:endParaRPr/>
          </a:p>
        </p:txBody>
      </p:sp>
      <p:sp>
        <p:nvSpPr>
          <p:cNvPr id="220" name="Google Shape;220;p25"/>
          <p:cNvSpPr txBox="1"/>
          <p:nvPr/>
        </p:nvSpPr>
        <p:spPr>
          <a:xfrm>
            <a:off x="8335732" y="5926072"/>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Toes</a:t>
            </a:r>
            <a:endParaRPr/>
          </a:p>
        </p:txBody>
      </p:sp>
      <p:sp>
        <p:nvSpPr>
          <p:cNvPr id="221" name="Google Shape;221;p25"/>
          <p:cNvSpPr txBox="1"/>
          <p:nvPr/>
        </p:nvSpPr>
        <p:spPr>
          <a:xfrm>
            <a:off x="2154013" y="1168114"/>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Eyes</a:t>
            </a:r>
            <a:endParaRPr/>
          </a:p>
        </p:txBody>
      </p:sp>
      <p:sp>
        <p:nvSpPr>
          <p:cNvPr id="222" name="Google Shape;222;p25"/>
          <p:cNvSpPr txBox="1"/>
          <p:nvPr/>
        </p:nvSpPr>
        <p:spPr>
          <a:xfrm>
            <a:off x="947507" y="1827121"/>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Nose</a:t>
            </a:r>
            <a:endParaRPr/>
          </a:p>
        </p:txBody>
      </p:sp>
      <p:sp>
        <p:nvSpPr>
          <p:cNvPr id="223" name="Google Shape;223;p25"/>
          <p:cNvSpPr txBox="1"/>
          <p:nvPr/>
        </p:nvSpPr>
        <p:spPr>
          <a:xfrm>
            <a:off x="217486" y="2831370"/>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Shoulders</a:t>
            </a:r>
            <a:endParaRPr/>
          </a:p>
        </p:txBody>
      </p:sp>
      <p:sp>
        <p:nvSpPr>
          <p:cNvPr id="224" name="Google Shape;224;p25"/>
          <p:cNvSpPr txBox="1"/>
          <p:nvPr/>
        </p:nvSpPr>
        <p:spPr>
          <a:xfrm>
            <a:off x="527961" y="3835619"/>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Arms</a:t>
            </a:r>
            <a:endParaRPr/>
          </a:p>
        </p:txBody>
      </p:sp>
      <p:sp>
        <p:nvSpPr>
          <p:cNvPr id="225" name="Google Shape;225;p25"/>
          <p:cNvSpPr txBox="1"/>
          <p:nvPr/>
        </p:nvSpPr>
        <p:spPr>
          <a:xfrm>
            <a:off x="947507" y="4951741"/>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Stomach</a:t>
            </a:r>
            <a:endParaRPr/>
          </a:p>
        </p:txBody>
      </p:sp>
      <p:sp>
        <p:nvSpPr>
          <p:cNvPr id="226" name="Google Shape;226;p25"/>
          <p:cNvSpPr txBox="1"/>
          <p:nvPr/>
        </p:nvSpPr>
        <p:spPr>
          <a:xfrm>
            <a:off x="1806799" y="5867808"/>
            <a:ext cx="18288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Legs</a:t>
            </a:r>
            <a:endParaRPr/>
          </a:p>
        </p:txBody>
      </p:sp>
      <p:cxnSp>
        <p:nvCxnSpPr>
          <p:cNvPr id="227" name="Google Shape;227;p25"/>
          <p:cNvCxnSpPr/>
          <p:nvPr/>
        </p:nvCxnSpPr>
        <p:spPr>
          <a:xfrm rot="10800000">
            <a:off x="2815205" y="1418668"/>
            <a:ext cx="2394740" cy="1412702"/>
          </a:xfrm>
          <a:prstGeom prst="straightConnector1">
            <a:avLst/>
          </a:prstGeom>
          <a:noFill/>
          <a:ln w="9525" cap="flat" cmpd="sng">
            <a:solidFill>
              <a:schemeClr val="dk1"/>
            </a:solidFill>
            <a:prstDash val="solid"/>
            <a:miter lim="800000"/>
            <a:headEnd type="none" w="sm" len="sm"/>
            <a:tailEnd type="triangle" w="med" len="med"/>
          </a:ln>
        </p:spPr>
      </p:cxnSp>
      <p:cxnSp>
        <p:nvCxnSpPr>
          <p:cNvPr id="228" name="Google Shape;228;p25"/>
          <p:cNvCxnSpPr/>
          <p:nvPr/>
        </p:nvCxnSpPr>
        <p:spPr>
          <a:xfrm rot="10800000">
            <a:off x="1673707" y="2084181"/>
            <a:ext cx="3877612" cy="997743"/>
          </a:xfrm>
          <a:prstGeom prst="straightConnector1">
            <a:avLst/>
          </a:prstGeom>
          <a:noFill/>
          <a:ln w="9525" cap="flat" cmpd="sng">
            <a:solidFill>
              <a:schemeClr val="dk1"/>
            </a:solidFill>
            <a:prstDash val="solid"/>
            <a:miter lim="800000"/>
            <a:headEnd type="none" w="sm" len="sm"/>
            <a:tailEnd type="triangle" w="med" len="med"/>
          </a:ln>
        </p:spPr>
      </p:cxnSp>
      <p:cxnSp>
        <p:nvCxnSpPr>
          <p:cNvPr id="229" name="Google Shape;229;p25"/>
          <p:cNvCxnSpPr/>
          <p:nvPr/>
        </p:nvCxnSpPr>
        <p:spPr>
          <a:xfrm rot="10800000">
            <a:off x="1394734" y="3088430"/>
            <a:ext cx="3815211" cy="637010"/>
          </a:xfrm>
          <a:prstGeom prst="straightConnector1">
            <a:avLst/>
          </a:prstGeom>
          <a:noFill/>
          <a:ln w="9525" cap="flat" cmpd="sng">
            <a:solidFill>
              <a:schemeClr val="dk1"/>
            </a:solidFill>
            <a:prstDash val="solid"/>
            <a:miter lim="800000"/>
            <a:headEnd type="none" w="sm" len="sm"/>
            <a:tailEnd type="triangle" w="med" len="med"/>
          </a:ln>
        </p:spPr>
      </p:cxnSp>
      <p:cxnSp>
        <p:nvCxnSpPr>
          <p:cNvPr id="230" name="Google Shape;230;p25"/>
          <p:cNvCxnSpPr/>
          <p:nvPr/>
        </p:nvCxnSpPr>
        <p:spPr>
          <a:xfrm rot="10800000">
            <a:off x="1329590" y="4057671"/>
            <a:ext cx="3511493" cy="117533"/>
          </a:xfrm>
          <a:prstGeom prst="straightConnector1">
            <a:avLst/>
          </a:prstGeom>
          <a:noFill/>
          <a:ln w="9525" cap="flat" cmpd="sng">
            <a:solidFill>
              <a:schemeClr val="dk1"/>
            </a:solidFill>
            <a:prstDash val="solid"/>
            <a:miter lim="800000"/>
            <a:headEnd type="none" w="sm" len="sm"/>
            <a:tailEnd type="triangle" w="med" len="med"/>
          </a:ln>
        </p:spPr>
      </p:cxnSp>
      <p:cxnSp>
        <p:nvCxnSpPr>
          <p:cNvPr id="231" name="Google Shape;231;p25"/>
          <p:cNvCxnSpPr/>
          <p:nvPr/>
        </p:nvCxnSpPr>
        <p:spPr>
          <a:xfrm flipH="1">
            <a:off x="2046286" y="4634996"/>
            <a:ext cx="3505033" cy="526345"/>
          </a:xfrm>
          <a:prstGeom prst="straightConnector1">
            <a:avLst/>
          </a:prstGeom>
          <a:noFill/>
          <a:ln w="9525" cap="flat" cmpd="sng">
            <a:solidFill>
              <a:schemeClr val="dk1"/>
            </a:solidFill>
            <a:prstDash val="solid"/>
            <a:miter lim="800000"/>
            <a:headEnd type="none" w="sm" len="sm"/>
            <a:tailEnd type="triangle" w="med" len="med"/>
          </a:ln>
        </p:spPr>
      </p:cxnSp>
      <p:cxnSp>
        <p:nvCxnSpPr>
          <p:cNvPr id="232" name="Google Shape;232;p25"/>
          <p:cNvCxnSpPr/>
          <p:nvPr/>
        </p:nvCxnSpPr>
        <p:spPr>
          <a:xfrm flipH="1">
            <a:off x="2472868" y="5926073"/>
            <a:ext cx="2737077" cy="141790"/>
          </a:xfrm>
          <a:prstGeom prst="straightConnector1">
            <a:avLst/>
          </a:prstGeom>
          <a:noFill/>
          <a:ln w="9525" cap="flat" cmpd="sng">
            <a:solidFill>
              <a:schemeClr val="dk1"/>
            </a:solidFill>
            <a:prstDash val="solid"/>
            <a:miter lim="800000"/>
            <a:headEnd type="none" w="sm" len="sm"/>
            <a:tailEnd type="triangle" w="med" len="med"/>
          </a:ln>
        </p:spPr>
      </p:cxnSp>
      <p:cxnSp>
        <p:nvCxnSpPr>
          <p:cNvPr id="233" name="Google Shape;233;p25"/>
          <p:cNvCxnSpPr>
            <a:endCxn id="215" idx="1"/>
          </p:cNvCxnSpPr>
          <p:nvPr/>
        </p:nvCxnSpPr>
        <p:spPr>
          <a:xfrm rot="10800000" flipH="1">
            <a:off x="5939559" y="1418668"/>
            <a:ext cx="2443800" cy="775200"/>
          </a:xfrm>
          <a:prstGeom prst="straightConnector1">
            <a:avLst/>
          </a:prstGeom>
          <a:noFill/>
          <a:ln w="9525" cap="flat" cmpd="sng">
            <a:solidFill>
              <a:schemeClr val="dk1"/>
            </a:solidFill>
            <a:prstDash val="solid"/>
            <a:miter lim="800000"/>
            <a:headEnd type="none" w="sm" len="sm"/>
            <a:tailEnd type="triangle" w="med" len="med"/>
          </a:ln>
        </p:spPr>
      </p:cxnSp>
      <p:cxnSp>
        <p:nvCxnSpPr>
          <p:cNvPr id="234" name="Google Shape;234;p25"/>
          <p:cNvCxnSpPr>
            <a:endCxn id="216" idx="1"/>
          </p:cNvCxnSpPr>
          <p:nvPr/>
        </p:nvCxnSpPr>
        <p:spPr>
          <a:xfrm rot="10800000" flipH="1">
            <a:off x="6933844" y="1996465"/>
            <a:ext cx="2832000" cy="1035000"/>
          </a:xfrm>
          <a:prstGeom prst="straightConnector1">
            <a:avLst/>
          </a:prstGeom>
          <a:noFill/>
          <a:ln w="9525" cap="flat" cmpd="sng">
            <a:solidFill>
              <a:schemeClr val="dk1"/>
            </a:solidFill>
            <a:prstDash val="solid"/>
            <a:miter lim="800000"/>
            <a:headEnd type="none" w="sm" len="sm"/>
            <a:tailEnd type="triangle" w="med" len="med"/>
          </a:ln>
        </p:spPr>
      </p:cxnSp>
      <p:cxnSp>
        <p:nvCxnSpPr>
          <p:cNvPr id="235" name="Google Shape;235;p25"/>
          <p:cNvCxnSpPr>
            <a:endCxn id="217" idx="1"/>
          </p:cNvCxnSpPr>
          <p:nvPr/>
        </p:nvCxnSpPr>
        <p:spPr>
          <a:xfrm rot="10800000" flipH="1">
            <a:off x="5855559" y="3031425"/>
            <a:ext cx="4356600" cy="415500"/>
          </a:xfrm>
          <a:prstGeom prst="straightConnector1">
            <a:avLst/>
          </a:prstGeom>
          <a:noFill/>
          <a:ln w="9525" cap="flat" cmpd="sng">
            <a:solidFill>
              <a:schemeClr val="dk1"/>
            </a:solidFill>
            <a:prstDash val="solid"/>
            <a:miter lim="800000"/>
            <a:headEnd type="none" w="sm" len="sm"/>
            <a:tailEnd type="triangle" w="med" len="med"/>
          </a:ln>
        </p:spPr>
      </p:cxnSp>
      <p:cxnSp>
        <p:nvCxnSpPr>
          <p:cNvPr id="236" name="Google Shape;236;p25"/>
          <p:cNvCxnSpPr>
            <a:endCxn id="218" idx="1"/>
          </p:cNvCxnSpPr>
          <p:nvPr/>
        </p:nvCxnSpPr>
        <p:spPr>
          <a:xfrm>
            <a:off x="6095932" y="4091620"/>
            <a:ext cx="4068600" cy="95400"/>
          </a:xfrm>
          <a:prstGeom prst="straightConnector1">
            <a:avLst/>
          </a:prstGeom>
          <a:noFill/>
          <a:ln w="9525" cap="flat" cmpd="sng">
            <a:solidFill>
              <a:schemeClr val="dk1"/>
            </a:solidFill>
            <a:prstDash val="solid"/>
            <a:miter lim="800000"/>
            <a:headEnd type="none" w="sm" len="sm"/>
            <a:tailEnd type="triangle" w="med" len="med"/>
          </a:ln>
        </p:spPr>
      </p:cxnSp>
      <p:cxnSp>
        <p:nvCxnSpPr>
          <p:cNvPr id="237" name="Google Shape;237;p25"/>
          <p:cNvCxnSpPr>
            <a:endCxn id="219" idx="1"/>
          </p:cNvCxnSpPr>
          <p:nvPr/>
        </p:nvCxnSpPr>
        <p:spPr>
          <a:xfrm>
            <a:off x="5306880" y="4175251"/>
            <a:ext cx="4146000" cy="1176600"/>
          </a:xfrm>
          <a:prstGeom prst="straightConnector1">
            <a:avLst/>
          </a:prstGeom>
          <a:noFill/>
          <a:ln w="9525" cap="flat" cmpd="sng">
            <a:solidFill>
              <a:schemeClr val="dk1"/>
            </a:solidFill>
            <a:prstDash val="solid"/>
            <a:miter lim="800000"/>
            <a:headEnd type="none" w="sm" len="sm"/>
            <a:tailEnd type="triangle" w="med" len="med"/>
          </a:ln>
        </p:spPr>
      </p:cxnSp>
      <p:cxnSp>
        <p:nvCxnSpPr>
          <p:cNvPr id="238" name="Google Shape;238;p25"/>
          <p:cNvCxnSpPr>
            <a:endCxn id="220" idx="1"/>
          </p:cNvCxnSpPr>
          <p:nvPr/>
        </p:nvCxnSpPr>
        <p:spPr>
          <a:xfrm rot="10800000" flipH="1">
            <a:off x="6017032" y="6126127"/>
            <a:ext cx="2318700" cy="340200"/>
          </a:xfrm>
          <a:prstGeom prst="straightConnector1">
            <a:avLst/>
          </a:prstGeom>
          <a:noFill/>
          <a:ln w="9525" cap="flat" cmpd="sng">
            <a:solidFill>
              <a:schemeClr val="dk1"/>
            </a:solidFill>
            <a:prstDash val="solid"/>
            <a:miter lim="800000"/>
            <a:headEnd type="none" w="sm" len="sm"/>
            <a:tailEnd type="triangle" w="med" len="med"/>
          </a:ln>
        </p:spPr>
      </p:cxnSp>
      <p:sp>
        <p:nvSpPr>
          <p:cNvPr id="239" name="Google Shape;239;p25"/>
          <p:cNvSpPr txBox="1"/>
          <p:nvPr/>
        </p:nvSpPr>
        <p:spPr>
          <a:xfrm>
            <a:off x="16545" y="5918103"/>
            <a:ext cx="1828800"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rgbClr val="000000"/>
                </a:solidFill>
                <a:latin typeface="Arial"/>
                <a:ea typeface="Arial"/>
                <a:cs typeface="Arial"/>
                <a:sym typeface="Arial"/>
              </a:rPr>
              <a:t>English – Welsh translation (No Date)</a:t>
            </a:r>
            <a:endParaRPr sz="1800">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7"/>
                                        </p:tgtEl>
                                        <p:attrNameLst>
                                          <p:attrName>style.visibility</p:attrName>
                                        </p:attrNameLst>
                                      </p:cBhvr>
                                      <p:to>
                                        <p:strVal val="visible"/>
                                      </p:to>
                                    </p:set>
                                    <p:animEffect transition="in" filter="fade">
                                      <p:cBhvr>
                                        <p:cTn id="7" dur="500"/>
                                        <p:tgtEl>
                                          <p:spTgt spid="2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8"/>
                                        </p:tgtEl>
                                        <p:attrNameLst>
                                          <p:attrName>style.visibility</p:attrName>
                                        </p:attrNameLst>
                                      </p:cBhvr>
                                      <p:to>
                                        <p:strVal val="visible"/>
                                      </p:to>
                                    </p:set>
                                    <p:animEffect transition="in" filter="fade">
                                      <p:cBhvr>
                                        <p:cTn id="12" dur="500"/>
                                        <p:tgtEl>
                                          <p:spTgt spid="2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9"/>
                                        </p:tgtEl>
                                        <p:attrNameLst>
                                          <p:attrName>style.visibility</p:attrName>
                                        </p:attrNameLst>
                                      </p:cBhvr>
                                      <p:to>
                                        <p:strVal val="visible"/>
                                      </p:to>
                                    </p:set>
                                    <p:animEffect transition="in" filter="fade">
                                      <p:cBhvr>
                                        <p:cTn id="17" dur="500"/>
                                        <p:tgtEl>
                                          <p:spTgt spid="22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0"/>
                                        </p:tgtEl>
                                        <p:attrNameLst>
                                          <p:attrName>style.visibility</p:attrName>
                                        </p:attrNameLst>
                                      </p:cBhvr>
                                      <p:to>
                                        <p:strVal val="visible"/>
                                      </p:to>
                                    </p:set>
                                    <p:animEffect transition="in" filter="fade">
                                      <p:cBhvr>
                                        <p:cTn id="22" dur="500"/>
                                        <p:tgtEl>
                                          <p:spTgt spid="2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1"/>
                                        </p:tgtEl>
                                        <p:attrNameLst>
                                          <p:attrName>style.visibility</p:attrName>
                                        </p:attrNameLst>
                                      </p:cBhvr>
                                      <p:to>
                                        <p:strVal val="visible"/>
                                      </p:to>
                                    </p:set>
                                    <p:animEffect transition="in" filter="fade">
                                      <p:cBhvr>
                                        <p:cTn id="27" dur="500"/>
                                        <p:tgtEl>
                                          <p:spTgt spid="23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32"/>
                                        </p:tgtEl>
                                        <p:attrNameLst>
                                          <p:attrName>style.visibility</p:attrName>
                                        </p:attrNameLst>
                                      </p:cBhvr>
                                      <p:to>
                                        <p:strVal val="visible"/>
                                      </p:to>
                                    </p:set>
                                    <p:animEffect transition="in" filter="fade">
                                      <p:cBhvr>
                                        <p:cTn id="32" dur="500"/>
                                        <p:tgtEl>
                                          <p:spTgt spid="23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33"/>
                                        </p:tgtEl>
                                        <p:attrNameLst>
                                          <p:attrName>style.visibility</p:attrName>
                                        </p:attrNameLst>
                                      </p:cBhvr>
                                      <p:to>
                                        <p:strVal val="visible"/>
                                      </p:to>
                                    </p:set>
                                    <p:animEffect transition="in" filter="fade">
                                      <p:cBhvr>
                                        <p:cTn id="37" dur="500"/>
                                        <p:tgtEl>
                                          <p:spTgt spid="23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34"/>
                                        </p:tgtEl>
                                        <p:attrNameLst>
                                          <p:attrName>style.visibility</p:attrName>
                                        </p:attrNameLst>
                                      </p:cBhvr>
                                      <p:to>
                                        <p:strVal val="visible"/>
                                      </p:to>
                                    </p:set>
                                    <p:animEffect transition="in" filter="fade">
                                      <p:cBhvr>
                                        <p:cTn id="42" dur="500"/>
                                        <p:tgtEl>
                                          <p:spTgt spid="23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35"/>
                                        </p:tgtEl>
                                        <p:attrNameLst>
                                          <p:attrName>style.visibility</p:attrName>
                                        </p:attrNameLst>
                                      </p:cBhvr>
                                      <p:to>
                                        <p:strVal val="visible"/>
                                      </p:to>
                                    </p:set>
                                    <p:animEffect transition="in" filter="fade">
                                      <p:cBhvr>
                                        <p:cTn id="47" dur="500"/>
                                        <p:tgtEl>
                                          <p:spTgt spid="23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36"/>
                                        </p:tgtEl>
                                        <p:attrNameLst>
                                          <p:attrName>style.visibility</p:attrName>
                                        </p:attrNameLst>
                                      </p:cBhvr>
                                      <p:to>
                                        <p:strVal val="visible"/>
                                      </p:to>
                                    </p:set>
                                    <p:animEffect transition="in" filter="fade">
                                      <p:cBhvr>
                                        <p:cTn id="52" dur="500"/>
                                        <p:tgtEl>
                                          <p:spTgt spid="23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37"/>
                                        </p:tgtEl>
                                        <p:attrNameLst>
                                          <p:attrName>style.visibility</p:attrName>
                                        </p:attrNameLst>
                                      </p:cBhvr>
                                      <p:to>
                                        <p:strVal val="visible"/>
                                      </p:to>
                                    </p:set>
                                    <p:animEffect transition="in" filter="fade">
                                      <p:cBhvr>
                                        <p:cTn id="57" dur="500"/>
                                        <p:tgtEl>
                                          <p:spTgt spid="23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238"/>
                                        </p:tgtEl>
                                        <p:attrNameLst>
                                          <p:attrName>style.visibility</p:attrName>
                                        </p:attrNameLst>
                                      </p:cBhvr>
                                      <p:to>
                                        <p:strVal val="visible"/>
                                      </p:to>
                                    </p:set>
                                    <p:animEffect transition="in" filter="fade">
                                      <p:cBhvr>
                                        <p:cTn id="62" dur="500"/>
                                        <p:tgtEl>
                                          <p:spTgt spid="2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1AF9055A-9FD0-45AC-B6E5-2029CC5D0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2">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pic>
        <p:nvPicPr>
          <p:cNvPr id="6" name="Google Shape;213;p25">
            <a:extLst>
              <a:ext uri="{FF2B5EF4-FFF2-40B4-BE49-F238E27FC236}">
                <a16:creationId xmlns:a16="http://schemas.microsoft.com/office/drawing/2014/main" id="{CBE608D6-C3C4-48FC-835A-C7B035654375}"/>
              </a:ext>
            </a:extLst>
          </p:cNvPr>
          <p:cNvPicPr preferRelativeResize="0"/>
          <p:nvPr/>
        </p:nvPicPr>
        <p:blipFill rotWithShape="1">
          <a:blip r:embed="rId2"/>
          <a:stretch/>
        </p:blipFill>
        <p:spPr>
          <a:xfrm>
            <a:off x="831148" y="643469"/>
            <a:ext cx="2743748" cy="5571062"/>
          </a:xfrm>
          <a:prstGeom prst="rect">
            <a:avLst/>
          </a:prstGeom>
          <a:noFill/>
        </p:spPr>
      </p:pic>
      <p:pic>
        <p:nvPicPr>
          <p:cNvPr id="5" name="Google Shape;181;p24">
            <a:extLst>
              <a:ext uri="{FF2B5EF4-FFF2-40B4-BE49-F238E27FC236}">
                <a16:creationId xmlns:a16="http://schemas.microsoft.com/office/drawing/2014/main" id="{D9B33DC4-F129-4539-9C02-60A2F0E8FAAB}"/>
              </a:ext>
            </a:extLst>
          </p:cNvPr>
          <p:cNvPicPr preferRelativeResize="0">
            <a:picLocks/>
          </p:cNvPicPr>
          <p:nvPr/>
        </p:nvPicPr>
        <p:blipFill rotWithShape="1">
          <a:blip r:embed="rId3"/>
          <a:stretch/>
        </p:blipFill>
        <p:spPr>
          <a:xfrm>
            <a:off x="3908426" y="1236236"/>
            <a:ext cx="2872521" cy="4385528"/>
          </a:xfrm>
          <a:prstGeom prst="rect">
            <a:avLst/>
          </a:prstGeom>
          <a:noFill/>
        </p:spPr>
      </p:pic>
      <p:sp>
        <p:nvSpPr>
          <p:cNvPr id="4" name="Google Shape;214;p25">
            <a:extLst>
              <a:ext uri="{FF2B5EF4-FFF2-40B4-BE49-F238E27FC236}">
                <a16:creationId xmlns:a16="http://schemas.microsoft.com/office/drawing/2014/main" id="{1F07FE6F-533F-46B6-9A35-DBC28F1D426C}"/>
              </a:ext>
            </a:extLst>
          </p:cNvPr>
          <p:cNvSpPr txBox="1"/>
          <p:nvPr/>
        </p:nvSpPr>
        <p:spPr>
          <a:xfrm>
            <a:off x="8016641" y="2286000"/>
            <a:ext cx="3410309" cy="3844800"/>
          </a:xfrm>
          <a:prstGeom prst="rect">
            <a:avLst/>
          </a:prstGeom>
        </p:spPr>
        <p:txBody>
          <a:bodyPr spcFirstLastPara="1" vert="horz" lIns="91440" tIns="45720" rIns="91440" bIns="45720" rtlCol="0"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2000" kern="1200">
                <a:solidFill>
                  <a:schemeClr val="tx1">
                    <a:alpha val="60000"/>
                  </a:schemeClr>
                </a:solidFill>
                <a:latin typeface="+mn-lt"/>
                <a:ea typeface="+mn-ea"/>
                <a:cs typeface="+mn-cs"/>
                <a:sym typeface="Arial"/>
              </a:rPr>
              <a:t>Image from Tigatelu (2021)</a:t>
            </a:r>
            <a:endParaRPr lang="en-US" sz="2000" kern="1200">
              <a:solidFill>
                <a:schemeClr val="tx1">
                  <a:alpha val="60000"/>
                </a:schemeClr>
              </a:solidFill>
              <a:latin typeface="+mn-lt"/>
              <a:ea typeface="+mn-ea"/>
              <a:cs typeface="+mn-cs"/>
              <a:sym typeface="Calibri"/>
            </a:endParaRPr>
          </a:p>
        </p:txBody>
      </p:sp>
    </p:spTree>
    <p:extLst>
      <p:ext uri="{BB962C8B-B14F-4D97-AF65-F5344CB8AC3E}">
        <p14:creationId xmlns:p14="http://schemas.microsoft.com/office/powerpoint/2010/main" val="2029465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3"/>
        <p:cNvGrpSpPr/>
        <p:nvPr/>
      </p:nvGrpSpPr>
      <p:grpSpPr>
        <a:xfrm>
          <a:off x="0" y="0"/>
          <a:ext cx="0" cy="0"/>
          <a:chOff x="0" y="0"/>
          <a:chExt cx="0" cy="0"/>
        </a:xfrm>
      </p:grpSpPr>
      <p:sp>
        <p:nvSpPr>
          <p:cNvPr id="244" name="Google Shape;244;p2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Rockwell"/>
              <a:ea typeface="Rockwell"/>
              <a:cs typeface="Rockwell"/>
              <a:sym typeface="Rockwell"/>
            </a:endParaRPr>
          </a:p>
        </p:txBody>
      </p:sp>
      <p:grpSp>
        <p:nvGrpSpPr>
          <p:cNvPr id="245" name="Google Shape;245;p26"/>
          <p:cNvGrpSpPr/>
          <p:nvPr/>
        </p:nvGrpSpPr>
        <p:grpSpPr>
          <a:xfrm>
            <a:off x="-329674" y="-59376"/>
            <a:ext cx="12515851" cy="6923798"/>
            <a:chOff x="-329674" y="-51881"/>
            <a:chExt cx="12515851" cy="6923798"/>
          </a:xfrm>
        </p:grpSpPr>
        <p:sp>
          <p:nvSpPr>
            <p:cNvPr id="246" name="Google Shape;246;p26"/>
            <p:cNvSpPr/>
            <p:nvPr/>
          </p:nvSpPr>
          <p:spPr>
            <a:xfrm>
              <a:off x="-329674" y="1298404"/>
              <a:ext cx="9702800" cy="5573512"/>
            </a:xfrm>
            <a:custGeom>
              <a:avLst/>
              <a:gdLst/>
              <a:ahLst/>
              <a:cxnLst/>
              <a:rect l="l" t="t" r="r" b="b"/>
              <a:pathLst>
                <a:path w="2038" h="1169" extrusionOk="0">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6"/>
            <p:cNvSpPr/>
            <p:nvPr/>
          </p:nvSpPr>
          <p:spPr>
            <a:xfrm>
              <a:off x="670451" y="2018236"/>
              <a:ext cx="7373938" cy="4848892"/>
            </a:xfrm>
            <a:custGeom>
              <a:avLst/>
              <a:gdLst/>
              <a:ahLst/>
              <a:cxnLst/>
              <a:rect l="l" t="t" r="r" b="b"/>
              <a:pathLst>
                <a:path w="1549" h="1017" extrusionOk="0">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6"/>
            <p:cNvSpPr/>
            <p:nvPr/>
          </p:nvSpPr>
          <p:spPr>
            <a:xfrm>
              <a:off x="251351" y="1788400"/>
              <a:ext cx="8035925" cy="5083516"/>
            </a:xfrm>
            <a:custGeom>
              <a:avLst/>
              <a:gdLst/>
              <a:ahLst/>
              <a:cxnLst/>
              <a:rect l="l" t="t" r="r" b="b"/>
              <a:pathLst>
                <a:path w="1688" h="1066" extrusionOk="0">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cmpd="sng">
              <a:solidFill>
                <a:schemeClr val="dk1">
                  <a:alpha val="20000"/>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6"/>
            <p:cNvSpPr/>
            <p:nvPr/>
          </p:nvSpPr>
          <p:spPr>
            <a:xfrm>
              <a:off x="-1061" y="549842"/>
              <a:ext cx="10334625" cy="6322075"/>
            </a:xfrm>
            <a:custGeom>
              <a:avLst/>
              <a:gdLst/>
              <a:ahLst/>
              <a:cxnLst/>
              <a:rect l="l" t="t" r="r" b="b"/>
              <a:pathLst>
                <a:path w="2171" h="1326" extrusionOk="0">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6"/>
            <p:cNvSpPr/>
            <p:nvPr/>
          </p:nvSpPr>
          <p:spPr>
            <a:xfrm>
              <a:off x="3701" y="6186246"/>
              <a:ext cx="504825" cy="681527"/>
            </a:xfrm>
            <a:custGeom>
              <a:avLst/>
              <a:gdLst/>
              <a:ahLst/>
              <a:cxnLst/>
              <a:rect l="l" t="t" r="r" b="b"/>
              <a:pathLst>
                <a:path w="106" h="143" extrusionOk="0">
                  <a:moveTo>
                    <a:pt x="0" y="0"/>
                  </a:moveTo>
                  <a:cubicBezTo>
                    <a:pt x="35" y="54"/>
                    <a:pt x="70" y="101"/>
                    <a:pt x="106" y="143"/>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6"/>
            <p:cNvSpPr/>
            <p:nvPr/>
          </p:nvSpPr>
          <p:spPr>
            <a:xfrm>
              <a:off x="-1061" y="-51881"/>
              <a:ext cx="11091863" cy="6923796"/>
            </a:xfrm>
            <a:custGeom>
              <a:avLst/>
              <a:gdLst/>
              <a:ahLst/>
              <a:cxnLst/>
              <a:rect l="l" t="t" r="r" b="b"/>
              <a:pathLst>
                <a:path w="2330" h="1452" extrusionOk="0">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6"/>
            <p:cNvSpPr/>
            <p:nvPr/>
          </p:nvSpPr>
          <p:spPr>
            <a:xfrm>
              <a:off x="5426601" y="5579"/>
              <a:ext cx="5788025" cy="6847184"/>
            </a:xfrm>
            <a:custGeom>
              <a:avLst/>
              <a:gdLst/>
              <a:ahLst/>
              <a:cxnLst/>
              <a:rect l="l" t="t" r="r" b="b"/>
              <a:pathLst>
                <a:path w="1216" h="1436" extrusionOk="0">
                  <a:moveTo>
                    <a:pt x="1094" y="1436"/>
                  </a:moveTo>
                  <a:cubicBezTo>
                    <a:pt x="1216" y="1114"/>
                    <a:pt x="904" y="770"/>
                    <a:pt x="709" y="551"/>
                  </a:cubicBezTo>
                  <a:cubicBezTo>
                    <a:pt x="509" y="327"/>
                    <a:pt x="274" y="127"/>
                    <a:pt x="0" y="0"/>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6"/>
            <p:cNvSpPr/>
            <p:nvPr/>
          </p:nvSpPr>
          <p:spPr>
            <a:xfrm>
              <a:off x="-1061" y="5579"/>
              <a:ext cx="1057275" cy="614491"/>
            </a:xfrm>
            <a:custGeom>
              <a:avLst/>
              <a:gdLst/>
              <a:ahLst/>
              <a:cxnLst/>
              <a:rect l="l" t="t" r="r" b="b"/>
              <a:pathLst>
                <a:path w="222" h="129" extrusionOk="0">
                  <a:moveTo>
                    <a:pt x="222" y="0"/>
                  </a:moveTo>
                  <a:cubicBezTo>
                    <a:pt x="152" y="35"/>
                    <a:pt x="76" y="78"/>
                    <a:pt x="0" y="129"/>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6"/>
            <p:cNvSpPr/>
            <p:nvPr/>
          </p:nvSpPr>
          <p:spPr>
            <a:xfrm>
              <a:off x="5821889" y="5579"/>
              <a:ext cx="5588000" cy="6866337"/>
            </a:xfrm>
            <a:custGeom>
              <a:avLst/>
              <a:gdLst/>
              <a:ahLst/>
              <a:cxnLst/>
              <a:rect l="l" t="t" r="r" b="b"/>
              <a:pathLst>
                <a:path w="1174" h="1440" extrusionOk="0">
                  <a:moveTo>
                    <a:pt x="1067" y="1440"/>
                  </a:moveTo>
                  <a:cubicBezTo>
                    <a:pt x="1174" y="1124"/>
                    <a:pt x="887" y="797"/>
                    <a:pt x="698" y="577"/>
                  </a:cubicBezTo>
                  <a:cubicBezTo>
                    <a:pt x="500" y="348"/>
                    <a:pt x="270" y="141"/>
                    <a:pt x="0" y="0"/>
                  </a:cubicBezTo>
                </a:path>
              </a:pathLst>
            </a:custGeom>
            <a:noFill/>
            <a:ln w="9525" cap="flat" cmpd="sng">
              <a:solidFill>
                <a:schemeClr val="dk1">
                  <a:alpha val="20000"/>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6"/>
            <p:cNvSpPr/>
            <p:nvPr/>
          </p:nvSpPr>
          <p:spPr>
            <a:xfrm>
              <a:off x="3701" y="790"/>
              <a:ext cx="595313" cy="352734"/>
            </a:xfrm>
            <a:custGeom>
              <a:avLst/>
              <a:gdLst/>
              <a:ahLst/>
              <a:cxnLst/>
              <a:rect l="l" t="t" r="r" b="b"/>
              <a:pathLst>
                <a:path w="125" h="74" extrusionOk="0">
                  <a:moveTo>
                    <a:pt x="125" y="0"/>
                  </a:moveTo>
                  <a:cubicBezTo>
                    <a:pt x="85" y="22"/>
                    <a:pt x="43" y="47"/>
                    <a:pt x="0" y="74"/>
                  </a:cubicBezTo>
                </a:path>
              </a:pathLst>
            </a:custGeom>
            <a:noFill/>
            <a:ln w="9525" cap="flat" cmpd="sng">
              <a:solidFill>
                <a:schemeClr val="dk1">
                  <a:alpha val="20000"/>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6"/>
            <p:cNvSpPr/>
            <p:nvPr/>
          </p:nvSpPr>
          <p:spPr>
            <a:xfrm>
              <a:off x="6012389" y="5579"/>
              <a:ext cx="5497513" cy="6866337"/>
            </a:xfrm>
            <a:custGeom>
              <a:avLst/>
              <a:gdLst/>
              <a:ahLst/>
              <a:cxnLst/>
              <a:rect l="l" t="t" r="r" b="b"/>
              <a:pathLst>
                <a:path w="1155" h="1440" extrusionOk="0">
                  <a:moveTo>
                    <a:pt x="1056" y="1440"/>
                  </a:moveTo>
                  <a:cubicBezTo>
                    <a:pt x="1155" y="1123"/>
                    <a:pt x="875" y="801"/>
                    <a:pt x="686" y="580"/>
                  </a:cubicBezTo>
                  <a:cubicBezTo>
                    <a:pt x="491" y="352"/>
                    <a:pt x="264" y="145"/>
                    <a:pt x="0" y="0"/>
                  </a:cubicBezTo>
                </a:path>
              </a:pathLst>
            </a:custGeom>
            <a:noFill/>
            <a:ln w="12700" cap="flat" cmpd="sng">
              <a:solidFill>
                <a:schemeClr val="dk1">
                  <a:alpha val="20000"/>
                </a:schemeClr>
              </a:solidFill>
              <a:prstDash val="dashDot"/>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6"/>
            <p:cNvSpPr/>
            <p:nvPr/>
          </p:nvSpPr>
          <p:spPr>
            <a:xfrm>
              <a:off x="-1061" y="5579"/>
              <a:ext cx="357188" cy="213875"/>
            </a:xfrm>
            <a:custGeom>
              <a:avLst/>
              <a:gdLst/>
              <a:ahLst/>
              <a:cxnLst/>
              <a:rect l="l" t="t" r="r" b="b"/>
              <a:pathLst>
                <a:path w="75" h="45" extrusionOk="0">
                  <a:moveTo>
                    <a:pt x="75" y="0"/>
                  </a:moveTo>
                  <a:cubicBezTo>
                    <a:pt x="50" y="14"/>
                    <a:pt x="25" y="29"/>
                    <a:pt x="0" y="45"/>
                  </a:cubicBezTo>
                </a:path>
              </a:pathLst>
            </a:custGeom>
            <a:noFill/>
            <a:ln w="12700" cap="flat" cmpd="sng">
              <a:solidFill>
                <a:schemeClr val="dk1">
                  <a:alpha val="20000"/>
                </a:schemeClr>
              </a:solidFill>
              <a:prstDash val="dashDot"/>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6"/>
            <p:cNvSpPr/>
            <p:nvPr/>
          </p:nvSpPr>
          <p:spPr>
            <a:xfrm>
              <a:off x="6210826" y="790"/>
              <a:ext cx="5522913" cy="6871126"/>
            </a:xfrm>
            <a:custGeom>
              <a:avLst/>
              <a:gdLst/>
              <a:ahLst/>
              <a:cxnLst/>
              <a:rect l="l" t="t" r="r" b="b"/>
              <a:pathLst>
                <a:path w="1160" h="1441" extrusionOk="0">
                  <a:moveTo>
                    <a:pt x="1053" y="1441"/>
                  </a:moveTo>
                  <a:cubicBezTo>
                    <a:pt x="1160" y="1129"/>
                    <a:pt x="892" y="817"/>
                    <a:pt x="705" y="599"/>
                  </a:cubicBezTo>
                  <a:cubicBezTo>
                    <a:pt x="503" y="365"/>
                    <a:pt x="270" y="152"/>
                    <a:pt x="0" y="0"/>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6"/>
            <p:cNvSpPr/>
            <p:nvPr/>
          </p:nvSpPr>
          <p:spPr>
            <a:xfrm>
              <a:off x="6463239" y="5579"/>
              <a:ext cx="5413375" cy="6866337"/>
            </a:xfrm>
            <a:custGeom>
              <a:avLst/>
              <a:gdLst/>
              <a:ahLst/>
              <a:cxnLst/>
              <a:rect l="l" t="t" r="r" b="b"/>
              <a:pathLst>
                <a:path w="1137" h="1440" extrusionOk="0">
                  <a:moveTo>
                    <a:pt x="1040" y="1440"/>
                  </a:moveTo>
                  <a:cubicBezTo>
                    <a:pt x="1137" y="1131"/>
                    <a:pt x="883" y="828"/>
                    <a:pt x="698" y="611"/>
                  </a:cubicBezTo>
                  <a:cubicBezTo>
                    <a:pt x="498" y="375"/>
                    <a:pt x="268" y="159"/>
                    <a:pt x="0" y="0"/>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6"/>
            <p:cNvSpPr/>
            <p:nvPr/>
          </p:nvSpPr>
          <p:spPr>
            <a:xfrm>
              <a:off x="6877576" y="5579"/>
              <a:ext cx="5037138" cy="6861550"/>
            </a:xfrm>
            <a:custGeom>
              <a:avLst/>
              <a:gdLst/>
              <a:ahLst/>
              <a:cxnLst/>
              <a:rect l="l" t="t" r="r" b="b"/>
              <a:pathLst>
                <a:path w="1058" h="1439" extrusionOk="0">
                  <a:moveTo>
                    <a:pt x="1011" y="1439"/>
                  </a:moveTo>
                  <a:cubicBezTo>
                    <a:pt x="1058" y="1131"/>
                    <a:pt x="825" y="841"/>
                    <a:pt x="648" y="617"/>
                  </a:cubicBezTo>
                  <a:cubicBezTo>
                    <a:pt x="462" y="383"/>
                    <a:pt x="248" y="168"/>
                    <a:pt x="0" y="0"/>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6"/>
            <p:cNvSpPr/>
            <p:nvPr/>
          </p:nvSpPr>
          <p:spPr>
            <a:xfrm>
              <a:off x="8768289" y="5579"/>
              <a:ext cx="3417888" cy="2742066"/>
            </a:xfrm>
            <a:custGeom>
              <a:avLst/>
              <a:gdLst/>
              <a:ahLst/>
              <a:cxnLst/>
              <a:rect l="l" t="t" r="r" b="b"/>
              <a:pathLst>
                <a:path w="718" h="575" extrusionOk="0">
                  <a:moveTo>
                    <a:pt x="718" y="575"/>
                  </a:moveTo>
                  <a:cubicBezTo>
                    <a:pt x="500" y="360"/>
                    <a:pt x="260" y="163"/>
                    <a:pt x="0" y="0"/>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6"/>
            <p:cNvSpPr/>
            <p:nvPr/>
          </p:nvSpPr>
          <p:spPr>
            <a:xfrm>
              <a:off x="9235014" y="10367"/>
              <a:ext cx="2951163" cy="2555325"/>
            </a:xfrm>
            <a:custGeom>
              <a:avLst/>
              <a:gdLst/>
              <a:ahLst/>
              <a:cxnLst/>
              <a:rect l="l" t="t" r="r" b="b"/>
              <a:pathLst>
                <a:path w="620" h="536" extrusionOk="0">
                  <a:moveTo>
                    <a:pt x="620" y="536"/>
                  </a:moveTo>
                  <a:cubicBezTo>
                    <a:pt x="404" y="314"/>
                    <a:pt x="196" y="138"/>
                    <a:pt x="0" y="0"/>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6"/>
            <p:cNvSpPr/>
            <p:nvPr/>
          </p:nvSpPr>
          <p:spPr>
            <a:xfrm>
              <a:off x="10020826" y="5579"/>
              <a:ext cx="2165350" cy="1358265"/>
            </a:xfrm>
            <a:custGeom>
              <a:avLst/>
              <a:gdLst/>
              <a:ahLst/>
              <a:cxnLst/>
              <a:rect l="l" t="t" r="r" b="b"/>
              <a:pathLst>
                <a:path w="455" h="285" extrusionOk="0">
                  <a:moveTo>
                    <a:pt x="0" y="0"/>
                  </a:moveTo>
                  <a:cubicBezTo>
                    <a:pt x="153" y="85"/>
                    <a:pt x="308" y="180"/>
                    <a:pt x="455" y="285"/>
                  </a:cubicBezTo>
                </a:path>
              </a:pathLst>
            </a:custGeom>
            <a:noFill/>
            <a:ln w="9525" cap="flat" cmpd="sng">
              <a:solidFill>
                <a:schemeClr val="dk1">
                  <a:alpha val="20000"/>
                </a:schemeClr>
              </a:solidFill>
              <a:prstDash val="dash"/>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6"/>
            <p:cNvSpPr/>
            <p:nvPr/>
          </p:nvSpPr>
          <p:spPr>
            <a:xfrm>
              <a:off x="11290826" y="5579"/>
              <a:ext cx="895350" cy="534687"/>
            </a:xfrm>
            <a:custGeom>
              <a:avLst/>
              <a:gdLst/>
              <a:ahLst/>
              <a:cxnLst/>
              <a:rect l="l" t="t" r="r" b="b"/>
              <a:pathLst>
                <a:path w="188" h="112" extrusionOk="0">
                  <a:moveTo>
                    <a:pt x="0" y="0"/>
                  </a:moveTo>
                  <a:cubicBezTo>
                    <a:pt x="63" y="36"/>
                    <a:pt x="126" y="73"/>
                    <a:pt x="188" y="112"/>
                  </a:cubicBezTo>
                </a:path>
              </a:pathLst>
            </a:custGeom>
            <a:noFill/>
            <a:ln w="9525" cap="flat" cmpd="sng">
              <a:solidFill>
                <a:schemeClr val="dk1">
                  <a:alpha val="20000"/>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5" name="Google Shape;265;p26"/>
          <p:cNvSpPr/>
          <p:nvPr/>
        </p:nvSpPr>
        <p:spPr>
          <a:xfrm rot="-668471">
            <a:off x="2173916" y="2448612"/>
            <a:ext cx="4418757" cy="4259609"/>
          </a:xfrm>
          <a:custGeom>
            <a:avLst/>
            <a:gdLst/>
            <a:ahLst/>
            <a:cxnLst/>
            <a:rect l="l" t="t" r="r" b="b"/>
            <a:pathLst>
              <a:path w="4507111" h="4344781" extrusionOk="0">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dk1">
              <a:alpha val="80000"/>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Rockwell"/>
              <a:ea typeface="Rockwell"/>
              <a:cs typeface="Rockwell"/>
              <a:sym typeface="Rockwell"/>
            </a:endParaRPr>
          </a:p>
        </p:txBody>
      </p:sp>
      <p:sp>
        <p:nvSpPr>
          <p:cNvPr id="266" name="Google Shape;266;p26"/>
          <p:cNvSpPr/>
          <p:nvPr/>
        </p:nvSpPr>
        <p:spPr>
          <a:xfrm>
            <a:off x="2354579" y="691977"/>
            <a:ext cx="7761923" cy="5343064"/>
          </a:xfrm>
          <a:custGeom>
            <a:avLst/>
            <a:gdLst/>
            <a:ahLst/>
            <a:cxnLst/>
            <a:rect l="l" t="t" r="r" b="b"/>
            <a:pathLst>
              <a:path w="7817532" h="5450297" extrusionOk="0">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Rockwell"/>
              <a:ea typeface="Rockwell"/>
              <a:cs typeface="Rockwell"/>
              <a:sym typeface="Rockwell"/>
            </a:endParaRPr>
          </a:p>
        </p:txBody>
      </p:sp>
      <p:sp>
        <p:nvSpPr>
          <p:cNvPr id="267" name="Google Shape;267;p26"/>
          <p:cNvSpPr/>
          <p:nvPr/>
        </p:nvSpPr>
        <p:spPr>
          <a:xfrm rot="-3735276">
            <a:off x="3890045" y="1152539"/>
            <a:ext cx="4084351" cy="4742808"/>
          </a:xfrm>
          <a:prstGeom prst="lightningBolt">
            <a:avLst/>
          </a:prstGeom>
          <a:solidFill>
            <a:srgbClr val="FFFF00"/>
          </a:solidFill>
          <a:ln w="12700" cap="flat" cmpd="sng">
            <a:solidFill>
              <a:srgbClr val="C55A1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8" name="Google Shape;268;p26"/>
          <p:cNvSpPr txBox="1">
            <a:spLocks noGrp="1"/>
          </p:cNvSpPr>
          <p:nvPr>
            <p:ph type="title"/>
          </p:nvPr>
        </p:nvSpPr>
        <p:spPr>
          <a:xfrm>
            <a:off x="2154555" y="2058542"/>
            <a:ext cx="6959446" cy="1662475"/>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4800"/>
              <a:buFont typeface="Calibri"/>
              <a:buNone/>
            </a:pPr>
            <a:r>
              <a:rPr lang="en-GB" sz="4800">
                <a:latin typeface="Calibri"/>
                <a:ea typeface="Calibri"/>
                <a:cs typeface="Calibri"/>
                <a:sym typeface="Calibri"/>
              </a:rPr>
              <a:t>Da Iawn Plant</a:t>
            </a:r>
            <a:endParaRPr/>
          </a:p>
        </p:txBody>
      </p:sp>
      <p:sp>
        <p:nvSpPr>
          <p:cNvPr id="269" name="Google Shape;269;p26"/>
          <p:cNvSpPr txBox="1"/>
          <p:nvPr/>
        </p:nvSpPr>
        <p:spPr>
          <a:xfrm>
            <a:off x="0" y="5921938"/>
            <a:ext cx="1828800"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rgbClr val="000000"/>
                </a:solidFill>
                <a:latin typeface="Arial"/>
                <a:ea typeface="Arial"/>
                <a:cs typeface="Arial"/>
                <a:sym typeface="Arial"/>
              </a:rPr>
              <a:t>English – Welsh translation (No Date)</a:t>
            </a:r>
            <a:endParaRPr sz="1800">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27"/>
          <p:cNvSpPr txBox="1">
            <a:spLocks noGrp="1"/>
          </p:cNvSpPr>
          <p:nvPr>
            <p:ph type="title"/>
          </p:nvPr>
        </p:nvSpPr>
        <p:spPr>
          <a:xfrm>
            <a:off x="4694464" y="0"/>
            <a:ext cx="2696936" cy="641804"/>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Arial"/>
              <a:buNone/>
            </a:pPr>
            <a:r>
              <a:rPr lang="en-GB" u="sng">
                <a:latin typeface="Arial"/>
                <a:ea typeface="Arial"/>
                <a:cs typeface="Arial"/>
                <a:sym typeface="Arial"/>
              </a:rPr>
              <a:t>Reference:</a:t>
            </a:r>
            <a:endParaRPr/>
          </a:p>
        </p:txBody>
      </p:sp>
      <p:sp>
        <p:nvSpPr>
          <p:cNvPr id="275" name="Google Shape;275;p27"/>
          <p:cNvSpPr txBox="1">
            <a:spLocks noGrp="1"/>
          </p:cNvSpPr>
          <p:nvPr>
            <p:ph type="body" idx="1"/>
          </p:nvPr>
        </p:nvSpPr>
        <p:spPr>
          <a:xfrm>
            <a:off x="0" y="641804"/>
            <a:ext cx="12192000" cy="6216196"/>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200"/>
              <a:buNone/>
            </a:pPr>
            <a:r>
              <a:rPr lang="en-GB" sz="1200">
                <a:latin typeface="Arial"/>
                <a:ea typeface="Arial"/>
                <a:cs typeface="Arial"/>
                <a:sym typeface="Arial"/>
              </a:rPr>
              <a:t>Advantages of being bilingual (2021). Available at: </a:t>
            </a:r>
            <a:r>
              <a:rPr lang="en-GB" sz="1200" u="sng">
                <a:solidFill>
                  <a:srgbClr val="0563C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https://www.carmarthenshire.gov.wales/home/council-services/education-schools/bilingual-education/advantages-of-being-bilingual/#.YJ6A1ejYrrd</a:t>
            </a:r>
            <a:r>
              <a:rPr lang="en-GB" sz="1200">
                <a:latin typeface="Arial"/>
                <a:ea typeface="Arial"/>
                <a:cs typeface="Arial"/>
                <a:sym typeface="Arial"/>
              </a:rPr>
              <a:t> (Date Accessed: 29/04/2021). </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Bilingualism and Bilingual Education (No Date). Available at: </a:t>
            </a:r>
            <a:r>
              <a:rPr lang="en-GB" sz="1200" u="sng">
                <a:solidFill>
                  <a:schemeClr val="hlink"/>
                </a:solidFill>
                <a:latin typeface="Arial"/>
                <a:ea typeface="Arial"/>
                <a:cs typeface="Arial"/>
                <a:sym typeface="Arial"/>
                <a:hlinkClick r:id="rId4"/>
              </a:rPr>
              <a:t>http://www.unavarra.es/tel2l/eng/BilingEd.htm#top</a:t>
            </a:r>
            <a:r>
              <a:rPr lang="en-GB" sz="1200">
                <a:latin typeface="Arial"/>
                <a:ea typeface="Arial"/>
                <a:cs typeface="Arial"/>
                <a:sym typeface="Arial"/>
              </a:rPr>
              <a:t> (Date Accessed: 16/05/2021).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Bilingualism and Multilingualisms in Medieval Wales (2018). Available at: </a:t>
            </a:r>
            <a:r>
              <a:rPr lang="en-GB" sz="1200" u="sng">
                <a:solidFill>
                  <a:srgbClr val="0563C1"/>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https://www.learnedsociety.wales/lsw-event/bilingualism-and-multilingualisms-in-medieval-wales/</a:t>
            </a:r>
            <a:r>
              <a:rPr lang="en-GB" sz="1200">
                <a:latin typeface="Arial"/>
                <a:ea typeface="Arial"/>
                <a:cs typeface="Arial"/>
                <a:sym typeface="Arial"/>
              </a:rPr>
              <a:t> (Date Accessed: 13/05/2021).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Brain, J. (No Date) The Welsh Language. Available at: </a:t>
            </a:r>
            <a:r>
              <a:rPr lang="en-GB" sz="1200" u="sng">
                <a:solidFill>
                  <a:srgbClr val="0563C1"/>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https://www.historic-uk.com/HistoryUK/HistoryofWales/Welsh-Language/</a:t>
            </a:r>
            <a:r>
              <a:rPr lang="en-GB" sz="1200">
                <a:latin typeface="Arial"/>
                <a:ea typeface="Arial"/>
                <a:cs typeface="Arial"/>
                <a:sym typeface="Arial"/>
              </a:rPr>
              <a:t> (Date Accessed: 29/04/2021).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Buda13 (2019) Head shoulders knees and toes. Available at: </a:t>
            </a:r>
            <a:r>
              <a:rPr lang="en-GB" sz="1200" u="sng">
                <a:solidFill>
                  <a:srgbClr val="0563C1"/>
                </a:solidFill>
                <a:latin typeface="Arial"/>
                <a:ea typeface="Arial"/>
                <a:cs typeface="Arial"/>
                <a:sym typeface="Arial"/>
                <a:hlinkClick r:id="rId7">
                  <a:extLst>
                    <a:ext uri="{A12FA001-AC4F-418D-AE19-62706E023703}">
                      <ahyp:hlinkClr xmlns:ahyp="http://schemas.microsoft.com/office/drawing/2018/hyperlinkcolor" val="tx"/>
                    </a:ext>
                  </a:extLst>
                </a:hlinkClick>
              </a:rPr>
              <a:t>https://en.islcollective.com/english-esl-worksheets/grammar/collective-nouns/head-shoulders-knees-and-toes/119693</a:t>
            </a:r>
            <a:r>
              <a:rPr lang="en-GB" sz="1200">
                <a:latin typeface="Arial"/>
                <a:ea typeface="Arial"/>
                <a:cs typeface="Arial"/>
                <a:sym typeface="Arial"/>
              </a:rPr>
              <a:t> (Date Accessed: 29/04/2021).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Children 4-11, No Date). Available at: </a:t>
            </a:r>
            <a:r>
              <a:rPr lang="en-GB" sz="1200" u="sng">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https://gov.wales/cymraeg-education/schools/children-4-11</a:t>
            </a:r>
            <a:r>
              <a:rPr lang="en-GB" sz="1200">
                <a:latin typeface="Arial"/>
                <a:ea typeface="Arial"/>
                <a:cs typeface="Arial"/>
                <a:sym typeface="Arial"/>
              </a:rPr>
              <a:t> (Date Accessed 14/05/2021).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Coaching and mentoring (2015). Available at: </a:t>
            </a:r>
            <a:r>
              <a:rPr lang="en-GB" sz="1200" u="sng">
                <a:solidFill>
                  <a:srgbClr val="0563C1"/>
                </a:solidFill>
                <a:latin typeface="Arial"/>
                <a:ea typeface="Arial"/>
                <a:cs typeface="Arial"/>
                <a:sym typeface="Arial"/>
                <a:hlinkClick r:id="rId9">
                  <a:extLst>
                    <a:ext uri="{A12FA001-AC4F-418D-AE19-62706E023703}">
                      <ahyp:hlinkClr xmlns:ahyp="http://schemas.microsoft.com/office/drawing/2018/hyperlinkcolor" val="tx"/>
                    </a:ext>
                  </a:extLst>
                </a:hlinkClick>
              </a:rPr>
              <a:t>https://www.learningcultures.org/images/newsletters/estyn_coaching_mentoring_.pdf</a:t>
            </a:r>
            <a:r>
              <a:rPr lang="en-GB" sz="1200">
                <a:latin typeface="Arial"/>
                <a:ea typeface="Arial"/>
                <a:cs typeface="Arial"/>
                <a:sym typeface="Arial"/>
              </a:rPr>
              <a:t> (Date Accessed 12/05/2021).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Devolution (2014). Available at: </a:t>
            </a:r>
            <a:r>
              <a:rPr lang="en-GB" sz="1200" u="sng">
                <a:solidFill>
                  <a:srgbClr val="0563C1"/>
                </a:solidFill>
                <a:latin typeface="Arial"/>
                <a:ea typeface="Arial"/>
                <a:cs typeface="Arial"/>
                <a:sym typeface="Arial"/>
                <a:hlinkClick r:id="rId10">
                  <a:extLst>
                    <a:ext uri="{A12FA001-AC4F-418D-AE19-62706E023703}">
                      <ahyp:hlinkClr xmlns:ahyp="http://schemas.microsoft.com/office/drawing/2018/hyperlinkcolor" val="tx"/>
                    </a:ext>
                  </a:extLst>
                </a:hlinkClick>
              </a:rPr>
              <a:t>https://www.bbc.co.uk/wales/history/sites/themes/society/language_devolution.shtml</a:t>
            </a:r>
            <a:r>
              <a:rPr lang="en-GB" sz="1200">
                <a:latin typeface="Arial"/>
                <a:ea typeface="Arial"/>
                <a:cs typeface="Arial"/>
                <a:sym typeface="Arial"/>
              </a:rPr>
              <a:t> (Date Accessed: 29/04/2021).</a:t>
            </a:r>
            <a:endParaRPr sz="1200">
              <a:solidFill>
                <a:srgbClr val="000000"/>
              </a:solidFill>
              <a:latin typeface="Arial"/>
              <a:ea typeface="Arial"/>
              <a:cs typeface="Arial"/>
              <a:sym typeface="Arial"/>
            </a:endParaRPr>
          </a:p>
          <a:p>
            <a:pPr marL="0" lvl="0" indent="0" algn="l" rtl="0">
              <a:lnSpc>
                <a:spcPct val="90000"/>
              </a:lnSpc>
              <a:spcBef>
                <a:spcPts val="1000"/>
              </a:spcBef>
              <a:spcAft>
                <a:spcPts val="0"/>
              </a:spcAft>
              <a:buClr>
                <a:srgbClr val="000000"/>
              </a:buClr>
              <a:buSzPts val="1200"/>
              <a:buNone/>
            </a:pPr>
            <a:r>
              <a:rPr lang="en-GB" sz="1200">
                <a:solidFill>
                  <a:srgbClr val="000000"/>
                </a:solidFill>
                <a:latin typeface="Arial"/>
                <a:ea typeface="Arial"/>
                <a:cs typeface="Arial"/>
                <a:sym typeface="Arial"/>
              </a:rPr>
              <a:t>Edwards, A. Tanner, D. and Carlin, P. (2011), THE CONSERVATIVE GOVERNMENTS AND THE DEVELOPMENT OF WELSH LANGUAGE POLICY IN THE 1980s AND 1990s. Available at: </a:t>
            </a:r>
            <a:r>
              <a:rPr lang="en-GB" sz="1200" u="sng">
                <a:solidFill>
                  <a:srgbClr val="0563C1"/>
                </a:solidFill>
                <a:latin typeface="Arial"/>
                <a:ea typeface="Arial"/>
                <a:cs typeface="Arial"/>
                <a:sym typeface="Arial"/>
                <a:hlinkClick r:id="rId11">
                  <a:extLst>
                    <a:ext uri="{A12FA001-AC4F-418D-AE19-62706E023703}">
                      <ahyp:hlinkClr xmlns:ahyp="http://schemas.microsoft.com/office/drawing/2018/hyperlinkcolor" val="tx"/>
                    </a:ext>
                  </a:extLst>
                </a:hlinkClick>
              </a:rPr>
              <a:t>https://www-cambridge-org.ezproxy.uwtsd.ac.uk/core/journals/historical-journal/article/conservative-governments-and-the-development-of-welsh-language-policy-in-the-1980s-and-1990s/A0D36FBD8ED2FB625763805EA51350E4#</a:t>
            </a:r>
            <a:r>
              <a:rPr lang="en-GB" sz="1200">
                <a:solidFill>
                  <a:srgbClr val="000000"/>
                </a:solidFill>
                <a:latin typeface="Arial"/>
                <a:ea typeface="Arial"/>
                <a:cs typeface="Arial"/>
                <a:sym typeface="Arial"/>
              </a:rPr>
              <a:t> </a:t>
            </a:r>
            <a:r>
              <a:rPr lang="en-GB" sz="1200">
                <a:latin typeface="Arial"/>
                <a:ea typeface="Arial"/>
                <a:cs typeface="Arial"/>
                <a:sym typeface="Arial"/>
              </a:rPr>
              <a:t>(Date Accessed: 29/04/2021).</a:t>
            </a:r>
            <a:endParaRPr/>
          </a:p>
          <a:p>
            <a:pPr marL="0" lvl="0" indent="0" algn="l" rtl="0">
              <a:lnSpc>
                <a:spcPct val="90000"/>
              </a:lnSpc>
              <a:spcBef>
                <a:spcPts val="1000"/>
              </a:spcBef>
              <a:spcAft>
                <a:spcPts val="0"/>
              </a:spcAft>
              <a:buClr>
                <a:srgbClr val="000000"/>
              </a:buClr>
              <a:buSzPts val="1200"/>
              <a:buNone/>
            </a:pPr>
            <a:r>
              <a:rPr lang="en-GB" sz="1200">
                <a:solidFill>
                  <a:srgbClr val="000000"/>
                </a:solidFill>
                <a:latin typeface="Arial"/>
                <a:ea typeface="Arial"/>
                <a:cs typeface="Arial"/>
                <a:sym typeface="Arial"/>
              </a:rPr>
              <a:t>English – Welsh translation (No Date). Available at: </a:t>
            </a:r>
            <a:r>
              <a:rPr lang="en-GB" sz="1200" u="sng">
                <a:solidFill>
                  <a:srgbClr val="000000"/>
                </a:solidFill>
                <a:latin typeface="Arial"/>
                <a:ea typeface="Arial"/>
                <a:cs typeface="Arial"/>
                <a:sym typeface="Arial"/>
                <a:hlinkClick r:id="rId12">
                  <a:extLst>
                    <a:ext uri="{A12FA001-AC4F-418D-AE19-62706E023703}">
                      <ahyp:hlinkClr xmlns:ahyp="http://schemas.microsoft.com/office/drawing/2018/hyperlinkcolor" val="tx"/>
                    </a:ext>
                  </a:extLst>
                </a:hlinkClick>
              </a:rPr>
              <a:t>https://www.translator.eu/english/welsh/translation/</a:t>
            </a:r>
            <a:r>
              <a:rPr lang="en-GB" sz="1200">
                <a:solidFill>
                  <a:srgbClr val="000000"/>
                </a:solidFill>
                <a:latin typeface="Arial"/>
                <a:ea typeface="Arial"/>
                <a:cs typeface="Arial"/>
                <a:sym typeface="Arial"/>
              </a:rPr>
              <a:t> (Date Accessed 16/05/2021)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Evans, D. (2010), Lessons and recommendations for the teaching of Welsh history and citizenship based on the failures of previous initiatives. Available at: </a:t>
            </a:r>
            <a:r>
              <a:rPr lang="en-GB" sz="1200" u="sng">
                <a:solidFill>
                  <a:srgbClr val="0563C1"/>
                </a:solidFill>
                <a:latin typeface="Arial"/>
                <a:ea typeface="Arial"/>
                <a:cs typeface="Arial"/>
                <a:sym typeface="Arial"/>
                <a:hlinkClick r:id="rId13">
                  <a:extLst>
                    <a:ext uri="{A12FA001-AC4F-418D-AE19-62706E023703}">
                      <ahyp:hlinkClr xmlns:ahyp="http://schemas.microsoft.com/office/drawing/2018/hyperlinkcolor" val="tx"/>
                    </a:ext>
                  </a:extLst>
                </a:hlinkClick>
              </a:rPr>
              <a:t>https://drdanevans.medium.com/lessons-and-recommendations-for-the-teaching-of-welsh-history-and-citizenship-based-on-the-cc930947d99a</a:t>
            </a:r>
            <a:r>
              <a:rPr lang="en-GB" sz="1200">
                <a:latin typeface="Arial"/>
                <a:ea typeface="Arial"/>
                <a:cs typeface="Arial"/>
                <a:sym typeface="Arial"/>
              </a:rPr>
              <a:t> (Date Accessed 14/05/2021).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Fioriello, P. (2020), Examining Both Sides of the Bilingual Education Debate. Available at: </a:t>
            </a:r>
            <a:r>
              <a:rPr lang="en-GB" sz="1200" u="sng">
                <a:solidFill>
                  <a:srgbClr val="0563C1"/>
                </a:solidFill>
                <a:latin typeface="Arial"/>
                <a:ea typeface="Arial"/>
                <a:cs typeface="Arial"/>
                <a:sym typeface="Arial"/>
                <a:hlinkClick r:id="rId14">
                  <a:extLst>
                    <a:ext uri="{A12FA001-AC4F-418D-AE19-62706E023703}">
                      <ahyp:hlinkClr xmlns:ahyp="http://schemas.microsoft.com/office/drawing/2018/hyperlinkcolor" val="tx"/>
                    </a:ext>
                  </a:extLst>
                </a:hlinkClick>
              </a:rPr>
              <a:t>https://drpfconsults.com/examining-both-sides-of-the-bilingual-education-debate/</a:t>
            </a:r>
            <a:r>
              <a:rPr lang="en-GB" sz="1200">
                <a:latin typeface="Arial"/>
                <a:ea typeface="Arial"/>
                <a:cs typeface="Arial"/>
                <a:sym typeface="Arial"/>
              </a:rPr>
              <a:t> (Date Accessed 14/05/2021).</a:t>
            </a:r>
            <a:endParaRPr/>
          </a:p>
          <a:p>
            <a:pPr marL="0" lvl="0" indent="0" algn="l" rtl="0">
              <a:lnSpc>
                <a:spcPct val="90000"/>
              </a:lnSpc>
              <a:spcBef>
                <a:spcPts val="1000"/>
              </a:spcBef>
              <a:spcAft>
                <a:spcPts val="0"/>
              </a:spcAft>
              <a:buClr>
                <a:srgbClr val="000000"/>
              </a:buClr>
              <a:buSzPts val="1200"/>
              <a:buNone/>
            </a:pPr>
            <a:r>
              <a:rPr lang="en-GB" sz="1200">
                <a:solidFill>
                  <a:srgbClr val="000000"/>
                </a:solidFill>
                <a:latin typeface="Arial"/>
                <a:ea typeface="Arial"/>
                <a:cs typeface="Arial"/>
                <a:sym typeface="Arial"/>
              </a:rPr>
              <a:t>Goodrich, J, M. And Lonigan, C, J. (2017), Language-Independent and Language-Specific Aspects of Early Literacy: An Evaluation of the Common Underlying Proficiency Model. Available at: </a:t>
            </a:r>
            <a:r>
              <a:rPr lang="en-GB" sz="1200" u="sng">
                <a:solidFill>
                  <a:srgbClr val="000000"/>
                </a:solidFill>
                <a:latin typeface="Arial"/>
                <a:ea typeface="Arial"/>
                <a:cs typeface="Arial"/>
                <a:sym typeface="Arial"/>
                <a:hlinkClick r:id="rId15">
                  <a:extLst>
                    <a:ext uri="{A12FA001-AC4F-418D-AE19-62706E023703}">
                      <ahyp:hlinkClr xmlns:ahyp="http://schemas.microsoft.com/office/drawing/2018/hyperlinkcolor" val="tx"/>
                    </a:ext>
                  </a:extLst>
                </a:hlinkClick>
              </a:rPr>
              <a:t>https://www.ncbi.nlm.nih.gov/pmc/articles/PMC5571872/</a:t>
            </a:r>
            <a:r>
              <a:rPr lang="en-GB" sz="1200">
                <a:solidFill>
                  <a:srgbClr val="000000"/>
                </a:solidFill>
                <a:latin typeface="Arial"/>
                <a:ea typeface="Arial"/>
                <a:cs typeface="Arial"/>
                <a:sym typeface="Arial"/>
              </a:rPr>
              <a:t> (Date Accessed: 16/05/2021).</a:t>
            </a:r>
            <a:endParaRPr sz="1200">
              <a:latin typeface="Calibri"/>
              <a:ea typeface="Calibri"/>
              <a:cs typeface="Calibri"/>
              <a:sym typeface="Calibri"/>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Gregory, R. (2016), Pen, ysgwyddau, coesau, traed. Available at: </a:t>
            </a:r>
            <a:r>
              <a:rPr lang="en-GB" sz="1200" u="sng">
                <a:solidFill>
                  <a:srgbClr val="0563C1"/>
                </a:solidFill>
                <a:latin typeface="Arial"/>
                <a:ea typeface="Arial"/>
                <a:cs typeface="Arial"/>
                <a:sym typeface="Arial"/>
                <a:hlinkClick r:id="rId16">
                  <a:extLst>
                    <a:ext uri="{A12FA001-AC4F-418D-AE19-62706E023703}">
                      <ahyp:hlinkClr xmlns:ahyp="http://schemas.microsoft.com/office/drawing/2018/hyperlinkcolor" val="tx"/>
                    </a:ext>
                  </a:extLst>
                </a:hlinkClick>
              </a:rPr>
              <a:t>https://rhiangregory.wordpress.com/2016/03/16/pen-ysgwyddau-coesau-traed-learning-heads-shoulders-knees-and-toes-in-welsh/</a:t>
            </a:r>
            <a:r>
              <a:rPr lang="en-GB" sz="1200">
                <a:latin typeface="Arial"/>
                <a:ea typeface="Arial"/>
                <a:cs typeface="Arial"/>
                <a:sym typeface="Arial"/>
              </a:rPr>
              <a:t> (Date Accessed: 29/04/2021). </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Jmg242 (No Date), Design a modern and fun logo for bilingual brain. Available at: </a:t>
            </a:r>
            <a:r>
              <a:rPr lang="en-GB" sz="1200" u="sng">
                <a:solidFill>
                  <a:srgbClr val="0563C1"/>
                </a:solidFill>
                <a:latin typeface="Arial"/>
                <a:ea typeface="Arial"/>
                <a:cs typeface="Arial"/>
                <a:sym typeface="Arial"/>
                <a:hlinkClick r:id="rId17">
                  <a:extLst>
                    <a:ext uri="{A12FA001-AC4F-418D-AE19-62706E023703}">
                      <ahyp:hlinkClr xmlns:ahyp="http://schemas.microsoft.com/office/drawing/2018/hyperlinkcolor" val="tx"/>
                    </a:ext>
                  </a:extLst>
                </a:hlinkClick>
              </a:rPr>
              <a:t>https://www.pinterest.jp/pin/289074869817328812/</a:t>
            </a:r>
            <a:r>
              <a:rPr lang="en-GB" sz="1200">
                <a:latin typeface="Arial"/>
                <a:ea typeface="Arial"/>
                <a:cs typeface="Arial"/>
                <a:sym typeface="Arial"/>
              </a:rPr>
              <a:t> (Date Accessed: 13/05/2021).</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28"/>
          <p:cNvSpPr txBox="1">
            <a:spLocks noGrp="1"/>
          </p:cNvSpPr>
          <p:nvPr>
            <p:ph type="body" idx="1"/>
          </p:nvPr>
        </p:nvSpPr>
        <p:spPr>
          <a:xfrm>
            <a:off x="0" y="394607"/>
            <a:ext cx="12192000" cy="6123214"/>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200"/>
              <a:buNone/>
            </a:pPr>
            <a:r>
              <a:rPr lang="en-GB" sz="1200">
                <a:latin typeface="Arial"/>
                <a:ea typeface="Arial"/>
                <a:cs typeface="Arial"/>
                <a:sym typeface="Arial"/>
              </a:rPr>
              <a:t>Johnson, B. (No Date), The History of Welsh Surnames. Available at: </a:t>
            </a:r>
            <a:r>
              <a:rPr lang="en-GB" sz="1200" u="sng">
                <a:solidFill>
                  <a:srgbClr val="0563C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https://www.historic-uk.com/HistoryUK/HistoryofWales/The-History-of-Welsh-Surnames/</a:t>
            </a:r>
            <a:r>
              <a:rPr lang="en-GB" sz="1200">
                <a:latin typeface="Arial"/>
                <a:ea typeface="Arial"/>
                <a:cs typeface="Arial"/>
                <a:sym typeface="Arial"/>
              </a:rPr>
              <a:t> (Date Accessed: 13/05/2021).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Jones, C. And Davies, A. (2017) A million Welsh speakers. Available at: </a:t>
            </a:r>
            <a:r>
              <a:rPr lang="en-GB" sz="1200" u="sng">
                <a:solidFill>
                  <a:srgbClr val="0563C1"/>
                </a:solidFill>
                <a:latin typeface="Arial"/>
                <a:ea typeface="Arial"/>
                <a:cs typeface="Arial"/>
                <a:sym typeface="Arial"/>
                <a:hlinkClick r:id="rId4">
                  <a:extLst>
                    <a:ext uri="{A12FA001-AC4F-418D-AE19-62706E023703}">
                      <ahyp:hlinkClr xmlns:ahyp="http://schemas.microsoft.com/office/drawing/2018/hyperlinkcolor" val="tx"/>
                    </a:ext>
                  </a:extLst>
                </a:hlinkClick>
              </a:rPr>
              <a:t>https://gov.wales/sites/default/files/publications/2018-12/cymraeg-2050-welsh-language-strategy.pdf</a:t>
            </a:r>
            <a:r>
              <a:rPr lang="en-GB" sz="1200">
                <a:latin typeface="Arial"/>
                <a:ea typeface="Arial"/>
                <a:cs typeface="Arial"/>
                <a:sym typeface="Arial"/>
              </a:rPr>
              <a:t> (Date accessed: 09/05/2021)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Jones, K. (2016), Developing and promoting bilingualism in Wales. Available at: </a:t>
            </a:r>
            <a:r>
              <a:rPr lang="en-GB" sz="1200" u="sng">
                <a:solidFill>
                  <a:srgbClr val="0563C1"/>
                </a:solidFill>
                <a:latin typeface="Arial"/>
                <a:ea typeface="Arial"/>
                <a:cs typeface="Arial"/>
                <a:sym typeface="Arial"/>
                <a:hlinkClick r:id="rId5">
                  <a:extLst>
                    <a:ext uri="{A12FA001-AC4F-418D-AE19-62706E023703}">
                      <ahyp:hlinkClr xmlns:ahyp="http://schemas.microsoft.com/office/drawing/2018/hyperlinkcolor" val="tx"/>
                    </a:ext>
                  </a:extLst>
                </a:hlinkClick>
              </a:rPr>
              <a:t>https://lovetoteach87.com/2016/07/24/developing-and-promoting-bilingualism-in-wales/</a:t>
            </a:r>
            <a:r>
              <a:rPr lang="en-GB" sz="1200">
                <a:latin typeface="Arial"/>
                <a:ea typeface="Arial"/>
                <a:cs typeface="Arial"/>
                <a:sym typeface="Arial"/>
              </a:rPr>
              <a:t> (Date Accessed 14/05/2021).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Meisel, M, J. (2010), Bilingual language acquisition and theories of diachronic change: Bilingualism as cause and effect of grammatical change. Available at: </a:t>
            </a:r>
            <a:r>
              <a:rPr lang="en-GB" sz="1200" u="sng">
                <a:solidFill>
                  <a:srgbClr val="0563C1"/>
                </a:solidFill>
                <a:latin typeface="Arial"/>
                <a:ea typeface="Arial"/>
                <a:cs typeface="Arial"/>
                <a:sym typeface="Arial"/>
                <a:hlinkClick r:id="rId6">
                  <a:extLst>
                    <a:ext uri="{A12FA001-AC4F-418D-AE19-62706E023703}">
                      <ahyp:hlinkClr xmlns:ahyp="http://schemas.microsoft.com/office/drawing/2018/hyperlinkcolor" val="tx"/>
                    </a:ext>
                  </a:extLst>
                </a:hlinkClick>
              </a:rPr>
              <a:t>https://www.cambridge.org/core/journals/bilingualism-language-and-cognition/article/abs/bilingual-language-acquisition-and-theories-of-diachronic-change-bilingualism-as-cause-and-effect-of-grammatical-change/F8A80CB1DE7FABB6B1A82805085E40D1</a:t>
            </a:r>
            <a:r>
              <a:rPr lang="en-GB" sz="1200">
                <a:latin typeface="Arial"/>
                <a:ea typeface="Arial"/>
                <a:cs typeface="Arial"/>
                <a:sym typeface="Arial"/>
              </a:rPr>
              <a:t> (Date Accessed: 11/05/2021).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Marini, A. Eliseeva, N. and Fabbro, F. (2016), Impact of early second-language acquisition on the development of first language and verbal short-term and working memory. Available at: </a:t>
            </a:r>
            <a:r>
              <a:rPr lang="en-GB" sz="1200" u="sng">
                <a:solidFill>
                  <a:srgbClr val="0563C1"/>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https://www-tandfonline-com.ezproxy.uwtsd.ac.uk/doi/full/10.1080/13670050.2016.1238865</a:t>
            </a:r>
            <a:r>
              <a:rPr lang="en-GB" sz="1200">
                <a:latin typeface="Arial"/>
                <a:ea typeface="Arial"/>
                <a:cs typeface="Arial"/>
                <a:sym typeface="Arial"/>
              </a:rPr>
              <a:t> (Date Accessed: 12/05/2021). </a:t>
            </a:r>
            <a:endParaRPr sz="1200">
              <a:latin typeface="Arial"/>
              <a:ea typeface="Arial"/>
              <a:cs typeface="Arial"/>
              <a:sym typeface="Arial"/>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Shaping the UK (2021). Available at: </a:t>
            </a:r>
            <a:r>
              <a:rPr lang="en-GB" sz="1200" u="sng">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https://www.bbc.co.uk/bitesize/guides/zsqsgk7/revision/3</a:t>
            </a:r>
            <a:r>
              <a:rPr lang="en-GB" sz="1200">
                <a:latin typeface="Arial"/>
                <a:ea typeface="Arial"/>
                <a:cs typeface="Arial"/>
                <a:sym typeface="Arial"/>
              </a:rPr>
              <a:t> (Date Accessed: 29/04/2021).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Tigatelu (2021), Cartoon boy and girl with backpacks vector image. Available at: </a:t>
            </a:r>
            <a:r>
              <a:rPr lang="en-GB" sz="1200" u="sng">
                <a:solidFill>
                  <a:srgbClr val="0563C1"/>
                </a:solidFill>
                <a:latin typeface="Arial"/>
                <a:ea typeface="Arial"/>
                <a:cs typeface="Arial"/>
                <a:sym typeface="Arial"/>
                <a:hlinkClick r:id="rId9">
                  <a:extLst>
                    <a:ext uri="{A12FA001-AC4F-418D-AE19-62706E023703}">
                      <ahyp:hlinkClr xmlns:ahyp="http://schemas.microsoft.com/office/drawing/2018/hyperlinkcolor" val="tx"/>
                    </a:ext>
                  </a:extLst>
                </a:hlinkClick>
              </a:rPr>
              <a:t>https://www.vectorstock.com/royalty-free-vector/cartoon-boy-and-girl-with-backpacks-vector-1428565</a:t>
            </a:r>
            <a:r>
              <a:rPr lang="en-GB" sz="1200">
                <a:latin typeface="Arial"/>
                <a:ea typeface="Arial"/>
                <a:cs typeface="Arial"/>
                <a:sym typeface="Arial"/>
              </a:rPr>
              <a:t> (Date Accessed 14/05/2021).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Pre-School (No Date). Available at: </a:t>
            </a:r>
            <a:r>
              <a:rPr lang="en-GB" sz="1200" u="sng">
                <a:solidFill>
                  <a:srgbClr val="0563C1"/>
                </a:solidFill>
                <a:latin typeface="Arial"/>
                <a:ea typeface="Arial"/>
                <a:cs typeface="Arial"/>
                <a:sym typeface="Arial"/>
                <a:hlinkClick r:id="rId10">
                  <a:extLst>
                    <a:ext uri="{A12FA001-AC4F-418D-AE19-62706E023703}">
                      <ahyp:hlinkClr xmlns:ahyp="http://schemas.microsoft.com/office/drawing/2018/hyperlinkcolor" val="tx"/>
                    </a:ext>
                  </a:extLst>
                </a:hlinkClick>
              </a:rPr>
              <a:t>https://gov.wales/cymraeg-education/pre-school#page_wrapper</a:t>
            </a:r>
            <a:r>
              <a:rPr lang="en-GB" sz="1200">
                <a:latin typeface="Arial"/>
                <a:ea typeface="Arial"/>
                <a:cs typeface="Arial"/>
                <a:sym typeface="Arial"/>
              </a:rPr>
              <a:t> (Date Accessed 14/05/2021).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Professor Baker, C. (2021) Advantages of being bilingual. Available at: </a:t>
            </a:r>
            <a:r>
              <a:rPr lang="en-GB" sz="1200" u="sng">
                <a:solidFill>
                  <a:srgbClr val="0563C1"/>
                </a:solidFill>
                <a:latin typeface="Arial"/>
                <a:ea typeface="Arial"/>
                <a:cs typeface="Arial"/>
                <a:sym typeface="Arial"/>
                <a:hlinkClick r:id="rId11">
                  <a:extLst>
                    <a:ext uri="{A12FA001-AC4F-418D-AE19-62706E023703}">
                      <ahyp:hlinkClr xmlns:ahyp="http://schemas.microsoft.com/office/drawing/2018/hyperlinkcolor" val="tx"/>
                    </a:ext>
                  </a:extLst>
                </a:hlinkClick>
              </a:rPr>
              <a:t>https://www.carmarthenshire.gov.wales/home/council-services/education-schools/bilingual-education/advantages-of-being-bilingual/#.YJFopOjYrrd</a:t>
            </a:r>
            <a:r>
              <a:rPr lang="en-GB" sz="1200">
                <a:latin typeface="Arial"/>
                <a:ea typeface="Arial"/>
                <a:cs typeface="Arial"/>
                <a:sym typeface="Arial"/>
              </a:rPr>
              <a:t> (Date Accessed: 29/04/2021).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Welsh at home (2014) Available at: </a:t>
            </a:r>
            <a:r>
              <a:rPr lang="en-GB" sz="1200" u="sng">
                <a:solidFill>
                  <a:srgbClr val="0563C1"/>
                </a:solidFill>
                <a:latin typeface="Arial"/>
                <a:ea typeface="Arial"/>
                <a:cs typeface="Arial"/>
                <a:sym typeface="Arial"/>
                <a:hlinkClick r:id="rId12">
                  <a:extLst>
                    <a:ext uri="{A12FA001-AC4F-418D-AE19-62706E023703}">
                      <ahyp:hlinkClr xmlns:ahyp="http://schemas.microsoft.com/office/drawing/2018/hyperlinkcolor" val="tx"/>
                    </a:ext>
                  </a:extLst>
                </a:hlinkClick>
              </a:rPr>
              <a:t>https://www.bbc.co.uk/wales/welshathome/textversion/sw_e_bathroom_mirror_body.shtml</a:t>
            </a:r>
            <a:r>
              <a:rPr lang="en-GB" sz="1200">
                <a:latin typeface="Arial"/>
                <a:ea typeface="Arial"/>
                <a:cs typeface="Arial"/>
                <a:sym typeface="Arial"/>
              </a:rPr>
              <a:t> (Date Accessed: 29/04/2021).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Welsh Language (2021). Available at: </a:t>
            </a:r>
            <a:r>
              <a:rPr lang="en-GB" sz="1200" u="sng">
                <a:solidFill>
                  <a:srgbClr val="0563C1"/>
                </a:solidFill>
                <a:latin typeface="Arial"/>
                <a:ea typeface="Arial"/>
                <a:cs typeface="Arial"/>
                <a:sym typeface="Arial"/>
                <a:hlinkClick r:id="rId13">
                  <a:extLst>
                    <a:ext uri="{A12FA001-AC4F-418D-AE19-62706E023703}">
                      <ahyp:hlinkClr xmlns:ahyp="http://schemas.microsoft.com/office/drawing/2018/hyperlinkcolor" val="tx"/>
                    </a:ext>
                  </a:extLst>
                </a:hlinkClick>
              </a:rPr>
              <a:t>https://www.estyn.gov.wales/system/files/2021-03/Estyn%20Welsh%20language%20acquisition%20E%2810%29.pdf?fbclid=IwAR3SA3ZjLYzc8S513Hw1bEXib5aTzmMSjH_7ou2kKW_5VT9bnx9XW0WL-w0</a:t>
            </a:r>
            <a:r>
              <a:rPr lang="en-GB" sz="1200">
                <a:latin typeface="Arial"/>
                <a:ea typeface="Arial"/>
                <a:cs typeface="Arial"/>
                <a:sym typeface="Arial"/>
              </a:rPr>
              <a:t> (Date Accessed 12/05/2021).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Welsh in Education: Action Plan 2017-21 (No Date). Available at: </a:t>
            </a:r>
            <a:r>
              <a:rPr lang="en-GB" sz="1200" u="sng">
                <a:solidFill>
                  <a:srgbClr val="0563C1"/>
                </a:solidFill>
                <a:latin typeface="Arial"/>
                <a:ea typeface="Arial"/>
                <a:cs typeface="Arial"/>
                <a:sym typeface="Arial"/>
                <a:hlinkClick r:id="rId14">
                  <a:extLst>
                    <a:ext uri="{A12FA001-AC4F-418D-AE19-62706E023703}">
                      <ahyp:hlinkClr xmlns:ahyp="http://schemas.microsoft.com/office/drawing/2018/hyperlinkcolor" val="tx"/>
                    </a:ext>
                  </a:extLst>
                </a:hlinkClick>
              </a:rPr>
              <a:t>https://gov.wales/sites/default/files/publications/2018-02/welsh-in-education-action-plan-2017-21-summary-of-the-plan.pdf</a:t>
            </a:r>
            <a:r>
              <a:rPr lang="en-GB" sz="1200">
                <a:latin typeface="Arial"/>
                <a:ea typeface="Arial"/>
                <a:cs typeface="Arial"/>
                <a:sym typeface="Arial"/>
              </a:rPr>
              <a:t> (Date accessed: 09/05/2021)</a:t>
            </a:r>
            <a:endParaRPr/>
          </a:p>
          <a:p>
            <a:pPr marL="0" lvl="0" indent="0" algn="l" rtl="0">
              <a:lnSpc>
                <a:spcPct val="90000"/>
              </a:lnSpc>
              <a:spcBef>
                <a:spcPts val="1000"/>
              </a:spcBef>
              <a:spcAft>
                <a:spcPts val="0"/>
              </a:spcAft>
              <a:buClr>
                <a:schemeClr val="dk1"/>
              </a:buClr>
              <a:buSzPts val="1200"/>
              <a:buNone/>
            </a:pPr>
            <a:r>
              <a:rPr lang="en-GB" sz="1200">
                <a:latin typeface="Arial"/>
                <a:ea typeface="Arial"/>
                <a:cs typeface="Arial"/>
                <a:sym typeface="Arial"/>
              </a:rPr>
              <a:t>Williams, K. and Morgan, E. (2017) Welsh in education. Available at: </a:t>
            </a:r>
            <a:r>
              <a:rPr lang="en-GB" sz="1200" u="sng">
                <a:solidFill>
                  <a:srgbClr val="0563C1"/>
                </a:solidFill>
                <a:latin typeface="Arial"/>
                <a:ea typeface="Arial"/>
                <a:cs typeface="Arial"/>
                <a:sym typeface="Arial"/>
                <a:hlinkClick r:id="rId15">
                  <a:extLst>
                    <a:ext uri="{A12FA001-AC4F-418D-AE19-62706E023703}">
                      <ahyp:hlinkClr xmlns:ahyp="http://schemas.microsoft.com/office/drawing/2018/hyperlinkcolor" val="tx"/>
                    </a:ext>
                  </a:extLst>
                </a:hlinkClick>
              </a:rPr>
              <a:t>https://gov.wales/sites/default/files/publications/2018-02/welsh-in-education-action-plan-2017%E2%80%9321.pdf</a:t>
            </a:r>
            <a:r>
              <a:rPr lang="en-GB" sz="1200">
                <a:latin typeface="Arial"/>
                <a:ea typeface="Arial"/>
                <a:cs typeface="Arial"/>
                <a:sym typeface="Arial"/>
              </a:rPr>
              <a:t> (Date Accessed: 29/04/2021).</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3178</Words>
  <Application>Microsoft Office PowerPoint</Application>
  <PresentationFormat>Widescreen</PresentationFormat>
  <Paragraphs>158</Paragraphs>
  <Slides>15</Slides>
  <Notes>14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Impact</vt:lpstr>
      <vt:lpstr>Rockwell</vt:lpstr>
      <vt:lpstr>Office Theme</vt:lpstr>
      <vt:lpstr>Office Theme</vt:lpstr>
      <vt:lpstr>Welsh Language History</vt:lpstr>
      <vt:lpstr>PowerPoint Presentation</vt:lpstr>
      <vt:lpstr>Government Acts</vt:lpstr>
      <vt:lpstr>Benefits of Bilingualism </vt:lpstr>
      <vt:lpstr>Welsh Language Theory and Pedagogy</vt:lpstr>
      <vt:lpstr>Bilingualism Cognitive Theory</vt:lpstr>
      <vt:lpstr>PowerPoint Presentation</vt:lpstr>
      <vt:lpstr>Welsh Bilingual  Best Practice </vt:lpstr>
      <vt:lpstr>Lesson: Body Parts  (Rhannau o'r Corff) In Welsh</vt:lpstr>
      <vt:lpstr>Body Parts in Welsh</vt:lpstr>
      <vt:lpstr>Body Parts in Welsh</vt:lpstr>
      <vt:lpstr>PowerPoint Presentation</vt:lpstr>
      <vt:lpstr>Da Iawn Plant</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Language History</dc:title>
  <dc:creator>bored shitless</dc:creator>
  <cp:lastModifiedBy>bored shitless</cp:lastModifiedBy>
  <cp:revision>2</cp:revision>
  <dcterms:modified xsi:type="dcterms:W3CDTF">2021-05-17T15:23:58Z</dcterms:modified>
</cp:coreProperties>
</file>