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45" d="100"/>
          <a:sy n="45" d="100"/>
        </p:scale>
        <p:origin x="48" y="10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DEB46-F0DE-4D1C-9202-939C25EEBC7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CF44BFA-3AB3-4518-B803-C19575326C2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E691F22-D3A7-4D6F-967F-71EBD246008A}"/>
              </a:ext>
            </a:extLst>
          </p:cNvPr>
          <p:cNvSpPr>
            <a:spLocks noGrp="1"/>
          </p:cNvSpPr>
          <p:nvPr>
            <p:ph type="dt" sz="half" idx="10"/>
          </p:nvPr>
        </p:nvSpPr>
        <p:spPr/>
        <p:txBody>
          <a:bodyPr/>
          <a:lstStyle/>
          <a:p>
            <a:fld id="{D2BE48AC-11AB-40D3-8AD2-DC98850AD70B}" type="datetimeFigureOut">
              <a:rPr lang="en-GB" smtClean="0"/>
              <a:t>03/10/2023</a:t>
            </a:fld>
            <a:endParaRPr lang="en-GB"/>
          </a:p>
        </p:txBody>
      </p:sp>
      <p:sp>
        <p:nvSpPr>
          <p:cNvPr id="5" name="Footer Placeholder 4">
            <a:extLst>
              <a:ext uri="{FF2B5EF4-FFF2-40B4-BE49-F238E27FC236}">
                <a16:creationId xmlns:a16="http://schemas.microsoft.com/office/drawing/2014/main" id="{182E09E1-0E3C-4C52-ACA0-525093D95A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A5956E-2408-45AE-934E-159C443D5FE2}"/>
              </a:ext>
            </a:extLst>
          </p:cNvPr>
          <p:cNvSpPr>
            <a:spLocks noGrp="1"/>
          </p:cNvSpPr>
          <p:nvPr>
            <p:ph type="sldNum" sz="quarter" idx="12"/>
          </p:nvPr>
        </p:nvSpPr>
        <p:spPr/>
        <p:txBody>
          <a:bodyPr/>
          <a:lstStyle/>
          <a:p>
            <a:fld id="{E43386B5-AD57-4D64-9CD9-5A688109E1EB}" type="slidenum">
              <a:rPr lang="en-GB" smtClean="0"/>
              <a:t>‹#›</a:t>
            </a:fld>
            <a:endParaRPr lang="en-GB"/>
          </a:p>
        </p:txBody>
      </p:sp>
    </p:spTree>
    <p:extLst>
      <p:ext uri="{BB962C8B-B14F-4D97-AF65-F5344CB8AC3E}">
        <p14:creationId xmlns:p14="http://schemas.microsoft.com/office/powerpoint/2010/main" val="28771010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91325-6DEE-48CF-8473-FFB316B366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75BF8A-8CB9-4237-906B-0AFAAD8920F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8BED3F-BB51-49D3-B312-49D250A7BBEF}"/>
              </a:ext>
            </a:extLst>
          </p:cNvPr>
          <p:cNvSpPr>
            <a:spLocks noGrp="1"/>
          </p:cNvSpPr>
          <p:nvPr>
            <p:ph type="dt" sz="half" idx="10"/>
          </p:nvPr>
        </p:nvSpPr>
        <p:spPr/>
        <p:txBody>
          <a:bodyPr/>
          <a:lstStyle/>
          <a:p>
            <a:fld id="{D2BE48AC-11AB-40D3-8AD2-DC98850AD70B}" type="datetimeFigureOut">
              <a:rPr lang="en-GB" smtClean="0"/>
              <a:t>03/10/2023</a:t>
            </a:fld>
            <a:endParaRPr lang="en-GB"/>
          </a:p>
        </p:txBody>
      </p:sp>
      <p:sp>
        <p:nvSpPr>
          <p:cNvPr id="5" name="Footer Placeholder 4">
            <a:extLst>
              <a:ext uri="{FF2B5EF4-FFF2-40B4-BE49-F238E27FC236}">
                <a16:creationId xmlns:a16="http://schemas.microsoft.com/office/drawing/2014/main" id="{0267B6E3-3685-4829-A970-20A26585F4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B2E591-4864-4112-B04A-2BF1F89FD200}"/>
              </a:ext>
            </a:extLst>
          </p:cNvPr>
          <p:cNvSpPr>
            <a:spLocks noGrp="1"/>
          </p:cNvSpPr>
          <p:nvPr>
            <p:ph type="sldNum" sz="quarter" idx="12"/>
          </p:nvPr>
        </p:nvSpPr>
        <p:spPr/>
        <p:txBody>
          <a:bodyPr/>
          <a:lstStyle/>
          <a:p>
            <a:fld id="{E43386B5-AD57-4D64-9CD9-5A688109E1EB}" type="slidenum">
              <a:rPr lang="en-GB" smtClean="0"/>
              <a:t>‹#›</a:t>
            </a:fld>
            <a:endParaRPr lang="en-GB"/>
          </a:p>
        </p:txBody>
      </p:sp>
    </p:spTree>
    <p:extLst>
      <p:ext uri="{BB962C8B-B14F-4D97-AF65-F5344CB8AC3E}">
        <p14:creationId xmlns:p14="http://schemas.microsoft.com/office/powerpoint/2010/main" val="769879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9B9D0-A18A-4401-BC43-3920FC74976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983B106-A276-4206-BD60-979024E245A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15D7577-433F-4563-8592-11A7A186D1AF}"/>
              </a:ext>
            </a:extLst>
          </p:cNvPr>
          <p:cNvSpPr>
            <a:spLocks noGrp="1"/>
          </p:cNvSpPr>
          <p:nvPr>
            <p:ph type="dt" sz="half" idx="10"/>
          </p:nvPr>
        </p:nvSpPr>
        <p:spPr/>
        <p:txBody>
          <a:bodyPr/>
          <a:lstStyle/>
          <a:p>
            <a:fld id="{D2BE48AC-11AB-40D3-8AD2-DC98850AD70B}" type="datetimeFigureOut">
              <a:rPr lang="en-GB" smtClean="0"/>
              <a:t>03/10/2023</a:t>
            </a:fld>
            <a:endParaRPr lang="en-GB"/>
          </a:p>
        </p:txBody>
      </p:sp>
      <p:sp>
        <p:nvSpPr>
          <p:cNvPr id="5" name="Footer Placeholder 4">
            <a:extLst>
              <a:ext uri="{FF2B5EF4-FFF2-40B4-BE49-F238E27FC236}">
                <a16:creationId xmlns:a16="http://schemas.microsoft.com/office/drawing/2014/main" id="{954EA5DB-82C9-4122-9523-B89589CB4F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92E72B-FBCA-4ECF-AFDA-66B40E3934B8}"/>
              </a:ext>
            </a:extLst>
          </p:cNvPr>
          <p:cNvSpPr>
            <a:spLocks noGrp="1"/>
          </p:cNvSpPr>
          <p:nvPr>
            <p:ph type="sldNum" sz="quarter" idx="12"/>
          </p:nvPr>
        </p:nvSpPr>
        <p:spPr/>
        <p:txBody>
          <a:bodyPr/>
          <a:lstStyle/>
          <a:p>
            <a:fld id="{E43386B5-AD57-4D64-9CD9-5A688109E1EB}" type="slidenum">
              <a:rPr lang="en-GB" smtClean="0"/>
              <a:t>‹#›</a:t>
            </a:fld>
            <a:endParaRPr lang="en-GB"/>
          </a:p>
        </p:txBody>
      </p:sp>
    </p:spTree>
    <p:extLst>
      <p:ext uri="{BB962C8B-B14F-4D97-AF65-F5344CB8AC3E}">
        <p14:creationId xmlns:p14="http://schemas.microsoft.com/office/powerpoint/2010/main" val="11399211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A505E-2701-4924-9EB6-0274713A4F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8F99B84-E5B6-4A6B-8637-CC72228F531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C2B93A7-4891-4078-BE72-A6443406A43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FE7C53B-234E-4698-9B73-8F651E37D95E}"/>
              </a:ext>
            </a:extLst>
          </p:cNvPr>
          <p:cNvSpPr>
            <a:spLocks noGrp="1"/>
          </p:cNvSpPr>
          <p:nvPr>
            <p:ph type="dt" sz="half" idx="10"/>
          </p:nvPr>
        </p:nvSpPr>
        <p:spPr/>
        <p:txBody>
          <a:bodyPr/>
          <a:lstStyle/>
          <a:p>
            <a:fld id="{D2BE48AC-11AB-40D3-8AD2-DC98850AD70B}" type="datetimeFigureOut">
              <a:rPr lang="en-GB" smtClean="0"/>
              <a:t>03/10/2023</a:t>
            </a:fld>
            <a:endParaRPr lang="en-GB"/>
          </a:p>
        </p:txBody>
      </p:sp>
      <p:sp>
        <p:nvSpPr>
          <p:cNvPr id="6" name="Footer Placeholder 5">
            <a:extLst>
              <a:ext uri="{FF2B5EF4-FFF2-40B4-BE49-F238E27FC236}">
                <a16:creationId xmlns:a16="http://schemas.microsoft.com/office/drawing/2014/main" id="{7F7B1EFE-DDAE-44A7-8D70-94146BDA10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49FDC4-3F58-4A3D-9C45-BF5EDAF0E5F1}"/>
              </a:ext>
            </a:extLst>
          </p:cNvPr>
          <p:cNvSpPr>
            <a:spLocks noGrp="1"/>
          </p:cNvSpPr>
          <p:nvPr>
            <p:ph type="sldNum" sz="quarter" idx="12"/>
          </p:nvPr>
        </p:nvSpPr>
        <p:spPr/>
        <p:txBody>
          <a:bodyPr/>
          <a:lstStyle/>
          <a:p>
            <a:fld id="{E43386B5-AD57-4D64-9CD9-5A688109E1EB}" type="slidenum">
              <a:rPr lang="en-GB" smtClean="0"/>
              <a:t>‹#›</a:t>
            </a:fld>
            <a:endParaRPr lang="en-GB"/>
          </a:p>
        </p:txBody>
      </p:sp>
    </p:spTree>
    <p:extLst>
      <p:ext uri="{BB962C8B-B14F-4D97-AF65-F5344CB8AC3E}">
        <p14:creationId xmlns:p14="http://schemas.microsoft.com/office/powerpoint/2010/main" val="3482641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F67AE-0263-4D5E-B2E4-5EEC63D563F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4C8043-5F80-4CDC-813D-80A04143AE6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4BD3102-374B-46AC-B781-F318FAD085B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97C8ED6-7174-4829-B775-3F217797868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02F4B57-4BEC-4302-BD16-378FD9ADADD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255D111-F78B-40B2-B674-467CE7B37E93}"/>
              </a:ext>
            </a:extLst>
          </p:cNvPr>
          <p:cNvSpPr>
            <a:spLocks noGrp="1"/>
          </p:cNvSpPr>
          <p:nvPr>
            <p:ph type="dt" sz="half" idx="10"/>
          </p:nvPr>
        </p:nvSpPr>
        <p:spPr/>
        <p:txBody>
          <a:bodyPr/>
          <a:lstStyle/>
          <a:p>
            <a:fld id="{D2BE48AC-11AB-40D3-8AD2-DC98850AD70B}" type="datetimeFigureOut">
              <a:rPr lang="en-GB" smtClean="0"/>
              <a:t>03/10/2023</a:t>
            </a:fld>
            <a:endParaRPr lang="en-GB"/>
          </a:p>
        </p:txBody>
      </p:sp>
      <p:sp>
        <p:nvSpPr>
          <p:cNvPr id="8" name="Footer Placeholder 7">
            <a:extLst>
              <a:ext uri="{FF2B5EF4-FFF2-40B4-BE49-F238E27FC236}">
                <a16:creationId xmlns:a16="http://schemas.microsoft.com/office/drawing/2014/main" id="{2DFA953C-9CE8-40ED-B561-75CB5DFB856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E45B769-4DC0-4818-BE84-9509F1724EB3}"/>
              </a:ext>
            </a:extLst>
          </p:cNvPr>
          <p:cNvSpPr>
            <a:spLocks noGrp="1"/>
          </p:cNvSpPr>
          <p:nvPr>
            <p:ph type="sldNum" sz="quarter" idx="12"/>
          </p:nvPr>
        </p:nvSpPr>
        <p:spPr/>
        <p:txBody>
          <a:bodyPr/>
          <a:lstStyle/>
          <a:p>
            <a:fld id="{E43386B5-AD57-4D64-9CD9-5A688109E1EB}" type="slidenum">
              <a:rPr lang="en-GB" smtClean="0"/>
              <a:t>‹#›</a:t>
            </a:fld>
            <a:endParaRPr lang="en-GB"/>
          </a:p>
        </p:txBody>
      </p:sp>
    </p:spTree>
    <p:extLst>
      <p:ext uri="{BB962C8B-B14F-4D97-AF65-F5344CB8AC3E}">
        <p14:creationId xmlns:p14="http://schemas.microsoft.com/office/powerpoint/2010/main" val="2336301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C12BC-6D09-47FF-9656-519913271DF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92586F7-FBFB-45CE-9094-643059011AF2}"/>
              </a:ext>
            </a:extLst>
          </p:cNvPr>
          <p:cNvSpPr>
            <a:spLocks noGrp="1"/>
          </p:cNvSpPr>
          <p:nvPr>
            <p:ph type="dt" sz="half" idx="10"/>
          </p:nvPr>
        </p:nvSpPr>
        <p:spPr/>
        <p:txBody>
          <a:bodyPr/>
          <a:lstStyle/>
          <a:p>
            <a:fld id="{D2BE48AC-11AB-40D3-8AD2-DC98850AD70B}" type="datetimeFigureOut">
              <a:rPr lang="en-GB" smtClean="0"/>
              <a:t>03/10/2023</a:t>
            </a:fld>
            <a:endParaRPr lang="en-GB"/>
          </a:p>
        </p:txBody>
      </p:sp>
      <p:sp>
        <p:nvSpPr>
          <p:cNvPr id="4" name="Footer Placeholder 3">
            <a:extLst>
              <a:ext uri="{FF2B5EF4-FFF2-40B4-BE49-F238E27FC236}">
                <a16:creationId xmlns:a16="http://schemas.microsoft.com/office/drawing/2014/main" id="{281D54FA-E265-4B09-9A03-4550271C749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A19440D-E5F3-401F-A3FC-E12E0B69180D}"/>
              </a:ext>
            </a:extLst>
          </p:cNvPr>
          <p:cNvSpPr>
            <a:spLocks noGrp="1"/>
          </p:cNvSpPr>
          <p:nvPr>
            <p:ph type="sldNum" sz="quarter" idx="12"/>
          </p:nvPr>
        </p:nvSpPr>
        <p:spPr/>
        <p:txBody>
          <a:bodyPr/>
          <a:lstStyle/>
          <a:p>
            <a:fld id="{E43386B5-AD57-4D64-9CD9-5A688109E1EB}" type="slidenum">
              <a:rPr lang="en-GB" smtClean="0"/>
              <a:t>‹#›</a:t>
            </a:fld>
            <a:endParaRPr lang="en-GB"/>
          </a:p>
        </p:txBody>
      </p:sp>
    </p:spTree>
    <p:extLst>
      <p:ext uri="{BB962C8B-B14F-4D97-AF65-F5344CB8AC3E}">
        <p14:creationId xmlns:p14="http://schemas.microsoft.com/office/powerpoint/2010/main" val="30845087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484848-1BB9-4B5A-815C-2B363F610A9C}"/>
              </a:ext>
            </a:extLst>
          </p:cNvPr>
          <p:cNvSpPr>
            <a:spLocks noGrp="1"/>
          </p:cNvSpPr>
          <p:nvPr>
            <p:ph type="dt" sz="half" idx="10"/>
          </p:nvPr>
        </p:nvSpPr>
        <p:spPr/>
        <p:txBody>
          <a:bodyPr/>
          <a:lstStyle/>
          <a:p>
            <a:fld id="{D2BE48AC-11AB-40D3-8AD2-DC98850AD70B}" type="datetimeFigureOut">
              <a:rPr lang="en-GB" smtClean="0"/>
              <a:t>03/10/2023</a:t>
            </a:fld>
            <a:endParaRPr lang="en-GB"/>
          </a:p>
        </p:txBody>
      </p:sp>
      <p:sp>
        <p:nvSpPr>
          <p:cNvPr id="3" name="Footer Placeholder 2">
            <a:extLst>
              <a:ext uri="{FF2B5EF4-FFF2-40B4-BE49-F238E27FC236}">
                <a16:creationId xmlns:a16="http://schemas.microsoft.com/office/drawing/2014/main" id="{3E514311-E3FB-4F4B-9BB9-45C508AEB81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41A53B5-7A0E-4B2A-9AFD-8B1D0142E665}"/>
              </a:ext>
            </a:extLst>
          </p:cNvPr>
          <p:cNvSpPr>
            <a:spLocks noGrp="1"/>
          </p:cNvSpPr>
          <p:nvPr>
            <p:ph type="sldNum" sz="quarter" idx="12"/>
          </p:nvPr>
        </p:nvSpPr>
        <p:spPr/>
        <p:txBody>
          <a:bodyPr/>
          <a:lstStyle/>
          <a:p>
            <a:fld id="{E43386B5-AD57-4D64-9CD9-5A688109E1EB}" type="slidenum">
              <a:rPr lang="en-GB" smtClean="0"/>
              <a:t>‹#›</a:t>
            </a:fld>
            <a:endParaRPr lang="en-GB"/>
          </a:p>
        </p:txBody>
      </p:sp>
    </p:spTree>
    <p:extLst>
      <p:ext uri="{BB962C8B-B14F-4D97-AF65-F5344CB8AC3E}">
        <p14:creationId xmlns:p14="http://schemas.microsoft.com/office/powerpoint/2010/main" val="3341194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D0F47-A7B0-4B0D-8E54-C3A8C731A8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71176E1-3E56-48BE-874B-CF009836C41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9DEEFE8-55A4-4037-A66A-50C3BD6241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8B2381-F8B0-4FF9-9055-B5F6445B967A}"/>
              </a:ext>
            </a:extLst>
          </p:cNvPr>
          <p:cNvSpPr>
            <a:spLocks noGrp="1"/>
          </p:cNvSpPr>
          <p:nvPr>
            <p:ph type="dt" sz="half" idx="10"/>
          </p:nvPr>
        </p:nvSpPr>
        <p:spPr/>
        <p:txBody>
          <a:bodyPr/>
          <a:lstStyle/>
          <a:p>
            <a:fld id="{D2BE48AC-11AB-40D3-8AD2-DC98850AD70B}" type="datetimeFigureOut">
              <a:rPr lang="en-GB" smtClean="0"/>
              <a:t>03/10/2023</a:t>
            </a:fld>
            <a:endParaRPr lang="en-GB"/>
          </a:p>
        </p:txBody>
      </p:sp>
      <p:sp>
        <p:nvSpPr>
          <p:cNvPr id="6" name="Footer Placeholder 5">
            <a:extLst>
              <a:ext uri="{FF2B5EF4-FFF2-40B4-BE49-F238E27FC236}">
                <a16:creationId xmlns:a16="http://schemas.microsoft.com/office/drawing/2014/main" id="{D05CE8A0-51BF-45B7-B131-AFD961A126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6F7611-CBE8-4666-9D54-F95B35B223F6}"/>
              </a:ext>
            </a:extLst>
          </p:cNvPr>
          <p:cNvSpPr>
            <a:spLocks noGrp="1"/>
          </p:cNvSpPr>
          <p:nvPr>
            <p:ph type="sldNum" sz="quarter" idx="12"/>
          </p:nvPr>
        </p:nvSpPr>
        <p:spPr/>
        <p:txBody>
          <a:bodyPr/>
          <a:lstStyle/>
          <a:p>
            <a:fld id="{E43386B5-AD57-4D64-9CD9-5A688109E1EB}" type="slidenum">
              <a:rPr lang="en-GB" smtClean="0"/>
              <a:t>‹#›</a:t>
            </a:fld>
            <a:endParaRPr lang="en-GB"/>
          </a:p>
        </p:txBody>
      </p:sp>
    </p:spTree>
    <p:extLst>
      <p:ext uri="{BB962C8B-B14F-4D97-AF65-F5344CB8AC3E}">
        <p14:creationId xmlns:p14="http://schemas.microsoft.com/office/powerpoint/2010/main" val="28512703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548D1-38F3-48AD-B5E3-635B5884A5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F46F044-B889-44D1-BFE3-2E7B196E35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3DE8393-F18C-4E02-8CD9-E35B3C483E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0C116E-5636-4BDE-9FFF-D8C3A4E636F8}"/>
              </a:ext>
            </a:extLst>
          </p:cNvPr>
          <p:cNvSpPr>
            <a:spLocks noGrp="1"/>
          </p:cNvSpPr>
          <p:nvPr>
            <p:ph type="dt" sz="half" idx="10"/>
          </p:nvPr>
        </p:nvSpPr>
        <p:spPr/>
        <p:txBody>
          <a:bodyPr/>
          <a:lstStyle/>
          <a:p>
            <a:fld id="{D2BE48AC-11AB-40D3-8AD2-DC98850AD70B}" type="datetimeFigureOut">
              <a:rPr lang="en-GB" smtClean="0"/>
              <a:t>03/10/2023</a:t>
            </a:fld>
            <a:endParaRPr lang="en-GB"/>
          </a:p>
        </p:txBody>
      </p:sp>
      <p:sp>
        <p:nvSpPr>
          <p:cNvPr id="6" name="Footer Placeholder 5">
            <a:extLst>
              <a:ext uri="{FF2B5EF4-FFF2-40B4-BE49-F238E27FC236}">
                <a16:creationId xmlns:a16="http://schemas.microsoft.com/office/drawing/2014/main" id="{8A5BB3EA-BECE-4830-853A-6FB65EB3A1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3747E5-77A1-4C4B-8D49-3665E9199C00}"/>
              </a:ext>
            </a:extLst>
          </p:cNvPr>
          <p:cNvSpPr>
            <a:spLocks noGrp="1"/>
          </p:cNvSpPr>
          <p:nvPr>
            <p:ph type="sldNum" sz="quarter" idx="12"/>
          </p:nvPr>
        </p:nvSpPr>
        <p:spPr/>
        <p:txBody>
          <a:bodyPr/>
          <a:lstStyle/>
          <a:p>
            <a:fld id="{E43386B5-AD57-4D64-9CD9-5A688109E1EB}" type="slidenum">
              <a:rPr lang="en-GB" smtClean="0"/>
              <a:t>‹#›</a:t>
            </a:fld>
            <a:endParaRPr lang="en-GB"/>
          </a:p>
        </p:txBody>
      </p:sp>
    </p:spTree>
    <p:extLst>
      <p:ext uri="{BB962C8B-B14F-4D97-AF65-F5344CB8AC3E}">
        <p14:creationId xmlns:p14="http://schemas.microsoft.com/office/powerpoint/2010/main" val="40283284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503C4-1297-4A95-8382-9D1D7473D64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B66EC1-A6C5-401B-A40C-8002B766BC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10F8E1-72C7-41C0-8600-7A5A4A098418}"/>
              </a:ext>
            </a:extLst>
          </p:cNvPr>
          <p:cNvSpPr>
            <a:spLocks noGrp="1"/>
          </p:cNvSpPr>
          <p:nvPr>
            <p:ph type="dt" sz="half" idx="10"/>
          </p:nvPr>
        </p:nvSpPr>
        <p:spPr/>
        <p:txBody>
          <a:bodyPr/>
          <a:lstStyle/>
          <a:p>
            <a:fld id="{D2BE48AC-11AB-40D3-8AD2-DC98850AD70B}" type="datetimeFigureOut">
              <a:rPr lang="en-GB" smtClean="0"/>
              <a:t>03/10/2023</a:t>
            </a:fld>
            <a:endParaRPr lang="en-GB"/>
          </a:p>
        </p:txBody>
      </p:sp>
      <p:sp>
        <p:nvSpPr>
          <p:cNvPr id="5" name="Footer Placeholder 4">
            <a:extLst>
              <a:ext uri="{FF2B5EF4-FFF2-40B4-BE49-F238E27FC236}">
                <a16:creationId xmlns:a16="http://schemas.microsoft.com/office/drawing/2014/main" id="{9008741D-00BE-4E21-9BE5-2CE4F96199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01FCFD-E30B-46AA-97AB-359338516EA1}"/>
              </a:ext>
            </a:extLst>
          </p:cNvPr>
          <p:cNvSpPr>
            <a:spLocks noGrp="1"/>
          </p:cNvSpPr>
          <p:nvPr>
            <p:ph type="sldNum" sz="quarter" idx="12"/>
          </p:nvPr>
        </p:nvSpPr>
        <p:spPr/>
        <p:txBody>
          <a:bodyPr/>
          <a:lstStyle/>
          <a:p>
            <a:fld id="{E43386B5-AD57-4D64-9CD9-5A688109E1EB}" type="slidenum">
              <a:rPr lang="en-GB" smtClean="0"/>
              <a:t>‹#›</a:t>
            </a:fld>
            <a:endParaRPr lang="en-GB"/>
          </a:p>
        </p:txBody>
      </p:sp>
    </p:spTree>
    <p:extLst>
      <p:ext uri="{BB962C8B-B14F-4D97-AF65-F5344CB8AC3E}">
        <p14:creationId xmlns:p14="http://schemas.microsoft.com/office/powerpoint/2010/main" val="737945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E76D7C2-9212-4F77-B649-08CF578A234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166BA0-15D4-4562-91D6-6BE91C05A1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88FACF-7F67-4350-9CEC-372CEE810804}"/>
              </a:ext>
            </a:extLst>
          </p:cNvPr>
          <p:cNvSpPr>
            <a:spLocks noGrp="1"/>
          </p:cNvSpPr>
          <p:nvPr>
            <p:ph type="dt" sz="half" idx="10"/>
          </p:nvPr>
        </p:nvSpPr>
        <p:spPr/>
        <p:txBody>
          <a:bodyPr/>
          <a:lstStyle/>
          <a:p>
            <a:fld id="{D2BE48AC-11AB-40D3-8AD2-DC98850AD70B}" type="datetimeFigureOut">
              <a:rPr lang="en-GB" smtClean="0"/>
              <a:t>03/10/2023</a:t>
            </a:fld>
            <a:endParaRPr lang="en-GB"/>
          </a:p>
        </p:txBody>
      </p:sp>
      <p:sp>
        <p:nvSpPr>
          <p:cNvPr id="5" name="Footer Placeholder 4">
            <a:extLst>
              <a:ext uri="{FF2B5EF4-FFF2-40B4-BE49-F238E27FC236}">
                <a16:creationId xmlns:a16="http://schemas.microsoft.com/office/drawing/2014/main" id="{AE9AAFFF-3E9B-4AF4-845C-2E96B260DE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47FB87-2E95-4C94-90FF-DDF4C8AF29AA}"/>
              </a:ext>
            </a:extLst>
          </p:cNvPr>
          <p:cNvSpPr>
            <a:spLocks noGrp="1"/>
          </p:cNvSpPr>
          <p:nvPr>
            <p:ph type="sldNum" sz="quarter" idx="12"/>
          </p:nvPr>
        </p:nvSpPr>
        <p:spPr/>
        <p:txBody>
          <a:bodyPr/>
          <a:lstStyle/>
          <a:p>
            <a:fld id="{E43386B5-AD57-4D64-9CD9-5A688109E1EB}" type="slidenum">
              <a:rPr lang="en-GB" smtClean="0"/>
              <a:t>‹#›</a:t>
            </a:fld>
            <a:endParaRPr lang="en-GB"/>
          </a:p>
        </p:txBody>
      </p:sp>
    </p:spTree>
    <p:extLst>
      <p:ext uri="{BB962C8B-B14F-4D97-AF65-F5344CB8AC3E}">
        <p14:creationId xmlns:p14="http://schemas.microsoft.com/office/powerpoint/2010/main" val="2611642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4DF0700-DADC-4585-9A05-72481DB8EE7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EDEAAFE-426B-4D84-83F0-65D3301B6CB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03306A-E2F7-42AF-8994-C77AC833E0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BE48AC-11AB-40D3-8AD2-DC98850AD70B}" type="datetimeFigureOut">
              <a:rPr lang="en-GB" smtClean="0"/>
              <a:t>03/10/2023</a:t>
            </a:fld>
            <a:endParaRPr lang="en-GB"/>
          </a:p>
        </p:txBody>
      </p:sp>
      <p:sp>
        <p:nvSpPr>
          <p:cNvPr id="5" name="Footer Placeholder 4">
            <a:extLst>
              <a:ext uri="{FF2B5EF4-FFF2-40B4-BE49-F238E27FC236}">
                <a16:creationId xmlns:a16="http://schemas.microsoft.com/office/drawing/2014/main" id="{30DB4BF7-5093-4557-B28C-A6CBA016F7C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DAA7D54-AE7E-4AB4-98CB-22F561315F8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43386B5-AD57-4D64-9CD9-5A688109E1EB}" type="slidenum">
              <a:rPr lang="en-GB" smtClean="0"/>
              <a:t>‹#›</a:t>
            </a:fld>
            <a:endParaRPr lang="en-GB"/>
          </a:p>
        </p:txBody>
      </p:sp>
    </p:spTree>
    <p:extLst>
      <p:ext uri="{BB962C8B-B14F-4D97-AF65-F5344CB8AC3E}">
        <p14:creationId xmlns:p14="http://schemas.microsoft.com/office/powerpoint/2010/main" val="35480905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A882A-6804-43C7-90FA-0D981E5B84C0}"/>
              </a:ext>
            </a:extLst>
          </p:cNvPr>
          <p:cNvSpPr>
            <a:spLocks noGrp="1"/>
          </p:cNvSpPr>
          <p:nvPr>
            <p:ph type="ctrTitle"/>
          </p:nvPr>
        </p:nvSpPr>
        <p:spPr/>
        <p:txBody>
          <a:bodyPr/>
          <a:lstStyle/>
          <a:p>
            <a:r>
              <a:rPr lang="en-GB" dirty="0"/>
              <a:t>World space, view space and projection transformations</a:t>
            </a:r>
          </a:p>
        </p:txBody>
      </p:sp>
      <p:sp>
        <p:nvSpPr>
          <p:cNvPr id="3" name="Subtitle 2">
            <a:extLst>
              <a:ext uri="{FF2B5EF4-FFF2-40B4-BE49-F238E27FC236}">
                <a16:creationId xmlns:a16="http://schemas.microsoft.com/office/drawing/2014/main" id="{054F568B-DFC2-4D49-AF3C-2629055DEEBB}"/>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4716527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6F500-B877-4576-B994-0D83F0FF9F64}"/>
              </a:ext>
            </a:extLst>
          </p:cNvPr>
          <p:cNvSpPr>
            <a:spLocks noGrp="1"/>
          </p:cNvSpPr>
          <p:nvPr>
            <p:ph type="title"/>
          </p:nvPr>
        </p:nvSpPr>
        <p:spPr/>
        <p:txBody>
          <a:bodyPr/>
          <a:lstStyle/>
          <a:p>
            <a:r>
              <a:rPr lang="en-GB" dirty="0"/>
              <a:t>World space transformations</a:t>
            </a:r>
          </a:p>
        </p:txBody>
      </p:sp>
      <p:sp>
        <p:nvSpPr>
          <p:cNvPr id="3" name="Content Placeholder 2">
            <a:extLst>
              <a:ext uri="{FF2B5EF4-FFF2-40B4-BE49-F238E27FC236}">
                <a16:creationId xmlns:a16="http://schemas.microsoft.com/office/drawing/2014/main" id="{B2EC6A81-B67F-4286-BD36-18511CC29C4E}"/>
              </a:ext>
            </a:extLst>
          </p:cNvPr>
          <p:cNvSpPr>
            <a:spLocks noGrp="1"/>
          </p:cNvSpPr>
          <p:nvPr>
            <p:ph idx="1"/>
          </p:nvPr>
        </p:nvSpPr>
        <p:spPr>
          <a:xfrm>
            <a:off x="838200" y="1967865"/>
            <a:ext cx="10515600" cy="4351338"/>
          </a:xfrm>
        </p:spPr>
        <p:txBody>
          <a:bodyPr/>
          <a:lstStyle/>
          <a:p>
            <a:pPr marL="0" indent="0">
              <a:buNone/>
            </a:pPr>
            <a:r>
              <a:rPr lang="en-GB" dirty="0"/>
              <a:t>Moving a model’s list of vertices from object space to world space is achieved by using affine transforms.  </a:t>
            </a:r>
          </a:p>
          <a:p>
            <a:pPr marL="0" indent="0">
              <a:buNone/>
            </a:pPr>
            <a:r>
              <a:rPr lang="en-GB" dirty="0"/>
              <a:t>In particular translation, rotation and scaling are typically used.</a:t>
            </a:r>
          </a:p>
          <a:p>
            <a:pPr marL="0" indent="0">
              <a:buNone/>
            </a:pPr>
            <a:r>
              <a:rPr lang="en-GB" dirty="0"/>
              <a:t>We use a right-handed co-ordinate system.</a:t>
            </a:r>
          </a:p>
          <a:p>
            <a:pPr marL="0" indent="0">
              <a:buNone/>
            </a:pPr>
            <a:endParaRPr lang="en-GB" dirty="0"/>
          </a:p>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E7B64588-7C7D-4773-8C59-F5B4FCDBD391}"/>
              </a:ext>
            </a:extLst>
          </p:cNvPr>
          <p:cNvPicPr>
            <a:picLocks noChangeAspect="1"/>
          </p:cNvPicPr>
          <p:nvPr/>
        </p:nvPicPr>
        <p:blipFill>
          <a:blip r:embed="rId2"/>
          <a:stretch>
            <a:fillRect/>
          </a:stretch>
        </p:blipFill>
        <p:spPr>
          <a:xfrm>
            <a:off x="383540" y="3838929"/>
            <a:ext cx="6226810" cy="2939696"/>
          </a:xfrm>
          <a:prstGeom prst="rect">
            <a:avLst/>
          </a:prstGeom>
        </p:spPr>
      </p:pic>
    </p:spTree>
    <p:extLst>
      <p:ext uri="{BB962C8B-B14F-4D97-AF65-F5344CB8AC3E}">
        <p14:creationId xmlns:p14="http://schemas.microsoft.com/office/powerpoint/2010/main" val="2460115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B39A2-F0F1-4B91-ABC5-4205D85A683A}"/>
              </a:ext>
            </a:extLst>
          </p:cNvPr>
          <p:cNvSpPr>
            <a:spLocks noGrp="1"/>
          </p:cNvSpPr>
          <p:nvPr>
            <p:ph type="title"/>
          </p:nvPr>
        </p:nvSpPr>
        <p:spPr/>
        <p:txBody>
          <a:bodyPr/>
          <a:lstStyle/>
          <a:p>
            <a:r>
              <a:rPr lang="en-GB" b="1" dirty="0"/>
              <a:t>Translations</a:t>
            </a:r>
          </a:p>
        </p:txBody>
      </p:sp>
      <p:sp>
        <p:nvSpPr>
          <p:cNvPr id="3" name="Content Placeholder 2">
            <a:extLst>
              <a:ext uri="{FF2B5EF4-FFF2-40B4-BE49-F238E27FC236}">
                <a16:creationId xmlns:a16="http://schemas.microsoft.com/office/drawing/2014/main" id="{539A59E8-DE8A-4757-A966-9C82382F47AD}"/>
              </a:ext>
            </a:extLst>
          </p:cNvPr>
          <p:cNvSpPr>
            <a:spLocks noGrp="1"/>
          </p:cNvSpPr>
          <p:nvPr>
            <p:ph idx="1"/>
          </p:nvPr>
        </p:nvSpPr>
        <p:spPr>
          <a:xfrm>
            <a:off x="838200" y="1291431"/>
            <a:ext cx="10515600" cy="4845844"/>
          </a:xfrm>
        </p:spPr>
        <p:txBody>
          <a:bodyPr/>
          <a:lstStyle/>
          <a:p>
            <a:pPr marL="0" indent="0">
              <a:buNone/>
            </a:pPr>
            <a:r>
              <a:rPr lang="en-GB" dirty="0"/>
              <a:t>We make use of the homogenous co-ordinate system to form the translation matrix.  Why?</a:t>
            </a:r>
          </a:p>
          <a:p>
            <a:pPr marL="0" indent="0">
              <a:buNone/>
            </a:pPr>
            <a:r>
              <a:rPr lang="en-GB" dirty="0"/>
              <a:t>The 4x4 matrix is  the translation matrix, T.</a:t>
            </a:r>
          </a:p>
          <a:p>
            <a:pPr marL="0" indent="0">
              <a:buNone/>
            </a:pPr>
            <a:r>
              <a:rPr lang="en-GB" dirty="0"/>
              <a:t>The translation vector, t = (</a:t>
            </a:r>
            <a:r>
              <a:rPr lang="en-GB" dirty="0" err="1"/>
              <a:t>Tx,Ty,Tz</a:t>
            </a:r>
            <a:r>
              <a:rPr lang="en-GB" dirty="0"/>
              <a:t>).  The point to be translated, v=(</a:t>
            </a:r>
            <a:r>
              <a:rPr lang="en-GB" dirty="0" err="1"/>
              <a:t>x,y,z,w</a:t>
            </a:r>
            <a:r>
              <a:rPr lang="en-GB" dirty="0"/>
              <a:t>)</a:t>
            </a:r>
            <a:r>
              <a:rPr lang="en-GB" baseline="30000" dirty="0"/>
              <a:t> T</a:t>
            </a:r>
            <a:r>
              <a:rPr lang="en-GB" dirty="0"/>
              <a:t> where the homogenous vector w=1. The resulting point </a:t>
            </a:r>
          </a:p>
          <a:p>
            <a:pPr marL="0" indent="0">
              <a:buNone/>
            </a:pPr>
            <a:r>
              <a:rPr lang="en-GB" dirty="0"/>
              <a:t>v’ = (</a:t>
            </a:r>
            <a:r>
              <a:rPr lang="en-GB" dirty="0" err="1"/>
              <a:t>x+Tx</a:t>
            </a:r>
            <a:r>
              <a:rPr lang="en-GB" dirty="0"/>
              <a:t>, </a:t>
            </a:r>
            <a:r>
              <a:rPr lang="en-GB" dirty="0" err="1"/>
              <a:t>y+Ty</a:t>
            </a:r>
            <a:r>
              <a:rPr lang="en-GB" dirty="0"/>
              <a:t>, </a:t>
            </a:r>
            <a:r>
              <a:rPr lang="en-GB" dirty="0" err="1"/>
              <a:t>z+Tz</a:t>
            </a:r>
            <a:r>
              <a:rPr lang="en-GB" dirty="0"/>
              <a:t>, 1)</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6" name="Picture 5">
            <a:extLst>
              <a:ext uri="{FF2B5EF4-FFF2-40B4-BE49-F238E27FC236}">
                <a16:creationId xmlns:a16="http://schemas.microsoft.com/office/drawing/2014/main" id="{CFB5CDB1-CD77-4C95-88AF-4C22FA0EB05B}"/>
              </a:ext>
            </a:extLst>
          </p:cNvPr>
          <p:cNvPicPr>
            <a:picLocks noChangeAspect="1"/>
          </p:cNvPicPr>
          <p:nvPr/>
        </p:nvPicPr>
        <p:blipFill>
          <a:blip r:embed="rId2"/>
          <a:stretch>
            <a:fillRect/>
          </a:stretch>
        </p:blipFill>
        <p:spPr>
          <a:xfrm>
            <a:off x="4648200" y="4073525"/>
            <a:ext cx="6705600" cy="2419350"/>
          </a:xfrm>
          <a:prstGeom prst="rect">
            <a:avLst/>
          </a:prstGeom>
        </p:spPr>
      </p:pic>
    </p:spTree>
    <p:extLst>
      <p:ext uri="{BB962C8B-B14F-4D97-AF65-F5344CB8AC3E}">
        <p14:creationId xmlns:p14="http://schemas.microsoft.com/office/powerpoint/2010/main" val="21762043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3B0B7-76FB-4771-971A-7D645F601611}"/>
              </a:ext>
            </a:extLst>
          </p:cNvPr>
          <p:cNvSpPr>
            <a:spLocks noGrp="1"/>
          </p:cNvSpPr>
          <p:nvPr>
            <p:ph type="title"/>
          </p:nvPr>
        </p:nvSpPr>
        <p:spPr>
          <a:xfrm>
            <a:off x="838200" y="75635"/>
            <a:ext cx="10515600" cy="1325563"/>
          </a:xfrm>
        </p:spPr>
        <p:txBody>
          <a:bodyPr/>
          <a:lstStyle/>
          <a:p>
            <a:r>
              <a:rPr lang="en-GB" b="1" dirty="0"/>
              <a:t>Rotations</a:t>
            </a:r>
          </a:p>
        </p:txBody>
      </p:sp>
      <p:sp>
        <p:nvSpPr>
          <p:cNvPr id="3" name="Content Placeholder 2">
            <a:extLst>
              <a:ext uri="{FF2B5EF4-FFF2-40B4-BE49-F238E27FC236}">
                <a16:creationId xmlns:a16="http://schemas.microsoft.com/office/drawing/2014/main" id="{F893D7EC-4072-411B-8C4D-105625BF0A44}"/>
              </a:ext>
            </a:extLst>
          </p:cNvPr>
          <p:cNvSpPr>
            <a:spLocks noGrp="1"/>
          </p:cNvSpPr>
          <p:nvPr>
            <p:ph idx="1"/>
          </p:nvPr>
        </p:nvSpPr>
        <p:spPr>
          <a:xfrm>
            <a:off x="838200" y="1019779"/>
            <a:ext cx="4353560" cy="4351338"/>
          </a:xfrm>
        </p:spPr>
        <p:txBody>
          <a:bodyPr>
            <a:normAutofit fontScale="85000" lnSpcReduction="20000"/>
          </a:bodyPr>
          <a:lstStyle/>
          <a:p>
            <a:pPr marL="0" indent="0">
              <a:buNone/>
            </a:pPr>
            <a:r>
              <a:rPr lang="en-GB" dirty="0"/>
              <a:t>Angle of rotation about an axis (</a:t>
            </a:r>
            <a:r>
              <a:rPr lang="en-GB" dirty="0" err="1"/>
              <a:t>x,y</a:t>
            </a:r>
            <a:r>
              <a:rPr lang="en-GB" dirty="0"/>
              <a:t> or z) is centred on the origin of the co-ordinate system being used. It is counter clockwise for a right handed system = </a:t>
            </a:r>
            <a:r>
              <a:rPr lang="el-GR" dirty="0"/>
              <a:t>θ</a:t>
            </a:r>
            <a:r>
              <a:rPr lang="en-GB" dirty="0"/>
              <a:t>.</a:t>
            </a:r>
          </a:p>
          <a:p>
            <a:pPr marL="0" indent="0">
              <a:buNone/>
            </a:pPr>
            <a:r>
              <a:rPr lang="en-GB" dirty="0"/>
              <a:t>Point to be rotated, v = (x,y,z,1)</a:t>
            </a:r>
            <a:r>
              <a:rPr lang="en-GB" baseline="30000" dirty="0"/>
              <a:t>T</a:t>
            </a:r>
            <a:endParaRPr lang="en-GB" dirty="0"/>
          </a:p>
          <a:p>
            <a:pPr marL="0" indent="0">
              <a:buNone/>
            </a:pPr>
            <a:r>
              <a:rPr lang="en-GB" dirty="0"/>
              <a:t>Q: We also represent rotations as 4x4 matrices. Why? A 3x3 will do, surely?</a:t>
            </a:r>
          </a:p>
          <a:p>
            <a:endParaRPr lang="en-GB" dirty="0"/>
          </a:p>
          <a:p>
            <a:pPr marL="0" indent="0">
              <a:buNone/>
            </a:pPr>
            <a:r>
              <a:rPr lang="en-GB" dirty="0"/>
              <a:t>Answer:  We can concatenate transformations using matrix multiplication.</a:t>
            </a:r>
          </a:p>
        </p:txBody>
      </p:sp>
      <p:pic>
        <p:nvPicPr>
          <p:cNvPr id="5" name="Picture 4">
            <a:extLst>
              <a:ext uri="{FF2B5EF4-FFF2-40B4-BE49-F238E27FC236}">
                <a16:creationId xmlns:a16="http://schemas.microsoft.com/office/drawing/2014/main" id="{05C4B064-9837-48FB-9C84-E8B0CB845002}"/>
              </a:ext>
            </a:extLst>
          </p:cNvPr>
          <p:cNvPicPr>
            <a:picLocks noChangeAspect="1"/>
          </p:cNvPicPr>
          <p:nvPr/>
        </p:nvPicPr>
        <p:blipFill>
          <a:blip r:embed="rId2"/>
          <a:stretch>
            <a:fillRect/>
          </a:stretch>
        </p:blipFill>
        <p:spPr>
          <a:xfrm>
            <a:off x="5120640" y="847059"/>
            <a:ext cx="6878320" cy="5838221"/>
          </a:xfrm>
          <a:prstGeom prst="rect">
            <a:avLst/>
          </a:prstGeom>
        </p:spPr>
      </p:pic>
    </p:spTree>
    <p:extLst>
      <p:ext uri="{BB962C8B-B14F-4D97-AF65-F5344CB8AC3E}">
        <p14:creationId xmlns:p14="http://schemas.microsoft.com/office/powerpoint/2010/main" val="5181791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CCDC4-A2DF-4279-8D41-DC5E7B1B6DD0}"/>
              </a:ext>
            </a:extLst>
          </p:cNvPr>
          <p:cNvSpPr>
            <a:spLocks noGrp="1"/>
          </p:cNvSpPr>
          <p:nvPr>
            <p:ph type="title"/>
          </p:nvPr>
        </p:nvSpPr>
        <p:spPr/>
        <p:txBody>
          <a:bodyPr/>
          <a:lstStyle/>
          <a:p>
            <a:r>
              <a:rPr lang="en-GB" b="1" dirty="0"/>
              <a:t>Scaling</a:t>
            </a:r>
          </a:p>
        </p:txBody>
      </p:sp>
      <p:pic>
        <p:nvPicPr>
          <p:cNvPr id="5" name="Content Placeholder 4">
            <a:extLst>
              <a:ext uri="{FF2B5EF4-FFF2-40B4-BE49-F238E27FC236}">
                <a16:creationId xmlns:a16="http://schemas.microsoft.com/office/drawing/2014/main" id="{5D5C98B1-A40E-4570-BBEA-8092C2929420}"/>
              </a:ext>
            </a:extLst>
          </p:cNvPr>
          <p:cNvPicPr>
            <a:picLocks noGrp="1" noChangeAspect="1"/>
          </p:cNvPicPr>
          <p:nvPr>
            <p:ph idx="1"/>
          </p:nvPr>
        </p:nvPicPr>
        <p:blipFill>
          <a:blip r:embed="rId2"/>
          <a:stretch>
            <a:fillRect/>
          </a:stretch>
        </p:blipFill>
        <p:spPr>
          <a:xfrm>
            <a:off x="1391920" y="3159760"/>
            <a:ext cx="6048375" cy="2133600"/>
          </a:xfrm>
        </p:spPr>
      </p:pic>
      <p:sp>
        <p:nvSpPr>
          <p:cNvPr id="6" name="TextBox 5">
            <a:extLst>
              <a:ext uri="{FF2B5EF4-FFF2-40B4-BE49-F238E27FC236}">
                <a16:creationId xmlns:a16="http://schemas.microsoft.com/office/drawing/2014/main" id="{72FFA223-C808-44E5-9E02-55DBDD3A1B44}"/>
              </a:ext>
            </a:extLst>
          </p:cNvPr>
          <p:cNvSpPr txBox="1"/>
          <p:nvPr/>
        </p:nvSpPr>
        <p:spPr>
          <a:xfrm>
            <a:off x="934720" y="1290876"/>
            <a:ext cx="8178800" cy="954107"/>
          </a:xfrm>
          <a:prstGeom prst="rect">
            <a:avLst/>
          </a:prstGeom>
          <a:noFill/>
        </p:spPr>
        <p:txBody>
          <a:bodyPr wrap="square" rtlCol="0">
            <a:spAutoFit/>
          </a:bodyPr>
          <a:lstStyle/>
          <a:p>
            <a:r>
              <a:rPr lang="en-GB" sz="2800" dirty="0"/>
              <a:t>Scaling is achieved , as before, by multiplying the following matrix by the point, v.</a:t>
            </a:r>
          </a:p>
        </p:txBody>
      </p:sp>
    </p:spTree>
    <p:extLst>
      <p:ext uri="{BB962C8B-B14F-4D97-AF65-F5344CB8AC3E}">
        <p14:creationId xmlns:p14="http://schemas.microsoft.com/office/powerpoint/2010/main" val="1102477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3845B-5B3A-41F8-8DE7-ACA32BDEDD8F}"/>
              </a:ext>
            </a:extLst>
          </p:cNvPr>
          <p:cNvSpPr>
            <a:spLocks noGrp="1"/>
          </p:cNvSpPr>
          <p:nvPr>
            <p:ph type="title"/>
          </p:nvPr>
        </p:nvSpPr>
        <p:spPr/>
        <p:txBody>
          <a:bodyPr/>
          <a:lstStyle/>
          <a:p>
            <a:r>
              <a:rPr lang="en-GB" dirty="0"/>
              <a:t>Concatenating matrices</a:t>
            </a:r>
          </a:p>
        </p:txBody>
      </p:sp>
      <p:sp>
        <p:nvSpPr>
          <p:cNvPr id="3" name="Content Placeholder 2">
            <a:extLst>
              <a:ext uri="{FF2B5EF4-FFF2-40B4-BE49-F238E27FC236}">
                <a16:creationId xmlns:a16="http://schemas.microsoft.com/office/drawing/2014/main" id="{8064A1D0-499B-4B86-B645-189B67E7E9E3}"/>
              </a:ext>
            </a:extLst>
          </p:cNvPr>
          <p:cNvSpPr>
            <a:spLocks noGrp="1"/>
          </p:cNvSpPr>
          <p:nvPr>
            <p:ph idx="1"/>
          </p:nvPr>
        </p:nvSpPr>
        <p:spPr>
          <a:xfrm>
            <a:off x="838200" y="1253330"/>
            <a:ext cx="10876280" cy="5411629"/>
          </a:xfrm>
        </p:spPr>
        <p:txBody>
          <a:bodyPr>
            <a:noAutofit/>
          </a:bodyPr>
          <a:lstStyle/>
          <a:p>
            <a:pPr marL="0" indent="0">
              <a:buNone/>
            </a:pPr>
            <a:r>
              <a:rPr lang="en-GB" sz="2100" dirty="0"/>
              <a:t>The reason we represent transformations as 4x4 matrices is that we want to combine many transformations into one single 4x4.</a:t>
            </a:r>
          </a:p>
          <a:p>
            <a:pPr marL="0" indent="0">
              <a:buNone/>
            </a:pPr>
            <a:r>
              <a:rPr lang="en-GB" sz="2100" dirty="0"/>
              <a:t>Consider the point v rotated about the z axis by multiplying it with the z-axis rotation transformation Rz.</a:t>
            </a:r>
          </a:p>
          <a:p>
            <a:pPr marL="0" indent="0">
              <a:buNone/>
            </a:pPr>
            <a:r>
              <a:rPr lang="en-GB" sz="2100" dirty="0"/>
              <a:t>   v’=Rz*v</a:t>
            </a:r>
          </a:p>
          <a:p>
            <a:pPr marL="0" indent="0">
              <a:buNone/>
            </a:pPr>
            <a:r>
              <a:rPr lang="en-GB" sz="2100" dirty="0"/>
              <a:t>Now take v’ and translate it by multiplying by the translation matrix T.</a:t>
            </a:r>
          </a:p>
          <a:p>
            <a:pPr marL="0" indent="0">
              <a:buNone/>
            </a:pPr>
            <a:r>
              <a:rPr lang="en-GB" sz="2100" dirty="0"/>
              <a:t>V’’=T*v’</a:t>
            </a:r>
          </a:p>
          <a:p>
            <a:pPr marL="0" indent="0">
              <a:buNone/>
            </a:pPr>
            <a:r>
              <a:rPr lang="en-GB" sz="2100" dirty="0"/>
              <a:t>Finally rotate v’’ around the x axis by multiplying it with the x-axis rotation Rx.</a:t>
            </a:r>
          </a:p>
          <a:p>
            <a:pPr marL="0" indent="0">
              <a:buNone/>
            </a:pPr>
            <a:r>
              <a:rPr lang="en-GB" sz="2100" dirty="0"/>
              <a:t>V’’’=Rx*v’’</a:t>
            </a:r>
          </a:p>
          <a:p>
            <a:pPr marL="0" indent="0">
              <a:buNone/>
            </a:pPr>
            <a:r>
              <a:rPr lang="en-GB" sz="2100" dirty="0"/>
              <a:t>Now substitute for v’’ and v’ in the last equation.</a:t>
            </a:r>
          </a:p>
          <a:p>
            <a:pPr marL="0" indent="0">
              <a:buNone/>
            </a:pPr>
            <a:r>
              <a:rPr lang="en-GB" sz="2100" dirty="0"/>
              <a:t>V’’’=Rz*T*Rx*v</a:t>
            </a:r>
          </a:p>
          <a:p>
            <a:pPr marL="0" indent="0">
              <a:buNone/>
            </a:pPr>
            <a:r>
              <a:rPr lang="en-GB" sz="2100" dirty="0"/>
              <a:t>Note the order of multiplication.  The point v is always on the right.</a:t>
            </a:r>
          </a:p>
          <a:p>
            <a:pPr marL="0" indent="0">
              <a:buNone/>
            </a:pPr>
            <a:endParaRPr lang="en-GB" sz="2100" dirty="0"/>
          </a:p>
          <a:p>
            <a:pPr marL="0" indent="0">
              <a:buNone/>
            </a:pPr>
            <a:r>
              <a:rPr lang="en-GB" sz="2100" b="1" dirty="0"/>
              <a:t>Remember, matrix multiplication does not commute, i.e.in general  R*T is NOT equal to T*R.</a:t>
            </a:r>
          </a:p>
          <a:p>
            <a:pPr marL="0" indent="0">
              <a:buNone/>
            </a:pPr>
            <a:r>
              <a:rPr lang="en-GB" sz="1800" dirty="0"/>
              <a:t> </a:t>
            </a:r>
          </a:p>
        </p:txBody>
      </p:sp>
    </p:spTree>
    <p:extLst>
      <p:ext uri="{BB962C8B-B14F-4D97-AF65-F5344CB8AC3E}">
        <p14:creationId xmlns:p14="http://schemas.microsoft.com/office/powerpoint/2010/main" val="1783539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10E7C-42C0-4D4A-AC94-892429A24C64}"/>
              </a:ext>
            </a:extLst>
          </p:cNvPr>
          <p:cNvSpPr>
            <a:spLocks noGrp="1"/>
          </p:cNvSpPr>
          <p:nvPr>
            <p:ph type="title"/>
          </p:nvPr>
        </p:nvSpPr>
        <p:spPr/>
        <p:txBody>
          <a:bodyPr/>
          <a:lstStyle/>
          <a:p>
            <a:r>
              <a:rPr lang="en-GB" b="1" dirty="0"/>
              <a:t>The Model Matrix, M</a:t>
            </a:r>
          </a:p>
        </p:txBody>
      </p:sp>
      <p:sp>
        <p:nvSpPr>
          <p:cNvPr id="3" name="Content Placeholder 2">
            <a:extLst>
              <a:ext uri="{FF2B5EF4-FFF2-40B4-BE49-F238E27FC236}">
                <a16:creationId xmlns:a16="http://schemas.microsoft.com/office/drawing/2014/main" id="{C349733B-A491-437D-800F-5D78C7FD7CB9}"/>
              </a:ext>
            </a:extLst>
          </p:cNvPr>
          <p:cNvSpPr>
            <a:spLocks noGrp="1"/>
          </p:cNvSpPr>
          <p:nvPr>
            <p:ph idx="1"/>
          </p:nvPr>
        </p:nvSpPr>
        <p:spPr/>
        <p:txBody>
          <a:bodyPr/>
          <a:lstStyle/>
          <a:p>
            <a:pPr marL="0" indent="0">
              <a:buNone/>
            </a:pPr>
            <a:r>
              <a:rPr lang="en-GB" dirty="0"/>
              <a:t>These separate transformations (Rz, T and Rx) are usually concatenated into one 4x4 matrix called the model matrix, M.</a:t>
            </a:r>
          </a:p>
          <a:p>
            <a:pPr marL="0" indent="0">
              <a:buNone/>
            </a:pPr>
            <a:r>
              <a:rPr lang="en-GB" dirty="0"/>
              <a:t>M is usually initialised to be the identity matrix, I.</a:t>
            </a:r>
          </a:p>
          <a:p>
            <a:pPr marL="0" indent="0">
              <a:buNone/>
            </a:pPr>
            <a:r>
              <a:rPr lang="en-GB" dirty="0"/>
              <a:t>Thinking about the previous example, </a:t>
            </a:r>
            <a:r>
              <a:rPr lang="en-GB" sz="2800" dirty="0"/>
              <a:t>V’’’=Rz*T*Rx*v. We first form the matrix M = Rz*T*Rx.   Then right multiply with v to get v’’’=M*v. </a:t>
            </a:r>
          </a:p>
          <a:p>
            <a:pPr marL="0" indent="0">
              <a:buNone/>
            </a:pPr>
            <a:endParaRPr lang="en-GB" dirty="0"/>
          </a:p>
          <a:p>
            <a:pPr marL="0" indent="0">
              <a:buNone/>
            </a:pPr>
            <a:r>
              <a:rPr lang="en-GB" sz="2800" dirty="0"/>
              <a:t>		</a:t>
            </a:r>
            <a:r>
              <a:rPr lang="en-GB" sz="2800" b="1" dirty="0"/>
              <a:t>	Note the order.</a:t>
            </a:r>
          </a:p>
          <a:p>
            <a:pPr marL="0" indent="0">
              <a:buNone/>
            </a:pPr>
            <a:endParaRPr lang="en-GB" dirty="0"/>
          </a:p>
          <a:p>
            <a:pPr marL="0" indent="0">
              <a:buNone/>
            </a:pPr>
            <a:endParaRPr lang="en-GB" sz="2800" dirty="0"/>
          </a:p>
          <a:p>
            <a:pPr marL="0" indent="0">
              <a:buNone/>
            </a:pPr>
            <a:endParaRPr lang="en-GB" dirty="0"/>
          </a:p>
        </p:txBody>
      </p:sp>
    </p:spTree>
    <p:extLst>
      <p:ext uri="{BB962C8B-B14F-4D97-AF65-F5344CB8AC3E}">
        <p14:creationId xmlns:p14="http://schemas.microsoft.com/office/powerpoint/2010/main" val="35186057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5C391-04CA-422A-BD71-B529F401E4B2}"/>
              </a:ext>
            </a:extLst>
          </p:cNvPr>
          <p:cNvSpPr>
            <a:spLocks noGrp="1"/>
          </p:cNvSpPr>
          <p:nvPr>
            <p:ph type="title"/>
          </p:nvPr>
        </p:nvSpPr>
        <p:spPr/>
        <p:txBody>
          <a:bodyPr/>
          <a:lstStyle/>
          <a:p>
            <a:r>
              <a:rPr lang="en-GB" dirty="0"/>
              <a:t>View space transforms</a:t>
            </a:r>
          </a:p>
        </p:txBody>
      </p:sp>
      <p:sp>
        <p:nvSpPr>
          <p:cNvPr id="3" name="Content Placeholder 2">
            <a:extLst>
              <a:ext uri="{FF2B5EF4-FFF2-40B4-BE49-F238E27FC236}">
                <a16:creationId xmlns:a16="http://schemas.microsoft.com/office/drawing/2014/main" id="{1CD4AF82-4EFB-49D5-B3A6-AD1A09808FC5}"/>
              </a:ext>
            </a:extLst>
          </p:cNvPr>
          <p:cNvSpPr>
            <a:spLocks noGrp="1"/>
          </p:cNvSpPr>
          <p:nvPr>
            <p:ph idx="1"/>
          </p:nvPr>
        </p:nvSpPr>
        <p:spPr/>
        <p:txBody>
          <a:bodyPr/>
          <a:lstStyle/>
          <a:p>
            <a:pPr marL="0" indent="0">
              <a:buNone/>
            </a:pPr>
            <a:r>
              <a:rPr lang="en-GB" dirty="0"/>
              <a:t>View space is also called  camera space or eye space.</a:t>
            </a:r>
          </a:p>
          <a:p>
            <a:pPr marL="0" indent="0">
              <a:buNone/>
            </a:pPr>
            <a:endParaRPr lang="en-GB" dirty="0"/>
          </a:p>
          <a:p>
            <a:pPr marL="0" indent="0">
              <a:buNone/>
            </a:pPr>
            <a:r>
              <a:rPr lang="en-GB" dirty="0"/>
              <a:t>The view transform, V, transforms points from world space into view space.  The usual transforms we’ve met already are used.</a:t>
            </a:r>
          </a:p>
          <a:p>
            <a:pPr marL="0" indent="0">
              <a:buNone/>
            </a:pPr>
            <a:r>
              <a:rPr lang="en-GB" dirty="0"/>
              <a:t>Since the virtual camera is fixed at the origin, looking down the negative z axis, it is the world that is moved in front of the camera as required.  </a:t>
            </a:r>
          </a:p>
        </p:txBody>
      </p:sp>
    </p:spTree>
    <p:extLst>
      <p:ext uri="{BB962C8B-B14F-4D97-AF65-F5344CB8AC3E}">
        <p14:creationId xmlns:p14="http://schemas.microsoft.com/office/powerpoint/2010/main" val="1996549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6FA45-87AD-48E0-A941-F8495EC39C07}"/>
              </a:ext>
            </a:extLst>
          </p:cNvPr>
          <p:cNvSpPr>
            <a:spLocks noGrp="1"/>
          </p:cNvSpPr>
          <p:nvPr>
            <p:ph type="title"/>
          </p:nvPr>
        </p:nvSpPr>
        <p:spPr>
          <a:xfrm>
            <a:off x="838200" y="365125"/>
            <a:ext cx="10515600" cy="1501934"/>
          </a:xfrm>
        </p:spPr>
        <p:txBody>
          <a:bodyPr>
            <a:normAutofit/>
          </a:bodyPr>
          <a:lstStyle/>
          <a:p>
            <a:r>
              <a:rPr lang="en-GB" b="1" dirty="0"/>
              <a:t>The synthetic camera</a:t>
            </a:r>
            <a:br>
              <a:rPr lang="en-GB" dirty="0"/>
            </a:br>
            <a:r>
              <a:rPr lang="en-GB" sz="3100" dirty="0"/>
              <a:t>This virtual camera is also known as a synthetic camera.</a:t>
            </a:r>
          </a:p>
        </p:txBody>
      </p:sp>
      <p:pic>
        <p:nvPicPr>
          <p:cNvPr id="5" name="Content Placeholder 4">
            <a:extLst>
              <a:ext uri="{FF2B5EF4-FFF2-40B4-BE49-F238E27FC236}">
                <a16:creationId xmlns:a16="http://schemas.microsoft.com/office/drawing/2014/main" id="{4E19BE0D-6660-4222-9B35-3AD1313EE466}"/>
              </a:ext>
            </a:extLst>
          </p:cNvPr>
          <p:cNvPicPr>
            <a:picLocks noGrp="1" noChangeAspect="1"/>
          </p:cNvPicPr>
          <p:nvPr>
            <p:ph idx="1"/>
          </p:nvPr>
        </p:nvPicPr>
        <p:blipFill>
          <a:blip r:embed="rId2"/>
          <a:stretch>
            <a:fillRect/>
          </a:stretch>
        </p:blipFill>
        <p:spPr>
          <a:xfrm>
            <a:off x="1290637" y="1867059"/>
            <a:ext cx="9610725" cy="4248150"/>
          </a:xfrm>
        </p:spPr>
      </p:pic>
    </p:spTree>
    <p:extLst>
      <p:ext uri="{BB962C8B-B14F-4D97-AF65-F5344CB8AC3E}">
        <p14:creationId xmlns:p14="http://schemas.microsoft.com/office/powerpoint/2010/main" val="37381139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AD31A-A26B-4FAD-AFA9-8443A6A00813}"/>
              </a:ext>
            </a:extLst>
          </p:cNvPr>
          <p:cNvSpPr>
            <a:spLocks noGrp="1"/>
          </p:cNvSpPr>
          <p:nvPr>
            <p:ph type="title"/>
          </p:nvPr>
        </p:nvSpPr>
        <p:spPr/>
        <p:txBody>
          <a:bodyPr/>
          <a:lstStyle/>
          <a:p>
            <a:r>
              <a:rPr lang="en-GB" b="1" dirty="0"/>
              <a:t>The synthetic camera</a:t>
            </a:r>
            <a:endParaRPr lang="en-GB" dirty="0"/>
          </a:p>
        </p:txBody>
      </p:sp>
      <p:sp>
        <p:nvSpPr>
          <p:cNvPr id="3" name="Content Placeholder 2">
            <a:extLst>
              <a:ext uri="{FF2B5EF4-FFF2-40B4-BE49-F238E27FC236}">
                <a16:creationId xmlns:a16="http://schemas.microsoft.com/office/drawing/2014/main" id="{353CA07D-CFE7-485F-BDEC-02789DD3B78F}"/>
              </a:ext>
            </a:extLst>
          </p:cNvPr>
          <p:cNvSpPr>
            <a:spLocks noGrp="1"/>
          </p:cNvSpPr>
          <p:nvPr>
            <p:ph idx="1"/>
          </p:nvPr>
        </p:nvSpPr>
        <p:spPr/>
        <p:txBody>
          <a:bodyPr/>
          <a:lstStyle/>
          <a:p>
            <a:pPr marL="0" indent="0">
              <a:buNone/>
            </a:pPr>
            <a:r>
              <a:rPr lang="en-GB" dirty="0"/>
              <a:t>Viewing involves: </a:t>
            </a:r>
          </a:p>
          <a:p>
            <a:pPr marL="514350" indent="-514350">
              <a:buAutoNum type="alphaLcParenBoth"/>
            </a:pPr>
            <a:r>
              <a:rPr lang="en-GB" dirty="0"/>
              <a:t>placing the camera at some world location; </a:t>
            </a:r>
          </a:p>
          <a:p>
            <a:pPr marL="514350" indent="-514350">
              <a:buAutoNum type="alphaLcParenBoth"/>
            </a:pPr>
            <a:r>
              <a:rPr lang="en-GB" dirty="0"/>
              <a:t>orienting the camera, which usually requires maintaining its own set of orthogonal axes U/V/N; </a:t>
            </a:r>
          </a:p>
          <a:p>
            <a:pPr marL="0" indent="0">
              <a:buNone/>
            </a:pPr>
            <a:r>
              <a:rPr lang="en-GB" dirty="0"/>
              <a:t>(c) defining a view volume; and </a:t>
            </a:r>
          </a:p>
          <a:p>
            <a:pPr marL="0" indent="0">
              <a:buNone/>
            </a:pPr>
            <a:r>
              <a:rPr lang="en-GB" dirty="0"/>
              <a:t>(d) projecting objects within the volume onto a projection plane.</a:t>
            </a:r>
          </a:p>
        </p:txBody>
      </p:sp>
    </p:spTree>
    <p:extLst>
      <p:ext uri="{BB962C8B-B14F-4D97-AF65-F5344CB8AC3E}">
        <p14:creationId xmlns:p14="http://schemas.microsoft.com/office/powerpoint/2010/main" val="7921652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164BA-4A01-42B8-8CF1-5F4D8780D989}"/>
              </a:ext>
            </a:extLst>
          </p:cNvPr>
          <p:cNvSpPr>
            <a:spLocks noGrp="1"/>
          </p:cNvSpPr>
          <p:nvPr>
            <p:ph type="title"/>
          </p:nvPr>
        </p:nvSpPr>
        <p:spPr/>
        <p:txBody>
          <a:bodyPr/>
          <a:lstStyle/>
          <a:p>
            <a:r>
              <a:rPr lang="en-GB" b="1" dirty="0"/>
              <a:t>The synthetic camera</a:t>
            </a:r>
            <a:endParaRPr lang="en-GB" dirty="0"/>
          </a:p>
        </p:txBody>
      </p:sp>
      <p:pic>
        <p:nvPicPr>
          <p:cNvPr id="5" name="Content Placeholder 4">
            <a:extLst>
              <a:ext uri="{FF2B5EF4-FFF2-40B4-BE49-F238E27FC236}">
                <a16:creationId xmlns:a16="http://schemas.microsoft.com/office/drawing/2014/main" id="{B778F0FB-8FF0-4C69-A71B-95A7CBAB090F}"/>
              </a:ext>
            </a:extLst>
          </p:cNvPr>
          <p:cNvPicPr>
            <a:picLocks noGrp="1" noChangeAspect="1"/>
          </p:cNvPicPr>
          <p:nvPr>
            <p:ph idx="1"/>
          </p:nvPr>
        </p:nvPicPr>
        <p:blipFill>
          <a:blip r:embed="rId2"/>
          <a:stretch>
            <a:fillRect/>
          </a:stretch>
        </p:blipFill>
        <p:spPr>
          <a:xfrm>
            <a:off x="2350799" y="1825625"/>
            <a:ext cx="7490402" cy="4351338"/>
          </a:xfrm>
        </p:spPr>
      </p:pic>
    </p:spTree>
    <p:extLst>
      <p:ext uri="{BB962C8B-B14F-4D97-AF65-F5344CB8AC3E}">
        <p14:creationId xmlns:p14="http://schemas.microsoft.com/office/powerpoint/2010/main" val="34126508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598D7-73F0-4AA3-9D60-0DCB28CE0F8B}"/>
              </a:ext>
            </a:extLst>
          </p:cNvPr>
          <p:cNvSpPr>
            <a:spLocks noGrp="1"/>
          </p:cNvSpPr>
          <p:nvPr>
            <p:ph type="title"/>
          </p:nvPr>
        </p:nvSpPr>
        <p:spPr/>
        <p:txBody>
          <a:bodyPr/>
          <a:lstStyle/>
          <a:p>
            <a:r>
              <a:rPr lang="en-GB" b="1" dirty="0"/>
              <a:t>The synthetic camera</a:t>
            </a:r>
            <a:endParaRPr lang="en-GB" dirty="0"/>
          </a:p>
        </p:txBody>
      </p:sp>
      <p:sp>
        <p:nvSpPr>
          <p:cNvPr id="3" name="Content Placeholder 2">
            <a:extLst>
              <a:ext uri="{FF2B5EF4-FFF2-40B4-BE49-F238E27FC236}">
                <a16:creationId xmlns:a16="http://schemas.microsoft.com/office/drawing/2014/main" id="{8265BA5A-EA11-4ED2-BEF5-1C8B516DBDD7}"/>
              </a:ext>
            </a:extLst>
          </p:cNvPr>
          <p:cNvSpPr>
            <a:spLocks noGrp="1"/>
          </p:cNvSpPr>
          <p:nvPr>
            <p:ph idx="1"/>
          </p:nvPr>
        </p:nvSpPr>
        <p:spPr/>
        <p:txBody>
          <a:bodyPr/>
          <a:lstStyle/>
          <a:p>
            <a:r>
              <a:rPr lang="en-GB" dirty="0"/>
              <a:t>The necessary transforms are determined as follows: </a:t>
            </a:r>
          </a:p>
          <a:p>
            <a:r>
              <a:rPr lang="en-GB" dirty="0"/>
              <a:t>1. Translate Pw by the negative of the desired camera location.</a:t>
            </a:r>
          </a:p>
          <a:p>
            <a:r>
              <a:rPr lang="en-GB" dirty="0"/>
              <a:t> 2. Rotate Pw by the negative of the desired camera orientation Euler angles.</a:t>
            </a:r>
          </a:p>
          <a:p>
            <a:r>
              <a:rPr lang="en-GB" dirty="0"/>
              <a:t>That is, a camera placed at 4,3,2 in the world and rotated by 90 degrees around its own local y axis is achieved by translating the point by (-4,-3,-2) and moving it by -90 degrees.</a:t>
            </a:r>
          </a:p>
          <a:p>
            <a:r>
              <a:rPr lang="en-GB" dirty="0"/>
              <a:t> An inverse transform is composed and applied to all points in the world.</a:t>
            </a:r>
          </a:p>
        </p:txBody>
      </p:sp>
    </p:spTree>
    <p:extLst>
      <p:ext uri="{BB962C8B-B14F-4D97-AF65-F5344CB8AC3E}">
        <p14:creationId xmlns:p14="http://schemas.microsoft.com/office/powerpoint/2010/main" val="29992468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3F943-A480-4E0B-964F-5FA6DB8BC095}"/>
              </a:ext>
            </a:extLst>
          </p:cNvPr>
          <p:cNvSpPr>
            <a:spLocks noGrp="1"/>
          </p:cNvSpPr>
          <p:nvPr>
            <p:ph type="title"/>
          </p:nvPr>
        </p:nvSpPr>
        <p:spPr/>
        <p:txBody>
          <a:bodyPr/>
          <a:lstStyle/>
          <a:p>
            <a:r>
              <a:rPr lang="en-GB" b="1" dirty="0"/>
              <a:t>The synthetic camera</a:t>
            </a:r>
            <a:endParaRPr lang="en-GB" dirty="0"/>
          </a:p>
        </p:txBody>
      </p:sp>
      <p:sp>
        <p:nvSpPr>
          <p:cNvPr id="3" name="Content Placeholder 2">
            <a:extLst>
              <a:ext uri="{FF2B5EF4-FFF2-40B4-BE49-F238E27FC236}">
                <a16:creationId xmlns:a16="http://schemas.microsoft.com/office/drawing/2014/main" id="{6D756B72-9B10-4579-A308-FD03F380FAFD}"/>
              </a:ext>
            </a:extLst>
          </p:cNvPr>
          <p:cNvSpPr>
            <a:spLocks noGrp="1"/>
          </p:cNvSpPr>
          <p:nvPr>
            <p:ph idx="1"/>
          </p:nvPr>
        </p:nvSpPr>
        <p:spPr/>
        <p:txBody>
          <a:bodyPr/>
          <a:lstStyle/>
          <a:p>
            <a:pPr marL="0" indent="0">
              <a:buNone/>
            </a:pPr>
            <a:r>
              <a:rPr lang="en-GB" dirty="0"/>
              <a:t>In general the camera has a position, </a:t>
            </a:r>
            <a:r>
              <a:rPr lang="en-GB" dirty="0" err="1"/>
              <a:t>Cw</a:t>
            </a:r>
            <a:r>
              <a:rPr lang="en-GB" dirty="0"/>
              <a:t> and an orientation around it’s own local co-ordinate systems defined by vectors U,V and N.</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7" name="Picture 6">
            <a:extLst>
              <a:ext uri="{FF2B5EF4-FFF2-40B4-BE49-F238E27FC236}">
                <a16:creationId xmlns:a16="http://schemas.microsoft.com/office/drawing/2014/main" id="{32FFC7A7-8881-4286-9853-92060C02DBEF}"/>
              </a:ext>
            </a:extLst>
          </p:cNvPr>
          <p:cNvPicPr>
            <a:picLocks noChangeAspect="1"/>
          </p:cNvPicPr>
          <p:nvPr/>
        </p:nvPicPr>
        <p:blipFill>
          <a:blip r:embed="rId2"/>
          <a:stretch>
            <a:fillRect/>
          </a:stretch>
        </p:blipFill>
        <p:spPr>
          <a:xfrm>
            <a:off x="3891597" y="2720181"/>
            <a:ext cx="3819525" cy="2562225"/>
          </a:xfrm>
          <a:prstGeom prst="rect">
            <a:avLst/>
          </a:prstGeom>
        </p:spPr>
      </p:pic>
    </p:spTree>
    <p:extLst>
      <p:ext uri="{BB962C8B-B14F-4D97-AF65-F5344CB8AC3E}">
        <p14:creationId xmlns:p14="http://schemas.microsoft.com/office/powerpoint/2010/main" val="19408554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2028C-EDD5-4CE1-8C67-90ADA9594FA1}"/>
              </a:ext>
            </a:extLst>
          </p:cNvPr>
          <p:cNvSpPr>
            <a:spLocks noGrp="1"/>
          </p:cNvSpPr>
          <p:nvPr>
            <p:ph type="title"/>
          </p:nvPr>
        </p:nvSpPr>
        <p:spPr/>
        <p:txBody>
          <a:bodyPr/>
          <a:lstStyle/>
          <a:p>
            <a:r>
              <a:rPr lang="en-GB" b="1" dirty="0"/>
              <a:t>The synthetic camera</a:t>
            </a:r>
            <a:endParaRPr lang="en-GB" dirty="0"/>
          </a:p>
        </p:txBody>
      </p:sp>
      <p:sp>
        <p:nvSpPr>
          <p:cNvPr id="3" name="Content Placeholder 2">
            <a:extLst>
              <a:ext uri="{FF2B5EF4-FFF2-40B4-BE49-F238E27FC236}">
                <a16:creationId xmlns:a16="http://schemas.microsoft.com/office/drawing/2014/main" id="{8394ED03-D9C3-4DAF-B0A4-D6D1636F9F9C}"/>
              </a:ext>
            </a:extLst>
          </p:cNvPr>
          <p:cNvSpPr>
            <a:spLocks noGrp="1"/>
          </p:cNvSpPr>
          <p:nvPr>
            <p:ph idx="1"/>
          </p:nvPr>
        </p:nvSpPr>
        <p:spPr/>
        <p:txBody>
          <a:bodyPr/>
          <a:lstStyle/>
          <a:p>
            <a:pPr marL="0" indent="0">
              <a:buNone/>
            </a:pPr>
            <a:r>
              <a:rPr lang="en-GB" dirty="0"/>
              <a:t>The viewing transform is made by concatenating a translation matrix with a rotation matrix.  </a:t>
            </a:r>
          </a:p>
          <a:p>
            <a:pPr marL="0" indent="0">
              <a:buNone/>
            </a:pPr>
            <a:endParaRPr lang="en-GB" dirty="0"/>
          </a:p>
          <a:p>
            <a:pPr marL="0" indent="0">
              <a:buNone/>
            </a:pPr>
            <a:r>
              <a:rPr lang="en-GB" dirty="0"/>
              <a:t>The translation matrix holds the inverse camera position in world space, T= </a:t>
            </a:r>
            <a:r>
              <a:rPr lang="en-GB" dirty="0" err="1"/>
              <a:t>inv</a:t>
            </a:r>
            <a:r>
              <a:rPr lang="en-GB" dirty="0"/>
              <a:t>(</a:t>
            </a:r>
            <a:r>
              <a:rPr lang="en-GB" dirty="0" err="1"/>
              <a:t>Cw</a:t>
            </a:r>
            <a:r>
              <a:rPr lang="en-GB" dirty="0"/>
              <a:t>), and the rotation matrix holds the inverse combined rotations of the camera around its U, V and N orthogonal axes.</a:t>
            </a:r>
          </a:p>
          <a:p>
            <a:pPr marL="0" indent="0">
              <a:buNone/>
            </a:pPr>
            <a:r>
              <a:rPr lang="en-GB" dirty="0"/>
              <a:t>So a point in world space, Pw is transformed into a point in camera space, Pc using the matrix multiplications:-</a:t>
            </a:r>
          </a:p>
          <a:p>
            <a:pPr marL="0" indent="0">
              <a:buNone/>
            </a:pPr>
            <a:r>
              <a:rPr lang="en-GB" dirty="0"/>
              <a:t>Pc= ( R * T ) * Pw</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024549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CF542-D9E7-4D6D-9100-1D1CD4670D3E}"/>
              </a:ext>
            </a:extLst>
          </p:cNvPr>
          <p:cNvSpPr>
            <a:spLocks noGrp="1"/>
          </p:cNvSpPr>
          <p:nvPr>
            <p:ph type="title"/>
          </p:nvPr>
        </p:nvSpPr>
        <p:spPr/>
        <p:txBody>
          <a:bodyPr/>
          <a:lstStyle/>
          <a:p>
            <a:r>
              <a:rPr lang="en-GB" b="1" dirty="0"/>
              <a:t>The synthetic camera</a:t>
            </a:r>
            <a:endParaRPr lang="en-GB" dirty="0"/>
          </a:p>
        </p:txBody>
      </p:sp>
      <p:sp>
        <p:nvSpPr>
          <p:cNvPr id="6" name="TextBox 5">
            <a:extLst>
              <a:ext uri="{FF2B5EF4-FFF2-40B4-BE49-F238E27FC236}">
                <a16:creationId xmlns:a16="http://schemas.microsoft.com/office/drawing/2014/main" id="{33D09306-AC5A-4EE0-917D-7EAC7F4D7806}"/>
              </a:ext>
            </a:extLst>
          </p:cNvPr>
          <p:cNvSpPr txBox="1"/>
          <p:nvPr/>
        </p:nvSpPr>
        <p:spPr>
          <a:xfrm>
            <a:off x="922893" y="1363079"/>
            <a:ext cx="5353050" cy="1231106"/>
          </a:xfrm>
          <a:prstGeom prst="rect">
            <a:avLst/>
          </a:prstGeom>
          <a:noFill/>
        </p:spPr>
        <p:txBody>
          <a:bodyPr wrap="square" rtlCol="0">
            <a:spAutoFit/>
          </a:bodyPr>
          <a:lstStyle/>
          <a:p>
            <a:r>
              <a:rPr lang="en-GB" sz="2800" b="1" dirty="0"/>
              <a:t>Pc = ( R * T ) * Pw</a:t>
            </a:r>
          </a:p>
          <a:p>
            <a:r>
              <a:rPr lang="en-GB" sz="2800" b="1" dirty="0"/>
              <a:t>Let V=R*T. Hence Pc=V*Pw</a:t>
            </a:r>
          </a:p>
          <a:p>
            <a:endParaRPr lang="en-GB" dirty="0"/>
          </a:p>
        </p:txBody>
      </p:sp>
      <p:pic>
        <p:nvPicPr>
          <p:cNvPr id="10" name="Picture 9">
            <a:extLst>
              <a:ext uri="{FF2B5EF4-FFF2-40B4-BE49-F238E27FC236}">
                <a16:creationId xmlns:a16="http://schemas.microsoft.com/office/drawing/2014/main" id="{FCED1814-7F66-4BE5-8EC1-F15647D6431A}"/>
              </a:ext>
            </a:extLst>
          </p:cNvPr>
          <p:cNvPicPr>
            <a:picLocks noChangeAspect="1"/>
          </p:cNvPicPr>
          <p:nvPr/>
        </p:nvPicPr>
        <p:blipFill>
          <a:blip r:embed="rId2"/>
          <a:stretch>
            <a:fillRect/>
          </a:stretch>
        </p:blipFill>
        <p:spPr>
          <a:xfrm>
            <a:off x="642937" y="2266575"/>
            <a:ext cx="10906125" cy="4367014"/>
          </a:xfrm>
          <a:prstGeom prst="rect">
            <a:avLst/>
          </a:prstGeom>
        </p:spPr>
      </p:pic>
      <p:sp>
        <p:nvSpPr>
          <p:cNvPr id="12" name="TextBox 11">
            <a:extLst>
              <a:ext uri="{FF2B5EF4-FFF2-40B4-BE49-F238E27FC236}">
                <a16:creationId xmlns:a16="http://schemas.microsoft.com/office/drawing/2014/main" id="{672461DA-0A8F-4707-95FD-B48C262E9EB4}"/>
              </a:ext>
            </a:extLst>
          </p:cNvPr>
          <p:cNvSpPr txBox="1"/>
          <p:nvPr/>
        </p:nvSpPr>
        <p:spPr>
          <a:xfrm>
            <a:off x="2457450" y="5295900"/>
            <a:ext cx="704850" cy="461665"/>
          </a:xfrm>
          <a:prstGeom prst="rect">
            <a:avLst/>
          </a:prstGeom>
          <a:noFill/>
        </p:spPr>
        <p:txBody>
          <a:bodyPr wrap="square">
            <a:spAutoFit/>
          </a:bodyPr>
          <a:lstStyle/>
          <a:p>
            <a:r>
              <a:rPr lang="en-GB" sz="2400" b="1" dirty="0"/>
              <a:t>Pc</a:t>
            </a:r>
            <a:endParaRPr lang="en-GB" sz="2400" dirty="0"/>
          </a:p>
        </p:txBody>
      </p:sp>
    </p:spTree>
    <p:extLst>
      <p:ext uri="{BB962C8B-B14F-4D97-AF65-F5344CB8AC3E}">
        <p14:creationId xmlns:p14="http://schemas.microsoft.com/office/powerpoint/2010/main" val="36523663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21CAF-B0A3-412F-BDD1-C1329B79A058}"/>
              </a:ext>
            </a:extLst>
          </p:cNvPr>
          <p:cNvSpPr>
            <a:spLocks noGrp="1"/>
          </p:cNvSpPr>
          <p:nvPr>
            <p:ph type="title"/>
          </p:nvPr>
        </p:nvSpPr>
        <p:spPr/>
        <p:txBody>
          <a:bodyPr/>
          <a:lstStyle/>
          <a:p>
            <a:r>
              <a:rPr lang="en-GB" b="1" dirty="0"/>
              <a:t>The synthetic camera</a:t>
            </a:r>
            <a:endParaRPr lang="en-GB" dirty="0"/>
          </a:p>
        </p:txBody>
      </p:sp>
      <p:sp>
        <p:nvSpPr>
          <p:cNvPr id="3" name="Content Placeholder 2">
            <a:extLst>
              <a:ext uri="{FF2B5EF4-FFF2-40B4-BE49-F238E27FC236}">
                <a16:creationId xmlns:a16="http://schemas.microsoft.com/office/drawing/2014/main" id="{03DA9B99-02A6-4904-852E-31DFDFD70036}"/>
              </a:ext>
            </a:extLst>
          </p:cNvPr>
          <p:cNvSpPr>
            <a:spLocks noGrp="1"/>
          </p:cNvSpPr>
          <p:nvPr>
            <p:ph idx="1"/>
          </p:nvPr>
        </p:nvSpPr>
        <p:spPr/>
        <p:txBody>
          <a:bodyPr/>
          <a:lstStyle/>
          <a:p>
            <a:pPr marL="0" indent="0">
              <a:buNone/>
            </a:pPr>
            <a:r>
              <a:rPr lang="en-GB" dirty="0"/>
              <a:t>More commonly, the V matrix is concatenated with the model matrix M to form a single model-view (MV) matrix: MV = V *M.</a:t>
            </a:r>
          </a:p>
          <a:p>
            <a:pPr marL="0" indent="0">
              <a:buNone/>
            </a:pPr>
            <a:endParaRPr lang="en-GB" dirty="0"/>
          </a:p>
          <a:p>
            <a:pPr marL="0" indent="0">
              <a:buNone/>
            </a:pPr>
            <a:r>
              <a:rPr lang="en-GB" dirty="0"/>
              <a:t>This is handy since all points will need to be transformed from local space to world space then camera space.  This is now achieved with just one 4x4 matrix multiplication for each point, </a:t>
            </a:r>
            <a:r>
              <a:rPr lang="en-GB" dirty="0" err="1"/>
              <a:t>ie</a:t>
            </a:r>
            <a:r>
              <a:rPr lang="en-GB" dirty="0"/>
              <a:t>, P’=MV*P</a:t>
            </a:r>
          </a:p>
        </p:txBody>
      </p:sp>
    </p:spTree>
    <p:extLst>
      <p:ext uri="{BB962C8B-B14F-4D97-AF65-F5344CB8AC3E}">
        <p14:creationId xmlns:p14="http://schemas.microsoft.com/office/powerpoint/2010/main" val="7252684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2D4C1-1F6D-4AB2-86E9-EB87B10AD00F}"/>
              </a:ext>
            </a:extLst>
          </p:cNvPr>
          <p:cNvSpPr>
            <a:spLocks noGrp="1"/>
          </p:cNvSpPr>
          <p:nvPr>
            <p:ph type="title"/>
          </p:nvPr>
        </p:nvSpPr>
        <p:spPr/>
        <p:txBody>
          <a:bodyPr/>
          <a:lstStyle/>
          <a:p>
            <a:r>
              <a:rPr lang="en-GB" b="1" dirty="0"/>
              <a:t>The </a:t>
            </a:r>
            <a:r>
              <a:rPr lang="en-GB" b="1" dirty="0" err="1"/>
              <a:t>LookAt</a:t>
            </a:r>
            <a:r>
              <a:rPr lang="en-GB" b="1" dirty="0"/>
              <a:t> Transformation</a:t>
            </a:r>
          </a:p>
        </p:txBody>
      </p:sp>
      <p:sp>
        <p:nvSpPr>
          <p:cNvPr id="3" name="Content Placeholder 2">
            <a:extLst>
              <a:ext uri="{FF2B5EF4-FFF2-40B4-BE49-F238E27FC236}">
                <a16:creationId xmlns:a16="http://schemas.microsoft.com/office/drawing/2014/main" id="{0AE95C21-35EF-47E1-BE45-1B86DEBC6C95}"/>
              </a:ext>
            </a:extLst>
          </p:cNvPr>
          <p:cNvSpPr>
            <a:spLocks noGrp="1"/>
          </p:cNvSpPr>
          <p:nvPr>
            <p:ph idx="1"/>
          </p:nvPr>
        </p:nvSpPr>
        <p:spPr>
          <a:xfrm>
            <a:off x="838200" y="1540516"/>
            <a:ext cx="10515600" cy="4636447"/>
          </a:xfrm>
        </p:spPr>
        <p:txBody>
          <a:bodyPr/>
          <a:lstStyle/>
          <a:p>
            <a:pPr marL="0" indent="0">
              <a:buNone/>
            </a:pPr>
            <a:r>
              <a:rPr lang="en-GB" dirty="0"/>
              <a:t>Building the synthetic camera matrix is a common requirement so a</a:t>
            </a:r>
          </a:p>
          <a:p>
            <a:pPr marL="0" indent="0">
              <a:buNone/>
            </a:pPr>
            <a:r>
              <a:rPr lang="en-GB" dirty="0" err="1"/>
              <a:t>lookAt</a:t>
            </a:r>
            <a:r>
              <a:rPr lang="en-GB" dirty="0"/>
              <a:t>() transform </a:t>
            </a:r>
            <a:r>
              <a:rPr lang="en-GB" dirty="0" err="1"/>
              <a:t>functionis</a:t>
            </a:r>
            <a:r>
              <a:rPr lang="en-GB" dirty="0"/>
              <a:t> typically available in a library and is built as follows:-</a:t>
            </a:r>
          </a:p>
          <a:p>
            <a:pPr marL="0" indent="0">
              <a:buNone/>
            </a:pPr>
            <a:endParaRPr lang="en-GB" dirty="0"/>
          </a:p>
        </p:txBody>
      </p:sp>
      <p:pic>
        <p:nvPicPr>
          <p:cNvPr id="5" name="Picture 4">
            <a:extLst>
              <a:ext uri="{FF2B5EF4-FFF2-40B4-BE49-F238E27FC236}">
                <a16:creationId xmlns:a16="http://schemas.microsoft.com/office/drawing/2014/main" id="{0B3C0AA3-0434-4906-BC3B-B2E4B22A4788}"/>
              </a:ext>
            </a:extLst>
          </p:cNvPr>
          <p:cNvPicPr>
            <a:picLocks noChangeAspect="1"/>
          </p:cNvPicPr>
          <p:nvPr/>
        </p:nvPicPr>
        <p:blipFill>
          <a:blip r:embed="rId2"/>
          <a:stretch>
            <a:fillRect/>
          </a:stretch>
        </p:blipFill>
        <p:spPr>
          <a:xfrm>
            <a:off x="838200" y="2800350"/>
            <a:ext cx="5110163" cy="3518876"/>
          </a:xfrm>
          <a:prstGeom prst="rect">
            <a:avLst/>
          </a:prstGeom>
        </p:spPr>
      </p:pic>
      <p:pic>
        <p:nvPicPr>
          <p:cNvPr id="7" name="Picture 6">
            <a:extLst>
              <a:ext uri="{FF2B5EF4-FFF2-40B4-BE49-F238E27FC236}">
                <a16:creationId xmlns:a16="http://schemas.microsoft.com/office/drawing/2014/main" id="{1197A042-6BA3-4DDE-ABAB-B36BF88CE3D4}"/>
              </a:ext>
            </a:extLst>
          </p:cNvPr>
          <p:cNvPicPr>
            <a:picLocks noChangeAspect="1"/>
          </p:cNvPicPr>
          <p:nvPr/>
        </p:nvPicPr>
        <p:blipFill>
          <a:blip r:embed="rId3"/>
          <a:stretch>
            <a:fillRect/>
          </a:stretch>
        </p:blipFill>
        <p:spPr>
          <a:xfrm>
            <a:off x="6243639" y="2578832"/>
            <a:ext cx="5645260" cy="3961912"/>
          </a:xfrm>
          <a:prstGeom prst="rect">
            <a:avLst/>
          </a:prstGeom>
        </p:spPr>
      </p:pic>
    </p:spTree>
    <p:extLst>
      <p:ext uri="{BB962C8B-B14F-4D97-AF65-F5344CB8AC3E}">
        <p14:creationId xmlns:p14="http://schemas.microsoft.com/office/powerpoint/2010/main" val="38767003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0F462-A4E5-4F58-ADEB-428316DDA844}"/>
              </a:ext>
            </a:extLst>
          </p:cNvPr>
          <p:cNvSpPr>
            <a:spLocks noGrp="1"/>
          </p:cNvSpPr>
          <p:nvPr>
            <p:ph type="title"/>
          </p:nvPr>
        </p:nvSpPr>
        <p:spPr/>
        <p:txBody>
          <a:bodyPr/>
          <a:lstStyle/>
          <a:p>
            <a:r>
              <a:rPr lang="en-GB" b="1" dirty="0"/>
              <a:t>The </a:t>
            </a:r>
            <a:r>
              <a:rPr lang="en-GB" b="1" dirty="0" err="1"/>
              <a:t>LookAt</a:t>
            </a:r>
            <a:r>
              <a:rPr lang="en-GB" b="1" dirty="0"/>
              <a:t> Transformation</a:t>
            </a:r>
            <a:endParaRPr lang="en-GB" dirty="0"/>
          </a:p>
        </p:txBody>
      </p:sp>
      <p:sp>
        <p:nvSpPr>
          <p:cNvPr id="3" name="Content Placeholder 2">
            <a:extLst>
              <a:ext uri="{FF2B5EF4-FFF2-40B4-BE49-F238E27FC236}">
                <a16:creationId xmlns:a16="http://schemas.microsoft.com/office/drawing/2014/main" id="{CBCFFC36-9B6B-41B2-89D4-B945863289F3}"/>
              </a:ext>
            </a:extLst>
          </p:cNvPr>
          <p:cNvSpPr>
            <a:spLocks noGrp="1"/>
          </p:cNvSpPr>
          <p:nvPr>
            <p:ph idx="1"/>
          </p:nvPr>
        </p:nvSpPr>
        <p:spPr/>
        <p:txBody>
          <a:bodyPr/>
          <a:lstStyle/>
          <a:p>
            <a:pPr marL="0" indent="0">
              <a:buNone/>
            </a:pPr>
            <a:r>
              <a:rPr lang="en-GB" dirty="0"/>
              <a:t>This is handy when we want to move through world space interactively, as is the case with a first person shooter, for example.</a:t>
            </a:r>
          </a:p>
          <a:p>
            <a:pPr marL="0" indent="0">
              <a:buNone/>
            </a:pPr>
            <a:endParaRPr lang="en-GB" dirty="0"/>
          </a:p>
          <a:p>
            <a:pPr marL="0" indent="0">
              <a:buNone/>
            </a:pPr>
            <a:r>
              <a:rPr lang="en-GB" dirty="0"/>
              <a:t>Luckily </a:t>
            </a:r>
            <a:r>
              <a:rPr lang="en-GB" dirty="0" err="1"/>
              <a:t>glm</a:t>
            </a:r>
            <a:r>
              <a:rPr lang="en-GB" dirty="0"/>
              <a:t> provides a function to build this </a:t>
            </a:r>
            <a:r>
              <a:rPr lang="en-GB" dirty="0" err="1"/>
              <a:t>lookAt</a:t>
            </a:r>
            <a:r>
              <a:rPr lang="en-GB" dirty="0"/>
              <a:t> matrix.</a:t>
            </a:r>
          </a:p>
          <a:p>
            <a:pPr marL="0" indent="0">
              <a:buNone/>
            </a:pPr>
            <a:endParaRPr lang="en-GB" dirty="0"/>
          </a:p>
          <a:p>
            <a:pPr marL="0" indent="0" algn="ctr">
              <a:buNone/>
            </a:pPr>
            <a:r>
              <a:rPr lang="en-GB" sz="4400" b="1" dirty="0" err="1"/>
              <a:t>glm</a:t>
            </a:r>
            <a:r>
              <a:rPr lang="en-GB" sz="4400" b="1" dirty="0"/>
              <a:t>::</a:t>
            </a:r>
            <a:r>
              <a:rPr lang="en-GB" sz="4400" b="1" dirty="0" err="1"/>
              <a:t>lookAt</a:t>
            </a:r>
            <a:r>
              <a:rPr lang="en-GB" sz="4400" b="1" dirty="0"/>
              <a: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7698390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431</TotalTime>
  <Words>1018</Words>
  <Application>Microsoft Office PowerPoint</Application>
  <PresentationFormat>Widescreen</PresentationFormat>
  <Paragraphs>91</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World space, view space and projection transformations</vt:lpstr>
      <vt:lpstr>World space transformations</vt:lpstr>
      <vt:lpstr>Translations</vt:lpstr>
      <vt:lpstr>Rotations</vt:lpstr>
      <vt:lpstr>Scaling</vt:lpstr>
      <vt:lpstr>Concatenating matrices</vt:lpstr>
      <vt:lpstr>The Model Matrix, M</vt:lpstr>
      <vt:lpstr>View space transforms</vt:lpstr>
      <vt:lpstr>The synthetic camera This virtual camera is also known as a synthetic camera.</vt:lpstr>
      <vt:lpstr>The synthetic camera</vt:lpstr>
      <vt:lpstr>The synthetic camera</vt:lpstr>
      <vt:lpstr>The synthetic camera</vt:lpstr>
      <vt:lpstr>The synthetic camera</vt:lpstr>
      <vt:lpstr>The synthetic camera</vt:lpstr>
      <vt:lpstr>The synthetic camera</vt:lpstr>
      <vt:lpstr>The synthetic camera</vt:lpstr>
      <vt:lpstr>The LookAt Transformation</vt:lpstr>
      <vt:lpstr>The LookAt Transformation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World space, view space and projection transformations</dc:title>
  <dc:creator>Gordon Dickers</dc:creator>
  <cp:lastModifiedBy>Gordon Dickers</cp:lastModifiedBy>
  <cp:revision>6</cp:revision>
  <dcterms:created xsi:type="dcterms:W3CDTF">2021-10-06T16:52:31Z</dcterms:created>
  <dcterms:modified xsi:type="dcterms:W3CDTF">2023-10-03T12:50:55Z</dcterms:modified>
</cp:coreProperties>
</file>