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8"/>
  </p:notesMasterIdLst>
  <p:handoutMasterIdLst>
    <p:handoutMasterId r:id="rId29"/>
  </p:handoutMasterIdLst>
  <p:sldIdLst>
    <p:sldId id="277" r:id="rId2"/>
    <p:sldId id="396" r:id="rId3"/>
    <p:sldId id="442" r:id="rId4"/>
    <p:sldId id="443" r:id="rId5"/>
    <p:sldId id="444" r:id="rId6"/>
    <p:sldId id="445" r:id="rId7"/>
    <p:sldId id="446" r:id="rId8"/>
    <p:sldId id="448" r:id="rId9"/>
    <p:sldId id="492" r:id="rId10"/>
    <p:sldId id="493" r:id="rId11"/>
    <p:sldId id="484" r:id="rId12"/>
    <p:sldId id="485" r:id="rId13"/>
    <p:sldId id="486" r:id="rId14"/>
    <p:sldId id="487" r:id="rId15"/>
    <p:sldId id="488" r:id="rId16"/>
    <p:sldId id="489" r:id="rId17"/>
    <p:sldId id="490" r:id="rId18"/>
    <p:sldId id="491" r:id="rId19"/>
    <p:sldId id="451" r:id="rId20"/>
    <p:sldId id="452" r:id="rId21"/>
    <p:sldId id="454" r:id="rId22"/>
    <p:sldId id="455" r:id="rId23"/>
    <p:sldId id="456" r:id="rId24"/>
    <p:sldId id="464" r:id="rId25"/>
    <p:sldId id="465" r:id="rId26"/>
    <p:sldId id="466" r:id="rId27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55" autoAdjust="0"/>
    <p:restoredTop sz="93433" autoAdjust="0"/>
  </p:normalViewPr>
  <p:slideViewPr>
    <p:cSldViewPr>
      <p:cViewPr varScale="1">
        <p:scale>
          <a:sx n="68" d="100"/>
          <a:sy n="68" d="100"/>
        </p:scale>
        <p:origin x="1350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481920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6A52CF04-52CC-4D72-A828-AAF8EF2C5723}" type="slidenum">
              <a:rPr lang="en-US" altLang="en-US" smtClean="0"/>
              <a:pPr>
                <a:spcBef>
                  <a:spcPct val="0"/>
                </a:spcBef>
              </a:pPr>
              <a:t>3</a:t>
            </a:fld>
            <a:endParaRPr lang="en-US" altLang="en-US" smtClean="0"/>
          </a:p>
        </p:txBody>
      </p:sp>
      <p:sp>
        <p:nvSpPr>
          <p:cNvPr id="92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63151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31252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9A236AAB-A4C0-4EBD-9268-BC11DB25AEB1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altLang="en-US" sz="12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20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US" altLang="en-US" sz="900" smtClean="0">
                <a:latin typeface="Garamond" panose="02020404030301010803" pitchFamily="18" charset="0"/>
              </a:rPr>
              <a:t>Relationship between capital structure, cost of capital and value of a firm.</a:t>
            </a:r>
          </a:p>
        </p:txBody>
      </p:sp>
    </p:spTree>
    <p:extLst>
      <p:ext uri="{BB962C8B-B14F-4D97-AF65-F5344CB8AC3E}">
        <p14:creationId xmlns:p14="http://schemas.microsoft.com/office/powerpoint/2010/main" val="5658022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52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  <p:sp>
        <p:nvSpPr>
          <p:cNvPr id="553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2EDE182F-9A89-45B1-99EC-DF42668A0201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altLang="en-US" sz="12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42314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3A0DB202-A4E5-462F-96B0-9B7288B77571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altLang="en-US" sz="12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519606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041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  <p:sp>
        <p:nvSpPr>
          <p:cNvPr id="604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2E1E69E-E6BF-4254-9CCE-4B2D54DD55DF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altLang="en-US" sz="12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652351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349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  <p:sp>
        <p:nvSpPr>
          <p:cNvPr id="634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185CB52-8850-40A6-9ABB-182086DD7410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altLang="en-US" sz="12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43753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758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  <p:sp>
        <p:nvSpPr>
          <p:cNvPr id="675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7D28B507-37BD-496C-8E58-042F6B07794C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altLang="en-US" sz="12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692795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FF207DE9-08A0-43B6-9AEE-1AB55FD8EF4C}" type="slidenum">
              <a:rPr lang="en-US" altLang="en-US" smtClean="0"/>
              <a:pPr>
                <a:spcBef>
                  <a:spcPct val="0"/>
                </a:spcBef>
              </a:pPr>
              <a:t>19</a:t>
            </a:fld>
            <a:endParaRPr lang="en-US" altLang="en-US" smtClean="0"/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108506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27B76C6-2BDF-4FA8-B3FF-2ACCAB568EB1}" type="slidenum">
              <a:rPr lang="en-US" altLang="en-US" smtClean="0"/>
              <a:pPr>
                <a:spcBef>
                  <a:spcPct val="0"/>
                </a:spcBef>
              </a:pPr>
              <a:t>20</a:t>
            </a:fld>
            <a:endParaRPr lang="en-US" altLang="en-US" smtClean="0"/>
          </a:p>
        </p:txBody>
      </p:sp>
      <p:sp>
        <p:nvSpPr>
          <p:cNvPr id="245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431085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E1964F8D-73CF-4DDE-A840-CAA700E180F4}" type="slidenum">
              <a:rPr lang="en-US" altLang="en-US" smtClean="0"/>
              <a:pPr>
                <a:spcBef>
                  <a:spcPct val="0"/>
                </a:spcBef>
              </a:pPr>
              <a:t>21</a:t>
            </a:fld>
            <a:endParaRPr lang="en-US" altLang="en-US" smtClean="0"/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522266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2D7F9A95-B50C-4F1B-8177-A11CB5CB33E0}" type="slidenum">
              <a:rPr lang="en-US" altLang="en-US" smtClean="0"/>
              <a:pPr>
                <a:spcBef>
                  <a:spcPct val="0"/>
                </a:spcBef>
              </a:pPr>
              <a:t>22</a:t>
            </a:fld>
            <a:endParaRPr lang="en-US" altLang="en-US" smtClean="0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532072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4CDEDF9-211A-4290-9522-90E98D5FAC80}" type="slidenum">
              <a:rPr lang="en-US" altLang="en-US" smtClean="0"/>
              <a:pPr>
                <a:spcBef>
                  <a:spcPct val="0"/>
                </a:spcBef>
              </a:pPr>
              <a:t>23</a:t>
            </a:fld>
            <a:endParaRPr lang="en-US" altLang="en-US" smtClean="0"/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253876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CF010316-0608-4708-A13A-095190F4AFFD}" type="slidenum">
              <a:rPr lang="en-US" altLang="en-US" smtClean="0"/>
              <a:pPr>
                <a:spcBef>
                  <a:spcPct val="0"/>
                </a:spcBef>
              </a:pPr>
              <a:t>24</a:t>
            </a:fld>
            <a:endParaRPr lang="en-US" altLang="en-US" smtClean="0"/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521364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B57BC520-DCF8-458D-87A6-BA9662DCF40D}" type="slidenum">
              <a:rPr lang="en-US" altLang="en-US" smtClean="0"/>
              <a:pPr>
                <a:spcBef>
                  <a:spcPct val="0"/>
                </a:spcBef>
              </a:pPr>
              <a:t>25</a:t>
            </a:fld>
            <a:endParaRPr lang="en-US" altLang="en-US" smtClean="0"/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560190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0D3F7D6A-678D-4E6C-B7BA-01C92F5AF21E}" type="slidenum">
              <a:rPr lang="en-US" altLang="en-US" smtClean="0"/>
              <a:pPr>
                <a:spcBef>
                  <a:spcPct val="0"/>
                </a:spcBef>
              </a:pPr>
              <a:t>26</a:t>
            </a:fld>
            <a:endParaRPr lang="en-US" altLang="en-US" smtClean="0"/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71214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26/03/2022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26/03/2022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26/03/2022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26/03/2022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26/03/2022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26/03/2022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26/03/2022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26/03/2022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26/03/2022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26/03/2022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26/03/2022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26/03/2022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6.wmf"/><Relationship Id="rId4" Type="http://schemas.openxmlformats.org/officeDocument/2006/relationships/oleObject" Target="../embeddings/oleObject1.bin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7.xml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7.wmf"/><Relationship Id="rId4" Type="http://schemas.openxmlformats.org/officeDocument/2006/relationships/oleObject" Target="../embeddings/oleObject2.bin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LCBB6002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International Financial Management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7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b="1" dirty="0" smtClean="0">
                <a:solidFill>
                  <a:schemeClr val="accent2"/>
                </a:solidFill>
              </a:rPr>
              <a:t>Lecture 7.1  - </a:t>
            </a:r>
            <a:r>
              <a:rPr lang="en-US" altLang="en-US" b="1" dirty="0" smtClean="0">
                <a:solidFill>
                  <a:srgbClr val="FFFF00"/>
                </a:solidFill>
              </a:rPr>
              <a:t>Capital Structure </a:t>
            </a:r>
            <a:endParaRPr lang="en-GB" altLang="en-US" b="1" dirty="0">
              <a:solidFill>
                <a:srgbClr val="FFFF00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6" name="Rectangle 6"/>
          <p:cNvSpPr>
            <a:spLocks noGrp="1" noChangeArrowheads="1"/>
          </p:cNvSpPr>
          <p:nvPr>
            <p:ph type="title"/>
          </p:nvPr>
        </p:nvSpPr>
        <p:spPr>
          <a:xfrm>
            <a:off x="755576" y="188640"/>
            <a:ext cx="6629400" cy="731168"/>
          </a:xfrm>
        </p:spPr>
        <p:txBody>
          <a:bodyPr/>
          <a:lstStyle/>
          <a:p>
            <a:r>
              <a:rPr lang="en-US" altLang="en-US" sz="3200" dirty="0" smtClean="0"/>
              <a:t>Session </a:t>
            </a:r>
            <a:r>
              <a:rPr lang="en-US" altLang="en-US" sz="3200" dirty="0"/>
              <a:t>Objectives</a:t>
            </a:r>
          </a:p>
        </p:txBody>
      </p:sp>
      <p:sp>
        <p:nvSpPr>
          <p:cNvPr id="10247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467544" y="1052736"/>
            <a:ext cx="8229600" cy="4392488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To explain how corporate and 	</a:t>
            </a:r>
            <a:r>
              <a:rPr lang="en-US" altLang="en-US" dirty="0" smtClean="0"/>
              <a:t>country </a:t>
            </a:r>
            <a:r>
              <a:rPr lang="en-US" altLang="en-US" dirty="0"/>
              <a:t>characteristics influence an MNC’s cost of capital;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To explain why there are differences in the costs of capital across countries; and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To explain how corporate and country characteristics are considered by an MNC when it establishes its capital structure.</a:t>
            </a:r>
          </a:p>
        </p:txBody>
      </p:sp>
    </p:spTree>
    <p:extLst>
      <p:ext uri="{BB962C8B-B14F-4D97-AF65-F5344CB8AC3E}">
        <p14:creationId xmlns:p14="http://schemas.microsoft.com/office/powerpoint/2010/main" val="410646928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2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2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02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7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US" altLang="en-US" smtClean="0"/>
              <a:t/>
            </a:r>
            <a:br>
              <a:rPr lang="en-US" altLang="en-US" smtClean="0"/>
            </a:br>
            <a:endParaRPr lang="en-US" altLang="en-US" smtClean="0"/>
          </a:p>
        </p:txBody>
      </p:sp>
      <p:sp>
        <p:nvSpPr>
          <p:cNvPr id="225284" name="Rectangle 4"/>
          <p:cNvSpPr>
            <a:spLocks noGrp="1" noChangeArrowheads="1"/>
          </p:cNvSpPr>
          <p:nvPr>
            <p:ph idx="1"/>
          </p:nvPr>
        </p:nvSpPr>
        <p:spPr>
          <a:xfrm>
            <a:off x="606972" y="1164431"/>
            <a:ext cx="8077200" cy="4114800"/>
          </a:xfrm>
        </p:spPr>
        <p:txBody>
          <a:bodyPr/>
          <a:lstStyle/>
          <a:p>
            <a:pPr eaLnBrk="1" hangingPunct="1"/>
            <a:r>
              <a:rPr lang="en-US" altLang="en-US" dirty="0" smtClean="0"/>
              <a:t>The</a:t>
            </a:r>
            <a:r>
              <a:rPr lang="en-US" altLang="en-US" i="1" dirty="0" smtClean="0"/>
              <a:t> </a:t>
            </a:r>
            <a:r>
              <a:rPr lang="en-US" altLang="en-US" dirty="0" smtClean="0"/>
              <a:t>term </a:t>
            </a:r>
            <a:r>
              <a:rPr lang="en-US" altLang="en-US" b="1" dirty="0" smtClean="0"/>
              <a:t>capital structure</a:t>
            </a:r>
            <a:r>
              <a:rPr lang="en-US" altLang="en-US" dirty="0" smtClean="0"/>
              <a:t> refers to the mix of debt and equity securities that a firm uses to finance its activities.</a:t>
            </a:r>
          </a:p>
        </p:txBody>
      </p:sp>
      <p:sp>
        <p:nvSpPr>
          <p:cNvPr id="8196" name="Slide Number Placeholder 5"/>
          <p:cNvSpPr>
            <a:spLocks noGrp="1"/>
          </p:cNvSpPr>
          <p:nvPr>
            <p:ph type="sldNum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40000"/>
              </a:spcBef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3200">
                <a:solidFill>
                  <a:srgbClr val="0033CC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4D4D4D"/>
              </a:buClr>
              <a:buSzPct val="80000"/>
              <a:buFont typeface="Wingdings" panose="05000000000000000000" pitchFamily="2" charset="2"/>
              <a:buChar char="q"/>
              <a:defRPr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lr>
                <a:srgbClr val="4D4D4D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D4488D18-3AE6-4623-BF36-8753050AADDE}" type="slidenum">
              <a:rPr lang="en-US" altLang="en-US" sz="1200" smtClean="0">
                <a:solidFill>
                  <a:schemeClr val="tx1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3</a:t>
            </a:fld>
            <a:endParaRPr lang="en-US" altLang="en-US" sz="1200" smtClean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8197" name="Rectangle 5"/>
          <p:cNvSpPr>
            <a:spLocks noChangeArrowheads="1"/>
          </p:cNvSpPr>
          <p:nvPr/>
        </p:nvSpPr>
        <p:spPr bwMode="auto">
          <a:xfrm>
            <a:off x="762000" y="0"/>
            <a:ext cx="7620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40000"/>
              </a:spcBef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3200">
                <a:solidFill>
                  <a:srgbClr val="0033CC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4D4D4D"/>
              </a:buClr>
              <a:buSzPct val="80000"/>
              <a:buFont typeface="Wingdings" panose="05000000000000000000" pitchFamily="2" charset="2"/>
              <a:buChar char="q"/>
              <a:defRPr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lr>
                <a:srgbClr val="4D4D4D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>
              <a:lnSpc>
                <a:spcPct val="85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3600" b="1">
                <a:solidFill>
                  <a:schemeClr val="tx1"/>
                </a:solidFill>
              </a:rPr>
              <a:t>Capital Structure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530772" y="2996952"/>
            <a:ext cx="8229600" cy="245605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342900" indent="-228600" defTabSz="912813" eaLnBrk="1" hangingPunct="1">
              <a:lnSpc>
                <a:spcPct val="120000"/>
              </a:lnSpc>
              <a:spcBef>
                <a:spcPct val="10000"/>
              </a:spcBef>
              <a:buClr>
                <a:srgbClr val="A11D26"/>
              </a:buClr>
              <a:buSzPct val="75000"/>
              <a:buFont typeface="Wingdings" panose="05000000000000000000" pitchFamily="2" charset="2"/>
              <a:buChar char="§"/>
              <a:defRPr/>
            </a:pPr>
            <a:r>
              <a:rPr lang="en-US" altLang="en-US" sz="3200" kern="0" dirty="0">
                <a:solidFill>
                  <a:srgbClr val="000000"/>
                </a:solidFill>
                <a:latin typeface="+mj-lt"/>
              </a:rPr>
              <a:t>Capital structure signifies the kinds of securities and their proportion in the total capitalization of a firm. </a:t>
            </a:r>
            <a:endParaRPr lang="en-US" altLang="en-US" sz="3200" kern="0" dirty="0" smtClean="0">
              <a:solidFill>
                <a:srgbClr val="000000"/>
              </a:solidFill>
              <a:latin typeface="+mj-lt"/>
            </a:endParaRPr>
          </a:p>
          <a:p>
            <a:pPr marL="114300" defTabSz="912813" eaLnBrk="1" hangingPunct="1">
              <a:lnSpc>
                <a:spcPct val="120000"/>
              </a:lnSpc>
              <a:spcBef>
                <a:spcPct val="10000"/>
              </a:spcBef>
              <a:buClr>
                <a:srgbClr val="A11D26"/>
              </a:buClr>
              <a:buSzPct val="75000"/>
              <a:defRPr/>
            </a:pPr>
            <a:r>
              <a:rPr lang="en-US" altLang="en-US" sz="3200" kern="0" dirty="0" smtClean="0">
                <a:solidFill>
                  <a:srgbClr val="FF0000"/>
                </a:solidFill>
                <a:latin typeface="+mj-lt"/>
              </a:rPr>
              <a:t>(Graham</a:t>
            </a:r>
            <a:r>
              <a:rPr lang="en-US" altLang="en-US" sz="3200" kern="0" dirty="0">
                <a:solidFill>
                  <a:srgbClr val="FF0000"/>
                </a:solidFill>
                <a:latin typeface="+mj-lt"/>
              </a:rPr>
              <a:t>, Smart, and </a:t>
            </a:r>
            <a:r>
              <a:rPr lang="en-US" altLang="en-US" sz="3200" kern="0" dirty="0" err="1" smtClean="0">
                <a:solidFill>
                  <a:srgbClr val="FF0000"/>
                </a:solidFill>
                <a:latin typeface="+mj-lt"/>
              </a:rPr>
              <a:t>Megginson</a:t>
            </a:r>
            <a:r>
              <a:rPr lang="en-US" altLang="en-US" sz="3200" kern="0" dirty="0" smtClean="0">
                <a:solidFill>
                  <a:srgbClr val="FF0000"/>
                </a:solidFill>
                <a:latin typeface="+mj-lt"/>
              </a:rPr>
              <a:t>, 2008)</a:t>
            </a:r>
            <a:endParaRPr lang="en-US" altLang="en-US" sz="3200" kern="0" dirty="0">
              <a:solidFill>
                <a:srgbClr val="FF00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532143001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2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252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28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/>
              <a:t>Capital Structure and the Pie</a:t>
            </a:r>
          </a:p>
        </p:txBody>
      </p:sp>
      <p:sp>
        <p:nvSpPr>
          <p:cNvPr id="733188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107504" y="1600201"/>
            <a:ext cx="8579296" cy="3917032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US" altLang="en-US" sz="2800" dirty="0" smtClean="0"/>
              <a:t>The value of a firm is defined to be the sum of the value of the firm’s debt and the firm’s equity.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 sz="2800" i="1" dirty="0" smtClean="0"/>
              <a:t>	                               V </a:t>
            </a:r>
            <a:r>
              <a:rPr lang="en-US" altLang="en-US" sz="2800" dirty="0" smtClean="0">
                <a:sym typeface="WP MathA" pitchFamily="2" charset="2"/>
              </a:rPr>
              <a:t>=</a:t>
            </a:r>
            <a:r>
              <a:rPr lang="en-US" altLang="en-US" sz="2800" i="1" dirty="0" smtClean="0"/>
              <a:t> </a:t>
            </a:r>
            <a:r>
              <a:rPr lang="en-US" altLang="en-US" sz="2800" i="1" dirty="0">
                <a:sym typeface="Symbol" panose="05050102010706020507" pitchFamily="18" charset="2"/>
              </a:rPr>
              <a:t>S</a:t>
            </a:r>
            <a:r>
              <a:rPr lang="en-US" altLang="en-US" sz="2800" i="1" dirty="0" smtClean="0">
                <a:sym typeface="Symbol" panose="05050102010706020507" pitchFamily="18" charset="2"/>
              </a:rPr>
              <a:t> + B</a:t>
            </a:r>
          </a:p>
          <a:p>
            <a:pPr eaLnBrk="1" hangingPunct="1"/>
            <a:endParaRPr lang="en-US" altLang="en-US" sz="2800" dirty="0" smtClean="0">
              <a:sym typeface="Symbol" panose="05050102010706020507" pitchFamily="18" charset="2"/>
            </a:endParaRPr>
          </a:p>
          <a:p>
            <a:pPr eaLnBrk="1" hangingPunct="1"/>
            <a:endParaRPr lang="en-US" altLang="en-US" dirty="0" smtClean="0">
              <a:sym typeface="Symbol" panose="05050102010706020507" pitchFamily="18" charset="2"/>
            </a:endParaRPr>
          </a:p>
        </p:txBody>
      </p:sp>
      <p:sp>
        <p:nvSpPr>
          <p:cNvPr id="733196" name="Rectangle 12"/>
          <p:cNvSpPr>
            <a:spLocks noChangeArrowheads="1"/>
          </p:cNvSpPr>
          <p:nvPr/>
        </p:nvSpPr>
        <p:spPr bwMode="auto">
          <a:xfrm>
            <a:off x="235614" y="3581400"/>
            <a:ext cx="4553272" cy="1631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000" dirty="0" smtClean="0">
                <a:latin typeface="+mj-lt"/>
                <a:sym typeface="Symbol" panose="05050102010706020507" pitchFamily="18" charset="2"/>
              </a:rPr>
              <a:t>If </a:t>
            </a:r>
            <a:r>
              <a:rPr lang="en-US" altLang="en-US" sz="2000" dirty="0">
                <a:latin typeface="+mj-lt"/>
                <a:sym typeface="Symbol" panose="05050102010706020507" pitchFamily="18" charset="2"/>
              </a:rPr>
              <a:t>the goal of the firm’s management is to make the firm as valuable as possible, then the firm should pick the debt-equity ratio that makes the pie as big as possible. </a:t>
            </a:r>
          </a:p>
        </p:txBody>
      </p:sp>
      <p:sp>
        <p:nvSpPr>
          <p:cNvPr id="10245" name="Text Box 29"/>
          <p:cNvSpPr txBox="1">
            <a:spLocks noChangeArrowheads="1"/>
          </p:cNvSpPr>
          <p:nvPr/>
        </p:nvSpPr>
        <p:spPr bwMode="auto">
          <a:xfrm>
            <a:off x="5808717" y="2850233"/>
            <a:ext cx="2514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2400" dirty="0">
                <a:solidFill>
                  <a:srgbClr val="FF0000"/>
                </a:solidFill>
                <a:latin typeface="Times New Roman" panose="02020603050405020304" pitchFamily="18" charset="0"/>
              </a:rPr>
              <a:t>Value of the Firm</a:t>
            </a:r>
          </a:p>
        </p:txBody>
      </p:sp>
      <p:sp>
        <p:nvSpPr>
          <p:cNvPr id="10246" name="Oval 30"/>
          <p:cNvSpPr>
            <a:spLocks noChangeArrowheads="1"/>
          </p:cNvSpPr>
          <p:nvPr/>
        </p:nvSpPr>
        <p:spPr bwMode="auto">
          <a:xfrm>
            <a:off x="5943600" y="3581400"/>
            <a:ext cx="1981200" cy="1905000"/>
          </a:xfrm>
          <a:prstGeom prst="ellipse">
            <a:avLst/>
          </a:prstGeom>
          <a:solidFill>
            <a:schemeClr val="tx2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dash"/>
                <a:round/>
                <a:headEnd type="none" w="sm" len="sm"/>
                <a:tailEnd type="none" w="sm" len="sm"/>
              </a14:hiddenLine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>
              <a:solidFill>
                <a:srgbClr val="FFFFE3"/>
              </a:solidFill>
              <a:latin typeface="Times New Roman" panose="02020603050405020304" pitchFamily="18" charset="0"/>
            </a:endParaRPr>
          </a:p>
        </p:txBody>
      </p:sp>
      <p:sp>
        <p:nvSpPr>
          <p:cNvPr id="733215" name="Arc 31"/>
          <p:cNvSpPr>
            <a:spLocks/>
          </p:cNvSpPr>
          <p:nvPr/>
        </p:nvSpPr>
        <p:spPr bwMode="auto">
          <a:xfrm>
            <a:off x="6973888" y="3581400"/>
            <a:ext cx="819150" cy="990600"/>
          </a:xfrm>
          <a:custGeom>
            <a:avLst/>
            <a:gdLst>
              <a:gd name="T0" fmla="*/ 1199783050 w 18816"/>
              <a:gd name="T1" fmla="*/ 0 h 21597"/>
              <a:gd name="T2" fmla="*/ 2147483646 w 18816"/>
              <a:gd name="T3" fmla="*/ 2147483646 h 21597"/>
              <a:gd name="T4" fmla="*/ 0 w 18816"/>
              <a:gd name="T5" fmla="*/ 2147483646 h 21597"/>
              <a:gd name="T6" fmla="*/ 0 60000 65536"/>
              <a:gd name="T7" fmla="*/ 0 60000 65536"/>
              <a:gd name="T8" fmla="*/ 0 60000 65536"/>
              <a:gd name="T9" fmla="*/ 0 w 18816"/>
              <a:gd name="T10" fmla="*/ 0 h 21597"/>
              <a:gd name="T11" fmla="*/ 18816 w 18816"/>
              <a:gd name="T12" fmla="*/ 21597 h 21597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8816" h="21597" fill="none" extrusionOk="0">
                <a:moveTo>
                  <a:pt x="334" y="-1"/>
                </a:moveTo>
                <a:cubicBezTo>
                  <a:pt x="8010" y="118"/>
                  <a:pt x="15046" y="4302"/>
                  <a:pt x="18816" y="10989"/>
                </a:cubicBezTo>
              </a:path>
              <a:path w="18816" h="21597" stroke="0" extrusionOk="0">
                <a:moveTo>
                  <a:pt x="334" y="-1"/>
                </a:moveTo>
                <a:cubicBezTo>
                  <a:pt x="8010" y="118"/>
                  <a:pt x="15046" y="4302"/>
                  <a:pt x="18816" y="10989"/>
                </a:cubicBezTo>
                <a:lnTo>
                  <a:pt x="0" y="21597"/>
                </a:lnTo>
                <a:lnTo>
                  <a:pt x="334" y="-1"/>
                </a:lnTo>
                <a:close/>
              </a:path>
            </a:pathLst>
          </a:custGeom>
          <a:solidFill>
            <a:srgbClr val="DE280A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33216" name="Arc 32"/>
          <p:cNvSpPr>
            <a:spLocks/>
          </p:cNvSpPr>
          <p:nvPr/>
        </p:nvSpPr>
        <p:spPr bwMode="auto">
          <a:xfrm>
            <a:off x="6530975" y="3581400"/>
            <a:ext cx="1414463" cy="1905000"/>
          </a:xfrm>
          <a:custGeom>
            <a:avLst/>
            <a:gdLst>
              <a:gd name="T0" fmla="*/ 2147483646 w 30317"/>
              <a:gd name="T1" fmla="*/ 0 h 43185"/>
              <a:gd name="T2" fmla="*/ 0 w 30317"/>
              <a:gd name="T3" fmla="*/ 2147483646 h 43185"/>
              <a:gd name="T4" fmla="*/ 2147483646 w 30317"/>
              <a:gd name="T5" fmla="*/ 2147483646 h 43185"/>
              <a:gd name="T6" fmla="*/ 0 60000 65536"/>
              <a:gd name="T7" fmla="*/ 0 60000 65536"/>
              <a:gd name="T8" fmla="*/ 0 60000 65536"/>
              <a:gd name="T9" fmla="*/ 0 w 30317"/>
              <a:gd name="T10" fmla="*/ 0 h 43185"/>
              <a:gd name="T11" fmla="*/ 30317 w 30317"/>
              <a:gd name="T12" fmla="*/ 43185 h 43185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30317" h="43185" fill="none" extrusionOk="0">
                <a:moveTo>
                  <a:pt x="9520" y="-1"/>
                </a:moveTo>
                <a:cubicBezTo>
                  <a:pt x="21128" y="431"/>
                  <a:pt x="30317" y="9968"/>
                  <a:pt x="30317" y="21585"/>
                </a:cubicBezTo>
                <a:cubicBezTo>
                  <a:pt x="30317" y="33514"/>
                  <a:pt x="20646" y="43185"/>
                  <a:pt x="8717" y="43185"/>
                </a:cubicBezTo>
                <a:cubicBezTo>
                  <a:pt x="5715" y="43185"/>
                  <a:pt x="2746" y="42559"/>
                  <a:pt x="0" y="41347"/>
                </a:cubicBezTo>
              </a:path>
              <a:path w="30317" h="43185" stroke="0" extrusionOk="0">
                <a:moveTo>
                  <a:pt x="9520" y="-1"/>
                </a:moveTo>
                <a:cubicBezTo>
                  <a:pt x="21128" y="431"/>
                  <a:pt x="30317" y="9968"/>
                  <a:pt x="30317" y="21585"/>
                </a:cubicBezTo>
                <a:cubicBezTo>
                  <a:pt x="30317" y="33514"/>
                  <a:pt x="20646" y="43185"/>
                  <a:pt x="8717" y="43185"/>
                </a:cubicBezTo>
                <a:cubicBezTo>
                  <a:pt x="5715" y="43185"/>
                  <a:pt x="2746" y="42559"/>
                  <a:pt x="0" y="41347"/>
                </a:cubicBezTo>
                <a:lnTo>
                  <a:pt x="8717" y="21585"/>
                </a:lnTo>
                <a:lnTo>
                  <a:pt x="9520" y="-1"/>
                </a:lnTo>
                <a:close/>
              </a:path>
            </a:pathLst>
          </a:custGeom>
          <a:solidFill>
            <a:srgbClr val="DE280A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" name="Group 33"/>
          <p:cNvGrpSpPr>
            <a:grpSpLocks/>
          </p:cNvGrpSpPr>
          <p:nvPr/>
        </p:nvGrpSpPr>
        <p:grpSpPr bwMode="auto">
          <a:xfrm>
            <a:off x="5650707" y="3429000"/>
            <a:ext cx="2646362" cy="2514600"/>
            <a:chOff x="3565" y="480"/>
            <a:chExt cx="1667" cy="1584"/>
          </a:xfrm>
        </p:grpSpPr>
        <p:sp>
          <p:nvSpPr>
            <p:cNvPr id="10254" name="Text Box 34" descr="Parchment"/>
            <p:cNvSpPr txBox="1">
              <a:spLocks noChangeArrowheads="1"/>
            </p:cNvSpPr>
            <p:nvPr/>
          </p:nvSpPr>
          <p:spPr bwMode="auto">
            <a:xfrm>
              <a:off x="4080" y="672"/>
              <a:ext cx="192" cy="4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US" altLang="en-US" sz="3600" b="1" i="1">
                  <a:solidFill>
                    <a:srgbClr val="DE280A"/>
                  </a:solidFill>
                  <a:latin typeface="Times New Roman" panose="02020603050405020304" pitchFamily="18" charset="0"/>
                </a:rPr>
                <a:t>S</a:t>
              </a:r>
            </a:p>
          </p:txBody>
        </p:sp>
        <p:grpSp>
          <p:nvGrpSpPr>
            <p:cNvPr id="10255" name="Group 35"/>
            <p:cNvGrpSpPr>
              <a:grpSpLocks/>
            </p:cNvGrpSpPr>
            <p:nvPr/>
          </p:nvGrpSpPr>
          <p:grpSpPr bwMode="auto">
            <a:xfrm>
              <a:off x="3565" y="480"/>
              <a:ext cx="1667" cy="1584"/>
              <a:chOff x="768" y="624"/>
              <a:chExt cx="1667" cy="1584"/>
            </a:xfrm>
          </p:grpSpPr>
          <p:sp>
            <p:nvSpPr>
              <p:cNvPr id="10259" name="Arc 36"/>
              <p:cNvSpPr>
                <a:spLocks/>
              </p:cNvSpPr>
              <p:nvPr/>
            </p:nvSpPr>
            <p:spPr bwMode="auto">
              <a:xfrm>
                <a:off x="768" y="624"/>
                <a:ext cx="1667" cy="1584"/>
              </a:xfrm>
              <a:custGeom>
                <a:avLst/>
                <a:gdLst>
                  <a:gd name="T0" fmla="*/ 0 w 43080"/>
                  <a:gd name="T1" fmla="*/ 0 h 43200"/>
                  <a:gd name="T2" fmla="*/ 0 w 43080"/>
                  <a:gd name="T3" fmla="*/ 0 h 43200"/>
                  <a:gd name="T4" fmla="*/ 0 w 43080"/>
                  <a:gd name="T5" fmla="*/ 0 h 43200"/>
                  <a:gd name="T6" fmla="*/ 0 60000 65536"/>
                  <a:gd name="T7" fmla="*/ 0 60000 65536"/>
                  <a:gd name="T8" fmla="*/ 0 60000 65536"/>
                  <a:gd name="T9" fmla="*/ 0 w 43080"/>
                  <a:gd name="T10" fmla="*/ 0 h 43200"/>
                  <a:gd name="T11" fmla="*/ 43080 w 43080"/>
                  <a:gd name="T12" fmla="*/ 43200 h 43200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43080" h="43200" fill="none" extrusionOk="0">
                    <a:moveTo>
                      <a:pt x="43079" y="23876"/>
                    </a:moveTo>
                    <a:cubicBezTo>
                      <a:pt x="41915" y="34863"/>
                      <a:pt x="32647" y="43199"/>
                      <a:pt x="21600" y="43200"/>
                    </a:cubicBezTo>
                    <a:cubicBezTo>
                      <a:pt x="9670" y="43200"/>
                      <a:pt x="0" y="33529"/>
                      <a:pt x="0" y="21600"/>
                    </a:cubicBezTo>
                    <a:cubicBezTo>
                      <a:pt x="0" y="9670"/>
                      <a:pt x="9670" y="0"/>
                      <a:pt x="21600" y="0"/>
                    </a:cubicBezTo>
                    <a:cubicBezTo>
                      <a:pt x="22928" y="-1"/>
                      <a:pt x="24254" y="122"/>
                      <a:pt x="25560" y="366"/>
                    </a:cubicBezTo>
                  </a:path>
                  <a:path w="43080" h="43200" stroke="0" extrusionOk="0">
                    <a:moveTo>
                      <a:pt x="43079" y="23876"/>
                    </a:moveTo>
                    <a:cubicBezTo>
                      <a:pt x="41915" y="34863"/>
                      <a:pt x="32647" y="43199"/>
                      <a:pt x="21600" y="43200"/>
                    </a:cubicBezTo>
                    <a:cubicBezTo>
                      <a:pt x="9670" y="43200"/>
                      <a:pt x="0" y="33529"/>
                      <a:pt x="0" y="21600"/>
                    </a:cubicBezTo>
                    <a:cubicBezTo>
                      <a:pt x="0" y="9670"/>
                      <a:pt x="9670" y="0"/>
                      <a:pt x="21600" y="0"/>
                    </a:cubicBezTo>
                    <a:cubicBezTo>
                      <a:pt x="22928" y="-1"/>
                      <a:pt x="24254" y="122"/>
                      <a:pt x="25560" y="366"/>
                    </a:cubicBezTo>
                    <a:lnTo>
                      <a:pt x="21600" y="21600"/>
                    </a:lnTo>
                    <a:lnTo>
                      <a:pt x="43079" y="23876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round/>
                    <a:headEnd type="none" w="sm" len="sm"/>
                    <a:tailEnd type="none" w="sm" len="sm"/>
                  </a14:hiddenLine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260" name="Arc 37"/>
              <p:cNvSpPr>
                <a:spLocks/>
              </p:cNvSpPr>
              <p:nvPr/>
            </p:nvSpPr>
            <p:spPr bwMode="auto">
              <a:xfrm>
                <a:off x="1236" y="624"/>
                <a:ext cx="1199" cy="1584"/>
              </a:xfrm>
              <a:custGeom>
                <a:avLst/>
                <a:gdLst>
                  <a:gd name="T0" fmla="*/ 0 w 30813"/>
                  <a:gd name="T1" fmla="*/ 0 h 43199"/>
                  <a:gd name="T2" fmla="*/ 0 w 30813"/>
                  <a:gd name="T3" fmla="*/ 0 h 43199"/>
                  <a:gd name="T4" fmla="*/ 0 w 30813"/>
                  <a:gd name="T5" fmla="*/ 0 h 43199"/>
                  <a:gd name="T6" fmla="*/ 0 60000 65536"/>
                  <a:gd name="T7" fmla="*/ 0 60000 65536"/>
                  <a:gd name="T8" fmla="*/ 0 60000 65536"/>
                  <a:gd name="T9" fmla="*/ 0 w 30813"/>
                  <a:gd name="T10" fmla="*/ 0 h 43199"/>
                  <a:gd name="T11" fmla="*/ 30813 w 30813"/>
                  <a:gd name="T12" fmla="*/ 43199 h 43199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30813" h="43199" fill="none" extrusionOk="0">
                    <a:moveTo>
                      <a:pt x="9456" y="0"/>
                    </a:moveTo>
                    <a:cubicBezTo>
                      <a:pt x="21290" y="134"/>
                      <a:pt x="30813" y="9764"/>
                      <a:pt x="30813" y="21599"/>
                    </a:cubicBezTo>
                    <a:cubicBezTo>
                      <a:pt x="30813" y="33528"/>
                      <a:pt x="21142" y="43199"/>
                      <a:pt x="9213" y="43199"/>
                    </a:cubicBezTo>
                    <a:cubicBezTo>
                      <a:pt x="6027" y="43199"/>
                      <a:pt x="2881" y="42494"/>
                      <a:pt x="0" y="41135"/>
                    </a:cubicBezTo>
                  </a:path>
                  <a:path w="30813" h="43199" stroke="0" extrusionOk="0">
                    <a:moveTo>
                      <a:pt x="9456" y="0"/>
                    </a:moveTo>
                    <a:cubicBezTo>
                      <a:pt x="21290" y="134"/>
                      <a:pt x="30813" y="9764"/>
                      <a:pt x="30813" y="21599"/>
                    </a:cubicBezTo>
                    <a:cubicBezTo>
                      <a:pt x="30813" y="33528"/>
                      <a:pt x="21142" y="43199"/>
                      <a:pt x="9213" y="43199"/>
                    </a:cubicBezTo>
                    <a:cubicBezTo>
                      <a:pt x="6027" y="43199"/>
                      <a:pt x="2881" y="42494"/>
                      <a:pt x="0" y="41135"/>
                    </a:cubicBezTo>
                    <a:lnTo>
                      <a:pt x="9213" y="21599"/>
                    </a:lnTo>
                    <a:lnTo>
                      <a:pt x="9456" y="0"/>
                    </a:lnTo>
                    <a:close/>
                  </a:path>
                </a:pathLst>
              </a:custGeom>
              <a:solidFill>
                <a:srgbClr val="DE280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round/>
                    <a:headEnd type="none" w="sm" len="sm"/>
                    <a:tailEnd type="none" w="sm" len="sm"/>
                  </a14:hiddenLine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10256" name="Text Box 38"/>
            <p:cNvSpPr txBox="1">
              <a:spLocks noChangeArrowheads="1"/>
            </p:cNvSpPr>
            <p:nvPr/>
          </p:nvSpPr>
          <p:spPr bwMode="auto">
            <a:xfrm>
              <a:off x="4416" y="672"/>
              <a:ext cx="240" cy="4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US" altLang="en-US" sz="3600" b="1" i="1">
                  <a:solidFill>
                    <a:srgbClr val="FFFFFF"/>
                  </a:solidFill>
                  <a:latin typeface="Times New Roman" panose="02020603050405020304" pitchFamily="18" charset="0"/>
                </a:rPr>
                <a:t>B</a:t>
              </a:r>
            </a:p>
          </p:txBody>
        </p:sp>
        <p:sp>
          <p:nvSpPr>
            <p:cNvPr id="10257" name="Text Box 39" descr="Parchment"/>
            <p:cNvSpPr txBox="1">
              <a:spLocks noChangeArrowheads="1"/>
            </p:cNvSpPr>
            <p:nvPr/>
          </p:nvSpPr>
          <p:spPr bwMode="auto">
            <a:xfrm>
              <a:off x="4080" y="672"/>
              <a:ext cx="192" cy="4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US" altLang="en-US" sz="3600" b="1" i="1">
                  <a:solidFill>
                    <a:srgbClr val="DE280A"/>
                  </a:solidFill>
                  <a:latin typeface="Times New Roman" panose="02020603050405020304" pitchFamily="18" charset="0"/>
                </a:rPr>
                <a:t>S</a:t>
              </a:r>
            </a:p>
          </p:txBody>
        </p:sp>
        <p:sp>
          <p:nvSpPr>
            <p:cNvPr id="10258" name="Text Box 40"/>
            <p:cNvSpPr txBox="1">
              <a:spLocks noChangeArrowheads="1"/>
            </p:cNvSpPr>
            <p:nvPr/>
          </p:nvSpPr>
          <p:spPr bwMode="auto">
            <a:xfrm>
              <a:off x="4416" y="672"/>
              <a:ext cx="240" cy="4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US" altLang="en-US" sz="3600" b="1" i="1">
                  <a:solidFill>
                    <a:srgbClr val="FFFFFF"/>
                  </a:solidFill>
                  <a:latin typeface="Times New Roman" panose="02020603050405020304" pitchFamily="18" charset="0"/>
                </a:rPr>
                <a:t>B</a:t>
              </a:r>
            </a:p>
          </p:txBody>
        </p:sp>
      </p:grpSp>
      <p:sp>
        <p:nvSpPr>
          <p:cNvPr id="10250" name="Text Box 41" descr="Parchment"/>
          <p:cNvSpPr txBox="1">
            <a:spLocks noChangeArrowheads="1"/>
          </p:cNvSpPr>
          <p:nvPr/>
        </p:nvSpPr>
        <p:spPr bwMode="auto">
          <a:xfrm>
            <a:off x="6477000" y="3733800"/>
            <a:ext cx="3048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en-US" sz="3600" b="1" i="1">
                <a:solidFill>
                  <a:srgbClr val="DE280A"/>
                </a:solidFill>
                <a:latin typeface="Times New Roman" panose="02020603050405020304" pitchFamily="18" charset="0"/>
              </a:rPr>
              <a:t>S</a:t>
            </a:r>
          </a:p>
        </p:txBody>
      </p:sp>
      <p:sp>
        <p:nvSpPr>
          <p:cNvPr id="10251" name="Text Box 42"/>
          <p:cNvSpPr txBox="1">
            <a:spLocks noChangeArrowheads="1"/>
          </p:cNvSpPr>
          <p:nvPr/>
        </p:nvSpPr>
        <p:spPr bwMode="auto">
          <a:xfrm>
            <a:off x="7010400" y="3733800"/>
            <a:ext cx="3810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en-US" sz="3600" b="1" i="1">
                <a:solidFill>
                  <a:srgbClr val="FFFFFF"/>
                </a:solidFill>
                <a:latin typeface="Times New Roman" panose="02020603050405020304" pitchFamily="18" charset="0"/>
              </a:rPr>
              <a:t>B</a:t>
            </a:r>
          </a:p>
        </p:txBody>
      </p:sp>
      <p:sp>
        <p:nvSpPr>
          <p:cNvPr id="10252" name="Text Box 43" descr="Parchment"/>
          <p:cNvSpPr txBox="1">
            <a:spLocks noChangeArrowheads="1"/>
          </p:cNvSpPr>
          <p:nvPr/>
        </p:nvSpPr>
        <p:spPr bwMode="auto">
          <a:xfrm>
            <a:off x="6477000" y="3733800"/>
            <a:ext cx="3048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en-US" sz="3600" b="1" i="1">
                <a:solidFill>
                  <a:srgbClr val="DE280A"/>
                </a:solidFill>
                <a:latin typeface="Times New Roman" panose="02020603050405020304" pitchFamily="18" charset="0"/>
              </a:rPr>
              <a:t>S</a:t>
            </a:r>
          </a:p>
        </p:txBody>
      </p:sp>
      <p:sp>
        <p:nvSpPr>
          <p:cNvPr id="733228" name="Text Box 44"/>
          <p:cNvSpPr txBox="1">
            <a:spLocks noChangeArrowheads="1"/>
          </p:cNvSpPr>
          <p:nvPr/>
        </p:nvSpPr>
        <p:spPr bwMode="auto">
          <a:xfrm>
            <a:off x="7010400" y="3733800"/>
            <a:ext cx="3810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en-US" sz="3600" b="1" i="1">
                <a:solidFill>
                  <a:srgbClr val="FFFFFF"/>
                </a:solidFill>
                <a:latin typeface="Times New Roman" panose="02020603050405020304" pitchFamily="18" charset="0"/>
              </a:rPr>
              <a:t>B</a:t>
            </a:r>
          </a:p>
        </p:txBody>
      </p:sp>
    </p:spTree>
    <p:extLst>
      <p:ext uri="{BB962C8B-B14F-4D97-AF65-F5344CB8AC3E}">
        <p14:creationId xmlns:p14="http://schemas.microsoft.com/office/powerpoint/2010/main" val="2850383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31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31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3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3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7332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3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4" dur="500"/>
                                        <p:tgtEl>
                                          <p:spTgt spid="7332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3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3188" grpId="0" build="p" autoUpdateAnimBg="0"/>
      <p:bldP spid="733196" grpId="0" autoUpdateAnimBg="0"/>
      <p:bldP spid="733228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228600"/>
            <a:ext cx="7772400" cy="1143000"/>
          </a:xfrm>
        </p:spPr>
        <p:txBody>
          <a:bodyPr/>
          <a:lstStyle/>
          <a:p>
            <a:pPr>
              <a:defRPr/>
            </a:pPr>
            <a:r>
              <a:rPr lang="en-US" altLang="en-US" sz="3200" b="1" smtClean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CAPITAL STRUCTURE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219200"/>
            <a:ext cx="7486600" cy="4876800"/>
          </a:xfrm>
        </p:spPr>
        <p:txBody>
          <a:bodyPr/>
          <a:lstStyle/>
          <a:p>
            <a:pPr algn="ctr">
              <a:buFontTx/>
              <a:buNone/>
              <a:defRPr/>
            </a:pPr>
            <a:r>
              <a:rPr lang="en-US" altLang="en-US" sz="2000" b="1" dirty="0" smtClean="0"/>
              <a:t>The mix of capital components in use</a:t>
            </a:r>
          </a:p>
          <a:p>
            <a:pPr>
              <a:buFontTx/>
              <a:buNone/>
              <a:defRPr/>
            </a:pPr>
            <a:r>
              <a:rPr lang="en-US" altLang="en-US" sz="2000" b="1" dirty="0" smtClean="0"/>
              <a:t>                    </a:t>
            </a:r>
            <a:r>
              <a:rPr lang="en-US" altLang="en-US" sz="2800" b="1" u="sng" dirty="0" smtClean="0"/>
              <a:t>Component</a:t>
            </a:r>
            <a:r>
              <a:rPr lang="en-US" altLang="en-US" sz="2800" b="1" dirty="0" smtClean="0"/>
              <a:t>               </a:t>
            </a:r>
            <a:r>
              <a:rPr lang="en-US" altLang="en-US" sz="2800" b="1" u="sng" dirty="0"/>
              <a:t>£</a:t>
            </a:r>
            <a:r>
              <a:rPr lang="en-US" altLang="en-US" sz="2800" b="1" u="sng" dirty="0" smtClean="0"/>
              <a:t>000 </a:t>
            </a:r>
            <a:r>
              <a:rPr lang="en-US" altLang="en-US" sz="2800" b="1" dirty="0" smtClean="0"/>
              <a:t>         </a:t>
            </a:r>
            <a:r>
              <a:rPr lang="en-US" altLang="en-US" sz="2800" b="1" u="sng" dirty="0" smtClean="0"/>
              <a:t>%</a:t>
            </a:r>
            <a:endParaRPr lang="en-US" altLang="en-US" sz="2000" b="1" dirty="0" smtClean="0"/>
          </a:p>
          <a:p>
            <a:pPr>
              <a:buFontTx/>
              <a:buNone/>
              <a:defRPr/>
            </a:pPr>
            <a:r>
              <a:rPr lang="en-US" altLang="en-US" sz="2000" b="1" dirty="0" smtClean="0"/>
              <a:t>                    </a:t>
            </a:r>
          </a:p>
          <a:p>
            <a:pPr>
              <a:buFontTx/>
              <a:buNone/>
              <a:defRPr/>
            </a:pPr>
            <a:r>
              <a:rPr lang="en-US" altLang="en-US" sz="2000" b="1" dirty="0" smtClean="0"/>
              <a:t>                   </a:t>
            </a:r>
            <a:r>
              <a:rPr lang="en-US" altLang="en-US" sz="2400" b="1" dirty="0" smtClean="0"/>
              <a:t>Debt                	                  </a:t>
            </a:r>
            <a:r>
              <a:rPr lang="en-US" altLang="en-US" sz="2400" b="1" dirty="0"/>
              <a:t>£</a:t>
            </a:r>
            <a:r>
              <a:rPr lang="en-US" altLang="en-US" sz="2400" b="1" dirty="0" smtClean="0"/>
              <a:t>30,000         30%</a:t>
            </a:r>
          </a:p>
          <a:p>
            <a:pPr>
              <a:buFontTx/>
              <a:buNone/>
              <a:defRPr/>
            </a:pPr>
            <a:r>
              <a:rPr lang="en-US" altLang="en-US" sz="2400" b="1" dirty="0" smtClean="0"/>
              <a:t>                Preferred Stock            £10,000         10%</a:t>
            </a:r>
          </a:p>
          <a:p>
            <a:pPr>
              <a:buFontTx/>
              <a:buNone/>
              <a:defRPr/>
            </a:pPr>
            <a:r>
              <a:rPr lang="en-US" altLang="en-US" sz="2400" b="1" dirty="0" smtClean="0"/>
              <a:t>                Equity               	   </a:t>
            </a:r>
            <a:r>
              <a:rPr lang="en-US" altLang="en-US" sz="2400" b="1" u="sng" dirty="0" smtClean="0"/>
              <a:t>£60,000</a:t>
            </a:r>
            <a:r>
              <a:rPr lang="en-US" altLang="en-US" sz="2400" b="1" dirty="0" smtClean="0"/>
              <a:t>         </a:t>
            </a:r>
            <a:r>
              <a:rPr lang="en-US" altLang="en-US" sz="2400" b="1" u="sng" dirty="0" smtClean="0"/>
              <a:t>60%</a:t>
            </a:r>
            <a:endParaRPr lang="en-US" altLang="en-US" sz="2400" b="1" dirty="0" smtClean="0"/>
          </a:p>
          <a:p>
            <a:pPr>
              <a:buFontTx/>
              <a:buNone/>
              <a:defRPr/>
            </a:pPr>
            <a:r>
              <a:rPr lang="en-US" altLang="en-US" sz="2400" b="1" dirty="0" smtClean="0"/>
              <a:t>			Total Capital      £100,000      100%.</a:t>
            </a:r>
          </a:p>
          <a:p>
            <a:pPr>
              <a:buFontTx/>
              <a:buNone/>
              <a:defRPr/>
            </a:pPr>
            <a:endParaRPr lang="en-US" altLang="en-US" sz="2000" b="1" dirty="0" smtClean="0"/>
          </a:p>
          <a:p>
            <a:pPr>
              <a:buFontTx/>
              <a:buNone/>
              <a:defRPr/>
            </a:pPr>
            <a:endParaRPr lang="en-US" altLang="en-US" sz="2000" b="1" dirty="0" smtClean="0"/>
          </a:p>
          <a:p>
            <a:pPr>
              <a:buFontTx/>
              <a:buNone/>
              <a:defRPr/>
            </a:pPr>
            <a:endParaRPr lang="en-US" altLang="en-US" sz="1400" dirty="0" smtClean="0"/>
          </a:p>
          <a:p>
            <a:pPr>
              <a:buFontTx/>
              <a:buNone/>
              <a:defRPr/>
            </a:pPr>
            <a:r>
              <a:rPr lang="en-US" altLang="en-US" sz="1400" dirty="0" smtClean="0"/>
              <a:t>							           </a:t>
            </a:r>
          </a:p>
        </p:txBody>
      </p:sp>
    </p:spTree>
    <p:extLst>
      <p:ext uri="{BB962C8B-B14F-4D97-AF65-F5344CB8AC3E}">
        <p14:creationId xmlns:p14="http://schemas.microsoft.com/office/powerpoint/2010/main" val="2170024452"/>
      </p:ext>
    </p:extLst>
  </p:cSld>
  <p:clrMapOvr>
    <a:masterClrMapping/>
  </p:clrMapOvr>
  <p:transition>
    <p:wipe dir="r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28600"/>
            <a:ext cx="7772400" cy="838200"/>
          </a:xfrm>
        </p:spPr>
        <p:txBody>
          <a:bodyPr/>
          <a:lstStyle/>
          <a:p>
            <a:pPr>
              <a:defRPr/>
            </a:pPr>
            <a:r>
              <a:rPr lang="en-US" altLang="en-US" sz="2800" b="1" smtClean="0">
                <a:solidFill>
                  <a:srgbClr val="660033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CAPITAL STRUCTURE AND COST - BOOK VS MARKET VALUES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1219200"/>
            <a:ext cx="8458200" cy="4876800"/>
          </a:xfrm>
        </p:spPr>
        <p:txBody>
          <a:bodyPr/>
          <a:lstStyle/>
          <a:p>
            <a:pPr marL="0" indent="0" algn="ctr">
              <a:buFontTx/>
              <a:buNone/>
              <a:defRPr/>
            </a:pPr>
            <a:r>
              <a:rPr lang="en-US" altLang="en-US" sz="2000" b="1" dirty="0" smtClean="0"/>
              <a:t>A Source of Confusion:</a:t>
            </a:r>
            <a:endParaRPr lang="en-US" altLang="en-US" sz="1800" b="1" dirty="0" smtClean="0"/>
          </a:p>
          <a:p>
            <a:pPr marL="0" indent="0" algn="ctr">
              <a:buFontTx/>
              <a:buNone/>
              <a:defRPr/>
            </a:pPr>
            <a:r>
              <a:rPr lang="en-US" altLang="en-US" sz="1800" b="1" dirty="0" smtClean="0"/>
              <a:t>Both capital structure and component costs can be viewed in terms of either the book or market values of the underlying capital</a:t>
            </a:r>
          </a:p>
          <a:p>
            <a:pPr marL="0" indent="0">
              <a:buFontTx/>
              <a:buNone/>
              <a:defRPr/>
            </a:pPr>
            <a:endParaRPr lang="en-US" altLang="en-US" sz="1800" b="1" dirty="0" smtClean="0"/>
          </a:p>
          <a:p>
            <a:pPr marL="0" indent="0">
              <a:buFontTx/>
              <a:buNone/>
              <a:defRPr/>
            </a:pPr>
            <a:r>
              <a:rPr lang="en-US" altLang="en-US" sz="20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1. CAPITAL STRUCTURE</a:t>
            </a:r>
            <a:r>
              <a:rPr lang="en-US" altLang="en-US" sz="1800" b="1" dirty="0" smtClean="0"/>
              <a:t>  </a:t>
            </a:r>
          </a:p>
          <a:p>
            <a:pPr marL="0" indent="0">
              <a:buFontTx/>
              <a:buNone/>
              <a:defRPr/>
            </a:pPr>
            <a:r>
              <a:rPr lang="en-US" altLang="en-US" sz="1800" b="1" dirty="0" smtClean="0">
                <a:solidFill>
                  <a:srgbClr val="669900"/>
                </a:solidFill>
              </a:rPr>
              <a:t>Initial Capital Structure - Book and Market Values Equal</a:t>
            </a:r>
            <a:r>
              <a:rPr lang="en-US" altLang="en-US" sz="1800" b="1" dirty="0" smtClean="0"/>
              <a:t>    </a:t>
            </a:r>
          </a:p>
          <a:p>
            <a:pPr marL="0" indent="0">
              <a:buFontTx/>
              <a:buNone/>
              <a:defRPr/>
            </a:pPr>
            <a:r>
              <a:rPr lang="en-US" altLang="en-US" sz="1800" b="1" dirty="0" smtClean="0"/>
              <a:t>                                      			                                  </a:t>
            </a:r>
            <a:r>
              <a:rPr lang="en-US" altLang="en-US" sz="1800" b="1" u="sng" dirty="0" smtClean="0"/>
              <a:t>  £   </a:t>
            </a:r>
            <a:r>
              <a:rPr lang="en-US" altLang="en-US" sz="1800" b="1" dirty="0" smtClean="0"/>
              <a:t>         </a:t>
            </a:r>
            <a:r>
              <a:rPr lang="en-US" altLang="en-US" sz="1800" b="1" u="sng" dirty="0" smtClean="0"/>
              <a:t>  % </a:t>
            </a:r>
            <a:r>
              <a:rPr lang="en-US" altLang="en-US" sz="1800" b="1" dirty="0" smtClean="0"/>
              <a:t>  </a:t>
            </a:r>
          </a:p>
          <a:p>
            <a:pPr marL="0" indent="0">
              <a:buFontTx/>
              <a:buNone/>
              <a:defRPr/>
            </a:pPr>
            <a:r>
              <a:rPr lang="en-US" altLang="en-US" sz="1800" b="1" dirty="0" smtClean="0"/>
              <a:t>	Equity	  10,000 </a:t>
            </a:r>
            <a:r>
              <a:rPr lang="en-US" altLang="en-US" sz="1800" b="1" dirty="0" err="1" smtClean="0"/>
              <a:t>shrs</a:t>
            </a:r>
            <a:r>
              <a:rPr lang="en-US" altLang="en-US" sz="1800" b="1" dirty="0" smtClean="0"/>
              <a:t>   x   £10 	=   £100,000      50%  </a:t>
            </a:r>
          </a:p>
          <a:p>
            <a:pPr marL="0" indent="0">
              <a:buFontTx/>
              <a:buNone/>
              <a:defRPr/>
            </a:pPr>
            <a:r>
              <a:rPr lang="en-US" altLang="en-US" sz="1800" b="1" dirty="0" smtClean="0"/>
              <a:t>	Debt	  100 bonds x  £1,000 	=   </a:t>
            </a:r>
            <a:r>
              <a:rPr lang="en-US" altLang="en-US" sz="1800" b="1" u="sng" dirty="0"/>
              <a:t>£</a:t>
            </a:r>
            <a:r>
              <a:rPr lang="en-US" altLang="en-US" sz="1800" b="1" u="sng" dirty="0" smtClean="0"/>
              <a:t>100,000</a:t>
            </a:r>
            <a:r>
              <a:rPr lang="en-US" altLang="en-US" sz="1800" b="1" dirty="0" smtClean="0"/>
              <a:t>      </a:t>
            </a:r>
            <a:r>
              <a:rPr lang="en-US" altLang="en-US" sz="1800" b="1" u="sng" dirty="0" smtClean="0"/>
              <a:t>50% </a:t>
            </a:r>
            <a:r>
              <a:rPr lang="en-US" altLang="en-US" sz="1800" b="1" dirty="0" smtClean="0"/>
              <a:t> </a:t>
            </a:r>
          </a:p>
          <a:p>
            <a:pPr marL="0" indent="0">
              <a:buFontTx/>
              <a:buNone/>
              <a:defRPr/>
            </a:pPr>
            <a:r>
              <a:rPr lang="en-US" altLang="en-US" sz="1800" b="1" dirty="0" smtClean="0"/>
              <a:t>				Total               £200,000     100%  </a:t>
            </a:r>
          </a:p>
          <a:p>
            <a:pPr marL="0" indent="0">
              <a:buFontTx/>
              <a:buNone/>
              <a:defRPr/>
            </a:pPr>
            <a:endParaRPr lang="en-US" altLang="en-US" sz="1800" b="1" dirty="0" smtClean="0"/>
          </a:p>
          <a:p>
            <a:pPr marL="0" indent="0" algn="ctr">
              <a:buFontTx/>
              <a:buNone/>
              <a:defRPr/>
            </a:pPr>
            <a:r>
              <a:rPr lang="en-US" altLang="en-US" sz="1800" b="1" dirty="0" smtClean="0"/>
              <a:t>Now imagine that stock price increases to £12, while interest rates climb driving </a:t>
            </a:r>
          </a:p>
          <a:p>
            <a:pPr marL="0" indent="0" algn="ctr">
              <a:buFontTx/>
              <a:buNone/>
              <a:defRPr/>
            </a:pPr>
            <a:r>
              <a:rPr lang="en-US" altLang="en-US" sz="1800" b="1" dirty="0" smtClean="0"/>
              <a:t>the price of the bonds down to £850   </a:t>
            </a:r>
          </a:p>
          <a:p>
            <a:pPr marL="0" indent="0" algn="ctr">
              <a:buFontTx/>
              <a:buNone/>
              <a:defRPr/>
            </a:pPr>
            <a:r>
              <a:rPr lang="en-US" altLang="en-US" sz="1800" b="1" dirty="0" smtClean="0"/>
              <a:t>-Book Values Don't Change-</a:t>
            </a:r>
          </a:p>
          <a:p>
            <a:pPr marL="0" indent="0">
              <a:buFontTx/>
              <a:buNone/>
              <a:defRPr/>
            </a:pPr>
            <a:endParaRPr lang="en-US" altLang="en-US" sz="1800" b="1" dirty="0" smtClean="0"/>
          </a:p>
          <a:p>
            <a:pPr marL="0" indent="0">
              <a:buFontTx/>
              <a:buNone/>
              <a:defRPr/>
            </a:pPr>
            <a:endParaRPr lang="en-US" altLang="en-US" sz="1400" dirty="0" smtClean="0"/>
          </a:p>
          <a:p>
            <a:pPr marL="0" indent="0">
              <a:buFontTx/>
              <a:buNone/>
              <a:defRPr/>
            </a:pPr>
            <a:r>
              <a:rPr lang="en-US" altLang="en-US" sz="1400" dirty="0" smtClean="0"/>
              <a:t>						           	</a:t>
            </a:r>
          </a:p>
        </p:txBody>
      </p:sp>
    </p:spTree>
    <p:extLst>
      <p:ext uri="{BB962C8B-B14F-4D97-AF65-F5344CB8AC3E}">
        <p14:creationId xmlns:p14="http://schemas.microsoft.com/office/powerpoint/2010/main" val="2546394737"/>
      </p:ext>
    </p:extLst>
  </p:cSld>
  <p:clrMapOvr>
    <a:masterClrMapping/>
  </p:clrMapOvr>
  <p:transition>
    <p:wipe dir="r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914400"/>
            <a:ext cx="7772400" cy="5181600"/>
          </a:xfrm>
        </p:spPr>
        <p:txBody>
          <a:bodyPr/>
          <a:lstStyle/>
          <a:p>
            <a:pPr marL="0" indent="0" algn="ctr">
              <a:buFontTx/>
              <a:buNone/>
              <a:defRPr/>
            </a:pPr>
            <a:r>
              <a:rPr lang="en-US" altLang="en-US" b="1" dirty="0" smtClean="0">
                <a:solidFill>
                  <a:srgbClr val="6699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Market-Value-Based Capital Structure</a:t>
            </a:r>
            <a:r>
              <a:rPr lang="en-US" altLang="en-US" sz="1800" b="1" dirty="0" smtClean="0"/>
              <a:t>          </a:t>
            </a:r>
          </a:p>
          <a:p>
            <a:pPr marL="0" indent="0">
              <a:buFontTx/>
              <a:buNone/>
              <a:defRPr/>
            </a:pPr>
            <a:r>
              <a:rPr lang="en-US" altLang="en-US" sz="1800" b="1" dirty="0" smtClean="0"/>
              <a:t>       </a:t>
            </a:r>
            <a:r>
              <a:rPr lang="en-US" altLang="en-US" sz="2000" b="1" dirty="0" smtClean="0"/>
              <a:t>						</a:t>
            </a:r>
            <a:r>
              <a:rPr lang="en-US" altLang="en-US" sz="2000" b="1" u="sng" dirty="0">
                <a:solidFill>
                  <a:schemeClr val="accent2"/>
                </a:solidFill>
              </a:rPr>
              <a:t>£</a:t>
            </a:r>
            <a:r>
              <a:rPr lang="en-US" altLang="en-US" sz="2000" b="1" u="sng" dirty="0" smtClean="0">
                <a:solidFill>
                  <a:schemeClr val="accent2"/>
                </a:solidFill>
              </a:rPr>
              <a:t> </a:t>
            </a:r>
            <a:r>
              <a:rPr lang="en-US" altLang="en-US" sz="2000" b="1" dirty="0" smtClean="0"/>
              <a:t> 	 </a:t>
            </a:r>
            <a:r>
              <a:rPr lang="en-US" altLang="en-US" sz="2000" b="1" u="sng" dirty="0" smtClean="0">
                <a:solidFill>
                  <a:schemeClr val="accent2"/>
                </a:solidFill>
              </a:rPr>
              <a:t>%</a:t>
            </a:r>
            <a:r>
              <a:rPr lang="en-US" altLang="en-US" sz="2000" b="1" dirty="0" smtClean="0"/>
              <a:t>     </a:t>
            </a:r>
          </a:p>
          <a:p>
            <a:pPr marL="0" indent="0">
              <a:buFontTx/>
              <a:buNone/>
              <a:defRPr/>
            </a:pPr>
            <a:r>
              <a:rPr lang="en-US" altLang="en-US" sz="2000" b="1" dirty="0" smtClean="0"/>
              <a:t>	Equity	10,000 </a:t>
            </a:r>
            <a:r>
              <a:rPr lang="en-US" altLang="en-US" sz="2000" b="1" dirty="0" err="1" smtClean="0"/>
              <a:t>shrs</a:t>
            </a:r>
            <a:r>
              <a:rPr lang="en-US" altLang="en-US" sz="2000" b="1" dirty="0" smtClean="0"/>
              <a:t> x  £12 	=   £120,000     58.5%   </a:t>
            </a:r>
          </a:p>
          <a:p>
            <a:pPr marL="0" indent="0">
              <a:buFontTx/>
              <a:buNone/>
              <a:defRPr/>
            </a:pPr>
            <a:r>
              <a:rPr lang="en-US" altLang="en-US" sz="2000" b="1" dirty="0" smtClean="0"/>
              <a:t>	Debt	100 bonds x £850	=   </a:t>
            </a:r>
            <a:r>
              <a:rPr lang="en-US" altLang="en-US" sz="2000" b="1" u="sng" dirty="0"/>
              <a:t>£</a:t>
            </a:r>
            <a:r>
              <a:rPr lang="en-US" altLang="en-US" sz="2000" b="1" u="sng" dirty="0" smtClean="0"/>
              <a:t>  85,000</a:t>
            </a:r>
            <a:r>
              <a:rPr lang="en-US" altLang="en-US" sz="2000" b="1" dirty="0" smtClean="0"/>
              <a:t>     </a:t>
            </a:r>
            <a:r>
              <a:rPr lang="en-US" altLang="en-US" sz="2000" b="1" u="sng" dirty="0" smtClean="0"/>
              <a:t>41.5%</a:t>
            </a:r>
            <a:r>
              <a:rPr lang="en-US" altLang="en-US" sz="2000" b="1" dirty="0" smtClean="0"/>
              <a:t>   </a:t>
            </a:r>
          </a:p>
          <a:p>
            <a:pPr marL="0" indent="0">
              <a:buFontTx/>
              <a:buNone/>
              <a:defRPr/>
            </a:pPr>
            <a:r>
              <a:rPr lang="en-US" altLang="en-US" sz="2000" b="1" dirty="0" smtClean="0"/>
              <a:t>		                    Total                             £205,000    100.0%   </a:t>
            </a:r>
          </a:p>
          <a:p>
            <a:pPr marL="0" indent="0" algn="ctr">
              <a:buFontTx/>
              <a:buNone/>
              <a:defRPr/>
            </a:pPr>
            <a:endParaRPr lang="en-US" altLang="en-US" sz="1400" b="1" dirty="0" smtClean="0">
              <a:solidFill>
                <a:srgbClr val="A50021"/>
              </a:solidFill>
            </a:endParaRPr>
          </a:p>
          <a:p>
            <a:pPr marL="0" indent="0">
              <a:buFontTx/>
              <a:buNone/>
              <a:defRPr/>
            </a:pPr>
            <a:endParaRPr lang="en-US" altLang="en-US" sz="1400" b="1" dirty="0" smtClean="0"/>
          </a:p>
          <a:p>
            <a:pPr marL="0" indent="0">
              <a:buFontTx/>
              <a:buNone/>
              <a:defRPr/>
            </a:pPr>
            <a:r>
              <a:rPr lang="en-US" altLang="en-US" sz="20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2. COMPONENT RETURNS</a:t>
            </a:r>
            <a:r>
              <a:rPr lang="en-US" altLang="en-US" sz="2000" b="1" dirty="0" smtClean="0"/>
              <a:t> </a:t>
            </a:r>
            <a:endParaRPr lang="en-US" altLang="en-US" sz="2000" dirty="0" smtClean="0"/>
          </a:p>
          <a:p>
            <a:pPr marL="0" indent="0">
              <a:defRPr/>
            </a:pPr>
            <a:r>
              <a:rPr lang="en-US" altLang="en-US" sz="2000" b="1" dirty="0" smtClean="0"/>
              <a:t>  Every security has a return on the money initially invested to buy it and a current return that's available to new investors in the secondary market.  </a:t>
            </a:r>
          </a:p>
          <a:p>
            <a:pPr marL="0" indent="0">
              <a:defRPr/>
            </a:pPr>
            <a:r>
              <a:rPr lang="en-US" altLang="en-US" sz="2000" b="1" dirty="0" smtClean="0"/>
              <a:t>  For example, a bond pays its coupon rate on the original investment of its face value and the market yield to a new buyer. </a:t>
            </a:r>
          </a:p>
          <a:p>
            <a:pPr marL="0" indent="0">
              <a:buFontTx/>
              <a:buNone/>
              <a:defRPr/>
            </a:pPr>
            <a:endParaRPr lang="en-US" altLang="en-US" sz="2000" dirty="0" smtClean="0"/>
          </a:p>
          <a:p>
            <a:pPr marL="0" indent="0">
              <a:buFontTx/>
              <a:buNone/>
              <a:defRPr/>
            </a:pPr>
            <a:endParaRPr lang="en-US" altLang="en-US" sz="1400" dirty="0" smtClean="0"/>
          </a:p>
          <a:p>
            <a:pPr marL="0" indent="0">
              <a:buFontTx/>
              <a:buNone/>
              <a:defRPr/>
            </a:pPr>
            <a:endParaRPr lang="en-US" altLang="en-US" sz="1200" dirty="0" smtClean="0"/>
          </a:p>
          <a:p>
            <a:pPr marL="0" indent="0">
              <a:buFontTx/>
              <a:buNone/>
              <a:defRPr/>
            </a:pPr>
            <a:r>
              <a:rPr lang="en-US" altLang="en-US" sz="1200" dirty="0" smtClean="0"/>
              <a:t>						</a:t>
            </a:r>
          </a:p>
        </p:txBody>
      </p:sp>
    </p:spTree>
    <p:extLst>
      <p:ext uri="{BB962C8B-B14F-4D97-AF65-F5344CB8AC3E}">
        <p14:creationId xmlns:p14="http://schemas.microsoft.com/office/powerpoint/2010/main" val="251598201"/>
      </p:ext>
    </p:extLst>
  </p:cSld>
  <p:clrMapOvr>
    <a:masterClrMapping/>
  </p:clrMapOvr>
  <p:transition>
    <p:wipe dir="r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smtClean="0"/>
              <a:t>Forms of pattern of Capital Structure:</a:t>
            </a:r>
          </a:p>
        </p:txBody>
      </p:sp>
      <p:sp>
        <p:nvSpPr>
          <p:cNvPr id="849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Symbol" panose="05050102010706020507" pitchFamily="18" charset="2"/>
              <a:buNone/>
            </a:pPr>
            <a:r>
              <a:rPr lang="en-US" altLang="en-US" sz="2800" dirty="0" smtClean="0">
                <a:latin typeface="+mj-lt"/>
              </a:rPr>
              <a:t>The capital structure of a new company generally includes the following:</a:t>
            </a:r>
          </a:p>
          <a:p>
            <a:pPr>
              <a:buFont typeface="Symbol" panose="05050102010706020507" pitchFamily="18" charset="2"/>
              <a:buNone/>
            </a:pPr>
            <a:r>
              <a:rPr lang="en-US" altLang="en-US" sz="2800" dirty="0" smtClean="0">
                <a:latin typeface="+mj-lt"/>
              </a:rPr>
              <a:t>      </a:t>
            </a:r>
          </a:p>
          <a:p>
            <a:pPr>
              <a:buFont typeface="Symbol" panose="05050102010706020507" pitchFamily="18" charset="2"/>
              <a:buNone/>
            </a:pPr>
            <a:r>
              <a:rPr lang="en-US" altLang="en-US" sz="2800" dirty="0" smtClean="0">
                <a:latin typeface="+mj-lt"/>
              </a:rPr>
              <a:t>                                 a) Equity shares  </a:t>
            </a:r>
          </a:p>
          <a:p>
            <a:pPr>
              <a:buFont typeface="Symbol" panose="05050102010706020507" pitchFamily="18" charset="2"/>
              <a:buNone/>
            </a:pPr>
            <a:r>
              <a:rPr lang="en-US" altLang="en-US" sz="2800" dirty="0" smtClean="0">
                <a:latin typeface="+mj-lt"/>
              </a:rPr>
              <a:t>                                 b) Preference shares</a:t>
            </a:r>
          </a:p>
          <a:p>
            <a:pPr>
              <a:buFont typeface="Symbol" panose="05050102010706020507" pitchFamily="18" charset="2"/>
              <a:buNone/>
            </a:pPr>
            <a:r>
              <a:rPr lang="en-US" altLang="en-US" sz="2800" dirty="0" smtClean="0">
                <a:latin typeface="+mj-lt"/>
              </a:rPr>
              <a:t>                                 c) Debentures or Bonds  </a:t>
            </a:r>
          </a:p>
          <a:p>
            <a:pPr>
              <a:buFont typeface="Symbol" panose="05050102010706020507" pitchFamily="18" charset="2"/>
              <a:buNone/>
            </a:pPr>
            <a:r>
              <a:rPr lang="en-US" altLang="en-US" sz="2800" dirty="0" smtClean="0">
                <a:latin typeface="+mj-lt"/>
              </a:rPr>
              <a:t>                                 d) Long-term loans</a:t>
            </a:r>
          </a:p>
        </p:txBody>
      </p:sp>
    </p:spTree>
    <p:extLst>
      <p:ext uri="{BB962C8B-B14F-4D97-AF65-F5344CB8AC3E}">
        <p14:creationId xmlns:p14="http://schemas.microsoft.com/office/powerpoint/2010/main" val="66219913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4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4994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849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4" grpId="0"/>
      <p:bldP spid="8499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04800"/>
            <a:ext cx="7772400" cy="1143000"/>
          </a:xfrm>
        </p:spPr>
        <p:txBody>
          <a:bodyPr/>
          <a:lstStyle/>
          <a:p>
            <a:r>
              <a:rPr lang="en-US" altLang="en-US" dirty="0" smtClean="0"/>
              <a:t>Theories of Capital Structure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1600200"/>
            <a:ext cx="8458200" cy="4495800"/>
          </a:xfrm>
        </p:spPr>
        <p:txBody>
          <a:bodyPr/>
          <a:lstStyle/>
          <a:p>
            <a:pPr marL="400050" indent="-400050">
              <a:buFont typeface="Symbol" panose="05050102010706020507" pitchFamily="18" charset="2"/>
              <a:buNone/>
            </a:pPr>
            <a:r>
              <a:rPr lang="en-US" altLang="en-US" sz="2800" dirty="0" smtClean="0">
                <a:latin typeface="+mj-lt"/>
              </a:rPr>
              <a:t>The four major theories of approaches which explain the relationship between capital structure, cost of capital and valuation of firm are:</a:t>
            </a:r>
          </a:p>
          <a:p>
            <a:pPr marL="400050" indent="-400050">
              <a:buFont typeface="Symbol" panose="05050102010706020507" pitchFamily="18" charset="2"/>
              <a:buNone/>
            </a:pPr>
            <a:endParaRPr lang="en-US" altLang="en-US" sz="2800" dirty="0" smtClean="0">
              <a:latin typeface="+mj-lt"/>
            </a:endParaRPr>
          </a:p>
          <a:p>
            <a:pPr marL="400050" lvl="0" indent="-400050">
              <a:buNone/>
            </a:pPr>
            <a:r>
              <a:rPr lang="en-US" altLang="en-US" sz="2800" dirty="0" smtClean="0">
                <a:latin typeface="+mj-lt"/>
              </a:rPr>
              <a:t>               1.</a:t>
            </a:r>
            <a:r>
              <a:rPr lang="en-US" altLang="en-US" sz="2800" dirty="0" smtClean="0">
                <a:solidFill>
                  <a:prstClr val="black"/>
                </a:solidFill>
              </a:rPr>
              <a:t>Modigliani-Miller </a:t>
            </a:r>
            <a:r>
              <a:rPr lang="en-US" altLang="en-US" sz="2800" dirty="0">
                <a:solidFill>
                  <a:prstClr val="black"/>
                </a:solidFill>
              </a:rPr>
              <a:t>(MM) Approach</a:t>
            </a:r>
          </a:p>
          <a:p>
            <a:pPr marL="400050" indent="-400050">
              <a:buFont typeface="Symbol" panose="05050102010706020507" pitchFamily="18" charset="2"/>
              <a:buNone/>
            </a:pPr>
            <a:r>
              <a:rPr lang="en-US" altLang="en-US" sz="2800" dirty="0" smtClean="0">
                <a:latin typeface="+mj-lt"/>
              </a:rPr>
              <a:t>               2. Net Income (NI) Approach</a:t>
            </a:r>
          </a:p>
          <a:p>
            <a:pPr marL="400050" indent="-400050">
              <a:buFont typeface="Symbol" panose="05050102010706020507" pitchFamily="18" charset="2"/>
              <a:buNone/>
            </a:pPr>
            <a:r>
              <a:rPr lang="en-US" altLang="en-US" sz="2800" dirty="0" smtClean="0">
                <a:latin typeface="+mj-lt"/>
              </a:rPr>
              <a:t>               3. Net Operating Income (NOI) Approach</a:t>
            </a:r>
          </a:p>
          <a:p>
            <a:pPr marL="400050" indent="-400050">
              <a:buFont typeface="Symbol" panose="05050102010706020507" pitchFamily="18" charset="2"/>
              <a:buNone/>
            </a:pPr>
            <a:r>
              <a:rPr lang="en-US" altLang="en-US" sz="2800" dirty="0" smtClean="0">
                <a:latin typeface="+mj-lt"/>
              </a:rPr>
              <a:t>               4. The Traditional Approach</a:t>
            </a:r>
          </a:p>
          <a:p>
            <a:pPr marL="400050" indent="-400050">
              <a:buFont typeface="Symbol" panose="05050102010706020507" pitchFamily="18" charset="2"/>
              <a:buNone/>
            </a:pPr>
            <a:r>
              <a:rPr lang="en-US" altLang="en-US" sz="2800" dirty="0" smtClean="0">
                <a:latin typeface="+mj-lt"/>
              </a:rPr>
              <a:t>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252961698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370" name="Rectangle 2"/>
          <p:cNvSpPr>
            <a:spLocks noGrp="1" noChangeArrowheads="1"/>
          </p:cNvSpPr>
          <p:nvPr>
            <p:ph type="body" sz="half" idx="2"/>
          </p:nvPr>
        </p:nvSpPr>
        <p:spPr>
          <a:xfrm>
            <a:off x="4203671" y="1268760"/>
            <a:ext cx="4826000" cy="5081587"/>
          </a:xfrm>
        </p:spPr>
        <p:txBody>
          <a:bodyPr/>
          <a:lstStyle/>
          <a:p>
            <a:pPr eaLnBrk="1" hangingPunct="1">
              <a:lnSpc>
                <a:spcPct val="110000"/>
              </a:lnSpc>
              <a:buSzPct val="80000"/>
              <a:buFont typeface="Wingdings" panose="05000000000000000000" pitchFamily="2" charset="2"/>
              <a:buNone/>
            </a:pPr>
            <a:r>
              <a:rPr lang="en-US" altLang="en-US" sz="2000" b="1" u="sng" dirty="0" smtClean="0">
                <a:latin typeface="+mj-lt"/>
                <a:cs typeface="Times New Roman" panose="02020603050405020304" pitchFamily="18" charset="0"/>
              </a:rPr>
              <a:t>ASSUMPTIONS –</a:t>
            </a:r>
          </a:p>
          <a:p>
            <a:pPr eaLnBrk="1" hangingPunct="1">
              <a:lnSpc>
                <a:spcPct val="110000"/>
              </a:lnSpc>
              <a:buSzPct val="80000"/>
              <a:buFont typeface="Wingdings" panose="05000000000000000000" pitchFamily="2" charset="2"/>
              <a:buChar char="v"/>
            </a:pPr>
            <a:r>
              <a:rPr lang="en-US" altLang="en-US" sz="2000" b="1" dirty="0" smtClean="0">
                <a:latin typeface="+mj-lt"/>
                <a:cs typeface="Times New Roman" panose="02020603050405020304" pitchFamily="18" charset="0"/>
              </a:rPr>
              <a:t>Firms use only two sources of funds – equity &amp; debt.</a:t>
            </a:r>
          </a:p>
          <a:p>
            <a:pPr eaLnBrk="1" hangingPunct="1">
              <a:lnSpc>
                <a:spcPct val="110000"/>
              </a:lnSpc>
              <a:buSzPct val="80000"/>
              <a:buFont typeface="Wingdings" panose="05000000000000000000" pitchFamily="2" charset="2"/>
              <a:buChar char="v"/>
            </a:pPr>
            <a:r>
              <a:rPr lang="en-US" altLang="en-US" sz="2000" b="1" dirty="0" smtClean="0">
                <a:latin typeface="+mj-lt"/>
                <a:cs typeface="Times New Roman" panose="02020603050405020304" pitchFamily="18" charset="0"/>
              </a:rPr>
              <a:t>No change in investment decisions of the firm, i.e. no change in total assets.</a:t>
            </a:r>
          </a:p>
          <a:p>
            <a:pPr eaLnBrk="1" hangingPunct="1">
              <a:lnSpc>
                <a:spcPct val="110000"/>
              </a:lnSpc>
              <a:buSzPct val="80000"/>
              <a:buFont typeface="Wingdings" panose="05000000000000000000" pitchFamily="2" charset="2"/>
              <a:buChar char="v"/>
            </a:pPr>
            <a:r>
              <a:rPr lang="en-US" altLang="en-US" sz="2000" b="1" dirty="0" smtClean="0">
                <a:latin typeface="+mj-lt"/>
                <a:cs typeface="Times New Roman" panose="02020603050405020304" pitchFamily="18" charset="0"/>
              </a:rPr>
              <a:t>100 % dividend payout ratio, i.e. no retained earnings.</a:t>
            </a:r>
          </a:p>
          <a:p>
            <a:pPr eaLnBrk="1" hangingPunct="1">
              <a:lnSpc>
                <a:spcPct val="110000"/>
              </a:lnSpc>
              <a:buSzPct val="80000"/>
              <a:buFont typeface="Wingdings" panose="05000000000000000000" pitchFamily="2" charset="2"/>
              <a:buChar char="v"/>
            </a:pPr>
            <a:r>
              <a:rPr lang="en-US" altLang="en-US" sz="2000" b="1" dirty="0" smtClean="0">
                <a:latin typeface="+mj-lt"/>
                <a:cs typeface="Times New Roman" panose="02020603050405020304" pitchFamily="18" charset="0"/>
              </a:rPr>
              <a:t>Business risk of firm is not affected by the financing mix.</a:t>
            </a:r>
          </a:p>
          <a:p>
            <a:pPr eaLnBrk="1" hangingPunct="1">
              <a:lnSpc>
                <a:spcPct val="110000"/>
              </a:lnSpc>
              <a:buSzPct val="80000"/>
              <a:buFont typeface="Wingdings" panose="05000000000000000000" pitchFamily="2" charset="2"/>
              <a:buChar char="v"/>
            </a:pPr>
            <a:r>
              <a:rPr lang="en-US" altLang="en-US" sz="2000" b="1" dirty="0" smtClean="0">
                <a:latin typeface="+mj-lt"/>
                <a:cs typeface="Times New Roman" panose="02020603050405020304" pitchFamily="18" charset="0"/>
              </a:rPr>
              <a:t>No corporate or personal taxation.</a:t>
            </a:r>
          </a:p>
          <a:p>
            <a:pPr eaLnBrk="1" hangingPunct="1">
              <a:lnSpc>
                <a:spcPct val="110000"/>
              </a:lnSpc>
              <a:buSzPct val="80000"/>
              <a:buFont typeface="Wingdings" panose="05000000000000000000" pitchFamily="2" charset="2"/>
              <a:buChar char="v"/>
            </a:pPr>
            <a:r>
              <a:rPr lang="en-US" altLang="en-US" sz="2000" b="1" dirty="0" smtClean="0">
                <a:latin typeface="+mj-lt"/>
                <a:cs typeface="Times New Roman" panose="02020603050405020304" pitchFamily="18" charset="0"/>
              </a:rPr>
              <a:t>Investors expect future profitability of the firm.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24744"/>
          </a:xfrm>
        </p:spPr>
        <p:txBody>
          <a:bodyPr lIns="182880" tIns="182880" bIns="182880"/>
          <a:lstStyle/>
          <a:p>
            <a:pPr eaLnBrk="1" hangingPunct="1">
              <a:lnSpc>
                <a:spcPct val="120000"/>
              </a:lnSpc>
              <a:spcBef>
                <a:spcPct val="20000"/>
              </a:spcBef>
            </a:pPr>
            <a:r>
              <a:rPr lang="en-US" altLang="en-US" dirty="0" smtClean="0"/>
              <a:t>Capital Structure Theories</a:t>
            </a:r>
            <a:endParaRPr lang="en-GB" altLang="en-US" b="1" u="sng" dirty="0" smtClean="0">
              <a:cs typeface="Times New Roman" panose="02020603050405020304" pitchFamily="18" charset="0"/>
            </a:endParaRPr>
          </a:p>
        </p:txBody>
      </p:sp>
      <p:pic>
        <p:nvPicPr>
          <p:cNvPr id="186376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68747"/>
            <a:ext cx="4171950" cy="44925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6074999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1863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7" dur="indefinite"/>
                                        <p:tgtEl>
                                          <p:spTgt spid="1863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9" dur="indefinite"/>
                                        <p:tgtEl>
                                          <p:spTgt spid="1863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0" dur="indefinite"/>
                                        <p:tgtEl>
                                          <p:spTgt spid="1863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1863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3" dur="indefinite"/>
                                        <p:tgtEl>
                                          <p:spTgt spid="1863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5" dur="indefinite"/>
                                        <p:tgtEl>
                                          <p:spTgt spid="1863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6" dur="indefinite"/>
                                        <p:tgtEl>
                                          <p:spTgt spid="1863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1863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9" dur="indefinite"/>
                                        <p:tgtEl>
                                          <p:spTgt spid="1863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9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1" dur="indefinite"/>
                                        <p:tgtEl>
                                          <p:spTgt spid="1863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22" dur="indefinite"/>
                                        <p:tgtEl>
                                          <p:spTgt spid="1863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9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1863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25" dur="indefinite"/>
                                        <p:tgtEl>
                                          <p:spTgt spid="1863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mph" presetSubtype="0" grpId="1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 rctx="PPT">
                                        <p:cTn id="29" dur="indefinite"/>
                                        <p:tgtEl>
                                          <p:spTgt spid="1863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1.0"/>
                                      </p:to>
                                    </p:set>
                                    <p:animEffect filter="image" prLst="opacity: 1.0">
                                      <p:cBhvr rctx="IE">
                                        <p:cTn id="30" dur="indefinite"/>
                                        <p:tgtEl>
                                          <p:spTgt spid="1863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mph" presetSubtype="0" grpId="1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 rctx="PPT">
                                        <p:cTn id="34" dur="indefinite"/>
                                        <p:tgtEl>
                                          <p:spTgt spid="1863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1.0"/>
                                      </p:to>
                                    </p:set>
                                    <p:animEffect filter="image" prLst="opacity: 1.0">
                                      <p:cBhvr rctx="IE">
                                        <p:cTn id="35" dur="indefinite"/>
                                        <p:tgtEl>
                                          <p:spTgt spid="1863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9" presetClass="emph" presetSubtype="0" grpId="1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 rctx="PPT">
                                        <p:cTn id="39" dur="indefinite"/>
                                        <p:tgtEl>
                                          <p:spTgt spid="1863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1.0"/>
                                      </p:to>
                                    </p:set>
                                    <p:animEffect filter="image" prLst="opacity: 1.0">
                                      <p:cBhvr rctx="IE">
                                        <p:cTn id="40" dur="indefinite"/>
                                        <p:tgtEl>
                                          <p:spTgt spid="1863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9" presetClass="emph" presetSubtype="0" grpId="1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 rctx="PPT">
                                        <p:cTn id="44" dur="indefinite"/>
                                        <p:tgtEl>
                                          <p:spTgt spid="1863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1.0"/>
                                      </p:to>
                                    </p:set>
                                    <p:animEffect filter="image" prLst="opacity: 1.0">
                                      <p:cBhvr rctx="IE">
                                        <p:cTn id="45" dur="indefinite"/>
                                        <p:tgtEl>
                                          <p:spTgt spid="1863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9" presetClass="emph" presetSubtype="0" grpId="1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 rctx="PPT">
                                        <p:cTn id="49" dur="indefinite"/>
                                        <p:tgtEl>
                                          <p:spTgt spid="1863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1.0"/>
                                      </p:to>
                                    </p:set>
                                    <p:animEffect filter="image" prLst="opacity: 1.0">
                                      <p:cBhvr rctx="IE">
                                        <p:cTn id="50" dur="indefinite"/>
                                        <p:tgtEl>
                                          <p:spTgt spid="1863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mph" presetSubtype="0" grpId="1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 rctx="PPT">
                                        <p:cTn id="54" dur="indefinite"/>
                                        <p:tgtEl>
                                          <p:spTgt spid="1863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1.0"/>
                                      </p:to>
                                    </p:set>
                                    <p:animEffect filter="image" prLst="opacity: 1.0">
                                      <p:cBhvr rctx="IE">
                                        <p:cTn id="55" dur="indefinite"/>
                                        <p:tgtEl>
                                          <p:spTgt spid="1863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9" presetClass="emph" presetSubtype="0" grpId="1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 rctx="PPT">
                                        <p:cTn id="59" dur="indefinite"/>
                                        <p:tgtEl>
                                          <p:spTgt spid="1863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1.0"/>
                                      </p:to>
                                    </p:set>
                                    <p:animEffect filter="image" prLst="opacity: 1.0">
                                      <p:cBhvr rctx="IE">
                                        <p:cTn id="60" dur="indefinite"/>
                                        <p:tgtEl>
                                          <p:spTgt spid="1863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3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5" dur="500"/>
                                        <p:tgtEl>
                                          <p:spTgt spid="1863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6370" grpId="0" build="allAtOnce"/>
      <p:bldP spid="186370" grpI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4000" dirty="0" smtClean="0"/>
              <a:t>1. The Modigliani &amp; Miller Propositions</a:t>
            </a:r>
          </a:p>
        </p:txBody>
      </p:sp>
      <p:sp>
        <p:nvSpPr>
          <p:cNvPr id="185347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447800"/>
            <a:ext cx="7848600" cy="4724400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US" altLang="en-US" sz="3600" u="sng" dirty="0" smtClean="0"/>
              <a:t>Modigliani and Miller (M&amp;M) argument</a:t>
            </a:r>
            <a:r>
              <a:rPr lang="en-US" altLang="en-US" sz="3600" dirty="0" smtClean="0"/>
              <a:t>: Capital structure decisions do not affect firm value.</a:t>
            </a:r>
          </a:p>
          <a:p>
            <a:pPr lvl="1" eaLnBrk="1" hangingPunct="1"/>
            <a:r>
              <a:rPr lang="en-US" altLang="en-US" dirty="0" smtClean="0"/>
              <a:t>Managers who operate in imperfect markets can see more clearly how market imperfections might lead them to choose one capital structure over another.</a:t>
            </a:r>
          </a:p>
          <a:p>
            <a:pPr lvl="1" eaLnBrk="1" hangingPunct="1"/>
            <a:r>
              <a:rPr lang="en-US" altLang="en-US" dirty="0" smtClean="0"/>
              <a:t>M&amp;M’s argument rests on the principle of </a:t>
            </a:r>
            <a:r>
              <a:rPr lang="en-US" altLang="en-US" i="1" dirty="0" smtClean="0"/>
              <a:t>no arbitrage</a:t>
            </a:r>
            <a:r>
              <a:rPr lang="en-US" altLang="en-US" dirty="0" smtClean="0"/>
              <a:t>.</a:t>
            </a:r>
          </a:p>
          <a:p>
            <a:pPr eaLnBrk="1" hangingPunct="1"/>
            <a:endParaRPr lang="en-US" altLang="en-US" sz="3600" dirty="0" smtClean="0"/>
          </a:p>
        </p:txBody>
      </p:sp>
      <p:sp>
        <p:nvSpPr>
          <p:cNvPr id="54276" name="Slide Number Placeholder 5"/>
          <p:cNvSpPr>
            <a:spLocks noGrp="1"/>
          </p:cNvSpPr>
          <p:nvPr>
            <p:ph type="sldNum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40000"/>
              </a:spcBef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3200">
                <a:solidFill>
                  <a:srgbClr val="0033CC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4D4D4D"/>
              </a:buClr>
              <a:buSzPct val="80000"/>
              <a:buFont typeface="Wingdings" panose="05000000000000000000" pitchFamily="2" charset="2"/>
              <a:buChar char="q"/>
              <a:defRPr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lr>
                <a:srgbClr val="4D4D4D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71404E2-99BC-4467-89E1-D4F14FA28BD9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altLang="en-US" sz="1200" b="0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04634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85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853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1853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5347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Slide Number Placeholder 3"/>
          <p:cNvSpPr>
            <a:spLocks noGrp="1"/>
          </p:cNvSpPr>
          <p:nvPr>
            <p:ph type="sldNum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40000"/>
              </a:spcBef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3200">
                <a:solidFill>
                  <a:srgbClr val="0033CC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4D4D4D"/>
              </a:buClr>
              <a:buSzPct val="80000"/>
              <a:buFont typeface="Wingdings" panose="05000000000000000000" pitchFamily="2" charset="2"/>
              <a:buChar char="q"/>
              <a:defRPr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lr>
                <a:srgbClr val="4D4D4D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5112250-0E6D-4705-A717-38915E67B624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altLang="en-US" sz="1200" b="0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56323" name="Rectangle 4"/>
          <p:cNvSpPr>
            <a:spLocks noChangeArrowheads="1"/>
          </p:cNvSpPr>
          <p:nvPr/>
        </p:nvSpPr>
        <p:spPr bwMode="auto">
          <a:xfrm>
            <a:off x="762000" y="228600"/>
            <a:ext cx="7848600" cy="68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40000"/>
              </a:spcBef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3200">
                <a:solidFill>
                  <a:srgbClr val="0033CC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4D4D4D"/>
              </a:buClr>
              <a:buSzPct val="80000"/>
              <a:buFont typeface="Wingdings" panose="05000000000000000000" pitchFamily="2" charset="2"/>
              <a:buChar char="q"/>
              <a:defRPr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lr>
                <a:srgbClr val="4D4D4D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Arial" panose="020B0604020202020204" pitchFamily="34" charset="0"/>
              </a:rPr>
              <a:t>The M&amp;M Capital Structure Model</a:t>
            </a:r>
          </a:p>
        </p:txBody>
      </p:sp>
      <p:sp>
        <p:nvSpPr>
          <p:cNvPr id="247813" name="Rectangle 5"/>
          <p:cNvSpPr>
            <a:spLocks noChangeArrowheads="1"/>
          </p:cNvSpPr>
          <p:nvPr/>
        </p:nvSpPr>
        <p:spPr bwMode="auto">
          <a:xfrm>
            <a:off x="381000" y="1219200"/>
            <a:ext cx="8226425" cy="9144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40000"/>
              </a:spcBef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3200">
                <a:solidFill>
                  <a:srgbClr val="0033CC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4D4D4D"/>
              </a:buClr>
              <a:buSzPct val="80000"/>
              <a:buFont typeface="Wingdings" panose="05000000000000000000" pitchFamily="2" charset="2"/>
              <a:buChar char="q"/>
              <a:defRPr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lr>
                <a:srgbClr val="4D4D4D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Arial" panose="020B0604020202020204" pitchFamily="34" charset="0"/>
              </a:rPr>
              <a:t>First model to show that capital structure decision may be irrelevant </a:t>
            </a:r>
          </a:p>
        </p:txBody>
      </p:sp>
      <p:sp>
        <p:nvSpPr>
          <p:cNvPr id="247814" name="Rectangle 6"/>
          <p:cNvSpPr>
            <a:spLocks noChangeArrowheads="1"/>
          </p:cNvSpPr>
          <p:nvPr/>
        </p:nvSpPr>
        <p:spPr bwMode="auto">
          <a:xfrm>
            <a:off x="381000" y="2286000"/>
            <a:ext cx="8226425" cy="914400"/>
          </a:xfrm>
          <a:prstGeom prst="rect">
            <a:avLst/>
          </a:prstGeom>
          <a:solidFill>
            <a:srgbClr val="FFCC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40000"/>
              </a:spcBef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3200">
                <a:solidFill>
                  <a:srgbClr val="0033CC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4D4D4D"/>
              </a:buClr>
              <a:buSzPct val="80000"/>
              <a:buFont typeface="Wingdings" panose="05000000000000000000" pitchFamily="2" charset="2"/>
              <a:buChar char="q"/>
              <a:defRPr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lr>
                <a:srgbClr val="4D4D4D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Arial" panose="020B0604020202020204" pitchFamily="34" charset="0"/>
              </a:rPr>
              <a:t>Assumes perfect markets, no taxes or transactions costs </a:t>
            </a:r>
          </a:p>
        </p:txBody>
      </p:sp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381000" y="3429000"/>
            <a:ext cx="8153400" cy="2057400"/>
            <a:chOff x="384" y="2400"/>
            <a:chExt cx="5136" cy="1296"/>
          </a:xfrm>
        </p:grpSpPr>
        <p:sp>
          <p:nvSpPr>
            <p:cNvPr id="56328" name="AutoShape 8"/>
            <p:cNvSpPr>
              <a:spLocks noChangeArrowheads="1"/>
            </p:cNvSpPr>
            <p:nvPr/>
          </p:nvSpPr>
          <p:spPr bwMode="auto">
            <a:xfrm>
              <a:off x="384" y="2688"/>
              <a:ext cx="1632" cy="766"/>
            </a:xfrm>
            <a:prstGeom prst="rightArrowCallout">
              <a:avLst>
                <a:gd name="adj1" fmla="val 21778"/>
                <a:gd name="adj2" fmla="val 10889"/>
                <a:gd name="adj3" fmla="val 30439"/>
                <a:gd name="adj4" fmla="val 81347"/>
              </a:avLst>
            </a:prstGeom>
            <a:solidFill>
              <a:srgbClr val="FFCC00"/>
            </a:solidFill>
            <a:ln w="2857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>
                <a:spcBef>
                  <a:spcPct val="40000"/>
                </a:spcBef>
                <a:buClr>
                  <a:srgbClr val="CC6600"/>
                </a:buClr>
                <a:buSzPct val="80000"/>
                <a:buFont typeface="Wingdings" panose="05000000000000000000" pitchFamily="2" charset="2"/>
                <a:buChar char="q"/>
                <a:defRPr sz="3200">
                  <a:solidFill>
                    <a:srgbClr val="0033CC"/>
                  </a:solidFill>
                  <a:latin typeface="Tahoma" panose="020B060403050404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rgbClr val="4D4D4D"/>
                </a:buClr>
                <a:buSzPct val="80000"/>
                <a:buFont typeface="Wingdings" panose="05000000000000000000" pitchFamily="2" charset="2"/>
                <a:buChar char="q"/>
                <a:defRPr sz="28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CC6600"/>
                </a:buClr>
                <a:buSzPct val="80000"/>
                <a:buFont typeface="Wingdings" panose="05000000000000000000" pitchFamily="2" charset="2"/>
                <a:buChar char="q"/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rgbClr val="4D4D4D"/>
                </a:buClr>
                <a:buSzPct val="80000"/>
                <a:buFont typeface="Wingdings" panose="05000000000000000000" pitchFamily="2" charset="2"/>
                <a:buChar char="q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rgbClr val="CC6600"/>
                </a:buClr>
                <a:buSzPct val="80000"/>
                <a:buFont typeface="Wingdings" panose="05000000000000000000" pitchFamily="2" charset="2"/>
                <a:buChar char="q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CC6600"/>
                </a:buClr>
                <a:buSzPct val="80000"/>
                <a:buFont typeface="Wingdings" panose="05000000000000000000" pitchFamily="2" charset="2"/>
                <a:buChar char="q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CC6600"/>
                </a:buClr>
                <a:buSzPct val="80000"/>
                <a:buFont typeface="Wingdings" panose="05000000000000000000" pitchFamily="2" charset="2"/>
                <a:buChar char="q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CC6600"/>
                </a:buClr>
                <a:buSzPct val="80000"/>
                <a:buFont typeface="Wingdings" panose="05000000000000000000" pitchFamily="2" charset="2"/>
                <a:buChar char="q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CC6600"/>
                </a:buClr>
                <a:buSzPct val="80000"/>
                <a:buFont typeface="Wingdings" panose="05000000000000000000" pitchFamily="2" charset="2"/>
                <a:buChar char="q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Arial" panose="020B0604020202020204" pitchFamily="34" charset="0"/>
              </a:endParaRPr>
            </a:p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en-US" sz="24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ahoma" panose="020B0604030504040204" pitchFamily="34" charset="0"/>
                  <a:ea typeface="+mn-ea"/>
                  <a:cs typeface="Arial" panose="020B0604020202020204" pitchFamily="34" charset="0"/>
                </a:rPr>
                <a:t>Key insight</a:t>
              </a:r>
              <a:endParaRPr kumimoji="0" lang="en-US" altLang="en-US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Arial" panose="020B0604020202020204" pitchFamily="34" charset="0"/>
              </a:endParaRPr>
            </a:p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Arial" panose="020B0604020202020204" pitchFamily="34" charset="0"/>
              </a:endParaRPr>
            </a:p>
          </p:txBody>
        </p:sp>
        <p:sp>
          <p:nvSpPr>
            <p:cNvPr id="56329" name="AutoShape 9"/>
            <p:cNvSpPr>
              <a:spLocks noChangeArrowheads="1"/>
            </p:cNvSpPr>
            <p:nvPr/>
          </p:nvSpPr>
          <p:spPr bwMode="auto">
            <a:xfrm>
              <a:off x="2352" y="2400"/>
              <a:ext cx="3024" cy="624"/>
            </a:xfrm>
            <a:prstGeom prst="downArrowCallout">
              <a:avLst>
                <a:gd name="adj1" fmla="val 100962"/>
                <a:gd name="adj2" fmla="val 50481"/>
                <a:gd name="adj3" fmla="val 25389"/>
                <a:gd name="adj4" fmla="val 66667"/>
              </a:avLst>
            </a:prstGeom>
            <a:solidFill>
              <a:srgbClr val="FF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/>
            <a:lstStyle>
              <a:lvl1pPr>
                <a:spcBef>
                  <a:spcPct val="40000"/>
                </a:spcBef>
                <a:buClr>
                  <a:srgbClr val="CC6600"/>
                </a:buClr>
                <a:buSzPct val="80000"/>
                <a:buFont typeface="Wingdings" panose="05000000000000000000" pitchFamily="2" charset="2"/>
                <a:buChar char="q"/>
                <a:defRPr sz="3200">
                  <a:solidFill>
                    <a:srgbClr val="0033CC"/>
                  </a:solidFill>
                  <a:latin typeface="Tahoma" panose="020B060403050404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rgbClr val="4D4D4D"/>
                </a:buClr>
                <a:buSzPct val="80000"/>
                <a:buFont typeface="Wingdings" panose="05000000000000000000" pitchFamily="2" charset="2"/>
                <a:buChar char="q"/>
                <a:defRPr sz="28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CC6600"/>
                </a:buClr>
                <a:buSzPct val="80000"/>
                <a:buFont typeface="Wingdings" panose="05000000000000000000" pitchFamily="2" charset="2"/>
                <a:buChar char="q"/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rgbClr val="4D4D4D"/>
                </a:buClr>
                <a:buSzPct val="80000"/>
                <a:buFont typeface="Wingdings" panose="05000000000000000000" pitchFamily="2" charset="2"/>
                <a:buChar char="q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rgbClr val="CC6600"/>
                </a:buClr>
                <a:buSzPct val="80000"/>
                <a:buFont typeface="Wingdings" panose="05000000000000000000" pitchFamily="2" charset="2"/>
                <a:buChar char="q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CC6600"/>
                </a:buClr>
                <a:buSzPct val="80000"/>
                <a:buFont typeface="Wingdings" panose="05000000000000000000" pitchFamily="2" charset="2"/>
                <a:buChar char="q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CC6600"/>
                </a:buClr>
                <a:buSzPct val="80000"/>
                <a:buFont typeface="Wingdings" panose="05000000000000000000" pitchFamily="2" charset="2"/>
                <a:buChar char="q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CC6600"/>
                </a:buClr>
                <a:buSzPct val="80000"/>
                <a:buFont typeface="Wingdings" panose="05000000000000000000" pitchFamily="2" charset="2"/>
                <a:buChar char="q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CC6600"/>
                </a:buClr>
                <a:buSzPct val="80000"/>
                <a:buFont typeface="Wingdings" panose="05000000000000000000" pitchFamily="2" charset="2"/>
                <a:buChar char="q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en-US" sz="2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+mn-ea"/>
                  <a:cs typeface="Arial" panose="020B0604020202020204" pitchFamily="34" charset="0"/>
                </a:rPr>
                <a:t>Firm value is determined by: </a:t>
              </a:r>
            </a:p>
          </p:txBody>
        </p:sp>
        <p:sp>
          <p:nvSpPr>
            <p:cNvPr id="56330" name="Rectangle 10"/>
            <p:cNvSpPr>
              <a:spLocks noChangeArrowheads="1"/>
            </p:cNvSpPr>
            <p:nvPr/>
          </p:nvSpPr>
          <p:spPr bwMode="auto">
            <a:xfrm>
              <a:off x="2208" y="3120"/>
              <a:ext cx="1584" cy="576"/>
            </a:xfrm>
            <a:prstGeom prst="rect">
              <a:avLst/>
            </a:prstGeom>
            <a:solidFill>
              <a:srgbClr val="FFFF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>
              <a:lvl1pPr>
                <a:spcBef>
                  <a:spcPct val="40000"/>
                </a:spcBef>
                <a:buClr>
                  <a:srgbClr val="CC6600"/>
                </a:buClr>
                <a:buSzPct val="80000"/>
                <a:buFont typeface="Wingdings" panose="05000000000000000000" pitchFamily="2" charset="2"/>
                <a:buChar char="q"/>
                <a:defRPr sz="3200">
                  <a:solidFill>
                    <a:srgbClr val="0033CC"/>
                  </a:solidFill>
                  <a:latin typeface="Tahoma" panose="020B060403050404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rgbClr val="4D4D4D"/>
                </a:buClr>
                <a:buSzPct val="80000"/>
                <a:buFont typeface="Wingdings" panose="05000000000000000000" pitchFamily="2" charset="2"/>
                <a:buChar char="q"/>
                <a:defRPr sz="28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CC6600"/>
                </a:buClr>
                <a:buSzPct val="80000"/>
                <a:buFont typeface="Wingdings" panose="05000000000000000000" pitchFamily="2" charset="2"/>
                <a:buChar char="q"/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rgbClr val="4D4D4D"/>
                </a:buClr>
                <a:buSzPct val="80000"/>
                <a:buFont typeface="Wingdings" panose="05000000000000000000" pitchFamily="2" charset="2"/>
                <a:buChar char="q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rgbClr val="CC6600"/>
                </a:buClr>
                <a:buSzPct val="80000"/>
                <a:buFont typeface="Wingdings" panose="05000000000000000000" pitchFamily="2" charset="2"/>
                <a:buChar char="q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CC6600"/>
                </a:buClr>
                <a:buSzPct val="80000"/>
                <a:buFont typeface="Wingdings" panose="05000000000000000000" pitchFamily="2" charset="2"/>
                <a:buChar char="q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CC6600"/>
                </a:buClr>
                <a:buSzPct val="80000"/>
                <a:buFont typeface="Wingdings" panose="05000000000000000000" pitchFamily="2" charset="2"/>
                <a:buChar char="q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CC6600"/>
                </a:buClr>
                <a:buSzPct val="80000"/>
                <a:buFont typeface="Wingdings" panose="05000000000000000000" pitchFamily="2" charset="2"/>
                <a:buChar char="q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CC6600"/>
                </a:buClr>
                <a:buSzPct val="80000"/>
                <a:buFont typeface="Wingdings" panose="05000000000000000000" pitchFamily="2" charset="2"/>
                <a:buChar char="q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+mn-ea"/>
                  <a:cs typeface="Arial" panose="020B0604020202020204" pitchFamily="34" charset="0"/>
                  <a:sym typeface="Symbol" panose="05050102010706020507" pitchFamily="18" charset="2"/>
                </a:rPr>
                <a:t>Cash flows generated </a:t>
              </a:r>
              <a:endPara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Arial" panose="020B0604020202020204" pitchFamily="34" charset="0"/>
                <a:sym typeface="Symbol" panose="05050102010706020507" pitchFamily="18" charset="2"/>
              </a:endParaRPr>
            </a:p>
          </p:txBody>
        </p:sp>
        <p:sp>
          <p:nvSpPr>
            <p:cNvPr id="56331" name="Rectangle 11"/>
            <p:cNvSpPr>
              <a:spLocks noChangeArrowheads="1"/>
            </p:cNvSpPr>
            <p:nvPr/>
          </p:nvSpPr>
          <p:spPr bwMode="auto">
            <a:xfrm>
              <a:off x="3936" y="3120"/>
              <a:ext cx="1584" cy="576"/>
            </a:xfrm>
            <a:prstGeom prst="rect">
              <a:avLst/>
            </a:prstGeom>
            <a:solidFill>
              <a:srgbClr val="FFFF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/>
            <a:lstStyle>
              <a:lvl1pPr>
                <a:spcBef>
                  <a:spcPct val="40000"/>
                </a:spcBef>
                <a:buClr>
                  <a:srgbClr val="CC6600"/>
                </a:buClr>
                <a:buSzPct val="80000"/>
                <a:buFont typeface="Wingdings" panose="05000000000000000000" pitchFamily="2" charset="2"/>
                <a:buChar char="q"/>
                <a:defRPr sz="3200">
                  <a:solidFill>
                    <a:srgbClr val="0033CC"/>
                  </a:solidFill>
                  <a:latin typeface="Tahoma" panose="020B060403050404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rgbClr val="4D4D4D"/>
                </a:buClr>
                <a:buSzPct val="80000"/>
                <a:buFont typeface="Wingdings" panose="05000000000000000000" pitchFamily="2" charset="2"/>
                <a:buChar char="q"/>
                <a:defRPr sz="28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CC6600"/>
                </a:buClr>
                <a:buSzPct val="80000"/>
                <a:buFont typeface="Wingdings" panose="05000000000000000000" pitchFamily="2" charset="2"/>
                <a:buChar char="q"/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rgbClr val="4D4D4D"/>
                </a:buClr>
                <a:buSzPct val="80000"/>
                <a:buFont typeface="Wingdings" panose="05000000000000000000" pitchFamily="2" charset="2"/>
                <a:buChar char="q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rgbClr val="CC6600"/>
                </a:buClr>
                <a:buSzPct val="80000"/>
                <a:buFont typeface="Wingdings" panose="05000000000000000000" pitchFamily="2" charset="2"/>
                <a:buChar char="q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CC6600"/>
                </a:buClr>
                <a:buSzPct val="80000"/>
                <a:buFont typeface="Wingdings" panose="05000000000000000000" pitchFamily="2" charset="2"/>
                <a:buChar char="q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CC6600"/>
                </a:buClr>
                <a:buSzPct val="80000"/>
                <a:buFont typeface="Wingdings" panose="05000000000000000000" pitchFamily="2" charset="2"/>
                <a:buChar char="q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CC6600"/>
                </a:buClr>
                <a:buSzPct val="80000"/>
                <a:buFont typeface="Wingdings" panose="05000000000000000000" pitchFamily="2" charset="2"/>
                <a:buChar char="q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CC6600"/>
                </a:buClr>
                <a:buSzPct val="80000"/>
                <a:buFont typeface="Wingdings" panose="05000000000000000000" pitchFamily="2" charset="2"/>
                <a:buChar char="q"/>
                <a:defRPr sz="20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+mn-ea"/>
                  <a:cs typeface="Arial" panose="020B0604020202020204" pitchFamily="34" charset="0"/>
                  <a:sym typeface="Symbol" panose="05050102010706020507" pitchFamily="18" charset="2"/>
                </a:rPr>
                <a:t>Underlying business risk </a:t>
              </a:r>
              <a:endPara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Arial" panose="020B0604020202020204" pitchFamily="34" charset="0"/>
                <a:sym typeface="Symbol" panose="05050102010706020507" pitchFamily="18" charset="2"/>
              </a:endParaRPr>
            </a:p>
          </p:txBody>
        </p:sp>
      </p:grpSp>
      <p:sp>
        <p:nvSpPr>
          <p:cNvPr id="247820" name="AutoShape 12"/>
          <p:cNvSpPr>
            <a:spLocks noChangeArrowheads="1"/>
          </p:cNvSpPr>
          <p:nvPr/>
        </p:nvSpPr>
        <p:spPr bwMode="auto">
          <a:xfrm>
            <a:off x="381000" y="5791200"/>
            <a:ext cx="8226425" cy="762000"/>
          </a:xfrm>
          <a:prstGeom prst="roundRect">
            <a:avLst>
              <a:gd name="adj" fmla="val 16667"/>
            </a:avLst>
          </a:prstGeom>
          <a:solidFill>
            <a:srgbClr val="FFFF66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anchor="ctr"/>
          <a:lstStyle>
            <a:lvl1pPr>
              <a:spcBef>
                <a:spcPct val="40000"/>
              </a:spcBef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3200">
                <a:solidFill>
                  <a:srgbClr val="0033CC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4D4D4D"/>
              </a:buClr>
              <a:buSzPct val="80000"/>
              <a:buFont typeface="Wingdings" panose="05000000000000000000" pitchFamily="2" charset="2"/>
              <a:buChar char="q"/>
              <a:defRPr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lr>
                <a:srgbClr val="4D4D4D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0" i="1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Arial" panose="020B0604020202020204" pitchFamily="34" charset="0"/>
              </a:rPr>
              <a:t>Capital structure merely determines how cash flows and risks are allocated between bondholders and stockholders. </a:t>
            </a:r>
          </a:p>
        </p:txBody>
      </p:sp>
    </p:spTree>
    <p:extLst>
      <p:ext uri="{BB962C8B-B14F-4D97-AF65-F5344CB8AC3E}">
        <p14:creationId xmlns:p14="http://schemas.microsoft.com/office/powerpoint/2010/main" val="3581159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8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478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8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478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478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7813" grpId="0" animBg="1" autoUpdateAnimBg="0"/>
      <p:bldP spid="247814" grpId="0" animBg="1" autoUpdateAnimBg="0"/>
      <p:bldP spid="247820" grpId="0" animBg="1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152400"/>
            <a:ext cx="7924800" cy="914400"/>
          </a:xfrm>
        </p:spPr>
        <p:txBody>
          <a:bodyPr/>
          <a:lstStyle/>
          <a:p>
            <a:pPr eaLnBrk="1" hangingPunct="1"/>
            <a:r>
              <a:rPr lang="en-US" altLang="en-US" smtClean="0"/>
              <a:t>Assumptions of the M&amp;M Capital Structure Model</a:t>
            </a:r>
          </a:p>
        </p:txBody>
      </p:sp>
      <p:sp>
        <p:nvSpPr>
          <p:cNvPr id="186374" name="Rectangle 6"/>
          <p:cNvSpPr>
            <a:spLocks noGrp="1" noChangeArrowheads="1"/>
          </p:cNvSpPr>
          <p:nvPr>
            <p:ph idx="1"/>
          </p:nvPr>
        </p:nvSpPr>
        <p:spPr>
          <a:xfrm>
            <a:off x="609600" y="1524000"/>
            <a:ext cx="7848600" cy="5181600"/>
          </a:xfrm>
        </p:spPr>
        <p:txBody>
          <a:bodyPr/>
          <a:lstStyle/>
          <a:p>
            <a:pPr eaLnBrk="1" hangingPunct="1"/>
            <a:r>
              <a:rPr lang="en-US" altLang="en-US" sz="3600" dirty="0" smtClean="0"/>
              <a:t>Capital markets are </a:t>
            </a:r>
            <a:r>
              <a:rPr lang="en-US" altLang="en-US" sz="3600" i="1" dirty="0" smtClean="0"/>
              <a:t>perfect – </a:t>
            </a:r>
            <a:r>
              <a:rPr lang="en-US" altLang="en-US" sz="3600" dirty="0" smtClean="0"/>
              <a:t> neither firms nor investors pay taxes or transactions costs.</a:t>
            </a:r>
          </a:p>
          <a:p>
            <a:pPr eaLnBrk="1" hangingPunct="1"/>
            <a:r>
              <a:rPr lang="en-US" altLang="en-US" sz="3600" dirty="0" smtClean="0"/>
              <a:t>Investors can borrow and lend at the same rate that corporations can.</a:t>
            </a:r>
          </a:p>
          <a:p>
            <a:pPr eaLnBrk="1" hangingPunct="1"/>
            <a:r>
              <a:rPr lang="en-US" altLang="en-US" sz="3600" dirty="0" smtClean="0"/>
              <a:t>There are no information asymmetric.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en-US" dirty="0" smtClean="0"/>
          </a:p>
        </p:txBody>
      </p:sp>
      <p:sp>
        <p:nvSpPr>
          <p:cNvPr id="57348" name="Slide Number Placeholder 5"/>
          <p:cNvSpPr>
            <a:spLocks noGrp="1"/>
          </p:cNvSpPr>
          <p:nvPr>
            <p:ph type="sldNum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40000"/>
              </a:spcBef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3200">
                <a:solidFill>
                  <a:srgbClr val="0033CC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4D4D4D"/>
              </a:buClr>
              <a:buSzPct val="80000"/>
              <a:buFont typeface="Wingdings" panose="05000000000000000000" pitchFamily="2" charset="2"/>
              <a:buChar char="q"/>
              <a:defRPr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lr>
                <a:srgbClr val="4D4D4D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FB86004-30BD-4689-9031-673C223F0EB1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altLang="en-US" sz="1200" b="0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54964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3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1863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3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1000"/>
                                        <p:tgtEl>
                                          <p:spTgt spid="1863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3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1000"/>
                                        <p:tgtEl>
                                          <p:spTgt spid="1863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6374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10"/>
          <p:cNvSpPr>
            <a:spLocks noGrp="1" noChangeArrowheads="1"/>
          </p:cNvSpPr>
          <p:nvPr>
            <p:ph idx="1"/>
          </p:nvPr>
        </p:nvSpPr>
        <p:spPr>
          <a:xfrm>
            <a:off x="685800" y="1295400"/>
            <a:ext cx="7848600" cy="4525963"/>
          </a:xfrm>
        </p:spPr>
        <p:txBody>
          <a:bodyPr/>
          <a:lstStyle/>
          <a:p>
            <a:pPr eaLnBrk="1" hangingPunct="1"/>
            <a:r>
              <a:rPr lang="en-US" altLang="en-US" sz="2400" dirty="0" smtClean="0"/>
              <a:t>In perfect markets, a firm’s total market value equals the value of its assets and is independent of the firm’s capital structure. </a:t>
            </a:r>
          </a:p>
          <a:p>
            <a:pPr eaLnBrk="1" hangingPunct="1"/>
            <a:r>
              <a:rPr lang="en-US" altLang="en-US" sz="2400" dirty="0" smtClean="0"/>
              <a:t>The value of the assets equals the present value of the cash flows generated by the assets. </a:t>
            </a:r>
          </a:p>
          <a:p>
            <a:pPr eaLnBrk="1" hangingPunct="1"/>
            <a:endParaRPr lang="en-US" altLang="en-US" sz="2400" dirty="0" smtClean="0"/>
          </a:p>
          <a:p>
            <a:pPr eaLnBrk="1" hangingPunct="1"/>
            <a:endParaRPr lang="en-US" altLang="en-US" sz="2400" dirty="0" smtClean="0"/>
          </a:p>
          <a:p>
            <a:pPr eaLnBrk="1" hangingPunct="1"/>
            <a:endParaRPr lang="en-US" altLang="en-US" sz="2400" dirty="0" smtClean="0"/>
          </a:p>
          <a:p>
            <a:pPr eaLnBrk="1" hangingPunct="1"/>
            <a:r>
              <a:rPr lang="en-US" altLang="en-US" sz="2400" dirty="0" smtClean="0"/>
              <a:t>Proposition leads to the conclusion that a firm’s capital structure does not matter – popularly known as the “</a:t>
            </a:r>
            <a:r>
              <a:rPr lang="en-US" altLang="en-US" sz="2400" b="1" dirty="0" smtClean="0"/>
              <a:t>irrelevance proposition</a:t>
            </a:r>
            <a:r>
              <a:rPr lang="en-US" altLang="en-US" sz="2400" dirty="0" smtClean="0"/>
              <a:t>”</a:t>
            </a:r>
          </a:p>
        </p:txBody>
      </p:sp>
      <p:sp>
        <p:nvSpPr>
          <p:cNvPr id="59395" name="Slide Number Placeholder 5"/>
          <p:cNvSpPr>
            <a:spLocks noGrp="1"/>
          </p:cNvSpPr>
          <p:nvPr>
            <p:ph type="sldNum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40000"/>
              </a:spcBef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3200">
                <a:solidFill>
                  <a:srgbClr val="0033CC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4D4D4D"/>
              </a:buClr>
              <a:buSzPct val="80000"/>
              <a:buFont typeface="Wingdings" panose="05000000000000000000" pitchFamily="2" charset="2"/>
              <a:buChar char="q"/>
              <a:defRPr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lr>
                <a:srgbClr val="4D4D4D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1DBB8F3-4AA7-4D5B-AF6E-77015BF1D96C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altLang="en-US" sz="1200" b="0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59396" name="Rectangle 4"/>
          <p:cNvSpPr>
            <a:spLocks noChangeArrowheads="1"/>
          </p:cNvSpPr>
          <p:nvPr/>
        </p:nvSpPr>
        <p:spPr bwMode="auto">
          <a:xfrm>
            <a:off x="838200" y="76200"/>
            <a:ext cx="7391400" cy="99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40000"/>
              </a:spcBef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3200">
                <a:solidFill>
                  <a:srgbClr val="0033CC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4D4D4D"/>
              </a:buClr>
              <a:buSzPct val="80000"/>
              <a:buFont typeface="Wingdings" panose="05000000000000000000" pitchFamily="2" charset="2"/>
              <a:buChar char="q"/>
              <a:defRPr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lr>
                <a:srgbClr val="4D4D4D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Arial" panose="020B0604020202020204" pitchFamily="34" charset="0"/>
              </a:rPr>
              <a:t>M&amp;M Proposition I</a:t>
            </a:r>
          </a:p>
        </p:txBody>
      </p:sp>
      <p:pic>
        <p:nvPicPr>
          <p:cNvPr id="59397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3429000"/>
            <a:ext cx="3997325" cy="1316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57263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Slide Number Placeholder 3"/>
          <p:cNvSpPr>
            <a:spLocks noGrp="1"/>
          </p:cNvSpPr>
          <p:nvPr>
            <p:ph type="sldNum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40000"/>
              </a:spcBef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3200">
                <a:solidFill>
                  <a:srgbClr val="0033CC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4D4D4D"/>
              </a:buClr>
              <a:buSzPct val="80000"/>
              <a:buFont typeface="Wingdings" panose="05000000000000000000" pitchFamily="2" charset="2"/>
              <a:buChar char="q"/>
              <a:defRPr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lr>
                <a:srgbClr val="4D4D4D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EA491BB-03C7-47FE-9AE8-D2977A04842B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altLang="en-US" sz="1200" b="0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1443" name="Rectangle 4"/>
          <p:cNvSpPr>
            <a:spLocks noChangeArrowheads="1"/>
          </p:cNvSpPr>
          <p:nvPr/>
        </p:nvSpPr>
        <p:spPr bwMode="auto">
          <a:xfrm>
            <a:off x="798512" y="242888"/>
            <a:ext cx="7391400" cy="99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40000"/>
              </a:spcBef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3200">
                <a:solidFill>
                  <a:srgbClr val="0033CC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4D4D4D"/>
              </a:buClr>
              <a:buSzPct val="80000"/>
              <a:buFont typeface="Wingdings" panose="05000000000000000000" pitchFamily="2" charset="2"/>
              <a:buChar char="q"/>
              <a:defRPr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lr>
                <a:srgbClr val="4D4D4D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Arial" panose="020B0604020202020204" pitchFamily="34" charset="0"/>
              </a:rPr>
              <a:t>M&amp;M Proposition I</a:t>
            </a:r>
          </a:p>
        </p:txBody>
      </p:sp>
      <p:sp>
        <p:nvSpPr>
          <p:cNvPr id="248837" name="Rectangle 5"/>
          <p:cNvSpPr>
            <a:spLocks noChangeArrowheads="1"/>
          </p:cNvSpPr>
          <p:nvPr/>
        </p:nvSpPr>
        <p:spPr bwMode="auto">
          <a:xfrm>
            <a:off x="381000" y="1676400"/>
            <a:ext cx="8226425" cy="685800"/>
          </a:xfrm>
          <a:prstGeom prst="rect">
            <a:avLst/>
          </a:prstGeom>
          <a:solidFill>
            <a:srgbClr val="FFCC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40000"/>
              </a:spcBef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3200">
                <a:solidFill>
                  <a:srgbClr val="0033CC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4D4D4D"/>
              </a:buClr>
              <a:buSzPct val="80000"/>
              <a:buFont typeface="Wingdings" panose="05000000000000000000" pitchFamily="2" charset="2"/>
              <a:buChar char="q"/>
              <a:defRPr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lr>
                <a:srgbClr val="4D4D4D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Arial" panose="020B0604020202020204" pitchFamily="34" charset="0"/>
              </a:rPr>
              <a:t>Use arbitrage arguments to prove Proposition I.</a:t>
            </a:r>
          </a:p>
        </p:txBody>
      </p:sp>
      <p:sp>
        <p:nvSpPr>
          <p:cNvPr id="248842" name="Rectangle 10"/>
          <p:cNvSpPr>
            <a:spLocks noChangeArrowheads="1"/>
          </p:cNvSpPr>
          <p:nvPr/>
        </p:nvSpPr>
        <p:spPr bwMode="auto">
          <a:xfrm>
            <a:off x="381000" y="2667000"/>
            <a:ext cx="8135938" cy="9906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40000"/>
              </a:spcBef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3200">
                <a:solidFill>
                  <a:srgbClr val="0033CC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4D4D4D"/>
              </a:buClr>
              <a:buSzPct val="80000"/>
              <a:buFont typeface="Wingdings" panose="05000000000000000000" pitchFamily="2" charset="2"/>
              <a:buChar char="q"/>
              <a:defRPr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lr>
                <a:srgbClr val="4D4D4D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Arial" panose="020B0604020202020204" pitchFamily="34" charset="0"/>
              </a:rPr>
              <a:t>Proposition I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Arial" panose="020B0604020202020204" pitchFamily="34" charset="0"/>
              </a:rPr>
              <a:t>: </a:t>
            </a: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Arial" panose="020B0604020202020204" pitchFamily="34" charset="0"/>
              </a:rPr>
              <a:t>Market value of a firm is driven by two factors: </a:t>
            </a: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Arial" panose="020B0604020202020204" pitchFamily="34" charset="0"/>
              </a:rPr>
              <a:t>cash flow</a:t>
            </a: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Arial" panose="020B0604020202020204" pitchFamily="34" charset="0"/>
              </a:rPr>
              <a:t> and</a:t>
            </a: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Arial" panose="020B0604020202020204" pitchFamily="34" charset="0"/>
              </a:rPr>
              <a:t> risk</a:t>
            </a: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Arial" panose="020B0604020202020204" pitchFamily="34" charset="0"/>
              </a:rPr>
              <a:t> (determines the discount rate).</a:t>
            </a:r>
            <a:endParaRPr kumimoji="0" lang="en-US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3666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8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488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488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8837" grpId="0" animBg="1" autoUpdateAnimBg="0"/>
      <p:bldP spid="248842" grpId="0" animBg="1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0"/>
            <a:ext cx="7848600" cy="1143000"/>
          </a:xfrm>
        </p:spPr>
        <p:txBody>
          <a:bodyPr/>
          <a:lstStyle/>
          <a:p>
            <a:pPr eaLnBrk="1" hangingPunct="1"/>
            <a:r>
              <a:rPr lang="en-US" altLang="en-US" sz="4000" smtClean="0"/>
              <a:t>Proposition II and the WACC</a:t>
            </a:r>
          </a:p>
        </p:txBody>
      </p:sp>
      <p:sp>
        <p:nvSpPr>
          <p:cNvPr id="190467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371600"/>
            <a:ext cx="7848600" cy="5897563"/>
          </a:xfrm>
        </p:spPr>
        <p:txBody>
          <a:bodyPr/>
          <a:lstStyle/>
          <a:p>
            <a:pPr eaLnBrk="1" hangingPunct="1"/>
            <a:r>
              <a:rPr lang="en-US" altLang="en-US" smtClean="0"/>
              <a:t>Though debt is less costly for firms to issue than equity, issuing debt causes the required return on the remaining equity to rise. </a:t>
            </a:r>
          </a:p>
          <a:p>
            <a:pPr eaLnBrk="1" hangingPunct="1"/>
            <a:r>
              <a:rPr lang="en-US" altLang="en-US" smtClean="0"/>
              <a:t>Based on the core finance principle that investors expect compensation for risk, shareholders of levered firms demand higher returns than do shareholders in all-equity companies.</a:t>
            </a:r>
          </a:p>
          <a:p>
            <a:pPr eaLnBrk="1" hangingPunct="1"/>
            <a:endParaRPr lang="en-US" altLang="en-US" smtClean="0"/>
          </a:p>
        </p:txBody>
      </p:sp>
      <p:sp>
        <p:nvSpPr>
          <p:cNvPr id="62468" name="Slide Number Placeholder 5"/>
          <p:cNvSpPr>
            <a:spLocks noGrp="1"/>
          </p:cNvSpPr>
          <p:nvPr>
            <p:ph type="sldNum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40000"/>
              </a:spcBef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3200">
                <a:solidFill>
                  <a:srgbClr val="0033CC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4D4D4D"/>
              </a:buClr>
              <a:buSzPct val="80000"/>
              <a:buFont typeface="Wingdings" panose="05000000000000000000" pitchFamily="2" charset="2"/>
              <a:buChar char="q"/>
              <a:defRPr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lr>
                <a:srgbClr val="4D4D4D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2788715-883C-4E44-8826-78D9476D4DF5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altLang="en-US" sz="1200" b="0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76704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4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1904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4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1904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0467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0"/>
            <a:ext cx="8382000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The M&amp;M Model with Corporate Taxes</a:t>
            </a:r>
          </a:p>
        </p:txBody>
      </p:sp>
      <p:sp>
        <p:nvSpPr>
          <p:cNvPr id="191497" name="Rectangle 9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mtClean="0"/>
              <a:t>Firms can treat interest payments to lenders as a tax-deductible business expense.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mtClean="0"/>
              <a:t>Dividend payments to shareholders receive no similar tax advantage.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mtClean="0"/>
              <a:t>Intuitively, this should lead to a tax advantage for debt, meaning that managers can increase firm value by issuing debt.</a:t>
            </a:r>
          </a:p>
          <a:p>
            <a:pPr eaLnBrk="1" hangingPunct="1">
              <a:lnSpc>
                <a:spcPct val="90000"/>
              </a:lnSpc>
            </a:pPr>
            <a:endParaRPr lang="en-US" altLang="en-US" smtClean="0"/>
          </a:p>
          <a:p>
            <a:pPr eaLnBrk="1" hangingPunct="1">
              <a:lnSpc>
                <a:spcPct val="90000"/>
              </a:lnSpc>
            </a:pPr>
            <a:endParaRPr lang="en-US" altLang="en-US" smtClean="0"/>
          </a:p>
        </p:txBody>
      </p:sp>
      <p:sp>
        <p:nvSpPr>
          <p:cNvPr id="66564" name="Slide Number Placeholder 5"/>
          <p:cNvSpPr>
            <a:spLocks noGrp="1"/>
          </p:cNvSpPr>
          <p:nvPr>
            <p:ph type="sldNum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40000"/>
              </a:spcBef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3200">
                <a:solidFill>
                  <a:srgbClr val="0033CC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4D4D4D"/>
              </a:buClr>
              <a:buSzPct val="80000"/>
              <a:buFont typeface="Wingdings" panose="05000000000000000000" pitchFamily="2" charset="2"/>
              <a:buChar char="q"/>
              <a:defRPr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lr>
                <a:srgbClr val="4D4D4D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C6600"/>
              </a:buClr>
              <a:buSzPct val="8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6A889B2-0EB8-403A-A51E-B9B8006C1D32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altLang="en-US" sz="1200" b="0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23201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914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9149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19149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1497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smtClean="0"/>
              <a:t>Criticism of MM Approach </a:t>
            </a:r>
          </a:p>
        </p:txBody>
      </p:sp>
      <p:sp>
        <p:nvSpPr>
          <p:cNvPr id="931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400050" indent="-400050">
              <a:buFont typeface="Symbol" panose="05050102010706020507" pitchFamily="18" charset="2"/>
              <a:buNone/>
            </a:pPr>
            <a:endParaRPr lang="en-US" altLang="en-US" dirty="0" smtClean="0"/>
          </a:p>
          <a:p>
            <a:r>
              <a:rPr lang="en-US" altLang="en-US" sz="2800" dirty="0" smtClean="0">
                <a:latin typeface="+mj-lt"/>
              </a:rPr>
              <a:t>Markets are not perfect</a:t>
            </a:r>
          </a:p>
          <a:p>
            <a:r>
              <a:rPr lang="en-US" altLang="en-US" sz="2800" dirty="0" smtClean="0">
                <a:latin typeface="+mj-lt"/>
              </a:rPr>
              <a:t>Higher interest for individuals</a:t>
            </a:r>
          </a:p>
          <a:p>
            <a:r>
              <a:rPr lang="en-US" altLang="en-US" sz="2800" dirty="0" smtClean="0">
                <a:latin typeface="+mj-lt"/>
              </a:rPr>
              <a:t>Personal leverage is no substitute for   corporate leverage</a:t>
            </a:r>
          </a:p>
          <a:p>
            <a:r>
              <a:rPr lang="en-US" altLang="en-US" sz="2800" dirty="0" smtClean="0">
                <a:latin typeface="+mj-lt"/>
              </a:rPr>
              <a:t>Transaction costs</a:t>
            </a:r>
          </a:p>
          <a:p>
            <a:r>
              <a:rPr lang="en-US" altLang="en-US" sz="2800" dirty="0" smtClean="0">
                <a:latin typeface="+mj-lt"/>
              </a:rPr>
              <a:t>Corporate taxes</a:t>
            </a:r>
          </a:p>
        </p:txBody>
      </p:sp>
    </p:spTree>
    <p:extLst>
      <p:ext uri="{BB962C8B-B14F-4D97-AF65-F5344CB8AC3E}">
        <p14:creationId xmlns:p14="http://schemas.microsoft.com/office/powerpoint/2010/main" val="3133502906"/>
      </p:ext>
    </p:extLst>
  </p:cSld>
  <p:clrMapOvr>
    <a:masterClrMapping/>
  </p:clrMapOvr>
  <p:transition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6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8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6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8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6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931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31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31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931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31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31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31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31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31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931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31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31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931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31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31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86" grpId="0"/>
      <p:bldP spid="93187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3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066800"/>
          </a:xfrm>
        </p:spPr>
        <p:txBody>
          <a:bodyPr lIns="182880" tIns="182880" bIns="182880"/>
          <a:lstStyle/>
          <a:p>
            <a:pPr eaLnBrk="1" hangingPunct="1"/>
            <a:r>
              <a:rPr lang="en-US" altLang="en-US" sz="3200" dirty="0" smtClean="0"/>
              <a:t>Capital Structure Theories – </a:t>
            </a:r>
            <a:br>
              <a:rPr lang="en-US" altLang="en-US" sz="3200" dirty="0" smtClean="0"/>
            </a:br>
            <a:r>
              <a:rPr lang="en-US" altLang="en-US" sz="3200" dirty="0" smtClean="0"/>
              <a:t>2) Net Income Approach (NI)</a:t>
            </a:r>
            <a:endParaRPr lang="en-GB" altLang="en-US" sz="3200" dirty="0" smtClean="0"/>
          </a:p>
        </p:txBody>
      </p:sp>
      <p:sp>
        <p:nvSpPr>
          <p:cNvPr id="188423" name="Rectangle 7"/>
          <p:cNvSpPr>
            <a:spLocks noGrp="1" noChangeArrowheads="1"/>
          </p:cNvSpPr>
          <p:nvPr>
            <p:ph type="body" sz="half" idx="2"/>
          </p:nvPr>
        </p:nvSpPr>
        <p:spPr>
          <a:xfrm>
            <a:off x="50800" y="1096963"/>
            <a:ext cx="9042400" cy="5761037"/>
          </a:xfrm>
          <a:noFill/>
        </p:spPr>
        <p:txBody>
          <a:bodyPr/>
          <a:lstStyle/>
          <a:p>
            <a:pPr indent="-228600" eaLnBrk="1" hangingPunct="1">
              <a:lnSpc>
                <a:spcPct val="110000"/>
              </a:lnSpc>
              <a:buSzPct val="80000"/>
              <a:buFont typeface="Wingdings" panose="05000000000000000000" pitchFamily="2" charset="2"/>
              <a:buChar char="§"/>
            </a:pPr>
            <a:r>
              <a:rPr lang="en-US" altLang="en-US" sz="3200" dirty="0" smtClean="0">
                <a:latin typeface="+mj-lt"/>
              </a:rPr>
              <a:t>Relationship between capital structure and value of the firm.</a:t>
            </a:r>
          </a:p>
          <a:p>
            <a:pPr indent="-228600" eaLnBrk="1" hangingPunct="1">
              <a:lnSpc>
                <a:spcPct val="110000"/>
              </a:lnSpc>
              <a:buSzPct val="80000"/>
              <a:buFont typeface="Wingdings" panose="05000000000000000000" pitchFamily="2" charset="2"/>
              <a:buChar char="§"/>
            </a:pPr>
            <a:r>
              <a:rPr lang="en-US" altLang="en-US" dirty="0" smtClean="0">
                <a:latin typeface="+mj-lt"/>
              </a:rPr>
              <a:t>It is cost of capital (WACC), and thus </a:t>
            </a:r>
            <a:r>
              <a:rPr lang="en-US" altLang="en-US" b="1" dirty="0" smtClean="0">
                <a:latin typeface="+mj-lt"/>
              </a:rPr>
              <a:t>directly affects the value of the firm.</a:t>
            </a:r>
          </a:p>
          <a:p>
            <a:pPr indent="-228600" eaLnBrk="1" hangingPunct="1">
              <a:lnSpc>
                <a:spcPct val="110000"/>
              </a:lnSpc>
              <a:buSzPct val="80000"/>
              <a:buFont typeface="Wingdings" panose="05000000000000000000" pitchFamily="2" charset="2"/>
              <a:buChar char="§"/>
            </a:pPr>
            <a:r>
              <a:rPr lang="en-US" altLang="en-US" dirty="0" smtClean="0">
                <a:latin typeface="+mj-lt"/>
              </a:rPr>
              <a:t>NI approach assumptions –</a:t>
            </a:r>
          </a:p>
          <a:p>
            <a:pPr marL="685800" lvl="1" indent="-228600" eaLnBrk="1" hangingPunct="1">
              <a:lnSpc>
                <a:spcPct val="110000"/>
              </a:lnSpc>
              <a:buSzPct val="80000"/>
              <a:buFontTx/>
              <a:buChar char="o"/>
            </a:pPr>
            <a:r>
              <a:rPr lang="en-US" altLang="en-US" b="1" i="1" dirty="0" smtClean="0">
                <a:latin typeface="+mj-lt"/>
              </a:rPr>
              <a:t>NI approach assumes that a continuous increase in debt does not affect the risk perception of investors.</a:t>
            </a:r>
          </a:p>
          <a:p>
            <a:pPr marL="685800" lvl="1" indent="-228600" eaLnBrk="1" hangingPunct="1">
              <a:lnSpc>
                <a:spcPct val="110000"/>
              </a:lnSpc>
              <a:buSzPct val="80000"/>
              <a:buFontTx/>
              <a:buChar char="o"/>
            </a:pPr>
            <a:r>
              <a:rPr lang="en-US" altLang="en-US" b="1" i="1" dirty="0" smtClean="0">
                <a:latin typeface="+mj-lt"/>
              </a:rPr>
              <a:t>Cost of debt (</a:t>
            </a:r>
            <a:r>
              <a:rPr lang="en-US" altLang="en-US" b="1" i="1" dirty="0" err="1" smtClean="0">
                <a:latin typeface="+mj-lt"/>
              </a:rPr>
              <a:t>K</a:t>
            </a:r>
            <a:r>
              <a:rPr lang="en-US" altLang="en-US" b="1" i="1" baseline="-25000" dirty="0" err="1" smtClean="0">
                <a:latin typeface="+mj-lt"/>
              </a:rPr>
              <a:t>d</a:t>
            </a:r>
            <a:r>
              <a:rPr lang="en-US" altLang="en-US" b="1" i="1" dirty="0" smtClean="0">
                <a:latin typeface="+mj-lt"/>
              </a:rPr>
              <a:t>) is less than cost of equity (</a:t>
            </a:r>
            <a:r>
              <a:rPr lang="en-US" altLang="en-US" b="1" i="1" dirty="0" err="1" smtClean="0">
                <a:latin typeface="+mj-lt"/>
              </a:rPr>
              <a:t>K</a:t>
            </a:r>
            <a:r>
              <a:rPr lang="en-US" altLang="en-US" b="1" i="1" baseline="-25000" dirty="0" err="1" smtClean="0">
                <a:latin typeface="+mj-lt"/>
              </a:rPr>
              <a:t>e</a:t>
            </a:r>
            <a:r>
              <a:rPr lang="en-US" altLang="en-US" b="1" i="1" dirty="0" smtClean="0">
                <a:latin typeface="+mj-lt"/>
              </a:rPr>
              <a:t>) [i.e. </a:t>
            </a:r>
            <a:r>
              <a:rPr lang="en-US" altLang="en-US" b="1" i="1" dirty="0" err="1" smtClean="0">
                <a:latin typeface="+mj-lt"/>
              </a:rPr>
              <a:t>K</a:t>
            </a:r>
            <a:r>
              <a:rPr lang="en-US" altLang="en-US" b="1" i="1" baseline="-25000" dirty="0" err="1" smtClean="0">
                <a:latin typeface="+mj-lt"/>
              </a:rPr>
              <a:t>d</a:t>
            </a:r>
            <a:r>
              <a:rPr lang="en-US" altLang="en-US" b="1" i="1" dirty="0" smtClean="0">
                <a:latin typeface="+mj-lt"/>
              </a:rPr>
              <a:t> &lt; </a:t>
            </a:r>
            <a:r>
              <a:rPr lang="en-US" altLang="en-US" b="1" i="1" dirty="0" err="1" smtClean="0">
                <a:latin typeface="+mj-lt"/>
              </a:rPr>
              <a:t>K</a:t>
            </a:r>
            <a:r>
              <a:rPr lang="en-US" altLang="en-US" b="1" i="1" baseline="-25000" dirty="0" err="1" smtClean="0">
                <a:latin typeface="+mj-lt"/>
              </a:rPr>
              <a:t>e</a:t>
            </a:r>
            <a:r>
              <a:rPr lang="en-US" altLang="en-US" b="1" i="1" baseline="-25000" dirty="0" smtClean="0">
                <a:latin typeface="+mj-lt"/>
              </a:rPr>
              <a:t> </a:t>
            </a:r>
            <a:r>
              <a:rPr lang="en-US" altLang="en-US" b="1" i="1" dirty="0" smtClean="0">
                <a:latin typeface="+mj-lt"/>
              </a:rPr>
              <a:t>]</a:t>
            </a:r>
          </a:p>
          <a:p>
            <a:pPr marL="685800" lvl="1" indent="-228600" eaLnBrk="1" hangingPunct="1">
              <a:lnSpc>
                <a:spcPct val="110000"/>
              </a:lnSpc>
              <a:buSzPct val="80000"/>
              <a:buFontTx/>
              <a:buChar char="o"/>
            </a:pPr>
            <a:r>
              <a:rPr lang="en-US" altLang="en-US" b="1" i="1" dirty="0" smtClean="0">
                <a:latin typeface="+mj-lt"/>
              </a:rPr>
              <a:t>Corporate income taxes do not exist.</a:t>
            </a:r>
            <a:endParaRPr lang="en-US" altLang="en-US" b="1" i="1" baseline="-25000" dirty="0" smtClean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069136374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884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842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96752"/>
          </a:xfrm>
        </p:spPr>
        <p:txBody>
          <a:bodyPr lIns="182880" tIns="182880" bIns="182880"/>
          <a:lstStyle/>
          <a:p>
            <a:pPr eaLnBrk="1" hangingPunct="1"/>
            <a:r>
              <a:rPr lang="en-US" altLang="en-US" sz="4000" dirty="0" smtClean="0"/>
              <a:t>Capital Structure Theories – </a:t>
            </a:r>
            <a:br>
              <a:rPr lang="en-US" altLang="en-US" sz="4000" dirty="0" smtClean="0"/>
            </a:br>
            <a:r>
              <a:rPr lang="en-US" altLang="en-US" sz="4000" dirty="0" smtClean="0"/>
              <a:t>Net </a:t>
            </a:r>
            <a:r>
              <a:rPr lang="en-US" altLang="en-US" sz="4000" dirty="0" smtClean="0"/>
              <a:t>Income Approach (NI)</a:t>
            </a:r>
            <a:endParaRPr lang="en-GB" altLang="en-US" sz="4000" dirty="0" smtClean="0"/>
          </a:p>
        </p:txBody>
      </p:sp>
      <p:sp>
        <p:nvSpPr>
          <p:cNvPr id="234499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50800" y="1340768"/>
            <a:ext cx="9042400" cy="5745832"/>
          </a:xfrm>
          <a:noFill/>
        </p:spPr>
        <p:txBody>
          <a:bodyPr/>
          <a:lstStyle/>
          <a:p>
            <a:pPr indent="-228600">
              <a:buFont typeface="Symbol" panose="05050102010706020507" pitchFamily="18" charset="2"/>
              <a:buNone/>
            </a:pPr>
            <a:r>
              <a:rPr lang="en-US" altLang="en-US" dirty="0" smtClean="0">
                <a:latin typeface="+mj-lt"/>
              </a:rPr>
              <a:t>The total market value of the firm (V) under the Net Income Approach is ascertained by the following formula.</a:t>
            </a:r>
          </a:p>
          <a:p>
            <a:pPr indent="-228600" algn="ctr">
              <a:buFont typeface="Symbol" panose="05050102010706020507" pitchFamily="18" charset="2"/>
              <a:buNone/>
            </a:pPr>
            <a:r>
              <a:rPr lang="en-US" altLang="en-US" b="1" dirty="0" smtClean="0">
                <a:latin typeface="+mj-lt"/>
              </a:rPr>
              <a:t>V = S+D</a:t>
            </a:r>
          </a:p>
          <a:p>
            <a:pPr indent="-228600"/>
            <a:r>
              <a:rPr lang="en-US" altLang="en-US" dirty="0" smtClean="0">
                <a:latin typeface="+mj-lt"/>
              </a:rPr>
              <a:t>V = Total market value of the firm</a:t>
            </a:r>
          </a:p>
          <a:p>
            <a:pPr indent="-228600"/>
            <a:r>
              <a:rPr lang="en-US" altLang="en-US" dirty="0" smtClean="0">
                <a:latin typeface="+mj-lt"/>
              </a:rPr>
              <a:t>S = Market value of equity shares</a:t>
            </a:r>
          </a:p>
          <a:p>
            <a:pPr indent="-228600"/>
            <a:r>
              <a:rPr lang="en-US" altLang="en-US" dirty="0" smtClean="0">
                <a:latin typeface="+mj-lt"/>
              </a:rPr>
              <a:t>D = Market value of debt </a:t>
            </a:r>
          </a:p>
          <a:p>
            <a:pPr indent="-228600">
              <a:buFont typeface="Symbol" panose="05050102010706020507" pitchFamily="18" charset="2"/>
              <a:buNone/>
            </a:pPr>
            <a:r>
              <a:rPr lang="en-US" altLang="en-US" dirty="0" smtClean="0">
                <a:latin typeface="+mj-lt"/>
              </a:rPr>
              <a:t>        The overall cost of capital (</a:t>
            </a:r>
            <a:r>
              <a:rPr lang="en-US" altLang="en-US" dirty="0" err="1" smtClean="0">
                <a:latin typeface="+mj-lt"/>
              </a:rPr>
              <a:t>Ko</a:t>
            </a:r>
            <a:r>
              <a:rPr lang="en-US" altLang="en-US" dirty="0" smtClean="0">
                <a:latin typeface="+mj-lt"/>
              </a:rPr>
              <a:t>) Or Weighted average cost of capital is calculated as: </a:t>
            </a:r>
            <a:r>
              <a:rPr lang="en-US" altLang="en-US" sz="1900" b="1" dirty="0" err="1" smtClean="0">
                <a:solidFill>
                  <a:srgbClr val="FF0000"/>
                </a:solidFill>
                <a:latin typeface="+mj-lt"/>
              </a:rPr>
              <a:t>Ko</a:t>
            </a:r>
            <a:r>
              <a:rPr lang="en-US" altLang="en-US" sz="1900" b="1" dirty="0" smtClean="0">
                <a:solidFill>
                  <a:srgbClr val="FF0000"/>
                </a:solidFill>
                <a:latin typeface="+mj-lt"/>
              </a:rPr>
              <a:t>  = Earning Before Interest and Taxes / Value of the Firm (</a:t>
            </a:r>
            <a:r>
              <a:rPr lang="en-US" altLang="en-US" sz="1900" b="1" dirty="0" err="1" smtClean="0">
                <a:solidFill>
                  <a:srgbClr val="FF0000"/>
                </a:solidFill>
                <a:latin typeface="+mj-lt"/>
              </a:rPr>
              <a:t>Ko</a:t>
            </a:r>
            <a:r>
              <a:rPr lang="en-US" altLang="en-US" sz="1900" b="1" dirty="0" smtClean="0">
                <a:solidFill>
                  <a:srgbClr val="FF0000"/>
                </a:solidFill>
                <a:latin typeface="+mj-lt"/>
              </a:rPr>
              <a:t> = EBIT/V).</a:t>
            </a:r>
          </a:p>
        </p:txBody>
      </p:sp>
    </p:spTree>
    <p:extLst>
      <p:ext uri="{BB962C8B-B14F-4D97-AF65-F5344CB8AC3E}">
        <p14:creationId xmlns:p14="http://schemas.microsoft.com/office/powerpoint/2010/main" val="315729388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482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482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0482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0482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4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344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344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344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344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4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344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344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344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344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4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344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344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344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344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4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344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344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344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344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4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344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344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344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344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4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344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344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344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344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2" grpId="0"/>
      <p:bldP spid="234499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268760"/>
          </a:xfrm>
        </p:spPr>
        <p:txBody>
          <a:bodyPr lIns="182880" tIns="182880" bIns="182880"/>
          <a:lstStyle/>
          <a:p>
            <a:pPr eaLnBrk="1" hangingPunct="1"/>
            <a:r>
              <a:rPr lang="en-US" altLang="en-US" sz="4600" dirty="0" smtClean="0"/>
              <a:t>3. Capital </a:t>
            </a:r>
            <a:r>
              <a:rPr lang="en-US" altLang="en-US" sz="4600" dirty="0" smtClean="0"/>
              <a:t>Structure Theories – </a:t>
            </a:r>
            <a:br>
              <a:rPr lang="en-US" altLang="en-US" sz="4600" dirty="0" smtClean="0"/>
            </a:br>
            <a:r>
              <a:rPr lang="en-US" altLang="en-US" dirty="0" smtClean="0"/>
              <a:t>Net </a:t>
            </a:r>
            <a:r>
              <a:rPr lang="en-US" altLang="en-US" dirty="0" smtClean="0"/>
              <a:t>Operating Income (NOI)</a:t>
            </a:r>
            <a:endParaRPr lang="en-GB" altLang="en-US" dirty="0" smtClean="0"/>
          </a:p>
        </p:txBody>
      </p:sp>
      <p:sp>
        <p:nvSpPr>
          <p:cNvPr id="236547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63500" y="1649413"/>
            <a:ext cx="9042400" cy="5081587"/>
          </a:xfrm>
          <a:noFill/>
        </p:spPr>
        <p:txBody>
          <a:bodyPr/>
          <a:lstStyle/>
          <a:p>
            <a:pPr indent="-228600" eaLnBrk="1" hangingPunct="1">
              <a:lnSpc>
                <a:spcPct val="110000"/>
              </a:lnSpc>
              <a:buSzPct val="75000"/>
              <a:buFont typeface="Wingdings" panose="05000000000000000000" pitchFamily="2" charset="2"/>
              <a:buChar char="§"/>
            </a:pPr>
            <a:r>
              <a:rPr lang="en-US" altLang="en-US" dirty="0" smtClean="0">
                <a:latin typeface="+mj-lt"/>
              </a:rPr>
              <a:t>Net Operating Income (NOI) approach is the exact opposite of the Net Income (NI) approach.</a:t>
            </a:r>
          </a:p>
          <a:p>
            <a:pPr indent="-228600" eaLnBrk="1" hangingPunct="1">
              <a:lnSpc>
                <a:spcPct val="110000"/>
              </a:lnSpc>
              <a:buSzPct val="75000"/>
              <a:buFont typeface="Wingdings" panose="05000000000000000000" pitchFamily="2" charset="2"/>
              <a:buChar char="§"/>
            </a:pPr>
            <a:r>
              <a:rPr lang="en-US" altLang="en-US" dirty="0" smtClean="0">
                <a:latin typeface="+mj-lt"/>
              </a:rPr>
              <a:t>As per NOI approach, </a:t>
            </a:r>
            <a:r>
              <a:rPr lang="en-US" altLang="en-US" b="1" dirty="0" smtClean="0">
                <a:latin typeface="+mj-lt"/>
              </a:rPr>
              <a:t>value of a firm is not dependent upon </a:t>
            </a:r>
            <a:r>
              <a:rPr lang="en-US" altLang="en-US" dirty="0" smtClean="0">
                <a:latin typeface="+mj-lt"/>
              </a:rPr>
              <a:t>its capital structure.</a:t>
            </a:r>
          </a:p>
          <a:p>
            <a:pPr indent="-228600" eaLnBrk="1" hangingPunct="1">
              <a:lnSpc>
                <a:spcPct val="110000"/>
              </a:lnSpc>
              <a:buSzPct val="75000"/>
              <a:buFont typeface="Wingdings" panose="05000000000000000000" pitchFamily="2" charset="2"/>
              <a:buChar char="§"/>
            </a:pPr>
            <a:r>
              <a:rPr lang="en-US" altLang="en-US" dirty="0" smtClean="0">
                <a:latin typeface="+mj-lt"/>
              </a:rPr>
              <a:t>Assumptions – </a:t>
            </a:r>
          </a:p>
          <a:p>
            <a:pPr marL="685800" lvl="1" indent="-228600" eaLnBrk="1" hangingPunct="1">
              <a:lnSpc>
                <a:spcPct val="110000"/>
              </a:lnSpc>
              <a:buSzPct val="75000"/>
              <a:buFontTx/>
              <a:buChar char="o"/>
            </a:pPr>
            <a:r>
              <a:rPr lang="en-US" altLang="en-US" b="1" i="1" dirty="0" smtClean="0">
                <a:latin typeface="+mj-lt"/>
              </a:rPr>
              <a:t>WACC is always constant, and it depends on the business risk.</a:t>
            </a:r>
          </a:p>
          <a:p>
            <a:pPr marL="685800" lvl="1" indent="-228600" eaLnBrk="1" hangingPunct="1">
              <a:lnSpc>
                <a:spcPct val="110000"/>
              </a:lnSpc>
              <a:buSzPct val="75000"/>
              <a:buFontTx/>
              <a:buChar char="o"/>
            </a:pPr>
            <a:r>
              <a:rPr lang="en-US" altLang="en-US" b="1" i="1" dirty="0" smtClean="0">
                <a:latin typeface="+mj-lt"/>
              </a:rPr>
              <a:t>Value of the firm is calculated using the overall cost of capital i.e. the WACC only.</a:t>
            </a:r>
          </a:p>
          <a:p>
            <a:pPr marL="685800" lvl="1" indent="-228600" eaLnBrk="1" hangingPunct="1">
              <a:lnSpc>
                <a:spcPct val="110000"/>
              </a:lnSpc>
              <a:buSzPct val="75000"/>
              <a:buFontTx/>
              <a:buChar char="o"/>
            </a:pPr>
            <a:r>
              <a:rPr lang="en-US" altLang="en-US" b="1" i="1" dirty="0" smtClean="0">
                <a:latin typeface="+mj-lt"/>
              </a:rPr>
              <a:t>The cost of debt (</a:t>
            </a:r>
            <a:r>
              <a:rPr lang="en-US" altLang="en-US" b="1" i="1" dirty="0" err="1" smtClean="0">
                <a:latin typeface="+mj-lt"/>
              </a:rPr>
              <a:t>K</a:t>
            </a:r>
            <a:r>
              <a:rPr lang="en-US" altLang="en-US" b="1" i="1" baseline="-25000" dirty="0" err="1" smtClean="0">
                <a:latin typeface="+mj-lt"/>
              </a:rPr>
              <a:t>d</a:t>
            </a:r>
            <a:r>
              <a:rPr lang="en-US" altLang="en-US" b="1" i="1" dirty="0" smtClean="0">
                <a:latin typeface="+mj-lt"/>
              </a:rPr>
              <a:t>) is constant.</a:t>
            </a:r>
          </a:p>
          <a:p>
            <a:pPr marL="685800" lvl="1" indent="-228600" eaLnBrk="1" hangingPunct="1">
              <a:lnSpc>
                <a:spcPct val="110000"/>
              </a:lnSpc>
              <a:buSzPct val="75000"/>
              <a:buFontTx/>
              <a:buChar char="o"/>
            </a:pPr>
            <a:r>
              <a:rPr lang="en-US" altLang="en-US" b="1" i="1" dirty="0" smtClean="0">
                <a:latin typeface="+mj-lt"/>
              </a:rPr>
              <a:t>Corporate income taxes do not exist</a:t>
            </a:r>
            <a:r>
              <a:rPr lang="en-US" altLang="en-US" dirty="0" smtClean="0">
                <a:latin typeface="+mj-lt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619555229"/>
      </p:ext>
    </p:extLst>
  </p:cSld>
  <p:clrMapOvr>
    <a:masterClrMapping/>
  </p:clrMapOvr>
  <p:transition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8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8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5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365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365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365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5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365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365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365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5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365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365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365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5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365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365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365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5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365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365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365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5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365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365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365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5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365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365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365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6" grpId="0"/>
      <p:bldP spid="236547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24744"/>
          </a:xfrm>
        </p:spPr>
        <p:txBody>
          <a:bodyPr lIns="182880" tIns="182880" bIns="182880"/>
          <a:lstStyle/>
          <a:p>
            <a:pPr eaLnBrk="1" hangingPunct="1"/>
            <a:r>
              <a:rPr lang="en-US" altLang="en-US" sz="4600" dirty="0" smtClean="0"/>
              <a:t>Capital Structure Theories – </a:t>
            </a:r>
            <a:br>
              <a:rPr lang="en-US" altLang="en-US" sz="4600" dirty="0" smtClean="0"/>
            </a:br>
            <a:r>
              <a:rPr lang="en-US" altLang="en-US" dirty="0" smtClean="0"/>
              <a:t>Net </a:t>
            </a:r>
            <a:r>
              <a:rPr lang="en-US" altLang="en-US" dirty="0" smtClean="0"/>
              <a:t>Operating Income (NOI)</a:t>
            </a:r>
            <a:endParaRPr lang="en-GB" altLang="en-US" dirty="0" smtClean="0"/>
          </a:p>
        </p:txBody>
      </p:sp>
      <p:sp>
        <p:nvSpPr>
          <p:cNvPr id="238595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101600" y="1340768"/>
            <a:ext cx="9042400" cy="5081587"/>
          </a:xfrm>
          <a:noFill/>
        </p:spPr>
        <p:txBody>
          <a:bodyPr/>
          <a:lstStyle/>
          <a:p>
            <a:pPr indent="-228600" eaLnBrk="1" hangingPunct="1">
              <a:lnSpc>
                <a:spcPct val="120000"/>
              </a:lnSpc>
              <a:buSzPct val="75000"/>
              <a:buFont typeface="Wingdings" panose="05000000000000000000" pitchFamily="2" charset="2"/>
              <a:buChar char="§"/>
            </a:pPr>
            <a:r>
              <a:rPr lang="en-US" altLang="en-US" u="sng" dirty="0" smtClean="0">
                <a:latin typeface="+mj-lt"/>
              </a:rPr>
              <a:t>NOI propositions (i.e. school of thought) –</a:t>
            </a:r>
            <a:r>
              <a:rPr lang="en-US" altLang="en-US" dirty="0" smtClean="0">
                <a:latin typeface="+mj-lt"/>
              </a:rPr>
              <a:t> </a:t>
            </a:r>
          </a:p>
          <a:p>
            <a:pPr lvl="1" eaLnBrk="1" hangingPunct="1">
              <a:lnSpc>
                <a:spcPct val="120000"/>
              </a:lnSpc>
              <a:buSzPct val="75000"/>
              <a:buFontTx/>
              <a:buBlip>
                <a:blip r:embed="rId3"/>
              </a:buBlip>
            </a:pPr>
            <a:r>
              <a:rPr lang="en-US" altLang="en-US" sz="2600" dirty="0" smtClean="0">
                <a:latin typeface="+mj-lt"/>
              </a:rPr>
              <a:t>The use of higher debt component (borrowing) in the capital structure increases the risk of shareholders. </a:t>
            </a:r>
          </a:p>
          <a:p>
            <a:pPr lvl="1" eaLnBrk="1" hangingPunct="1">
              <a:lnSpc>
                <a:spcPct val="120000"/>
              </a:lnSpc>
              <a:buSzPct val="75000"/>
              <a:buFontTx/>
              <a:buBlip>
                <a:blip r:embed="rId3"/>
              </a:buBlip>
            </a:pPr>
            <a:r>
              <a:rPr lang="en-US" altLang="en-US" sz="2600" dirty="0" smtClean="0">
                <a:latin typeface="+mj-lt"/>
              </a:rPr>
              <a:t>Increase in shareholders’ risk causes the equity capitalization rate to increase, i.e. higher cost of equity (</a:t>
            </a:r>
            <a:r>
              <a:rPr lang="en-US" altLang="en-US" sz="2600" dirty="0" err="1" smtClean="0">
                <a:latin typeface="+mj-lt"/>
              </a:rPr>
              <a:t>K</a:t>
            </a:r>
            <a:r>
              <a:rPr lang="en-US" altLang="en-US" sz="2600" baseline="-25000" dirty="0" err="1" smtClean="0">
                <a:latin typeface="+mj-lt"/>
              </a:rPr>
              <a:t>e</a:t>
            </a:r>
            <a:r>
              <a:rPr lang="en-US" altLang="en-US" sz="2600" dirty="0" smtClean="0">
                <a:latin typeface="+mj-lt"/>
              </a:rPr>
              <a:t>)</a:t>
            </a:r>
            <a:endParaRPr lang="en-US" altLang="en-US" sz="2600" baseline="-25000" dirty="0" smtClean="0">
              <a:latin typeface="+mj-lt"/>
            </a:endParaRPr>
          </a:p>
          <a:p>
            <a:pPr lvl="1" eaLnBrk="1" hangingPunct="1">
              <a:lnSpc>
                <a:spcPct val="120000"/>
              </a:lnSpc>
              <a:buSzPct val="75000"/>
              <a:buFontTx/>
              <a:buBlip>
                <a:blip r:embed="rId3"/>
              </a:buBlip>
            </a:pPr>
            <a:r>
              <a:rPr lang="en-US" altLang="en-US" sz="2600" dirty="0" smtClean="0">
                <a:latin typeface="+mj-lt"/>
              </a:rPr>
              <a:t>A higher cost of equity (</a:t>
            </a:r>
            <a:r>
              <a:rPr lang="en-US" altLang="en-US" sz="2600" dirty="0" err="1" smtClean="0">
                <a:latin typeface="+mj-lt"/>
              </a:rPr>
              <a:t>K</a:t>
            </a:r>
            <a:r>
              <a:rPr lang="en-US" altLang="en-US" sz="2600" baseline="-25000" dirty="0" err="1" smtClean="0">
                <a:latin typeface="+mj-lt"/>
              </a:rPr>
              <a:t>e</a:t>
            </a:r>
            <a:r>
              <a:rPr lang="en-US" altLang="en-US" sz="2600" dirty="0" smtClean="0">
                <a:latin typeface="+mj-lt"/>
              </a:rPr>
              <a:t>) nullifies the advantages gained due to cheaper cost of debt (</a:t>
            </a:r>
            <a:r>
              <a:rPr lang="en-US" altLang="en-US" sz="2600" dirty="0" err="1" smtClean="0">
                <a:latin typeface="+mj-lt"/>
              </a:rPr>
              <a:t>K</a:t>
            </a:r>
            <a:r>
              <a:rPr lang="en-US" altLang="en-US" sz="2600" baseline="-25000" dirty="0" err="1" smtClean="0">
                <a:latin typeface="+mj-lt"/>
              </a:rPr>
              <a:t>d</a:t>
            </a:r>
            <a:r>
              <a:rPr lang="en-US" altLang="en-US" sz="2600" baseline="-25000" dirty="0" smtClean="0">
                <a:latin typeface="+mj-lt"/>
              </a:rPr>
              <a:t> </a:t>
            </a:r>
            <a:r>
              <a:rPr lang="en-US" altLang="en-US" sz="2600" dirty="0" smtClean="0">
                <a:latin typeface="+mj-lt"/>
              </a:rPr>
              <a:t>)</a:t>
            </a:r>
            <a:endParaRPr lang="en-US" altLang="en-US" sz="2600" baseline="-25000" dirty="0" smtClean="0">
              <a:latin typeface="+mj-lt"/>
            </a:endParaRPr>
          </a:p>
          <a:p>
            <a:pPr lvl="1" eaLnBrk="1" hangingPunct="1">
              <a:lnSpc>
                <a:spcPct val="120000"/>
              </a:lnSpc>
              <a:buSzPct val="75000"/>
              <a:buFontTx/>
              <a:buBlip>
                <a:blip r:embed="rId3"/>
              </a:buBlip>
            </a:pPr>
            <a:r>
              <a:rPr lang="en-US" altLang="en-US" sz="2600" dirty="0" smtClean="0">
                <a:latin typeface="+mj-lt"/>
              </a:rPr>
              <a:t>In other words, the finance mix is irrelevant and does not affect the value of the firm.</a:t>
            </a:r>
          </a:p>
        </p:txBody>
      </p:sp>
    </p:spTree>
    <p:extLst>
      <p:ext uri="{BB962C8B-B14F-4D97-AF65-F5344CB8AC3E}">
        <p14:creationId xmlns:p14="http://schemas.microsoft.com/office/powerpoint/2010/main" val="3555371530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5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5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5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5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5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574800"/>
          </a:xfrm>
        </p:spPr>
        <p:txBody>
          <a:bodyPr lIns="182880" tIns="182880" bIns="182880"/>
          <a:lstStyle/>
          <a:p>
            <a:pPr eaLnBrk="1" hangingPunct="1"/>
            <a:r>
              <a:rPr lang="en-US" altLang="en-US" sz="4600" dirty="0" smtClean="0"/>
              <a:t>Capital Structure Theories – </a:t>
            </a:r>
            <a:br>
              <a:rPr lang="en-US" altLang="en-US" sz="4600" dirty="0" smtClean="0"/>
            </a:br>
            <a:r>
              <a:rPr lang="en-US" altLang="en-US" dirty="0" smtClean="0"/>
              <a:t>Net </a:t>
            </a:r>
            <a:r>
              <a:rPr lang="en-US" altLang="en-US" dirty="0" smtClean="0"/>
              <a:t>Operating Income (NOI)</a:t>
            </a:r>
            <a:endParaRPr lang="en-GB" altLang="en-US" dirty="0" smtClean="0"/>
          </a:p>
        </p:txBody>
      </p:sp>
      <p:sp>
        <p:nvSpPr>
          <p:cNvPr id="246790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5219700" y="1649413"/>
            <a:ext cx="3860800" cy="5208587"/>
          </a:xfrm>
          <a:noFill/>
        </p:spPr>
        <p:txBody>
          <a:bodyPr/>
          <a:lstStyle/>
          <a:p>
            <a:pPr marL="355600" indent="-266700" eaLnBrk="1" hangingPunct="1">
              <a:lnSpc>
                <a:spcPct val="110000"/>
              </a:lnSpc>
              <a:buSzPct val="80000"/>
              <a:buFont typeface="Wingdings" panose="05000000000000000000" pitchFamily="2" charset="2"/>
              <a:buChar char="§"/>
            </a:pPr>
            <a:r>
              <a:rPr lang="en-US" altLang="en-US" dirty="0" smtClean="0">
                <a:latin typeface="+mj-lt"/>
              </a:rPr>
              <a:t>Cost of capital (</a:t>
            </a:r>
            <a:r>
              <a:rPr lang="en-US" altLang="en-US" dirty="0" err="1" smtClean="0">
                <a:latin typeface="+mj-lt"/>
              </a:rPr>
              <a:t>K</a:t>
            </a:r>
            <a:r>
              <a:rPr lang="en-US" altLang="en-US" baseline="-25000" dirty="0" err="1" smtClean="0">
                <a:latin typeface="+mj-lt"/>
              </a:rPr>
              <a:t>o</a:t>
            </a:r>
            <a:r>
              <a:rPr lang="en-US" altLang="en-US" dirty="0" smtClean="0">
                <a:latin typeface="+mj-lt"/>
              </a:rPr>
              <a:t>) is constant.</a:t>
            </a:r>
          </a:p>
          <a:p>
            <a:pPr marL="355600" indent="-266700" eaLnBrk="1" hangingPunct="1">
              <a:lnSpc>
                <a:spcPct val="110000"/>
              </a:lnSpc>
              <a:buSzPct val="80000"/>
              <a:buFont typeface="Wingdings" panose="05000000000000000000" pitchFamily="2" charset="2"/>
              <a:buChar char="§"/>
            </a:pPr>
            <a:r>
              <a:rPr lang="en-US" altLang="en-US" dirty="0" smtClean="0">
                <a:latin typeface="+mj-lt"/>
              </a:rPr>
              <a:t>As the proportion of debt increases, (</a:t>
            </a:r>
            <a:r>
              <a:rPr lang="en-US" altLang="en-US" dirty="0" err="1" smtClean="0">
                <a:latin typeface="+mj-lt"/>
              </a:rPr>
              <a:t>K</a:t>
            </a:r>
            <a:r>
              <a:rPr lang="en-US" altLang="en-US" baseline="-25000" dirty="0" err="1" smtClean="0">
                <a:latin typeface="+mj-lt"/>
              </a:rPr>
              <a:t>e</a:t>
            </a:r>
            <a:r>
              <a:rPr lang="en-US" altLang="en-US" dirty="0" smtClean="0">
                <a:latin typeface="+mj-lt"/>
              </a:rPr>
              <a:t>) increases.</a:t>
            </a:r>
          </a:p>
          <a:p>
            <a:pPr marL="355600" indent="-266700" eaLnBrk="1" hangingPunct="1">
              <a:lnSpc>
                <a:spcPct val="110000"/>
              </a:lnSpc>
              <a:buSzPct val="80000"/>
              <a:buFont typeface="Wingdings" panose="05000000000000000000" pitchFamily="2" charset="2"/>
              <a:buChar char="§"/>
            </a:pPr>
            <a:r>
              <a:rPr lang="en-GB" altLang="en-US" dirty="0" smtClean="0">
                <a:latin typeface="+mj-lt"/>
              </a:rPr>
              <a:t>No effect on total cost of capital </a:t>
            </a:r>
            <a:r>
              <a:rPr lang="en-GB" altLang="en-US" sz="2000" b="1" dirty="0" smtClean="0">
                <a:latin typeface="+mj-lt"/>
              </a:rPr>
              <a:t>(WACC)</a:t>
            </a:r>
            <a:endParaRPr lang="en-US" altLang="en-US" sz="2000" b="1" dirty="0" smtClean="0">
              <a:latin typeface="+mj-lt"/>
            </a:endParaRPr>
          </a:p>
        </p:txBody>
      </p:sp>
      <p:graphicFrame>
        <p:nvGraphicFramePr>
          <p:cNvPr id="31748" name="Object 7"/>
          <p:cNvGraphicFramePr>
            <a:graphicFrameLocks/>
          </p:cNvGraphicFramePr>
          <p:nvPr/>
        </p:nvGraphicFramePr>
        <p:xfrm>
          <a:off x="12700" y="1595438"/>
          <a:ext cx="5200650" cy="46958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13" name="VISIO" r:id="rId4" imgW="3840480" imgH="4142232" progId="Visio.Drawing.3">
                  <p:embed/>
                </p:oleObj>
              </mc:Choice>
              <mc:Fallback>
                <p:oleObj name="VISIO" r:id="rId4" imgW="3840480" imgH="4142232" progId="Visio.Drawing.3">
                  <p:embed/>
                  <p:pic>
                    <p:nvPicPr>
                      <p:cNvPr id="31748" name="Object 7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700" y="1595438"/>
                        <a:ext cx="5200650" cy="4695825"/>
                      </a:xfrm>
                      <a:prstGeom prst="rect">
                        <a:avLst/>
                      </a:prstGeom>
                      <a:noFill/>
                      <a:ln w="12700">
                        <a:solidFill>
                          <a:schemeClr val="accent2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tx2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296009844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7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7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7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6790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836712"/>
          </a:xfrm>
        </p:spPr>
        <p:txBody>
          <a:bodyPr lIns="182880" tIns="182880" bIns="182880"/>
          <a:lstStyle/>
          <a:p>
            <a:pPr eaLnBrk="1" hangingPunct="1"/>
            <a:r>
              <a:rPr lang="en-US" altLang="en-US" sz="3200" dirty="0" smtClean="0"/>
              <a:t>4. Capital </a:t>
            </a:r>
            <a:r>
              <a:rPr lang="en-US" altLang="en-US" sz="3200" dirty="0" smtClean="0"/>
              <a:t>Structure Theories – </a:t>
            </a:r>
            <a:r>
              <a:rPr lang="en-US" altLang="en-US" sz="3200" dirty="0"/>
              <a:t/>
            </a:r>
            <a:br>
              <a:rPr lang="en-US" altLang="en-US" sz="3200" dirty="0"/>
            </a:br>
            <a:r>
              <a:rPr lang="en-US" altLang="en-US" sz="3200" dirty="0" smtClean="0"/>
              <a:t> </a:t>
            </a:r>
            <a:r>
              <a:rPr lang="en-US" altLang="en-US" sz="3200" dirty="0" smtClean="0"/>
              <a:t>Traditional </a:t>
            </a:r>
            <a:r>
              <a:rPr lang="en-US" altLang="en-US" sz="3200" dirty="0" smtClean="0"/>
              <a:t>Approach</a:t>
            </a:r>
            <a:endParaRPr lang="en-GB" altLang="en-US" sz="3200" dirty="0" smtClean="0"/>
          </a:p>
        </p:txBody>
      </p:sp>
      <p:sp>
        <p:nvSpPr>
          <p:cNvPr id="204803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101600" y="980728"/>
            <a:ext cx="9042400" cy="5081587"/>
          </a:xfrm>
          <a:noFill/>
        </p:spPr>
        <p:txBody>
          <a:bodyPr/>
          <a:lstStyle/>
          <a:p>
            <a:pPr indent="-228600" eaLnBrk="1" hangingPunct="1">
              <a:lnSpc>
                <a:spcPct val="110000"/>
              </a:lnSpc>
              <a:buSzPct val="75000"/>
              <a:buFont typeface="Wingdings" panose="05000000000000000000" pitchFamily="2" charset="2"/>
              <a:buChar char="§"/>
            </a:pPr>
            <a:r>
              <a:rPr lang="en-US" altLang="en-US" sz="2800" dirty="0" smtClean="0">
                <a:latin typeface="+mj-lt"/>
              </a:rPr>
              <a:t>The NI approach and NOI approach hold extreme views on the relationship between capital structure, cost of capital and the value of a firm.</a:t>
            </a:r>
          </a:p>
          <a:p>
            <a:pPr indent="-228600" eaLnBrk="1" hangingPunct="1">
              <a:lnSpc>
                <a:spcPct val="110000"/>
              </a:lnSpc>
              <a:buSzPct val="75000"/>
              <a:buFont typeface="Wingdings" panose="05000000000000000000" pitchFamily="2" charset="2"/>
              <a:buChar char="§"/>
            </a:pPr>
            <a:r>
              <a:rPr lang="en-US" altLang="en-US" sz="2800" dirty="0" smtClean="0">
                <a:latin typeface="+mj-lt"/>
              </a:rPr>
              <a:t>Traditional approach (</a:t>
            </a:r>
            <a:r>
              <a:rPr lang="en-US" altLang="en-US" sz="2800" i="1" dirty="0" smtClean="0">
                <a:latin typeface="+mj-lt"/>
              </a:rPr>
              <a:t>‘intermediate approach’</a:t>
            </a:r>
            <a:r>
              <a:rPr lang="en-US" altLang="en-US" sz="2800" dirty="0" smtClean="0">
                <a:latin typeface="+mj-lt"/>
              </a:rPr>
              <a:t>) is a compromise between these two extreme approaches.</a:t>
            </a:r>
          </a:p>
          <a:p>
            <a:pPr indent="-228600" eaLnBrk="1" hangingPunct="1">
              <a:lnSpc>
                <a:spcPct val="110000"/>
              </a:lnSpc>
              <a:buSzPct val="75000"/>
              <a:buFont typeface="Wingdings" panose="05000000000000000000" pitchFamily="2" charset="2"/>
              <a:buChar char="§"/>
            </a:pPr>
            <a:r>
              <a:rPr lang="en-US" altLang="en-US" sz="2800" dirty="0" smtClean="0">
                <a:latin typeface="+mj-lt"/>
              </a:rPr>
              <a:t>Traditional approach confirms the existence of an optimal capital structure; where WACC is minimum and value is the firm is maximum.</a:t>
            </a:r>
          </a:p>
          <a:p>
            <a:pPr indent="-228600" eaLnBrk="1" hangingPunct="1">
              <a:lnSpc>
                <a:spcPct val="110000"/>
              </a:lnSpc>
              <a:buSzPct val="75000"/>
              <a:buFont typeface="Wingdings" panose="05000000000000000000" pitchFamily="2" charset="2"/>
              <a:buChar char="§"/>
            </a:pPr>
            <a:r>
              <a:rPr lang="en-US" altLang="en-US" sz="2800" dirty="0" smtClean="0">
                <a:latin typeface="+mj-lt"/>
              </a:rPr>
              <a:t>As per this approach, a best possible mix of debt and equity will maximize the value of the firm.</a:t>
            </a:r>
          </a:p>
        </p:txBody>
      </p:sp>
    </p:spTree>
    <p:extLst>
      <p:ext uri="{BB962C8B-B14F-4D97-AF65-F5344CB8AC3E}">
        <p14:creationId xmlns:p14="http://schemas.microsoft.com/office/powerpoint/2010/main" val="1665531191"/>
      </p:ext>
    </p:extLst>
  </p:cSld>
  <p:clrMapOvr>
    <a:masterClrMapping/>
  </p:clrMapOvr>
  <p:transition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8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8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048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48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48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048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48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48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048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48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48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48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48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48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0" grpId="0"/>
      <p:bldP spid="20480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412776"/>
          </a:xfrm>
        </p:spPr>
        <p:txBody>
          <a:bodyPr lIns="182880" tIns="182880" bIns="182880"/>
          <a:lstStyle/>
          <a:p>
            <a:pPr eaLnBrk="1" hangingPunct="1"/>
            <a:r>
              <a:rPr lang="en-US" altLang="en-US" sz="4600" dirty="0" smtClean="0"/>
              <a:t>Capital Structure Theories –</a:t>
            </a:r>
            <a:r>
              <a:rPr lang="en-US" altLang="en-US" dirty="0" smtClean="0"/>
              <a:t> </a:t>
            </a:r>
            <a:r>
              <a:rPr lang="en-US" altLang="en-US" dirty="0" smtClean="0"/>
              <a:t>Traditional </a:t>
            </a:r>
            <a:r>
              <a:rPr lang="en-US" altLang="en-US" dirty="0" smtClean="0"/>
              <a:t>Approach</a:t>
            </a:r>
            <a:endParaRPr lang="en-GB" altLang="en-US" dirty="0" smtClean="0"/>
          </a:p>
        </p:txBody>
      </p:sp>
      <p:sp>
        <p:nvSpPr>
          <p:cNvPr id="240643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63500" y="1649413"/>
            <a:ext cx="9042400" cy="5081587"/>
          </a:xfrm>
          <a:noFill/>
        </p:spPr>
        <p:txBody>
          <a:bodyPr/>
          <a:lstStyle/>
          <a:p>
            <a:pPr marL="476250" indent="-361950" eaLnBrk="1" hangingPunct="1">
              <a:lnSpc>
                <a:spcPct val="110000"/>
              </a:lnSpc>
              <a:buSzPct val="75000"/>
              <a:buFont typeface="Wingdings" panose="05000000000000000000" pitchFamily="2" charset="2"/>
              <a:buNone/>
            </a:pPr>
            <a:r>
              <a:rPr lang="en-US" altLang="en-US" dirty="0" smtClean="0">
                <a:latin typeface="+mj-lt"/>
              </a:rPr>
              <a:t>The approach works in 3 stages – </a:t>
            </a:r>
          </a:p>
          <a:p>
            <a:pPr marL="476250" indent="-361950" eaLnBrk="1" hangingPunct="1">
              <a:lnSpc>
                <a:spcPct val="110000"/>
              </a:lnSpc>
              <a:buSzPct val="75000"/>
              <a:buFont typeface="Wingdings" panose="05000000000000000000" pitchFamily="2" charset="2"/>
              <a:buAutoNum type="arabicParenR"/>
            </a:pPr>
            <a:r>
              <a:rPr lang="en-US" altLang="en-US" sz="2400" dirty="0" smtClean="0">
                <a:latin typeface="+mj-lt"/>
              </a:rPr>
              <a:t>Value of the firm increases with an increase in borrowings (since </a:t>
            </a:r>
            <a:r>
              <a:rPr lang="en-US" altLang="en-US" sz="2400" dirty="0" err="1" smtClean="0">
                <a:latin typeface="+mj-lt"/>
              </a:rPr>
              <a:t>K</a:t>
            </a:r>
            <a:r>
              <a:rPr lang="en-US" altLang="en-US" sz="2400" baseline="-25000" dirty="0" err="1" smtClean="0">
                <a:latin typeface="+mj-lt"/>
              </a:rPr>
              <a:t>d</a:t>
            </a:r>
            <a:r>
              <a:rPr lang="en-US" altLang="en-US" sz="2400" dirty="0" smtClean="0">
                <a:latin typeface="+mj-lt"/>
              </a:rPr>
              <a:t> &lt; </a:t>
            </a:r>
            <a:r>
              <a:rPr lang="en-US" altLang="en-US" sz="2400" dirty="0" err="1" smtClean="0">
                <a:latin typeface="+mj-lt"/>
              </a:rPr>
              <a:t>K</a:t>
            </a:r>
            <a:r>
              <a:rPr lang="en-US" altLang="en-US" sz="2400" baseline="-25000" dirty="0" err="1" smtClean="0">
                <a:latin typeface="+mj-lt"/>
              </a:rPr>
              <a:t>e</a:t>
            </a:r>
            <a:r>
              <a:rPr lang="en-US" altLang="en-US" sz="2400" dirty="0" smtClean="0">
                <a:latin typeface="+mj-lt"/>
              </a:rPr>
              <a:t>). As a result, the WACC reduces gradually. This phenomenon is up to a certain point. </a:t>
            </a:r>
          </a:p>
          <a:p>
            <a:pPr marL="476250" indent="-361950" eaLnBrk="1" hangingPunct="1">
              <a:lnSpc>
                <a:spcPct val="110000"/>
              </a:lnSpc>
              <a:buSzPct val="75000"/>
              <a:buFont typeface="Wingdings" panose="05000000000000000000" pitchFamily="2" charset="2"/>
              <a:buAutoNum type="arabicParenR"/>
            </a:pPr>
            <a:r>
              <a:rPr lang="en-US" altLang="en-US" sz="2400" dirty="0" smtClean="0">
                <a:latin typeface="+mj-lt"/>
              </a:rPr>
              <a:t>At the end of this phenomenon, reduction in WACC ceases and it tends to stabilize. Further increase in borrowings will not affect WACC and the value of firm will also stagnate.</a:t>
            </a:r>
          </a:p>
          <a:p>
            <a:pPr marL="476250" indent="-361950" eaLnBrk="1" hangingPunct="1">
              <a:lnSpc>
                <a:spcPct val="110000"/>
              </a:lnSpc>
              <a:buSzPct val="75000"/>
              <a:buFont typeface="Wingdings" panose="05000000000000000000" pitchFamily="2" charset="2"/>
              <a:buAutoNum type="arabicParenR"/>
            </a:pPr>
            <a:r>
              <a:rPr lang="en-US" altLang="en-US" sz="2400" dirty="0" smtClean="0">
                <a:latin typeface="+mj-lt"/>
              </a:rPr>
              <a:t>Increase in debt beyond this point increases shareholders’ risk (</a:t>
            </a:r>
            <a:r>
              <a:rPr lang="en-US" altLang="en-US" sz="2400" i="1" dirty="0" smtClean="0">
                <a:latin typeface="+mj-lt"/>
              </a:rPr>
              <a:t>financial risk</a:t>
            </a:r>
            <a:r>
              <a:rPr lang="en-US" altLang="en-US" sz="2400" dirty="0" smtClean="0">
                <a:latin typeface="+mj-lt"/>
              </a:rPr>
              <a:t>) and hence </a:t>
            </a:r>
            <a:r>
              <a:rPr lang="en-US" altLang="en-US" sz="2400" dirty="0" err="1" smtClean="0">
                <a:latin typeface="+mj-lt"/>
              </a:rPr>
              <a:t>K</a:t>
            </a:r>
            <a:r>
              <a:rPr lang="en-US" altLang="en-US" sz="2400" baseline="-25000" dirty="0" err="1" smtClean="0">
                <a:latin typeface="+mj-lt"/>
              </a:rPr>
              <a:t>e</a:t>
            </a:r>
            <a:r>
              <a:rPr lang="en-US" altLang="en-US" sz="2400" dirty="0" smtClean="0">
                <a:latin typeface="+mj-lt"/>
              </a:rPr>
              <a:t> increases. </a:t>
            </a:r>
            <a:r>
              <a:rPr lang="en-US" altLang="en-US" sz="2400" dirty="0" err="1" smtClean="0">
                <a:latin typeface="+mj-lt"/>
              </a:rPr>
              <a:t>K</a:t>
            </a:r>
            <a:r>
              <a:rPr lang="en-US" altLang="en-US" sz="2400" baseline="-25000" dirty="0" err="1" smtClean="0">
                <a:latin typeface="+mj-lt"/>
              </a:rPr>
              <a:t>d</a:t>
            </a:r>
            <a:r>
              <a:rPr lang="en-US" altLang="en-US" sz="2400" dirty="0" smtClean="0">
                <a:latin typeface="+mj-lt"/>
              </a:rPr>
              <a:t> also rises due to higher debt, WACC increases &amp; value of firm decreases.</a:t>
            </a:r>
          </a:p>
        </p:txBody>
      </p:sp>
    </p:spTree>
    <p:extLst>
      <p:ext uri="{BB962C8B-B14F-4D97-AF65-F5344CB8AC3E}">
        <p14:creationId xmlns:p14="http://schemas.microsoft.com/office/powerpoint/2010/main" val="3289355870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8674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8674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98" decel="100000" fill="hold"/>
                                        <p:tgtEl>
                                          <p:spTgt spid="28674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406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406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898" decel="100000" fill="hold"/>
                                        <p:tgtEl>
                                          <p:spTgt spid="2406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2406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406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406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898" decel="100000" fill="hold"/>
                                        <p:tgtEl>
                                          <p:spTgt spid="2406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2406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406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406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898" decel="100000" fill="hold"/>
                                        <p:tgtEl>
                                          <p:spTgt spid="2406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2406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406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406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898" decel="100000" fill="hold"/>
                                        <p:tgtEl>
                                          <p:spTgt spid="2406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2406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4" grpId="0"/>
      <p:bldP spid="24064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574800"/>
          </a:xfrm>
        </p:spPr>
        <p:txBody>
          <a:bodyPr lIns="182880" tIns="182880" bIns="182880"/>
          <a:lstStyle/>
          <a:p>
            <a:pPr eaLnBrk="1" hangingPunct="1"/>
            <a:r>
              <a:rPr lang="en-US" altLang="en-US" sz="4600" dirty="0" smtClean="0"/>
              <a:t>Capital Structure Theories –</a:t>
            </a:r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dirty="0" smtClean="0"/>
              <a:t>D) Traditional Approach</a:t>
            </a:r>
            <a:endParaRPr lang="en-GB" altLang="en-US" dirty="0" smtClean="0"/>
          </a:p>
        </p:txBody>
      </p:sp>
      <p:graphicFrame>
        <p:nvGraphicFramePr>
          <p:cNvPr id="48131" name="Object 13"/>
          <p:cNvGraphicFramePr>
            <a:graphicFrameLocks/>
          </p:cNvGraphicFramePr>
          <p:nvPr/>
        </p:nvGraphicFramePr>
        <p:xfrm>
          <a:off x="3865563" y="1612900"/>
          <a:ext cx="5226050" cy="4686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6" name="VISIO" r:id="rId4" imgW="3840480" imgH="4142232" progId="Visio.Drawing.3">
                  <p:embed/>
                </p:oleObj>
              </mc:Choice>
              <mc:Fallback>
                <p:oleObj name="VISIO" r:id="rId4" imgW="3840480" imgH="4142232" progId="Visio.Drawing.3">
                  <p:embed/>
                  <p:pic>
                    <p:nvPicPr>
                      <p:cNvPr id="48131" name="Object 13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65563" y="1612900"/>
                        <a:ext cx="5226050" cy="4686300"/>
                      </a:xfrm>
                      <a:prstGeom prst="rect">
                        <a:avLst/>
                      </a:prstGeom>
                      <a:noFill/>
                      <a:ln w="12700">
                        <a:solidFill>
                          <a:schemeClr val="accent1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tx2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42703" name="Rectangle 15"/>
          <p:cNvSpPr>
            <a:spLocks noGrp="1" noChangeArrowheads="1"/>
          </p:cNvSpPr>
          <p:nvPr>
            <p:ph type="body" sz="half" idx="2"/>
          </p:nvPr>
        </p:nvSpPr>
        <p:spPr>
          <a:xfrm>
            <a:off x="25400" y="1611313"/>
            <a:ext cx="3860800" cy="5208587"/>
          </a:xfrm>
          <a:noFill/>
        </p:spPr>
        <p:txBody>
          <a:bodyPr/>
          <a:lstStyle/>
          <a:p>
            <a:pPr marL="355600" indent="-266700" eaLnBrk="1" hangingPunct="1">
              <a:lnSpc>
                <a:spcPct val="110000"/>
              </a:lnSpc>
              <a:buSzPct val="80000"/>
              <a:buFont typeface="Wingdings" panose="05000000000000000000" pitchFamily="2" charset="2"/>
              <a:buChar char="§"/>
            </a:pPr>
            <a:r>
              <a:rPr lang="en-US" altLang="en-US" dirty="0" smtClean="0">
                <a:latin typeface="+mj-lt"/>
              </a:rPr>
              <a:t>Cost of capital (</a:t>
            </a:r>
            <a:r>
              <a:rPr lang="en-US" altLang="en-US" dirty="0" err="1" smtClean="0">
                <a:latin typeface="+mj-lt"/>
              </a:rPr>
              <a:t>K</a:t>
            </a:r>
            <a:r>
              <a:rPr lang="en-US" altLang="en-US" baseline="-25000" dirty="0" err="1" smtClean="0">
                <a:latin typeface="+mj-lt"/>
              </a:rPr>
              <a:t>o</a:t>
            </a:r>
            <a:r>
              <a:rPr lang="en-US" altLang="en-US" dirty="0" smtClean="0">
                <a:latin typeface="+mj-lt"/>
              </a:rPr>
              <a:t>)  reduces initially.</a:t>
            </a:r>
          </a:p>
          <a:p>
            <a:pPr marL="355600" indent="-266700" eaLnBrk="1" hangingPunct="1">
              <a:lnSpc>
                <a:spcPct val="110000"/>
              </a:lnSpc>
              <a:buSzPct val="80000"/>
              <a:buFont typeface="Wingdings" panose="05000000000000000000" pitchFamily="2" charset="2"/>
              <a:buChar char="§"/>
            </a:pPr>
            <a:r>
              <a:rPr lang="en-GB" altLang="en-US" dirty="0" smtClean="0">
                <a:latin typeface="+mj-lt"/>
              </a:rPr>
              <a:t>At a point, it settles</a:t>
            </a:r>
          </a:p>
          <a:p>
            <a:pPr marL="355600" indent="-266700" eaLnBrk="1" hangingPunct="1">
              <a:lnSpc>
                <a:spcPct val="110000"/>
              </a:lnSpc>
              <a:buSzPct val="80000"/>
              <a:buFont typeface="Wingdings" panose="05000000000000000000" pitchFamily="2" charset="2"/>
              <a:buChar char="§"/>
            </a:pPr>
            <a:r>
              <a:rPr lang="en-GB" altLang="en-US" dirty="0" smtClean="0">
                <a:latin typeface="+mj-lt"/>
              </a:rPr>
              <a:t>But after this point, </a:t>
            </a:r>
            <a:r>
              <a:rPr lang="en-US" altLang="en-US" dirty="0" smtClean="0">
                <a:latin typeface="+mj-lt"/>
              </a:rPr>
              <a:t>(</a:t>
            </a:r>
            <a:r>
              <a:rPr lang="en-US" altLang="en-US" dirty="0" err="1" smtClean="0">
                <a:latin typeface="+mj-lt"/>
              </a:rPr>
              <a:t>K</a:t>
            </a:r>
            <a:r>
              <a:rPr lang="en-US" altLang="en-US" baseline="-25000" dirty="0" err="1" smtClean="0">
                <a:latin typeface="+mj-lt"/>
              </a:rPr>
              <a:t>o</a:t>
            </a:r>
            <a:r>
              <a:rPr lang="en-US" altLang="en-US" dirty="0" smtClean="0">
                <a:latin typeface="+mj-lt"/>
              </a:rPr>
              <a:t>) increases, due to increase in the cost of equity. (</a:t>
            </a:r>
            <a:r>
              <a:rPr lang="en-US" altLang="en-US" dirty="0" err="1" smtClean="0">
                <a:latin typeface="+mj-lt"/>
              </a:rPr>
              <a:t>K</a:t>
            </a:r>
            <a:r>
              <a:rPr lang="en-US" altLang="en-US" baseline="-25000" dirty="0" err="1" smtClean="0">
                <a:latin typeface="+mj-lt"/>
              </a:rPr>
              <a:t>e</a:t>
            </a:r>
            <a:r>
              <a:rPr lang="en-US" altLang="en-US" dirty="0" smtClean="0">
                <a:latin typeface="+mj-lt"/>
              </a:rPr>
              <a:t>)</a:t>
            </a:r>
            <a:r>
              <a:rPr lang="en-GB" altLang="en-US" dirty="0" smtClean="0">
                <a:latin typeface="+mj-lt"/>
              </a:rPr>
              <a:t> </a:t>
            </a:r>
            <a:endParaRPr lang="en-US" altLang="en-US" dirty="0" smtClean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69863399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71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71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7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427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427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7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427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427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7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427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427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/>
      <p:bldP spid="242703" grpId="0" build="p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2689</TotalTime>
  <Words>1454</Words>
  <Application>Microsoft Office PowerPoint</Application>
  <PresentationFormat>On-screen Show (4:3)</PresentationFormat>
  <Paragraphs>205</Paragraphs>
  <Slides>26</Slides>
  <Notes>17</Notes>
  <HiddenSlides>0</HiddenSlides>
  <MMClips>0</MMClips>
  <ScaleCrop>false</ScaleCrop>
  <HeadingPairs>
    <vt:vector size="8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7" baseType="lpstr">
      <vt:lpstr>Arial</vt:lpstr>
      <vt:lpstr>Garamond</vt:lpstr>
      <vt:lpstr>Myriad Pro</vt:lpstr>
      <vt:lpstr>Symbol</vt:lpstr>
      <vt:lpstr>Tahoma</vt:lpstr>
      <vt:lpstr>Times New Roman</vt:lpstr>
      <vt:lpstr>Verdana</vt:lpstr>
      <vt:lpstr>Wingdings</vt:lpstr>
      <vt:lpstr>WP MathA</vt:lpstr>
      <vt:lpstr>20140311PresentationUWTSDTemplate</vt:lpstr>
      <vt:lpstr>VISIO</vt:lpstr>
      <vt:lpstr>LCBB6002</vt:lpstr>
      <vt:lpstr>Session Objectives</vt:lpstr>
      <vt:lpstr> </vt:lpstr>
      <vt:lpstr>Capital Structure and the Pie</vt:lpstr>
      <vt:lpstr>CAPITAL STRUCTURE</vt:lpstr>
      <vt:lpstr>CAPITAL STRUCTURE AND COST - BOOK VS MARKET VALUES</vt:lpstr>
      <vt:lpstr>PowerPoint Presentation</vt:lpstr>
      <vt:lpstr>Forms of pattern of Capital Structure:</vt:lpstr>
      <vt:lpstr>Theories of Capital Structure</vt:lpstr>
      <vt:lpstr>Capital Structure Theories</vt:lpstr>
      <vt:lpstr>1. The Modigliani &amp; Miller Propositions</vt:lpstr>
      <vt:lpstr>PowerPoint Presentation</vt:lpstr>
      <vt:lpstr>Assumptions of the M&amp;M Capital Structure Model</vt:lpstr>
      <vt:lpstr>PowerPoint Presentation</vt:lpstr>
      <vt:lpstr>PowerPoint Presentation</vt:lpstr>
      <vt:lpstr>Proposition II and the WACC</vt:lpstr>
      <vt:lpstr>The M&amp;M Model with Corporate Taxes</vt:lpstr>
      <vt:lpstr>Criticism of MM Approach </vt:lpstr>
      <vt:lpstr>Capital Structure Theories –  2) Net Income Approach (NI)</vt:lpstr>
      <vt:lpstr>Capital Structure Theories –  Net Income Approach (NI)</vt:lpstr>
      <vt:lpstr>3. Capital Structure Theories –  Net Operating Income (NOI)</vt:lpstr>
      <vt:lpstr>Capital Structure Theories –  Net Operating Income (NOI)</vt:lpstr>
      <vt:lpstr>Capital Structure Theories –  Net Operating Income (NOI)</vt:lpstr>
      <vt:lpstr>4. Capital Structure Theories –   Traditional Approach</vt:lpstr>
      <vt:lpstr>Capital Structure Theories – Traditional Approach</vt:lpstr>
      <vt:lpstr>Capital Structure Theories – D) Traditional Approach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Administrator</cp:lastModifiedBy>
  <cp:revision>219</cp:revision>
  <cp:lastPrinted>2018-07-09T15:27:01Z</cp:lastPrinted>
  <dcterms:created xsi:type="dcterms:W3CDTF">2002-10-07T19:43:58Z</dcterms:created>
  <dcterms:modified xsi:type="dcterms:W3CDTF">2022-03-26T19:11:26Z</dcterms:modified>
</cp:coreProperties>
</file>