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70" r:id="rId15"/>
    <p:sldId id="271" r:id="rId16"/>
    <p:sldId id="272" r:id="rId17"/>
    <p:sldId id="26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70519" autoAdjust="0"/>
  </p:normalViewPr>
  <p:slideViewPr>
    <p:cSldViewPr snapToGrid="0">
      <p:cViewPr varScale="1">
        <p:scale>
          <a:sx n="72" d="100"/>
          <a:sy n="72" d="100"/>
        </p:scale>
        <p:origin x="9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erine Slade" userId="8111b2c8-df5f-4978-8c54-12699a69998a" providerId="ADAL" clId="{62BEB92E-50FD-425F-9D67-9B7F6816350E}"/>
    <pc:docChg chg="modSld">
      <pc:chgData name="Catherine Slade" userId="8111b2c8-df5f-4978-8c54-12699a69998a" providerId="ADAL" clId="{62BEB92E-50FD-425F-9D67-9B7F6816350E}" dt="2023-10-19T14:51:47.416" v="86" actId="20577"/>
      <pc:docMkLst>
        <pc:docMk/>
      </pc:docMkLst>
      <pc:sldChg chg="modNotesTx">
        <pc:chgData name="Catherine Slade" userId="8111b2c8-df5f-4978-8c54-12699a69998a" providerId="ADAL" clId="{62BEB92E-50FD-425F-9D67-9B7F6816350E}" dt="2023-10-19T14:51:03.693" v="77" actId="20577"/>
        <pc:sldMkLst>
          <pc:docMk/>
          <pc:sldMk cId="37109506" sldId="258"/>
        </pc:sldMkLst>
      </pc:sldChg>
      <pc:sldChg chg="modNotesTx">
        <pc:chgData name="Catherine Slade" userId="8111b2c8-df5f-4978-8c54-12699a69998a" providerId="ADAL" clId="{62BEB92E-50FD-425F-9D67-9B7F6816350E}" dt="2023-10-19T14:51:08.664" v="78" actId="20577"/>
        <pc:sldMkLst>
          <pc:docMk/>
          <pc:sldMk cId="2104361554" sldId="260"/>
        </pc:sldMkLst>
      </pc:sldChg>
      <pc:sldChg chg="modNotesTx">
        <pc:chgData name="Catherine Slade" userId="8111b2c8-df5f-4978-8c54-12699a69998a" providerId="ADAL" clId="{62BEB92E-50FD-425F-9D67-9B7F6816350E}" dt="2023-10-19T14:51:11.643" v="79" actId="20577"/>
        <pc:sldMkLst>
          <pc:docMk/>
          <pc:sldMk cId="547774326" sldId="261"/>
        </pc:sldMkLst>
      </pc:sldChg>
      <pc:sldChg chg="modNotesTx">
        <pc:chgData name="Catherine Slade" userId="8111b2c8-df5f-4978-8c54-12699a69998a" providerId="ADAL" clId="{62BEB92E-50FD-425F-9D67-9B7F6816350E}" dt="2023-10-19T14:51:14.780" v="80" actId="20577"/>
        <pc:sldMkLst>
          <pc:docMk/>
          <pc:sldMk cId="2215666124" sldId="262"/>
        </pc:sldMkLst>
      </pc:sldChg>
      <pc:sldChg chg="modNotesTx">
        <pc:chgData name="Catherine Slade" userId="8111b2c8-df5f-4978-8c54-12699a69998a" providerId="ADAL" clId="{62BEB92E-50FD-425F-9D67-9B7F6816350E}" dt="2023-10-19T14:51:17.834" v="81" actId="20577"/>
        <pc:sldMkLst>
          <pc:docMk/>
          <pc:sldMk cId="1754573445" sldId="263"/>
        </pc:sldMkLst>
      </pc:sldChg>
      <pc:sldChg chg="modNotesTx">
        <pc:chgData name="Catherine Slade" userId="8111b2c8-df5f-4978-8c54-12699a69998a" providerId="ADAL" clId="{62BEB92E-50FD-425F-9D67-9B7F6816350E}" dt="2023-10-19T14:51:25.976" v="83" actId="20577"/>
        <pc:sldMkLst>
          <pc:docMk/>
          <pc:sldMk cId="695697301" sldId="264"/>
        </pc:sldMkLst>
      </pc:sldChg>
      <pc:sldChg chg="modNotesTx">
        <pc:chgData name="Catherine Slade" userId="8111b2c8-df5f-4978-8c54-12699a69998a" providerId="ADAL" clId="{62BEB92E-50FD-425F-9D67-9B7F6816350E}" dt="2023-10-19T14:51:32.724" v="84" actId="20577"/>
        <pc:sldMkLst>
          <pc:docMk/>
          <pc:sldMk cId="2000491583" sldId="266"/>
        </pc:sldMkLst>
      </pc:sldChg>
      <pc:sldChg chg="modNotesTx">
        <pc:chgData name="Catherine Slade" userId="8111b2c8-df5f-4978-8c54-12699a69998a" providerId="ADAL" clId="{62BEB92E-50FD-425F-9D67-9B7F6816350E}" dt="2023-10-19T14:51:38.195" v="85" actId="20577"/>
        <pc:sldMkLst>
          <pc:docMk/>
          <pc:sldMk cId="1784302526" sldId="267"/>
        </pc:sldMkLst>
      </pc:sldChg>
      <pc:sldChg chg="modNotesTx">
        <pc:chgData name="Catherine Slade" userId="8111b2c8-df5f-4978-8c54-12699a69998a" providerId="ADAL" clId="{62BEB92E-50FD-425F-9D67-9B7F6816350E}" dt="2023-10-19T14:51:47.416" v="86" actId="20577"/>
        <pc:sldMkLst>
          <pc:docMk/>
          <pc:sldMk cId="1506153027" sldId="271"/>
        </pc:sldMkLst>
      </pc:sldChg>
      <pc:sldChg chg="modSp mod">
        <pc:chgData name="Catherine Slade" userId="8111b2c8-df5f-4978-8c54-12699a69998a" providerId="ADAL" clId="{62BEB92E-50FD-425F-9D67-9B7F6816350E}" dt="2023-10-19T14:50:46.671" v="76" actId="20577"/>
        <pc:sldMkLst>
          <pc:docMk/>
          <pc:sldMk cId="2093485715" sldId="272"/>
        </pc:sldMkLst>
        <pc:spChg chg="mod">
          <ac:chgData name="Catherine Slade" userId="8111b2c8-df5f-4978-8c54-12699a69998a" providerId="ADAL" clId="{62BEB92E-50FD-425F-9D67-9B7F6816350E}" dt="2023-10-19T14:50:46.671" v="76" actId="20577"/>
          <ac:spMkLst>
            <pc:docMk/>
            <pc:sldMk cId="2093485715" sldId="272"/>
            <ac:spMk id="2" creationId="{C309899D-7A14-06B6-1940-A07AE5677EE4}"/>
          </ac:spMkLst>
        </pc:spChg>
        <pc:spChg chg="mod">
          <ac:chgData name="Catherine Slade" userId="8111b2c8-df5f-4978-8c54-12699a69998a" providerId="ADAL" clId="{62BEB92E-50FD-425F-9D67-9B7F6816350E}" dt="2023-10-19T14:50:42.651" v="74" actId="20577"/>
          <ac:spMkLst>
            <pc:docMk/>
            <pc:sldMk cId="2093485715" sldId="272"/>
            <ac:spMk id="3" creationId="{0E82DDD0-A711-CC67-4A9D-CEFCB49A774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FB129E-F4A0-49DF-81B1-7F88C249215D}" type="datetimeFigureOut">
              <a:rPr lang="en-GB" smtClean="0"/>
              <a:t>19/10/2023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ED3FE0-7FB2-4354-ABD1-13657DDAC014}" type="slidenum">
              <a:rPr lang="en-GB" smtClean="0"/>
              <a:t>‹#›</a:t>
            </a:fld>
            <a:endParaRPr lang="en-GB"/>
          </a:p>
        </p:txBody>
      </p:sp>
    </p:spTree>
    <p:extLst>
      <p:ext uri="{BB962C8B-B14F-4D97-AF65-F5344CB8AC3E}">
        <p14:creationId xmlns:p14="http://schemas.microsoft.com/office/powerpoint/2010/main" val="21641605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ED3FE0-7FB2-4354-ABD1-13657DDAC014}" type="slidenum">
              <a:rPr lang="en-GB" smtClean="0"/>
              <a:t>2</a:t>
            </a:fld>
            <a:endParaRPr lang="en-GB"/>
          </a:p>
        </p:txBody>
      </p:sp>
    </p:spTree>
    <p:extLst>
      <p:ext uri="{BB962C8B-B14F-4D97-AF65-F5344CB8AC3E}">
        <p14:creationId xmlns:p14="http://schemas.microsoft.com/office/powerpoint/2010/main" val="25095983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000000"/>
              </a:solidFill>
              <a:effectLst/>
              <a:latin typeface="Roboto" panose="02000000000000000000" pitchFamily="2" charset="0"/>
            </a:endParaRPr>
          </a:p>
          <a:p>
            <a:endParaRPr lang="en-GB" dirty="0"/>
          </a:p>
        </p:txBody>
      </p:sp>
      <p:sp>
        <p:nvSpPr>
          <p:cNvPr id="4" name="Slide Number Placeholder 3"/>
          <p:cNvSpPr>
            <a:spLocks noGrp="1"/>
          </p:cNvSpPr>
          <p:nvPr>
            <p:ph type="sldNum" sz="quarter" idx="5"/>
          </p:nvPr>
        </p:nvSpPr>
        <p:spPr/>
        <p:txBody>
          <a:bodyPr/>
          <a:lstStyle/>
          <a:p>
            <a:fld id="{F4ED3FE0-7FB2-4354-ABD1-13657DDAC014}" type="slidenum">
              <a:rPr lang="en-GB" smtClean="0"/>
              <a:t>3</a:t>
            </a:fld>
            <a:endParaRPr lang="en-GB"/>
          </a:p>
        </p:txBody>
      </p:sp>
    </p:spTree>
    <p:extLst>
      <p:ext uri="{BB962C8B-B14F-4D97-AF65-F5344CB8AC3E}">
        <p14:creationId xmlns:p14="http://schemas.microsoft.com/office/powerpoint/2010/main" val="29323860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000000"/>
              </a:solidFill>
              <a:effectLst/>
              <a:latin typeface="Roboto" panose="02000000000000000000" pitchFamily="2" charset="0"/>
            </a:endParaRPr>
          </a:p>
          <a:p>
            <a:endParaRPr lang="en-GB" dirty="0"/>
          </a:p>
        </p:txBody>
      </p:sp>
      <p:sp>
        <p:nvSpPr>
          <p:cNvPr id="4" name="Slide Number Placeholder 3"/>
          <p:cNvSpPr>
            <a:spLocks noGrp="1"/>
          </p:cNvSpPr>
          <p:nvPr>
            <p:ph type="sldNum" sz="quarter" idx="5"/>
          </p:nvPr>
        </p:nvSpPr>
        <p:spPr/>
        <p:txBody>
          <a:bodyPr/>
          <a:lstStyle/>
          <a:p>
            <a:fld id="{F4ED3FE0-7FB2-4354-ABD1-13657DDAC014}" type="slidenum">
              <a:rPr lang="en-GB" smtClean="0"/>
              <a:t>4</a:t>
            </a:fld>
            <a:endParaRPr lang="en-GB"/>
          </a:p>
        </p:txBody>
      </p:sp>
    </p:spTree>
    <p:extLst>
      <p:ext uri="{BB962C8B-B14F-4D97-AF65-F5344CB8AC3E}">
        <p14:creationId xmlns:p14="http://schemas.microsoft.com/office/powerpoint/2010/main" val="40120985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ED3FE0-7FB2-4354-ABD1-13657DDAC014}" type="slidenum">
              <a:rPr lang="en-GB" smtClean="0"/>
              <a:t>5</a:t>
            </a:fld>
            <a:endParaRPr lang="en-GB"/>
          </a:p>
        </p:txBody>
      </p:sp>
    </p:spTree>
    <p:extLst>
      <p:ext uri="{BB962C8B-B14F-4D97-AF65-F5344CB8AC3E}">
        <p14:creationId xmlns:p14="http://schemas.microsoft.com/office/powerpoint/2010/main" val="34611070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Roboto" panose="02000000000000000000" pitchFamily="2" charset="0"/>
              </a:rPr>
              <a:t>.</a:t>
            </a:r>
            <a:endParaRPr lang="en-GB" dirty="0"/>
          </a:p>
        </p:txBody>
      </p:sp>
      <p:sp>
        <p:nvSpPr>
          <p:cNvPr id="4" name="Slide Number Placeholder 3"/>
          <p:cNvSpPr>
            <a:spLocks noGrp="1"/>
          </p:cNvSpPr>
          <p:nvPr>
            <p:ph type="sldNum" sz="quarter" idx="5"/>
          </p:nvPr>
        </p:nvSpPr>
        <p:spPr/>
        <p:txBody>
          <a:bodyPr/>
          <a:lstStyle/>
          <a:p>
            <a:fld id="{F4ED3FE0-7FB2-4354-ABD1-13657DDAC014}" type="slidenum">
              <a:rPr lang="en-GB" smtClean="0"/>
              <a:t>6</a:t>
            </a:fld>
            <a:endParaRPr lang="en-GB"/>
          </a:p>
        </p:txBody>
      </p:sp>
    </p:spTree>
    <p:extLst>
      <p:ext uri="{BB962C8B-B14F-4D97-AF65-F5344CB8AC3E}">
        <p14:creationId xmlns:p14="http://schemas.microsoft.com/office/powerpoint/2010/main" val="28209127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ED3FE0-7FB2-4354-ABD1-13657DDAC014}" type="slidenum">
              <a:rPr lang="en-GB" smtClean="0"/>
              <a:t>7</a:t>
            </a:fld>
            <a:endParaRPr lang="en-GB"/>
          </a:p>
        </p:txBody>
      </p:sp>
    </p:spTree>
    <p:extLst>
      <p:ext uri="{BB962C8B-B14F-4D97-AF65-F5344CB8AC3E}">
        <p14:creationId xmlns:p14="http://schemas.microsoft.com/office/powerpoint/2010/main" val="12402656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ED3FE0-7FB2-4354-ABD1-13657DDAC014}" type="slidenum">
              <a:rPr lang="en-GB" smtClean="0"/>
              <a:t>8</a:t>
            </a:fld>
            <a:endParaRPr lang="en-GB"/>
          </a:p>
        </p:txBody>
      </p:sp>
    </p:spTree>
    <p:extLst>
      <p:ext uri="{BB962C8B-B14F-4D97-AF65-F5344CB8AC3E}">
        <p14:creationId xmlns:p14="http://schemas.microsoft.com/office/powerpoint/2010/main" val="13196230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ED3FE0-7FB2-4354-ABD1-13657DDAC014}" type="slidenum">
              <a:rPr lang="en-GB" smtClean="0"/>
              <a:t>9</a:t>
            </a:fld>
            <a:endParaRPr lang="en-GB"/>
          </a:p>
        </p:txBody>
      </p:sp>
    </p:spTree>
    <p:extLst>
      <p:ext uri="{BB962C8B-B14F-4D97-AF65-F5344CB8AC3E}">
        <p14:creationId xmlns:p14="http://schemas.microsoft.com/office/powerpoint/2010/main" val="10919905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ED3FE0-7FB2-4354-ABD1-13657DDAC014}" type="slidenum">
              <a:rPr lang="en-GB" smtClean="0"/>
              <a:t>10</a:t>
            </a:fld>
            <a:endParaRPr lang="en-GB"/>
          </a:p>
        </p:txBody>
      </p:sp>
    </p:spTree>
    <p:extLst>
      <p:ext uri="{BB962C8B-B14F-4D97-AF65-F5344CB8AC3E}">
        <p14:creationId xmlns:p14="http://schemas.microsoft.com/office/powerpoint/2010/main" val="28063448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ED3FE0-7FB2-4354-ABD1-13657DDAC014}" type="slidenum">
              <a:rPr lang="en-GB" smtClean="0"/>
              <a:t>11</a:t>
            </a:fld>
            <a:endParaRPr lang="en-GB"/>
          </a:p>
        </p:txBody>
      </p:sp>
    </p:spTree>
    <p:extLst>
      <p:ext uri="{BB962C8B-B14F-4D97-AF65-F5344CB8AC3E}">
        <p14:creationId xmlns:p14="http://schemas.microsoft.com/office/powerpoint/2010/main" val="21030775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ED3FE0-7FB2-4354-ABD1-13657DDAC014}" type="slidenum">
              <a:rPr lang="en-GB" smtClean="0"/>
              <a:t>12</a:t>
            </a:fld>
            <a:endParaRPr lang="en-GB"/>
          </a:p>
        </p:txBody>
      </p:sp>
    </p:spTree>
    <p:extLst>
      <p:ext uri="{BB962C8B-B14F-4D97-AF65-F5344CB8AC3E}">
        <p14:creationId xmlns:p14="http://schemas.microsoft.com/office/powerpoint/2010/main" val="20739589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Gendlin</a:t>
            </a:r>
            <a:r>
              <a:rPr lang="en-GB" dirty="0"/>
              <a:t>: Introduction to Focusing</a:t>
            </a:r>
          </a:p>
        </p:txBody>
      </p:sp>
      <p:sp>
        <p:nvSpPr>
          <p:cNvPr id="4" name="Slide Number Placeholder 3"/>
          <p:cNvSpPr>
            <a:spLocks noGrp="1"/>
          </p:cNvSpPr>
          <p:nvPr>
            <p:ph type="sldNum" sz="quarter" idx="5"/>
          </p:nvPr>
        </p:nvSpPr>
        <p:spPr/>
        <p:txBody>
          <a:bodyPr/>
          <a:lstStyle/>
          <a:p>
            <a:fld id="{F4ED3FE0-7FB2-4354-ABD1-13657DDAC014}" type="slidenum">
              <a:rPr lang="en-GB" smtClean="0"/>
              <a:t>13</a:t>
            </a:fld>
            <a:endParaRPr lang="en-GB"/>
          </a:p>
        </p:txBody>
      </p:sp>
    </p:spTree>
    <p:extLst>
      <p:ext uri="{BB962C8B-B14F-4D97-AF65-F5344CB8AC3E}">
        <p14:creationId xmlns:p14="http://schemas.microsoft.com/office/powerpoint/2010/main" val="7217887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ED3FE0-7FB2-4354-ABD1-13657DDAC014}" type="slidenum">
              <a:rPr lang="en-GB" smtClean="0"/>
              <a:t>14</a:t>
            </a:fld>
            <a:endParaRPr lang="en-GB"/>
          </a:p>
        </p:txBody>
      </p:sp>
    </p:spTree>
    <p:extLst>
      <p:ext uri="{BB962C8B-B14F-4D97-AF65-F5344CB8AC3E}">
        <p14:creationId xmlns:p14="http://schemas.microsoft.com/office/powerpoint/2010/main" val="7778843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ED3FE0-7FB2-4354-ABD1-13657DDAC014}" type="slidenum">
              <a:rPr lang="en-GB" smtClean="0"/>
              <a:t>15</a:t>
            </a:fld>
            <a:endParaRPr lang="en-GB"/>
          </a:p>
        </p:txBody>
      </p:sp>
    </p:spTree>
    <p:extLst>
      <p:ext uri="{BB962C8B-B14F-4D97-AF65-F5344CB8AC3E}">
        <p14:creationId xmlns:p14="http://schemas.microsoft.com/office/powerpoint/2010/main" val="23198800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33821-597E-4B4F-8572-5DA1CB183565}"/>
              </a:ext>
            </a:extLst>
          </p:cNvPr>
          <p:cNvSpPr>
            <a:spLocks noGrp="1"/>
          </p:cNvSpPr>
          <p:nvPr>
            <p:ph type="ctrTitle"/>
          </p:nvPr>
        </p:nvSpPr>
        <p:spPr>
          <a:xfrm>
            <a:off x="548640" y="950976"/>
            <a:ext cx="6509385" cy="3556730"/>
          </a:xfrm>
        </p:spPr>
        <p:txBody>
          <a:bodyPr anchor="t">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F4C38D70-8FF5-47D7-A0DD-087A227BC94F}"/>
              </a:ext>
            </a:extLst>
          </p:cNvPr>
          <p:cNvSpPr>
            <a:spLocks noGrp="1"/>
          </p:cNvSpPr>
          <p:nvPr>
            <p:ph type="subTitle" idx="1"/>
          </p:nvPr>
        </p:nvSpPr>
        <p:spPr>
          <a:xfrm>
            <a:off x="576072" y="4572000"/>
            <a:ext cx="6481953" cy="1485900"/>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DB5B485-516D-48B7-AF1D-69AEEA351A94}"/>
              </a:ext>
            </a:extLst>
          </p:cNvPr>
          <p:cNvSpPr>
            <a:spLocks noGrp="1"/>
          </p:cNvSpPr>
          <p:nvPr>
            <p:ph type="dt" sz="half" idx="10"/>
          </p:nvPr>
        </p:nvSpPr>
        <p:spPr/>
        <p:txBody>
          <a:bodyPr/>
          <a:lstStyle/>
          <a:p>
            <a:fld id="{4CDE23C7-78A4-413A-A84B-93D4CC0A9EB1}" type="datetimeFigureOut">
              <a:rPr lang="en-US" smtClean="0"/>
              <a:t>10/19/2023</a:t>
            </a:fld>
            <a:endParaRPr lang="en-US"/>
          </a:p>
        </p:txBody>
      </p:sp>
      <p:sp>
        <p:nvSpPr>
          <p:cNvPr id="5" name="Footer Placeholder 4">
            <a:extLst>
              <a:ext uri="{FF2B5EF4-FFF2-40B4-BE49-F238E27FC236}">
                <a16:creationId xmlns:a16="http://schemas.microsoft.com/office/drawing/2014/main" id="{1D614DDB-2831-4FF8-9DA7-0449659D7A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F178F6-65BA-4964-80E2-DB6EA3355FBB}"/>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42110019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A45AC-24E0-45A1-90C3-7BF96C3FC7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D2018E1-7CA3-4B5E-9683-554FDFC63E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95D32D-7150-4DF2-B992-A2B4F5605D94}"/>
              </a:ext>
            </a:extLst>
          </p:cNvPr>
          <p:cNvSpPr>
            <a:spLocks noGrp="1"/>
          </p:cNvSpPr>
          <p:nvPr>
            <p:ph type="dt" sz="half" idx="10"/>
          </p:nvPr>
        </p:nvSpPr>
        <p:spPr/>
        <p:txBody>
          <a:bodyPr/>
          <a:lstStyle/>
          <a:p>
            <a:fld id="{4CDE23C7-78A4-413A-A84B-93D4CC0A9EB1}" type="datetimeFigureOut">
              <a:rPr lang="en-US" smtClean="0"/>
              <a:t>10/19/2023</a:t>
            </a:fld>
            <a:endParaRPr lang="en-US"/>
          </a:p>
        </p:txBody>
      </p:sp>
      <p:sp>
        <p:nvSpPr>
          <p:cNvPr id="5" name="Footer Placeholder 4">
            <a:extLst>
              <a:ext uri="{FF2B5EF4-FFF2-40B4-BE49-F238E27FC236}">
                <a16:creationId xmlns:a16="http://schemas.microsoft.com/office/drawing/2014/main" id="{F3D03F0C-FCA3-464C-B6ED-864DB51E7D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C41006-DAE1-4326-B1AE-FD527A653BDE}"/>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783498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B84-BE32-464A-A765-975C21B5CF4B}"/>
              </a:ext>
            </a:extLst>
          </p:cNvPr>
          <p:cNvSpPr>
            <a:spLocks noGrp="1"/>
          </p:cNvSpPr>
          <p:nvPr>
            <p:ph type="title"/>
          </p:nvPr>
        </p:nvSpPr>
        <p:spPr>
          <a:xfrm>
            <a:off x="557923" y="952500"/>
            <a:ext cx="6678695" cy="3962398"/>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640145C2-97CF-4887-904A-8ADC80525A2E}"/>
              </a:ext>
            </a:extLst>
          </p:cNvPr>
          <p:cNvSpPr>
            <a:spLocks noGrp="1"/>
          </p:cNvSpPr>
          <p:nvPr>
            <p:ph type="body" idx="1"/>
          </p:nvPr>
        </p:nvSpPr>
        <p:spPr>
          <a:xfrm>
            <a:off x="8043860" y="952501"/>
            <a:ext cx="3500440" cy="396239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E524559-DA32-4398-A8EE-EED2469D63BB}"/>
              </a:ext>
            </a:extLst>
          </p:cNvPr>
          <p:cNvSpPr>
            <a:spLocks noGrp="1"/>
          </p:cNvSpPr>
          <p:nvPr>
            <p:ph type="dt" sz="half" idx="10"/>
          </p:nvPr>
        </p:nvSpPr>
        <p:spPr/>
        <p:txBody>
          <a:bodyPr/>
          <a:lstStyle/>
          <a:p>
            <a:fld id="{4CDE23C7-78A4-413A-A84B-93D4CC0A9EB1}" type="datetimeFigureOut">
              <a:rPr lang="en-US" smtClean="0"/>
              <a:t>10/19/2023</a:t>
            </a:fld>
            <a:endParaRPr lang="en-US"/>
          </a:p>
        </p:txBody>
      </p:sp>
      <p:sp>
        <p:nvSpPr>
          <p:cNvPr id="5" name="Footer Placeholder 4">
            <a:extLst>
              <a:ext uri="{FF2B5EF4-FFF2-40B4-BE49-F238E27FC236}">
                <a16:creationId xmlns:a16="http://schemas.microsoft.com/office/drawing/2014/main" id="{73967BE1-F1AC-4732-B52E-1C7D63DEF8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A13C03-DDF0-48C6-B1BF-D28875F8238F}"/>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7032822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6F411-42B3-4A17-BE7E-861BE7E7DC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58E0603-F4C0-40AC-A53E-40449D53D741}"/>
              </a:ext>
            </a:extLst>
          </p:cNvPr>
          <p:cNvSpPr>
            <a:spLocks noGrp="1"/>
          </p:cNvSpPr>
          <p:nvPr>
            <p:ph sz="half" idx="1"/>
          </p:nvPr>
        </p:nvSpPr>
        <p:spPr>
          <a:xfrm>
            <a:off x="548640" y="2029968"/>
            <a:ext cx="5281506" cy="41481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F6BC5634-2887-4182-A9BE-B382357D4F9C}"/>
              </a:ext>
            </a:extLst>
          </p:cNvPr>
          <p:cNvSpPr>
            <a:spLocks noGrp="1"/>
          </p:cNvSpPr>
          <p:nvPr>
            <p:ph sz="half" idx="2"/>
          </p:nvPr>
        </p:nvSpPr>
        <p:spPr>
          <a:xfrm>
            <a:off x="6257928" y="2029968"/>
            <a:ext cx="5281506" cy="41481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D56B6E74-28E1-4684-B515-4265ED7B1EAE}"/>
              </a:ext>
            </a:extLst>
          </p:cNvPr>
          <p:cNvSpPr>
            <a:spLocks noGrp="1"/>
          </p:cNvSpPr>
          <p:nvPr>
            <p:ph type="dt" sz="half" idx="10"/>
          </p:nvPr>
        </p:nvSpPr>
        <p:spPr/>
        <p:txBody>
          <a:bodyPr/>
          <a:lstStyle/>
          <a:p>
            <a:fld id="{4CDE23C7-78A4-413A-A84B-93D4CC0A9EB1}" type="datetimeFigureOut">
              <a:rPr lang="en-US" smtClean="0"/>
              <a:t>10/19/2023</a:t>
            </a:fld>
            <a:endParaRPr lang="en-US"/>
          </a:p>
        </p:txBody>
      </p:sp>
      <p:sp>
        <p:nvSpPr>
          <p:cNvPr id="6" name="Footer Placeholder 5">
            <a:extLst>
              <a:ext uri="{FF2B5EF4-FFF2-40B4-BE49-F238E27FC236}">
                <a16:creationId xmlns:a16="http://schemas.microsoft.com/office/drawing/2014/main" id="{18D375EA-A8F8-485D-A82F-CD85D4C9E1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D9E4B0-F5E3-407F-A548-B616E774987F}"/>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899355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2161A-7627-4D64-AF08-10D702AFE286}"/>
              </a:ext>
            </a:extLst>
          </p:cNvPr>
          <p:cNvSpPr>
            <a:spLocks noGrp="1"/>
          </p:cNvSpPr>
          <p:nvPr>
            <p:ph type="title"/>
          </p:nvPr>
        </p:nvSpPr>
        <p:spPr>
          <a:xfrm>
            <a:off x="552659" y="950976"/>
            <a:ext cx="10802729" cy="881796"/>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53B6884-07D8-4CC4-BE99-516F1433BED8}"/>
              </a:ext>
            </a:extLst>
          </p:cNvPr>
          <p:cNvSpPr>
            <a:spLocks noGrp="1"/>
          </p:cNvSpPr>
          <p:nvPr>
            <p:ph type="body" idx="1"/>
          </p:nvPr>
        </p:nvSpPr>
        <p:spPr>
          <a:xfrm>
            <a:off x="542918" y="1832772"/>
            <a:ext cx="5281507" cy="742638"/>
          </a:xfrm>
        </p:spPr>
        <p:txBody>
          <a:bodyPr anchor="b">
            <a:normAutofit/>
          </a:bodyPr>
          <a:lstStyle>
            <a:lvl1pPr marL="0" indent="0">
              <a:buNone/>
              <a:defRPr sz="1800" b="1" cap="all" spc="13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182C638-B5A8-4F8C-85AE-33BEAF54C07A}"/>
              </a:ext>
            </a:extLst>
          </p:cNvPr>
          <p:cNvSpPr>
            <a:spLocks noGrp="1"/>
          </p:cNvSpPr>
          <p:nvPr>
            <p:ph sz="half" idx="2"/>
          </p:nvPr>
        </p:nvSpPr>
        <p:spPr>
          <a:xfrm>
            <a:off x="548640" y="2600531"/>
            <a:ext cx="528150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E40D1933-A703-4BDC-A697-728E899EEDE1}"/>
              </a:ext>
            </a:extLst>
          </p:cNvPr>
          <p:cNvSpPr>
            <a:spLocks noGrp="1"/>
          </p:cNvSpPr>
          <p:nvPr>
            <p:ph type="body" sz="quarter" idx="3"/>
          </p:nvPr>
        </p:nvSpPr>
        <p:spPr>
          <a:xfrm>
            <a:off x="6257927" y="1832772"/>
            <a:ext cx="5283202" cy="742638"/>
          </a:xfrm>
        </p:spPr>
        <p:txBody>
          <a:bodyPr anchor="b">
            <a:normAutofit/>
          </a:bodyPr>
          <a:lstStyle>
            <a:lvl1pPr marL="0" indent="0">
              <a:buNone/>
              <a:defRPr sz="1800" b="1" cap="all" spc="13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95925DBD-4D51-4A2D-B1E4-6D094CD1E803}"/>
              </a:ext>
            </a:extLst>
          </p:cNvPr>
          <p:cNvSpPr>
            <a:spLocks noGrp="1"/>
          </p:cNvSpPr>
          <p:nvPr>
            <p:ph sz="quarter" idx="4"/>
          </p:nvPr>
        </p:nvSpPr>
        <p:spPr>
          <a:xfrm>
            <a:off x="6257927" y="2600531"/>
            <a:ext cx="528320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62636E2-E26E-42F7-9E05-3F756C7D17AE}"/>
              </a:ext>
            </a:extLst>
          </p:cNvPr>
          <p:cNvSpPr>
            <a:spLocks noGrp="1"/>
          </p:cNvSpPr>
          <p:nvPr>
            <p:ph type="dt" sz="half" idx="10"/>
          </p:nvPr>
        </p:nvSpPr>
        <p:spPr/>
        <p:txBody>
          <a:bodyPr/>
          <a:lstStyle/>
          <a:p>
            <a:fld id="{4CDE23C7-78A4-413A-A84B-93D4CC0A9EB1}" type="datetimeFigureOut">
              <a:rPr lang="en-US" smtClean="0"/>
              <a:t>10/19/2023</a:t>
            </a:fld>
            <a:endParaRPr lang="en-US"/>
          </a:p>
        </p:txBody>
      </p:sp>
      <p:sp>
        <p:nvSpPr>
          <p:cNvPr id="8" name="Footer Placeholder 7">
            <a:extLst>
              <a:ext uri="{FF2B5EF4-FFF2-40B4-BE49-F238E27FC236}">
                <a16:creationId xmlns:a16="http://schemas.microsoft.com/office/drawing/2014/main" id="{86F7281B-0E5C-421E-AFFE-775F57C5DDB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E483462-E410-4DC7-AE53-27AABECFE6E8}"/>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369429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CFA68-31B5-48C5-929A-842FDF0FD8E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95A2600-419E-46E9-946F-FBDEDBA1D448}"/>
              </a:ext>
            </a:extLst>
          </p:cNvPr>
          <p:cNvSpPr>
            <a:spLocks noGrp="1"/>
          </p:cNvSpPr>
          <p:nvPr>
            <p:ph type="dt" sz="half" idx="10"/>
          </p:nvPr>
        </p:nvSpPr>
        <p:spPr/>
        <p:txBody>
          <a:bodyPr/>
          <a:lstStyle/>
          <a:p>
            <a:fld id="{4CDE23C7-78A4-413A-A84B-93D4CC0A9EB1}" type="datetimeFigureOut">
              <a:rPr lang="en-US" smtClean="0"/>
              <a:t>10/19/2023</a:t>
            </a:fld>
            <a:endParaRPr lang="en-US"/>
          </a:p>
        </p:txBody>
      </p:sp>
      <p:sp>
        <p:nvSpPr>
          <p:cNvPr id="4" name="Footer Placeholder 3">
            <a:extLst>
              <a:ext uri="{FF2B5EF4-FFF2-40B4-BE49-F238E27FC236}">
                <a16:creationId xmlns:a16="http://schemas.microsoft.com/office/drawing/2014/main" id="{1385F9A9-98FF-4653-A570-9F351A1ABDC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BD44457-95F1-4B15-A647-B14F91F7A6D4}"/>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681623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19EABA-1008-4E49-9184-3A946ECD7199}"/>
              </a:ext>
            </a:extLst>
          </p:cNvPr>
          <p:cNvSpPr>
            <a:spLocks noGrp="1"/>
          </p:cNvSpPr>
          <p:nvPr>
            <p:ph type="dt" sz="half" idx="10"/>
          </p:nvPr>
        </p:nvSpPr>
        <p:spPr/>
        <p:txBody>
          <a:bodyPr/>
          <a:lstStyle/>
          <a:p>
            <a:fld id="{4CDE23C7-78A4-413A-A84B-93D4CC0A9EB1}" type="datetimeFigureOut">
              <a:rPr lang="en-US" smtClean="0"/>
              <a:t>10/19/2023</a:t>
            </a:fld>
            <a:endParaRPr lang="en-US"/>
          </a:p>
        </p:txBody>
      </p:sp>
      <p:sp>
        <p:nvSpPr>
          <p:cNvPr id="3" name="Footer Placeholder 2">
            <a:extLst>
              <a:ext uri="{FF2B5EF4-FFF2-40B4-BE49-F238E27FC236}">
                <a16:creationId xmlns:a16="http://schemas.microsoft.com/office/drawing/2014/main" id="{D05C3BD0-269D-4127-B5F7-84B0D8A7422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623447-C740-4495-93EC-7252B1B929E4}"/>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8136741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D1155-71E7-4F0A-BB62-933743CF6EDD}"/>
              </a:ext>
            </a:extLst>
          </p:cNvPr>
          <p:cNvSpPr>
            <a:spLocks noGrp="1"/>
          </p:cNvSpPr>
          <p:nvPr>
            <p:ph type="title"/>
          </p:nvPr>
        </p:nvSpPr>
        <p:spPr>
          <a:xfrm>
            <a:off x="548640" y="952500"/>
            <a:ext cx="4124084" cy="2362200"/>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E0CB6D44-5A1E-4176-8766-4B81E045D50A}"/>
              </a:ext>
            </a:extLst>
          </p:cNvPr>
          <p:cNvSpPr>
            <a:spLocks noGrp="1"/>
          </p:cNvSpPr>
          <p:nvPr>
            <p:ph idx="1"/>
          </p:nvPr>
        </p:nvSpPr>
        <p:spPr>
          <a:xfrm>
            <a:off x="5600700" y="952500"/>
            <a:ext cx="5934074" cy="490855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C810EC6-11DD-4B5D-A2D2-4DCF73E58389}"/>
              </a:ext>
            </a:extLst>
          </p:cNvPr>
          <p:cNvSpPr>
            <a:spLocks noGrp="1"/>
          </p:cNvSpPr>
          <p:nvPr>
            <p:ph type="body" sz="half" idx="2"/>
          </p:nvPr>
        </p:nvSpPr>
        <p:spPr>
          <a:xfrm>
            <a:off x="548641" y="3429000"/>
            <a:ext cx="4124084" cy="24399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D5DFCDF-666E-4DB4-A1C0-79D40A007066}"/>
              </a:ext>
            </a:extLst>
          </p:cNvPr>
          <p:cNvSpPr>
            <a:spLocks noGrp="1"/>
          </p:cNvSpPr>
          <p:nvPr>
            <p:ph type="dt" sz="half" idx="10"/>
          </p:nvPr>
        </p:nvSpPr>
        <p:spPr/>
        <p:txBody>
          <a:bodyPr/>
          <a:lstStyle/>
          <a:p>
            <a:fld id="{4CDE23C7-78A4-413A-A84B-93D4CC0A9EB1}" type="datetimeFigureOut">
              <a:rPr lang="en-US" smtClean="0"/>
              <a:t>10/19/2023</a:t>
            </a:fld>
            <a:endParaRPr lang="en-US"/>
          </a:p>
        </p:txBody>
      </p:sp>
      <p:sp>
        <p:nvSpPr>
          <p:cNvPr id="6" name="Footer Placeholder 5">
            <a:extLst>
              <a:ext uri="{FF2B5EF4-FFF2-40B4-BE49-F238E27FC236}">
                <a16:creationId xmlns:a16="http://schemas.microsoft.com/office/drawing/2014/main" id="{083A69AC-15E6-4B19-A59D-DBDBE923DB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79F0EE-74DE-4FEC-81E9-E40D53397857}"/>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7515131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3CA4F-6508-4AD6-8367-A0288D888DD6}"/>
              </a:ext>
            </a:extLst>
          </p:cNvPr>
          <p:cNvSpPr>
            <a:spLocks noGrp="1"/>
          </p:cNvSpPr>
          <p:nvPr>
            <p:ph type="title"/>
          </p:nvPr>
        </p:nvSpPr>
        <p:spPr>
          <a:xfrm>
            <a:off x="548641" y="952500"/>
            <a:ext cx="4124084" cy="239791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1906BFCD-2F93-4D99-89EA-F0359FB782B7}"/>
              </a:ext>
            </a:extLst>
          </p:cNvPr>
          <p:cNvSpPr>
            <a:spLocks noGrp="1"/>
          </p:cNvSpPr>
          <p:nvPr>
            <p:ph type="pic" idx="1"/>
          </p:nvPr>
        </p:nvSpPr>
        <p:spPr>
          <a:xfrm>
            <a:off x="5522119" y="987425"/>
            <a:ext cx="6022181"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FF4C1F7-1272-41C8-8C29-676316D02D5D}"/>
              </a:ext>
            </a:extLst>
          </p:cNvPr>
          <p:cNvSpPr>
            <a:spLocks noGrp="1"/>
          </p:cNvSpPr>
          <p:nvPr>
            <p:ph type="body" sz="half" idx="2"/>
          </p:nvPr>
        </p:nvSpPr>
        <p:spPr>
          <a:xfrm>
            <a:off x="548641" y="3429000"/>
            <a:ext cx="4124084" cy="24399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5CDD491-0FE6-4B42-AAA6-B698E46F1A8E}"/>
              </a:ext>
            </a:extLst>
          </p:cNvPr>
          <p:cNvSpPr>
            <a:spLocks noGrp="1"/>
          </p:cNvSpPr>
          <p:nvPr>
            <p:ph type="dt" sz="half" idx="10"/>
          </p:nvPr>
        </p:nvSpPr>
        <p:spPr/>
        <p:txBody>
          <a:bodyPr/>
          <a:lstStyle/>
          <a:p>
            <a:fld id="{4CDE23C7-78A4-413A-A84B-93D4CC0A9EB1}" type="datetimeFigureOut">
              <a:rPr lang="en-US" smtClean="0"/>
              <a:t>10/19/2023</a:t>
            </a:fld>
            <a:endParaRPr lang="en-US"/>
          </a:p>
        </p:txBody>
      </p:sp>
      <p:sp>
        <p:nvSpPr>
          <p:cNvPr id="6" name="Footer Placeholder 5">
            <a:extLst>
              <a:ext uri="{FF2B5EF4-FFF2-40B4-BE49-F238E27FC236}">
                <a16:creationId xmlns:a16="http://schemas.microsoft.com/office/drawing/2014/main" id="{D258F83F-4E9F-4607-A69B-DFC932560A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324484-C6E4-4D8A-BDAB-09B1FBB43631}"/>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4088561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07F1B-6F93-4E6E-8C8C-D01A9DEB6A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97D2968-FE85-492F-A77B-1771F4EAA8C6}"/>
              </a:ext>
            </a:extLst>
          </p:cNvPr>
          <p:cNvSpPr>
            <a:spLocks noGrp="1"/>
          </p:cNvSpPr>
          <p:nvPr>
            <p:ph type="body" orient="vert" idx="1"/>
          </p:nvPr>
        </p:nvSpPr>
        <p:spPr>
          <a:xfrm>
            <a:off x="548641" y="2028826"/>
            <a:ext cx="11094348" cy="402907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4592DA2-B1FB-45C6-B10C-141AC2BFB381}"/>
              </a:ext>
            </a:extLst>
          </p:cNvPr>
          <p:cNvSpPr>
            <a:spLocks noGrp="1"/>
          </p:cNvSpPr>
          <p:nvPr>
            <p:ph type="dt" sz="half" idx="10"/>
          </p:nvPr>
        </p:nvSpPr>
        <p:spPr/>
        <p:txBody>
          <a:bodyPr/>
          <a:lstStyle/>
          <a:p>
            <a:fld id="{4CDE23C7-78A4-413A-A84B-93D4CC0A9EB1}" type="datetimeFigureOut">
              <a:rPr lang="en-US" smtClean="0"/>
              <a:t>10/19/2023</a:t>
            </a:fld>
            <a:endParaRPr lang="en-US"/>
          </a:p>
        </p:txBody>
      </p:sp>
      <p:sp>
        <p:nvSpPr>
          <p:cNvPr id="5" name="Footer Placeholder 4">
            <a:extLst>
              <a:ext uri="{FF2B5EF4-FFF2-40B4-BE49-F238E27FC236}">
                <a16:creationId xmlns:a16="http://schemas.microsoft.com/office/drawing/2014/main" id="{18CA6D78-CE47-4CA7-B3B6-AFAE5175F6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EDC5C0-8780-4819-A8FC-32A0141D271C}"/>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253379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8F9A8-05F2-4F79-B689-1FA2F31965D8}"/>
              </a:ext>
            </a:extLst>
          </p:cNvPr>
          <p:cNvSpPr>
            <a:spLocks noGrp="1"/>
          </p:cNvSpPr>
          <p:nvPr>
            <p:ph type="title" orient="vert"/>
          </p:nvPr>
        </p:nvSpPr>
        <p:spPr>
          <a:xfrm>
            <a:off x="9472612" y="952499"/>
            <a:ext cx="2207417" cy="51054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05D615BC-61CD-4D59-8E85-B59072E2B22D}"/>
              </a:ext>
            </a:extLst>
          </p:cNvPr>
          <p:cNvSpPr>
            <a:spLocks noGrp="1"/>
          </p:cNvSpPr>
          <p:nvPr>
            <p:ph type="body" orient="vert" idx="1"/>
          </p:nvPr>
        </p:nvSpPr>
        <p:spPr>
          <a:xfrm>
            <a:off x="557924" y="952499"/>
            <a:ext cx="8914688" cy="51054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3F81C46-8CC0-4B79-AF2E-84C86C6A803A}"/>
              </a:ext>
            </a:extLst>
          </p:cNvPr>
          <p:cNvSpPr>
            <a:spLocks noGrp="1"/>
          </p:cNvSpPr>
          <p:nvPr>
            <p:ph type="dt" sz="half" idx="10"/>
          </p:nvPr>
        </p:nvSpPr>
        <p:spPr/>
        <p:txBody>
          <a:bodyPr/>
          <a:lstStyle/>
          <a:p>
            <a:fld id="{4CDE23C7-78A4-413A-A84B-93D4CC0A9EB1}" type="datetimeFigureOut">
              <a:rPr lang="en-US" smtClean="0"/>
              <a:t>10/19/2023</a:t>
            </a:fld>
            <a:endParaRPr lang="en-US"/>
          </a:p>
        </p:txBody>
      </p:sp>
      <p:sp>
        <p:nvSpPr>
          <p:cNvPr id="5" name="Footer Placeholder 4">
            <a:extLst>
              <a:ext uri="{FF2B5EF4-FFF2-40B4-BE49-F238E27FC236}">
                <a16:creationId xmlns:a16="http://schemas.microsoft.com/office/drawing/2014/main" id="{A1A76817-4D29-4888-B68C-A35F5A069C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A0B21A-30A9-4173-9E3F-D985B86A35CE}"/>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5618697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90E843-90BA-4A7D-8F9F-FFE49387A618}"/>
              </a:ext>
            </a:extLst>
          </p:cNvPr>
          <p:cNvSpPr>
            <a:spLocks noGrp="1"/>
          </p:cNvSpPr>
          <p:nvPr>
            <p:ph type="title"/>
          </p:nvPr>
        </p:nvSpPr>
        <p:spPr>
          <a:xfrm>
            <a:off x="548639" y="950976"/>
            <a:ext cx="10995659" cy="107784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43F7CA62-9B55-49B4-94B6-EAAF7D5AE0DC}"/>
              </a:ext>
            </a:extLst>
          </p:cNvPr>
          <p:cNvSpPr>
            <a:spLocks noGrp="1"/>
          </p:cNvSpPr>
          <p:nvPr>
            <p:ph type="body" idx="1"/>
          </p:nvPr>
        </p:nvSpPr>
        <p:spPr>
          <a:xfrm>
            <a:off x="548641" y="2028826"/>
            <a:ext cx="10995660" cy="402907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93CEA03-AAFA-4A69-A3DA-1DD0EF273F11}"/>
              </a:ext>
            </a:extLst>
          </p:cNvPr>
          <p:cNvSpPr>
            <a:spLocks noGrp="1"/>
          </p:cNvSpPr>
          <p:nvPr>
            <p:ph type="dt" sz="half" idx="2"/>
          </p:nvPr>
        </p:nvSpPr>
        <p:spPr>
          <a:xfrm>
            <a:off x="588729" y="6449535"/>
            <a:ext cx="2983095" cy="308453"/>
          </a:xfrm>
          <a:prstGeom prst="rect">
            <a:avLst/>
          </a:prstGeom>
        </p:spPr>
        <p:txBody>
          <a:bodyPr vert="horz" lIns="91440" tIns="45720" rIns="91440" bIns="45720" rtlCol="0" anchor="t"/>
          <a:lstStyle>
            <a:lvl1pPr algn="l">
              <a:defRPr sz="900">
                <a:solidFill>
                  <a:schemeClr val="tx1"/>
                </a:solidFill>
              </a:defRPr>
            </a:lvl1pPr>
          </a:lstStyle>
          <a:p>
            <a:fld id="{4CDE23C7-78A4-413A-A84B-93D4CC0A9EB1}" type="datetimeFigureOut">
              <a:rPr lang="en-US" smtClean="0"/>
              <a:pPr/>
              <a:t>10/19/2023</a:t>
            </a:fld>
            <a:endParaRPr lang="en-US" dirty="0"/>
          </a:p>
        </p:txBody>
      </p:sp>
      <p:sp>
        <p:nvSpPr>
          <p:cNvPr id="5" name="Footer Placeholder 4">
            <a:extLst>
              <a:ext uri="{FF2B5EF4-FFF2-40B4-BE49-F238E27FC236}">
                <a16:creationId xmlns:a16="http://schemas.microsoft.com/office/drawing/2014/main" id="{F3E97F43-1ECB-4FC2-863E-26CEE24A008A}"/>
              </a:ext>
            </a:extLst>
          </p:cNvPr>
          <p:cNvSpPr>
            <a:spLocks noGrp="1"/>
          </p:cNvSpPr>
          <p:nvPr>
            <p:ph type="ftr" sz="quarter" idx="3"/>
          </p:nvPr>
        </p:nvSpPr>
        <p:spPr>
          <a:xfrm>
            <a:off x="557924" y="173776"/>
            <a:ext cx="411480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53C7F9D8-4B2E-4871-B2AE-EFC06BE23179}"/>
              </a:ext>
            </a:extLst>
          </p:cNvPr>
          <p:cNvSpPr>
            <a:spLocks noGrp="1"/>
          </p:cNvSpPr>
          <p:nvPr>
            <p:ph type="sldNum" sz="quarter" idx="4"/>
          </p:nvPr>
        </p:nvSpPr>
        <p:spPr>
          <a:xfrm>
            <a:off x="10710710" y="6449535"/>
            <a:ext cx="932279" cy="308453"/>
          </a:xfrm>
          <a:prstGeom prst="rect">
            <a:avLst/>
          </a:prstGeom>
        </p:spPr>
        <p:txBody>
          <a:bodyPr vert="horz" lIns="91440" tIns="45720" rIns="91440" bIns="45720" rtlCol="0" anchor="t"/>
          <a:lstStyle>
            <a:lvl1pPr algn="r">
              <a:defRPr sz="900">
                <a:solidFill>
                  <a:schemeClr val="tx1"/>
                </a:solidFill>
              </a:defRPr>
            </a:lvl1pPr>
          </a:lstStyle>
          <a:p>
            <a:fld id="{6CB39E08-E0E5-4B1A-8F7D-08FE7678A3B6}" type="slidenum">
              <a:rPr lang="en-US" smtClean="0"/>
              <a:pPr/>
              <a:t>‹#›</a:t>
            </a:fld>
            <a:endParaRPr lang="en-US"/>
          </a:p>
        </p:txBody>
      </p:sp>
      <p:cxnSp>
        <p:nvCxnSpPr>
          <p:cNvPr id="7" name="Straight Connector 6">
            <a:extLst>
              <a:ext uri="{FF2B5EF4-FFF2-40B4-BE49-F238E27FC236}">
                <a16:creationId xmlns:a16="http://schemas.microsoft.com/office/drawing/2014/main" id="{462919E4-C488-4107-9EF1-66152F848008}"/>
              </a:ext>
            </a:extLst>
          </p:cNvPr>
          <p:cNvCxnSpPr>
            <a:cxnSpLocks/>
          </p:cNvCxnSpPr>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BF79732-4088-424C-A653-4534E4389443}"/>
              </a:ext>
            </a:extLst>
          </p:cNvPr>
          <p:cNvCxnSpPr>
            <a:cxnSpLocks/>
          </p:cNvCxnSpPr>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4179929"/>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85000"/>
        </a:lnSpc>
        <a:spcBef>
          <a:spcPct val="0"/>
        </a:spcBef>
        <a:buNone/>
        <a:defRPr sz="3600" kern="1200">
          <a:solidFill>
            <a:schemeClr val="accent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Bjhf_qUklSc?feature=oembed" TargetMode="External"/><Relationship Id="rId4" Type="http://schemas.openxmlformats.org/officeDocument/2006/relationships/image" Target="../media/image2.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Dswp0_WpMuA?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CD18051F-0BA4-4C80-832C-1845011B9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3" descr="Wavy 3D art">
            <a:extLst>
              <a:ext uri="{FF2B5EF4-FFF2-40B4-BE49-F238E27FC236}">
                <a16:creationId xmlns:a16="http://schemas.microsoft.com/office/drawing/2014/main" id="{21F797E5-7440-C2B6-C5F1-837240634D67}"/>
              </a:ext>
            </a:extLst>
          </p:cNvPr>
          <p:cNvPicPr>
            <a:picLocks noChangeAspect="1"/>
          </p:cNvPicPr>
          <p:nvPr/>
        </p:nvPicPr>
        <p:blipFill rotWithShape="1">
          <a:blip r:embed="rId2"/>
          <a:srcRect t="20450" b="6969"/>
          <a:stretch/>
        </p:blipFill>
        <p:spPr>
          <a:xfrm>
            <a:off x="20" y="10"/>
            <a:ext cx="12191981" cy="6857990"/>
          </a:xfrm>
          <a:prstGeom prst="rect">
            <a:avLst/>
          </a:prstGeom>
        </p:spPr>
      </p:pic>
      <p:sp>
        <p:nvSpPr>
          <p:cNvPr id="18" name="Rectangle 10">
            <a:extLst>
              <a:ext uri="{FF2B5EF4-FFF2-40B4-BE49-F238E27FC236}">
                <a16:creationId xmlns:a16="http://schemas.microsoft.com/office/drawing/2014/main" id="{13F26D5C-77E9-4A8D-95F0-1635BAD12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961205" y="-372795"/>
            <a:ext cx="6857999" cy="7603591"/>
          </a:xfrm>
          <a:prstGeom prst="rect">
            <a:avLst/>
          </a:prstGeom>
          <a:gradFill flip="none" rotWithShape="1">
            <a:gsLst>
              <a:gs pos="3000">
                <a:srgbClr val="000000">
                  <a:alpha val="0"/>
                </a:srgbClr>
              </a:gs>
              <a:gs pos="73000">
                <a:srgbClr val="000000">
                  <a:alpha val="48000"/>
                </a:srgbClr>
              </a:gs>
              <a:gs pos="100000">
                <a:srgbClr val="000000">
                  <a:alpha val="58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02E516-ED32-86F1-AA83-C3816966B6DA}"/>
              </a:ext>
            </a:extLst>
          </p:cNvPr>
          <p:cNvSpPr>
            <a:spLocks noGrp="1"/>
          </p:cNvSpPr>
          <p:nvPr>
            <p:ph type="ctrTitle"/>
          </p:nvPr>
        </p:nvSpPr>
        <p:spPr>
          <a:xfrm>
            <a:off x="6743699" y="952500"/>
            <a:ext cx="4854071" cy="3893582"/>
          </a:xfrm>
        </p:spPr>
        <p:txBody>
          <a:bodyPr>
            <a:normAutofit/>
          </a:bodyPr>
          <a:lstStyle/>
          <a:p>
            <a:pPr algn="r"/>
            <a:r>
              <a:rPr lang="en-GB" dirty="0">
                <a:solidFill>
                  <a:srgbClr val="FFFFFF"/>
                </a:solidFill>
              </a:rPr>
              <a:t>Focusing</a:t>
            </a:r>
          </a:p>
        </p:txBody>
      </p:sp>
      <p:sp>
        <p:nvSpPr>
          <p:cNvPr id="3" name="Subtitle 2">
            <a:extLst>
              <a:ext uri="{FF2B5EF4-FFF2-40B4-BE49-F238E27FC236}">
                <a16:creationId xmlns:a16="http://schemas.microsoft.com/office/drawing/2014/main" id="{7F160726-9C7F-DE7C-8F42-B3E3F8FCBE72}"/>
              </a:ext>
            </a:extLst>
          </p:cNvPr>
          <p:cNvSpPr>
            <a:spLocks noGrp="1"/>
          </p:cNvSpPr>
          <p:nvPr>
            <p:ph type="subTitle" idx="1"/>
          </p:nvPr>
        </p:nvSpPr>
        <p:spPr>
          <a:xfrm>
            <a:off x="6743699" y="4846083"/>
            <a:ext cx="4872618" cy="1211818"/>
          </a:xfrm>
        </p:spPr>
        <p:txBody>
          <a:bodyPr anchor="b">
            <a:normAutofit/>
          </a:bodyPr>
          <a:lstStyle/>
          <a:p>
            <a:pPr algn="r"/>
            <a:endParaRPr lang="en-GB">
              <a:solidFill>
                <a:srgbClr val="FFFFFF"/>
              </a:solidFill>
            </a:endParaRPr>
          </a:p>
        </p:txBody>
      </p:sp>
      <p:cxnSp>
        <p:nvCxnSpPr>
          <p:cNvPr id="19" name="Straight Connector 12">
            <a:extLst>
              <a:ext uri="{FF2B5EF4-FFF2-40B4-BE49-F238E27FC236}">
                <a16:creationId xmlns:a16="http://schemas.microsoft.com/office/drawing/2014/main" id="{0632DC5A-0728-490F-8655-6B43778270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8BB1F6D-CF9C-422D-9324-C46415BB9D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43181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01DC9-D85B-A4AC-3650-397EC20F2DB5}"/>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C2E42530-EB74-F374-3ECE-6E34D1773036}"/>
              </a:ext>
            </a:extLst>
          </p:cNvPr>
          <p:cNvSpPr>
            <a:spLocks noGrp="1"/>
          </p:cNvSpPr>
          <p:nvPr>
            <p:ph idx="1"/>
          </p:nvPr>
        </p:nvSpPr>
        <p:spPr/>
        <p:txBody>
          <a:bodyPr/>
          <a:lstStyle/>
          <a:p>
            <a:r>
              <a:rPr lang="en-GB" dirty="0"/>
              <a:t>Eugene </a:t>
            </a:r>
            <a:r>
              <a:rPr lang="en-GB" dirty="0" err="1"/>
              <a:t>Gendlin</a:t>
            </a:r>
            <a:r>
              <a:rPr lang="en-GB" dirty="0"/>
              <a:t> was a student of Carl Rogers and eventually joined the teaching team, alongside Rogers at Wisconsin University.</a:t>
            </a:r>
          </a:p>
          <a:p>
            <a:r>
              <a:rPr lang="en-GB" dirty="0" err="1"/>
              <a:t>Gendlin</a:t>
            </a:r>
            <a:r>
              <a:rPr lang="en-GB" dirty="0"/>
              <a:t> developed his ideas and theory of experiencing, it added an additional layer to Roger’s theory</a:t>
            </a:r>
          </a:p>
          <a:p>
            <a:r>
              <a:rPr lang="en-GB" dirty="0"/>
              <a:t>He was interested in what was happening for the client in their moment-to-moment experiencing within the therapeutic space.</a:t>
            </a:r>
          </a:p>
          <a:p>
            <a:endParaRPr lang="en-GB" dirty="0"/>
          </a:p>
          <a:p>
            <a:endParaRPr lang="en-GB" dirty="0"/>
          </a:p>
        </p:txBody>
      </p:sp>
    </p:spTree>
    <p:extLst>
      <p:ext uri="{BB962C8B-B14F-4D97-AF65-F5344CB8AC3E}">
        <p14:creationId xmlns:p14="http://schemas.microsoft.com/office/powerpoint/2010/main" val="15228238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6C552-F7D6-29E3-B2A0-083521B9D9A9}"/>
              </a:ext>
            </a:extLst>
          </p:cNvPr>
          <p:cNvSpPr>
            <a:spLocks noGrp="1"/>
          </p:cNvSpPr>
          <p:nvPr>
            <p:ph type="title"/>
          </p:nvPr>
        </p:nvSpPr>
        <p:spPr/>
        <p:txBody>
          <a:bodyPr/>
          <a:lstStyle/>
          <a:p>
            <a:r>
              <a:rPr lang="en-GB" dirty="0"/>
              <a:t>Introduction cont’d..</a:t>
            </a:r>
          </a:p>
        </p:txBody>
      </p:sp>
      <p:sp>
        <p:nvSpPr>
          <p:cNvPr id="3" name="Content Placeholder 2">
            <a:extLst>
              <a:ext uri="{FF2B5EF4-FFF2-40B4-BE49-F238E27FC236}">
                <a16:creationId xmlns:a16="http://schemas.microsoft.com/office/drawing/2014/main" id="{60947FEB-2E74-28BF-1CE7-98267B3F3911}"/>
              </a:ext>
            </a:extLst>
          </p:cNvPr>
          <p:cNvSpPr>
            <a:spLocks noGrp="1"/>
          </p:cNvSpPr>
          <p:nvPr>
            <p:ph idx="1"/>
          </p:nvPr>
        </p:nvSpPr>
        <p:spPr/>
        <p:txBody>
          <a:bodyPr/>
          <a:lstStyle/>
          <a:p>
            <a:r>
              <a:rPr lang="en-GB" dirty="0" err="1"/>
              <a:t>Gendlin</a:t>
            </a:r>
            <a:r>
              <a:rPr lang="en-GB" dirty="0"/>
              <a:t> developed his ideas and theories of ‘Experiencing’ and formed two descriptions:</a:t>
            </a:r>
          </a:p>
          <a:p>
            <a:pPr lvl="1"/>
            <a:r>
              <a:rPr lang="en-GB" dirty="0"/>
              <a:t>The moments of change that a client experiences within the therapeutic space…a moment-to-moment experiencing</a:t>
            </a:r>
          </a:p>
          <a:p>
            <a:pPr lvl="1"/>
            <a:r>
              <a:rPr lang="en-GB" dirty="0"/>
              <a:t>The resultant change.</a:t>
            </a:r>
          </a:p>
          <a:p>
            <a:pPr lvl="1"/>
            <a:endParaRPr lang="en-GB" dirty="0"/>
          </a:p>
          <a:p>
            <a:r>
              <a:rPr lang="en-GB" dirty="0"/>
              <a:t>He called the process ‘Focusing’.</a:t>
            </a:r>
          </a:p>
          <a:p>
            <a:r>
              <a:rPr lang="en-GB" dirty="0"/>
              <a:t>Note: ‘Focusing’ is usually written with a capital F and one S to differentiate it from alternative forms of focussing. </a:t>
            </a:r>
          </a:p>
          <a:p>
            <a:endParaRPr lang="en-GB" dirty="0"/>
          </a:p>
        </p:txBody>
      </p:sp>
    </p:spTree>
    <p:extLst>
      <p:ext uri="{BB962C8B-B14F-4D97-AF65-F5344CB8AC3E}">
        <p14:creationId xmlns:p14="http://schemas.microsoft.com/office/powerpoint/2010/main" val="371095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7FBA5-AAF8-7644-DD45-BF31EEB20823}"/>
              </a:ext>
            </a:extLst>
          </p:cNvPr>
          <p:cNvSpPr>
            <a:spLocks noGrp="1"/>
          </p:cNvSpPr>
          <p:nvPr>
            <p:ph type="title"/>
          </p:nvPr>
        </p:nvSpPr>
        <p:spPr/>
        <p:txBody>
          <a:bodyPr/>
          <a:lstStyle/>
          <a:p>
            <a:r>
              <a:rPr lang="en-GB" dirty="0"/>
              <a:t>What is Focusing?</a:t>
            </a:r>
          </a:p>
        </p:txBody>
      </p:sp>
      <p:sp>
        <p:nvSpPr>
          <p:cNvPr id="3" name="Content Placeholder 2">
            <a:extLst>
              <a:ext uri="{FF2B5EF4-FFF2-40B4-BE49-F238E27FC236}">
                <a16:creationId xmlns:a16="http://schemas.microsoft.com/office/drawing/2014/main" id="{09BE6014-0C3B-75DC-1362-D8D1D44A32F8}"/>
              </a:ext>
            </a:extLst>
          </p:cNvPr>
          <p:cNvSpPr>
            <a:spLocks noGrp="1"/>
          </p:cNvSpPr>
          <p:nvPr>
            <p:ph idx="1"/>
          </p:nvPr>
        </p:nvSpPr>
        <p:spPr/>
        <p:txBody>
          <a:bodyPr/>
          <a:lstStyle/>
          <a:p>
            <a:r>
              <a:rPr lang="en-GB" dirty="0"/>
              <a:t>It is a way of being that allows an individual space to be with and attend to our bodily experiences. The aim is to deepen our wisdom and understanding of self.</a:t>
            </a:r>
          </a:p>
          <a:p>
            <a:r>
              <a:rPr lang="en-GB" dirty="0"/>
              <a:t>It is used within therapeutic work, but it works as meditative, self-care practice and can be used both in and out of the Counselling space.</a:t>
            </a:r>
          </a:p>
          <a:p>
            <a:r>
              <a:rPr lang="en-GB" dirty="0"/>
              <a:t>The bodily experience is deemed to be more of a priority than cognitive understanding.</a:t>
            </a:r>
          </a:p>
          <a:p>
            <a:r>
              <a:rPr lang="en-GB" dirty="0"/>
              <a:t>As individuals engage in focusing practice, they are attending to a more compassionate, forgiving sense of self.</a:t>
            </a:r>
          </a:p>
        </p:txBody>
      </p:sp>
    </p:spTree>
    <p:extLst>
      <p:ext uri="{BB962C8B-B14F-4D97-AF65-F5344CB8AC3E}">
        <p14:creationId xmlns:p14="http://schemas.microsoft.com/office/powerpoint/2010/main" val="11542683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D97E5-5CEE-BE86-837D-36D2E6F154C4}"/>
              </a:ext>
            </a:extLst>
          </p:cNvPr>
          <p:cNvSpPr>
            <a:spLocks noGrp="1"/>
          </p:cNvSpPr>
          <p:nvPr>
            <p:ph type="title"/>
          </p:nvPr>
        </p:nvSpPr>
        <p:spPr/>
        <p:txBody>
          <a:bodyPr/>
          <a:lstStyle/>
          <a:p>
            <a:r>
              <a:rPr lang="en-GB" dirty="0"/>
              <a:t>The structure of a Focusing exercise</a:t>
            </a:r>
          </a:p>
        </p:txBody>
      </p:sp>
      <p:sp>
        <p:nvSpPr>
          <p:cNvPr id="3" name="Content Placeholder 2">
            <a:extLst>
              <a:ext uri="{FF2B5EF4-FFF2-40B4-BE49-F238E27FC236}">
                <a16:creationId xmlns:a16="http://schemas.microsoft.com/office/drawing/2014/main" id="{05C38E3C-5004-380C-3F63-15C3E54B168D}"/>
              </a:ext>
            </a:extLst>
          </p:cNvPr>
          <p:cNvSpPr>
            <a:spLocks noGrp="1"/>
          </p:cNvSpPr>
          <p:nvPr>
            <p:ph idx="1"/>
          </p:nvPr>
        </p:nvSpPr>
        <p:spPr/>
        <p:txBody>
          <a:bodyPr/>
          <a:lstStyle/>
          <a:p>
            <a:r>
              <a:rPr lang="en-GB" dirty="0" err="1"/>
              <a:t>Gendlin</a:t>
            </a:r>
            <a:r>
              <a:rPr lang="en-GB" dirty="0"/>
              <a:t> proposed six steps to a focusing practice:</a:t>
            </a:r>
          </a:p>
          <a:p>
            <a:pPr lvl="1"/>
            <a:r>
              <a:rPr lang="en-GB" dirty="0"/>
              <a:t>Clearing a space</a:t>
            </a:r>
          </a:p>
          <a:p>
            <a:pPr lvl="1"/>
            <a:r>
              <a:rPr lang="en-GB" dirty="0"/>
              <a:t>Felt sense</a:t>
            </a:r>
          </a:p>
          <a:p>
            <a:pPr lvl="1"/>
            <a:r>
              <a:rPr lang="en-GB" dirty="0"/>
              <a:t>Handle</a:t>
            </a:r>
          </a:p>
          <a:p>
            <a:pPr lvl="1"/>
            <a:r>
              <a:rPr lang="en-GB" dirty="0"/>
              <a:t>Resonating</a:t>
            </a:r>
          </a:p>
          <a:p>
            <a:pPr lvl="1"/>
            <a:r>
              <a:rPr lang="en-GB" dirty="0"/>
              <a:t>Asking</a:t>
            </a:r>
          </a:p>
          <a:p>
            <a:pPr lvl="1"/>
            <a:r>
              <a:rPr lang="en-GB" dirty="0"/>
              <a:t>Receiving</a:t>
            </a:r>
          </a:p>
          <a:p>
            <a:pPr marL="274320" lvl="1" indent="0">
              <a:buNone/>
            </a:pPr>
            <a:endParaRPr lang="en-GB" dirty="0"/>
          </a:p>
        </p:txBody>
      </p:sp>
    </p:spTree>
    <p:extLst>
      <p:ext uri="{BB962C8B-B14F-4D97-AF65-F5344CB8AC3E}">
        <p14:creationId xmlns:p14="http://schemas.microsoft.com/office/powerpoint/2010/main" val="21043615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9EC82-5DA8-CD28-A45A-CC4389CEF68E}"/>
              </a:ext>
            </a:extLst>
          </p:cNvPr>
          <p:cNvSpPr>
            <a:spLocks noGrp="1"/>
          </p:cNvSpPr>
          <p:nvPr>
            <p:ph type="title"/>
          </p:nvPr>
        </p:nvSpPr>
        <p:spPr/>
        <p:txBody>
          <a:bodyPr/>
          <a:lstStyle/>
          <a:p>
            <a:r>
              <a:rPr lang="en-GB" dirty="0"/>
              <a:t>Therapeutic ‘Focusing’</a:t>
            </a:r>
          </a:p>
        </p:txBody>
      </p:sp>
      <p:sp>
        <p:nvSpPr>
          <p:cNvPr id="3" name="Content Placeholder 2">
            <a:extLst>
              <a:ext uri="{FF2B5EF4-FFF2-40B4-BE49-F238E27FC236}">
                <a16:creationId xmlns:a16="http://schemas.microsoft.com/office/drawing/2014/main" id="{45C0F853-630A-AA5B-FAEE-700BB142E062}"/>
              </a:ext>
            </a:extLst>
          </p:cNvPr>
          <p:cNvSpPr>
            <a:spLocks noGrp="1"/>
          </p:cNvSpPr>
          <p:nvPr>
            <p:ph idx="1"/>
          </p:nvPr>
        </p:nvSpPr>
        <p:spPr/>
        <p:txBody>
          <a:bodyPr/>
          <a:lstStyle/>
          <a:p>
            <a:r>
              <a:rPr lang="en-GB" dirty="0"/>
              <a:t>When supporting a client, using the techniques of Focusing, we invite the client to take a deeper dive into their inner world. </a:t>
            </a:r>
          </a:p>
          <a:p>
            <a:r>
              <a:rPr lang="en-GB" dirty="0"/>
              <a:t>The client needs to feel safe in the therapeutic space; there needs to be a robust therapeutic relationship for the client to explore this inner world with the therapist as a witness.</a:t>
            </a:r>
          </a:p>
          <a:p>
            <a:r>
              <a:rPr lang="en-GB" dirty="0"/>
              <a:t>When using this technique or approach, it’s important to note that we don’t need to stay with something for the entire focus of the session, in fact often, the client will notice when they need to move on.</a:t>
            </a:r>
          </a:p>
        </p:txBody>
      </p:sp>
    </p:spTree>
    <p:extLst>
      <p:ext uri="{BB962C8B-B14F-4D97-AF65-F5344CB8AC3E}">
        <p14:creationId xmlns:p14="http://schemas.microsoft.com/office/powerpoint/2010/main" val="5477743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AA308-EB26-EA71-813D-5A96B2387B82}"/>
              </a:ext>
            </a:extLst>
          </p:cNvPr>
          <p:cNvSpPr>
            <a:spLocks noGrp="1"/>
          </p:cNvSpPr>
          <p:nvPr>
            <p:ph type="title"/>
          </p:nvPr>
        </p:nvSpPr>
        <p:spPr/>
        <p:txBody>
          <a:bodyPr/>
          <a:lstStyle/>
          <a:p>
            <a:r>
              <a:rPr lang="en-GB" dirty="0"/>
              <a:t>The six steps – Clearing a Space</a:t>
            </a:r>
          </a:p>
        </p:txBody>
      </p:sp>
      <p:sp>
        <p:nvSpPr>
          <p:cNvPr id="3" name="Content Placeholder 2">
            <a:extLst>
              <a:ext uri="{FF2B5EF4-FFF2-40B4-BE49-F238E27FC236}">
                <a16:creationId xmlns:a16="http://schemas.microsoft.com/office/drawing/2014/main" id="{D32CD086-F7A4-532C-9829-45AD219775D4}"/>
              </a:ext>
            </a:extLst>
          </p:cNvPr>
          <p:cNvSpPr>
            <a:spLocks noGrp="1"/>
          </p:cNvSpPr>
          <p:nvPr>
            <p:ph idx="1"/>
          </p:nvPr>
        </p:nvSpPr>
        <p:spPr/>
        <p:txBody>
          <a:bodyPr/>
          <a:lstStyle/>
          <a:p>
            <a:pPr marL="0" indent="0">
              <a:buNone/>
            </a:pPr>
            <a:endParaRPr lang="en-GB" dirty="0"/>
          </a:p>
          <a:p>
            <a:pPr lvl="1"/>
            <a:r>
              <a:rPr lang="en-GB" dirty="0"/>
              <a:t>This step is about allowing yourself to just ‘be’. Once you feel settled the therapist, or individual (if working alone) will then start attending to their inward sensations, perhaps noticing their stomach or chest. </a:t>
            </a:r>
          </a:p>
          <a:p>
            <a:pPr lvl="1"/>
            <a:r>
              <a:rPr lang="en-GB" dirty="0"/>
              <a:t>Once they are there, they can then ask “What is the main thing for me right now?”</a:t>
            </a:r>
          </a:p>
          <a:p>
            <a:pPr lvl="1"/>
            <a:r>
              <a:rPr lang="en-GB" dirty="0"/>
              <a:t>It’s about sensing, allowing the answers to come forward, without trying to pull at them.</a:t>
            </a:r>
            <a:br>
              <a:rPr lang="en-GB" dirty="0"/>
            </a:br>
            <a:endParaRPr lang="en-GB" dirty="0"/>
          </a:p>
          <a:p>
            <a:r>
              <a:rPr lang="en-GB" dirty="0"/>
              <a:t>At this point we are not going inside it, we are just noticing and sensing, almost saying “ahh yes, that’s it, I can feel it.</a:t>
            </a:r>
          </a:p>
          <a:p>
            <a:r>
              <a:rPr lang="en-GB" dirty="0"/>
              <a:t>When noticing the feeling, we then allow a little space to ask what else is being felt</a:t>
            </a:r>
          </a:p>
        </p:txBody>
      </p:sp>
    </p:spTree>
    <p:extLst>
      <p:ext uri="{BB962C8B-B14F-4D97-AF65-F5344CB8AC3E}">
        <p14:creationId xmlns:p14="http://schemas.microsoft.com/office/powerpoint/2010/main" val="22156661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3B715-82E8-1872-0464-EFE82EDC3087}"/>
              </a:ext>
            </a:extLst>
          </p:cNvPr>
          <p:cNvSpPr>
            <a:spLocks noGrp="1"/>
          </p:cNvSpPr>
          <p:nvPr>
            <p:ph type="title"/>
          </p:nvPr>
        </p:nvSpPr>
        <p:spPr/>
        <p:txBody>
          <a:bodyPr/>
          <a:lstStyle/>
          <a:p>
            <a:r>
              <a:rPr lang="en-GB" dirty="0"/>
              <a:t>Step 2: The Felt Sense</a:t>
            </a:r>
          </a:p>
        </p:txBody>
      </p:sp>
      <p:sp>
        <p:nvSpPr>
          <p:cNvPr id="3" name="Content Placeholder 2">
            <a:extLst>
              <a:ext uri="{FF2B5EF4-FFF2-40B4-BE49-F238E27FC236}">
                <a16:creationId xmlns:a16="http://schemas.microsoft.com/office/drawing/2014/main" id="{7C04B6B0-B620-B74F-135B-217C4C0C149C}"/>
              </a:ext>
            </a:extLst>
          </p:cNvPr>
          <p:cNvSpPr>
            <a:spLocks noGrp="1"/>
          </p:cNvSpPr>
          <p:nvPr>
            <p:ph idx="1"/>
          </p:nvPr>
        </p:nvSpPr>
        <p:spPr/>
        <p:txBody>
          <a:bodyPr/>
          <a:lstStyle/>
          <a:p>
            <a:r>
              <a:rPr lang="en-GB" dirty="0"/>
              <a:t>Once you have a sense of different things, you select one personal issue that seems to stand out.</a:t>
            </a:r>
          </a:p>
          <a:p>
            <a:r>
              <a:rPr lang="en-GB" dirty="0"/>
              <a:t>Again, do not go inside it, just take a step back from it.</a:t>
            </a:r>
          </a:p>
          <a:p>
            <a:r>
              <a:rPr lang="en-GB" dirty="0"/>
              <a:t>Get a sense of what all of the problem feels like. </a:t>
            </a:r>
          </a:p>
          <a:p>
            <a:r>
              <a:rPr lang="en-GB" dirty="0"/>
              <a:t>Allow yourself to feel the fuzziness of it all.</a:t>
            </a:r>
          </a:p>
        </p:txBody>
      </p:sp>
    </p:spTree>
    <p:extLst>
      <p:ext uri="{BB962C8B-B14F-4D97-AF65-F5344CB8AC3E}">
        <p14:creationId xmlns:p14="http://schemas.microsoft.com/office/powerpoint/2010/main" val="17545734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49F8A-8FBA-668E-231F-F8F6849D1ECD}"/>
              </a:ext>
            </a:extLst>
          </p:cNvPr>
          <p:cNvSpPr>
            <a:spLocks noGrp="1"/>
          </p:cNvSpPr>
          <p:nvPr>
            <p:ph type="title"/>
          </p:nvPr>
        </p:nvSpPr>
        <p:spPr/>
        <p:txBody>
          <a:bodyPr/>
          <a:lstStyle/>
          <a:p>
            <a:r>
              <a:rPr lang="en-GB" dirty="0"/>
              <a:t>Step 3: Handle</a:t>
            </a:r>
          </a:p>
        </p:txBody>
      </p:sp>
      <p:sp>
        <p:nvSpPr>
          <p:cNvPr id="3" name="Content Placeholder 2">
            <a:extLst>
              <a:ext uri="{FF2B5EF4-FFF2-40B4-BE49-F238E27FC236}">
                <a16:creationId xmlns:a16="http://schemas.microsoft.com/office/drawing/2014/main" id="{A4EC18DC-49C1-7A33-34B5-C311E062A3CC}"/>
              </a:ext>
            </a:extLst>
          </p:cNvPr>
          <p:cNvSpPr>
            <a:spLocks noGrp="1"/>
          </p:cNvSpPr>
          <p:nvPr>
            <p:ph idx="1"/>
          </p:nvPr>
        </p:nvSpPr>
        <p:spPr/>
        <p:txBody>
          <a:bodyPr/>
          <a:lstStyle/>
          <a:p>
            <a:r>
              <a:rPr lang="en-GB" dirty="0"/>
              <a:t>What is the quality of this felt sense?</a:t>
            </a:r>
          </a:p>
          <a:p>
            <a:r>
              <a:rPr lang="en-GB" dirty="0"/>
              <a:t>What does it feel like, is there an image, a colour.</a:t>
            </a:r>
          </a:p>
          <a:p>
            <a:r>
              <a:rPr lang="en-GB" dirty="0"/>
              <a:t> It might have a quality, e.g., dark, fuzzy, stuck, heavy, spiky, etc. It may even be a phrase</a:t>
            </a:r>
          </a:p>
          <a:p>
            <a:endParaRPr lang="en-GB" dirty="0"/>
          </a:p>
          <a:p>
            <a:r>
              <a:rPr lang="en-GB" dirty="0"/>
              <a:t>Stay with the quality of it, until you find a handle that fits just right.</a:t>
            </a:r>
          </a:p>
        </p:txBody>
      </p:sp>
    </p:spTree>
    <p:extLst>
      <p:ext uri="{BB962C8B-B14F-4D97-AF65-F5344CB8AC3E}">
        <p14:creationId xmlns:p14="http://schemas.microsoft.com/office/powerpoint/2010/main" val="6956973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56DF3-641F-0738-A2D2-B592408EAA4F}"/>
              </a:ext>
            </a:extLst>
          </p:cNvPr>
          <p:cNvSpPr>
            <a:spLocks noGrp="1"/>
          </p:cNvSpPr>
          <p:nvPr>
            <p:ph type="title"/>
          </p:nvPr>
        </p:nvSpPr>
        <p:spPr/>
        <p:txBody>
          <a:bodyPr/>
          <a:lstStyle/>
          <a:p>
            <a:r>
              <a:rPr lang="en-GB" dirty="0"/>
              <a:t>Step 4: Resonating</a:t>
            </a:r>
          </a:p>
        </p:txBody>
      </p:sp>
      <p:sp>
        <p:nvSpPr>
          <p:cNvPr id="3" name="Content Placeholder 2">
            <a:extLst>
              <a:ext uri="{FF2B5EF4-FFF2-40B4-BE49-F238E27FC236}">
                <a16:creationId xmlns:a16="http://schemas.microsoft.com/office/drawing/2014/main" id="{24C64B05-00ED-F5FE-FF23-EB70B5AF6B36}"/>
              </a:ext>
            </a:extLst>
          </p:cNvPr>
          <p:cNvSpPr>
            <a:spLocks noGrp="1"/>
          </p:cNvSpPr>
          <p:nvPr>
            <p:ph idx="1"/>
          </p:nvPr>
        </p:nvSpPr>
        <p:spPr/>
        <p:txBody>
          <a:bodyPr/>
          <a:lstStyle/>
          <a:p>
            <a:r>
              <a:rPr lang="en-GB" dirty="0"/>
              <a:t>Go back and forth between the felt sense and the word (handle). See how they feel together</a:t>
            </a:r>
          </a:p>
          <a:p>
            <a:r>
              <a:rPr lang="en-GB" dirty="0"/>
              <a:t>Check if they resonate with each other, do they fit.</a:t>
            </a:r>
          </a:p>
          <a:p>
            <a:r>
              <a:rPr lang="en-GB" dirty="0"/>
              <a:t>Also notice if you’re getting a bodily signal that tells you something, that the fit is just right.</a:t>
            </a:r>
          </a:p>
          <a:p>
            <a:r>
              <a:rPr lang="en-GB" dirty="0"/>
              <a:t>You may have to keep alternating between the two, until you find the quality that really captures the quality of that felt sense.</a:t>
            </a:r>
          </a:p>
        </p:txBody>
      </p:sp>
    </p:spTree>
    <p:extLst>
      <p:ext uri="{BB962C8B-B14F-4D97-AF65-F5344CB8AC3E}">
        <p14:creationId xmlns:p14="http://schemas.microsoft.com/office/powerpoint/2010/main" val="27262186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340FE-6684-7D7D-C162-B11F6B4A0BD8}"/>
              </a:ext>
            </a:extLst>
          </p:cNvPr>
          <p:cNvSpPr>
            <a:spLocks noGrp="1"/>
          </p:cNvSpPr>
          <p:nvPr>
            <p:ph type="title"/>
          </p:nvPr>
        </p:nvSpPr>
        <p:spPr/>
        <p:txBody>
          <a:bodyPr/>
          <a:lstStyle/>
          <a:p>
            <a:r>
              <a:rPr lang="en-GB" dirty="0"/>
              <a:t>Step 5: Asking</a:t>
            </a:r>
          </a:p>
        </p:txBody>
      </p:sp>
      <p:sp>
        <p:nvSpPr>
          <p:cNvPr id="3" name="Content Placeholder 2">
            <a:extLst>
              <a:ext uri="{FF2B5EF4-FFF2-40B4-BE49-F238E27FC236}">
                <a16:creationId xmlns:a16="http://schemas.microsoft.com/office/drawing/2014/main" id="{5E912AA3-FDD8-5D7C-F833-F6DF74E17ADE}"/>
              </a:ext>
            </a:extLst>
          </p:cNvPr>
          <p:cNvSpPr>
            <a:spLocks noGrp="1"/>
          </p:cNvSpPr>
          <p:nvPr>
            <p:ph idx="1"/>
          </p:nvPr>
        </p:nvSpPr>
        <p:spPr/>
        <p:txBody>
          <a:bodyPr/>
          <a:lstStyle/>
          <a:p>
            <a:r>
              <a:rPr lang="en-GB" dirty="0"/>
              <a:t>Now we want to ask some questions. </a:t>
            </a:r>
          </a:p>
          <a:p>
            <a:r>
              <a:rPr lang="en-GB" dirty="0"/>
              <a:t>Asking what it is about the whole problem that makes this quality. </a:t>
            </a:r>
          </a:p>
          <a:p>
            <a:r>
              <a:rPr lang="en-GB" dirty="0"/>
              <a:t>Keep checking in on the quality to make sure it still fits.</a:t>
            </a:r>
          </a:p>
          <a:p>
            <a:r>
              <a:rPr lang="en-GB" dirty="0"/>
              <a:t>You might want to touch it, feel it, nudge it.</a:t>
            </a:r>
          </a:p>
          <a:p>
            <a:r>
              <a:rPr lang="en-GB" dirty="0"/>
              <a:t>When you’re asking the questions, if you don’t notice a shift in the felt sense, just allow that question to go by and consider a different question. </a:t>
            </a:r>
          </a:p>
          <a:p>
            <a:r>
              <a:rPr lang="en-GB" dirty="0"/>
              <a:t>Keep returning to the body, and the quality, until you notice a slight shift.</a:t>
            </a:r>
          </a:p>
        </p:txBody>
      </p:sp>
    </p:spTree>
    <p:extLst>
      <p:ext uri="{BB962C8B-B14F-4D97-AF65-F5344CB8AC3E}">
        <p14:creationId xmlns:p14="http://schemas.microsoft.com/office/powerpoint/2010/main" val="20004915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DC6F9-6577-895D-3A0B-1A1DA5F38686}"/>
              </a:ext>
            </a:extLst>
          </p:cNvPr>
          <p:cNvSpPr>
            <a:spLocks noGrp="1"/>
          </p:cNvSpPr>
          <p:nvPr>
            <p:ph type="title"/>
          </p:nvPr>
        </p:nvSpPr>
        <p:spPr/>
        <p:txBody>
          <a:bodyPr/>
          <a:lstStyle/>
          <a:p>
            <a:r>
              <a:rPr lang="en-GB" dirty="0"/>
              <a:t>Step 6: Receiving </a:t>
            </a:r>
          </a:p>
        </p:txBody>
      </p:sp>
      <p:sp>
        <p:nvSpPr>
          <p:cNvPr id="3" name="Content Placeholder 2">
            <a:extLst>
              <a:ext uri="{FF2B5EF4-FFF2-40B4-BE49-F238E27FC236}">
                <a16:creationId xmlns:a16="http://schemas.microsoft.com/office/drawing/2014/main" id="{85CE7C00-E9AE-1BF3-2EA9-1044DC422DEF}"/>
              </a:ext>
            </a:extLst>
          </p:cNvPr>
          <p:cNvSpPr>
            <a:spLocks noGrp="1"/>
          </p:cNvSpPr>
          <p:nvPr>
            <p:ph idx="1"/>
          </p:nvPr>
        </p:nvSpPr>
        <p:spPr/>
        <p:txBody>
          <a:bodyPr/>
          <a:lstStyle/>
          <a:p>
            <a:r>
              <a:rPr lang="en-GB" dirty="0"/>
              <a:t>When you notice that shift, allow yourself to receive it and stay with it for a while.</a:t>
            </a:r>
          </a:p>
          <a:p>
            <a:r>
              <a:rPr lang="en-GB" dirty="0"/>
              <a:t>It may also be that even after the session is ended, the shifts continue to happen.</a:t>
            </a:r>
          </a:p>
        </p:txBody>
      </p:sp>
    </p:spTree>
    <p:extLst>
      <p:ext uri="{BB962C8B-B14F-4D97-AF65-F5344CB8AC3E}">
        <p14:creationId xmlns:p14="http://schemas.microsoft.com/office/powerpoint/2010/main" val="17843025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4B72B-E071-C0A4-395C-E928A2866E8C}"/>
              </a:ext>
            </a:extLst>
          </p:cNvPr>
          <p:cNvSpPr>
            <a:spLocks noGrp="1"/>
          </p:cNvSpPr>
          <p:nvPr>
            <p:ph type="title"/>
          </p:nvPr>
        </p:nvSpPr>
        <p:spPr/>
        <p:txBody>
          <a:bodyPr/>
          <a:lstStyle/>
          <a:p>
            <a:r>
              <a:rPr lang="en-GB" dirty="0"/>
              <a:t>Short Video 12mins</a:t>
            </a:r>
          </a:p>
        </p:txBody>
      </p:sp>
      <p:pic>
        <p:nvPicPr>
          <p:cNvPr id="4" name="Online Media 3" title="FOCUSING with Eugene T. Gendlin Ph.D.">
            <a:hlinkClick r:id="" action="ppaction://media"/>
            <a:extLst>
              <a:ext uri="{FF2B5EF4-FFF2-40B4-BE49-F238E27FC236}">
                <a16:creationId xmlns:a16="http://schemas.microsoft.com/office/drawing/2014/main" id="{E40BFA05-FF79-02E7-746C-C9179D2C2AD6}"/>
              </a:ext>
            </a:extLst>
          </p:cNvPr>
          <p:cNvPicPr>
            <a:picLocks noGrp="1" noRot="1" noChangeAspect="1"/>
          </p:cNvPicPr>
          <p:nvPr>
            <p:ph idx="1"/>
            <a:videoFile r:link="rId1"/>
          </p:nvPr>
        </p:nvPicPr>
        <p:blipFill>
          <a:blip r:embed="rId4"/>
          <a:stretch>
            <a:fillRect/>
          </a:stretch>
        </p:blipFill>
        <p:spPr>
          <a:xfrm>
            <a:off x="3360738" y="2028825"/>
            <a:ext cx="5372100" cy="4029075"/>
          </a:xfrm>
          <a:prstGeom prst="rect">
            <a:avLst/>
          </a:prstGeom>
        </p:spPr>
      </p:pic>
    </p:spTree>
    <p:extLst>
      <p:ext uri="{BB962C8B-B14F-4D97-AF65-F5344CB8AC3E}">
        <p14:creationId xmlns:p14="http://schemas.microsoft.com/office/powerpoint/2010/main" val="1489697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3240E-1471-A17F-BF55-AE232BB5AC9D}"/>
              </a:ext>
            </a:extLst>
          </p:cNvPr>
          <p:cNvSpPr>
            <a:spLocks noGrp="1"/>
          </p:cNvSpPr>
          <p:nvPr>
            <p:ph type="title"/>
          </p:nvPr>
        </p:nvSpPr>
        <p:spPr/>
        <p:txBody>
          <a:bodyPr/>
          <a:lstStyle/>
          <a:p>
            <a:r>
              <a:rPr lang="en-GB" dirty="0"/>
              <a:t>What a felt sense is NOT</a:t>
            </a:r>
          </a:p>
        </p:txBody>
      </p:sp>
      <p:sp>
        <p:nvSpPr>
          <p:cNvPr id="3" name="Content Placeholder 2">
            <a:extLst>
              <a:ext uri="{FF2B5EF4-FFF2-40B4-BE49-F238E27FC236}">
                <a16:creationId xmlns:a16="http://schemas.microsoft.com/office/drawing/2014/main" id="{8EFD48C5-4001-8E7B-F6A0-25BD7FD570B4}"/>
              </a:ext>
            </a:extLst>
          </p:cNvPr>
          <p:cNvSpPr>
            <a:spLocks noGrp="1"/>
          </p:cNvSpPr>
          <p:nvPr>
            <p:ph idx="1"/>
          </p:nvPr>
        </p:nvSpPr>
        <p:spPr/>
        <p:txBody>
          <a:bodyPr/>
          <a:lstStyle/>
          <a:p>
            <a:r>
              <a:rPr lang="en-GB" dirty="0"/>
              <a:t>It is not an emotion that we can quickly label </a:t>
            </a:r>
          </a:p>
          <a:p>
            <a:r>
              <a:rPr lang="en-GB" dirty="0"/>
              <a:t>It is usually something that is unclear, we can feel it, but not sure what it is.</a:t>
            </a:r>
          </a:p>
          <a:p>
            <a:r>
              <a:rPr lang="en-GB" dirty="0"/>
              <a:t>It’s usually larger, complicated, sitting there in our body waiting to be explored.</a:t>
            </a:r>
          </a:p>
          <a:p>
            <a:r>
              <a:rPr lang="en-GB" dirty="0"/>
              <a:t>It rarely comes with a label!</a:t>
            </a:r>
          </a:p>
        </p:txBody>
      </p:sp>
    </p:spTree>
    <p:extLst>
      <p:ext uri="{BB962C8B-B14F-4D97-AF65-F5344CB8AC3E}">
        <p14:creationId xmlns:p14="http://schemas.microsoft.com/office/powerpoint/2010/main" val="7416520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F5DA1-227E-83A3-1074-52424B293B31}"/>
              </a:ext>
            </a:extLst>
          </p:cNvPr>
          <p:cNvSpPr>
            <a:spLocks noGrp="1"/>
          </p:cNvSpPr>
          <p:nvPr>
            <p:ph type="title"/>
          </p:nvPr>
        </p:nvSpPr>
        <p:spPr/>
        <p:txBody>
          <a:bodyPr/>
          <a:lstStyle/>
          <a:p>
            <a:r>
              <a:rPr lang="en-GB" dirty="0" err="1"/>
              <a:t>Gendlin</a:t>
            </a:r>
            <a:endParaRPr lang="en-GB" dirty="0"/>
          </a:p>
        </p:txBody>
      </p:sp>
      <p:sp>
        <p:nvSpPr>
          <p:cNvPr id="3" name="Content Placeholder 2">
            <a:extLst>
              <a:ext uri="{FF2B5EF4-FFF2-40B4-BE49-F238E27FC236}">
                <a16:creationId xmlns:a16="http://schemas.microsoft.com/office/drawing/2014/main" id="{63AC8ACB-1EE2-E9E6-20B9-19BE8B6EEC4A}"/>
              </a:ext>
            </a:extLst>
          </p:cNvPr>
          <p:cNvSpPr>
            <a:spLocks noGrp="1"/>
          </p:cNvSpPr>
          <p:nvPr>
            <p:ph idx="1"/>
          </p:nvPr>
        </p:nvSpPr>
        <p:spPr/>
        <p:txBody>
          <a:bodyPr>
            <a:normAutofit lnSpcReduction="10000"/>
          </a:bodyPr>
          <a:lstStyle/>
          <a:p>
            <a:r>
              <a:rPr lang="en-GB" b="0" i="1" dirty="0">
                <a:solidFill>
                  <a:srgbClr val="000000"/>
                </a:solidFill>
                <a:effectLst/>
                <a:latin typeface="Open Sans" panose="020B0606030504020204" pitchFamily="34" charset="0"/>
              </a:rPr>
              <a:t>"You might have a distinct and intense feeling in relation to some problem, and usually the same one over and over. Especially if you have had that feeling many times, there is little point in having it over again, one more time. The felt sense is the broader, at first unclear, unrecognizable discomfort, which the whole problem (all that)  makes in your body. To let it form, you have to stand back a little from the familiar emotion. The felt sense is wider, less intense, easier to have, and much more broadly inclusive. It is how your body carries the whole problem.“</a:t>
            </a:r>
          </a:p>
          <a:p>
            <a:endParaRPr lang="en-GB" i="1" dirty="0">
              <a:solidFill>
                <a:srgbClr val="000000"/>
              </a:solidFill>
              <a:latin typeface="Open Sans" panose="020B0606030504020204" pitchFamily="34" charset="0"/>
            </a:endParaRPr>
          </a:p>
          <a:p>
            <a:endParaRPr lang="en-GB" dirty="0"/>
          </a:p>
          <a:p>
            <a:r>
              <a:rPr lang="en-GB" dirty="0"/>
              <a:t>  </a:t>
            </a:r>
            <a:r>
              <a:rPr lang="en-GB" dirty="0" err="1"/>
              <a:t>Gendlin</a:t>
            </a:r>
            <a:r>
              <a:rPr lang="en-GB" dirty="0"/>
              <a:t>, E.T. (2003) Focusing. Rev. and updated 25th anniversary ed. London: Rider.</a:t>
            </a:r>
          </a:p>
          <a:p>
            <a:endParaRPr lang="en-GB" dirty="0"/>
          </a:p>
        </p:txBody>
      </p:sp>
    </p:spTree>
    <p:extLst>
      <p:ext uri="{BB962C8B-B14F-4D97-AF65-F5344CB8AC3E}">
        <p14:creationId xmlns:p14="http://schemas.microsoft.com/office/powerpoint/2010/main" val="15061530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9899D-7A14-06B6-1940-A07AE5677EE4}"/>
              </a:ext>
            </a:extLst>
          </p:cNvPr>
          <p:cNvSpPr>
            <a:spLocks noGrp="1"/>
          </p:cNvSpPr>
          <p:nvPr>
            <p:ph type="title"/>
          </p:nvPr>
        </p:nvSpPr>
        <p:spPr/>
        <p:txBody>
          <a:bodyPr/>
          <a:lstStyle/>
          <a:p>
            <a:r>
              <a:rPr lang="en-GB" dirty="0"/>
              <a:t>Critical engagement with the theory of Focusing</a:t>
            </a:r>
          </a:p>
        </p:txBody>
      </p:sp>
      <p:sp>
        <p:nvSpPr>
          <p:cNvPr id="3" name="Content Placeholder 2">
            <a:extLst>
              <a:ext uri="{FF2B5EF4-FFF2-40B4-BE49-F238E27FC236}">
                <a16:creationId xmlns:a16="http://schemas.microsoft.com/office/drawing/2014/main" id="{0E82DDD0-A711-CC67-4A9D-CEFCB49A7749}"/>
              </a:ext>
            </a:extLst>
          </p:cNvPr>
          <p:cNvSpPr>
            <a:spLocks noGrp="1"/>
          </p:cNvSpPr>
          <p:nvPr>
            <p:ph idx="1"/>
          </p:nvPr>
        </p:nvSpPr>
        <p:spPr/>
        <p:txBody>
          <a:bodyPr/>
          <a:lstStyle/>
          <a:p>
            <a:r>
              <a:rPr lang="en-GB" dirty="0"/>
              <a:t>Half Term focus:</a:t>
            </a:r>
          </a:p>
          <a:p>
            <a:r>
              <a:rPr lang="en-GB" dirty="0"/>
              <a:t>I’d like you to read around Focusing, look at the articles and videos put up on Moodle and find others that you can relate to.</a:t>
            </a:r>
          </a:p>
          <a:p>
            <a:r>
              <a:rPr lang="en-GB" dirty="0"/>
              <a:t>I’d then like you to engage with the approach critically. Consider the strengths and limitations, look for articles that may disagree or challenge the approach etc.</a:t>
            </a:r>
          </a:p>
        </p:txBody>
      </p:sp>
    </p:spTree>
    <p:extLst>
      <p:ext uri="{BB962C8B-B14F-4D97-AF65-F5344CB8AC3E}">
        <p14:creationId xmlns:p14="http://schemas.microsoft.com/office/powerpoint/2010/main" val="20934857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8DB60-9E57-1A2F-810C-0DB408509958}"/>
              </a:ext>
            </a:extLst>
          </p:cNvPr>
          <p:cNvSpPr>
            <a:spLocks noGrp="1"/>
          </p:cNvSpPr>
          <p:nvPr>
            <p:ph type="title"/>
          </p:nvPr>
        </p:nvSpPr>
        <p:spPr/>
        <p:txBody>
          <a:bodyPr/>
          <a:lstStyle/>
          <a:p>
            <a:r>
              <a:rPr lang="en-GB" dirty="0"/>
              <a:t>Short video 30mins</a:t>
            </a:r>
          </a:p>
        </p:txBody>
      </p:sp>
      <p:pic>
        <p:nvPicPr>
          <p:cNvPr id="4" name="Online Media 3" title="Gendlin's Six-Step Focusing Exercise">
            <a:hlinkClick r:id="" action="ppaction://media"/>
            <a:extLst>
              <a:ext uri="{FF2B5EF4-FFF2-40B4-BE49-F238E27FC236}">
                <a16:creationId xmlns:a16="http://schemas.microsoft.com/office/drawing/2014/main" id="{49AA7F01-7C20-A61F-5BBE-E2B31C37A8C6}"/>
              </a:ext>
            </a:extLst>
          </p:cNvPr>
          <p:cNvPicPr>
            <a:picLocks noGrp="1" noRot="1" noChangeAspect="1"/>
          </p:cNvPicPr>
          <p:nvPr>
            <p:ph idx="1"/>
            <a:videoFile r:link="rId1"/>
          </p:nvPr>
        </p:nvPicPr>
        <p:blipFill>
          <a:blip r:embed="rId3"/>
          <a:stretch>
            <a:fillRect/>
          </a:stretch>
        </p:blipFill>
        <p:spPr>
          <a:xfrm>
            <a:off x="3360738" y="2028825"/>
            <a:ext cx="5372100" cy="4029075"/>
          </a:xfrm>
          <a:prstGeom prst="rect">
            <a:avLst/>
          </a:prstGeom>
        </p:spPr>
      </p:pic>
    </p:spTree>
    <p:extLst>
      <p:ext uri="{BB962C8B-B14F-4D97-AF65-F5344CB8AC3E}">
        <p14:creationId xmlns:p14="http://schemas.microsoft.com/office/powerpoint/2010/main" val="3856889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TribuneVTI">
  <a:themeElements>
    <a:clrScheme name="AnalogousFromRegularSeed_2SEEDS">
      <a:dk1>
        <a:srgbClr val="000000"/>
      </a:dk1>
      <a:lt1>
        <a:srgbClr val="FFFFFF"/>
      </a:lt1>
      <a:dk2>
        <a:srgbClr val="23323E"/>
      </a:dk2>
      <a:lt2>
        <a:srgbClr val="E8E3E2"/>
      </a:lt2>
      <a:accent1>
        <a:srgbClr val="3B94B1"/>
      </a:accent1>
      <a:accent2>
        <a:srgbClr val="46B4A1"/>
      </a:accent2>
      <a:accent3>
        <a:srgbClr val="4D74C3"/>
      </a:accent3>
      <a:accent4>
        <a:srgbClr val="B13B58"/>
      </a:accent4>
      <a:accent5>
        <a:srgbClr val="C3604D"/>
      </a:accent5>
      <a:accent6>
        <a:srgbClr val="B1803B"/>
      </a:accent6>
      <a:hlink>
        <a:srgbClr val="BF5F3F"/>
      </a:hlink>
      <a:folHlink>
        <a:srgbClr val="7F7F7F"/>
      </a:folHlink>
    </a:clrScheme>
    <a:fontScheme name="Amasis-Univers">
      <a:majorFont>
        <a:latin typeface="Amasis MT Pro Medium"/>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ibuneVTI" id="{4D84C650-59FC-4F6B-ADA6-B11C508FF6CE}" vid="{0E07EAE6-ACBC-4250-8522-FC108A45043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1147</Words>
  <Application>Microsoft Office PowerPoint</Application>
  <PresentationFormat>Widescreen</PresentationFormat>
  <Paragraphs>94</Paragraphs>
  <Slides>17</Slides>
  <Notes>14</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Amasis MT Pro Medium</vt:lpstr>
      <vt:lpstr>Arial</vt:lpstr>
      <vt:lpstr>Calibri</vt:lpstr>
      <vt:lpstr>Open Sans</vt:lpstr>
      <vt:lpstr>Roboto</vt:lpstr>
      <vt:lpstr>Univers Light</vt:lpstr>
      <vt:lpstr>TribuneVTI</vt:lpstr>
      <vt:lpstr>Focusing</vt:lpstr>
      <vt:lpstr>Introduction</vt:lpstr>
      <vt:lpstr>Introduction cont’d..</vt:lpstr>
      <vt:lpstr>What is Focusing?</vt:lpstr>
      <vt:lpstr>The structure of a Focusing exercise</vt:lpstr>
      <vt:lpstr>Therapeutic ‘Focusing’</vt:lpstr>
      <vt:lpstr>The six steps – Clearing a Space</vt:lpstr>
      <vt:lpstr>Step 2: The Felt Sense</vt:lpstr>
      <vt:lpstr>Step 3: Handle</vt:lpstr>
      <vt:lpstr>Step 4: Resonating</vt:lpstr>
      <vt:lpstr>Step 5: Asking</vt:lpstr>
      <vt:lpstr>Step 6: Receiving </vt:lpstr>
      <vt:lpstr>Short Video 12mins</vt:lpstr>
      <vt:lpstr>What a felt sense is NOT</vt:lpstr>
      <vt:lpstr>Gendlin</vt:lpstr>
      <vt:lpstr>Critical engagement with the theory of Focusing</vt:lpstr>
      <vt:lpstr>Short video 30mins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Focusing</dc:title>
  <dc:creator>Catherine Slade</dc:creator>
  <cp:lastModifiedBy>Catherine Slade</cp:lastModifiedBy>
  <cp:revision>2</cp:revision>
  <dcterms:created xsi:type="dcterms:W3CDTF">2023-10-19T13:45:48Z</dcterms:created>
  <dcterms:modified xsi:type="dcterms:W3CDTF">2023-10-19T14:51:49Z</dcterms:modified>
</cp:coreProperties>
</file>