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78" r:id="rId2"/>
    <p:sldId id="343" r:id="rId3"/>
    <p:sldId id="257" r:id="rId4"/>
    <p:sldId id="264" r:id="rId5"/>
    <p:sldId id="265" r:id="rId6"/>
    <p:sldId id="266" r:id="rId7"/>
    <p:sldId id="426" r:id="rId8"/>
    <p:sldId id="3500" r:id="rId9"/>
    <p:sldId id="261" r:id="rId10"/>
    <p:sldId id="3499" r:id="rId11"/>
    <p:sldId id="268" r:id="rId12"/>
    <p:sldId id="320" r:id="rId13"/>
    <p:sldId id="321" r:id="rId14"/>
    <p:sldId id="3501" r:id="rId15"/>
    <p:sldId id="3497" r:id="rId16"/>
    <p:sldId id="259" r:id="rId17"/>
    <p:sldId id="3496" r:id="rId18"/>
    <p:sldId id="3502" r:id="rId19"/>
    <p:sldId id="349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263" autoAdjust="0"/>
    <p:restoredTop sz="91633" autoAdjust="0"/>
  </p:normalViewPr>
  <p:slideViewPr>
    <p:cSldViewPr snapToGrid="0">
      <p:cViewPr varScale="1">
        <p:scale>
          <a:sx n="67" d="100"/>
          <a:sy n="67" d="100"/>
        </p:scale>
        <p:origin x="88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FA8EE1-5A4A-4563-83BE-FFFE50859B2C}" type="datetimeFigureOut">
              <a:rPr lang="en-GB" smtClean="0"/>
              <a:t>13/10/2026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C334DF-5B29-4257-A7DB-9BBEE877E86B}" type="slidenum">
              <a:rPr lang="en-GB" smtClean="0"/>
              <a:t>‹#›</a:t>
            </a:fld>
            <a:endParaRPr lang="en-GB"/>
          </a:p>
        </p:txBody>
      </p:sp>
    </p:spTree>
    <p:extLst>
      <p:ext uri="{BB962C8B-B14F-4D97-AF65-F5344CB8AC3E}">
        <p14:creationId xmlns:p14="http://schemas.microsoft.com/office/powerpoint/2010/main" val="15131403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6875B2-D566-4420-8661-F15DF2189094}" type="slidenum">
              <a:rPr lang="en-GB" smtClean="0"/>
              <a:t>5</a:t>
            </a:fld>
            <a:endParaRPr lang="en-GB"/>
          </a:p>
        </p:txBody>
      </p:sp>
    </p:spTree>
    <p:extLst>
      <p:ext uri="{BB962C8B-B14F-4D97-AF65-F5344CB8AC3E}">
        <p14:creationId xmlns:p14="http://schemas.microsoft.com/office/powerpoint/2010/main" val="8491403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GB" b="1" i="0" dirty="0">
                <a:solidFill>
                  <a:srgbClr val="000000"/>
                </a:solidFill>
                <a:effectLst/>
                <a:highlight>
                  <a:srgbClr val="FFFFFF"/>
                </a:highlight>
                <a:latin typeface="Arial" panose="020B0604020202020204" pitchFamily="34" charset="0"/>
              </a:rPr>
              <a:t>Impairment and Disability:</a:t>
            </a:r>
            <a:endParaRPr lang="en-GB" b="0" i="0" dirty="0">
              <a:solidFill>
                <a:srgbClr val="000000"/>
              </a:solidFill>
              <a:effectLst/>
              <a:highlight>
                <a:srgbClr val="FFFFFF"/>
              </a:highlight>
              <a:latin typeface="Arial" panose="020B0604020202020204" pitchFamily="34" charset="0"/>
            </a:endParaRPr>
          </a:p>
          <a:p>
            <a:pPr algn="l"/>
            <a:r>
              <a:rPr lang="en-GB" b="0" i="0" dirty="0">
                <a:solidFill>
                  <a:srgbClr val="000000"/>
                </a:solidFill>
                <a:effectLst/>
                <a:highlight>
                  <a:srgbClr val="FFFFFF"/>
                </a:highlight>
                <a:latin typeface="Arial" panose="020B0604020202020204" pitchFamily="34" charset="0"/>
              </a:rPr>
              <a:t>Under the Social Model, impairment and disability are not the same:</a:t>
            </a:r>
          </a:p>
          <a:p>
            <a:pPr algn="l"/>
            <a:r>
              <a:rPr lang="en-GB" b="1" i="0" dirty="0">
                <a:solidFill>
                  <a:srgbClr val="660099"/>
                </a:solidFill>
                <a:effectLst/>
                <a:highlight>
                  <a:srgbClr val="FFFFFF"/>
                </a:highlight>
                <a:latin typeface="Arial" panose="020B0604020202020204" pitchFamily="34" charset="0"/>
              </a:rPr>
              <a:t>Impairment</a:t>
            </a:r>
            <a:endParaRPr lang="en-GB" b="0" i="0" dirty="0">
              <a:solidFill>
                <a:srgbClr val="000000"/>
              </a:solidFill>
              <a:effectLst/>
              <a:highlight>
                <a:srgbClr val="FFFFFF"/>
              </a:highlight>
              <a:latin typeface="Arial" panose="020B0604020202020204" pitchFamily="34" charset="0"/>
            </a:endParaRPr>
          </a:p>
          <a:p>
            <a:pPr algn="l"/>
            <a:r>
              <a:rPr lang="en-GB" b="0" i="0" dirty="0">
                <a:solidFill>
                  <a:srgbClr val="000000"/>
                </a:solidFill>
                <a:effectLst/>
                <a:highlight>
                  <a:srgbClr val="FFFFFF"/>
                </a:highlight>
                <a:latin typeface="Arial" panose="020B0604020202020204" pitchFamily="34" charset="0"/>
              </a:rPr>
              <a:t>is when part of a person’s body, mind and/or emotions works</a:t>
            </a:r>
            <a:br>
              <a:rPr lang="en-GB" b="0" i="0" dirty="0">
                <a:solidFill>
                  <a:srgbClr val="000000"/>
                </a:solidFill>
                <a:effectLst/>
                <a:highlight>
                  <a:srgbClr val="FFFFFF"/>
                </a:highlight>
                <a:latin typeface="Arial" panose="020B0604020202020204" pitchFamily="34" charset="0"/>
              </a:rPr>
            </a:br>
            <a:r>
              <a:rPr lang="en-GB" b="0" i="0" dirty="0">
                <a:solidFill>
                  <a:srgbClr val="000000"/>
                </a:solidFill>
                <a:effectLst/>
                <a:highlight>
                  <a:srgbClr val="FFFFFF"/>
                </a:highlight>
                <a:latin typeface="Arial" panose="020B0604020202020204" pitchFamily="34" charset="0"/>
              </a:rPr>
              <a:t>differently to what is considered ‘normal’ by society.</a:t>
            </a:r>
          </a:p>
          <a:p>
            <a:pPr algn="l"/>
            <a:r>
              <a:rPr lang="en-GB" b="1" i="0" dirty="0">
                <a:solidFill>
                  <a:srgbClr val="336633"/>
                </a:solidFill>
                <a:effectLst/>
                <a:highlight>
                  <a:srgbClr val="FFFFFF"/>
                </a:highlight>
                <a:latin typeface="Arial" panose="020B0604020202020204" pitchFamily="34" charset="0"/>
              </a:rPr>
              <a:t>Disability</a:t>
            </a:r>
            <a:endParaRPr lang="en-GB" b="0" i="0" dirty="0">
              <a:solidFill>
                <a:srgbClr val="000000"/>
              </a:solidFill>
              <a:effectLst/>
              <a:highlight>
                <a:srgbClr val="FFFFFF"/>
              </a:highlight>
              <a:latin typeface="Arial" panose="020B0604020202020204" pitchFamily="34" charset="0"/>
            </a:endParaRPr>
          </a:p>
          <a:p>
            <a:pPr algn="l"/>
            <a:r>
              <a:rPr lang="en-GB" b="0" i="0" dirty="0">
                <a:solidFill>
                  <a:srgbClr val="000000"/>
                </a:solidFill>
                <a:effectLst/>
                <a:highlight>
                  <a:srgbClr val="FFFFFF"/>
                </a:highlight>
                <a:latin typeface="Arial" panose="020B0604020202020204" pitchFamily="34" charset="0"/>
              </a:rPr>
              <a:t>is the barriers, discrimination and prejudice disabled people</a:t>
            </a:r>
            <a:br>
              <a:rPr lang="en-GB" b="0" i="0" dirty="0">
                <a:solidFill>
                  <a:srgbClr val="000000"/>
                </a:solidFill>
                <a:effectLst/>
                <a:highlight>
                  <a:srgbClr val="FFFFFF"/>
                </a:highlight>
                <a:latin typeface="Arial" panose="020B0604020202020204" pitchFamily="34" charset="0"/>
              </a:rPr>
            </a:br>
            <a:r>
              <a:rPr lang="en-GB" b="0" i="0" dirty="0">
                <a:solidFill>
                  <a:srgbClr val="000000"/>
                </a:solidFill>
                <a:effectLst/>
                <a:highlight>
                  <a:srgbClr val="FFFFFF"/>
                </a:highlight>
                <a:latin typeface="Arial" panose="020B0604020202020204" pitchFamily="34" charset="0"/>
              </a:rPr>
              <a:t>face. It is not our bodies or minds which ‘disable’ us, it is society.</a:t>
            </a:r>
          </a:p>
          <a:p>
            <a:endParaRPr lang="en-GB" dirty="0"/>
          </a:p>
          <a:p>
            <a:endParaRPr lang="en-GB" dirty="0"/>
          </a:p>
          <a:p>
            <a:r>
              <a:rPr lang="en-GB" dirty="0"/>
              <a:t>One example of a group which was put into a dependent situation was disabled people – we still often refer to people as ‘the carer’ and ‘cared for’. Which is often a gross misrepresentation and simplification of their relationships and them.</a:t>
            </a:r>
          </a:p>
          <a:p>
            <a:endParaRPr lang="en-GB" dirty="0"/>
          </a:p>
          <a:p>
            <a:r>
              <a:rPr lang="en-GB" dirty="0"/>
              <a:t>Up until the 1970 disabled people in the UK were usually cared for in institutions. In the mid seventies disabled people fed up with being segregated into institutions and their lack of rights, demanded to be able to live their own lives, as they wished in the community –</a:t>
            </a:r>
            <a:r>
              <a:rPr lang="en-GB" baseline="0" dirty="0"/>
              <a:t> they developed their own model to counter the prevalent medical model – the social model. </a:t>
            </a:r>
          </a:p>
          <a:p>
            <a:endParaRPr lang="en-GB" baseline="0" dirty="0"/>
          </a:p>
          <a:p>
            <a:r>
              <a:rPr lang="en-GB" baseline="0" dirty="0"/>
              <a:t>The Community Care Act 1990 was in part a response to their pressure to enable people to live in the community. Similarly the Care Act 2014, has been directly influenced by their demands to have independence and control of their lives.</a:t>
            </a:r>
            <a:endParaRPr lang="en-GB" dirty="0"/>
          </a:p>
        </p:txBody>
      </p:sp>
      <p:sp>
        <p:nvSpPr>
          <p:cNvPr id="4" name="Slide Number Placeholder 3"/>
          <p:cNvSpPr>
            <a:spLocks noGrp="1"/>
          </p:cNvSpPr>
          <p:nvPr>
            <p:ph type="sldNum" sz="quarter" idx="10"/>
          </p:nvPr>
        </p:nvSpPr>
        <p:spPr/>
        <p:txBody>
          <a:bodyPr/>
          <a:lstStyle/>
          <a:p>
            <a:fld id="{17F2CA3D-CF90-4AE7-A421-748B4B090523}" type="slidenum">
              <a:rPr lang="en-GB" smtClean="0"/>
              <a:t>17</a:t>
            </a:fld>
            <a:endParaRPr lang="en-GB"/>
          </a:p>
        </p:txBody>
      </p:sp>
    </p:spTree>
    <p:extLst>
      <p:ext uri="{BB962C8B-B14F-4D97-AF65-F5344CB8AC3E}">
        <p14:creationId xmlns:p14="http://schemas.microsoft.com/office/powerpoint/2010/main" val="15945154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04E9CD-F641-2D16-AE1C-A98D479CF46C}"/>
              </a:ext>
            </a:extLst>
          </p:cNvPr>
          <p:cNvSpPr>
            <a:spLocks noGrp="1"/>
          </p:cNvSpPr>
          <p:nvPr>
            <p:ph type="dt" sz="half" idx="10"/>
          </p:nvPr>
        </p:nvSpPr>
        <p:spPr>
          <a:xfrm>
            <a:off x="527051" y="6524626"/>
            <a:ext cx="1295400" cy="219075"/>
          </a:xfrm>
        </p:spPr>
        <p:txBody>
          <a:bodyPr/>
          <a:lstStyle>
            <a:lvl1pPr>
              <a:defRPr/>
            </a:lvl1pPr>
          </a:lstStyle>
          <a:p>
            <a:pPr>
              <a:defRPr/>
            </a:pPr>
            <a:fld id="{AC753FD1-A63B-4023-87B4-AD30767F6EB2}" type="datetime1">
              <a:rPr lang="en-GB" altLang="en-US"/>
              <a:pPr>
                <a:defRPr/>
              </a:pPr>
              <a:t>13/10/2026</a:t>
            </a:fld>
            <a:endParaRPr lang="en-GB" altLang="en-US" dirty="0"/>
          </a:p>
        </p:txBody>
      </p:sp>
      <p:sp>
        <p:nvSpPr>
          <p:cNvPr id="5" name="Footer Placeholder 4">
            <a:extLst>
              <a:ext uri="{FF2B5EF4-FFF2-40B4-BE49-F238E27FC236}">
                <a16:creationId xmlns:a16="http://schemas.microsoft.com/office/drawing/2014/main" id="{C1A30192-454F-2740-625F-B3621FC65E6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D815023-4E16-FCCE-C1DD-A709FC6892F2}"/>
              </a:ext>
            </a:extLst>
          </p:cNvPr>
          <p:cNvSpPr>
            <a:spLocks noGrp="1"/>
          </p:cNvSpPr>
          <p:nvPr>
            <p:ph type="sldNum" sz="quarter" idx="12"/>
          </p:nvPr>
        </p:nvSpPr>
        <p:spPr/>
        <p:txBody>
          <a:bodyPr/>
          <a:lstStyle>
            <a:lvl1pPr>
              <a:defRPr/>
            </a:lvl1pPr>
          </a:lstStyle>
          <a:p>
            <a:pPr>
              <a:defRPr/>
            </a:pPr>
            <a:fld id="{6081F45A-4F79-4894-A0F3-DC0658BEBB4E}" type="slidenum">
              <a:rPr lang="en-GB" altLang="en-US"/>
              <a:pPr>
                <a:defRPr/>
              </a:pPr>
              <a:t>‹#›</a:t>
            </a:fld>
            <a:endParaRPr lang="en-GB" altLang="en-US"/>
          </a:p>
        </p:txBody>
      </p:sp>
    </p:spTree>
    <p:extLst>
      <p:ext uri="{BB962C8B-B14F-4D97-AF65-F5344CB8AC3E}">
        <p14:creationId xmlns:p14="http://schemas.microsoft.com/office/powerpoint/2010/main" val="4153672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F7CA11-ABC3-9B25-AE7A-96F443926D1A}"/>
              </a:ext>
            </a:extLst>
          </p:cNvPr>
          <p:cNvSpPr>
            <a:spLocks noGrp="1"/>
          </p:cNvSpPr>
          <p:nvPr>
            <p:ph type="dt" sz="half" idx="10"/>
          </p:nvPr>
        </p:nvSpPr>
        <p:spPr/>
        <p:txBody>
          <a:bodyPr/>
          <a:lstStyle>
            <a:lvl1pPr>
              <a:defRPr/>
            </a:lvl1pPr>
          </a:lstStyle>
          <a:p>
            <a:pPr>
              <a:defRPr/>
            </a:pPr>
            <a:fld id="{63163EF8-2307-4794-9875-6B8CA664E276}" type="datetime1">
              <a:rPr lang="en-GB" altLang="en-US"/>
              <a:pPr>
                <a:defRPr/>
              </a:pPr>
              <a:t>13/10/2026</a:t>
            </a:fld>
            <a:endParaRPr lang="en-GB" altLang="en-US" dirty="0"/>
          </a:p>
        </p:txBody>
      </p:sp>
      <p:sp>
        <p:nvSpPr>
          <p:cNvPr id="5" name="Footer Placeholder 4">
            <a:extLst>
              <a:ext uri="{FF2B5EF4-FFF2-40B4-BE49-F238E27FC236}">
                <a16:creationId xmlns:a16="http://schemas.microsoft.com/office/drawing/2014/main" id="{B3C9AFEE-920B-4E34-32A5-905B8D52CD4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634C4A3-3E47-968D-B305-BADEA0B2CF32}"/>
              </a:ext>
            </a:extLst>
          </p:cNvPr>
          <p:cNvSpPr>
            <a:spLocks noGrp="1"/>
          </p:cNvSpPr>
          <p:nvPr>
            <p:ph type="sldNum" sz="quarter" idx="12"/>
          </p:nvPr>
        </p:nvSpPr>
        <p:spPr/>
        <p:txBody>
          <a:bodyPr/>
          <a:lstStyle>
            <a:lvl1pPr>
              <a:defRPr/>
            </a:lvl1pPr>
          </a:lstStyle>
          <a:p>
            <a:pPr>
              <a:defRPr/>
            </a:pPr>
            <a:fld id="{8B34AADE-47AB-4FD6-A959-68A9E6432E18}" type="slidenum">
              <a:rPr lang="en-GB" altLang="en-US"/>
              <a:pPr>
                <a:defRPr/>
              </a:pPr>
              <a:t>‹#›</a:t>
            </a:fld>
            <a:endParaRPr lang="en-GB" altLang="en-US"/>
          </a:p>
        </p:txBody>
      </p:sp>
    </p:spTree>
    <p:extLst>
      <p:ext uri="{BB962C8B-B14F-4D97-AF65-F5344CB8AC3E}">
        <p14:creationId xmlns:p14="http://schemas.microsoft.com/office/powerpoint/2010/main" val="6123623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4193276-8476-E991-1328-B9E6E976C75C}"/>
              </a:ext>
            </a:extLst>
          </p:cNvPr>
          <p:cNvSpPr>
            <a:spLocks noGrp="1"/>
          </p:cNvSpPr>
          <p:nvPr>
            <p:ph type="dt" sz="half" idx="10"/>
          </p:nvPr>
        </p:nvSpPr>
        <p:spPr/>
        <p:txBody>
          <a:bodyPr/>
          <a:lstStyle>
            <a:lvl1pPr>
              <a:defRPr/>
            </a:lvl1pPr>
          </a:lstStyle>
          <a:p>
            <a:pPr>
              <a:defRPr/>
            </a:pPr>
            <a:fld id="{34F7F892-95A5-4165-84D5-4D97929965D5}"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0EC24C7C-46DA-33D6-4F7A-2CC27FBE172B}"/>
              </a:ext>
            </a:extLst>
          </p:cNvPr>
          <p:cNvSpPr>
            <a:spLocks noGrp="1"/>
          </p:cNvSpPr>
          <p:nvPr>
            <p:ph type="sldNum" sz="quarter" idx="11"/>
          </p:nvPr>
        </p:nvSpPr>
        <p:spPr/>
        <p:txBody>
          <a:bodyPr/>
          <a:lstStyle>
            <a:lvl1pPr>
              <a:defRPr/>
            </a:lvl1pPr>
          </a:lstStyle>
          <a:p>
            <a:pPr>
              <a:defRPr/>
            </a:pPr>
            <a:fld id="{7F9C115A-34C3-449A-BED7-7129D45E869C}" type="slidenum">
              <a:rPr lang="en-GB" altLang="en-US"/>
              <a:pPr>
                <a:defRPr/>
              </a:pPr>
              <a:t>‹#›</a:t>
            </a:fld>
            <a:endParaRPr lang="en-GB" altLang="en-US"/>
          </a:p>
        </p:txBody>
      </p:sp>
    </p:spTree>
    <p:extLst>
      <p:ext uri="{BB962C8B-B14F-4D97-AF65-F5344CB8AC3E}">
        <p14:creationId xmlns:p14="http://schemas.microsoft.com/office/powerpoint/2010/main" val="854927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5B3A2588-5111-857F-530B-C2F1DF761B1F}"/>
              </a:ext>
            </a:extLst>
          </p:cNvPr>
          <p:cNvSpPr>
            <a:spLocks noGrp="1"/>
          </p:cNvSpPr>
          <p:nvPr>
            <p:ph type="dt" sz="half" idx="10"/>
          </p:nvPr>
        </p:nvSpPr>
        <p:spPr/>
        <p:txBody>
          <a:bodyPr/>
          <a:lstStyle>
            <a:lvl1pPr>
              <a:defRPr/>
            </a:lvl1pPr>
          </a:lstStyle>
          <a:p>
            <a:pPr>
              <a:defRPr/>
            </a:pPr>
            <a:fld id="{4CAEACB9-EE64-489F-8A5C-43DF1112173E}"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72E191EE-1571-0779-F5F6-599BD1A23C44}"/>
              </a:ext>
            </a:extLst>
          </p:cNvPr>
          <p:cNvSpPr>
            <a:spLocks noGrp="1"/>
          </p:cNvSpPr>
          <p:nvPr>
            <p:ph type="sldNum" sz="quarter" idx="11"/>
          </p:nvPr>
        </p:nvSpPr>
        <p:spPr/>
        <p:txBody>
          <a:bodyPr/>
          <a:lstStyle>
            <a:lvl1pPr>
              <a:defRPr/>
            </a:lvl1pPr>
          </a:lstStyle>
          <a:p>
            <a:pPr>
              <a:defRPr/>
            </a:pPr>
            <a:fld id="{6A33FF7F-8EC4-4268-A5B1-A1868E7A7065}" type="slidenum">
              <a:rPr lang="en-GB" altLang="en-US"/>
              <a:pPr>
                <a:defRPr/>
              </a:pPr>
              <a:t>‹#›</a:t>
            </a:fld>
            <a:endParaRPr lang="en-GB" altLang="en-US"/>
          </a:p>
        </p:txBody>
      </p:sp>
    </p:spTree>
    <p:extLst>
      <p:ext uri="{BB962C8B-B14F-4D97-AF65-F5344CB8AC3E}">
        <p14:creationId xmlns:p14="http://schemas.microsoft.com/office/powerpoint/2010/main" val="396221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632FF88-3424-371A-2F06-900C179492FC}"/>
              </a:ext>
            </a:extLst>
          </p:cNvPr>
          <p:cNvSpPr>
            <a:spLocks noGrp="1"/>
          </p:cNvSpPr>
          <p:nvPr>
            <p:ph type="dt" sz="half" idx="10"/>
          </p:nvPr>
        </p:nvSpPr>
        <p:spPr/>
        <p:txBody>
          <a:bodyPr/>
          <a:lstStyle>
            <a:lvl1pPr>
              <a:defRPr/>
            </a:lvl1pPr>
          </a:lstStyle>
          <a:p>
            <a:pPr>
              <a:defRPr/>
            </a:pPr>
            <a:fld id="{6BF57B8C-503E-4D8A-BEF8-4A9B6580F7A7}" type="datetime1">
              <a:rPr lang="en-GB" altLang="en-US"/>
              <a:pPr>
                <a:defRPr/>
              </a:pPr>
              <a:t>13/10/2026</a:t>
            </a:fld>
            <a:endParaRPr lang="en-GB" altLang="en-US" dirty="0"/>
          </a:p>
        </p:txBody>
      </p:sp>
      <p:sp>
        <p:nvSpPr>
          <p:cNvPr id="8" name="Slide Number Placeholder 5">
            <a:extLst>
              <a:ext uri="{FF2B5EF4-FFF2-40B4-BE49-F238E27FC236}">
                <a16:creationId xmlns:a16="http://schemas.microsoft.com/office/drawing/2014/main" id="{FC50879B-77A8-4D74-7C0D-42C2B9CEF658}"/>
              </a:ext>
            </a:extLst>
          </p:cNvPr>
          <p:cNvSpPr>
            <a:spLocks noGrp="1"/>
          </p:cNvSpPr>
          <p:nvPr>
            <p:ph type="sldNum" sz="quarter" idx="11"/>
          </p:nvPr>
        </p:nvSpPr>
        <p:spPr/>
        <p:txBody>
          <a:bodyPr/>
          <a:lstStyle>
            <a:lvl1pPr>
              <a:defRPr/>
            </a:lvl1pPr>
          </a:lstStyle>
          <a:p>
            <a:pPr>
              <a:defRPr/>
            </a:pPr>
            <a:fld id="{DB4814D9-90E1-49B5-A140-76E9199831B0}" type="slidenum">
              <a:rPr lang="en-GB" altLang="en-US"/>
              <a:pPr>
                <a:defRPr/>
              </a:pPr>
              <a:t>‹#›</a:t>
            </a:fld>
            <a:endParaRPr lang="en-GB" altLang="en-US"/>
          </a:p>
        </p:txBody>
      </p:sp>
    </p:spTree>
    <p:extLst>
      <p:ext uri="{BB962C8B-B14F-4D97-AF65-F5344CB8AC3E}">
        <p14:creationId xmlns:p14="http://schemas.microsoft.com/office/powerpoint/2010/main" val="3981637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3020809-B9AE-DA50-112D-55CA5FED0BA1}"/>
              </a:ext>
            </a:extLst>
          </p:cNvPr>
          <p:cNvSpPr>
            <a:spLocks noGrp="1"/>
          </p:cNvSpPr>
          <p:nvPr>
            <p:ph type="dt" sz="half" idx="10"/>
          </p:nvPr>
        </p:nvSpPr>
        <p:spPr/>
        <p:txBody>
          <a:bodyPr/>
          <a:lstStyle>
            <a:lvl1pPr>
              <a:defRPr/>
            </a:lvl1pPr>
          </a:lstStyle>
          <a:p>
            <a:pPr>
              <a:defRPr/>
            </a:pPr>
            <a:fld id="{E06BCFF4-E420-4403-B367-9F04E1A6AE05}" type="datetime1">
              <a:rPr lang="en-GB" altLang="en-US"/>
              <a:pPr>
                <a:defRPr/>
              </a:pPr>
              <a:t>13/10/2026</a:t>
            </a:fld>
            <a:endParaRPr lang="en-GB" altLang="en-US" dirty="0"/>
          </a:p>
        </p:txBody>
      </p:sp>
      <p:sp>
        <p:nvSpPr>
          <p:cNvPr id="4" name="Slide Number Placeholder 5">
            <a:extLst>
              <a:ext uri="{FF2B5EF4-FFF2-40B4-BE49-F238E27FC236}">
                <a16:creationId xmlns:a16="http://schemas.microsoft.com/office/drawing/2014/main" id="{F97A9AEE-9C82-7A9B-7243-2E2DD31115FE}"/>
              </a:ext>
            </a:extLst>
          </p:cNvPr>
          <p:cNvSpPr>
            <a:spLocks noGrp="1"/>
          </p:cNvSpPr>
          <p:nvPr>
            <p:ph type="sldNum" sz="quarter" idx="11"/>
          </p:nvPr>
        </p:nvSpPr>
        <p:spPr/>
        <p:txBody>
          <a:bodyPr/>
          <a:lstStyle>
            <a:lvl1pPr>
              <a:defRPr/>
            </a:lvl1pPr>
          </a:lstStyle>
          <a:p>
            <a:pPr>
              <a:defRPr/>
            </a:pPr>
            <a:fld id="{9AFBE18E-BDF0-4DBF-A61A-0D584281FA9C}" type="slidenum">
              <a:rPr lang="en-GB" altLang="en-US"/>
              <a:pPr>
                <a:defRPr/>
              </a:pPr>
              <a:t>‹#›</a:t>
            </a:fld>
            <a:endParaRPr lang="en-GB" altLang="en-US"/>
          </a:p>
        </p:txBody>
      </p:sp>
    </p:spTree>
    <p:extLst>
      <p:ext uri="{BB962C8B-B14F-4D97-AF65-F5344CB8AC3E}">
        <p14:creationId xmlns:p14="http://schemas.microsoft.com/office/powerpoint/2010/main" val="237333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F79AF55-E0DB-E3D5-5F3C-70A92B53B12D}"/>
              </a:ext>
            </a:extLst>
          </p:cNvPr>
          <p:cNvSpPr>
            <a:spLocks noGrp="1"/>
          </p:cNvSpPr>
          <p:nvPr>
            <p:ph type="dt" sz="half" idx="10"/>
          </p:nvPr>
        </p:nvSpPr>
        <p:spPr/>
        <p:txBody>
          <a:bodyPr/>
          <a:lstStyle>
            <a:lvl1pPr>
              <a:defRPr/>
            </a:lvl1pPr>
          </a:lstStyle>
          <a:p>
            <a:pPr>
              <a:defRPr/>
            </a:pPr>
            <a:fld id="{EDB6C9C1-EE8D-4E81-8CC6-BB4A4C8E41AF}" type="datetime1">
              <a:rPr lang="en-GB" altLang="en-US"/>
              <a:pPr>
                <a:defRPr/>
              </a:pPr>
              <a:t>13/10/2026</a:t>
            </a:fld>
            <a:endParaRPr lang="en-GB" altLang="en-US" dirty="0"/>
          </a:p>
        </p:txBody>
      </p:sp>
      <p:sp>
        <p:nvSpPr>
          <p:cNvPr id="3" name="Slide Number Placeholder 5">
            <a:extLst>
              <a:ext uri="{FF2B5EF4-FFF2-40B4-BE49-F238E27FC236}">
                <a16:creationId xmlns:a16="http://schemas.microsoft.com/office/drawing/2014/main" id="{A46C3587-07CA-4049-3B36-7984F603AAE0}"/>
              </a:ext>
            </a:extLst>
          </p:cNvPr>
          <p:cNvSpPr>
            <a:spLocks noGrp="1"/>
          </p:cNvSpPr>
          <p:nvPr>
            <p:ph type="sldNum" sz="quarter" idx="11"/>
          </p:nvPr>
        </p:nvSpPr>
        <p:spPr/>
        <p:txBody>
          <a:bodyPr/>
          <a:lstStyle>
            <a:lvl1pPr>
              <a:defRPr/>
            </a:lvl1pPr>
          </a:lstStyle>
          <a:p>
            <a:pPr>
              <a:defRPr/>
            </a:pPr>
            <a:fld id="{C1261938-9E42-416F-8D59-4CC0B9739539}" type="slidenum">
              <a:rPr lang="en-GB" altLang="en-US"/>
              <a:pPr>
                <a:defRPr/>
              </a:pPr>
              <a:t>‹#›</a:t>
            </a:fld>
            <a:endParaRPr lang="en-GB" altLang="en-US"/>
          </a:p>
        </p:txBody>
      </p:sp>
    </p:spTree>
    <p:extLst>
      <p:ext uri="{BB962C8B-B14F-4D97-AF65-F5344CB8AC3E}">
        <p14:creationId xmlns:p14="http://schemas.microsoft.com/office/powerpoint/2010/main" val="3491048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24E256A-210F-5429-BF2E-FE88B83284CC}"/>
              </a:ext>
            </a:extLst>
          </p:cNvPr>
          <p:cNvSpPr>
            <a:spLocks noGrp="1"/>
          </p:cNvSpPr>
          <p:nvPr>
            <p:ph type="dt" sz="half" idx="10"/>
          </p:nvPr>
        </p:nvSpPr>
        <p:spPr/>
        <p:txBody>
          <a:bodyPr/>
          <a:lstStyle>
            <a:lvl1pPr>
              <a:defRPr/>
            </a:lvl1pPr>
          </a:lstStyle>
          <a:p>
            <a:pPr>
              <a:defRPr/>
            </a:pPr>
            <a:fld id="{6F6F407E-EB43-4C0B-A651-CA7A0933CB5A}"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A5AA7C60-13FB-3DB6-D5DA-4B8CE3FB5531}"/>
              </a:ext>
            </a:extLst>
          </p:cNvPr>
          <p:cNvSpPr>
            <a:spLocks noGrp="1"/>
          </p:cNvSpPr>
          <p:nvPr>
            <p:ph type="sldNum" sz="quarter" idx="11"/>
          </p:nvPr>
        </p:nvSpPr>
        <p:spPr/>
        <p:txBody>
          <a:bodyPr/>
          <a:lstStyle>
            <a:lvl1pPr>
              <a:defRPr/>
            </a:lvl1pPr>
          </a:lstStyle>
          <a:p>
            <a:pPr>
              <a:defRPr/>
            </a:pPr>
            <a:fld id="{CD8E0A7A-F1C4-4879-8BF1-3C5ECBA83802}" type="slidenum">
              <a:rPr lang="en-GB" altLang="en-US"/>
              <a:pPr>
                <a:defRPr/>
              </a:pPr>
              <a:t>‹#›</a:t>
            </a:fld>
            <a:endParaRPr lang="en-GB" altLang="en-US"/>
          </a:p>
        </p:txBody>
      </p:sp>
    </p:spTree>
    <p:extLst>
      <p:ext uri="{BB962C8B-B14F-4D97-AF65-F5344CB8AC3E}">
        <p14:creationId xmlns:p14="http://schemas.microsoft.com/office/powerpoint/2010/main" val="398530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7E4ED1B-CC92-6769-2F5A-B50854A5913E}"/>
              </a:ext>
            </a:extLst>
          </p:cNvPr>
          <p:cNvSpPr>
            <a:spLocks noGrp="1"/>
          </p:cNvSpPr>
          <p:nvPr>
            <p:ph type="dt" sz="half" idx="10"/>
          </p:nvPr>
        </p:nvSpPr>
        <p:spPr/>
        <p:txBody>
          <a:bodyPr/>
          <a:lstStyle>
            <a:lvl1pPr>
              <a:defRPr/>
            </a:lvl1pPr>
          </a:lstStyle>
          <a:p>
            <a:pPr>
              <a:defRPr/>
            </a:pPr>
            <a:fld id="{F6530BD2-57DB-46DA-B9C8-41FF22D0BF0C}"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DD27592D-40E1-9586-7AF0-45E9B2E75954}"/>
              </a:ext>
            </a:extLst>
          </p:cNvPr>
          <p:cNvSpPr>
            <a:spLocks noGrp="1"/>
          </p:cNvSpPr>
          <p:nvPr>
            <p:ph type="sldNum" sz="quarter" idx="11"/>
          </p:nvPr>
        </p:nvSpPr>
        <p:spPr/>
        <p:txBody>
          <a:bodyPr/>
          <a:lstStyle>
            <a:lvl1pPr>
              <a:defRPr/>
            </a:lvl1pPr>
          </a:lstStyle>
          <a:p>
            <a:pPr>
              <a:defRPr/>
            </a:pPr>
            <a:fld id="{46463D49-524E-4321-8005-8FC52E52B40A}" type="slidenum">
              <a:rPr lang="en-GB" altLang="en-US"/>
              <a:pPr>
                <a:defRPr/>
              </a:pPr>
              <a:t>‹#›</a:t>
            </a:fld>
            <a:endParaRPr lang="en-GB" altLang="en-US"/>
          </a:p>
        </p:txBody>
      </p:sp>
    </p:spTree>
    <p:extLst>
      <p:ext uri="{BB962C8B-B14F-4D97-AF65-F5344CB8AC3E}">
        <p14:creationId xmlns:p14="http://schemas.microsoft.com/office/powerpoint/2010/main" val="27037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03852-4731-F15B-3D78-932BF5D9A8CA}"/>
              </a:ext>
            </a:extLst>
          </p:cNvPr>
          <p:cNvSpPr>
            <a:spLocks noGrp="1"/>
          </p:cNvSpPr>
          <p:nvPr>
            <p:ph type="dt" sz="half" idx="10"/>
          </p:nvPr>
        </p:nvSpPr>
        <p:spPr/>
        <p:txBody>
          <a:bodyPr/>
          <a:lstStyle>
            <a:lvl1pPr>
              <a:defRPr/>
            </a:lvl1pPr>
          </a:lstStyle>
          <a:p>
            <a:pPr>
              <a:defRPr/>
            </a:pPr>
            <a:fld id="{3D17F189-64AA-4C12-94B6-CABF7FB697A4}"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83EC4009-FF36-2E93-F02D-018642024678}"/>
              </a:ext>
            </a:extLst>
          </p:cNvPr>
          <p:cNvSpPr>
            <a:spLocks noGrp="1"/>
          </p:cNvSpPr>
          <p:nvPr>
            <p:ph type="sldNum" sz="quarter" idx="11"/>
          </p:nvPr>
        </p:nvSpPr>
        <p:spPr/>
        <p:txBody>
          <a:bodyPr/>
          <a:lstStyle>
            <a:lvl1pPr>
              <a:defRPr/>
            </a:lvl1pPr>
          </a:lstStyle>
          <a:p>
            <a:pPr>
              <a:defRPr/>
            </a:pPr>
            <a:fld id="{29C1F6E3-F491-4CE6-8910-D1E0AAE8C828}" type="slidenum">
              <a:rPr lang="en-GB" altLang="en-US"/>
              <a:pPr>
                <a:defRPr/>
              </a:pPr>
              <a:t>‹#›</a:t>
            </a:fld>
            <a:endParaRPr lang="en-GB" altLang="en-US"/>
          </a:p>
        </p:txBody>
      </p:sp>
    </p:spTree>
    <p:extLst>
      <p:ext uri="{BB962C8B-B14F-4D97-AF65-F5344CB8AC3E}">
        <p14:creationId xmlns:p14="http://schemas.microsoft.com/office/powerpoint/2010/main" val="32780626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81ACB1-F064-C0E4-46DA-1F9D43BDEDED}"/>
              </a:ext>
            </a:extLst>
          </p:cNvPr>
          <p:cNvSpPr>
            <a:spLocks noGrp="1"/>
          </p:cNvSpPr>
          <p:nvPr>
            <p:ph type="dt" sz="half" idx="10"/>
          </p:nvPr>
        </p:nvSpPr>
        <p:spPr/>
        <p:txBody>
          <a:bodyPr/>
          <a:lstStyle>
            <a:lvl1pPr>
              <a:defRPr/>
            </a:lvl1pPr>
          </a:lstStyle>
          <a:p>
            <a:pPr>
              <a:defRPr/>
            </a:pPr>
            <a:fld id="{61C46A5F-5640-415B-B154-20B9234A719B}"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4A61CEF1-FA52-76F8-6846-AC6164515CE9}"/>
              </a:ext>
            </a:extLst>
          </p:cNvPr>
          <p:cNvSpPr>
            <a:spLocks noGrp="1"/>
          </p:cNvSpPr>
          <p:nvPr>
            <p:ph type="sldNum" sz="quarter" idx="11"/>
          </p:nvPr>
        </p:nvSpPr>
        <p:spPr/>
        <p:txBody>
          <a:bodyPr/>
          <a:lstStyle>
            <a:lvl1pPr>
              <a:defRPr/>
            </a:lvl1pPr>
          </a:lstStyle>
          <a:p>
            <a:pPr>
              <a:defRPr/>
            </a:pPr>
            <a:fld id="{59AFDC8A-E5F0-4E5D-82F1-A06478F56D26}" type="slidenum">
              <a:rPr lang="en-GB" altLang="en-US"/>
              <a:pPr>
                <a:defRPr/>
              </a:pPr>
              <a:t>‹#›</a:t>
            </a:fld>
            <a:endParaRPr lang="en-GB" altLang="en-US"/>
          </a:p>
        </p:txBody>
      </p:sp>
    </p:spTree>
    <p:extLst>
      <p:ext uri="{BB962C8B-B14F-4D97-AF65-F5344CB8AC3E}">
        <p14:creationId xmlns:p14="http://schemas.microsoft.com/office/powerpoint/2010/main" val="39844554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10/13/2026</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630018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449418D-A240-AF64-42A6-163782EE097F}"/>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B229CAE-B7C8-CB8F-4D52-3EE13BD7F500}"/>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E2F89B5-B455-E8F6-D975-3770F76D814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C26769B-636A-4A89-9C40-7A443B4C48F4}"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D1A1D677-7C7A-8A1C-CC00-9F62E1D3E140}"/>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F378E9A-0564-4118-8EE3-03BC9DB999BA}" type="slidenum">
              <a:rPr lang="en-GB" altLang="en-US"/>
              <a:pPr>
                <a:defRPr/>
              </a:pPr>
              <a:t>‹#›</a:t>
            </a:fld>
            <a:endParaRPr lang="en-GB" altLang="en-US"/>
          </a:p>
        </p:txBody>
      </p:sp>
    </p:spTree>
    <p:extLst>
      <p:ext uri="{BB962C8B-B14F-4D97-AF65-F5344CB8AC3E}">
        <p14:creationId xmlns:p14="http://schemas.microsoft.com/office/powerpoint/2010/main" val="41597487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hyperlink" Target="https://www.skillsforcare.org.uk/resources/documents/Support-for-leaders-and-managers/Support-for-Registered-managers/Webinars/Leading-your-service/Practical-examples-of-partnerships-with-adult-social-care-providers.pdf" TargetMode="External"/><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corc.uk.net/media/1604/setting-the-standard-4web.pdf" TargetMode="External"/><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alzheimers.org.uk/about-dementia/treatments/person-centred-care"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scie.org.uk/mca/practice/care-planning/person-centred-care/"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Subtitle 4">
            <a:extLst>
              <a:ext uri="{FF2B5EF4-FFF2-40B4-BE49-F238E27FC236}">
                <a16:creationId xmlns:a16="http://schemas.microsoft.com/office/drawing/2014/main" id="{D25DA504-F8A1-0725-A845-0BE2FB6F4226}"/>
              </a:ext>
            </a:extLst>
          </p:cNvPr>
          <p:cNvSpPr>
            <a:spLocks noGrp="1"/>
          </p:cNvSpPr>
          <p:nvPr>
            <p:ph type="subTitle" idx="1"/>
          </p:nvPr>
        </p:nvSpPr>
        <p:spPr>
          <a:xfrm>
            <a:off x="842008" y="1701084"/>
            <a:ext cx="10740392" cy="3860277"/>
          </a:xfrm>
        </p:spPr>
        <p:txBody>
          <a:bodyPr/>
          <a:lstStyle/>
          <a:p>
            <a:pPr eaLnBrk="1" hangingPunct="1"/>
            <a:r>
              <a:rPr lang="en-GB" altLang="en-US" sz="4000" b="1" dirty="0">
                <a:solidFill>
                  <a:schemeClr val="bg1"/>
                </a:solidFill>
              </a:rPr>
              <a:t>Principles of Health and Social Care Practice </a:t>
            </a:r>
            <a:br>
              <a:rPr lang="en-GB" altLang="en-US" sz="4000" b="1" dirty="0">
                <a:solidFill>
                  <a:schemeClr val="bg1"/>
                </a:solidFill>
              </a:rPr>
            </a:br>
            <a:r>
              <a:rPr lang="en-GB" altLang="en-US" sz="4000" b="1" dirty="0">
                <a:solidFill>
                  <a:schemeClr val="bg1"/>
                </a:solidFill>
              </a:rPr>
              <a:t>(BMHP5016)</a:t>
            </a:r>
          </a:p>
          <a:p>
            <a:pPr eaLnBrk="1" hangingPunct="1"/>
            <a:endParaRPr lang="en-GB" altLang="en-US" sz="4000" b="1" dirty="0">
              <a:solidFill>
                <a:schemeClr val="bg1"/>
              </a:solidFill>
            </a:endParaRPr>
          </a:p>
          <a:p>
            <a:pPr eaLnBrk="1" hangingPunct="1"/>
            <a:r>
              <a:rPr lang="en-GB" altLang="en-US" sz="4000" b="1">
                <a:solidFill>
                  <a:schemeClr val="bg1"/>
                </a:solidFill>
              </a:rPr>
              <a:t>Revision session</a:t>
            </a:r>
            <a:endParaRPr lang="en-GB" altLang="en-US" sz="4000" b="1" dirty="0">
              <a:solidFill>
                <a:schemeClr val="bg1"/>
              </a:solidFill>
            </a:endParaRPr>
          </a:p>
        </p:txBody>
      </p:sp>
      <p:sp>
        <p:nvSpPr>
          <p:cNvPr id="3" name="Date Placeholder 2">
            <a:extLst>
              <a:ext uri="{FF2B5EF4-FFF2-40B4-BE49-F238E27FC236}">
                <a16:creationId xmlns:a16="http://schemas.microsoft.com/office/drawing/2014/main" id="{8C669508-E3EB-07A3-384D-2C4E511F3251}"/>
              </a:ext>
            </a:extLst>
          </p:cNvPr>
          <p:cNvSpPr>
            <a:spLocks noGrp="1"/>
          </p:cNvSpPr>
          <p:nvPr>
            <p:ph type="dt" sz="quarter"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EC0FA7E-6D3B-48D7-9F80-6C4D37659D9C}"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13/10/2026</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9221" name="Slide Number Placeholder 5">
            <a:extLst>
              <a:ext uri="{FF2B5EF4-FFF2-40B4-BE49-F238E27FC236}">
                <a16:creationId xmlns:a16="http://schemas.microsoft.com/office/drawing/2014/main" id="{6BD03201-7AA1-7018-A974-24F96B6B883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fld id="{9E297699-8DB6-4783-9F9C-338D6A24527F}"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t>1</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7F68D-33BC-7CF1-6194-DABB6ADFAD4F}"/>
              </a:ext>
            </a:extLst>
          </p:cNvPr>
          <p:cNvSpPr>
            <a:spLocks noGrp="1"/>
          </p:cNvSpPr>
          <p:nvPr>
            <p:ph type="title"/>
          </p:nvPr>
        </p:nvSpPr>
        <p:spPr>
          <a:xfrm>
            <a:off x="609600" y="356452"/>
            <a:ext cx="10972800" cy="623251"/>
          </a:xfrm>
        </p:spPr>
        <p:txBody>
          <a:bodyPr>
            <a:normAutofit fontScale="90000"/>
          </a:bodyPr>
          <a:lstStyle/>
          <a:p>
            <a:r>
              <a:rPr lang="en-GB" b="1" i="0" dirty="0">
                <a:effectLst/>
                <a:latin typeface="-apple-system"/>
              </a:rPr>
              <a:t/>
            </a:r>
            <a:br>
              <a:rPr lang="en-GB" b="1" i="0" dirty="0">
                <a:effectLst/>
                <a:latin typeface="-apple-system"/>
              </a:rPr>
            </a:br>
            <a:r>
              <a:rPr lang="en-GB" sz="3600" b="1" i="0" dirty="0">
                <a:effectLst/>
                <a:latin typeface="-apple-system"/>
              </a:rPr>
              <a:t>Principles of Health and Social Care Practice</a:t>
            </a:r>
            <a:r>
              <a:rPr lang="en-GB" b="1" i="0" dirty="0">
                <a:solidFill>
                  <a:srgbClr val="FFFFFF"/>
                </a:solidFill>
                <a:effectLst/>
                <a:latin typeface="-apple-system"/>
              </a:rPr>
              <a:t/>
            </a:r>
            <a:br>
              <a:rPr lang="en-GB" b="1" i="0" dirty="0">
                <a:solidFill>
                  <a:srgbClr val="FFFFFF"/>
                </a:solidFill>
                <a:effectLst/>
                <a:latin typeface="-apple-system"/>
              </a:rPr>
            </a:br>
            <a:endParaRPr lang="en-GB" dirty="0"/>
          </a:p>
        </p:txBody>
      </p:sp>
      <p:graphicFrame>
        <p:nvGraphicFramePr>
          <p:cNvPr id="7" name="Content Placeholder 6">
            <a:extLst>
              <a:ext uri="{FF2B5EF4-FFF2-40B4-BE49-F238E27FC236}">
                <a16:creationId xmlns:a16="http://schemas.microsoft.com/office/drawing/2014/main" id="{F071C6CE-F65B-5A5A-C073-25161AB60736}"/>
              </a:ext>
            </a:extLst>
          </p:cNvPr>
          <p:cNvGraphicFramePr>
            <a:graphicFrameLocks noGrp="1"/>
          </p:cNvGraphicFramePr>
          <p:nvPr>
            <p:ph idx="1"/>
          </p:nvPr>
        </p:nvGraphicFramePr>
        <p:xfrm>
          <a:off x="609600" y="1308283"/>
          <a:ext cx="10972800" cy="4434925"/>
        </p:xfrm>
        <a:graphic>
          <a:graphicData uri="http://schemas.openxmlformats.org/drawingml/2006/table">
            <a:tbl>
              <a:tblPr firstRow="1" bandRow="1">
                <a:tableStyleId>{5C22544A-7EE6-4342-B048-85BDC9FD1C3A}</a:tableStyleId>
              </a:tblPr>
              <a:tblGrid>
                <a:gridCol w="849086">
                  <a:extLst>
                    <a:ext uri="{9D8B030D-6E8A-4147-A177-3AD203B41FA5}">
                      <a16:colId xmlns:a16="http://schemas.microsoft.com/office/drawing/2014/main" val="2792990079"/>
                    </a:ext>
                  </a:extLst>
                </a:gridCol>
                <a:gridCol w="8824306">
                  <a:extLst>
                    <a:ext uri="{9D8B030D-6E8A-4147-A177-3AD203B41FA5}">
                      <a16:colId xmlns:a16="http://schemas.microsoft.com/office/drawing/2014/main" val="3485648068"/>
                    </a:ext>
                  </a:extLst>
                </a:gridCol>
                <a:gridCol w="1299408">
                  <a:extLst>
                    <a:ext uri="{9D8B030D-6E8A-4147-A177-3AD203B41FA5}">
                      <a16:colId xmlns:a16="http://schemas.microsoft.com/office/drawing/2014/main" val="104699540"/>
                    </a:ext>
                  </a:extLst>
                </a:gridCol>
              </a:tblGrid>
              <a:tr h="369216">
                <a:tc>
                  <a:txBody>
                    <a:bodyPr/>
                    <a:lstStyle/>
                    <a:p>
                      <a:r>
                        <a:rPr lang="en-GB" dirty="0"/>
                        <a:t>Week</a:t>
                      </a:r>
                    </a:p>
                  </a:txBody>
                  <a:tcPr/>
                </a:tc>
                <a:tc>
                  <a:txBody>
                    <a:bodyPr/>
                    <a:lstStyle/>
                    <a:p>
                      <a:r>
                        <a:rPr lang="en-GB" dirty="0"/>
                        <a:t>Learning</a:t>
                      </a:r>
                    </a:p>
                  </a:txBody>
                  <a:tcPr/>
                </a:tc>
                <a:tc>
                  <a:txBody>
                    <a:bodyPr/>
                    <a:lstStyle/>
                    <a:p>
                      <a:endParaRPr lang="en-GB" dirty="0"/>
                    </a:p>
                  </a:txBody>
                  <a:tcPr/>
                </a:tc>
                <a:extLst>
                  <a:ext uri="{0D108BD9-81ED-4DB2-BD59-A6C34878D82A}">
                    <a16:rowId xmlns:a16="http://schemas.microsoft.com/office/drawing/2014/main" val="454659222"/>
                  </a:ext>
                </a:extLst>
              </a:tr>
              <a:tr h="409573">
                <a:tc>
                  <a:txBody>
                    <a:bodyPr/>
                    <a:lstStyle/>
                    <a:p>
                      <a:r>
                        <a:rPr lang="en-GB" dirty="0"/>
                        <a:t>1</a:t>
                      </a:r>
                    </a:p>
                  </a:txBody>
                  <a:tcPr/>
                </a:tc>
                <a:tc>
                  <a:txBody>
                    <a:bodyPr/>
                    <a:lstStyle/>
                    <a:p>
                      <a:r>
                        <a:rPr lang="en-GB" dirty="0"/>
                        <a:t>What are the principles of Health and Social Care</a:t>
                      </a:r>
                    </a:p>
                  </a:txBody>
                  <a:tcPr/>
                </a:tc>
                <a:tc>
                  <a:txBody>
                    <a:bodyPr/>
                    <a:lstStyle/>
                    <a:p>
                      <a:r>
                        <a:rPr lang="en-GB" dirty="0"/>
                        <a:t>A1/A2</a:t>
                      </a:r>
                    </a:p>
                  </a:txBody>
                  <a:tcPr/>
                </a:tc>
                <a:extLst>
                  <a:ext uri="{0D108BD9-81ED-4DB2-BD59-A6C34878D82A}">
                    <a16:rowId xmlns:a16="http://schemas.microsoft.com/office/drawing/2014/main" val="2557492220"/>
                  </a:ext>
                </a:extLst>
              </a:tr>
              <a:tr h="409573">
                <a:tc>
                  <a:txBody>
                    <a:bodyPr/>
                    <a:lstStyle/>
                    <a:p>
                      <a:r>
                        <a:rPr lang="en-GB" dirty="0"/>
                        <a:t>2</a:t>
                      </a:r>
                    </a:p>
                  </a:txBody>
                  <a:tcPr/>
                </a:tc>
                <a:tc>
                  <a:txBody>
                    <a:bodyPr/>
                    <a:lstStyle/>
                    <a:p>
                      <a:r>
                        <a:rPr lang="en-GB" dirty="0"/>
                        <a:t>Person Centred Care </a:t>
                      </a:r>
                    </a:p>
                  </a:txBody>
                  <a:tcPr/>
                </a:tc>
                <a:tc>
                  <a:txBody>
                    <a:bodyPr/>
                    <a:lstStyle/>
                    <a:p>
                      <a:r>
                        <a:rPr lang="en-GB" dirty="0"/>
                        <a:t>A2</a:t>
                      </a:r>
                    </a:p>
                  </a:txBody>
                  <a:tcPr/>
                </a:tc>
                <a:extLst>
                  <a:ext uri="{0D108BD9-81ED-4DB2-BD59-A6C34878D82A}">
                    <a16:rowId xmlns:a16="http://schemas.microsoft.com/office/drawing/2014/main" val="2332386043"/>
                  </a:ext>
                </a:extLst>
              </a:tr>
              <a:tr h="409573">
                <a:tc>
                  <a:txBody>
                    <a:bodyPr/>
                    <a:lstStyle/>
                    <a:p>
                      <a:r>
                        <a:rPr lang="en-GB" dirty="0"/>
                        <a:t>3</a:t>
                      </a:r>
                    </a:p>
                  </a:txBody>
                  <a:tcPr/>
                </a:tc>
                <a:tc>
                  <a:txBody>
                    <a:bodyPr/>
                    <a:lstStyle/>
                    <a:p>
                      <a:r>
                        <a:rPr lang="en-GB" altLang="en-US" sz="1800" b="0" kern="1200" dirty="0">
                          <a:solidFill>
                            <a:schemeClr val="tx1"/>
                          </a:solidFill>
                          <a:latin typeface="+mn-lt"/>
                          <a:ea typeface="+mn-ea"/>
                          <a:cs typeface="+mn-cs"/>
                        </a:rPr>
                        <a:t>Challenges and ethical dilemmas in implementing principles of health and social care </a:t>
                      </a:r>
                      <a:endParaRPr lang="en-GB" b="0" dirty="0">
                        <a:solidFill>
                          <a:schemeClr val="tx1"/>
                        </a:solidFill>
                      </a:endParaRPr>
                    </a:p>
                  </a:txBody>
                  <a:tcPr/>
                </a:tc>
                <a:tc>
                  <a:txBody>
                    <a:bodyPr/>
                    <a:lstStyle/>
                    <a:p>
                      <a:r>
                        <a:rPr lang="en-GB" dirty="0"/>
                        <a:t>A2</a:t>
                      </a:r>
                    </a:p>
                  </a:txBody>
                  <a:tcPr/>
                </a:tc>
                <a:extLst>
                  <a:ext uri="{0D108BD9-81ED-4DB2-BD59-A6C34878D82A}">
                    <a16:rowId xmlns:a16="http://schemas.microsoft.com/office/drawing/2014/main" val="1141815023"/>
                  </a:ext>
                </a:extLst>
              </a:tr>
              <a:tr h="409573">
                <a:tc>
                  <a:txBody>
                    <a:bodyPr/>
                    <a:lstStyle/>
                    <a:p>
                      <a:r>
                        <a:rPr lang="en-GB" dirty="0"/>
                        <a:t>4</a:t>
                      </a:r>
                    </a:p>
                  </a:txBody>
                  <a:tcPr/>
                </a:tc>
                <a:tc>
                  <a:txBody>
                    <a:bodyPr/>
                    <a:lstStyle/>
                    <a:p>
                      <a:r>
                        <a:rPr lang="en-GB" dirty="0"/>
                        <a:t>Theories and Models </a:t>
                      </a:r>
                    </a:p>
                  </a:txBody>
                  <a:tcPr/>
                </a:tc>
                <a:tc>
                  <a:txBody>
                    <a:bodyPr/>
                    <a:lstStyle/>
                    <a:p>
                      <a:r>
                        <a:rPr lang="en-GB" dirty="0"/>
                        <a:t>A1/A2</a:t>
                      </a:r>
                    </a:p>
                  </a:txBody>
                  <a:tcPr/>
                </a:tc>
                <a:extLst>
                  <a:ext uri="{0D108BD9-81ED-4DB2-BD59-A6C34878D82A}">
                    <a16:rowId xmlns:a16="http://schemas.microsoft.com/office/drawing/2014/main" val="4248450071"/>
                  </a:ext>
                </a:extLst>
              </a:tr>
              <a:tr h="379552">
                <a:tc>
                  <a:txBody>
                    <a:bodyPr/>
                    <a:lstStyle/>
                    <a:p>
                      <a:r>
                        <a:rPr lang="en-GB" dirty="0"/>
                        <a:t>5</a:t>
                      </a:r>
                    </a:p>
                  </a:txBody>
                  <a:tcPr/>
                </a:tc>
                <a:tc>
                  <a:txBody>
                    <a:bodyPr/>
                    <a:lstStyle/>
                    <a:p>
                      <a:r>
                        <a:rPr lang="en-GB" dirty="0"/>
                        <a:t>Legislation in HSC</a:t>
                      </a:r>
                    </a:p>
                  </a:txBody>
                  <a:tcPr/>
                </a:tc>
                <a:tc>
                  <a:txBody>
                    <a:bodyPr/>
                    <a:lstStyle/>
                    <a:p>
                      <a:r>
                        <a:rPr lang="en-GB" dirty="0"/>
                        <a:t>A1</a:t>
                      </a:r>
                    </a:p>
                  </a:txBody>
                  <a:tcPr/>
                </a:tc>
                <a:extLst>
                  <a:ext uri="{0D108BD9-81ED-4DB2-BD59-A6C34878D82A}">
                    <a16:rowId xmlns:a16="http://schemas.microsoft.com/office/drawing/2014/main" val="4294429892"/>
                  </a:ext>
                </a:extLst>
              </a:tr>
              <a:tr h="409573">
                <a:tc>
                  <a:txBody>
                    <a:bodyPr/>
                    <a:lstStyle/>
                    <a:p>
                      <a:r>
                        <a:rPr lang="en-GB" dirty="0"/>
                        <a:t>6</a:t>
                      </a:r>
                    </a:p>
                  </a:txBody>
                  <a:tcPr/>
                </a:tc>
                <a:tc>
                  <a:txBody>
                    <a:bodyPr/>
                    <a:lstStyle/>
                    <a:p>
                      <a:r>
                        <a:rPr lang="en-GB" dirty="0"/>
                        <a:t>Duty of Care, Guidance and Polices</a:t>
                      </a:r>
                    </a:p>
                  </a:txBody>
                  <a:tcPr/>
                </a:tc>
                <a:tc>
                  <a:txBody>
                    <a:bodyPr/>
                    <a:lstStyle/>
                    <a:p>
                      <a:r>
                        <a:rPr lang="en-GB" dirty="0"/>
                        <a:t>A1</a:t>
                      </a:r>
                    </a:p>
                  </a:txBody>
                  <a:tcPr/>
                </a:tc>
                <a:extLst>
                  <a:ext uri="{0D108BD9-81ED-4DB2-BD59-A6C34878D82A}">
                    <a16:rowId xmlns:a16="http://schemas.microsoft.com/office/drawing/2014/main" val="4146176570"/>
                  </a:ext>
                </a:extLst>
              </a:tr>
              <a:tr h="409573">
                <a:tc>
                  <a:txBody>
                    <a:bodyPr/>
                    <a:lstStyle/>
                    <a:p>
                      <a:r>
                        <a:rPr lang="en-GB" dirty="0"/>
                        <a:t>7</a:t>
                      </a:r>
                    </a:p>
                  </a:txBody>
                  <a:tcPr/>
                </a:tc>
                <a:tc>
                  <a:txBody>
                    <a:bodyPr/>
                    <a:lstStyle/>
                    <a:p>
                      <a:r>
                        <a:rPr lang="en-GB" dirty="0"/>
                        <a:t>Reflective Practice and Continual Professional Development</a:t>
                      </a:r>
                    </a:p>
                  </a:txBody>
                  <a:tcPr/>
                </a:tc>
                <a:tc>
                  <a:txBody>
                    <a:bodyPr/>
                    <a:lstStyle/>
                    <a:p>
                      <a:r>
                        <a:rPr lang="en-GB" dirty="0"/>
                        <a:t>A1/A2</a:t>
                      </a:r>
                    </a:p>
                  </a:txBody>
                  <a:tcPr/>
                </a:tc>
                <a:extLst>
                  <a:ext uri="{0D108BD9-81ED-4DB2-BD59-A6C34878D82A}">
                    <a16:rowId xmlns:a16="http://schemas.microsoft.com/office/drawing/2014/main" val="4213629862"/>
                  </a:ext>
                </a:extLst>
              </a:tr>
              <a:tr h="409573">
                <a:tc>
                  <a:txBody>
                    <a:bodyPr/>
                    <a:lstStyle/>
                    <a:p>
                      <a:r>
                        <a:rPr lang="en-GB" dirty="0"/>
                        <a:t>8</a:t>
                      </a:r>
                    </a:p>
                  </a:txBody>
                  <a:tcPr/>
                </a:tc>
                <a:tc>
                  <a:txBody>
                    <a:bodyPr/>
                    <a:lstStyle/>
                    <a:p>
                      <a:r>
                        <a:rPr lang="en-GB" dirty="0"/>
                        <a:t>Health and Social Care in a Diverse Society</a:t>
                      </a:r>
                    </a:p>
                  </a:txBody>
                  <a:tcPr/>
                </a:tc>
                <a:tc>
                  <a:txBody>
                    <a:bodyPr/>
                    <a:lstStyle/>
                    <a:p>
                      <a:r>
                        <a:rPr lang="en-GB" dirty="0"/>
                        <a:t>A2</a:t>
                      </a:r>
                    </a:p>
                  </a:txBody>
                  <a:tcPr/>
                </a:tc>
                <a:extLst>
                  <a:ext uri="{0D108BD9-81ED-4DB2-BD59-A6C34878D82A}">
                    <a16:rowId xmlns:a16="http://schemas.microsoft.com/office/drawing/2014/main" val="4212522228"/>
                  </a:ext>
                </a:extLst>
              </a:tr>
              <a:tr h="409573">
                <a:tc>
                  <a:txBody>
                    <a:bodyPr/>
                    <a:lstStyle/>
                    <a:p>
                      <a:r>
                        <a:rPr lang="en-GB" dirty="0"/>
                        <a:t>9</a:t>
                      </a:r>
                    </a:p>
                  </a:txBody>
                  <a:tcPr/>
                </a:tc>
                <a:tc>
                  <a:txBody>
                    <a:bodyPr/>
                    <a:lstStyle/>
                    <a:p>
                      <a:r>
                        <a:rPr lang="en-GB" dirty="0"/>
                        <a:t>Revision</a:t>
                      </a:r>
                    </a:p>
                  </a:txBody>
                  <a:tcPr/>
                </a:tc>
                <a:tc>
                  <a:txBody>
                    <a:bodyPr/>
                    <a:lstStyle/>
                    <a:p>
                      <a:endParaRPr lang="en-GB" dirty="0"/>
                    </a:p>
                  </a:txBody>
                  <a:tcPr/>
                </a:tc>
                <a:extLst>
                  <a:ext uri="{0D108BD9-81ED-4DB2-BD59-A6C34878D82A}">
                    <a16:rowId xmlns:a16="http://schemas.microsoft.com/office/drawing/2014/main" val="1597622601"/>
                  </a:ext>
                </a:extLst>
              </a:tr>
              <a:tr h="409573">
                <a:tc>
                  <a:txBody>
                    <a:bodyPr/>
                    <a:lstStyle/>
                    <a:p>
                      <a:r>
                        <a:rPr lang="en-GB" dirty="0"/>
                        <a:t>10</a:t>
                      </a:r>
                    </a:p>
                  </a:txBody>
                  <a:tcPr/>
                </a:tc>
                <a:tc>
                  <a:txBody>
                    <a:bodyPr/>
                    <a:lstStyle/>
                    <a:p>
                      <a:r>
                        <a:rPr lang="en-GB" dirty="0"/>
                        <a:t>Assignment Support</a:t>
                      </a:r>
                    </a:p>
                  </a:txBody>
                  <a:tcPr/>
                </a:tc>
                <a:tc>
                  <a:txBody>
                    <a:bodyPr/>
                    <a:lstStyle/>
                    <a:p>
                      <a:endParaRPr lang="en-GB" dirty="0"/>
                    </a:p>
                  </a:txBody>
                  <a:tcPr/>
                </a:tc>
                <a:extLst>
                  <a:ext uri="{0D108BD9-81ED-4DB2-BD59-A6C34878D82A}">
                    <a16:rowId xmlns:a16="http://schemas.microsoft.com/office/drawing/2014/main" val="2752483148"/>
                  </a:ext>
                </a:extLst>
              </a:tr>
            </a:tbl>
          </a:graphicData>
        </a:graphic>
      </p:graphicFrame>
      <p:sp>
        <p:nvSpPr>
          <p:cNvPr id="4" name="Date Placeholder 3">
            <a:extLst>
              <a:ext uri="{FF2B5EF4-FFF2-40B4-BE49-F238E27FC236}">
                <a16:creationId xmlns:a16="http://schemas.microsoft.com/office/drawing/2014/main" id="{64747AE4-070F-12A0-F702-0ED542310928}"/>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E445C02E-45A0-0D30-8B08-C420A99EA8BA}"/>
              </a:ext>
            </a:extLst>
          </p:cNvPr>
          <p:cNvSpPr>
            <a:spLocks noGrp="1"/>
          </p:cNvSpPr>
          <p:nvPr>
            <p:ph type="sldNum" sz="quarter" idx="12"/>
          </p:nvPr>
        </p:nvSpPr>
        <p:spPr/>
        <p:txBody>
          <a:bodyPr/>
          <a:lstStyle/>
          <a:p>
            <a:pPr>
              <a:defRPr/>
            </a:pPr>
            <a:fld id="{8B34AADE-47AB-4FD6-A959-68A9E6432E18}" type="slidenum">
              <a:rPr lang="en-GB" altLang="en-US" smtClean="0"/>
              <a:pPr>
                <a:defRPr/>
              </a:pPr>
              <a:t>2</a:t>
            </a:fld>
            <a:endParaRPr lang="en-GB" altLang="en-US"/>
          </a:p>
        </p:txBody>
      </p:sp>
    </p:spTree>
    <p:extLst>
      <p:ext uri="{BB962C8B-B14F-4D97-AF65-F5344CB8AC3E}">
        <p14:creationId xmlns:p14="http://schemas.microsoft.com/office/powerpoint/2010/main" val="3702322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7D7A3-75C1-531C-1F27-80C461AB9992}"/>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Assignment 1:</a:t>
            </a:r>
            <a:r>
              <a:rPr lang="en-GB" dirty="0"/>
              <a:t/>
            </a:r>
            <a:br>
              <a:rPr lang="en-GB" dirty="0"/>
            </a:br>
            <a:endParaRPr lang="en-GB" dirty="0"/>
          </a:p>
        </p:txBody>
      </p:sp>
      <p:sp>
        <p:nvSpPr>
          <p:cNvPr id="3" name="Content Placeholder 2">
            <a:extLst>
              <a:ext uri="{FF2B5EF4-FFF2-40B4-BE49-F238E27FC236}">
                <a16:creationId xmlns:a16="http://schemas.microsoft.com/office/drawing/2014/main" id="{36A76548-5378-04B0-4D1A-61039ABF7223}"/>
              </a:ext>
            </a:extLst>
          </p:cNvPr>
          <p:cNvSpPr>
            <a:spLocks noGrp="1"/>
          </p:cNvSpPr>
          <p:nvPr>
            <p:ph idx="1"/>
          </p:nvPr>
        </p:nvSpPr>
        <p:spPr>
          <a:xfrm>
            <a:off x="988828" y="1212112"/>
            <a:ext cx="10364972" cy="4964851"/>
          </a:xfrm>
        </p:spPr>
        <p:txBody>
          <a:bodyPr>
            <a:normAutofit fontScale="47500" lnSpcReduction="20000"/>
          </a:bodyPr>
          <a:lstStyle/>
          <a:p>
            <a:pPr marL="0" indent="0">
              <a:lnSpc>
                <a:spcPct val="120000"/>
              </a:lnSpc>
              <a:spcBef>
                <a:spcPts val="0"/>
              </a:spcBef>
              <a:buNone/>
            </a:pPr>
            <a:r>
              <a:rPr lang="en-GB" b="1" dirty="0"/>
              <a:t>Task Description:</a:t>
            </a:r>
          </a:p>
          <a:p>
            <a:r>
              <a:rPr lang="en-GB" dirty="0"/>
              <a:t>Students are required to write a 2,000-word assignment (+/-10%), addressing </a:t>
            </a:r>
            <a:r>
              <a:rPr lang="en-GB" b="1" dirty="0"/>
              <a:t>all three tasks</a:t>
            </a:r>
            <a:r>
              <a:rPr lang="en-GB" dirty="0"/>
              <a:t> described below, related to reflecting on the principles of health and social care, including person-centred care, partnership working, and ethics, within the context of UK health and social care practice.</a:t>
            </a:r>
            <a:endParaRPr lang="en-US" dirty="0"/>
          </a:p>
          <a:p>
            <a:pPr marL="0" indent="0">
              <a:lnSpc>
                <a:spcPct val="120000"/>
              </a:lnSpc>
              <a:spcBef>
                <a:spcPts val="0"/>
              </a:spcBef>
              <a:buNone/>
            </a:pPr>
            <a:r>
              <a:rPr lang="en-GB" b="1" dirty="0"/>
              <a:t>Task 1: </a:t>
            </a:r>
            <a:r>
              <a:rPr lang="en-GB" dirty="0"/>
              <a:t>Reflection on the Importance of Principles of Health and Social Care (500 words)</a:t>
            </a:r>
            <a:endParaRPr lang="en-US" dirty="0"/>
          </a:p>
          <a:p>
            <a:pPr marL="0" indent="0">
              <a:lnSpc>
                <a:spcPct val="120000"/>
              </a:lnSpc>
              <a:spcBef>
                <a:spcPts val="0"/>
              </a:spcBef>
              <a:buNone/>
            </a:pPr>
            <a:r>
              <a:rPr lang="en-GB" b="1" dirty="0"/>
              <a:t>Task 2: </a:t>
            </a:r>
            <a:r>
              <a:rPr lang="en-GB" dirty="0"/>
              <a:t>Practical Examples of Concepts in Practice (500 words)</a:t>
            </a:r>
            <a:endParaRPr lang="en-US" dirty="0"/>
          </a:p>
          <a:p>
            <a:pPr marL="0" indent="0">
              <a:lnSpc>
                <a:spcPct val="120000"/>
              </a:lnSpc>
              <a:spcBef>
                <a:spcPts val="0"/>
              </a:spcBef>
              <a:buNone/>
            </a:pPr>
            <a:r>
              <a:rPr lang="en-GB" b="1" dirty="0"/>
              <a:t>Task 3: </a:t>
            </a:r>
            <a:r>
              <a:rPr lang="en-GB" dirty="0"/>
              <a:t>Self-Reflection as a Health and Social Care Professional (1,000 words)</a:t>
            </a:r>
            <a:endParaRPr lang="en-US" dirty="0"/>
          </a:p>
          <a:p>
            <a:pPr marL="0" indent="0">
              <a:lnSpc>
                <a:spcPct val="120000"/>
              </a:lnSpc>
              <a:spcBef>
                <a:spcPts val="0"/>
              </a:spcBef>
              <a:buNone/>
            </a:pPr>
            <a:endParaRPr lang="en-GB" sz="1800" b="1" kern="100" dirty="0">
              <a:effectLst/>
              <a:latin typeface="Arial" panose="020B0604020202020204" pitchFamily="34" charset="0"/>
              <a:ea typeface="Aptos" panose="020B0004020202020204" pitchFamily="34" charset="0"/>
              <a:cs typeface="Times New Roman" panose="02020603050405020304" pitchFamily="18" charset="0"/>
            </a:endParaRPr>
          </a:p>
          <a:p>
            <a:pPr marL="0" indent="0">
              <a:lnSpc>
                <a:spcPct val="120000"/>
              </a:lnSpc>
              <a:spcBef>
                <a:spcPts val="0"/>
              </a:spcBef>
              <a:buNone/>
            </a:pPr>
            <a:r>
              <a:rPr lang="en-GB" b="1" dirty="0"/>
              <a:t>Further Guidance</a:t>
            </a:r>
          </a:p>
          <a:p>
            <a:pPr>
              <a:lnSpc>
                <a:spcPct val="120000"/>
              </a:lnSpc>
              <a:spcBef>
                <a:spcPts val="0"/>
              </a:spcBef>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lvl="0"/>
            <a:r>
              <a:rPr lang="en-GB" b="1" dirty="0"/>
              <a:t>Demonstrate a strong understanding</a:t>
            </a:r>
            <a:r>
              <a:rPr lang="en-GB" dirty="0"/>
              <a:t> of person-centred care, partnership working, and ethics, and discuss their relevance to UK health and social care practice.</a:t>
            </a:r>
            <a:endParaRPr lang="en-US" dirty="0"/>
          </a:p>
          <a:p>
            <a:pPr lvl="0"/>
            <a:r>
              <a:rPr lang="en-GB" b="1" dirty="0"/>
              <a:t>Provide practical examples</a:t>
            </a:r>
            <a:r>
              <a:rPr lang="en-GB" dirty="0"/>
              <a:t> from personal experience, published case studies, and/or research to illustrate how these principles improve care and health outcomes. Please </a:t>
            </a:r>
            <a:r>
              <a:rPr lang="en-GB" b="1" u="sng" dirty="0"/>
              <a:t>do not</a:t>
            </a:r>
            <a:r>
              <a:rPr lang="en-GB" dirty="0"/>
              <a:t> include any real names of people.</a:t>
            </a:r>
            <a:endParaRPr lang="en-US" dirty="0"/>
          </a:p>
          <a:p>
            <a:pPr lvl="0"/>
            <a:r>
              <a:rPr lang="en-GB" b="1" dirty="0"/>
              <a:t>Critical reflection</a:t>
            </a:r>
            <a:r>
              <a:rPr lang="en-GB" dirty="0"/>
              <a:t> on how these principles will shape your professional growth. Identify areas where you can improve your practice, and outline specific actions for personal and professional development as a health and social care professional.</a:t>
            </a:r>
            <a:endParaRPr lang="en-US" dirty="0"/>
          </a:p>
          <a:p>
            <a:pPr lvl="0"/>
            <a:r>
              <a:rPr lang="en-GB" b="1" dirty="0"/>
              <a:t>Link theories</a:t>
            </a:r>
            <a:r>
              <a:rPr lang="en-GB" dirty="0"/>
              <a:t> such as Maslow’s Hierarchy of Needs, professional codes of conduct, and relevant policies, guidelines, and legislation (e.g., Care Act 2014, Health and Care Act 2022) to your reflections and examples.</a:t>
            </a:r>
            <a:endParaRPr lang="en-US" dirty="0"/>
          </a:p>
          <a:p>
            <a:pPr lvl="0"/>
            <a:r>
              <a:rPr lang="en-GB" b="1" dirty="0"/>
              <a:t>Focus on the practical application</a:t>
            </a:r>
            <a:r>
              <a:rPr lang="en-GB" dirty="0"/>
              <a:t> of these principles within real UK healthcare settings, and show how you would apply them in your future career.</a:t>
            </a:r>
            <a:endParaRPr lang="en-US" dirty="0"/>
          </a:p>
          <a:p>
            <a:pPr marL="0" indent="0">
              <a:buNone/>
            </a:pPr>
            <a:endParaRPr lang="en-GB" dirty="0"/>
          </a:p>
        </p:txBody>
      </p:sp>
    </p:spTree>
    <p:extLst>
      <p:ext uri="{BB962C8B-B14F-4D97-AF65-F5344CB8AC3E}">
        <p14:creationId xmlns:p14="http://schemas.microsoft.com/office/powerpoint/2010/main" val="13339184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D239341-CEA2-6F50-C5BD-EC1A16984E59}"/>
              </a:ext>
            </a:extLst>
          </p:cNvPr>
          <p:cNvSpPr>
            <a:spLocks noGrp="1"/>
          </p:cNvSpPr>
          <p:nvPr>
            <p:ph type="title"/>
          </p:nvPr>
        </p:nvSpPr>
        <p:spPr>
          <a:xfrm>
            <a:off x="838200" y="45472"/>
            <a:ext cx="10515600" cy="581173"/>
          </a:xfrm>
        </p:spPr>
        <p:txBody>
          <a:bodyPr>
            <a:noAutofit/>
          </a:bodyPr>
          <a:lstStyle/>
          <a:p>
            <a:r>
              <a:rPr lang="en-GB" sz="2800" b="1" dirty="0">
                <a:latin typeface="Arial" panose="020B0604020202020204" pitchFamily="34" charset="0"/>
                <a:cs typeface="Arial" panose="020B0604020202020204" pitchFamily="34" charset="0"/>
              </a:rPr>
              <a:t>Partnerships</a:t>
            </a:r>
          </a:p>
        </p:txBody>
      </p:sp>
      <p:sp>
        <p:nvSpPr>
          <p:cNvPr id="5" name="Text Placeholder 4">
            <a:extLst>
              <a:ext uri="{FF2B5EF4-FFF2-40B4-BE49-F238E27FC236}">
                <a16:creationId xmlns:a16="http://schemas.microsoft.com/office/drawing/2014/main" id="{A85B3D76-133C-F361-63F0-2B1AA9417740}"/>
              </a:ext>
            </a:extLst>
          </p:cNvPr>
          <p:cNvSpPr>
            <a:spLocks noGrp="1"/>
          </p:cNvSpPr>
          <p:nvPr>
            <p:ph type="body" idx="1"/>
          </p:nvPr>
        </p:nvSpPr>
        <p:spPr>
          <a:xfrm>
            <a:off x="772893" y="446684"/>
            <a:ext cx="3050767" cy="616708"/>
          </a:xfrm>
        </p:spPr>
        <p:txBody>
          <a:bodyPr>
            <a:normAutofit/>
          </a:bodyPr>
          <a:lstStyle/>
          <a:p>
            <a:r>
              <a:rPr lang="en-GB" dirty="0"/>
              <a:t>Partners</a:t>
            </a:r>
          </a:p>
        </p:txBody>
      </p:sp>
      <p:sp>
        <p:nvSpPr>
          <p:cNvPr id="6" name="Content Placeholder 5">
            <a:extLst>
              <a:ext uri="{FF2B5EF4-FFF2-40B4-BE49-F238E27FC236}">
                <a16:creationId xmlns:a16="http://schemas.microsoft.com/office/drawing/2014/main" id="{B143032D-6561-6B48-D0FA-705C98FE8DA0}"/>
              </a:ext>
            </a:extLst>
          </p:cNvPr>
          <p:cNvSpPr>
            <a:spLocks noGrp="1"/>
          </p:cNvSpPr>
          <p:nvPr>
            <p:ph sz="half" idx="2"/>
          </p:nvPr>
        </p:nvSpPr>
        <p:spPr>
          <a:xfrm>
            <a:off x="772893" y="1326246"/>
            <a:ext cx="2469662" cy="3684588"/>
          </a:xfrm>
        </p:spPr>
        <p:txBody>
          <a:bodyPr>
            <a:normAutofit fontScale="92500" lnSpcReduction="10000"/>
          </a:bodyPr>
          <a:lstStyle/>
          <a:p>
            <a:pPr marL="0" indent="0">
              <a:lnSpc>
                <a:spcPct val="120000"/>
              </a:lnSpc>
              <a:spcBef>
                <a:spcPts val="0"/>
              </a:spcBef>
              <a:buNone/>
            </a:pPr>
            <a:r>
              <a:rPr lang="en-GB" sz="2000" b="1" dirty="0">
                <a:latin typeface="Arial" panose="020B0604020202020204" pitchFamily="34" charset="0"/>
                <a:cs typeface="Arial" panose="020B0604020202020204" pitchFamily="34" charset="0"/>
              </a:rPr>
              <a:t>Fire brigade</a:t>
            </a:r>
          </a:p>
          <a:p>
            <a:pPr marL="0" indent="0">
              <a:lnSpc>
                <a:spcPct val="120000"/>
              </a:lnSpc>
              <a:spcBef>
                <a:spcPts val="0"/>
              </a:spcBef>
              <a:buNone/>
            </a:pPr>
            <a:endParaRPr lang="en-GB" sz="2000" b="1" dirty="0">
              <a:latin typeface="Arial" panose="020B0604020202020204" pitchFamily="34" charset="0"/>
              <a:cs typeface="Arial" panose="020B0604020202020204" pitchFamily="34" charset="0"/>
            </a:endParaRPr>
          </a:p>
          <a:p>
            <a:pPr marL="0" indent="0">
              <a:lnSpc>
                <a:spcPct val="120000"/>
              </a:lnSpc>
              <a:spcBef>
                <a:spcPts val="0"/>
              </a:spcBef>
              <a:buNone/>
            </a:pPr>
            <a:endParaRPr lang="en-GB" sz="2000" b="1" dirty="0">
              <a:latin typeface="Arial" panose="020B0604020202020204" pitchFamily="34" charset="0"/>
              <a:cs typeface="Arial" panose="020B0604020202020204" pitchFamily="34" charset="0"/>
            </a:endParaRPr>
          </a:p>
          <a:p>
            <a:pPr marL="0" indent="0">
              <a:lnSpc>
                <a:spcPct val="120000"/>
              </a:lnSpc>
              <a:spcBef>
                <a:spcPts val="0"/>
              </a:spcBef>
              <a:buNone/>
            </a:pPr>
            <a:endParaRPr lang="en-GB" sz="2000" b="1" dirty="0">
              <a:latin typeface="Arial" panose="020B0604020202020204" pitchFamily="34" charset="0"/>
              <a:cs typeface="Arial" panose="020B0604020202020204" pitchFamily="34" charset="0"/>
            </a:endParaRPr>
          </a:p>
          <a:p>
            <a:pPr marL="0" indent="0">
              <a:lnSpc>
                <a:spcPct val="120000"/>
              </a:lnSpc>
              <a:spcBef>
                <a:spcPts val="0"/>
              </a:spcBef>
              <a:buNone/>
            </a:pPr>
            <a:r>
              <a:rPr lang="en-GB" sz="2000" b="1" dirty="0">
                <a:latin typeface="Arial" panose="020B0604020202020204" pitchFamily="34" charset="0"/>
                <a:cs typeface="Arial" panose="020B0604020202020204" pitchFamily="34" charset="0"/>
              </a:rPr>
              <a:t>Voluntary organisations</a:t>
            </a:r>
          </a:p>
          <a:p>
            <a:pPr marL="0" indent="0">
              <a:lnSpc>
                <a:spcPct val="120000"/>
              </a:lnSpc>
              <a:spcBef>
                <a:spcPts val="0"/>
              </a:spcBef>
              <a:buNone/>
            </a:pPr>
            <a:endParaRPr lang="en-GB" sz="2000" b="1" dirty="0">
              <a:latin typeface="Arial" panose="020B0604020202020204" pitchFamily="34" charset="0"/>
              <a:cs typeface="Arial" panose="020B0604020202020204" pitchFamily="34" charset="0"/>
            </a:endParaRPr>
          </a:p>
          <a:p>
            <a:pPr marL="0" indent="0">
              <a:lnSpc>
                <a:spcPct val="120000"/>
              </a:lnSpc>
              <a:spcBef>
                <a:spcPts val="0"/>
              </a:spcBef>
              <a:buNone/>
            </a:pPr>
            <a:endParaRPr lang="en-GB" sz="2000" b="1" dirty="0">
              <a:latin typeface="Arial" panose="020B0604020202020204" pitchFamily="34" charset="0"/>
              <a:cs typeface="Arial" panose="020B0604020202020204" pitchFamily="34" charset="0"/>
            </a:endParaRPr>
          </a:p>
          <a:p>
            <a:pPr marL="0" indent="0">
              <a:lnSpc>
                <a:spcPct val="120000"/>
              </a:lnSpc>
              <a:spcBef>
                <a:spcPts val="0"/>
              </a:spcBef>
              <a:buNone/>
            </a:pPr>
            <a:endParaRPr lang="en-GB" sz="2000" b="1" dirty="0">
              <a:latin typeface="Arial" panose="020B0604020202020204" pitchFamily="34" charset="0"/>
              <a:cs typeface="Arial" panose="020B0604020202020204" pitchFamily="34" charset="0"/>
            </a:endParaRPr>
          </a:p>
          <a:p>
            <a:pPr marL="0" indent="0">
              <a:lnSpc>
                <a:spcPct val="120000"/>
              </a:lnSpc>
              <a:spcBef>
                <a:spcPts val="0"/>
              </a:spcBef>
              <a:buNone/>
            </a:pPr>
            <a:endParaRPr lang="en-GB" sz="2000" b="1" dirty="0">
              <a:latin typeface="Arial" panose="020B0604020202020204" pitchFamily="34" charset="0"/>
              <a:cs typeface="Arial" panose="020B0604020202020204" pitchFamily="34" charset="0"/>
            </a:endParaRPr>
          </a:p>
          <a:p>
            <a:pPr marL="0" indent="0">
              <a:lnSpc>
                <a:spcPct val="120000"/>
              </a:lnSpc>
              <a:spcBef>
                <a:spcPts val="0"/>
              </a:spcBef>
              <a:buNone/>
            </a:pPr>
            <a:r>
              <a:rPr lang="en-GB" sz="2000" b="1" dirty="0">
                <a:latin typeface="Arial" panose="020B0604020202020204" pitchFamily="34" charset="0"/>
                <a:cs typeface="Arial" panose="020B0604020202020204" pitchFamily="34" charset="0"/>
              </a:rPr>
              <a:t>Local shops</a:t>
            </a:r>
          </a:p>
        </p:txBody>
      </p:sp>
      <p:sp>
        <p:nvSpPr>
          <p:cNvPr id="7" name="Text Placeholder 6">
            <a:extLst>
              <a:ext uri="{FF2B5EF4-FFF2-40B4-BE49-F238E27FC236}">
                <a16:creationId xmlns:a16="http://schemas.microsoft.com/office/drawing/2014/main" id="{1A15A13B-6D71-4EE1-5680-6A8E12467EF9}"/>
              </a:ext>
            </a:extLst>
          </p:cNvPr>
          <p:cNvSpPr>
            <a:spLocks noGrp="1"/>
          </p:cNvSpPr>
          <p:nvPr>
            <p:ph type="body" sz="quarter" idx="3"/>
          </p:nvPr>
        </p:nvSpPr>
        <p:spPr>
          <a:xfrm>
            <a:off x="5205746" y="733433"/>
            <a:ext cx="5183188" cy="413008"/>
          </a:xfrm>
        </p:spPr>
        <p:txBody>
          <a:bodyPr>
            <a:normAutofit fontScale="92500" lnSpcReduction="10000"/>
          </a:bodyPr>
          <a:lstStyle/>
          <a:p>
            <a:pPr algn="ctr"/>
            <a:r>
              <a:rPr lang="en-GB" dirty="0"/>
              <a:t>Examples</a:t>
            </a:r>
          </a:p>
        </p:txBody>
      </p:sp>
      <p:sp>
        <p:nvSpPr>
          <p:cNvPr id="8" name="Content Placeholder 7">
            <a:extLst>
              <a:ext uri="{FF2B5EF4-FFF2-40B4-BE49-F238E27FC236}">
                <a16:creationId xmlns:a16="http://schemas.microsoft.com/office/drawing/2014/main" id="{95EA609D-9883-899F-7788-7C632CB930C2}"/>
              </a:ext>
            </a:extLst>
          </p:cNvPr>
          <p:cNvSpPr>
            <a:spLocks noGrp="1"/>
          </p:cNvSpPr>
          <p:nvPr>
            <p:ph sz="quarter" idx="4"/>
          </p:nvPr>
        </p:nvSpPr>
        <p:spPr>
          <a:xfrm>
            <a:off x="3242555" y="1104838"/>
            <a:ext cx="8407406" cy="4648323"/>
          </a:xfrm>
        </p:spPr>
        <p:txBody>
          <a:bodyPr>
            <a:noAutofit/>
          </a:bodyPr>
          <a:lstStyle/>
          <a:p>
            <a:pPr marL="0" indent="0">
              <a:buNone/>
            </a:pPr>
            <a:r>
              <a:rPr lang="en-GB" sz="2000" dirty="0">
                <a:latin typeface="Arial" panose="020B0604020202020204" pitchFamily="34" charset="0"/>
                <a:cs typeface="Arial" panose="020B0604020202020204" pitchFamily="34" charset="0"/>
              </a:rPr>
              <a:t>A homecare provider worked with their local fire service to allow them to access tailored equipment and further support around fire safety for their clients</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Volunteer groups have built partnerships with learning disability services and other groups where they engage in 'quality checker' schemes, volunteers going into services and using quality frameworks to help provide a 'user-led view' on aspects of care and support, leading to a report and action plan that the service can put into place as part of its quality improvement process</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A homecare provider worked with local shop keepers to develop a 'safety in town' campaign and provide safe places and assistance for those feeling vulnerable.</a:t>
            </a:r>
          </a:p>
        </p:txBody>
      </p:sp>
    </p:spTree>
    <p:extLst>
      <p:ext uri="{BB962C8B-B14F-4D97-AF65-F5344CB8AC3E}">
        <p14:creationId xmlns:p14="http://schemas.microsoft.com/office/powerpoint/2010/main" val="41513408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A85B3D76-133C-F361-63F0-2B1AA9417740}"/>
              </a:ext>
            </a:extLst>
          </p:cNvPr>
          <p:cNvSpPr>
            <a:spLocks noGrp="1"/>
          </p:cNvSpPr>
          <p:nvPr>
            <p:ph type="body" idx="1"/>
          </p:nvPr>
        </p:nvSpPr>
        <p:spPr>
          <a:xfrm>
            <a:off x="912812" y="364227"/>
            <a:ext cx="5157787" cy="823912"/>
          </a:xfrm>
        </p:spPr>
        <p:txBody>
          <a:bodyPr/>
          <a:lstStyle/>
          <a:p>
            <a:r>
              <a:rPr lang="en-GB" dirty="0"/>
              <a:t>Partners</a:t>
            </a:r>
          </a:p>
          <a:p>
            <a:endParaRPr lang="en-GB" dirty="0"/>
          </a:p>
        </p:txBody>
      </p:sp>
      <p:sp>
        <p:nvSpPr>
          <p:cNvPr id="6" name="Content Placeholder 5">
            <a:extLst>
              <a:ext uri="{FF2B5EF4-FFF2-40B4-BE49-F238E27FC236}">
                <a16:creationId xmlns:a16="http://schemas.microsoft.com/office/drawing/2014/main" id="{B143032D-6561-6B48-D0FA-705C98FE8DA0}"/>
              </a:ext>
            </a:extLst>
          </p:cNvPr>
          <p:cNvSpPr>
            <a:spLocks noGrp="1"/>
          </p:cNvSpPr>
          <p:nvPr>
            <p:ph sz="half" idx="2"/>
          </p:nvPr>
        </p:nvSpPr>
        <p:spPr>
          <a:xfrm>
            <a:off x="867828" y="967385"/>
            <a:ext cx="2368315" cy="3684588"/>
          </a:xfrm>
        </p:spPr>
        <p:txBody>
          <a:bodyPr>
            <a:noAutofit/>
          </a:bodyPr>
          <a:lstStyle/>
          <a:p>
            <a:pPr marL="0" indent="0">
              <a:buNone/>
            </a:pPr>
            <a:r>
              <a:rPr lang="en-GB" sz="2000" dirty="0">
                <a:latin typeface="Arial" panose="020B0604020202020204" pitchFamily="34" charset="0"/>
                <a:cs typeface="Arial" panose="020B0604020202020204" pitchFamily="34" charset="0"/>
              </a:rPr>
              <a:t>Activity providers</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err="1">
                <a:latin typeface="Arial" panose="020B0604020202020204" pitchFamily="34" charset="0"/>
                <a:cs typeface="Arial" panose="020B0604020202020204" pitchFamily="34" charset="0"/>
              </a:rPr>
              <a:t>JobCentre</a:t>
            </a:r>
            <a:r>
              <a:rPr lang="en-GB" sz="2000" dirty="0">
                <a:latin typeface="Arial" panose="020B0604020202020204" pitchFamily="34" charset="0"/>
                <a:cs typeface="Arial" panose="020B0604020202020204" pitchFamily="34" charset="0"/>
              </a:rPr>
              <a:t> Plus</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Community groups</a:t>
            </a:r>
          </a:p>
        </p:txBody>
      </p:sp>
      <p:sp>
        <p:nvSpPr>
          <p:cNvPr id="7" name="Text Placeholder 6">
            <a:extLst>
              <a:ext uri="{FF2B5EF4-FFF2-40B4-BE49-F238E27FC236}">
                <a16:creationId xmlns:a16="http://schemas.microsoft.com/office/drawing/2014/main" id="{1A15A13B-6D71-4EE1-5680-6A8E12467EF9}"/>
              </a:ext>
            </a:extLst>
          </p:cNvPr>
          <p:cNvSpPr>
            <a:spLocks noGrp="1"/>
          </p:cNvSpPr>
          <p:nvPr>
            <p:ph type="body" sz="quarter" idx="3"/>
          </p:nvPr>
        </p:nvSpPr>
        <p:spPr>
          <a:xfrm>
            <a:off x="6096000" y="379395"/>
            <a:ext cx="5183188" cy="823912"/>
          </a:xfrm>
        </p:spPr>
        <p:txBody>
          <a:bodyPr/>
          <a:lstStyle/>
          <a:p>
            <a:r>
              <a:rPr lang="en-GB" dirty="0"/>
              <a:t>Examples</a:t>
            </a:r>
          </a:p>
          <a:p>
            <a:endParaRPr lang="en-GB" dirty="0"/>
          </a:p>
        </p:txBody>
      </p:sp>
      <p:sp>
        <p:nvSpPr>
          <p:cNvPr id="8" name="Content Placeholder 7">
            <a:extLst>
              <a:ext uri="{FF2B5EF4-FFF2-40B4-BE49-F238E27FC236}">
                <a16:creationId xmlns:a16="http://schemas.microsoft.com/office/drawing/2014/main" id="{95EA609D-9883-899F-7788-7C632CB930C2}"/>
              </a:ext>
            </a:extLst>
          </p:cNvPr>
          <p:cNvSpPr>
            <a:spLocks noGrp="1"/>
          </p:cNvSpPr>
          <p:nvPr>
            <p:ph sz="quarter" idx="4"/>
          </p:nvPr>
        </p:nvSpPr>
        <p:spPr>
          <a:xfrm>
            <a:off x="3415505" y="942778"/>
            <a:ext cx="7908667" cy="4388970"/>
          </a:xfrm>
        </p:spPr>
        <p:txBody>
          <a:bodyPr>
            <a:normAutofit fontScale="85000" lnSpcReduction="10000"/>
          </a:bodyPr>
          <a:lstStyle/>
          <a:p>
            <a:pPr marL="0" indent="0">
              <a:lnSpc>
                <a:spcPct val="120000"/>
              </a:lnSpc>
              <a:spcBef>
                <a:spcPts val="0"/>
              </a:spcBef>
              <a:buNone/>
            </a:pPr>
            <a:r>
              <a:rPr lang="en-GB" sz="2000" dirty="0">
                <a:latin typeface="Arial" panose="020B0604020202020204" pitchFamily="34" charset="0"/>
                <a:cs typeface="Arial" panose="020B0604020202020204" pitchFamily="34" charset="0"/>
              </a:rPr>
              <a:t>A homecare provider sponsors a local circus company that provides special adjusted performances to be suitable for people with learning disabilities and</a:t>
            </a:r>
            <a:r>
              <a:rPr lang="en-GB" sz="2000" dirty="0" smtClean="0">
                <a:latin typeface="Arial" panose="020B0604020202020204" pitchFamily="34" charset="0"/>
                <a:cs typeface="Arial" panose="020B0604020202020204" pitchFamily="34" charset="0"/>
              </a:rPr>
              <a:t>/ or </a:t>
            </a:r>
            <a:r>
              <a:rPr lang="en-GB" sz="2000" dirty="0">
                <a:latin typeface="Arial" panose="020B0604020202020204" pitchFamily="34" charset="0"/>
                <a:cs typeface="Arial" panose="020B0604020202020204" pitchFamily="34" charset="0"/>
              </a:rPr>
              <a:t>autistic people. People who need care and support can attend a free performance and are encouraged to perform and take part in shows including music, pampering and facepainting.</a:t>
            </a:r>
          </a:p>
          <a:p>
            <a:pPr marL="0" indent="0">
              <a:lnSpc>
                <a:spcPct val="120000"/>
              </a:lnSpc>
              <a:spcBef>
                <a:spcPts val="0"/>
              </a:spcBef>
              <a:buNone/>
            </a:pPr>
            <a:endParaRPr lang="en-GB" sz="2000" dirty="0">
              <a:latin typeface="Arial" panose="020B0604020202020204" pitchFamily="34" charset="0"/>
              <a:cs typeface="Arial" panose="020B0604020202020204" pitchFamily="34" charset="0"/>
            </a:endParaRPr>
          </a:p>
          <a:p>
            <a:pPr marL="0" indent="0">
              <a:lnSpc>
                <a:spcPct val="120000"/>
              </a:lnSpc>
              <a:spcBef>
                <a:spcPts val="0"/>
              </a:spcBef>
              <a:buNone/>
            </a:pPr>
            <a:r>
              <a:rPr lang="en-GB" sz="2000" dirty="0">
                <a:latin typeface="Arial" panose="020B0604020202020204" pitchFamily="34" charset="0"/>
                <a:cs typeface="Arial" panose="020B0604020202020204" pitchFamily="34" charset="0"/>
              </a:rPr>
              <a:t>A residential home partnered with their local </a:t>
            </a:r>
            <a:r>
              <a:rPr lang="en-GB" sz="2000" dirty="0" err="1">
                <a:latin typeface="Arial" panose="020B0604020202020204" pitchFamily="34" charset="0"/>
                <a:cs typeface="Arial" panose="020B0604020202020204" pitchFamily="34" charset="0"/>
              </a:rPr>
              <a:t>JobCentre</a:t>
            </a:r>
            <a:r>
              <a:rPr lang="en-GB" sz="2000" dirty="0">
                <a:latin typeface="Arial" panose="020B0604020202020204" pitchFamily="34" charset="0"/>
                <a:cs typeface="Arial" panose="020B0604020202020204" pitchFamily="34" charset="0"/>
              </a:rPr>
              <a:t> Plus to develop a recruitment programme that includes work experience, training, and direct referrals. The </a:t>
            </a:r>
            <a:r>
              <a:rPr lang="en-GB" sz="2000" dirty="0" err="1">
                <a:latin typeface="Arial" panose="020B0604020202020204" pitchFamily="34" charset="0"/>
                <a:cs typeface="Arial" panose="020B0604020202020204" pitchFamily="34" charset="0"/>
              </a:rPr>
              <a:t>JobCentre</a:t>
            </a:r>
            <a:r>
              <a:rPr lang="en-GB" sz="2000" dirty="0">
                <a:latin typeface="Arial" panose="020B0604020202020204" pitchFamily="34" charset="0"/>
                <a:cs typeface="Arial" panose="020B0604020202020204" pitchFamily="34" charset="0"/>
              </a:rPr>
              <a:t> Plus took a values-based approach to candidate selection, and the staff recruited through this route have seen a high rate of retention. </a:t>
            </a:r>
          </a:p>
          <a:p>
            <a:pPr marL="0" indent="0">
              <a:lnSpc>
                <a:spcPct val="120000"/>
              </a:lnSpc>
              <a:spcBef>
                <a:spcPts val="0"/>
              </a:spcBef>
              <a:buNone/>
            </a:pPr>
            <a:endParaRPr lang="en-GB" sz="2000" dirty="0">
              <a:latin typeface="Arial" panose="020B0604020202020204" pitchFamily="34" charset="0"/>
              <a:cs typeface="Arial" panose="020B0604020202020204" pitchFamily="34" charset="0"/>
            </a:endParaRPr>
          </a:p>
          <a:p>
            <a:pPr marL="0" indent="0">
              <a:lnSpc>
                <a:spcPct val="120000"/>
              </a:lnSpc>
              <a:spcBef>
                <a:spcPts val="0"/>
              </a:spcBef>
              <a:buNone/>
            </a:pPr>
            <a:r>
              <a:rPr lang="en-GB" sz="2000" dirty="0">
                <a:latin typeface="Arial" panose="020B0604020202020204" pitchFamily="34" charset="0"/>
                <a:cs typeface="Arial" panose="020B0604020202020204" pitchFamily="34" charset="0"/>
              </a:rPr>
              <a:t>A residential home provided a local mother and toddler group a place to hold their play sessions, giving service users an opportunity to watch the babies and toddlers at play.</a:t>
            </a:r>
            <a:endParaRPr lang="en-GB" sz="3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33EA7DC-ADE9-B099-4A70-A065C380D648}"/>
              </a:ext>
            </a:extLst>
          </p:cNvPr>
          <p:cNvSpPr txBox="1"/>
          <p:nvPr/>
        </p:nvSpPr>
        <p:spPr>
          <a:xfrm>
            <a:off x="1421474" y="5346916"/>
            <a:ext cx="9933914" cy="307777"/>
          </a:xfrm>
          <a:prstGeom prst="rect">
            <a:avLst/>
          </a:prstGeom>
          <a:noFill/>
        </p:spPr>
        <p:txBody>
          <a:bodyPr wrap="square">
            <a:spAutoFit/>
          </a:bodyPr>
          <a:lstStyle/>
          <a:p>
            <a:pPr algn="r"/>
            <a:r>
              <a:rPr lang="en-GB" sz="1400" dirty="0">
                <a:hlinkClick r:id="rId3"/>
              </a:rPr>
              <a:t>Practical examples of partnerships with adult social care providers</a:t>
            </a:r>
            <a:endParaRPr lang="en-GB" sz="1400" dirty="0"/>
          </a:p>
        </p:txBody>
      </p:sp>
    </p:spTree>
    <p:extLst>
      <p:ext uri="{BB962C8B-B14F-4D97-AF65-F5344CB8AC3E}">
        <p14:creationId xmlns:p14="http://schemas.microsoft.com/office/powerpoint/2010/main" val="1102307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0673B-1662-35AC-FDF6-4ECC21F1763C}"/>
              </a:ext>
            </a:extLst>
          </p:cNvPr>
          <p:cNvSpPr>
            <a:spLocks noGrp="1"/>
          </p:cNvSpPr>
          <p:nvPr>
            <p:ph type="title"/>
          </p:nvPr>
        </p:nvSpPr>
        <p:spPr>
          <a:xfrm>
            <a:off x="838200" y="365125"/>
            <a:ext cx="10515600" cy="708763"/>
          </a:xfrm>
        </p:spPr>
        <p:txBody>
          <a:bodyPr>
            <a:normAutofit/>
          </a:bodyPr>
          <a:lstStyle/>
          <a:p>
            <a:r>
              <a:rPr lang="en-GB" sz="3200" b="1" dirty="0">
                <a:latin typeface="Arial" panose="020B0604020202020204" pitchFamily="34" charset="0"/>
                <a:cs typeface="Arial" panose="020B0604020202020204" pitchFamily="34" charset="0"/>
              </a:rPr>
              <a:t>Evaluating policies</a:t>
            </a:r>
          </a:p>
        </p:txBody>
      </p:sp>
      <p:sp>
        <p:nvSpPr>
          <p:cNvPr id="3" name="Content Placeholder 2">
            <a:extLst>
              <a:ext uri="{FF2B5EF4-FFF2-40B4-BE49-F238E27FC236}">
                <a16:creationId xmlns:a16="http://schemas.microsoft.com/office/drawing/2014/main" id="{BF8E0DFE-2D3C-C60E-959A-B95AD8FD5CAA}"/>
              </a:ext>
            </a:extLst>
          </p:cNvPr>
          <p:cNvSpPr>
            <a:spLocks noGrp="1"/>
          </p:cNvSpPr>
          <p:nvPr>
            <p:ph idx="1"/>
          </p:nvPr>
        </p:nvSpPr>
        <p:spPr>
          <a:xfrm>
            <a:off x="838200" y="1073888"/>
            <a:ext cx="10515600" cy="5656521"/>
          </a:xfrm>
        </p:spPr>
        <p:txBody>
          <a:bodyPr>
            <a:noAutofit/>
          </a:bodyPr>
          <a:lstStyle/>
          <a:p>
            <a:pPr marL="0" indent="0" fontAlgn="ctr">
              <a:lnSpc>
                <a:spcPct val="120000"/>
              </a:lnSpc>
              <a:spcBef>
                <a:spcPts val="0"/>
              </a:spcBef>
              <a:buNone/>
            </a:pPr>
            <a:r>
              <a:rPr lang="en-GB" sz="1800" b="0" i="0" dirty="0">
                <a:effectLst/>
                <a:cs typeface="Arial" panose="020B0604020202020204" pitchFamily="34" charset="0"/>
              </a:rPr>
              <a:t>Evaluation is a key part of quality improvement in health and social care. It can help to identify problems, inform decision </a:t>
            </a:r>
            <a:r>
              <a:rPr lang="en-GB" sz="1800" b="0" i="0" dirty="0" smtClean="0">
                <a:effectLst/>
                <a:cs typeface="Arial" panose="020B0604020202020204" pitchFamily="34" charset="0"/>
              </a:rPr>
              <a:t>making </a:t>
            </a:r>
            <a:r>
              <a:rPr lang="en-GB" sz="1800" b="0" i="0" dirty="0">
                <a:effectLst/>
                <a:cs typeface="Arial" panose="020B0604020202020204" pitchFamily="34" charset="0"/>
              </a:rPr>
              <a:t>and build knowledge. </a:t>
            </a:r>
            <a:endParaRPr lang="en-GB" sz="1800" b="1" i="0" dirty="0">
              <a:effectLst/>
              <a:cs typeface="Arial" panose="020B0604020202020204" pitchFamily="34" charset="0"/>
            </a:endParaRPr>
          </a:p>
          <a:p>
            <a:pPr algn="l" fontAlgn="ctr">
              <a:lnSpc>
                <a:spcPct val="120000"/>
              </a:lnSpc>
              <a:spcBef>
                <a:spcPts val="0"/>
              </a:spcBef>
              <a:buFont typeface="Arial" panose="020B0604020202020204" pitchFamily="34" charset="0"/>
              <a:buChar char="•"/>
            </a:pPr>
            <a:r>
              <a:rPr lang="en-GB" sz="1800" b="1" i="0" dirty="0">
                <a:effectLst/>
                <a:cs typeface="Arial" panose="020B0604020202020204" pitchFamily="34" charset="0"/>
              </a:rPr>
              <a:t>Define the evaluation</a:t>
            </a:r>
            <a:r>
              <a:rPr lang="en-GB" sz="1800" b="0" i="0" dirty="0">
                <a:effectLst/>
                <a:cs typeface="Arial" panose="020B0604020202020204" pitchFamily="34" charset="0"/>
              </a:rPr>
              <a:t>: Clarify what you want to evaluate, and what the purpose of the evaluation is. </a:t>
            </a:r>
          </a:p>
          <a:p>
            <a:pPr algn="l" fontAlgn="ctr">
              <a:lnSpc>
                <a:spcPct val="120000"/>
              </a:lnSpc>
              <a:spcBef>
                <a:spcPts val="0"/>
              </a:spcBef>
              <a:buFont typeface="Arial" panose="020B0604020202020204" pitchFamily="34" charset="0"/>
              <a:buChar char="•"/>
            </a:pPr>
            <a:r>
              <a:rPr lang="en-GB" sz="1800" b="1" i="0" dirty="0">
                <a:effectLst/>
                <a:cs typeface="Arial" panose="020B0604020202020204" pitchFamily="34" charset="0"/>
              </a:rPr>
              <a:t>Engage stakeholders</a:t>
            </a:r>
            <a:r>
              <a:rPr lang="en-GB" sz="1800" b="0" i="0" dirty="0">
                <a:effectLst/>
                <a:cs typeface="Arial" panose="020B0604020202020204" pitchFamily="34" charset="0"/>
              </a:rPr>
              <a:t>: Involve those who are affected by the policy. </a:t>
            </a:r>
          </a:p>
          <a:p>
            <a:pPr algn="l" fontAlgn="ctr">
              <a:lnSpc>
                <a:spcPct val="120000"/>
              </a:lnSpc>
              <a:spcBef>
                <a:spcPts val="0"/>
              </a:spcBef>
              <a:buFont typeface="Arial" panose="020B0604020202020204" pitchFamily="34" charset="0"/>
              <a:buChar char="•"/>
            </a:pPr>
            <a:r>
              <a:rPr lang="en-GB" sz="1800" b="1" i="0" dirty="0">
                <a:effectLst/>
                <a:cs typeface="Arial" panose="020B0604020202020204" pitchFamily="34" charset="0"/>
              </a:rPr>
              <a:t>Develop a framework</a:t>
            </a:r>
            <a:r>
              <a:rPr lang="en-GB" sz="1800" b="0" i="0" dirty="0">
                <a:effectLst/>
                <a:cs typeface="Arial" panose="020B0604020202020204" pitchFamily="34" charset="0"/>
              </a:rPr>
              <a:t>: Create a structure for the evaluation. </a:t>
            </a:r>
          </a:p>
          <a:p>
            <a:pPr algn="l" fontAlgn="ctr">
              <a:lnSpc>
                <a:spcPct val="120000"/>
              </a:lnSpc>
              <a:spcBef>
                <a:spcPts val="0"/>
              </a:spcBef>
              <a:buFont typeface="Arial" panose="020B0604020202020204" pitchFamily="34" charset="0"/>
              <a:buChar char="•"/>
            </a:pPr>
            <a:r>
              <a:rPr lang="en-GB" sz="1800" b="1" i="0" dirty="0">
                <a:effectLst/>
                <a:cs typeface="Arial" panose="020B0604020202020204" pitchFamily="34" charset="0"/>
              </a:rPr>
              <a:t>Determine methods</a:t>
            </a:r>
            <a:r>
              <a:rPr lang="en-GB" sz="1800" b="0" i="0" dirty="0">
                <a:effectLst/>
                <a:cs typeface="Arial" panose="020B0604020202020204" pitchFamily="34" charset="0"/>
              </a:rPr>
              <a:t>: Decide how you will measure and collect data. </a:t>
            </a:r>
          </a:p>
          <a:p>
            <a:pPr algn="l" fontAlgn="ctr">
              <a:lnSpc>
                <a:spcPct val="120000"/>
              </a:lnSpc>
              <a:spcBef>
                <a:spcPts val="0"/>
              </a:spcBef>
              <a:buFont typeface="Arial" panose="020B0604020202020204" pitchFamily="34" charset="0"/>
              <a:buChar char="•"/>
            </a:pPr>
            <a:r>
              <a:rPr lang="en-GB" sz="1800" b="1" i="0" dirty="0">
                <a:effectLst/>
                <a:cs typeface="Arial" panose="020B0604020202020204" pitchFamily="34" charset="0"/>
              </a:rPr>
              <a:t>Create a plan</a:t>
            </a:r>
            <a:r>
              <a:rPr lang="en-GB" sz="1800" b="0" i="0" dirty="0">
                <a:effectLst/>
                <a:cs typeface="Arial" panose="020B0604020202020204" pitchFamily="34" charset="0"/>
              </a:rPr>
              <a:t>: Outline how you will collect and analyse the data, and when you will report the results. </a:t>
            </a:r>
          </a:p>
          <a:p>
            <a:pPr algn="l" fontAlgn="ctr">
              <a:lnSpc>
                <a:spcPct val="120000"/>
              </a:lnSpc>
              <a:spcBef>
                <a:spcPts val="0"/>
              </a:spcBef>
              <a:buFont typeface="Arial" panose="020B0604020202020204" pitchFamily="34" charset="0"/>
              <a:buChar char="•"/>
            </a:pPr>
            <a:r>
              <a:rPr lang="en-GB" sz="1800" b="1" i="0" dirty="0">
                <a:effectLst/>
                <a:cs typeface="Arial" panose="020B0604020202020204" pitchFamily="34" charset="0"/>
              </a:rPr>
              <a:t>Collect data</a:t>
            </a:r>
            <a:r>
              <a:rPr lang="en-GB" sz="1800" b="0" i="0" dirty="0">
                <a:effectLst/>
                <a:cs typeface="Arial" panose="020B0604020202020204" pitchFamily="34" charset="0"/>
              </a:rPr>
              <a:t>: Gather the relevant information. </a:t>
            </a:r>
          </a:p>
          <a:p>
            <a:pPr algn="l" fontAlgn="ctr">
              <a:lnSpc>
                <a:spcPct val="120000"/>
              </a:lnSpc>
              <a:spcBef>
                <a:spcPts val="0"/>
              </a:spcBef>
              <a:buFont typeface="Arial" panose="020B0604020202020204" pitchFamily="34" charset="0"/>
              <a:buChar char="•"/>
            </a:pPr>
            <a:r>
              <a:rPr lang="en-GB" sz="1800" b="1" i="0" dirty="0">
                <a:effectLst/>
                <a:cs typeface="Arial" panose="020B0604020202020204" pitchFamily="34" charset="0"/>
              </a:rPr>
              <a:t>Analyse the data</a:t>
            </a:r>
            <a:r>
              <a:rPr lang="en-GB" sz="1800" b="0" i="0" dirty="0">
                <a:effectLst/>
                <a:cs typeface="Arial" panose="020B0604020202020204" pitchFamily="34" charset="0"/>
              </a:rPr>
              <a:t>: Process the data and draw insights from it. </a:t>
            </a:r>
          </a:p>
          <a:p>
            <a:pPr algn="l" fontAlgn="ctr">
              <a:lnSpc>
                <a:spcPct val="120000"/>
              </a:lnSpc>
              <a:spcBef>
                <a:spcPts val="0"/>
              </a:spcBef>
              <a:buFont typeface="Arial" panose="020B0604020202020204" pitchFamily="34" charset="0"/>
              <a:buChar char="•"/>
            </a:pPr>
            <a:r>
              <a:rPr lang="en-GB" sz="1800" b="1" i="0" dirty="0">
                <a:effectLst/>
                <a:cs typeface="Arial" panose="020B0604020202020204" pitchFamily="34" charset="0"/>
              </a:rPr>
              <a:t>Write a report</a:t>
            </a:r>
            <a:r>
              <a:rPr lang="en-GB" sz="1800" b="0" i="0" dirty="0">
                <a:effectLst/>
                <a:cs typeface="Arial" panose="020B0604020202020204" pitchFamily="34" charset="0"/>
              </a:rPr>
              <a:t>: Document your findings. </a:t>
            </a:r>
          </a:p>
          <a:p>
            <a:pPr algn="l">
              <a:lnSpc>
                <a:spcPct val="120000"/>
              </a:lnSpc>
              <a:spcBef>
                <a:spcPts val="0"/>
              </a:spcBef>
              <a:buFont typeface="Arial" panose="020B0604020202020204" pitchFamily="34" charset="0"/>
              <a:buChar char="•"/>
            </a:pPr>
            <a:r>
              <a:rPr lang="en-GB" sz="1800" b="1" i="0" dirty="0">
                <a:effectLst/>
                <a:cs typeface="Arial" panose="020B0604020202020204" pitchFamily="34" charset="0"/>
              </a:rPr>
              <a:t>Share the findings</a:t>
            </a:r>
            <a:r>
              <a:rPr lang="en-GB" sz="1800" b="0" i="0" dirty="0">
                <a:effectLst/>
                <a:cs typeface="Arial" panose="020B0604020202020204" pitchFamily="34" charset="0"/>
              </a:rPr>
              <a:t>: Make the results available to others.</a:t>
            </a:r>
          </a:p>
          <a:p>
            <a:pPr marL="0" indent="0">
              <a:buNone/>
            </a:pPr>
            <a:endParaRPr lang="en-GB" sz="1800" dirty="0"/>
          </a:p>
        </p:txBody>
      </p:sp>
    </p:spTree>
    <p:extLst>
      <p:ext uri="{BB962C8B-B14F-4D97-AF65-F5344CB8AC3E}">
        <p14:creationId xmlns:p14="http://schemas.microsoft.com/office/powerpoint/2010/main" val="1617117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A93D9-6E67-0B78-BE7C-776DEAACE171}"/>
              </a:ext>
            </a:extLst>
          </p:cNvPr>
          <p:cNvSpPr>
            <a:spLocks noGrp="1"/>
          </p:cNvSpPr>
          <p:nvPr>
            <p:ph type="title"/>
          </p:nvPr>
        </p:nvSpPr>
        <p:spPr/>
        <p:txBody>
          <a:bodyPr>
            <a:noAutofit/>
          </a:bodyPr>
          <a:lstStyle/>
          <a:p>
            <a:r>
              <a:rPr lang="en-GB" sz="2400" b="0" i="0" dirty="0">
                <a:solidFill>
                  <a:srgbClr val="001D35"/>
                </a:solidFill>
                <a:effectLst/>
                <a:latin typeface="Arial" panose="020B0604020202020204" pitchFamily="34" charset="0"/>
                <a:cs typeface="Arial" panose="020B0604020202020204" pitchFamily="34" charset="0"/>
              </a:rPr>
              <a:t/>
            </a:r>
            <a:br>
              <a:rPr lang="en-GB" sz="2400" b="0" i="0" dirty="0">
                <a:solidFill>
                  <a:srgbClr val="001D35"/>
                </a:solidFill>
                <a:effectLst/>
                <a:latin typeface="Arial" panose="020B0604020202020204" pitchFamily="34" charset="0"/>
                <a:cs typeface="Arial" panose="020B0604020202020204" pitchFamily="34" charset="0"/>
              </a:rPr>
            </a:br>
            <a:r>
              <a:rPr lang="en-GB" sz="2400" b="0" i="0" dirty="0">
                <a:solidFill>
                  <a:srgbClr val="001D35"/>
                </a:solidFill>
                <a:effectLst/>
                <a:latin typeface="Arial" panose="020B0604020202020204" pitchFamily="34" charset="0"/>
                <a:cs typeface="Arial" panose="020B0604020202020204" pitchFamily="34" charset="0"/>
              </a:rPr>
              <a:t>When evaluating policies, you can consider the following:</a:t>
            </a:r>
            <a:br>
              <a:rPr lang="en-GB" sz="2400" b="0" i="0" dirty="0">
                <a:solidFill>
                  <a:srgbClr val="001D35"/>
                </a:solidFill>
                <a:effectLst/>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E852256-5039-5659-E641-B6689BD46E0C}"/>
              </a:ext>
            </a:extLst>
          </p:cNvPr>
          <p:cNvSpPr>
            <a:spLocks noGrp="1"/>
          </p:cNvSpPr>
          <p:nvPr>
            <p:ph idx="1"/>
          </p:nvPr>
        </p:nvSpPr>
        <p:spPr/>
        <p:txBody>
          <a:bodyPr vert="horz" lIns="91440" tIns="45720" rIns="91440" bIns="45720" rtlCol="0" anchor="t">
            <a:normAutofit fontScale="92500" lnSpcReduction="10000"/>
          </a:bodyPr>
          <a:lstStyle/>
          <a:p>
            <a:pPr marL="0" indent="0" algn="l">
              <a:lnSpc>
                <a:spcPct val="100000"/>
              </a:lnSpc>
              <a:spcBef>
                <a:spcPts val="0"/>
              </a:spcBef>
              <a:buNone/>
            </a:pPr>
            <a:endParaRPr lang="en-GB" b="0" i="0" dirty="0">
              <a:solidFill>
                <a:srgbClr val="001D35"/>
              </a:solidFill>
              <a:effectLst/>
              <a:latin typeface="Google Sans"/>
            </a:endParaRPr>
          </a:p>
          <a:p>
            <a:pPr indent="0" algn="l" fontAlgn="ctr">
              <a:lnSpc>
                <a:spcPct val="100000"/>
              </a:lnSpc>
              <a:spcBef>
                <a:spcPts val="0"/>
              </a:spcBef>
              <a:buFont typeface="Arial" panose="020B0604020202020204" pitchFamily="34" charset="0"/>
              <a:buChar char="•"/>
            </a:pPr>
            <a:r>
              <a:rPr lang="en-GB" b="1" i="0" dirty="0">
                <a:solidFill>
                  <a:srgbClr val="001D35"/>
                </a:solidFill>
                <a:effectLst/>
                <a:latin typeface="Arial"/>
                <a:cs typeface="Arial"/>
              </a:rPr>
              <a:t>Monitoring implementation</a:t>
            </a:r>
            <a:r>
              <a:rPr lang="en-GB" b="0" i="0" dirty="0">
                <a:solidFill>
                  <a:srgbClr val="001D35"/>
                </a:solidFill>
                <a:effectLst/>
                <a:latin typeface="Arial"/>
                <a:cs typeface="Arial"/>
              </a:rPr>
              <a:t>: Check the progress of the policy's planned outputs</a:t>
            </a:r>
          </a:p>
          <a:p>
            <a:pPr indent="0">
              <a:lnSpc>
                <a:spcPct val="100000"/>
              </a:lnSpc>
              <a:spcBef>
                <a:spcPts val="0"/>
              </a:spcBef>
              <a:buNone/>
            </a:pPr>
            <a:endParaRPr lang="en-GB" dirty="0">
              <a:solidFill>
                <a:srgbClr val="001D35"/>
              </a:solidFill>
              <a:latin typeface="Arial"/>
              <a:cs typeface="Arial"/>
            </a:endParaRPr>
          </a:p>
          <a:p>
            <a:pPr indent="0" fontAlgn="ctr">
              <a:lnSpc>
                <a:spcPct val="100000"/>
              </a:lnSpc>
              <a:spcBef>
                <a:spcPts val="0"/>
              </a:spcBef>
            </a:pPr>
            <a:r>
              <a:rPr lang="en-GB" b="1" i="0" dirty="0">
                <a:solidFill>
                  <a:srgbClr val="001D35"/>
                </a:solidFill>
                <a:effectLst/>
                <a:latin typeface="Arial"/>
                <a:cs typeface="Arial"/>
              </a:rPr>
              <a:t>Evaluating impact</a:t>
            </a:r>
            <a:r>
              <a:rPr lang="en-GB" b="0" i="0" dirty="0">
                <a:solidFill>
                  <a:srgbClr val="001D35"/>
                </a:solidFill>
                <a:effectLst/>
                <a:latin typeface="Arial"/>
                <a:cs typeface="Arial"/>
              </a:rPr>
              <a:t>: Assess the policy's larger outcomes, </a:t>
            </a:r>
            <a:r>
              <a:rPr lang="en-GB" b="0" i="0" dirty="0" smtClean="0">
                <a:solidFill>
                  <a:srgbClr val="001D35"/>
                </a:solidFill>
                <a:effectLst/>
                <a:latin typeface="Arial"/>
                <a:cs typeface="Arial"/>
              </a:rPr>
              <a:t>goals </a:t>
            </a:r>
            <a:r>
              <a:rPr lang="en-GB" b="0" i="0" dirty="0">
                <a:solidFill>
                  <a:srgbClr val="001D35"/>
                </a:solidFill>
                <a:effectLst/>
                <a:latin typeface="Arial"/>
                <a:cs typeface="Arial"/>
              </a:rPr>
              <a:t>and results</a:t>
            </a:r>
            <a:endParaRPr lang="en-GB" dirty="0">
              <a:solidFill>
                <a:srgbClr val="001D35"/>
              </a:solidFill>
              <a:latin typeface="Arial"/>
              <a:cs typeface="Arial"/>
            </a:endParaRPr>
          </a:p>
          <a:p>
            <a:pPr indent="0" algn="l">
              <a:lnSpc>
                <a:spcPct val="100000"/>
              </a:lnSpc>
              <a:spcBef>
                <a:spcPts val="0"/>
              </a:spcBef>
              <a:buNone/>
            </a:pPr>
            <a:endParaRPr lang="en-GB" b="0" i="0" dirty="0">
              <a:solidFill>
                <a:srgbClr val="001D35"/>
              </a:solidFill>
              <a:effectLst/>
              <a:latin typeface="Arial"/>
              <a:cs typeface="Arial"/>
            </a:endParaRPr>
          </a:p>
          <a:p>
            <a:pPr indent="0" algn="l">
              <a:lnSpc>
                <a:spcPct val="100000"/>
              </a:lnSpc>
              <a:spcBef>
                <a:spcPts val="0"/>
              </a:spcBef>
              <a:buFont typeface="Arial" panose="020B0604020202020204" pitchFamily="34" charset="0"/>
              <a:buChar char="•"/>
            </a:pPr>
            <a:r>
              <a:rPr lang="en-GB" b="1" i="0" dirty="0">
                <a:solidFill>
                  <a:srgbClr val="001D35"/>
                </a:solidFill>
                <a:effectLst/>
                <a:latin typeface="Arial"/>
                <a:cs typeface="Arial"/>
              </a:rPr>
              <a:t>Using patient surveys</a:t>
            </a:r>
            <a:r>
              <a:rPr lang="en-GB" b="0" i="0" dirty="0">
                <a:solidFill>
                  <a:srgbClr val="001D35"/>
                </a:solidFill>
                <a:effectLst/>
                <a:latin typeface="Arial"/>
                <a:cs typeface="Arial"/>
              </a:rPr>
              <a:t>: Assess the outcomes and processes from the patient's perspective. </a:t>
            </a:r>
          </a:p>
          <a:p>
            <a:endParaRPr lang="en-GB" dirty="0">
              <a:latin typeface="Arial"/>
              <a:cs typeface="Arial"/>
            </a:endParaRPr>
          </a:p>
        </p:txBody>
      </p:sp>
    </p:spTree>
    <p:extLst>
      <p:ext uri="{BB962C8B-B14F-4D97-AF65-F5344CB8AC3E}">
        <p14:creationId xmlns:p14="http://schemas.microsoft.com/office/powerpoint/2010/main" val="18577465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5E254-AC5B-04F5-B098-51462AB5E9B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15877EC-4007-4CEA-85EC-588F4C9A045B}"/>
              </a:ext>
            </a:extLst>
          </p:cNvPr>
          <p:cNvSpPr>
            <a:spLocks noGrp="1"/>
          </p:cNvSpPr>
          <p:nvPr>
            <p:ph idx="1"/>
          </p:nvPr>
        </p:nvSpPr>
        <p:spPr/>
        <p:txBody>
          <a:bodyPr vert="horz" lIns="91440" tIns="45720" rIns="91440" bIns="45720" rtlCol="0" anchor="t">
            <a:normAutofit/>
          </a:bodyPr>
          <a:lstStyle/>
          <a:p>
            <a:pPr marL="0" indent="0" algn="ctr">
              <a:buNone/>
            </a:pPr>
            <a:endParaRPr lang="en-US" sz="3600" b="1" dirty="0">
              <a:latin typeface="Arial"/>
              <a:cs typeface="Arial"/>
            </a:endParaRPr>
          </a:p>
          <a:p>
            <a:pPr marL="0" indent="0" algn="ctr">
              <a:buNone/>
            </a:pPr>
            <a:r>
              <a:rPr lang="en-US" sz="3600" b="1" dirty="0">
                <a:latin typeface="Arial"/>
                <a:cs typeface="Arial"/>
              </a:rPr>
              <a:t>Questions for Assignment 1?</a:t>
            </a:r>
            <a:endParaRPr lang="en-US" dirty="0"/>
          </a:p>
        </p:txBody>
      </p:sp>
    </p:spTree>
    <p:extLst>
      <p:ext uri="{BB962C8B-B14F-4D97-AF65-F5344CB8AC3E}">
        <p14:creationId xmlns:p14="http://schemas.microsoft.com/office/powerpoint/2010/main" val="553616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7D7A3-75C1-531C-1F27-80C461AB9992}"/>
              </a:ext>
            </a:extLst>
          </p:cNvPr>
          <p:cNvSpPr>
            <a:spLocks noGrp="1"/>
          </p:cNvSpPr>
          <p:nvPr>
            <p:ph type="title"/>
          </p:nvPr>
        </p:nvSpPr>
        <p:spPr>
          <a:xfrm>
            <a:off x="904875" y="1116271"/>
            <a:ext cx="10515600" cy="1027739"/>
          </a:xfrm>
        </p:spPr>
        <p:txBody>
          <a:bodyPr>
            <a:normAutofit fontScale="90000"/>
          </a:bodyPr>
          <a:lstStyle/>
          <a:p>
            <a:pPr marL="0" indent="0">
              <a:lnSpc>
                <a:spcPct val="120000"/>
              </a:lnSpc>
              <a:spcBef>
                <a:spcPts val="0"/>
              </a:spcBef>
              <a:buNone/>
            </a:pPr>
            <a:r>
              <a:rPr lang="en-GB" sz="3600" b="1" dirty="0">
                <a:latin typeface="Arial" panose="020B0604020202020204" pitchFamily="34" charset="0"/>
                <a:cs typeface="Arial" panose="020B0604020202020204" pitchFamily="34" charset="0"/>
              </a:rPr>
              <a:t>Assignment 2</a:t>
            </a:r>
            <a:r>
              <a:rPr lang="en-GB" sz="3100" b="1" dirty="0">
                <a:latin typeface="Arial" panose="020B0604020202020204" pitchFamily="34" charset="0"/>
                <a:cs typeface="Arial" panose="020B0604020202020204" pitchFamily="34" charset="0"/>
              </a:rPr>
              <a:t/>
            </a:r>
            <a:br>
              <a:rPr lang="en-GB" sz="3100" b="1" dirty="0">
                <a:latin typeface="Arial" panose="020B0604020202020204" pitchFamily="34" charset="0"/>
                <a:cs typeface="Arial" panose="020B0604020202020204" pitchFamily="34" charset="0"/>
              </a:rPr>
            </a:br>
            <a:r>
              <a:rPr lang="en-GB" sz="1800" kern="100" dirty="0">
                <a:effectLst/>
                <a:latin typeface="Arial" panose="020B0604020202020204" pitchFamily="34" charset="0"/>
                <a:ea typeface="Aptos" panose="020B0004020202020204" pitchFamily="34" charset="0"/>
                <a:cs typeface="Times New Roman" panose="02020603050405020304" pitchFamily="18" charset="0"/>
              </a:rPr>
              <a:t>Students should write an essay of 2,000 words (+/-10%) in which they critically discuss </a:t>
            </a:r>
            <a:r>
              <a:rPr lang="en-GB" sz="1800" b="1" kern="100" dirty="0">
                <a:effectLst/>
                <a:latin typeface="Arial" panose="020B0604020202020204" pitchFamily="34" charset="0"/>
                <a:ea typeface="Aptos" panose="020B0004020202020204" pitchFamily="34" charset="0"/>
                <a:cs typeface="Times New Roman" panose="02020603050405020304" pitchFamily="18" charset="0"/>
              </a:rPr>
              <a:t>a concept or theory or model of care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of their choice that </a:t>
            </a:r>
            <a:r>
              <a:rPr lang="en-GB" sz="1800" b="1" kern="100" dirty="0">
                <a:effectLst/>
                <a:latin typeface="Arial" panose="020B0604020202020204" pitchFamily="34" charset="0"/>
                <a:ea typeface="Aptos" panose="020B0004020202020204" pitchFamily="34" charset="0"/>
                <a:cs typeface="Times New Roman" panose="02020603050405020304" pitchFamily="18" charset="0"/>
              </a:rPr>
              <a:t>underpins person-centred care,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such as the social model of disability, ethics of care or global chains of care, etc. while considering the issues raised in their application to health and social care policy and practice.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b="1" kern="100" dirty="0">
                <a:effectLst/>
                <a:latin typeface="Arial" panose="020B0604020202020204" pitchFamily="34" charset="0"/>
                <a:ea typeface="Aptos" panose="020B0004020202020204" pitchFamily="34" charset="0"/>
                <a:cs typeface="Times New Roman" panose="02020603050405020304" pitchFamily="18" charset="0"/>
              </a:rPr>
              <a:t>Instructions: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sz="1800" dirty="0"/>
          </a:p>
        </p:txBody>
      </p:sp>
      <p:sp>
        <p:nvSpPr>
          <p:cNvPr id="3" name="Content Placeholder 2">
            <a:extLst>
              <a:ext uri="{FF2B5EF4-FFF2-40B4-BE49-F238E27FC236}">
                <a16:creationId xmlns:a16="http://schemas.microsoft.com/office/drawing/2014/main" id="{36A76548-5378-04B0-4D1A-61039ABF7223}"/>
              </a:ext>
            </a:extLst>
          </p:cNvPr>
          <p:cNvSpPr>
            <a:spLocks noGrp="1"/>
          </p:cNvSpPr>
          <p:nvPr>
            <p:ph sz="half" idx="1"/>
          </p:nvPr>
        </p:nvSpPr>
        <p:spPr>
          <a:xfrm>
            <a:off x="1009207" y="2731459"/>
            <a:ext cx="9728790" cy="3136051"/>
          </a:xfrm>
        </p:spPr>
        <p:txBody>
          <a:bodyPr>
            <a:normAutofit/>
          </a:bodyPr>
          <a:lstStyle/>
          <a:p>
            <a:pPr>
              <a:lnSpc>
                <a:spcPct val="120000"/>
              </a:lnSpc>
              <a:spcBef>
                <a:spcPts val="0"/>
              </a:spcBef>
            </a:pPr>
            <a:r>
              <a:rPr lang="en-GB" sz="1800" b="0" i="0" u="none" strike="noStrike" baseline="0" dirty="0">
                <a:solidFill>
                  <a:srgbClr val="000000"/>
                </a:solidFill>
                <a:latin typeface="Arial" panose="020B0604020202020204" pitchFamily="34" charset="0"/>
              </a:rPr>
              <a:t>Firstly, you should introduce and outline the emergence of your chosen concept, the way it has developed, the critiques levelled at it and the responses to these critiques. </a:t>
            </a:r>
          </a:p>
          <a:p>
            <a:pPr>
              <a:lnSpc>
                <a:spcPct val="120000"/>
              </a:lnSpc>
              <a:spcBef>
                <a:spcPts val="0"/>
              </a:spcBef>
            </a:pPr>
            <a:endParaRPr lang="en-GB" sz="1800" b="0" i="0" u="none" strike="noStrike" baseline="0" dirty="0">
              <a:solidFill>
                <a:srgbClr val="000000"/>
              </a:solidFill>
              <a:latin typeface="Arial" panose="020B0604020202020204" pitchFamily="34" charset="0"/>
            </a:endParaRPr>
          </a:p>
          <a:p>
            <a:pPr>
              <a:lnSpc>
                <a:spcPct val="120000"/>
              </a:lnSpc>
              <a:spcBef>
                <a:spcPts val="0"/>
              </a:spcBef>
            </a:pPr>
            <a:r>
              <a:rPr lang="en-GB" sz="1800" b="0" i="0" u="none" strike="noStrike" baseline="0" dirty="0">
                <a:solidFill>
                  <a:srgbClr val="000000"/>
                </a:solidFill>
                <a:latin typeface="Arial" panose="020B0604020202020204" pitchFamily="34" charset="0"/>
              </a:rPr>
              <a:t>Secondly, examine the ways in which the concept has been applied to health and social care policy and practice, and the problems involved. </a:t>
            </a:r>
          </a:p>
          <a:p>
            <a:pPr>
              <a:lnSpc>
                <a:spcPct val="120000"/>
              </a:lnSpc>
              <a:spcBef>
                <a:spcPts val="0"/>
              </a:spcBef>
            </a:pPr>
            <a:endParaRPr lang="en-GB" sz="1800" b="0" i="0" u="none" strike="noStrike" baseline="0" dirty="0">
              <a:solidFill>
                <a:srgbClr val="000000"/>
              </a:solidFill>
              <a:latin typeface="Arial" panose="020B0604020202020204" pitchFamily="34" charset="0"/>
            </a:endParaRPr>
          </a:p>
          <a:p>
            <a:pPr>
              <a:lnSpc>
                <a:spcPct val="120000"/>
              </a:lnSpc>
              <a:spcBef>
                <a:spcPts val="0"/>
              </a:spcBef>
            </a:pPr>
            <a:r>
              <a:rPr lang="en-GB" sz="1800" b="0" i="0" u="none" strike="noStrike" baseline="0" dirty="0">
                <a:solidFill>
                  <a:srgbClr val="000000"/>
                </a:solidFill>
                <a:latin typeface="Arial" panose="020B0604020202020204" pitchFamily="34" charset="0"/>
              </a:rPr>
              <a:t>Finally, present relevant recommendations for health and social care policy and practice and include a suitable conclusion. </a:t>
            </a:r>
          </a:p>
          <a:p>
            <a:pPr marL="0" indent="0">
              <a:buNone/>
            </a:pPr>
            <a:endParaRPr lang="en-GB" dirty="0"/>
          </a:p>
        </p:txBody>
      </p:sp>
    </p:spTree>
    <p:extLst>
      <p:ext uri="{BB962C8B-B14F-4D97-AF65-F5344CB8AC3E}">
        <p14:creationId xmlns:p14="http://schemas.microsoft.com/office/powerpoint/2010/main" val="42537463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9355164-B031-5F51-B165-524F8C0DC95B}"/>
              </a:ext>
            </a:extLst>
          </p:cNvPr>
          <p:cNvSpPr>
            <a:spLocks noGrp="1"/>
          </p:cNvSpPr>
          <p:nvPr>
            <p:ph type="title"/>
          </p:nvPr>
        </p:nvSpPr>
        <p:spPr>
          <a:xfrm>
            <a:off x="838200" y="365125"/>
            <a:ext cx="10515600" cy="657917"/>
          </a:xfrm>
        </p:spPr>
        <p:txBody>
          <a:bodyPr>
            <a:normAutofit/>
          </a:bodyPr>
          <a:lstStyle/>
          <a:p>
            <a:r>
              <a:rPr lang="en-GB" sz="3200" b="1" dirty="0">
                <a:latin typeface="Arial" panose="020B0604020202020204" pitchFamily="34" charset="0"/>
                <a:cs typeface="Arial" panose="020B0604020202020204" pitchFamily="34" charset="0"/>
              </a:rPr>
              <a:t>Theory underpinning PCP</a:t>
            </a:r>
          </a:p>
        </p:txBody>
      </p:sp>
      <p:sp>
        <p:nvSpPr>
          <p:cNvPr id="6" name="Content Placeholder 5">
            <a:extLst>
              <a:ext uri="{FF2B5EF4-FFF2-40B4-BE49-F238E27FC236}">
                <a16:creationId xmlns:a16="http://schemas.microsoft.com/office/drawing/2014/main" id="{977AD5B9-F168-5901-A6F8-69B77989DD53}"/>
              </a:ext>
            </a:extLst>
          </p:cNvPr>
          <p:cNvSpPr>
            <a:spLocks noGrp="1"/>
          </p:cNvSpPr>
          <p:nvPr>
            <p:ph idx="1"/>
          </p:nvPr>
        </p:nvSpPr>
        <p:spPr>
          <a:xfrm>
            <a:off x="838200" y="1104828"/>
            <a:ext cx="6821032" cy="4619767"/>
          </a:xfrm>
        </p:spPr>
        <p:txBody>
          <a:bodyPr>
            <a:normAutofit fontScale="92500" lnSpcReduction="10000"/>
          </a:bodyPr>
          <a:lstStyle/>
          <a:p>
            <a:pPr marL="0" indent="0" algn="l">
              <a:lnSpc>
                <a:spcPct val="110000"/>
              </a:lnSpc>
              <a:spcBef>
                <a:spcPts val="0"/>
              </a:spcBef>
              <a:buNone/>
            </a:pPr>
            <a:r>
              <a:rPr lang="en-GB" sz="2400" b="0" i="0" dirty="0">
                <a:solidFill>
                  <a:srgbClr val="001D35"/>
                </a:solidFill>
                <a:effectLst/>
                <a:latin typeface="Google Sans"/>
              </a:rPr>
              <a:t>Carl Rogers (1902–1987) was a pioneer in clinical psychological research and a founder of humanistic psychology. He developed the person-centred approach to psychotherapy, which is also known as client-centred therapy. This approach is based on three core conditions:</a:t>
            </a:r>
          </a:p>
          <a:p>
            <a:pPr marL="0" indent="0" algn="l">
              <a:lnSpc>
                <a:spcPct val="110000"/>
              </a:lnSpc>
              <a:spcBef>
                <a:spcPts val="0"/>
              </a:spcBef>
              <a:buNone/>
            </a:pPr>
            <a:endParaRPr lang="en-GB" sz="2400" b="0" i="0" dirty="0">
              <a:solidFill>
                <a:srgbClr val="001D35"/>
              </a:solidFill>
              <a:effectLst/>
              <a:latin typeface="Google Sans"/>
            </a:endParaRPr>
          </a:p>
          <a:p>
            <a:pPr algn="l">
              <a:lnSpc>
                <a:spcPct val="110000"/>
              </a:lnSpc>
              <a:spcBef>
                <a:spcPts val="0"/>
              </a:spcBef>
              <a:buFont typeface="Arial" panose="020B0604020202020204" pitchFamily="34" charset="0"/>
              <a:buChar char="•"/>
            </a:pPr>
            <a:r>
              <a:rPr lang="en-GB" sz="2400" b="1" i="0" dirty="0">
                <a:solidFill>
                  <a:srgbClr val="001D35"/>
                </a:solidFill>
                <a:effectLst/>
                <a:latin typeface="Google Sans"/>
              </a:rPr>
              <a:t>Unconditional positive regard</a:t>
            </a:r>
            <a:r>
              <a:rPr lang="en-GB" sz="2400" b="0" i="0" dirty="0">
                <a:solidFill>
                  <a:srgbClr val="001D35"/>
                </a:solidFill>
                <a:effectLst/>
                <a:latin typeface="Google Sans"/>
              </a:rPr>
              <a:t>: Accepting and respecting the client without judgment</a:t>
            </a:r>
          </a:p>
          <a:p>
            <a:pPr algn="l">
              <a:lnSpc>
                <a:spcPct val="110000"/>
              </a:lnSpc>
              <a:spcBef>
                <a:spcPts val="0"/>
              </a:spcBef>
              <a:buFont typeface="Arial" panose="020B0604020202020204" pitchFamily="34" charset="0"/>
              <a:buChar char="•"/>
            </a:pPr>
            <a:r>
              <a:rPr lang="en-GB" sz="2400" b="1" i="0" dirty="0">
                <a:solidFill>
                  <a:srgbClr val="001D35"/>
                </a:solidFill>
                <a:effectLst/>
                <a:latin typeface="Google Sans"/>
              </a:rPr>
              <a:t>Empathy</a:t>
            </a:r>
            <a:r>
              <a:rPr lang="en-GB" sz="2400" b="0" i="0" dirty="0">
                <a:solidFill>
                  <a:srgbClr val="001D35"/>
                </a:solidFill>
                <a:effectLst/>
                <a:latin typeface="Google Sans"/>
              </a:rPr>
              <a:t>: Understanding the client's world from their perspective</a:t>
            </a:r>
          </a:p>
          <a:p>
            <a:pPr algn="l">
              <a:lnSpc>
                <a:spcPct val="110000"/>
              </a:lnSpc>
              <a:spcBef>
                <a:spcPts val="0"/>
              </a:spcBef>
              <a:buFont typeface="Arial" panose="020B0604020202020204" pitchFamily="34" charset="0"/>
              <a:buChar char="•"/>
            </a:pPr>
            <a:r>
              <a:rPr lang="en-GB" sz="2400" b="1" i="0" dirty="0">
                <a:solidFill>
                  <a:srgbClr val="001D35"/>
                </a:solidFill>
                <a:effectLst/>
                <a:latin typeface="Google Sans"/>
              </a:rPr>
              <a:t>Congruence</a:t>
            </a:r>
            <a:r>
              <a:rPr lang="en-GB" sz="2400" b="0" i="0" dirty="0">
                <a:solidFill>
                  <a:srgbClr val="001D35"/>
                </a:solidFill>
                <a:effectLst/>
                <a:latin typeface="Google Sans"/>
              </a:rPr>
              <a:t>: Being authentic and transparent in interactions with the client </a:t>
            </a:r>
          </a:p>
          <a:p>
            <a:pPr marL="0" indent="0">
              <a:buNone/>
            </a:pPr>
            <a:endParaRPr lang="en-GB" dirty="0"/>
          </a:p>
        </p:txBody>
      </p:sp>
      <p:pic>
        <p:nvPicPr>
          <p:cNvPr id="8" name="Picture 7">
            <a:extLst>
              <a:ext uri="{FF2B5EF4-FFF2-40B4-BE49-F238E27FC236}">
                <a16:creationId xmlns:a16="http://schemas.microsoft.com/office/drawing/2014/main" id="{B4A29A7D-2679-AB4F-CB44-48B49993C15D}"/>
              </a:ext>
            </a:extLst>
          </p:cNvPr>
          <p:cNvPicPr>
            <a:picLocks noChangeAspect="1"/>
          </p:cNvPicPr>
          <p:nvPr/>
        </p:nvPicPr>
        <p:blipFill>
          <a:blip r:embed="rId2"/>
          <a:srcRect l="84431" t="53762" r="3317" b="5578"/>
          <a:stretch/>
        </p:blipFill>
        <p:spPr>
          <a:xfrm>
            <a:off x="7550591" y="2377958"/>
            <a:ext cx="3874882" cy="3616557"/>
          </a:xfrm>
          <a:prstGeom prst="rect">
            <a:avLst/>
          </a:prstGeom>
        </p:spPr>
      </p:pic>
      <p:pic>
        <p:nvPicPr>
          <p:cNvPr id="10" name="Picture 9">
            <a:extLst>
              <a:ext uri="{FF2B5EF4-FFF2-40B4-BE49-F238E27FC236}">
                <a16:creationId xmlns:a16="http://schemas.microsoft.com/office/drawing/2014/main" id="{5C08D4BE-56A0-0045-7A20-D68D6579D3E1}"/>
              </a:ext>
            </a:extLst>
          </p:cNvPr>
          <p:cNvPicPr>
            <a:picLocks noChangeAspect="1"/>
          </p:cNvPicPr>
          <p:nvPr/>
        </p:nvPicPr>
        <p:blipFill>
          <a:blip r:embed="rId3"/>
          <a:srcRect l="52352" t="36865" r="38440" b="15083"/>
          <a:stretch/>
        </p:blipFill>
        <p:spPr>
          <a:xfrm>
            <a:off x="8741121" y="406169"/>
            <a:ext cx="1299172" cy="1906849"/>
          </a:xfrm>
          <a:prstGeom prst="rect">
            <a:avLst/>
          </a:prstGeom>
        </p:spPr>
      </p:pic>
    </p:spTree>
    <p:extLst>
      <p:ext uri="{BB962C8B-B14F-4D97-AF65-F5344CB8AC3E}">
        <p14:creationId xmlns:p14="http://schemas.microsoft.com/office/powerpoint/2010/main" val="38335477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4DBF6EB-EFFA-EBA2-03CB-1D4FCD33281E}"/>
              </a:ext>
            </a:extLst>
          </p:cNvPr>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What is Person Centre Care?</a:t>
            </a:r>
          </a:p>
        </p:txBody>
      </p:sp>
      <p:sp>
        <p:nvSpPr>
          <p:cNvPr id="6" name="Content Placeholder 5">
            <a:extLst>
              <a:ext uri="{FF2B5EF4-FFF2-40B4-BE49-F238E27FC236}">
                <a16:creationId xmlns:a16="http://schemas.microsoft.com/office/drawing/2014/main" id="{821CF1C1-4660-65AA-29B1-F661AA50FD1D}"/>
              </a:ext>
            </a:extLst>
          </p:cNvPr>
          <p:cNvSpPr>
            <a:spLocks noGrp="1"/>
          </p:cNvSpPr>
          <p:nvPr>
            <p:ph idx="1"/>
          </p:nvPr>
        </p:nvSpPr>
        <p:spPr/>
        <p:txBody>
          <a:bodyPr>
            <a:normAutofit fontScale="55000" lnSpcReduction="20000"/>
          </a:bodyPr>
          <a:lstStyle/>
          <a:p>
            <a:pPr marL="0" indent="0" algn="l" fontAlgn="ctr">
              <a:lnSpc>
                <a:spcPct val="120000"/>
              </a:lnSpc>
              <a:spcBef>
                <a:spcPts val="0"/>
              </a:spcBef>
              <a:buNone/>
            </a:pPr>
            <a:r>
              <a:rPr lang="en-GB" sz="3400" b="0" i="0" dirty="0">
                <a:effectLst/>
                <a:latin typeface="Arial" panose="020B0604020202020204" pitchFamily="34" charset="0"/>
                <a:cs typeface="Arial" panose="020B0604020202020204" pitchFamily="34" charset="0"/>
              </a:rPr>
              <a:t>Person-centred care is based on humanistic concepts, such as respect for individuals, mutual </a:t>
            </a:r>
            <a:r>
              <a:rPr lang="en-GB" sz="3400" b="0" i="0" dirty="0" smtClean="0">
                <a:effectLst/>
                <a:latin typeface="Arial" panose="020B0604020202020204" pitchFamily="34" charset="0"/>
                <a:cs typeface="Arial" panose="020B0604020202020204" pitchFamily="34" charset="0"/>
              </a:rPr>
              <a:t>respect </a:t>
            </a:r>
            <a:r>
              <a:rPr lang="en-GB" sz="3400" b="0" i="0" dirty="0">
                <a:effectLst/>
                <a:latin typeface="Arial" panose="020B0604020202020204" pitchFamily="34" charset="0"/>
                <a:cs typeface="Arial" panose="020B0604020202020204" pitchFamily="34" charset="0"/>
              </a:rPr>
              <a:t>and the right to self-determination. It also draws on the idea that people can be empowered to be partners in their care. </a:t>
            </a:r>
          </a:p>
          <a:p>
            <a:pPr marL="0" indent="0" algn="l" fontAlgn="ctr">
              <a:lnSpc>
                <a:spcPct val="120000"/>
              </a:lnSpc>
              <a:spcBef>
                <a:spcPts val="0"/>
              </a:spcBef>
              <a:buNone/>
            </a:pPr>
            <a:endParaRPr lang="en-GB" sz="3400" b="0" i="0" dirty="0">
              <a:effectLst/>
              <a:latin typeface="Arial" panose="020B0604020202020204" pitchFamily="34" charset="0"/>
              <a:cs typeface="Arial" panose="020B0604020202020204" pitchFamily="34" charset="0"/>
            </a:endParaRPr>
          </a:p>
          <a:p>
            <a:pPr marL="0" indent="0" algn="l">
              <a:lnSpc>
                <a:spcPct val="120000"/>
              </a:lnSpc>
              <a:spcBef>
                <a:spcPts val="0"/>
              </a:spcBef>
              <a:buNone/>
            </a:pPr>
            <a:r>
              <a:rPr lang="en-GB" sz="3400" b="0" i="0" dirty="0">
                <a:effectLst/>
                <a:latin typeface="Arial" panose="020B0604020202020204" pitchFamily="34" charset="0"/>
                <a:cs typeface="Arial" panose="020B0604020202020204" pitchFamily="34" charset="0"/>
              </a:rPr>
              <a:t>Here are some concepts that underpin person-centred care:</a:t>
            </a:r>
          </a:p>
          <a:p>
            <a:pPr algn="l" fontAlgn="ctr">
              <a:lnSpc>
                <a:spcPct val="120000"/>
              </a:lnSpc>
              <a:spcBef>
                <a:spcPts val="0"/>
              </a:spcBef>
              <a:buFont typeface="Arial" panose="020B0604020202020204" pitchFamily="34" charset="0"/>
              <a:buChar char="•"/>
            </a:pPr>
            <a:r>
              <a:rPr lang="en-GB" sz="3400" b="1" i="0" dirty="0">
                <a:effectLst/>
                <a:latin typeface="Arial" panose="020B0604020202020204" pitchFamily="34" charset="0"/>
                <a:cs typeface="Arial" panose="020B0604020202020204" pitchFamily="34" charset="0"/>
              </a:rPr>
              <a:t>Individuality</a:t>
            </a:r>
            <a:r>
              <a:rPr lang="en-GB" sz="3400" b="0" i="0" dirty="0">
                <a:effectLst/>
                <a:latin typeface="Arial" panose="020B0604020202020204" pitchFamily="34" charset="0"/>
                <a:cs typeface="Arial" panose="020B0604020202020204" pitchFamily="34" charset="0"/>
              </a:rPr>
              <a:t>: Treating people with dignity, </a:t>
            </a:r>
            <a:r>
              <a:rPr lang="en-GB" sz="3400" b="0" i="0" dirty="0" smtClean="0">
                <a:effectLst/>
                <a:latin typeface="Arial" panose="020B0604020202020204" pitchFamily="34" charset="0"/>
                <a:cs typeface="Arial" panose="020B0604020202020204" pitchFamily="34" charset="0"/>
              </a:rPr>
              <a:t>compassion </a:t>
            </a:r>
            <a:r>
              <a:rPr lang="en-GB" sz="3400" b="0" i="0" dirty="0">
                <a:effectLst/>
                <a:latin typeface="Arial" panose="020B0604020202020204" pitchFamily="34" charset="0"/>
                <a:cs typeface="Arial" panose="020B0604020202020204" pitchFamily="34" charset="0"/>
              </a:rPr>
              <a:t>and respect </a:t>
            </a:r>
          </a:p>
          <a:p>
            <a:pPr algn="l" fontAlgn="ctr">
              <a:lnSpc>
                <a:spcPct val="120000"/>
              </a:lnSpc>
              <a:spcBef>
                <a:spcPts val="0"/>
              </a:spcBef>
              <a:buFont typeface="Arial" panose="020B0604020202020204" pitchFamily="34" charset="0"/>
              <a:buChar char="•"/>
            </a:pPr>
            <a:r>
              <a:rPr lang="en-GB" sz="3400" b="1" i="0" dirty="0">
                <a:effectLst/>
                <a:latin typeface="Arial" panose="020B0604020202020204" pitchFamily="34" charset="0"/>
                <a:cs typeface="Arial" panose="020B0604020202020204" pitchFamily="34" charset="0"/>
              </a:rPr>
              <a:t>Independence</a:t>
            </a:r>
            <a:r>
              <a:rPr lang="en-GB" sz="3400" b="0" i="0" dirty="0">
                <a:effectLst/>
                <a:latin typeface="Arial" panose="020B0604020202020204" pitchFamily="34" charset="0"/>
                <a:cs typeface="Arial" panose="020B0604020202020204" pitchFamily="34" charset="0"/>
              </a:rPr>
              <a:t>: Helping people develop their strengths and abilities to live independently </a:t>
            </a:r>
          </a:p>
          <a:p>
            <a:pPr algn="l" fontAlgn="ctr">
              <a:lnSpc>
                <a:spcPct val="120000"/>
              </a:lnSpc>
              <a:spcBef>
                <a:spcPts val="0"/>
              </a:spcBef>
              <a:buFont typeface="Arial" panose="020B0604020202020204" pitchFamily="34" charset="0"/>
              <a:buChar char="•"/>
            </a:pPr>
            <a:r>
              <a:rPr lang="en-GB" sz="3400" b="1" i="0" dirty="0">
                <a:effectLst/>
                <a:latin typeface="Arial" panose="020B0604020202020204" pitchFamily="34" charset="0"/>
                <a:cs typeface="Arial" panose="020B0604020202020204" pitchFamily="34" charset="0"/>
              </a:rPr>
              <a:t>Partnership</a:t>
            </a:r>
            <a:r>
              <a:rPr lang="en-GB" sz="3400" b="0" i="0" dirty="0">
                <a:effectLst/>
                <a:latin typeface="Arial" panose="020B0604020202020204" pitchFamily="34" charset="0"/>
                <a:cs typeface="Arial" panose="020B0604020202020204" pitchFamily="34" charset="0"/>
              </a:rPr>
              <a:t>: Involving people in decision-making and creating services in partnership with them </a:t>
            </a:r>
          </a:p>
          <a:p>
            <a:pPr algn="l" fontAlgn="ctr">
              <a:lnSpc>
                <a:spcPct val="120000"/>
              </a:lnSpc>
              <a:spcBef>
                <a:spcPts val="0"/>
              </a:spcBef>
              <a:buFont typeface="Arial" panose="020B0604020202020204" pitchFamily="34" charset="0"/>
              <a:buChar char="•"/>
            </a:pPr>
            <a:r>
              <a:rPr lang="en-GB" sz="3400" b="1" i="0" dirty="0" smtClean="0">
                <a:effectLst/>
                <a:latin typeface="Arial" panose="020B0604020202020204" pitchFamily="34" charset="0"/>
                <a:cs typeface="Arial" panose="020B0604020202020204" pitchFamily="34" charset="0"/>
              </a:rPr>
              <a:t>Personalised </a:t>
            </a:r>
            <a:r>
              <a:rPr lang="en-GB" sz="3400" b="1" i="0" dirty="0">
                <a:effectLst/>
                <a:latin typeface="Arial" panose="020B0604020202020204" pitchFamily="34" charset="0"/>
                <a:cs typeface="Arial" panose="020B0604020202020204" pitchFamily="34" charset="0"/>
              </a:rPr>
              <a:t>care</a:t>
            </a:r>
            <a:r>
              <a:rPr lang="en-GB" sz="3400" b="0" i="0" dirty="0">
                <a:effectLst/>
                <a:latin typeface="Arial" panose="020B0604020202020204" pitchFamily="34" charset="0"/>
                <a:cs typeface="Arial" panose="020B0604020202020204" pitchFamily="34" charset="0"/>
              </a:rPr>
              <a:t>: Tailoring care to meet the needs of each individual </a:t>
            </a:r>
          </a:p>
          <a:p>
            <a:pPr algn="l" fontAlgn="ctr">
              <a:lnSpc>
                <a:spcPct val="120000"/>
              </a:lnSpc>
              <a:spcBef>
                <a:spcPts val="0"/>
              </a:spcBef>
              <a:buFont typeface="Arial" panose="020B0604020202020204" pitchFamily="34" charset="0"/>
              <a:buChar char="•"/>
            </a:pPr>
            <a:r>
              <a:rPr lang="en-GB" sz="3400" b="1" i="0" dirty="0">
                <a:effectLst/>
                <a:latin typeface="Arial" panose="020B0604020202020204" pitchFamily="34" charset="0"/>
                <a:cs typeface="Arial" panose="020B0604020202020204" pitchFamily="34" charset="0"/>
              </a:rPr>
              <a:t>Coordinated care</a:t>
            </a:r>
            <a:r>
              <a:rPr lang="en-GB" sz="3400" b="0" i="0" dirty="0">
                <a:effectLst/>
                <a:latin typeface="Arial" panose="020B0604020202020204" pitchFamily="34" charset="0"/>
                <a:cs typeface="Arial" panose="020B0604020202020204" pitchFamily="34" charset="0"/>
              </a:rPr>
              <a:t>: Ensuring that all care is aligned and that support services are coordinated </a:t>
            </a:r>
          </a:p>
          <a:p>
            <a:pPr algn="l">
              <a:lnSpc>
                <a:spcPct val="120000"/>
              </a:lnSpc>
              <a:spcBef>
                <a:spcPts val="0"/>
              </a:spcBef>
              <a:buFont typeface="Arial" panose="020B0604020202020204" pitchFamily="34" charset="0"/>
              <a:buChar char="•"/>
            </a:pPr>
            <a:r>
              <a:rPr lang="en-GB" sz="3400" b="1" i="0" dirty="0">
                <a:effectLst/>
                <a:latin typeface="Arial" panose="020B0604020202020204" pitchFamily="34" charset="0"/>
                <a:cs typeface="Arial" panose="020B0604020202020204" pitchFamily="34" charset="0"/>
              </a:rPr>
              <a:t>Trusting relationships</a:t>
            </a:r>
            <a:r>
              <a:rPr lang="en-GB" sz="3400" b="0" i="0" dirty="0">
                <a:effectLst/>
                <a:latin typeface="Arial" panose="020B0604020202020204" pitchFamily="34" charset="0"/>
                <a:cs typeface="Arial" panose="020B0604020202020204" pitchFamily="34" charset="0"/>
              </a:rPr>
              <a:t>: Building relationships with people in care and supporting them to express their concerns </a:t>
            </a:r>
          </a:p>
          <a:p>
            <a:endParaRPr lang="en-GB" dirty="0"/>
          </a:p>
        </p:txBody>
      </p:sp>
    </p:spTree>
    <p:extLst>
      <p:ext uri="{BB962C8B-B14F-4D97-AF65-F5344CB8AC3E}">
        <p14:creationId xmlns:p14="http://schemas.microsoft.com/office/powerpoint/2010/main" val="3111628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678F6-907C-B977-5B43-D0FFA8BD5AFC}"/>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2800" b="1" dirty="0">
                <a:latin typeface="Arial" panose="020B0604020202020204" pitchFamily="34" charset="0"/>
                <a:cs typeface="Arial" panose="020B0604020202020204" pitchFamily="34" charset="0"/>
              </a:rPr>
              <a:t>Person-centred care when working with children and young people includes: </a:t>
            </a:r>
          </a:p>
        </p:txBody>
      </p:sp>
      <p:sp>
        <p:nvSpPr>
          <p:cNvPr id="3" name="Content Placeholder 2">
            <a:extLst>
              <a:ext uri="{FF2B5EF4-FFF2-40B4-BE49-F238E27FC236}">
                <a16:creationId xmlns:a16="http://schemas.microsoft.com/office/drawing/2014/main" id="{41D7CA2E-749B-1AE7-0B23-34CCB6054985}"/>
              </a:ext>
            </a:extLst>
          </p:cNvPr>
          <p:cNvSpPr>
            <a:spLocks noGrp="1"/>
          </p:cNvSpPr>
          <p:nvPr>
            <p:ph sz="half" idx="1"/>
          </p:nvPr>
        </p:nvSpPr>
        <p:spPr>
          <a:xfrm>
            <a:off x="511444" y="1544155"/>
            <a:ext cx="8619485" cy="3934496"/>
          </a:xfrm>
        </p:spPr>
        <p:txBody>
          <a:bodyPr>
            <a:normAutofit/>
          </a:bodyPr>
          <a:lstStyle/>
          <a:p>
            <a:pPr>
              <a:lnSpc>
                <a:spcPct val="110000"/>
              </a:lnSpc>
              <a:spcBef>
                <a:spcPts val="0"/>
              </a:spcBef>
            </a:pPr>
            <a:r>
              <a:rPr lang="en-GB" dirty="0">
                <a:latin typeface="Arial" panose="020B0604020202020204" pitchFamily="34" charset="0"/>
                <a:cs typeface="Arial" panose="020B0604020202020204" pitchFamily="34" charset="0"/>
              </a:rPr>
              <a:t>Understanding their needs </a:t>
            </a:r>
          </a:p>
          <a:p>
            <a:pPr>
              <a:lnSpc>
                <a:spcPct val="110000"/>
              </a:lnSpc>
              <a:spcBef>
                <a:spcPts val="0"/>
              </a:spcBef>
            </a:pPr>
            <a:r>
              <a:rPr lang="en-GB" dirty="0">
                <a:latin typeface="Arial" panose="020B0604020202020204" pitchFamily="34" charset="0"/>
                <a:cs typeface="Arial" panose="020B0604020202020204" pitchFamily="34" charset="0"/>
              </a:rPr>
              <a:t>Agree goals</a:t>
            </a:r>
          </a:p>
          <a:p>
            <a:pPr>
              <a:lnSpc>
                <a:spcPct val="110000"/>
              </a:lnSpc>
              <a:spcBef>
                <a:spcPts val="0"/>
              </a:spcBef>
            </a:pPr>
            <a:r>
              <a:rPr lang="en-GB" dirty="0">
                <a:latin typeface="Arial" panose="020B0604020202020204" pitchFamily="34" charset="0"/>
                <a:cs typeface="Arial" panose="020B0604020202020204" pitchFamily="34" charset="0"/>
              </a:rPr>
              <a:t>Consider options for treatment and support </a:t>
            </a:r>
          </a:p>
          <a:p>
            <a:pPr>
              <a:lnSpc>
                <a:spcPct val="110000"/>
              </a:lnSpc>
              <a:spcBef>
                <a:spcPts val="0"/>
              </a:spcBef>
            </a:pPr>
            <a:r>
              <a:rPr lang="en-GB" dirty="0">
                <a:latin typeface="Arial" panose="020B0604020202020204" pitchFamily="34" charset="0"/>
                <a:cs typeface="Arial" panose="020B0604020202020204" pitchFamily="34" charset="0"/>
              </a:rPr>
              <a:t>Put in place plans that take account of needs and preferences</a:t>
            </a:r>
          </a:p>
          <a:p>
            <a:pPr>
              <a:lnSpc>
                <a:spcPct val="110000"/>
              </a:lnSpc>
              <a:spcBef>
                <a:spcPts val="0"/>
              </a:spcBef>
            </a:pPr>
            <a:r>
              <a:rPr lang="en-GB" dirty="0">
                <a:latin typeface="Arial" panose="020B0604020202020204" pitchFamily="34" charset="0"/>
                <a:cs typeface="Arial" panose="020B0604020202020204" pitchFamily="34" charset="0"/>
              </a:rPr>
              <a:t>Communicate on an ongoing basis about how things are progressing</a:t>
            </a:r>
          </a:p>
          <a:p>
            <a:pPr>
              <a:lnSpc>
                <a:spcPct val="110000"/>
              </a:lnSpc>
              <a:spcBef>
                <a:spcPts val="0"/>
              </a:spcBef>
            </a:pPr>
            <a:r>
              <a:rPr lang="en-GB" dirty="0">
                <a:latin typeface="Arial" panose="020B0604020202020204" pitchFamily="34" charset="0"/>
                <a:cs typeface="Arial" panose="020B0604020202020204" pitchFamily="34" charset="0"/>
              </a:rPr>
              <a:t>Monitor progress and respond to feedback. </a:t>
            </a:r>
          </a:p>
          <a:p>
            <a:endParaRPr lang="en-GB" sz="3200" dirty="0"/>
          </a:p>
        </p:txBody>
      </p:sp>
      <p:pic>
        <p:nvPicPr>
          <p:cNvPr id="6" name="Picture 5">
            <a:extLst>
              <a:ext uri="{FF2B5EF4-FFF2-40B4-BE49-F238E27FC236}">
                <a16:creationId xmlns:a16="http://schemas.microsoft.com/office/drawing/2014/main" id="{B711946F-B070-85F3-5C9F-CED046FF184A}"/>
              </a:ext>
            </a:extLst>
          </p:cNvPr>
          <p:cNvPicPr>
            <a:picLocks noChangeAspect="1"/>
          </p:cNvPicPr>
          <p:nvPr/>
        </p:nvPicPr>
        <p:blipFill rotWithShape="1">
          <a:blip r:embed="rId2"/>
          <a:srcRect l="32636" t="15918" r="31938" b="3968"/>
          <a:stretch/>
        </p:blipFill>
        <p:spPr>
          <a:xfrm>
            <a:off x="9257415" y="1417638"/>
            <a:ext cx="2122967" cy="2700537"/>
          </a:xfrm>
          <a:prstGeom prst="rect">
            <a:avLst/>
          </a:prstGeom>
          <a:noFill/>
        </p:spPr>
      </p:pic>
      <p:sp>
        <p:nvSpPr>
          <p:cNvPr id="7" name="TextBox 6">
            <a:extLst>
              <a:ext uri="{FF2B5EF4-FFF2-40B4-BE49-F238E27FC236}">
                <a16:creationId xmlns:a16="http://schemas.microsoft.com/office/drawing/2014/main" id="{BEF874EB-76D7-8C49-5803-863B29A571CE}"/>
              </a:ext>
            </a:extLst>
          </p:cNvPr>
          <p:cNvSpPr txBox="1"/>
          <p:nvPr/>
        </p:nvSpPr>
        <p:spPr>
          <a:xfrm>
            <a:off x="609600" y="5478651"/>
            <a:ext cx="9960243" cy="230832"/>
          </a:xfrm>
          <a:prstGeom prst="rect">
            <a:avLst/>
          </a:prstGeom>
          <a:noFill/>
        </p:spPr>
        <p:txBody>
          <a:bodyPr wrap="square" rtlCol="0">
            <a:spAutoFit/>
          </a:bodyPr>
          <a:lstStyle/>
          <a:p>
            <a:r>
              <a:rPr lang="en-GB" sz="900" dirty="0"/>
              <a:t>Source: </a:t>
            </a:r>
            <a:r>
              <a:rPr lang="en-GB" sz="900" dirty="0">
                <a:hlinkClick r:id="rId3"/>
              </a:rPr>
              <a:t>https://www.corc.uk.net/media/1604/setting-the-standard-4web.pdf</a:t>
            </a:r>
            <a:r>
              <a:rPr lang="en-GB" sz="900" dirty="0"/>
              <a:t>  </a:t>
            </a:r>
          </a:p>
        </p:txBody>
      </p:sp>
    </p:spTree>
    <p:extLst>
      <p:ext uri="{BB962C8B-B14F-4D97-AF65-F5344CB8AC3E}">
        <p14:creationId xmlns:p14="http://schemas.microsoft.com/office/powerpoint/2010/main" val="2203524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EB1CE-6A2D-8507-85B6-2839BEDB1CDE}"/>
              </a:ext>
            </a:extLst>
          </p:cNvPr>
          <p:cNvSpPr>
            <a:spLocks noGrp="1"/>
          </p:cNvSpPr>
          <p:nvPr>
            <p:ph type="title"/>
          </p:nvPr>
        </p:nvSpPr>
        <p:spPr>
          <a:xfrm>
            <a:off x="900042" y="265812"/>
            <a:ext cx="10632559" cy="1143000"/>
          </a:xfrm>
        </p:spPr>
        <p:txBody>
          <a:bodyPr anchor="ctr">
            <a:normAutofit/>
          </a:bodyPr>
          <a:lstStyle/>
          <a:p>
            <a:pPr>
              <a:lnSpc>
                <a:spcPct val="90000"/>
              </a:lnSpc>
            </a:pPr>
            <a:r>
              <a:rPr lang="en-GB" sz="3200" b="1" dirty="0">
                <a:latin typeface="Arial" panose="020B0604020202020204" pitchFamily="34" charset="0"/>
                <a:cs typeface="Arial" panose="020B0604020202020204" pitchFamily="34" charset="0"/>
              </a:rPr>
              <a:t>What is a person-centred approach to dementia care?</a:t>
            </a:r>
          </a:p>
        </p:txBody>
      </p:sp>
      <p:sp>
        <p:nvSpPr>
          <p:cNvPr id="3" name="Content Placeholder 2">
            <a:extLst>
              <a:ext uri="{FF2B5EF4-FFF2-40B4-BE49-F238E27FC236}">
                <a16:creationId xmlns:a16="http://schemas.microsoft.com/office/drawing/2014/main" id="{ECE99950-8E9C-2598-3D94-4BC38550358C}"/>
              </a:ext>
            </a:extLst>
          </p:cNvPr>
          <p:cNvSpPr>
            <a:spLocks noGrp="1"/>
          </p:cNvSpPr>
          <p:nvPr>
            <p:ph sz="half" idx="1"/>
          </p:nvPr>
        </p:nvSpPr>
        <p:spPr>
          <a:xfrm>
            <a:off x="1010092" y="1307804"/>
            <a:ext cx="10522509" cy="4338083"/>
          </a:xfrm>
        </p:spPr>
        <p:txBody>
          <a:bodyPr>
            <a:noAutofit/>
          </a:bodyPr>
          <a:lstStyle/>
          <a:p>
            <a:pPr>
              <a:lnSpc>
                <a:spcPct val="100000"/>
              </a:lnSpc>
              <a:spcBef>
                <a:spcPts val="0"/>
              </a:spcBef>
            </a:pPr>
            <a:r>
              <a:rPr lang="en-GB" sz="2400" dirty="0">
                <a:latin typeface="Arial" panose="020B0604020202020204" pitchFamily="34" charset="0"/>
                <a:cs typeface="Arial" panose="020B0604020202020204" pitchFamily="34" charset="0"/>
              </a:rPr>
              <a:t>Understanding their history, lifestyle, culture and preferences, including their likes, dislikes, hobbies and interests.</a:t>
            </a:r>
          </a:p>
          <a:p>
            <a:pPr>
              <a:lnSpc>
                <a:spcPct val="100000"/>
              </a:lnSpc>
              <a:spcBef>
                <a:spcPts val="0"/>
              </a:spcBef>
            </a:pPr>
            <a:r>
              <a:rPr lang="en-GB" sz="2400" dirty="0">
                <a:latin typeface="Arial" panose="020B0604020202020204" pitchFamily="34" charset="0"/>
                <a:cs typeface="Arial" panose="020B0604020202020204" pitchFamily="34" charset="0"/>
              </a:rPr>
              <a:t>Looking at situations from the point of view of the person with dementia.</a:t>
            </a:r>
          </a:p>
          <a:p>
            <a:pPr>
              <a:lnSpc>
                <a:spcPct val="100000"/>
              </a:lnSpc>
              <a:spcBef>
                <a:spcPts val="0"/>
              </a:spcBef>
            </a:pPr>
            <a:r>
              <a:rPr lang="en-GB" sz="2400" dirty="0">
                <a:latin typeface="Arial" panose="020B0604020202020204" pitchFamily="34" charset="0"/>
                <a:cs typeface="Arial" panose="020B0604020202020204" pitchFamily="34" charset="0"/>
              </a:rPr>
              <a:t>Providing opportunities for the person to have conversations and relationships with other people. </a:t>
            </a:r>
          </a:p>
          <a:p>
            <a:pPr>
              <a:lnSpc>
                <a:spcPct val="100000"/>
              </a:lnSpc>
              <a:spcBef>
                <a:spcPts val="0"/>
              </a:spcBef>
            </a:pPr>
            <a:r>
              <a:rPr lang="en-GB" sz="2400" dirty="0">
                <a:latin typeface="Arial" panose="020B0604020202020204" pitchFamily="34" charset="0"/>
                <a:cs typeface="Arial" panose="020B0604020202020204" pitchFamily="34" charset="0"/>
              </a:rPr>
              <a:t>Ensuring the person has the chance to try new things or take part in activities they enjoy.</a:t>
            </a:r>
          </a:p>
          <a:p>
            <a:pPr>
              <a:lnSpc>
                <a:spcPct val="100000"/>
              </a:lnSpc>
              <a:spcBef>
                <a:spcPts val="0"/>
              </a:spcBef>
            </a:pPr>
            <a:r>
              <a:rPr lang="en-GB" sz="2400" dirty="0">
                <a:latin typeface="Arial" panose="020B0604020202020204" pitchFamily="34" charset="0"/>
                <a:cs typeface="Arial" panose="020B0604020202020204" pitchFamily="34" charset="0"/>
              </a:rPr>
              <a:t>Family, carers, and the person with dementia (where possible) should always be involved in developing a care plan based on person-centred care as their knowledge and understanding of the person is extremely valuable to make sure the care plan is right for them.</a:t>
            </a:r>
          </a:p>
          <a:p>
            <a:pPr marL="0" indent="0">
              <a:buNone/>
            </a:pPr>
            <a:r>
              <a:rPr lang="en-GB" sz="900" dirty="0"/>
              <a:t>        </a:t>
            </a:r>
          </a:p>
          <a:p>
            <a:pPr marL="0" indent="0">
              <a:buNone/>
            </a:pPr>
            <a:r>
              <a:rPr lang="en-GB" sz="900" dirty="0"/>
              <a:t>   Source: </a:t>
            </a:r>
            <a:r>
              <a:rPr lang="en-GB" sz="900" dirty="0">
                <a:hlinkClick r:id="rId2"/>
              </a:rPr>
              <a:t>https://www.alzheimers.org.uk/about-dementia/treatments/person-centred-care</a:t>
            </a:r>
            <a:endParaRPr lang="en-GB" sz="900" dirty="0"/>
          </a:p>
          <a:p>
            <a:pPr marL="0" indent="0">
              <a:buNone/>
            </a:pPr>
            <a:endParaRPr lang="en-GB" sz="2400" dirty="0"/>
          </a:p>
        </p:txBody>
      </p:sp>
      <p:pic>
        <p:nvPicPr>
          <p:cNvPr id="17410" name="Picture 2" descr="See the source image">
            <a:extLst>
              <a:ext uri="{FF2B5EF4-FFF2-40B4-BE49-F238E27FC236}">
                <a16:creationId xmlns:a16="http://schemas.microsoft.com/office/drawing/2014/main" id="{8B972B67-CE3A-B2ED-7EAA-8327BA30E30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75" r="21929" b="-1"/>
          <a:stretch/>
        </p:blipFill>
        <p:spPr bwMode="auto">
          <a:xfrm>
            <a:off x="9597396" y="5254286"/>
            <a:ext cx="1935205" cy="1433593"/>
          </a:xfrm>
          <a:prstGeom prst="rect">
            <a:avLst/>
          </a:prstGeom>
          <a:solidFill>
            <a:srgbClr val="FFFFFF"/>
          </a:solidFill>
        </p:spPr>
      </p:pic>
    </p:spTree>
    <p:extLst>
      <p:ext uri="{BB962C8B-B14F-4D97-AF65-F5344CB8AC3E}">
        <p14:creationId xmlns:p14="http://schemas.microsoft.com/office/powerpoint/2010/main" val="16894126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DA23A-5F4E-287F-17E0-67101EBE4EBB}"/>
              </a:ext>
            </a:extLst>
          </p:cNvPr>
          <p:cNvSpPr>
            <a:spLocks noGrp="1"/>
          </p:cNvSpPr>
          <p:nvPr>
            <p:ph type="title"/>
          </p:nvPr>
        </p:nvSpPr>
        <p:spPr>
          <a:xfrm>
            <a:off x="1275907" y="574158"/>
            <a:ext cx="10417861" cy="1228264"/>
          </a:xfrm>
        </p:spPr>
        <p:txBody>
          <a:bodyPr>
            <a:normAutofit fontScale="90000"/>
          </a:bodyPr>
          <a:lstStyle/>
          <a:p>
            <a:r>
              <a:rPr lang="en-GB" sz="3600" b="1" dirty="0"/>
              <a:t>Examples of person-centred approach in dementia care</a:t>
            </a:r>
            <a:r>
              <a:rPr lang="en-GB" dirty="0"/>
              <a:t/>
            </a:r>
            <a:br>
              <a:rPr lang="en-GB" dirty="0"/>
            </a:br>
            <a:endParaRPr lang="en-GB" dirty="0"/>
          </a:p>
        </p:txBody>
      </p:sp>
      <p:sp>
        <p:nvSpPr>
          <p:cNvPr id="3" name="Content Placeholder 2">
            <a:extLst>
              <a:ext uri="{FF2B5EF4-FFF2-40B4-BE49-F238E27FC236}">
                <a16:creationId xmlns:a16="http://schemas.microsoft.com/office/drawing/2014/main" id="{80A2D0C3-9601-E516-9D2C-AA9A1218E081}"/>
              </a:ext>
            </a:extLst>
          </p:cNvPr>
          <p:cNvSpPr>
            <a:spLocks noGrp="1"/>
          </p:cNvSpPr>
          <p:nvPr>
            <p:ph idx="1"/>
          </p:nvPr>
        </p:nvSpPr>
        <p:spPr>
          <a:xfrm>
            <a:off x="1275907" y="1600200"/>
            <a:ext cx="10037135" cy="4404945"/>
          </a:xfrm>
        </p:spPr>
        <p:txBody>
          <a:bodyPr>
            <a:normAutofit fontScale="77500" lnSpcReduction="20000"/>
          </a:bodyPr>
          <a:lstStyle/>
          <a:p>
            <a:pPr marL="0" indent="0">
              <a:lnSpc>
                <a:spcPct val="110000"/>
              </a:lnSpc>
              <a:spcBef>
                <a:spcPts val="0"/>
              </a:spcBef>
              <a:buNone/>
            </a:pPr>
            <a:r>
              <a:rPr lang="en-GB" dirty="0">
                <a:latin typeface="Arial" panose="020B0604020202020204" pitchFamily="34" charset="0"/>
                <a:cs typeface="Arial" panose="020B0604020202020204" pitchFamily="34" charset="0"/>
              </a:rPr>
              <a:t>1. Giving a choice of food at mealtimes. Either ask what they would like or show pictures to help. </a:t>
            </a:r>
          </a:p>
          <a:p>
            <a:pPr marL="0" indent="0">
              <a:lnSpc>
                <a:spcPct val="110000"/>
              </a:lnSpc>
              <a:spcBef>
                <a:spcPts val="0"/>
              </a:spcBef>
              <a:buNone/>
            </a:pPr>
            <a:endParaRPr lang="en-GB" dirty="0">
              <a:latin typeface="Arial" panose="020B0604020202020204" pitchFamily="34" charset="0"/>
              <a:cs typeface="Arial" panose="020B0604020202020204" pitchFamily="34" charset="0"/>
            </a:endParaRPr>
          </a:p>
          <a:p>
            <a:pPr marL="0" indent="0">
              <a:lnSpc>
                <a:spcPct val="110000"/>
              </a:lnSpc>
              <a:spcBef>
                <a:spcPts val="0"/>
              </a:spcBef>
              <a:buNone/>
            </a:pPr>
            <a:r>
              <a:rPr lang="en-GB" dirty="0">
                <a:latin typeface="Arial" panose="020B0604020202020204" pitchFamily="34" charset="0"/>
                <a:cs typeface="Arial" panose="020B0604020202020204" pitchFamily="34" charset="0"/>
              </a:rPr>
              <a:t>2. Little things mean a lot – too much choice may be overwhelming, but some is essential. For example, choosing which necklace, lipstick, watch or tie to wear, might seem insignificant, but it can make someone with dementia feel more in control of their own life.</a:t>
            </a:r>
          </a:p>
          <a:p>
            <a:pPr marL="0" indent="0">
              <a:lnSpc>
                <a:spcPct val="110000"/>
              </a:lnSpc>
              <a:spcBef>
                <a:spcPts val="0"/>
              </a:spcBef>
              <a:buNone/>
            </a:pPr>
            <a:endParaRPr lang="en-GB" dirty="0">
              <a:latin typeface="Arial" panose="020B0604020202020204" pitchFamily="34" charset="0"/>
              <a:cs typeface="Arial" panose="020B0604020202020204" pitchFamily="34" charset="0"/>
            </a:endParaRPr>
          </a:p>
          <a:p>
            <a:pPr marL="0" indent="0">
              <a:lnSpc>
                <a:spcPct val="110000"/>
              </a:lnSpc>
              <a:spcBef>
                <a:spcPts val="0"/>
              </a:spcBef>
              <a:buNone/>
            </a:pPr>
            <a:r>
              <a:rPr lang="en-GB" dirty="0">
                <a:latin typeface="Arial" panose="020B0604020202020204" pitchFamily="34" charset="0"/>
                <a:cs typeface="Arial" panose="020B0604020202020204" pitchFamily="34" charset="0"/>
              </a:rPr>
              <a:t>3. Ask yourself: Am I seeing the world through their eyes? If the answer is yes (or as much as you can) you are using a person-centred approach.</a:t>
            </a:r>
          </a:p>
          <a:p>
            <a:endParaRPr lang="en-GB" dirty="0"/>
          </a:p>
        </p:txBody>
      </p:sp>
    </p:spTree>
    <p:extLst>
      <p:ext uri="{BB962C8B-B14F-4D97-AF65-F5344CB8AC3E}">
        <p14:creationId xmlns:p14="http://schemas.microsoft.com/office/powerpoint/2010/main" val="1099643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41B4D-E26B-711D-63D3-1C6009D71AE6}"/>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F9140434-05DB-DF81-7E54-5A6A0E9169A0}"/>
              </a:ext>
            </a:extLst>
          </p:cNvPr>
          <p:cNvPicPr>
            <a:picLocks noGrp="1" noChangeAspect="1"/>
          </p:cNvPicPr>
          <p:nvPr>
            <p:ph idx="1"/>
          </p:nvPr>
        </p:nvPicPr>
        <p:blipFill>
          <a:blip r:embed="rId2"/>
          <a:srcRect l="3454" t="16808" r="72582" b="24232"/>
          <a:stretch/>
        </p:blipFill>
        <p:spPr>
          <a:xfrm>
            <a:off x="2358212" y="117475"/>
            <a:ext cx="7676707" cy="5596122"/>
          </a:xfrm>
        </p:spPr>
      </p:pic>
      <p:sp>
        <p:nvSpPr>
          <p:cNvPr id="6" name="TextBox 5">
            <a:extLst>
              <a:ext uri="{FF2B5EF4-FFF2-40B4-BE49-F238E27FC236}">
                <a16:creationId xmlns:a16="http://schemas.microsoft.com/office/drawing/2014/main" id="{D64B7D61-115C-E4BD-DEC7-1D10CD19A9FA}"/>
              </a:ext>
            </a:extLst>
          </p:cNvPr>
          <p:cNvSpPr txBox="1"/>
          <p:nvPr/>
        </p:nvSpPr>
        <p:spPr>
          <a:xfrm>
            <a:off x="2508619" y="5344265"/>
            <a:ext cx="8835656" cy="369332"/>
          </a:xfrm>
          <a:prstGeom prst="rect">
            <a:avLst/>
          </a:prstGeom>
          <a:noFill/>
        </p:spPr>
        <p:txBody>
          <a:bodyPr wrap="square">
            <a:spAutoFit/>
          </a:bodyPr>
          <a:lstStyle/>
          <a:p>
            <a:r>
              <a:rPr lang="en-GB" dirty="0">
                <a:hlinkClick r:id="rId3"/>
              </a:rPr>
              <a:t>https://www.scie.org.uk/mca/practice/care-planning/person-centred-care/</a:t>
            </a:r>
            <a:r>
              <a:rPr lang="en-GB" dirty="0"/>
              <a:t> </a:t>
            </a:r>
          </a:p>
        </p:txBody>
      </p:sp>
    </p:spTree>
    <p:extLst>
      <p:ext uri="{BB962C8B-B14F-4D97-AF65-F5344CB8AC3E}">
        <p14:creationId xmlns:p14="http://schemas.microsoft.com/office/powerpoint/2010/main" val="22806754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4DDDE-D4F1-03DD-F17D-D8711282CA68}"/>
              </a:ext>
            </a:extLst>
          </p:cNvPr>
          <p:cNvSpPr>
            <a:spLocks noGrp="1"/>
          </p:cNvSpPr>
          <p:nvPr>
            <p:ph type="title"/>
          </p:nvPr>
        </p:nvSpPr>
        <p:spPr>
          <a:xfrm>
            <a:off x="753139" y="68668"/>
            <a:ext cx="11080898" cy="1009651"/>
          </a:xfrm>
        </p:spPr>
        <p:txBody>
          <a:bodyPr>
            <a:normAutofit/>
          </a:bodyPr>
          <a:lstStyle/>
          <a:p>
            <a:r>
              <a:rPr lang="en-GB" sz="2800" b="1" i="0" dirty="0">
                <a:solidFill>
                  <a:srgbClr val="001D35"/>
                </a:solidFill>
                <a:effectLst/>
                <a:latin typeface="Arial" panose="020B0604020202020204" pitchFamily="34" charset="0"/>
                <a:cs typeface="Arial" panose="020B0604020202020204" pitchFamily="34" charset="0"/>
              </a:rPr>
              <a:t>Some criticisms of patient-centred care (PCC) include:</a:t>
            </a:r>
            <a:r>
              <a:rPr lang="en-GB" sz="2800" b="0" i="0" dirty="0">
                <a:solidFill>
                  <a:srgbClr val="001D35"/>
                </a:solidFill>
                <a:effectLst/>
                <a:latin typeface="Arial" panose="020B0604020202020204" pitchFamily="34" charset="0"/>
                <a:cs typeface="Arial" panose="020B0604020202020204" pitchFamily="34" charset="0"/>
              </a:rPr>
              <a:t/>
            </a:r>
            <a:br>
              <a:rPr lang="en-GB" sz="2800" b="0" i="0" dirty="0">
                <a:solidFill>
                  <a:srgbClr val="001D35"/>
                </a:solidFill>
                <a:effectLst/>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F9517F2-EE1D-F423-F7DF-FE785233D169}"/>
              </a:ext>
            </a:extLst>
          </p:cNvPr>
          <p:cNvSpPr>
            <a:spLocks noGrp="1"/>
          </p:cNvSpPr>
          <p:nvPr>
            <p:ph idx="1"/>
          </p:nvPr>
        </p:nvSpPr>
        <p:spPr>
          <a:xfrm>
            <a:off x="838199" y="648585"/>
            <a:ext cx="10910777" cy="4933065"/>
          </a:xfrm>
        </p:spPr>
        <p:txBody>
          <a:bodyPr>
            <a:noAutofit/>
          </a:bodyPr>
          <a:lstStyle/>
          <a:p>
            <a:pPr>
              <a:lnSpc>
                <a:spcPct val="120000"/>
              </a:lnSpc>
              <a:spcBef>
                <a:spcPts val="0"/>
              </a:spcBef>
            </a:pPr>
            <a:r>
              <a:rPr lang="en-GB" sz="1600" b="1" i="0" dirty="0">
                <a:effectLst/>
              </a:rPr>
              <a:t>Compassion fatigue</a:t>
            </a:r>
            <a:endParaRPr lang="en-GB" sz="1600" b="0" i="0" dirty="0">
              <a:effectLst/>
            </a:endParaRPr>
          </a:p>
          <a:p>
            <a:pPr marL="0" indent="0" fontAlgn="ctr">
              <a:lnSpc>
                <a:spcPct val="120000"/>
              </a:lnSpc>
              <a:spcBef>
                <a:spcPts val="0"/>
              </a:spcBef>
              <a:buNone/>
            </a:pPr>
            <a:r>
              <a:rPr lang="en-GB" sz="1600" b="0" i="0" dirty="0">
                <a:effectLst/>
              </a:rPr>
              <a:t>PCC is defined by genuine contact with patients and the use of self, which can increase the </a:t>
            </a:r>
            <a:r>
              <a:rPr lang="en-GB" sz="1600" b="0" i="0" dirty="0" smtClean="0">
                <a:effectLst/>
              </a:rPr>
              <a:t>risk </a:t>
            </a:r>
            <a:r>
              <a:rPr lang="en-GB" sz="1600" b="0" i="0" dirty="0">
                <a:effectLst/>
              </a:rPr>
              <a:t>of compassion fatigue. </a:t>
            </a:r>
          </a:p>
          <a:p>
            <a:pPr fontAlgn="ctr">
              <a:lnSpc>
                <a:spcPct val="120000"/>
              </a:lnSpc>
              <a:spcBef>
                <a:spcPts val="0"/>
              </a:spcBef>
            </a:pPr>
            <a:endParaRPr lang="en-GB" sz="1600" b="0" i="0" dirty="0">
              <a:effectLst/>
            </a:endParaRPr>
          </a:p>
          <a:p>
            <a:pPr>
              <a:lnSpc>
                <a:spcPct val="120000"/>
              </a:lnSpc>
              <a:spcBef>
                <a:spcPts val="0"/>
              </a:spcBef>
            </a:pPr>
            <a:r>
              <a:rPr lang="en-GB" sz="1600" b="1" i="0" dirty="0">
                <a:effectLst/>
              </a:rPr>
              <a:t>Moral imperative</a:t>
            </a:r>
            <a:endParaRPr lang="en-GB" sz="1600" b="0" i="0" dirty="0">
              <a:effectLst/>
            </a:endParaRPr>
          </a:p>
          <a:p>
            <a:pPr marL="0" indent="0" fontAlgn="ctr">
              <a:lnSpc>
                <a:spcPct val="120000"/>
              </a:lnSpc>
              <a:spcBef>
                <a:spcPts val="0"/>
              </a:spcBef>
              <a:buNone/>
            </a:pPr>
            <a:r>
              <a:rPr lang="en-GB" sz="1600" b="0" i="0" dirty="0">
                <a:effectLst/>
              </a:rPr>
              <a:t>PCC is often framed as a moral imperative, which can make critical engagement difficult. </a:t>
            </a:r>
          </a:p>
          <a:p>
            <a:pPr fontAlgn="ctr">
              <a:lnSpc>
                <a:spcPct val="120000"/>
              </a:lnSpc>
              <a:spcBef>
                <a:spcPts val="0"/>
              </a:spcBef>
            </a:pPr>
            <a:endParaRPr lang="en-GB" sz="1600" b="0" i="0" dirty="0">
              <a:effectLst/>
            </a:endParaRPr>
          </a:p>
          <a:p>
            <a:pPr>
              <a:lnSpc>
                <a:spcPct val="120000"/>
              </a:lnSpc>
              <a:spcBef>
                <a:spcPts val="0"/>
              </a:spcBef>
            </a:pPr>
            <a:r>
              <a:rPr lang="en-GB" sz="1600" b="1" i="0" dirty="0">
                <a:effectLst/>
              </a:rPr>
              <a:t>Lack of universal definition</a:t>
            </a:r>
            <a:endParaRPr lang="en-GB" sz="1600" b="0" i="0" dirty="0">
              <a:effectLst/>
            </a:endParaRPr>
          </a:p>
          <a:p>
            <a:pPr marL="0" indent="0" fontAlgn="ctr">
              <a:lnSpc>
                <a:spcPct val="120000"/>
              </a:lnSpc>
              <a:spcBef>
                <a:spcPts val="0"/>
              </a:spcBef>
              <a:buNone/>
            </a:pPr>
            <a:r>
              <a:rPr lang="en-GB" sz="1600" b="0" i="0" dirty="0">
                <a:effectLst/>
              </a:rPr>
              <a:t>There is no universally agreed definition of PCC, which can make critical engagement difficult. </a:t>
            </a:r>
          </a:p>
          <a:p>
            <a:pPr>
              <a:lnSpc>
                <a:spcPct val="120000"/>
              </a:lnSpc>
              <a:spcBef>
                <a:spcPts val="0"/>
              </a:spcBef>
            </a:pPr>
            <a:endParaRPr lang="en-GB" sz="1600" b="1" i="0" dirty="0">
              <a:effectLst/>
            </a:endParaRPr>
          </a:p>
          <a:p>
            <a:pPr>
              <a:lnSpc>
                <a:spcPct val="120000"/>
              </a:lnSpc>
              <a:spcBef>
                <a:spcPts val="0"/>
              </a:spcBef>
            </a:pPr>
            <a:r>
              <a:rPr lang="en-GB" sz="1600" b="1" i="0" dirty="0">
                <a:effectLst/>
              </a:rPr>
              <a:t>Barriers to implementation</a:t>
            </a:r>
            <a:endParaRPr lang="en-GB" sz="1600" b="0" i="0" dirty="0">
              <a:effectLst/>
            </a:endParaRPr>
          </a:p>
          <a:p>
            <a:pPr marL="0" indent="0" fontAlgn="ctr">
              <a:lnSpc>
                <a:spcPct val="120000"/>
              </a:lnSpc>
              <a:spcBef>
                <a:spcPts val="0"/>
              </a:spcBef>
              <a:buNone/>
            </a:pPr>
            <a:r>
              <a:rPr lang="en-GB" sz="1600" b="0" i="0" dirty="0">
                <a:effectLst/>
              </a:rPr>
              <a:t>Barriers to implementing PCC include traditional practices, </a:t>
            </a:r>
            <a:r>
              <a:rPr lang="en-GB" sz="1600" b="0" i="0" dirty="0" smtClean="0">
                <a:effectLst/>
              </a:rPr>
              <a:t>sceptical </a:t>
            </a:r>
            <a:r>
              <a:rPr lang="en-GB" sz="1600" b="0" i="0" dirty="0">
                <a:effectLst/>
              </a:rPr>
              <a:t>attitudes from </a:t>
            </a:r>
            <a:r>
              <a:rPr lang="en-GB" sz="1600" b="0" i="0" dirty="0" smtClean="0">
                <a:effectLst/>
              </a:rPr>
              <a:t>professionals </a:t>
            </a:r>
            <a:r>
              <a:rPr lang="en-GB" sz="1600" b="0" i="0" dirty="0">
                <a:effectLst/>
              </a:rPr>
              <a:t>and factors related to the development of PCC interventions. </a:t>
            </a:r>
          </a:p>
          <a:p>
            <a:pPr>
              <a:lnSpc>
                <a:spcPct val="120000"/>
              </a:lnSpc>
              <a:spcBef>
                <a:spcPts val="0"/>
              </a:spcBef>
            </a:pPr>
            <a:endParaRPr lang="en-GB" sz="1600" b="1" i="0" dirty="0">
              <a:effectLst/>
            </a:endParaRPr>
          </a:p>
          <a:p>
            <a:pPr>
              <a:lnSpc>
                <a:spcPct val="120000"/>
              </a:lnSpc>
              <a:spcBef>
                <a:spcPts val="0"/>
              </a:spcBef>
            </a:pPr>
            <a:r>
              <a:rPr lang="en-GB" sz="1600" b="1" i="0" dirty="0">
                <a:effectLst/>
              </a:rPr>
              <a:t>Challenges to implementation</a:t>
            </a:r>
            <a:endParaRPr lang="en-GB" sz="1600" b="0" i="0" dirty="0">
              <a:effectLst/>
            </a:endParaRPr>
          </a:p>
          <a:p>
            <a:pPr marL="0" indent="0">
              <a:lnSpc>
                <a:spcPct val="120000"/>
              </a:lnSpc>
              <a:spcBef>
                <a:spcPts val="0"/>
              </a:spcBef>
              <a:buNone/>
            </a:pPr>
            <a:r>
              <a:rPr lang="en-GB" sz="1600" b="0" i="0" dirty="0">
                <a:effectLst/>
              </a:rPr>
              <a:t>Challenges to implementing PCC include unsupportive leadership, staff constraints, heavy workload, resistance to </a:t>
            </a:r>
            <a:r>
              <a:rPr lang="en-GB" sz="1600" b="0" i="0" dirty="0" smtClean="0">
                <a:effectLst/>
              </a:rPr>
              <a:t>change </a:t>
            </a:r>
            <a:r>
              <a:rPr lang="en-GB" sz="1600" b="0" i="0" dirty="0">
                <a:effectLst/>
              </a:rPr>
              <a:t>and patient's clinical characteristics.</a:t>
            </a:r>
            <a:endParaRPr lang="en-GB" sz="1600" dirty="0"/>
          </a:p>
        </p:txBody>
      </p:sp>
    </p:spTree>
    <p:extLst>
      <p:ext uri="{BB962C8B-B14F-4D97-AF65-F5344CB8AC3E}">
        <p14:creationId xmlns:p14="http://schemas.microsoft.com/office/powerpoint/2010/main" val="23876266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8707" y="280291"/>
            <a:ext cx="10441172" cy="784080"/>
          </a:xfrm>
        </p:spPr>
        <p:txBody>
          <a:bodyPr anchor="ctr">
            <a:normAutofit fontScale="90000"/>
          </a:bodyPr>
          <a:lstStyle/>
          <a:p>
            <a:pPr algn="ctr">
              <a:lnSpc>
                <a:spcPct val="100000"/>
              </a:lnSpc>
            </a:pPr>
            <a:r>
              <a:rPr lang="en-GB" sz="3200" b="1" dirty="0">
                <a:latin typeface="Arial" panose="020B0604020202020204" pitchFamily="34" charset="0"/>
                <a:cs typeface="Arial" panose="020B0604020202020204" pitchFamily="34" charset="0"/>
              </a:rPr>
              <a:t>The Disability Movement and the Development of the Social Model</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641660" y="1133121"/>
            <a:ext cx="4688323" cy="3957883"/>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73918" y="1133121"/>
            <a:ext cx="4801914" cy="3957882"/>
          </a:xfrm>
          <a:prstGeom prst="rect">
            <a:avLst/>
          </a:prstGeom>
        </p:spPr>
      </p:pic>
      <p:sp>
        <p:nvSpPr>
          <p:cNvPr id="6" name="TextBox 5"/>
          <p:cNvSpPr txBox="1"/>
          <p:nvPr/>
        </p:nvSpPr>
        <p:spPr>
          <a:xfrm>
            <a:off x="5655298" y="3013126"/>
            <a:ext cx="767990" cy="461665"/>
          </a:xfrm>
          <a:prstGeom prst="rect">
            <a:avLst/>
          </a:prstGeom>
          <a:noFill/>
        </p:spPr>
        <p:txBody>
          <a:bodyPr wrap="square" rtlCol="0">
            <a:spAutoFit/>
          </a:bodyPr>
          <a:lstStyle/>
          <a:p>
            <a:r>
              <a:rPr lang="en-GB" sz="2400" b="1" dirty="0"/>
              <a:t>V’s</a:t>
            </a:r>
          </a:p>
        </p:txBody>
      </p:sp>
      <p:sp>
        <p:nvSpPr>
          <p:cNvPr id="7" name="TextBox 6"/>
          <p:cNvSpPr txBox="1"/>
          <p:nvPr/>
        </p:nvSpPr>
        <p:spPr>
          <a:xfrm>
            <a:off x="5840738" y="5440718"/>
            <a:ext cx="5616702" cy="230832"/>
          </a:xfrm>
          <a:prstGeom prst="rect">
            <a:avLst/>
          </a:prstGeom>
          <a:noFill/>
        </p:spPr>
        <p:txBody>
          <a:bodyPr wrap="square" rtlCol="0">
            <a:spAutoFit/>
          </a:bodyPr>
          <a:lstStyle/>
          <a:p>
            <a:r>
              <a:rPr lang="en-GB" sz="900" dirty="0"/>
              <a:t>Images source: https://www.gmcdp.com/sites/default/files/Social%20Model%20diagram.jpg</a:t>
            </a:r>
          </a:p>
        </p:txBody>
      </p:sp>
    </p:spTree>
    <p:extLst>
      <p:ext uri="{BB962C8B-B14F-4D97-AF65-F5344CB8AC3E}">
        <p14:creationId xmlns:p14="http://schemas.microsoft.com/office/powerpoint/2010/main" val="10421061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5E254-AC5B-04F5-B098-51462AB5E9B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15877EC-4007-4CEA-85EC-588F4C9A045B}"/>
              </a:ext>
            </a:extLst>
          </p:cNvPr>
          <p:cNvSpPr>
            <a:spLocks noGrp="1"/>
          </p:cNvSpPr>
          <p:nvPr>
            <p:ph idx="1"/>
          </p:nvPr>
        </p:nvSpPr>
        <p:spPr/>
        <p:txBody>
          <a:bodyPr vert="horz" lIns="91440" tIns="45720" rIns="91440" bIns="45720" rtlCol="0" anchor="t">
            <a:normAutofit/>
          </a:bodyPr>
          <a:lstStyle/>
          <a:p>
            <a:pPr marL="0" indent="0" algn="ctr">
              <a:buNone/>
            </a:pPr>
            <a:endParaRPr lang="en-US" sz="3600" b="1" dirty="0">
              <a:latin typeface="Arial"/>
              <a:cs typeface="Arial"/>
            </a:endParaRPr>
          </a:p>
          <a:p>
            <a:pPr marL="0" indent="0" algn="ctr">
              <a:buNone/>
            </a:pPr>
            <a:r>
              <a:rPr lang="en-US" sz="3600" b="1" dirty="0">
                <a:latin typeface="Arial"/>
                <a:cs typeface="Arial"/>
              </a:rPr>
              <a:t>Questions for Assignment 2?</a:t>
            </a:r>
            <a:endParaRPr lang="en-US" dirty="0"/>
          </a:p>
        </p:txBody>
      </p:sp>
    </p:spTree>
    <p:extLst>
      <p:ext uri="{BB962C8B-B14F-4D97-AF65-F5344CB8AC3E}">
        <p14:creationId xmlns:p14="http://schemas.microsoft.com/office/powerpoint/2010/main" val="7636260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A7442-09A6-4135-0D45-14BDAE93143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B1E33E7-F973-BFF4-15DA-17270E799384}"/>
              </a:ext>
            </a:extLst>
          </p:cNvPr>
          <p:cNvSpPr>
            <a:spLocks noGrp="1"/>
          </p:cNvSpPr>
          <p:nvPr>
            <p:ph idx="1"/>
          </p:nvPr>
        </p:nvSpPr>
        <p:spPr/>
        <p:txBody>
          <a:bodyPr/>
          <a:lstStyle/>
          <a:p>
            <a:pPr marL="0" indent="0" algn="ctr">
              <a:buNone/>
            </a:pPr>
            <a:endParaRPr lang="en-GB" b="1" dirty="0">
              <a:latin typeface="Arial" panose="020B0604020202020204" pitchFamily="34" charset="0"/>
              <a:cs typeface="Arial" panose="020B0604020202020204" pitchFamily="34" charset="0"/>
            </a:endParaRPr>
          </a:p>
          <a:p>
            <a:pPr marL="0" indent="0" algn="ctr">
              <a:buNone/>
            </a:pPr>
            <a:endParaRPr lang="en-GB" b="1" dirty="0">
              <a:latin typeface="Arial" panose="020B0604020202020204" pitchFamily="34" charset="0"/>
              <a:cs typeface="Arial" panose="020B0604020202020204" pitchFamily="34" charset="0"/>
            </a:endParaRPr>
          </a:p>
          <a:p>
            <a:pPr marL="0" indent="0" algn="ctr">
              <a:buNone/>
            </a:pPr>
            <a:r>
              <a:rPr lang="en-GB" b="1" dirty="0">
                <a:latin typeface="Arial" panose="020B0604020202020204" pitchFamily="34" charset="0"/>
                <a:cs typeface="Arial" panose="020B0604020202020204" pitchFamily="34" charset="0"/>
              </a:rPr>
              <a:t>Submission </a:t>
            </a:r>
            <a:r>
              <a:rPr lang="en-GB" b="1" dirty="0" smtClean="0">
                <a:latin typeface="Arial" panose="020B0604020202020204" pitchFamily="34" charset="0"/>
                <a:cs typeface="Arial" panose="020B0604020202020204" pitchFamily="34" charset="0"/>
              </a:rPr>
              <a:t>deadlines: </a:t>
            </a:r>
          </a:p>
          <a:p>
            <a:pPr marL="0" indent="0" algn="ctr">
              <a:buNone/>
            </a:pPr>
            <a:r>
              <a:rPr lang="en-GB" b="1" dirty="0" smtClean="0">
                <a:latin typeface="Arial" panose="020B0604020202020204" pitchFamily="34" charset="0"/>
                <a:cs typeface="Arial" panose="020B0604020202020204" pitchFamily="34" charset="0"/>
              </a:rPr>
              <a:t>Component 1: Tuesday 17</a:t>
            </a:r>
            <a:r>
              <a:rPr lang="en-GB" b="1" baseline="30000" dirty="0" smtClean="0">
                <a:latin typeface="Arial" panose="020B0604020202020204" pitchFamily="34" charset="0"/>
                <a:cs typeface="Arial" panose="020B0604020202020204" pitchFamily="34" charset="0"/>
              </a:rPr>
              <a:t>th</a:t>
            </a:r>
            <a:r>
              <a:rPr lang="en-GB" b="1" dirty="0" smtClean="0">
                <a:latin typeface="Arial" panose="020B0604020202020204" pitchFamily="34" charset="0"/>
                <a:cs typeface="Arial" panose="020B0604020202020204" pitchFamily="34" charset="0"/>
              </a:rPr>
              <a:t> November 2026 by 2pm</a:t>
            </a:r>
          </a:p>
          <a:p>
            <a:pPr marL="0" indent="0" algn="ctr">
              <a:buNone/>
            </a:pPr>
            <a:r>
              <a:rPr lang="en-GB" b="1" dirty="0">
                <a:latin typeface="Arial" panose="020B0604020202020204" pitchFamily="34" charset="0"/>
                <a:cs typeface="Arial" panose="020B0604020202020204" pitchFamily="34" charset="0"/>
              </a:rPr>
              <a:t>Component </a:t>
            </a:r>
            <a:r>
              <a:rPr lang="en-GB" b="1" dirty="0" smtClean="0">
                <a:latin typeface="Arial" panose="020B0604020202020204" pitchFamily="34" charset="0"/>
                <a:cs typeface="Arial" panose="020B0604020202020204" pitchFamily="34" charset="0"/>
              </a:rPr>
              <a:t>2: Friday </a:t>
            </a:r>
            <a:r>
              <a:rPr lang="en-GB" b="1" smtClean="0">
                <a:latin typeface="Arial" panose="020B0604020202020204" pitchFamily="34" charset="0"/>
                <a:cs typeface="Arial" panose="020B0604020202020204" pitchFamily="34" charset="0"/>
              </a:rPr>
              <a:t>4</a:t>
            </a:r>
            <a:r>
              <a:rPr lang="en-GB" b="1" baseline="30000" smtClean="0">
                <a:latin typeface="Arial" panose="020B0604020202020204" pitchFamily="34" charset="0"/>
                <a:cs typeface="Arial" panose="020B0604020202020204" pitchFamily="34" charset="0"/>
              </a:rPr>
              <a:t>th</a:t>
            </a:r>
            <a:r>
              <a:rPr lang="en-GB" b="1" smtClean="0">
                <a:latin typeface="Arial" panose="020B0604020202020204" pitchFamily="34" charset="0"/>
                <a:cs typeface="Arial" panose="020B0604020202020204" pitchFamily="34" charset="0"/>
              </a:rPr>
              <a:t> December </a:t>
            </a:r>
            <a:r>
              <a:rPr lang="en-GB" b="1" dirty="0">
                <a:latin typeface="Arial" panose="020B0604020202020204" pitchFamily="34" charset="0"/>
                <a:cs typeface="Arial" panose="020B0604020202020204" pitchFamily="34" charset="0"/>
              </a:rPr>
              <a:t>2026 by 2pm</a:t>
            </a:r>
          </a:p>
          <a:p>
            <a:pPr marL="0" indent="0" algn="ctr">
              <a:buNone/>
            </a:pPr>
            <a:r>
              <a:rPr lang="en-GB" b="1" dirty="0" smtClean="0">
                <a:latin typeface="Arial" panose="020B0604020202020204" pitchFamily="34" charset="0"/>
                <a:cs typeface="Arial" panose="020B0604020202020204" pitchFamily="34" charset="0"/>
              </a:rPr>
              <a:t> </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734678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7DEF2E79-7B39-4662-8B2B-C4285378CB90}">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15</TotalTime>
  <Words>1973</Words>
  <Application>Microsoft Office PowerPoint</Application>
  <PresentationFormat>Widescreen</PresentationFormat>
  <Paragraphs>194</Paragraphs>
  <Slides>19</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-apple-system</vt:lpstr>
      <vt:lpstr>Aptos</vt:lpstr>
      <vt:lpstr>Arial</vt:lpstr>
      <vt:lpstr>Calibri</vt:lpstr>
      <vt:lpstr>Google Sans</vt:lpstr>
      <vt:lpstr>Myriad Pro</vt:lpstr>
      <vt:lpstr>Times New Roman</vt:lpstr>
      <vt:lpstr>20140311PresentationUWTSDTemplate</vt:lpstr>
      <vt:lpstr>PowerPoint Presentation</vt:lpstr>
      <vt:lpstr> Principles of Health and Social Care Practice </vt:lpstr>
      <vt:lpstr>Assignment 1: </vt:lpstr>
      <vt:lpstr>Partnerships</vt:lpstr>
      <vt:lpstr>PowerPoint Presentation</vt:lpstr>
      <vt:lpstr>Evaluating policies</vt:lpstr>
      <vt:lpstr> When evaluating policies, you can consider the following: </vt:lpstr>
      <vt:lpstr>PowerPoint Presentation</vt:lpstr>
      <vt:lpstr>Assignment 2 Students should write an essay of 2,000 words (+/-10%) in which they critically discuss a concept or theory or model of care of their choice that underpins person-centred care, such as the social model of disability, ethics of care or global chains of care, etc. while considering the issues raised in their application to health and social care policy and practice.  Instructions: </vt:lpstr>
      <vt:lpstr>Theory underpinning PCP</vt:lpstr>
      <vt:lpstr>What is Person Centre Care?</vt:lpstr>
      <vt:lpstr>Person-centred care when working with children and young people includes: </vt:lpstr>
      <vt:lpstr>What is a person-centred approach to dementia care?</vt:lpstr>
      <vt:lpstr>Examples of person-centred approach in dementia care </vt:lpstr>
      <vt:lpstr>PowerPoint Presentation</vt:lpstr>
      <vt:lpstr>Some criticisms of patient-centred care (PCC) include: </vt:lpstr>
      <vt:lpstr>The Disability Movement and the Development of the Social Model</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Health and Social Care Practice  (BMHP5016_LON)</dc:title>
  <dc:creator>bianca sanfilippo</dc:creator>
  <cp:lastModifiedBy>user</cp:lastModifiedBy>
  <cp:revision>48</cp:revision>
  <dcterms:created xsi:type="dcterms:W3CDTF">2022-07-27T19:44:33Z</dcterms:created>
  <dcterms:modified xsi:type="dcterms:W3CDTF">2026-10-13T12:26:42Z</dcterms:modified>
</cp:coreProperties>
</file>