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17DE"/>
    <a:srgbClr val="C01E9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660"/>
  </p:normalViewPr>
  <p:slideViewPr>
    <p:cSldViewPr snapToGrid="0">
      <p:cViewPr varScale="1">
        <p:scale>
          <a:sx n="85" d="100"/>
          <a:sy n="85" d="100"/>
        </p:scale>
        <p:origin x="7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026C555-F072-4990-9C8D-EDC166665610}"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2261801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26C555-F072-4990-9C8D-EDC166665610}"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1709893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26C555-F072-4990-9C8D-EDC166665610}"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4061196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026C555-F072-4990-9C8D-EDC166665610}" type="datetimeFigureOut">
              <a:rPr lang="en-GB" smtClean="0"/>
              <a:t>30/10/2018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2983889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026C555-F072-4990-9C8D-EDC166665610}" type="datetimeFigureOut">
              <a:rPr lang="en-GB" smtClean="0"/>
              <a:t>30/10/2018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1427891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026C555-F072-4990-9C8D-EDC166665610}" type="datetimeFigureOut">
              <a:rPr lang="en-GB" smtClean="0"/>
              <a:t>30/10/2018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3643062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26C555-F072-4990-9C8D-EDC166665610}" type="datetimeFigureOut">
              <a:rPr lang="en-GB" smtClean="0"/>
              <a:t>30/10/2018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3617727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26C555-F072-4990-9C8D-EDC166665610}" type="datetimeFigureOut">
              <a:rPr lang="en-GB" smtClean="0"/>
              <a:t>30/10/2018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3463282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26C555-F072-4990-9C8D-EDC166665610}" type="datetimeFigureOut">
              <a:rPr lang="en-GB" smtClean="0"/>
              <a:t>30/10/2018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3863817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26C555-F072-4990-9C8D-EDC166665610}"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806610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26C555-F072-4990-9C8D-EDC166665610}"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B0AEDA-4068-406B-B409-7FF8D36D99D0}" type="slidenum">
              <a:rPr lang="en-GB" smtClean="0"/>
              <a:t>‹#›</a:t>
            </a:fld>
            <a:endParaRPr lang="en-GB"/>
          </a:p>
        </p:txBody>
      </p:sp>
    </p:spTree>
    <p:extLst>
      <p:ext uri="{BB962C8B-B14F-4D97-AF65-F5344CB8AC3E}">
        <p14:creationId xmlns:p14="http://schemas.microsoft.com/office/powerpoint/2010/main" val="1429812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26C555-F072-4990-9C8D-EDC166665610}" type="datetimeFigureOut">
              <a:rPr lang="en-GB" smtClean="0"/>
              <a:t>30/10/2018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B0AEDA-4068-406B-B409-7FF8D36D99D0}" type="slidenum">
              <a:rPr lang="en-GB" smtClean="0"/>
              <a:t>‹#›</a:t>
            </a:fld>
            <a:endParaRPr lang="en-GB"/>
          </a:p>
        </p:txBody>
      </p:sp>
    </p:spTree>
    <p:extLst>
      <p:ext uri="{BB962C8B-B14F-4D97-AF65-F5344CB8AC3E}">
        <p14:creationId xmlns:p14="http://schemas.microsoft.com/office/powerpoint/2010/main" val="3886126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Developmental_psychology"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www.childrensrights.wales/" TargetMode="External"/><Relationship Id="rId13" Type="http://schemas.openxmlformats.org/officeDocument/2006/relationships/hyperlink" Target="https://www.savethechildren.org.uk/what-we-do/childrens-rights/united-nations-convention-of-the-rights-of-the-child" TargetMode="External"/><Relationship Id="rId3" Type="http://schemas.openxmlformats.org/officeDocument/2006/relationships/hyperlink" Target="https://www.raptim.org/organizations-that-help-children-in-need/" TargetMode="External"/><Relationship Id="rId7" Type="http://schemas.openxmlformats.org/officeDocument/2006/relationships/hyperlink" Target="file:///C:\Users\Menna\Downloads\Equality-Policy-Jan-2014.pdf" TargetMode="External"/><Relationship Id="rId12" Type="http://schemas.openxmlformats.org/officeDocument/2006/relationships/hyperlink" Target="https://www.mentalhelp.net/articles/urie-bronfenbrenner-and-child-development/" TargetMode="External"/><Relationship Id="rId2" Type="http://schemas.openxmlformats.org/officeDocument/2006/relationships/hyperlink" Target="https://acei-global.blog/2014/03/06/15-facts-on-education-in-developing-countries/" TargetMode="External"/><Relationship Id="rId1" Type="http://schemas.openxmlformats.org/officeDocument/2006/relationships/slideLayout" Target="../slideLayouts/slideLayout1.xml"/><Relationship Id="rId6" Type="http://schemas.openxmlformats.org/officeDocument/2006/relationships/hyperlink" Target="http://www.childreninwales.org.uk/our-work/rights/" TargetMode="External"/><Relationship Id="rId11" Type="http://schemas.openxmlformats.org/officeDocument/2006/relationships/hyperlink" Target="https://blogs.savethechildren.org.uk/2013/08/eglantyne-jebb-%E2%80%93-a-true-children%E2%80%99s-champion/" TargetMode="External"/><Relationship Id="rId5" Type="http://schemas.openxmlformats.org/officeDocument/2006/relationships/hyperlink" Target="https://www.childcomwales.org.uk/our-work/" TargetMode="External"/><Relationship Id="rId15" Type="http://schemas.openxmlformats.org/officeDocument/2006/relationships/hyperlink" Target="http://www.wcia.org.uk/images/user/Rights%20of%20Child.pdf" TargetMode="External"/><Relationship Id="rId10" Type="http://schemas.openxmlformats.org/officeDocument/2006/relationships/hyperlink" Target="https://www.crin.org/en/home/rights/convention/articles/article-19-protection-abuse-and-neglect" TargetMode="External"/><Relationship Id="rId4" Type="http://schemas.openxmlformats.org/officeDocument/2006/relationships/hyperlink" Target="https://www.childcomwales.org.uk/uploads/publications/261.pdf/" TargetMode="External"/><Relationship Id="rId9" Type="http://schemas.openxmlformats.org/officeDocument/2006/relationships/hyperlink" Target="https://www.cypcs.org.uk/rights/uncrcarticles/article-19" TargetMode="External"/><Relationship Id="rId14" Type="http://schemas.openxmlformats.org/officeDocument/2006/relationships/hyperlink" Target="https://www.thines-talks.co.uk/blog/uncrc-what-is-it-why-is-it-so-important"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elsa-support.co.uk/about-elsa-support/" TargetMode="External"/><Relationship Id="rId7" Type="http://schemas.openxmlformats.org/officeDocument/2006/relationships/hyperlink" Target="https://gov.wales/topics/people-and-communities/people/children-and-young-people/parenting-support-guidance/help/flyingstart/?lang=en" TargetMode="External"/><Relationship Id="rId2" Type="http://schemas.openxmlformats.org/officeDocument/2006/relationships/hyperlink" Target="https://app.croneri.co.uk/feature-articles/supporting-children-adhd" TargetMode="External"/><Relationship Id="rId1" Type="http://schemas.openxmlformats.org/officeDocument/2006/relationships/slideLayout" Target="../slideLayouts/slideLayout2.xml"/><Relationship Id="rId6" Type="http://schemas.openxmlformats.org/officeDocument/2006/relationships/hyperlink" Target="https://pdhtherapy.com/2018/03/8-ways-social-workers-can-help-those-with-adhd/" TargetMode="External"/><Relationship Id="rId5" Type="http://schemas.openxmlformats.org/officeDocument/2006/relationships/hyperlink" Target="https://search3.openobjects.com/mediamanager/cheshirewestandchester/directory/files/se_pack_for_sch_-mar16.pdf" TargetMode="External"/><Relationship Id="rId4" Type="http://schemas.openxmlformats.org/officeDocument/2006/relationships/hyperlink" Target="https://www.gl-assessment.co.uk/news-hub/case-studies/wellcomm-improving-communication-skills-from-the-very-begin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2" descr="yf-UNCRC-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51" y="36604"/>
            <a:ext cx="3374646" cy="80534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953950" y="-35216"/>
            <a:ext cx="8477955" cy="877163"/>
          </a:xfrm>
          <a:prstGeom prst="rect">
            <a:avLst/>
          </a:prstGeom>
          <a:noFill/>
        </p:spPr>
        <p:txBody>
          <a:bodyPr wrap="square" rtlCol="0">
            <a:spAutoFit/>
          </a:bodyPr>
          <a:lstStyle/>
          <a:p>
            <a:pPr algn="ctr"/>
            <a:r>
              <a:rPr lang="en-US" sz="1700" b="1" u="sng" dirty="0" smtClean="0">
                <a:latin typeface="Arial" panose="020B0604020202020204" pitchFamily="34" charset="0"/>
                <a:cs typeface="Arial" panose="020B0604020202020204" pitchFamily="34" charset="0"/>
              </a:rPr>
              <a:t>The importance of respecting the voice of the child.</a:t>
            </a:r>
          </a:p>
          <a:p>
            <a:pPr algn="ctr"/>
            <a:r>
              <a:rPr lang="en-US" sz="1700" dirty="0" smtClean="0">
                <a:latin typeface="Arial" panose="020B0604020202020204" pitchFamily="34" charset="0"/>
                <a:cs typeface="Arial" panose="020B0604020202020204" pitchFamily="34" charset="0"/>
              </a:rPr>
              <a:t>UNCRC- The United Nations Convention On The Rights Of The Child.</a:t>
            </a:r>
          </a:p>
          <a:p>
            <a:pPr algn="ctr"/>
            <a:r>
              <a:rPr lang="en-US" sz="1700" dirty="0" smtClean="0">
                <a:latin typeface="Arial" panose="020B0604020202020204" pitchFamily="34" charset="0"/>
                <a:cs typeface="Arial" panose="020B0604020202020204" pitchFamily="34" charset="0"/>
              </a:rPr>
              <a:t>CCUHP- </a:t>
            </a:r>
            <a:r>
              <a:rPr lang="en-GB" sz="1700" dirty="0" err="1">
                <a:latin typeface="Arial" panose="020B0604020202020204" pitchFamily="34" charset="0"/>
                <a:cs typeface="Arial" panose="020B0604020202020204" pitchFamily="34" charset="0"/>
              </a:rPr>
              <a:t>Confensiwn</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Cenhedloedd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Unedig</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ar</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Hawliau'r</a:t>
            </a:r>
            <a:r>
              <a:rPr lang="en-GB" sz="1700" dirty="0">
                <a:latin typeface="Arial" panose="020B0604020202020204" pitchFamily="34" charset="0"/>
                <a:cs typeface="Arial" panose="020B0604020202020204" pitchFamily="34" charset="0"/>
              </a:rPr>
              <a:t> </a:t>
            </a:r>
            <a:r>
              <a:rPr lang="en-GB" sz="1700" dirty="0" err="1" smtClean="0">
                <a:latin typeface="Arial" panose="020B0604020202020204" pitchFamily="34" charset="0"/>
                <a:cs typeface="Arial" panose="020B0604020202020204" pitchFamily="34" charset="0"/>
              </a:rPr>
              <a:t>Plentyn</a:t>
            </a:r>
            <a:r>
              <a:rPr lang="en-GB" sz="1700" dirty="0" smtClean="0">
                <a:latin typeface="Arial" panose="020B0604020202020204" pitchFamily="34" charset="0"/>
                <a:cs typeface="Arial" panose="020B0604020202020204" pitchFamily="34" charset="0"/>
              </a:rPr>
              <a:t>.</a:t>
            </a:r>
            <a:endParaRPr lang="en-GB" sz="1700" dirty="0">
              <a:latin typeface="Arial" panose="020B0604020202020204" pitchFamily="34" charset="0"/>
              <a:cs typeface="Arial" panose="020B0604020202020204" pitchFamily="34" charset="0"/>
            </a:endParaRPr>
          </a:p>
        </p:txBody>
      </p:sp>
      <p:sp>
        <p:nvSpPr>
          <p:cNvPr id="2" name="Rounded Rectangle 1"/>
          <p:cNvSpPr/>
          <p:nvPr/>
        </p:nvSpPr>
        <p:spPr>
          <a:xfrm>
            <a:off x="121004" y="4101640"/>
            <a:ext cx="3724450" cy="2658259"/>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133701" y="4134062"/>
            <a:ext cx="3765196" cy="2816156"/>
          </a:xfrm>
          <a:prstGeom prst="rect">
            <a:avLst/>
          </a:prstGeom>
          <a:noFill/>
        </p:spPr>
        <p:txBody>
          <a:bodyPr wrap="square" rtlCol="0">
            <a:spAutoFit/>
          </a:bodyPr>
          <a:lstStyle/>
          <a:p>
            <a:pPr algn="ctr"/>
            <a:r>
              <a:rPr lang="en-US" sz="1400" b="1" u="sng" dirty="0" smtClean="0">
                <a:latin typeface="Arial" panose="020B0604020202020204" pitchFamily="34" charset="0"/>
                <a:cs typeface="Arial" panose="020B0604020202020204" pitchFamily="34" charset="0"/>
              </a:rPr>
              <a:t>Children’s rights in Wales</a:t>
            </a:r>
            <a:endParaRPr lang="en-US" sz="1400" b="1" u="sng" dirty="0">
              <a:latin typeface="Arial" panose="020B0604020202020204" pitchFamily="34" charset="0"/>
              <a:cs typeface="Arial" panose="020B0604020202020204" pitchFamily="34" charset="0"/>
            </a:endParaRPr>
          </a:p>
          <a:p>
            <a:r>
              <a:rPr lang="en-US" sz="1050" dirty="0" smtClean="0">
                <a:latin typeface="Arial" panose="020B0604020202020204" pitchFamily="34" charset="0"/>
                <a:cs typeface="Arial" panose="020B0604020202020204" pitchFamily="34" charset="0"/>
              </a:rPr>
              <a:t>In 2004 the Welsh government officially accepted the UNCRC. They, alongside other countries believe that children and young people’s voices are heard and help ensure they have access to their rights.</a:t>
            </a:r>
          </a:p>
          <a:p>
            <a:r>
              <a:rPr lang="en-US" sz="1100" dirty="0" smtClean="0">
                <a:latin typeface="Arial" panose="020B0604020202020204" pitchFamily="34" charset="0"/>
                <a:cs typeface="Arial" panose="020B0604020202020204" pitchFamily="34" charset="0"/>
              </a:rPr>
              <a:t>“</a:t>
            </a:r>
            <a:r>
              <a:rPr lang="en-GB" sz="1100" dirty="0" smtClean="0">
                <a:latin typeface="Arial" panose="020B0604020202020204" pitchFamily="34" charset="0"/>
                <a:cs typeface="Arial" panose="020B0604020202020204" pitchFamily="34" charset="0"/>
              </a:rPr>
              <a:t>Children’s </a:t>
            </a:r>
            <a:r>
              <a:rPr lang="en-GB" sz="1100" dirty="0">
                <a:latin typeface="Arial" panose="020B0604020202020204" pitchFamily="34" charset="0"/>
                <a:cs typeface="Arial" panose="020B0604020202020204" pitchFamily="34" charset="0"/>
              </a:rPr>
              <a:t>rights are at the heart of Children in Wales’ work as we strive to ensure that they are upheld in Wales</a:t>
            </a:r>
            <a:r>
              <a:rPr lang="en-GB" sz="1100" dirty="0" smtClean="0">
                <a:latin typeface="Arial" panose="020B0604020202020204" pitchFamily="34" charset="0"/>
                <a:cs typeface="Arial" panose="020B0604020202020204" pitchFamily="34" charset="0"/>
              </a:rPr>
              <a:t>.”- (Children in Wales. No date)</a:t>
            </a:r>
          </a:p>
          <a:p>
            <a:r>
              <a:rPr lang="en-US" sz="1100" dirty="0" smtClean="0">
                <a:latin typeface="Arial" panose="020B0604020202020204" pitchFamily="34" charset="0"/>
                <a:cs typeface="Arial" panose="020B0604020202020204" pitchFamily="34" charset="0"/>
              </a:rPr>
              <a:t>‘Children in Wales’ strive that every voice and opinion of a child is heard and considered. They support, develop and promote equal rights in all their activities whoever the child may be. They are against any discrimination against children and young people whether it being “</a:t>
            </a:r>
            <a:r>
              <a:rPr lang="en-GB" sz="1100" dirty="0">
                <a:latin typeface="Arial" panose="020B0604020202020204" pitchFamily="34" charset="0"/>
                <a:cs typeface="Arial" panose="020B0604020202020204" pitchFamily="34" charset="0"/>
              </a:rPr>
              <a:t>age, disability, gender reassignment, race, religion or </a:t>
            </a:r>
            <a:r>
              <a:rPr lang="en-GB" sz="1100" dirty="0" smtClean="0">
                <a:latin typeface="Arial" panose="020B0604020202020204" pitchFamily="34" charset="0"/>
                <a:cs typeface="Arial" panose="020B0604020202020204" pitchFamily="34" charset="0"/>
              </a:rPr>
              <a:t>belief.” </a:t>
            </a:r>
            <a:r>
              <a:rPr lang="en-US" sz="1100" dirty="0" smtClean="0">
                <a:latin typeface="Arial" panose="020B0604020202020204" pitchFamily="34" charset="0"/>
                <a:cs typeface="Arial" panose="020B0604020202020204" pitchFamily="34" charset="0"/>
              </a:rPr>
              <a:t>–    </a:t>
            </a:r>
          </a:p>
          <a:p>
            <a:r>
              <a:rPr lang="en-US" sz="1100" dirty="0">
                <a:latin typeface="Arial" panose="020B0604020202020204" pitchFamily="34" charset="0"/>
                <a:cs typeface="Arial" panose="020B0604020202020204" pitchFamily="34" charset="0"/>
              </a:rPr>
              <a:t> </a:t>
            </a:r>
            <a:r>
              <a:rPr lang="en-US" sz="1100" dirty="0" smtClean="0">
                <a:latin typeface="Arial" panose="020B0604020202020204" pitchFamily="34" charset="0"/>
                <a:cs typeface="Arial" panose="020B0604020202020204" pitchFamily="34" charset="0"/>
              </a:rPr>
              <a:t>    (Children in Wales Equality Policy 2014.)</a:t>
            </a:r>
          </a:p>
          <a:p>
            <a:endParaRPr lang="en-US" sz="1100" dirty="0"/>
          </a:p>
        </p:txBody>
      </p:sp>
      <p:sp>
        <p:nvSpPr>
          <p:cNvPr id="12" name="TextBox 11"/>
          <p:cNvSpPr txBox="1"/>
          <p:nvPr/>
        </p:nvSpPr>
        <p:spPr>
          <a:xfrm>
            <a:off x="8297874" y="1177006"/>
            <a:ext cx="3837730" cy="2246769"/>
          </a:xfrm>
          <a:prstGeom prst="rect">
            <a:avLst/>
          </a:prstGeom>
          <a:noFill/>
        </p:spPr>
        <p:txBody>
          <a:bodyPr wrap="square" rtlCol="0">
            <a:spAutoFit/>
          </a:bodyPr>
          <a:lstStyle/>
          <a:p>
            <a:pPr algn="ctr"/>
            <a:r>
              <a:rPr lang="en-US" sz="1050" b="1" u="sng" dirty="0" smtClean="0">
                <a:latin typeface="Arial" panose="020B0604020202020204" pitchFamily="34" charset="0"/>
                <a:cs typeface="Arial" panose="020B0604020202020204" pitchFamily="34" charset="0"/>
              </a:rPr>
              <a:t>Children and Young People Facts</a:t>
            </a:r>
          </a:p>
          <a:p>
            <a:pPr marL="171450" indent="-171450">
              <a:buFont typeface="Arial" panose="020B0604020202020204" pitchFamily="34" charset="0"/>
              <a:buChar char="•"/>
            </a:pPr>
            <a:r>
              <a:rPr lang="en-US" sz="1000" dirty="0" smtClean="0">
                <a:latin typeface="Arial" panose="020B0604020202020204" pitchFamily="34" charset="0"/>
                <a:cs typeface="Arial" panose="020B0604020202020204" pitchFamily="34" charset="0"/>
              </a:rPr>
              <a:t>In the UK, poverty effects more than one in four children. </a:t>
            </a:r>
          </a:p>
          <a:p>
            <a:pPr marL="171450" indent="-171450">
              <a:buFont typeface="Arial" panose="020B0604020202020204" pitchFamily="34" charset="0"/>
              <a:buChar char="•"/>
            </a:pPr>
            <a:r>
              <a:rPr lang="en-US" sz="1000" dirty="0" smtClean="0">
                <a:latin typeface="Arial" panose="020B0604020202020204" pitchFamily="34" charset="0"/>
                <a:cs typeface="Arial" panose="020B0604020202020204" pitchFamily="34" charset="0"/>
              </a:rPr>
              <a:t>In 2016-2017 more that 4.1 million children were living in poverty in the UK.</a:t>
            </a:r>
          </a:p>
          <a:p>
            <a:pPr marL="171450" indent="-171450">
              <a:buFont typeface="Arial" panose="020B0604020202020204" pitchFamily="34" charset="0"/>
              <a:buChar char="•"/>
            </a:pPr>
            <a:r>
              <a:rPr lang="en-US" sz="1000" dirty="0" smtClean="0">
                <a:latin typeface="Arial" panose="020B0604020202020204" pitchFamily="34" charset="0"/>
                <a:cs typeface="Arial" panose="020B0604020202020204" pitchFamily="34" charset="0"/>
              </a:rPr>
              <a:t>London has the highest rates of child poverty in the Country. </a:t>
            </a:r>
          </a:p>
          <a:p>
            <a:pPr marL="171450" indent="-171450">
              <a:buFont typeface="Arial" panose="020B0604020202020204" pitchFamily="34" charset="0"/>
              <a:buChar char="•"/>
            </a:pPr>
            <a:r>
              <a:rPr lang="en-US" sz="1000" dirty="0" smtClean="0">
                <a:latin typeface="Arial" panose="020B0604020202020204" pitchFamily="34" charset="0"/>
                <a:cs typeface="Arial" panose="020B0604020202020204" pitchFamily="34" charset="0"/>
              </a:rPr>
              <a:t>Under the age of 15, 40% of children suffer from abuse and neglect.</a:t>
            </a:r>
          </a:p>
          <a:p>
            <a:pPr marL="171450" indent="-171450">
              <a:buFont typeface="Arial" panose="020B0604020202020204" pitchFamily="34" charset="0"/>
              <a:buChar char="•"/>
            </a:pPr>
            <a:r>
              <a:rPr lang="en-US" sz="1000" dirty="0" smtClean="0">
                <a:latin typeface="Arial" panose="020B0604020202020204" pitchFamily="34" charset="0"/>
                <a:cs typeface="Arial" panose="020B0604020202020204" pitchFamily="34" charset="0"/>
              </a:rPr>
              <a:t>In 2018 its been estimated that up to 1 billion children between the ages of 2-17 have suffered a form of violence or neglect in the past year.</a:t>
            </a:r>
          </a:p>
          <a:p>
            <a:pPr marL="171450" indent="-171450">
              <a:buFont typeface="Arial" panose="020B0604020202020204" pitchFamily="34" charset="0"/>
              <a:buChar char="•"/>
            </a:pPr>
            <a:r>
              <a:rPr lang="en-US" sz="1000" dirty="0" smtClean="0">
                <a:latin typeface="Arial" panose="020B0604020202020204" pitchFamily="34" charset="0"/>
                <a:cs typeface="Arial" panose="020B0604020202020204" pitchFamily="34" charset="0"/>
              </a:rPr>
              <a:t>Almost 115 million primary school aged children are not enrolled in school.</a:t>
            </a:r>
          </a:p>
          <a:p>
            <a:pPr marL="171450" indent="-171450">
              <a:buFont typeface="Arial" panose="020B0604020202020204" pitchFamily="34" charset="0"/>
              <a:buChar char="•"/>
            </a:pPr>
            <a:r>
              <a:rPr lang="en-US" sz="1000" dirty="0" smtClean="0">
                <a:latin typeface="Arial" panose="020B0604020202020204" pitchFamily="34" charset="0"/>
                <a:cs typeface="Arial" panose="020B0604020202020204" pitchFamily="34" charset="0"/>
              </a:rPr>
              <a:t>More than 226 million children don’t attend secondary school. (</a:t>
            </a:r>
            <a:r>
              <a:rPr lang="en-US" sz="1000" dirty="0" err="1" smtClean="0">
                <a:latin typeface="Arial" panose="020B0604020202020204" pitchFamily="34" charset="0"/>
                <a:cs typeface="Arial" panose="020B0604020202020204" pitchFamily="34" charset="0"/>
              </a:rPr>
              <a:t>Acei</a:t>
            </a:r>
            <a:r>
              <a:rPr lang="en-US" sz="1000" dirty="0" smtClean="0">
                <a:latin typeface="Arial" panose="020B0604020202020204" pitchFamily="34" charset="0"/>
                <a:cs typeface="Arial" panose="020B0604020202020204" pitchFamily="34" charset="0"/>
              </a:rPr>
              <a:t>- Global 2014.)</a:t>
            </a:r>
            <a:endParaRPr lang="en-GB" sz="1000" dirty="0">
              <a:latin typeface="Arial" panose="020B0604020202020204" pitchFamily="34" charset="0"/>
              <a:cs typeface="Arial" panose="020B0604020202020204" pitchFamily="34" charset="0"/>
            </a:endParaRPr>
          </a:p>
        </p:txBody>
      </p:sp>
      <p:sp>
        <p:nvSpPr>
          <p:cNvPr id="13" name="Rectangle 12"/>
          <p:cNvSpPr/>
          <p:nvPr/>
        </p:nvSpPr>
        <p:spPr>
          <a:xfrm>
            <a:off x="8290800" y="1169093"/>
            <a:ext cx="3808257" cy="2262593"/>
          </a:xfrm>
          <a:prstGeom prst="rect">
            <a:avLst/>
          </a:prstGeom>
          <a:noFill/>
          <a:ln w="57150">
            <a:solidFill>
              <a:srgbClr val="C01E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3917802" y="912145"/>
            <a:ext cx="4300650" cy="4870564"/>
          </a:xfrm>
          <a:prstGeom prst="rect">
            <a:avLst/>
          </a:prstGeom>
          <a:noFill/>
        </p:spPr>
        <p:txBody>
          <a:bodyPr wrap="square" rtlCol="0">
            <a:spAutoFit/>
          </a:bodyPr>
          <a:lstStyle/>
          <a:p>
            <a:pPr algn="ctr"/>
            <a:r>
              <a:rPr lang="en-US" sz="1050" b="1" u="sng" dirty="0" err="1" smtClean="0">
                <a:latin typeface="Arial" panose="020B0604020202020204" pitchFamily="34" charset="0"/>
                <a:cs typeface="Arial" panose="020B0604020202020204" pitchFamily="34" charset="0"/>
              </a:rPr>
              <a:t>Confensiwn</a:t>
            </a:r>
            <a:r>
              <a:rPr lang="en-US" sz="1050" b="1" u="sng" dirty="0" smtClean="0">
                <a:latin typeface="Arial" panose="020B0604020202020204" pitchFamily="34" charset="0"/>
                <a:cs typeface="Arial" panose="020B0604020202020204" pitchFamily="34" charset="0"/>
              </a:rPr>
              <a:t> y </a:t>
            </a:r>
            <a:r>
              <a:rPr lang="en-US" sz="1050" b="1" u="sng" dirty="0" err="1" smtClean="0">
                <a:latin typeface="Arial" panose="020B0604020202020204" pitchFamily="34" charset="0"/>
                <a:cs typeface="Arial" panose="020B0604020202020204" pitchFamily="34" charset="0"/>
              </a:rPr>
              <a:t>Cenhedloedd</a:t>
            </a:r>
            <a:r>
              <a:rPr lang="en-US" sz="1050" b="1" u="sng" dirty="0" smtClean="0">
                <a:latin typeface="Arial" panose="020B0604020202020204" pitchFamily="34" charset="0"/>
                <a:cs typeface="Arial" panose="020B0604020202020204" pitchFamily="34" charset="0"/>
              </a:rPr>
              <a:t> </a:t>
            </a:r>
            <a:r>
              <a:rPr lang="en-US" sz="1050" b="1" u="sng" dirty="0" err="1" smtClean="0">
                <a:latin typeface="Arial" panose="020B0604020202020204" pitchFamily="34" charset="0"/>
                <a:cs typeface="Arial" panose="020B0604020202020204" pitchFamily="34" charset="0"/>
              </a:rPr>
              <a:t>Unedig</a:t>
            </a:r>
            <a:r>
              <a:rPr lang="en-US" sz="1050" b="1" u="sng" dirty="0" smtClean="0">
                <a:latin typeface="Arial" panose="020B0604020202020204" pitchFamily="34" charset="0"/>
                <a:cs typeface="Arial" panose="020B0604020202020204" pitchFamily="34" charset="0"/>
              </a:rPr>
              <a:t> </a:t>
            </a:r>
            <a:r>
              <a:rPr lang="en-US" sz="1050" b="1" u="sng" dirty="0" err="1" smtClean="0">
                <a:latin typeface="Arial" panose="020B0604020202020204" pitchFamily="34" charset="0"/>
                <a:cs typeface="Arial" panose="020B0604020202020204" pitchFamily="34" charset="0"/>
              </a:rPr>
              <a:t>ar</a:t>
            </a:r>
            <a:r>
              <a:rPr lang="en-US" sz="1050" b="1" u="sng" dirty="0" smtClean="0">
                <a:latin typeface="Arial" panose="020B0604020202020204" pitchFamily="34" charset="0"/>
                <a:cs typeface="Arial" panose="020B0604020202020204" pitchFamily="34" charset="0"/>
              </a:rPr>
              <a:t> </a:t>
            </a:r>
            <a:r>
              <a:rPr lang="en-US" sz="1050" b="1" u="sng" dirty="0" err="1" smtClean="0">
                <a:latin typeface="Arial" panose="020B0604020202020204" pitchFamily="34" charset="0"/>
                <a:cs typeface="Arial" panose="020B0604020202020204" pitchFamily="34" charset="0"/>
              </a:rPr>
              <a:t>Hawliau’r</a:t>
            </a:r>
            <a:r>
              <a:rPr lang="en-US" sz="1050" b="1" u="sng" dirty="0" smtClean="0">
                <a:latin typeface="Arial" panose="020B0604020202020204" pitchFamily="34" charset="0"/>
                <a:cs typeface="Arial" panose="020B0604020202020204" pitchFamily="34" charset="0"/>
              </a:rPr>
              <a:t> </a:t>
            </a:r>
            <a:r>
              <a:rPr lang="en-US" sz="1050" b="1" u="sng" dirty="0" err="1" smtClean="0">
                <a:latin typeface="Arial" panose="020B0604020202020204" pitchFamily="34" charset="0"/>
                <a:cs typeface="Arial" panose="020B0604020202020204" pitchFamily="34" charset="0"/>
              </a:rPr>
              <a:t>Plentyn</a:t>
            </a:r>
            <a:r>
              <a:rPr lang="en-US" sz="1050" b="1" dirty="0" smtClean="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US"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000" dirty="0" err="1" smtClean="0">
                <a:latin typeface="Arial" panose="020B0604020202020204" pitchFamily="34" charset="0"/>
                <a:cs typeface="Arial" panose="020B0604020202020204" pitchFamily="34" charset="0"/>
              </a:rPr>
              <a:t>Cytundeb</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rhyngwladol</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yw</a:t>
            </a:r>
            <a:r>
              <a:rPr lang="en-US" sz="1000" dirty="0" smtClean="0">
                <a:latin typeface="Arial" panose="020B0604020202020204" pitchFamily="34" charset="0"/>
                <a:cs typeface="Arial" panose="020B0604020202020204" pitchFamily="34" charset="0"/>
              </a:rPr>
              <a:t> CCUHP </a:t>
            </a:r>
            <a:r>
              <a:rPr lang="en-US" sz="1000" dirty="0" err="1" smtClean="0">
                <a:latin typeface="Arial" panose="020B0604020202020204" pitchFamily="34" charset="0"/>
                <a:cs typeface="Arial" panose="020B0604020202020204" pitchFamily="34" charset="0"/>
              </a:rPr>
              <a:t>sydd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yn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diogelu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hawliau</a:t>
            </a:r>
            <a:r>
              <a:rPr lang="en-US" sz="1000" dirty="0" smtClean="0">
                <a:latin typeface="Arial" panose="020B0604020202020204" pitchFamily="34" charset="0"/>
                <a:cs typeface="Arial" panose="020B0604020202020204" pitchFamily="34" charset="0"/>
              </a:rPr>
              <a:t> plant o </a:t>
            </a:r>
            <a:r>
              <a:rPr lang="en-US" sz="1000" dirty="0" err="1" smtClean="0">
                <a:latin typeface="Arial" panose="020B0604020202020204" pitchFamily="34" charset="0"/>
                <a:cs typeface="Arial" panose="020B0604020202020204" pitchFamily="34" charset="0"/>
              </a:rPr>
              <a:t>dan</a:t>
            </a:r>
            <a:r>
              <a:rPr lang="en-US" sz="1000" dirty="0" smtClean="0">
                <a:latin typeface="Arial" panose="020B0604020202020204" pitchFamily="34" charset="0"/>
                <a:cs typeface="Arial" panose="020B0604020202020204" pitchFamily="34" charset="0"/>
              </a:rPr>
              <a:t> 18 </a:t>
            </a:r>
            <a:r>
              <a:rPr lang="en-US" sz="1000" dirty="0" err="1" smtClean="0">
                <a:latin typeface="Arial" panose="020B0604020202020204" pitchFamily="34" charset="0"/>
                <a:cs typeface="Arial" panose="020B0604020202020204" pitchFamily="34" charset="0"/>
              </a:rPr>
              <a:t>oed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Llyw.Cymru</a:t>
            </a:r>
            <a:r>
              <a:rPr lang="en-US" sz="1000" dirty="0" smtClean="0">
                <a:latin typeface="Arial" panose="020B0604020202020204" pitchFamily="34" charset="0"/>
                <a:cs typeface="Arial" panose="020B0604020202020204" pitchFamily="34" charset="0"/>
              </a:rPr>
              <a:t>. Dim </a:t>
            </a:r>
            <a:r>
              <a:rPr lang="en-US" sz="1000" dirty="0" err="1" smtClean="0">
                <a:latin typeface="Arial" panose="020B0604020202020204" pitchFamily="34" charset="0"/>
                <a:cs typeface="Arial" panose="020B0604020202020204" pitchFamily="34" charset="0"/>
              </a:rPr>
              <a:t>dyddiad</a:t>
            </a:r>
            <a:r>
              <a:rPr lang="en-US" sz="1000" dirty="0" smtClean="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000" dirty="0" err="1" smtClean="0">
                <a:latin typeface="Arial" panose="020B0604020202020204" pitchFamily="34" charset="0"/>
                <a:cs typeface="Arial" panose="020B0604020202020204" pitchFamily="34" charset="0"/>
              </a:rPr>
              <a:t>Yn</a:t>
            </a:r>
            <a:r>
              <a:rPr lang="en-US" sz="1000" dirty="0" smtClean="0">
                <a:latin typeface="Arial" panose="020B0604020202020204" pitchFamily="34" charset="0"/>
                <a:cs typeface="Arial" panose="020B0604020202020204" pitchFamily="34" charset="0"/>
              </a:rPr>
              <a:t> 1989 </a:t>
            </a:r>
            <a:r>
              <a:rPr lang="en-US" sz="1000" dirty="0" err="1" smtClean="0">
                <a:latin typeface="Arial" panose="020B0604020202020204" pitchFamily="34" charset="0"/>
                <a:cs typeface="Arial" panose="020B0604020202020204" pitchFamily="34" charset="0"/>
              </a:rPr>
              <a:t>fe</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gafodd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ei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gadarnhau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gan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Gynulliad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Cyffredinol</a:t>
            </a:r>
            <a:r>
              <a:rPr lang="en-US" sz="1000" dirty="0" smtClean="0">
                <a:latin typeface="Arial" panose="020B0604020202020204" pitchFamily="34" charset="0"/>
                <a:cs typeface="Arial" panose="020B0604020202020204" pitchFamily="34" charset="0"/>
              </a:rPr>
              <a:t> y </a:t>
            </a:r>
            <a:r>
              <a:rPr lang="en-US" sz="1000" dirty="0" err="1" smtClean="0">
                <a:latin typeface="Arial" panose="020B0604020202020204" pitchFamily="34" charset="0"/>
                <a:cs typeface="Arial" panose="020B0604020202020204" pitchFamily="34" charset="0"/>
              </a:rPr>
              <a:t>Cenhedloedd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Unedig</a:t>
            </a:r>
            <a:r>
              <a:rPr lang="en-US" sz="1000" dirty="0" smtClean="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000" dirty="0" smtClean="0">
                <a:latin typeface="Arial" panose="020B0604020202020204" pitchFamily="34" charset="0"/>
                <a:cs typeface="Arial" panose="020B0604020202020204" pitchFamily="34" charset="0"/>
              </a:rPr>
              <a:t>Fe </a:t>
            </a:r>
            <a:r>
              <a:rPr lang="en-US" sz="1000" dirty="0" err="1" smtClean="0">
                <a:latin typeface="Arial" panose="020B0604020202020204" pitchFamily="34" charset="0"/>
                <a:cs typeface="Arial" panose="020B0604020202020204" pitchFamily="34" charset="0"/>
              </a:rPr>
              <a:t>ddaeth</a:t>
            </a:r>
            <a:r>
              <a:rPr lang="en-US" sz="1000" dirty="0" smtClean="0">
                <a:latin typeface="Arial" panose="020B0604020202020204" pitchFamily="34" charset="0"/>
                <a:cs typeface="Arial" panose="020B0604020202020204" pitchFamily="34" charset="0"/>
              </a:rPr>
              <a:t> y UNCRC </a:t>
            </a:r>
            <a:r>
              <a:rPr lang="en-US" sz="1000" dirty="0" err="1" smtClean="0">
                <a:latin typeface="Arial" panose="020B0604020202020204" pitchFamily="34" charset="0"/>
                <a:cs typeface="Arial" panose="020B0604020202020204" pitchFamily="34" charset="0"/>
              </a:rPr>
              <a:t>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Brydain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ym</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Mis</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Ionawr</a:t>
            </a:r>
            <a:r>
              <a:rPr lang="en-US" sz="1000" dirty="0" smtClean="0">
                <a:latin typeface="Arial" panose="020B0604020202020204" pitchFamily="34" charset="0"/>
                <a:cs typeface="Arial" panose="020B0604020202020204" pitchFamily="34" charset="0"/>
              </a:rPr>
              <a:t> 1992.</a:t>
            </a:r>
          </a:p>
          <a:p>
            <a:pPr marL="342900" indent="-342900">
              <a:buFont typeface="Arial" panose="020B0604020202020204" pitchFamily="34" charset="0"/>
              <a:buChar char="•"/>
            </a:pPr>
            <a:r>
              <a:rPr lang="en-US" sz="1000" dirty="0" err="1" smtClean="0">
                <a:latin typeface="Arial" panose="020B0604020202020204" pitchFamily="34" charset="0"/>
                <a:cs typeface="Arial" panose="020B0604020202020204" pitchFamily="34" charset="0"/>
              </a:rPr>
              <a:t>Yn</a:t>
            </a:r>
            <a:r>
              <a:rPr lang="en-US" sz="1000" dirty="0" smtClean="0">
                <a:latin typeface="Arial" panose="020B0604020202020204" pitchFamily="34" charset="0"/>
                <a:cs typeface="Arial" panose="020B0604020202020204" pitchFamily="34" charset="0"/>
              </a:rPr>
              <a:t> 2011, </a:t>
            </a:r>
            <a:r>
              <a:rPr lang="en-US" sz="1000" dirty="0" err="1" smtClean="0">
                <a:latin typeface="Arial" panose="020B0604020202020204" pitchFamily="34" charset="0"/>
                <a:cs typeface="Arial" panose="020B0604020202020204" pitchFamily="34" charset="0"/>
              </a:rPr>
              <a:t>Cymru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oedd</a:t>
            </a:r>
            <a:r>
              <a:rPr lang="en-US" sz="1000" dirty="0" smtClean="0">
                <a:latin typeface="Arial" panose="020B0604020202020204" pitchFamily="34" charset="0"/>
                <a:cs typeface="Arial" panose="020B0604020202020204" pitchFamily="34" charset="0"/>
              </a:rPr>
              <a:t> y </a:t>
            </a:r>
            <a:r>
              <a:rPr lang="en-US" sz="1000" dirty="0" err="1" smtClean="0">
                <a:latin typeface="Arial" panose="020B0604020202020204" pitchFamily="34" charset="0"/>
                <a:cs typeface="Arial" panose="020B0604020202020204" pitchFamily="34" charset="0"/>
              </a:rPr>
              <a:t>wlad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gyntaf</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wneud</a:t>
            </a:r>
            <a:r>
              <a:rPr lang="en-US" sz="1000" dirty="0" smtClean="0">
                <a:latin typeface="Arial" panose="020B0604020202020204" pitchFamily="34" charset="0"/>
                <a:cs typeface="Arial" panose="020B0604020202020204" pitchFamily="34" charset="0"/>
              </a:rPr>
              <a:t> CCUHP </a:t>
            </a:r>
            <a:r>
              <a:rPr lang="en-US" sz="1000" dirty="0" err="1" smtClean="0">
                <a:latin typeface="Arial" panose="020B0604020202020204" pitchFamily="34" charset="0"/>
                <a:cs typeface="Arial" panose="020B0604020202020204" pitchFamily="34" charset="0"/>
              </a:rPr>
              <a:t>yn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rhan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o’r</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gyfraith</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ddomestig</a:t>
            </a:r>
            <a:r>
              <a:rPr lang="en-US" sz="1000" dirty="0" smtClean="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000" dirty="0" smtClean="0">
                <a:latin typeface="Arial" panose="020B0604020202020204" pitchFamily="34" charset="0"/>
                <a:cs typeface="Arial" panose="020B0604020202020204" pitchFamily="34" charset="0"/>
              </a:rPr>
              <a:t>Mae 192 o </a:t>
            </a:r>
            <a:r>
              <a:rPr lang="en-US" sz="1000" dirty="0" err="1" smtClean="0">
                <a:latin typeface="Arial" panose="020B0604020202020204" pitchFamily="34" charset="0"/>
                <a:cs typeface="Arial" panose="020B0604020202020204" pitchFamily="34" charset="0"/>
              </a:rPr>
              <a:t>wledydd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yn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rhan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o’r</a:t>
            </a:r>
            <a:r>
              <a:rPr lang="en-US" sz="1000" dirty="0" smtClean="0">
                <a:latin typeface="Arial" panose="020B0604020202020204" pitchFamily="34" charset="0"/>
                <a:cs typeface="Arial" panose="020B0604020202020204" pitchFamily="34" charset="0"/>
              </a:rPr>
              <a:t> CCUHP </a:t>
            </a:r>
            <a:r>
              <a:rPr lang="en-US" sz="1000" dirty="0" err="1" smtClean="0">
                <a:latin typeface="Arial" panose="020B0604020202020204" pitchFamily="34" charset="0"/>
                <a:cs typeface="Arial" panose="020B0604020202020204" pitchFamily="34" charset="0"/>
              </a:rPr>
              <a:t>ers</a:t>
            </a:r>
            <a:r>
              <a:rPr lang="en-US" sz="1000" dirty="0" smtClean="0">
                <a:latin typeface="Arial" panose="020B0604020202020204" pitchFamily="34" charset="0"/>
                <a:cs typeface="Arial" panose="020B0604020202020204" pitchFamily="34" charset="0"/>
              </a:rPr>
              <a:t> 1989.</a:t>
            </a:r>
          </a:p>
          <a:p>
            <a:pPr marL="342900" indent="-342900">
              <a:buFont typeface="Arial" panose="020B0604020202020204" pitchFamily="34" charset="0"/>
              <a:buChar char="•"/>
            </a:pPr>
            <a:r>
              <a:rPr lang="en-US" sz="1000" dirty="0" err="1" smtClean="0">
                <a:latin typeface="Arial" panose="020B0604020202020204" pitchFamily="34" charset="0"/>
                <a:cs typeface="Arial" panose="020B0604020202020204" pitchFamily="34" charset="0"/>
              </a:rPr>
              <a:t>Prif</a:t>
            </a:r>
            <a:r>
              <a:rPr lang="en-US" sz="1000" dirty="0" smtClean="0">
                <a:latin typeface="Arial" panose="020B0604020202020204" pitchFamily="34" charset="0"/>
                <a:cs typeface="Arial" panose="020B0604020202020204" pitchFamily="34" charset="0"/>
              </a:rPr>
              <a:t> nod y </a:t>
            </a:r>
            <a:r>
              <a:rPr lang="en-US" sz="1000" dirty="0" err="1" smtClean="0">
                <a:latin typeface="Arial" panose="020B0604020202020204" pitchFamily="34" charset="0"/>
                <a:cs typeface="Arial" panose="020B0604020202020204" pitchFamily="34" charset="0"/>
              </a:rPr>
              <a:t>comisiynydd</a:t>
            </a:r>
            <a:r>
              <a:rPr lang="en-US" sz="1000" dirty="0" smtClean="0">
                <a:latin typeface="Arial" panose="020B0604020202020204" pitchFamily="34" charset="0"/>
                <a:cs typeface="Arial" panose="020B0604020202020204" pitchFamily="34" charset="0"/>
              </a:rPr>
              <a:t> plant </a:t>
            </a:r>
            <a:r>
              <a:rPr lang="en-US" sz="1000" dirty="0" err="1" smtClean="0">
                <a:latin typeface="Arial" panose="020B0604020202020204" pitchFamily="34" charset="0"/>
                <a:cs typeface="Arial" panose="020B0604020202020204" pitchFamily="34" charset="0"/>
              </a:rPr>
              <a:t>yw</a:t>
            </a:r>
            <a:r>
              <a:rPr lang="en-US" sz="1000" dirty="0" smtClean="0">
                <a:latin typeface="Arial" panose="020B0604020202020204" pitchFamily="34" charset="0"/>
                <a:cs typeface="Arial" panose="020B0604020202020204" pitchFamily="34" charset="0"/>
              </a:rPr>
              <a:t> “</a:t>
            </a:r>
            <a:r>
              <a:rPr lang="en-GB" sz="1000" dirty="0" smtClean="0">
                <a:latin typeface="Arial" panose="020B0604020202020204" pitchFamily="34" charset="0"/>
                <a:cs typeface="Arial" panose="020B0604020202020204" pitchFamily="34" charset="0"/>
              </a:rPr>
              <a:t>To protect and promote these rights for children and young people across the country.” (</a:t>
            </a:r>
            <a:r>
              <a:rPr lang="en-GB" sz="1000" dirty="0" err="1" smtClean="0">
                <a:latin typeface="Arial" panose="020B0604020202020204" pitchFamily="34" charset="0"/>
                <a:cs typeface="Arial" panose="020B0604020202020204" pitchFamily="34" charset="0"/>
              </a:rPr>
              <a:t>Childcomwales</a:t>
            </a:r>
            <a:r>
              <a:rPr lang="en-GB" sz="1000" dirty="0" smtClean="0">
                <a:latin typeface="Arial" panose="020B0604020202020204" pitchFamily="34" charset="0"/>
                <a:cs typeface="Arial" panose="020B0604020202020204" pitchFamily="34" charset="0"/>
              </a:rPr>
              <a:t>. Dim </a:t>
            </a:r>
            <a:r>
              <a:rPr lang="en-GB" sz="1000" dirty="0" err="1" smtClean="0">
                <a:latin typeface="Arial" panose="020B0604020202020204" pitchFamily="34" charset="0"/>
                <a:cs typeface="Arial" panose="020B0604020202020204" pitchFamily="34" charset="0"/>
              </a:rPr>
              <a:t>dyddiad</a:t>
            </a:r>
            <a:r>
              <a:rPr lang="en-GB" sz="1000" dirty="0" smtClean="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000" dirty="0">
                <a:latin typeface="Arial" panose="020B0604020202020204" pitchFamily="34" charset="0"/>
                <a:cs typeface="Arial" panose="020B0604020202020204" pitchFamily="34" charset="0"/>
              </a:rPr>
              <a:t>Mae </a:t>
            </a:r>
            <a:r>
              <a:rPr lang="en-GB" sz="1000" dirty="0" err="1">
                <a:latin typeface="Arial" panose="020B0604020202020204" pitchFamily="34" charset="0"/>
                <a:cs typeface="Arial" panose="020B0604020202020204" pitchFamily="34" charset="0"/>
              </a:rPr>
              <a:t>erthyglau</a:t>
            </a:r>
            <a:r>
              <a:rPr lang="en-GB" sz="1000" dirty="0">
                <a:latin typeface="Arial" panose="020B0604020202020204" pitchFamily="34" charset="0"/>
                <a:cs typeface="Arial" panose="020B0604020202020204" pitchFamily="34" charset="0"/>
              </a:rPr>
              <a:t> 1-42 </a:t>
            </a:r>
            <a:r>
              <a:rPr lang="en-GB" sz="1000" dirty="0" err="1">
                <a:latin typeface="Arial" panose="020B0604020202020204" pitchFamily="34" charset="0"/>
                <a:cs typeface="Arial" panose="020B0604020202020204" pitchFamily="34" charset="0"/>
              </a:rPr>
              <a:t>yn</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nodi</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sut</a:t>
            </a:r>
            <a:r>
              <a:rPr lang="en-GB" sz="1000" dirty="0">
                <a:latin typeface="Arial" panose="020B0604020202020204" pitchFamily="34" charset="0"/>
                <a:cs typeface="Arial" panose="020B0604020202020204" pitchFamily="34" charset="0"/>
              </a:rPr>
              <a:t> y </a:t>
            </a:r>
            <a:r>
              <a:rPr lang="en-GB" sz="1000" dirty="0" err="1">
                <a:latin typeface="Arial" panose="020B0604020202020204" pitchFamily="34" charset="0"/>
                <a:cs typeface="Arial" panose="020B0604020202020204" pitchFamily="34" charset="0"/>
              </a:rPr>
              <a:t>dylid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t</a:t>
            </a:r>
            <a:r>
              <a:rPr lang="en-GB" sz="1000" dirty="0" err="1" smtClean="0">
                <a:latin typeface="Arial" panose="020B0604020202020204" pitchFamily="34" charset="0"/>
                <a:cs typeface="Arial" panose="020B0604020202020204" pitchFamily="34" charset="0"/>
              </a:rPr>
              <a:t>rin</a:t>
            </a:r>
            <a:r>
              <a:rPr lang="en-GB" sz="1000" dirty="0" smtClean="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plant. </a:t>
            </a:r>
            <a:r>
              <a:rPr lang="en-US" sz="1000" dirty="0" smtClean="0">
                <a:latin typeface="Arial" panose="020B0604020202020204" pitchFamily="34" charset="0"/>
                <a:cs typeface="Arial" panose="020B0604020202020204" pitchFamily="34" charset="0"/>
              </a:rPr>
              <a:t>Mae </a:t>
            </a:r>
            <a:r>
              <a:rPr lang="en-US" sz="1000" dirty="0" err="1" smtClean="0">
                <a:latin typeface="Arial" panose="020B0604020202020204" pitchFamily="34" charset="0"/>
                <a:cs typeface="Arial" panose="020B0604020202020204" pitchFamily="34" charset="0"/>
              </a:rPr>
              <a:t>erthyglau</a:t>
            </a:r>
            <a:r>
              <a:rPr lang="en-US" sz="1000" dirty="0" smtClean="0">
                <a:latin typeface="Arial" panose="020B0604020202020204" pitchFamily="34" charset="0"/>
                <a:cs typeface="Arial" panose="020B0604020202020204" pitchFamily="34" charset="0"/>
              </a:rPr>
              <a:t> 43- 54 </a:t>
            </a:r>
            <a:r>
              <a:rPr lang="en-US" sz="1000" dirty="0" err="1" smtClean="0">
                <a:latin typeface="Arial" panose="020B0604020202020204" pitchFamily="34" charset="0"/>
                <a:cs typeface="Arial" panose="020B0604020202020204" pitchFamily="34" charset="0"/>
              </a:rPr>
              <a:t>yn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trafod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sut</a:t>
            </a:r>
            <a:r>
              <a:rPr lang="en-US" sz="1000" dirty="0" smtClean="0">
                <a:latin typeface="Arial" panose="020B0604020202020204" pitchFamily="34" charset="0"/>
                <a:cs typeface="Arial" panose="020B0604020202020204" pitchFamily="34" charset="0"/>
              </a:rPr>
              <a:t> y </a:t>
            </a:r>
            <a:r>
              <a:rPr lang="en-US" sz="1000" dirty="0" err="1" smtClean="0">
                <a:latin typeface="Arial" panose="020B0604020202020204" pitchFamily="34" charset="0"/>
                <a:cs typeface="Arial" panose="020B0604020202020204" pitchFamily="34" charset="0"/>
              </a:rPr>
              <a:t>dylai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Llywodraethau</a:t>
            </a:r>
            <a:r>
              <a:rPr lang="en-US" sz="1000" dirty="0" smtClean="0">
                <a:latin typeface="Arial" panose="020B0604020202020204" pitchFamily="34" charset="0"/>
                <a:cs typeface="Arial" panose="020B0604020202020204" pitchFamily="34" charset="0"/>
              </a:rPr>
              <a:t> a </a:t>
            </a:r>
            <a:r>
              <a:rPr lang="en-US" sz="1000" dirty="0" err="1" smtClean="0">
                <a:latin typeface="Arial" panose="020B0604020202020204" pitchFamily="34" charset="0"/>
                <a:cs typeface="Arial" panose="020B0604020202020204" pitchFamily="34" charset="0"/>
              </a:rPr>
              <a:t>sefydliadau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blant</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weithio</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sicrhau</a:t>
            </a:r>
            <a:r>
              <a:rPr lang="en-US" sz="1000" dirty="0" smtClean="0">
                <a:latin typeface="Arial" panose="020B0604020202020204" pitchFamily="34" charset="0"/>
                <a:cs typeface="Arial" panose="020B0604020202020204" pitchFamily="34" charset="0"/>
              </a:rPr>
              <a:t> bod plant  </a:t>
            </a:r>
            <a:r>
              <a:rPr lang="en-US" sz="1000" dirty="0" err="1" smtClean="0">
                <a:latin typeface="Arial" panose="020B0604020202020204" pitchFamily="34" charset="0"/>
                <a:cs typeface="Arial" panose="020B0604020202020204" pitchFamily="34" charset="0"/>
              </a:rPr>
              <a:t>yn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cael</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eu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hamddiffyn</a:t>
            </a:r>
            <a:r>
              <a:rPr lang="en-US" sz="1000" dirty="0" smtClean="0">
                <a:latin typeface="Arial" panose="020B0604020202020204" pitchFamily="34" charset="0"/>
                <a:cs typeface="Arial" panose="020B0604020202020204" pitchFamily="34" charset="0"/>
              </a:rPr>
              <a:t> o ran </a:t>
            </a:r>
            <a:r>
              <a:rPr lang="en-US" sz="1000" dirty="0" err="1" smtClean="0">
                <a:latin typeface="Arial" panose="020B0604020202020204" pitchFamily="34" charset="0"/>
                <a:cs typeface="Arial" panose="020B0604020202020204" pitchFamily="34" charset="0"/>
              </a:rPr>
              <a:t>eu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hawliau</a:t>
            </a:r>
            <a:r>
              <a:rPr lang="en-US" sz="1000" dirty="0">
                <a:latin typeface="Arial" panose="020B0604020202020204" pitchFamily="34" charset="0"/>
                <a:cs typeface="Arial" panose="020B0604020202020204" pitchFamily="34" charset="0"/>
              </a:rPr>
              <a:t> </a:t>
            </a:r>
            <a:r>
              <a:rPr lang="en-US" sz="1000" dirty="0" smtClean="0">
                <a:latin typeface="Arial" panose="020B0604020202020204" pitchFamily="34" charset="0"/>
                <a:cs typeface="Arial" panose="020B0604020202020204" pitchFamily="34" charset="0"/>
              </a:rPr>
              <a:t>a bod </a:t>
            </a:r>
            <a:r>
              <a:rPr lang="en-US" sz="1000" dirty="0" err="1" smtClean="0">
                <a:latin typeface="Arial" panose="020B0604020202020204" pitchFamily="34" charset="0"/>
                <a:cs typeface="Arial" panose="020B0604020202020204" pitchFamily="34" charset="0"/>
              </a:rPr>
              <a:t>pob</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unigolyn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gyda’r</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hawl</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i’w</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hawliau</a:t>
            </a:r>
            <a:r>
              <a:rPr lang="en-US" sz="1000" dirty="0" smtClean="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US" sz="1000" dirty="0" smtClean="0">
                <a:latin typeface="Arial" panose="020B0604020202020204" pitchFamily="34" charset="0"/>
                <a:cs typeface="Arial" panose="020B0604020202020204" pitchFamily="34" charset="0"/>
              </a:rPr>
              <a:t>Un o </a:t>
            </a:r>
            <a:r>
              <a:rPr lang="en-US" sz="1000" dirty="0" err="1" smtClean="0">
                <a:latin typeface="Arial" panose="020B0604020202020204" pitchFamily="34" charset="0"/>
                <a:cs typeface="Arial" panose="020B0604020202020204" pitchFamily="34" charset="0"/>
              </a:rPr>
              <a:t>brif</a:t>
            </a:r>
            <a:r>
              <a:rPr lang="en-US" sz="1000" dirty="0" smtClean="0">
                <a:latin typeface="Arial" panose="020B0604020202020204" pitchFamily="34" charset="0"/>
                <a:cs typeface="Arial" panose="020B0604020202020204" pitchFamily="34" charset="0"/>
              </a:rPr>
              <a:t> </a:t>
            </a:r>
            <a:r>
              <a:rPr lang="en-US" sz="1000" dirty="0" err="1">
                <a:latin typeface="Arial" panose="020B0604020202020204" pitchFamily="34" charset="0"/>
                <a:cs typeface="Arial" panose="020B0604020202020204" pitchFamily="34" charset="0"/>
              </a:rPr>
              <a:t>b</a:t>
            </a:r>
            <a:r>
              <a:rPr lang="en-US" sz="1000" dirty="0" err="1" smtClean="0">
                <a:latin typeface="Arial" panose="020B0604020202020204" pitchFamily="34" charset="0"/>
                <a:cs typeface="Arial" panose="020B0604020202020204" pitchFamily="34" charset="0"/>
              </a:rPr>
              <a:t>wrpasau’r</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cytundeb</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yw</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uwcholeuo’r</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cyfrifoldebau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sydd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gan</a:t>
            </a:r>
            <a:r>
              <a:rPr lang="en-US" sz="1000" dirty="0" smtClean="0">
                <a:latin typeface="Arial" panose="020B0604020202020204" pitchFamily="34" charset="0"/>
                <a:cs typeface="Arial" panose="020B0604020202020204" pitchFamily="34" charset="0"/>
              </a:rPr>
              <a:t> y </a:t>
            </a:r>
            <a:r>
              <a:rPr lang="en-US" sz="1000" dirty="0" err="1" smtClean="0">
                <a:latin typeface="Arial" panose="020B0604020202020204" pitchFamily="34" charset="0"/>
                <a:cs typeface="Arial" panose="020B0604020202020204" pitchFamily="34" charset="0"/>
              </a:rPr>
              <a:t>Llywodraeth</a:t>
            </a:r>
            <a:r>
              <a:rPr lang="en-US" sz="1000" dirty="0" smtClean="0">
                <a:latin typeface="Arial" panose="020B0604020202020204" pitchFamily="34" charset="0"/>
                <a:cs typeface="Arial" panose="020B0604020202020204" pitchFamily="34" charset="0"/>
              </a:rPr>
              <a:t> ac </a:t>
            </a:r>
            <a:r>
              <a:rPr lang="en-US" sz="1000" dirty="0" err="1" smtClean="0">
                <a:latin typeface="Arial" panose="020B0604020202020204" pitchFamily="34" charset="0"/>
                <a:cs typeface="Arial" panose="020B0604020202020204" pitchFamily="34" charset="0"/>
              </a:rPr>
              <a:t>eraill</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sicrhau</a:t>
            </a:r>
            <a:r>
              <a:rPr lang="en-US" sz="1000" dirty="0" smtClean="0">
                <a:latin typeface="Arial" panose="020B0604020202020204" pitchFamily="34" charset="0"/>
                <a:cs typeface="Arial" panose="020B0604020202020204" pitchFamily="34" charset="0"/>
              </a:rPr>
              <a:t> bod </a:t>
            </a:r>
            <a:r>
              <a:rPr lang="en-US" sz="1000" dirty="0" err="1" smtClean="0">
                <a:latin typeface="Arial" panose="020B0604020202020204" pitchFamily="34" charset="0"/>
                <a:cs typeface="Arial" panose="020B0604020202020204" pitchFamily="34" charset="0"/>
              </a:rPr>
              <a:t>gan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blant</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hawliau</a:t>
            </a:r>
            <a:r>
              <a:rPr lang="en-US" sz="1000" dirty="0" smtClean="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1000" dirty="0" err="1" smtClean="0">
                <a:latin typeface="Arial" panose="020B0604020202020204" pitchFamily="34" charset="0"/>
                <a:cs typeface="Arial" panose="020B0604020202020204" pitchFamily="34" charset="0"/>
              </a:rPr>
              <a:t>Erbyn</a:t>
            </a:r>
            <a:r>
              <a:rPr lang="en-US" sz="1000" dirty="0" smtClean="0">
                <a:latin typeface="Arial" panose="020B0604020202020204" pitchFamily="34" charset="0"/>
                <a:cs typeface="Arial" panose="020B0604020202020204" pitchFamily="34" charset="0"/>
              </a:rPr>
              <a:t> 2019, </a:t>
            </a:r>
            <a:r>
              <a:rPr lang="en-US" sz="1000" dirty="0" err="1" smtClean="0">
                <a:latin typeface="Arial" panose="020B0604020202020204" pitchFamily="34" charset="0"/>
                <a:cs typeface="Arial" panose="020B0604020202020204" pitchFamily="34" charset="0"/>
              </a:rPr>
              <a:t>gobeithir</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byddai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Llywodraeth</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Cymru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a’r</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gwasanaethau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cyhoeddus</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wedi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gwneud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cynnydd</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tuag</a:t>
            </a:r>
            <a:r>
              <a:rPr lang="en-US" sz="1000" dirty="0" smtClean="0">
                <a:latin typeface="Arial" panose="020B0604020202020204" pitchFamily="34" charset="0"/>
                <a:cs typeface="Arial" panose="020B0604020202020204" pitchFamily="34" charset="0"/>
              </a:rPr>
              <a:t> at </a:t>
            </a:r>
            <a:r>
              <a:rPr lang="en-US" sz="1000" dirty="0" err="1" smtClean="0">
                <a:latin typeface="Arial" panose="020B0604020202020204" pitchFamily="34" charset="0"/>
                <a:cs typeface="Arial" panose="020B0604020202020204" pitchFamily="34" charset="0"/>
              </a:rPr>
              <a:t>sicrhau’r</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gwelliant</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yn</a:t>
            </a:r>
            <a:r>
              <a:rPr lang="en-US" sz="1000" dirty="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yr</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hawliau</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blant</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Dyma</a:t>
            </a:r>
            <a:r>
              <a:rPr lang="en-US" sz="1000" dirty="0" smtClean="0">
                <a:latin typeface="Arial" panose="020B0604020202020204" pitchFamily="34" charset="0"/>
                <a:cs typeface="Arial" panose="020B0604020202020204" pitchFamily="34" charset="0"/>
              </a:rPr>
              <a:t> rai y </a:t>
            </a:r>
            <a:r>
              <a:rPr lang="en-US" sz="1000" dirty="0" err="1" smtClean="0">
                <a:latin typeface="Arial" panose="020B0604020202020204" pitchFamily="34" charset="0"/>
                <a:cs typeface="Arial" panose="020B0604020202020204" pitchFamily="34" charset="0"/>
              </a:rPr>
              <a:t>bydden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nhw’n</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hoffi</a:t>
            </a:r>
            <a:r>
              <a:rPr lang="en-US" sz="1000" dirty="0" smtClean="0">
                <a:latin typeface="Arial" panose="020B0604020202020204" pitchFamily="34" charset="0"/>
                <a:cs typeface="Arial" panose="020B0604020202020204" pitchFamily="34" charset="0"/>
              </a:rPr>
              <a:t> </a:t>
            </a:r>
            <a:r>
              <a:rPr lang="en-US" sz="1000" dirty="0" err="1" smtClean="0">
                <a:latin typeface="Arial" panose="020B0604020202020204" pitchFamily="34" charset="0"/>
                <a:cs typeface="Arial" panose="020B0604020202020204" pitchFamily="34" charset="0"/>
              </a:rPr>
              <a:t>gwella</a:t>
            </a:r>
            <a:r>
              <a:rPr lang="en-US" sz="1000" dirty="0" smtClean="0">
                <a:latin typeface="Arial" panose="020B0604020202020204" pitchFamily="34" charset="0"/>
                <a:cs typeface="Arial" panose="020B0604020202020204" pitchFamily="34" charset="0"/>
              </a:rPr>
              <a:t>- </a:t>
            </a:r>
          </a:p>
          <a:p>
            <a:pPr marL="800100" lvl="1" indent="-342900">
              <a:buFont typeface="Arial" panose="020B0604020202020204" pitchFamily="34" charset="0"/>
              <a:buChar char="•"/>
            </a:pPr>
            <a:r>
              <a:rPr lang="en-US" sz="1000" dirty="0" smtClean="0">
                <a:latin typeface="Arial" panose="020B0604020202020204" pitchFamily="34" charset="0"/>
                <a:cs typeface="Arial" panose="020B0604020202020204" pitchFamily="34" charset="0"/>
              </a:rPr>
              <a:t>“</a:t>
            </a:r>
            <a:r>
              <a:rPr lang="en-GB" sz="1000" dirty="0" smtClean="0">
                <a:latin typeface="Arial" panose="020B0604020202020204" pitchFamily="34" charset="0"/>
                <a:cs typeface="Arial" panose="020B0604020202020204" pitchFamily="34" charset="0"/>
              </a:rPr>
              <a:t>Children </a:t>
            </a:r>
            <a:r>
              <a:rPr lang="en-GB" sz="1000" dirty="0">
                <a:latin typeface="Arial" panose="020B0604020202020204" pitchFamily="34" charset="0"/>
                <a:cs typeface="Arial" panose="020B0604020202020204" pitchFamily="34" charset="0"/>
              </a:rPr>
              <a:t>and young people will have access to the mental health services they need in a timely manner. </a:t>
            </a:r>
            <a:endParaRPr lang="en-GB" sz="1000" dirty="0" smtClean="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1000" dirty="0">
                <a:latin typeface="Arial" panose="020B0604020202020204" pitchFamily="34" charset="0"/>
                <a:cs typeface="Arial" panose="020B0604020202020204" pitchFamily="34" charset="0"/>
              </a:rPr>
              <a:t>There will be better access to play, culture and leisure activities by children who are most likely to miss out on these, particularly those living in poverty and disabled children</a:t>
            </a:r>
            <a:r>
              <a:rPr lang="en-GB" sz="1000" dirty="0" smtClean="0">
                <a:latin typeface="Arial" panose="020B0604020202020204" pitchFamily="34" charset="0"/>
                <a:cs typeface="Arial" panose="020B0604020202020204" pitchFamily="34" charset="0"/>
              </a:rPr>
              <a:t>.</a:t>
            </a:r>
            <a:endParaRPr lang="en-US" sz="1000" dirty="0" smtClean="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1000" dirty="0">
                <a:latin typeface="Arial" panose="020B0604020202020204" pitchFamily="34" charset="0"/>
                <a:cs typeface="Arial" panose="020B0604020202020204" pitchFamily="34" charset="0"/>
              </a:rPr>
              <a:t>Children will have the same legal protection </a:t>
            </a:r>
            <a:endParaRPr lang="en-GB" sz="1000" dirty="0" smtClean="0">
              <a:latin typeface="Arial" panose="020B0604020202020204" pitchFamily="34" charset="0"/>
              <a:cs typeface="Arial" panose="020B0604020202020204" pitchFamily="34" charset="0"/>
            </a:endParaRPr>
          </a:p>
          <a:p>
            <a:pPr lvl="1"/>
            <a:r>
              <a:rPr lang="en-GB" sz="1000" dirty="0">
                <a:latin typeface="Arial" panose="020B0604020202020204" pitchFamily="34" charset="0"/>
                <a:cs typeface="Arial" panose="020B0604020202020204" pitchFamily="34" charset="0"/>
              </a:rPr>
              <a:t> </a:t>
            </a:r>
            <a:r>
              <a:rPr lang="en-GB" sz="1000" dirty="0" smtClean="0">
                <a:latin typeface="Arial" panose="020B0604020202020204" pitchFamily="34" charset="0"/>
                <a:cs typeface="Arial" panose="020B0604020202020204" pitchFamily="34" charset="0"/>
              </a:rPr>
              <a:t>        as </a:t>
            </a:r>
            <a:r>
              <a:rPr lang="en-GB" sz="1000" dirty="0">
                <a:latin typeface="Arial" panose="020B0604020202020204" pitchFamily="34" charset="0"/>
                <a:cs typeface="Arial" panose="020B0604020202020204" pitchFamily="34" charset="0"/>
              </a:rPr>
              <a:t>adults from physical </a:t>
            </a:r>
            <a:r>
              <a:rPr lang="en-GB" sz="1000" dirty="0" smtClean="0">
                <a:latin typeface="Arial" panose="020B0604020202020204" pitchFamily="34" charset="0"/>
                <a:cs typeface="Arial" panose="020B0604020202020204" pitchFamily="34" charset="0"/>
              </a:rPr>
              <a:t>assault.”- (Children’s       </a:t>
            </a:r>
          </a:p>
          <a:p>
            <a:pPr lvl="1"/>
            <a:r>
              <a:rPr lang="en-GB" sz="1000" dirty="0">
                <a:latin typeface="Arial" panose="020B0604020202020204" pitchFamily="34" charset="0"/>
                <a:cs typeface="Arial" panose="020B0604020202020204" pitchFamily="34" charset="0"/>
              </a:rPr>
              <a:t> </a:t>
            </a:r>
            <a:r>
              <a:rPr lang="en-GB" sz="1000" dirty="0" smtClean="0">
                <a:latin typeface="Arial" panose="020B0604020202020204" pitchFamily="34" charset="0"/>
                <a:cs typeface="Arial" panose="020B0604020202020204" pitchFamily="34" charset="0"/>
              </a:rPr>
              <a:t>        Commissioner </a:t>
            </a:r>
            <a:r>
              <a:rPr lang="en-GB" sz="1000" dirty="0">
                <a:latin typeface="Arial" panose="020B0604020202020204" pitchFamily="34" charset="0"/>
                <a:cs typeface="Arial" panose="020B0604020202020204" pitchFamily="34" charset="0"/>
              </a:rPr>
              <a:t>for </a:t>
            </a:r>
            <a:r>
              <a:rPr lang="en-GB" sz="1000" dirty="0" smtClean="0">
                <a:latin typeface="Arial" panose="020B0604020202020204" pitchFamily="34" charset="0"/>
                <a:cs typeface="Arial" panose="020B0604020202020204" pitchFamily="34" charset="0"/>
              </a:rPr>
              <a:t>Wales. Dim </a:t>
            </a:r>
            <a:r>
              <a:rPr lang="en-GB" sz="1000" dirty="0" err="1" smtClean="0">
                <a:latin typeface="Arial" panose="020B0604020202020204" pitchFamily="34" charset="0"/>
                <a:cs typeface="Arial" panose="020B0604020202020204" pitchFamily="34" charset="0"/>
              </a:rPr>
              <a:t>dyddiad</a:t>
            </a:r>
            <a:r>
              <a:rPr lang="en-GB" sz="1000" dirty="0" smtClean="0">
                <a:latin typeface="Arial" panose="020B0604020202020204" pitchFamily="34" charset="0"/>
                <a:cs typeface="Arial" panose="020B0604020202020204" pitchFamily="34" charset="0"/>
              </a:rPr>
              <a:t>)</a:t>
            </a:r>
          </a:p>
        </p:txBody>
      </p:sp>
      <p:sp>
        <p:nvSpPr>
          <p:cNvPr id="16" name="Snip Same Side Corner Rectangle 15"/>
          <p:cNvSpPr/>
          <p:nvPr/>
        </p:nvSpPr>
        <p:spPr>
          <a:xfrm flipV="1">
            <a:off x="3917802" y="874546"/>
            <a:ext cx="4241803" cy="4908163"/>
          </a:xfrm>
          <a:prstGeom prst="snip2Same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ound Same Side Corner Rectangle 16"/>
          <p:cNvSpPr/>
          <p:nvPr/>
        </p:nvSpPr>
        <p:spPr>
          <a:xfrm>
            <a:off x="77051" y="989160"/>
            <a:ext cx="3761329" cy="3056327"/>
          </a:xfrm>
          <a:prstGeom prst="round2Same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62447" y="1021582"/>
            <a:ext cx="3783007" cy="3023905"/>
          </a:xfrm>
          <a:prstGeom prst="rect">
            <a:avLst/>
          </a:prstGeom>
          <a:noFill/>
        </p:spPr>
        <p:txBody>
          <a:bodyPr wrap="square" rtlCol="0">
            <a:spAutoFit/>
          </a:bodyPr>
          <a:lstStyle/>
          <a:p>
            <a:pPr algn="ctr"/>
            <a:r>
              <a:rPr lang="en-US" sz="1050" b="1" u="sng" dirty="0" err="1" smtClean="0">
                <a:latin typeface="Arial" panose="020B0604020202020204" pitchFamily="34" charset="0"/>
                <a:cs typeface="Arial" panose="020B0604020202020204" pitchFamily="34" charset="0"/>
              </a:rPr>
              <a:t>Urie</a:t>
            </a:r>
            <a:r>
              <a:rPr lang="en-US" sz="1050" b="1" u="sng" dirty="0" smtClean="0">
                <a:latin typeface="Arial" panose="020B0604020202020204" pitchFamily="34" charset="0"/>
                <a:cs typeface="Arial" panose="020B0604020202020204" pitchFamily="34" charset="0"/>
              </a:rPr>
              <a:t> Bronfenbrenner</a:t>
            </a:r>
            <a:endParaRPr lang="en-GB" sz="1050" dirty="0">
              <a:latin typeface="Arial" panose="020B0604020202020204" pitchFamily="34" charset="0"/>
              <a:cs typeface="Arial" panose="020B0604020202020204" pitchFamily="34" charset="0"/>
              <a:hlinkClick r:id="rId3" tooltip="Developmental psychology"/>
            </a:endParaRPr>
          </a:p>
          <a:p>
            <a:pPr marL="285750" indent="-285750">
              <a:buFont typeface="Arial" panose="020B0604020202020204" pitchFamily="34" charset="0"/>
              <a:buChar char="•"/>
            </a:pPr>
            <a:r>
              <a:rPr lang="en-US" sz="900" dirty="0" err="1" smtClean="0">
                <a:latin typeface="Arial" panose="020B0604020202020204" pitchFamily="34" charset="0"/>
                <a:cs typeface="Arial" panose="020B0604020202020204" pitchFamily="34" charset="0"/>
              </a:rPr>
              <a:t>Urie</a:t>
            </a:r>
            <a:r>
              <a:rPr lang="en-US" sz="900" dirty="0" smtClean="0">
                <a:latin typeface="Arial" panose="020B0604020202020204" pitchFamily="34" charset="0"/>
                <a:cs typeface="Arial" panose="020B0604020202020204" pitchFamily="34" charset="0"/>
              </a:rPr>
              <a:t> Bronfenbrenner was a developmental psychologist who created the significant ecological systems theory of child development.</a:t>
            </a:r>
            <a:endParaRPr lang="en-GB" sz="9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dirty="0" smtClean="0">
                <a:latin typeface="Arial" panose="020B0604020202020204" pitchFamily="34" charset="0"/>
                <a:cs typeface="Arial" panose="020B0604020202020204" pitchFamily="34" charset="0"/>
              </a:rPr>
              <a:t>Its said that he “developed </a:t>
            </a:r>
            <a:r>
              <a:rPr lang="en-GB" sz="900" dirty="0">
                <a:latin typeface="Arial" panose="020B0604020202020204" pitchFamily="34" charset="0"/>
                <a:cs typeface="Arial" panose="020B0604020202020204" pitchFamily="34" charset="0"/>
              </a:rPr>
              <a:t>the </a:t>
            </a:r>
            <a:r>
              <a:rPr lang="en-GB" sz="900" i="1" dirty="0">
                <a:latin typeface="Arial" panose="020B0604020202020204" pitchFamily="34" charset="0"/>
                <a:cs typeface="Arial" panose="020B0604020202020204" pitchFamily="34" charset="0"/>
              </a:rPr>
              <a:t>ecological systems theory</a:t>
            </a:r>
            <a:r>
              <a:rPr lang="en-GB" sz="900" dirty="0">
                <a:latin typeface="Arial" panose="020B0604020202020204" pitchFamily="34" charset="0"/>
                <a:cs typeface="Arial" panose="020B0604020202020204" pitchFamily="34" charset="0"/>
              </a:rPr>
              <a:t> to explain how everything in a child and the child's environment affects how a child grows and develops</a:t>
            </a:r>
            <a:r>
              <a:rPr lang="en-GB" sz="900" dirty="0" smtClean="0">
                <a:latin typeface="Arial" panose="020B0604020202020204" pitchFamily="34" charset="0"/>
                <a:cs typeface="Arial" panose="020B0604020202020204" pitchFamily="34" charset="0"/>
              </a:rPr>
              <a:t>.</a:t>
            </a:r>
            <a:r>
              <a:rPr lang="en-US" sz="900" dirty="0" smtClean="0">
                <a:latin typeface="Arial" panose="020B0604020202020204" pitchFamily="34" charset="0"/>
                <a:cs typeface="Arial" panose="020B0604020202020204" pitchFamily="34" charset="0"/>
              </a:rPr>
              <a:t>” (</a:t>
            </a:r>
            <a:r>
              <a:rPr lang="en-US" sz="900" dirty="0" err="1" smtClean="0">
                <a:latin typeface="Arial" panose="020B0604020202020204" pitchFamily="34" charset="0"/>
                <a:cs typeface="Arial" panose="020B0604020202020204" pitchFamily="34" charset="0"/>
              </a:rPr>
              <a:t>Oswalt</a:t>
            </a:r>
            <a:r>
              <a:rPr lang="en-US" sz="900" dirty="0" smtClean="0">
                <a:latin typeface="Arial" panose="020B0604020202020204" pitchFamily="34" charset="0"/>
                <a:cs typeface="Arial" panose="020B0604020202020204" pitchFamily="34" charset="0"/>
              </a:rPr>
              <a:t>, A. No date) </a:t>
            </a:r>
          </a:p>
          <a:p>
            <a:pPr marL="285750" indent="-285750">
              <a:buFont typeface="Arial" panose="020B0604020202020204" pitchFamily="34" charset="0"/>
              <a:buChar char="•"/>
            </a:pPr>
            <a:r>
              <a:rPr lang="en-US" sz="900" dirty="0" smtClean="0">
                <a:latin typeface="Arial" panose="020B0604020202020204" pitchFamily="34" charset="0"/>
                <a:cs typeface="Arial" panose="020B0604020202020204" pitchFamily="34" charset="0"/>
              </a:rPr>
              <a:t>He discussed different features which influenced a child’s development such as The Microsystem, Mesosystem, </a:t>
            </a:r>
            <a:r>
              <a:rPr lang="en-US" sz="900" dirty="0" err="1" smtClean="0">
                <a:latin typeface="Arial" panose="020B0604020202020204" pitchFamily="34" charset="0"/>
                <a:cs typeface="Arial" panose="020B0604020202020204" pitchFamily="34" charset="0"/>
              </a:rPr>
              <a:t>Exosystem</a:t>
            </a:r>
            <a:r>
              <a:rPr lang="en-US" sz="900" dirty="0">
                <a:latin typeface="Arial" panose="020B0604020202020204" pitchFamily="34" charset="0"/>
                <a:cs typeface="Arial" panose="020B0604020202020204" pitchFamily="34" charset="0"/>
              </a:rPr>
              <a:t> </a:t>
            </a:r>
            <a:r>
              <a:rPr lang="en-US" sz="900" dirty="0" smtClean="0">
                <a:latin typeface="Arial" panose="020B0604020202020204" pitchFamily="34" charset="0"/>
                <a:cs typeface="Arial" panose="020B0604020202020204" pitchFamily="34" charset="0"/>
              </a:rPr>
              <a:t>and the </a:t>
            </a:r>
            <a:r>
              <a:rPr lang="en-US" sz="900" dirty="0" err="1" smtClean="0">
                <a:latin typeface="Arial" panose="020B0604020202020204" pitchFamily="34" charset="0"/>
                <a:cs typeface="Arial" panose="020B0604020202020204" pitchFamily="34" charset="0"/>
              </a:rPr>
              <a:t>Macrosystem</a:t>
            </a:r>
            <a:r>
              <a:rPr lang="en-US" sz="900" dirty="0" smtClean="0">
                <a:latin typeface="Arial" panose="020B0604020202020204" pitchFamily="34" charset="0"/>
                <a:cs typeface="Arial" panose="020B0604020202020204" pitchFamily="34" charset="0"/>
              </a:rPr>
              <a:t>. </a:t>
            </a:r>
            <a:endParaRPr lang="en-US" sz="9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The Microsystem= </a:t>
            </a:r>
            <a:r>
              <a:rPr lang="en-US" sz="900" dirty="0" smtClean="0">
                <a:latin typeface="Arial" panose="020B0604020202020204" pitchFamily="34" charset="0"/>
                <a:cs typeface="Arial" panose="020B0604020202020204" pitchFamily="34" charset="0"/>
              </a:rPr>
              <a:t>Small, close environment a child lives in. Immediate family or professionals have an effect on how a child grows and reacts to others. </a:t>
            </a:r>
          </a:p>
          <a:p>
            <a:pPr marL="285750" indent="-2857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The Mesosystem=  </a:t>
            </a:r>
            <a:r>
              <a:rPr lang="en-US" sz="900" dirty="0" smtClean="0">
                <a:latin typeface="Arial" panose="020B0604020202020204" pitchFamily="34" charset="0"/>
                <a:cs typeface="Arial" panose="020B0604020202020204" pitchFamily="34" charset="0"/>
              </a:rPr>
              <a:t>How the different people in a child’s life work together for the sake of their happiness and wellbeing. </a:t>
            </a:r>
          </a:p>
          <a:p>
            <a:pPr marL="285750" indent="-2857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The </a:t>
            </a:r>
            <a:r>
              <a:rPr lang="en-US" sz="900" b="1" dirty="0" err="1" smtClean="0">
                <a:latin typeface="Arial" panose="020B0604020202020204" pitchFamily="34" charset="0"/>
                <a:cs typeface="Arial" panose="020B0604020202020204" pitchFamily="34" charset="0"/>
              </a:rPr>
              <a:t>Exosystem</a:t>
            </a:r>
            <a:r>
              <a:rPr lang="en-US" sz="900" b="1" dirty="0" smtClean="0">
                <a:latin typeface="Arial" panose="020B0604020202020204" pitchFamily="34" charset="0"/>
                <a:cs typeface="Arial" panose="020B0604020202020204" pitchFamily="34" charset="0"/>
              </a:rPr>
              <a:t>= </a:t>
            </a:r>
            <a:r>
              <a:rPr lang="en-US" sz="900" dirty="0" smtClean="0">
                <a:latin typeface="Arial" panose="020B0604020202020204" pitchFamily="34" charset="0"/>
                <a:cs typeface="Arial" panose="020B0604020202020204" pitchFamily="34" charset="0"/>
              </a:rPr>
              <a:t>How other aspects of a child’s life have an affect on them such as other family members, living area, parents work life. </a:t>
            </a:r>
          </a:p>
          <a:p>
            <a:pPr marL="285750" indent="-2857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The </a:t>
            </a:r>
            <a:r>
              <a:rPr lang="en-US" sz="900" b="1" dirty="0" err="1" smtClean="0">
                <a:latin typeface="Arial" panose="020B0604020202020204" pitchFamily="34" charset="0"/>
                <a:cs typeface="Arial" panose="020B0604020202020204" pitchFamily="34" charset="0"/>
              </a:rPr>
              <a:t>Macrosystem</a:t>
            </a:r>
            <a:r>
              <a:rPr lang="en-US" sz="900" b="1" dirty="0" smtClean="0">
                <a:latin typeface="Arial" panose="020B0604020202020204" pitchFamily="34" charset="0"/>
                <a:cs typeface="Arial" panose="020B0604020202020204" pitchFamily="34" charset="0"/>
              </a:rPr>
              <a:t>= </a:t>
            </a:r>
            <a:r>
              <a:rPr lang="en-US" sz="900" dirty="0" smtClean="0">
                <a:latin typeface="Arial" panose="020B0604020202020204" pitchFamily="34" charset="0"/>
                <a:cs typeface="Arial" panose="020B0604020202020204" pitchFamily="34" charset="0"/>
              </a:rPr>
              <a:t>most distant members or influences which still have a large impact on a child such as the government, values and finance. </a:t>
            </a:r>
            <a:endParaRPr lang="en-US" sz="900" b="1" dirty="0" smtClean="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08615" y="5055864"/>
            <a:ext cx="1984731" cy="1802136"/>
          </a:xfrm>
          <a:prstGeom prst="rect">
            <a:avLst/>
          </a:prstGeom>
        </p:spPr>
      </p:pic>
      <p:sp>
        <p:nvSpPr>
          <p:cNvPr id="10" name="TextBox 9"/>
          <p:cNvSpPr txBox="1"/>
          <p:nvPr/>
        </p:nvSpPr>
        <p:spPr>
          <a:xfrm>
            <a:off x="9304260" y="107982"/>
            <a:ext cx="3004544" cy="523220"/>
          </a:xfrm>
          <a:prstGeom prst="rect">
            <a:avLst/>
          </a:prstGeom>
          <a:noFill/>
        </p:spPr>
        <p:txBody>
          <a:bodyPr wrap="square" rtlCol="0">
            <a:spAutoFit/>
          </a:bodyPr>
          <a:lstStyle/>
          <a:p>
            <a:pPr algn="ctr"/>
            <a:r>
              <a:rPr lang="en-US" sz="1400" b="1" dirty="0" smtClean="0">
                <a:latin typeface="Arial" panose="020B0604020202020204" pitchFamily="34" charset="0"/>
                <a:cs typeface="Arial" panose="020B0604020202020204" pitchFamily="34" charset="0"/>
              </a:rPr>
              <a:t>Module- EAEE4008C </a:t>
            </a:r>
          </a:p>
          <a:p>
            <a:pPr algn="ctr"/>
            <a:r>
              <a:rPr lang="en-US" sz="1400" b="1" dirty="0" smtClean="0">
                <a:latin typeface="Arial" panose="020B0604020202020204" pitchFamily="34" charset="0"/>
                <a:cs typeface="Arial" panose="020B0604020202020204" pitchFamily="34" charset="0"/>
              </a:rPr>
              <a:t>Student number- 1803428</a:t>
            </a:r>
            <a:endParaRPr lang="en-GB" sz="1400" b="1" dirty="0">
              <a:latin typeface="Arial" panose="020B0604020202020204" pitchFamily="34" charset="0"/>
              <a:cs typeface="Arial" panose="020B0604020202020204" pitchFamily="34" charset="0"/>
            </a:endParaRPr>
          </a:p>
        </p:txBody>
      </p:sp>
      <p:sp>
        <p:nvSpPr>
          <p:cNvPr id="11" name="TextBox 10"/>
          <p:cNvSpPr txBox="1"/>
          <p:nvPr/>
        </p:nvSpPr>
        <p:spPr>
          <a:xfrm>
            <a:off x="8052566" y="5542140"/>
            <a:ext cx="2117021" cy="1277273"/>
          </a:xfrm>
          <a:prstGeom prst="rect">
            <a:avLst/>
          </a:prstGeom>
          <a:noFill/>
        </p:spPr>
        <p:txBody>
          <a:bodyPr wrap="square" rtlCol="0">
            <a:spAutoFit/>
          </a:bodyPr>
          <a:lstStyle/>
          <a:p>
            <a:pPr algn="ctr"/>
            <a:r>
              <a:rPr lang="en-GB" sz="1100" b="1" u="sng" dirty="0" smtClean="0">
                <a:latin typeface="Arial" panose="020B0604020202020204" pitchFamily="34" charset="0"/>
                <a:cs typeface="Arial" panose="020B0604020202020204" pitchFamily="34" charset="0"/>
              </a:rPr>
              <a:t>Organisations that focus on children’s rights </a:t>
            </a:r>
          </a:p>
          <a:p>
            <a:pPr marL="285750" indent="-285750">
              <a:buFont typeface="Arial" panose="020B0604020202020204" pitchFamily="34" charset="0"/>
              <a:buChar char="•"/>
            </a:pPr>
            <a:r>
              <a:rPr lang="en-US" sz="1100" dirty="0" smtClean="0">
                <a:latin typeface="Arial" panose="020B0604020202020204" pitchFamily="34" charset="0"/>
                <a:cs typeface="Arial" panose="020B0604020202020204" pitchFamily="34" charset="0"/>
              </a:rPr>
              <a:t>NSPCC</a:t>
            </a:r>
          </a:p>
          <a:p>
            <a:pPr marL="285750" indent="-285750">
              <a:buFont typeface="Arial" panose="020B0604020202020204" pitchFamily="34" charset="0"/>
              <a:buChar char="•"/>
            </a:pPr>
            <a:r>
              <a:rPr lang="en-US" sz="1100" dirty="0" smtClean="0">
                <a:latin typeface="Arial" panose="020B0604020202020204" pitchFamily="34" charset="0"/>
                <a:cs typeface="Arial" panose="020B0604020202020204" pitchFamily="34" charset="0"/>
              </a:rPr>
              <a:t>Action for children </a:t>
            </a:r>
          </a:p>
          <a:p>
            <a:pPr marL="285750" indent="-285750">
              <a:buFont typeface="Arial" panose="020B0604020202020204" pitchFamily="34" charset="0"/>
              <a:buChar char="•"/>
            </a:pPr>
            <a:r>
              <a:rPr lang="en-US" sz="1100" dirty="0" smtClean="0">
                <a:latin typeface="Arial" panose="020B0604020202020204" pitchFamily="34" charset="0"/>
                <a:cs typeface="Arial" panose="020B0604020202020204" pitchFamily="34" charset="0"/>
              </a:rPr>
              <a:t>Flying Start</a:t>
            </a:r>
          </a:p>
          <a:p>
            <a:pPr marL="285750" indent="-285750">
              <a:buFont typeface="Arial" panose="020B0604020202020204" pitchFamily="34" charset="0"/>
              <a:buChar char="•"/>
            </a:pPr>
            <a:r>
              <a:rPr lang="en-US" sz="1100" dirty="0" smtClean="0">
                <a:latin typeface="Arial" panose="020B0604020202020204" pitchFamily="34" charset="0"/>
                <a:cs typeface="Arial" panose="020B0604020202020204" pitchFamily="34" charset="0"/>
              </a:rPr>
              <a:t>Shelter </a:t>
            </a:r>
            <a:r>
              <a:rPr lang="en-US" sz="1100" dirty="0" err="1" smtClean="0">
                <a:latin typeface="Arial" panose="020B0604020202020204" pitchFamily="34" charset="0"/>
                <a:cs typeface="Arial" panose="020B0604020202020204" pitchFamily="34" charset="0"/>
              </a:rPr>
              <a:t>Cymru</a:t>
            </a:r>
            <a:endParaRPr lang="en-US" sz="11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100" dirty="0" smtClean="0">
                <a:latin typeface="Arial" panose="020B0604020202020204" pitchFamily="34" charset="0"/>
                <a:cs typeface="Arial" panose="020B0604020202020204" pitchFamily="34" charset="0"/>
              </a:rPr>
              <a:t>Families First</a:t>
            </a:r>
            <a:endParaRPr lang="en-GB" sz="1400" dirty="0"/>
          </a:p>
        </p:txBody>
      </p:sp>
      <p:sp>
        <p:nvSpPr>
          <p:cNvPr id="14" name="TextBox 13"/>
          <p:cNvSpPr txBox="1"/>
          <p:nvPr/>
        </p:nvSpPr>
        <p:spPr>
          <a:xfrm rot="3304191">
            <a:off x="10947650" y="5860256"/>
            <a:ext cx="1464882" cy="307777"/>
          </a:xfrm>
          <a:prstGeom prst="rect">
            <a:avLst/>
          </a:prstGeom>
          <a:noFill/>
        </p:spPr>
        <p:txBody>
          <a:bodyPr wrap="square" rtlCol="0">
            <a:spAutoFit/>
          </a:bodyPr>
          <a:lstStyle/>
          <a:p>
            <a:pPr algn="ctr"/>
            <a:r>
              <a:rPr lang="en-US" sz="1400" b="1" dirty="0" smtClean="0"/>
              <a:t>UNCRC Principles</a:t>
            </a:r>
            <a:endParaRPr lang="en-GB" sz="1400" b="1" dirty="0"/>
          </a:p>
        </p:txBody>
      </p:sp>
      <p:sp>
        <p:nvSpPr>
          <p:cNvPr id="19" name="Rectangle 18"/>
          <p:cNvSpPr/>
          <p:nvPr/>
        </p:nvSpPr>
        <p:spPr>
          <a:xfrm>
            <a:off x="8100053" y="5517426"/>
            <a:ext cx="1995081" cy="1290958"/>
          </a:xfrm>
          <a:prstGeom prst="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4150495" y="5861692"/>
            <a:ext cx="3888589" cy="93871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“There is no trust more sacred than the one the world holds with children. There is no duty more important than ensuring that their rights are respected, that their welfare is protected, that their lives are free from fear and want and that they can grow up in peace</a:t>
            </a:r>
            <a:r>
              <a:rPr lang="en-GB" sz="1100" dirty="0" smtClean="0">
                <a:latin typeface="Arial" panose="020B0604020202020204" pitchFamily="34" charset="0"/>
                <a:cs typeface="Arial" panose="020B0604020202020204" pitchFamily="34" charset="0"/>
              </a:rPr>
              <a:t>.”- (Annan, K. 2016)</a:t>
            </a:r>
            <a:endParaRPr lang="en-GB" sz="1100" dirty="0">
              <a:latin typeface="Arial" panose="020B0604020202020204" pitchFamily="34" charset="0"/>
              <a:cs typeface="Arial" panose="020B0604020202020204" pitchFamily="34" charset="0"/>
            </a:endParaRPr>
          </a:p>
        </p:txBody>
      </p:sp>
      <p:sp>
        <p:nvSpPr>
          <p:cNvPr id="21" name="Rectangle 20"/>
          <p:cNvSpPr/>
          <p:nvPr/>
        </p:nvSpPr>
        <p:spPr>
          <a:xfrm>
            <a:off x="4156015" y="5867223"/>
            <a:ext cx="3883069" cy="908137"/>
          </a:xfrm>
          <a:prstGeom prst="rect">
            <a:avLst/>
          </a:prstGeom>
          <a:noFill/>
          <a:ln w="28575">
            <a:solidFill>
              <a:srgbClr val="F917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8290800" y="3520970"/>
            <a:ext cx="3865787" cy="1938992"/>
          </a:xfrm>
          <a:prstGeom prst="rect">
            <a:avLst/>
          </a:prstGeom>
          <a:noFill/>
        </p:spPr>
        <p:txBody>
          <a:bodyPr wrap="square" rtlCol="0">
            <a:spAutoFit/>
          </a:bodyPr>
          <a:lstStyle/>
          <a:p>
            <a:pPr algn="ctr"/>
            <a:r>
              <a:rPr lang="en-GB" sz="1050" b="1" u="sng" dirty="0" err="1" smtClean="0">
                <a:latin typeface="Arial" panose="020B0604020202020204" pitchFamily="34" charset="0"/>
                <a:cs typeface="Arial" panose="020B0604020202020204" pitchFamily="34" charset="0"/>
              </a:rPr>
              <a:t>Eglantyne</a:t>
            </a:r>
            <a:r>
              <a:rPr lang="en-GB" sz="1050" b="1" u="sng" dirty="0" smtClean="0">
                <a:latin typeface="Arial" panose="020B0604020202020204" pitchFamily="34" charset="0"/>
                <a:cs typeface="Arial" panose="020B0604020202020204" pitchFamily="34" charset="0"/>
              </a:rPr>
              <a:t> </a:t>
            </a:r>
            <a:r>
              <a:rPr lang="en-GB" sz="1050" b="1" u="sng" dirty="0" err="1" smtClean="0">
                <a:latin typeface="Arial" panose="020B0604020202020204" pitchFamily="34" charset="0"/>
                <a:cs typeface="Arial" panose="020B0604020202020204" pitchFamily="34" charset="0"/>
              </a:rPr>
              <a:t>Jebb</a:t>
            </a:r>
            <a:r>
              <a:rPr lang="en-GB" sz="1050" b="1" u="sng" dirty="0" smtClean="0">
                <a:latin typeface="Arial" panose="020B0604020202020204" pitchFamily="34" charset="0"/>
                <a:cs typeface="Arial" panose="020B0604020202020204" pitchFamily="34" charset="0"/>
              </a:rPr>
              <a:t>- A Children’s Rights Activist and Save </a:t>
            </a:r>
            <a:r>
              <a:rPr lang="en-GB" sz="1050" b="1" u="sng" dirty="0">
                <a:latin typeface="Arial" panose="020B0604020202020204" pitchFamily="34" charset="0"/>
                <a:cs typeface="Arial" panose="020B0604020202020204" pitchFamily="34" charset="0"/>
              </a:rPr>
              <a:t>the Children's </a:t>
            </a:r>
            <a:r>
              <a:rPr lang="en-GB" sz="1050" b="1" u="sng" dirty="0" smtClean="0">
                <a:latin typeface="Arial" panose="020B0604020202020204" pitchFamily="34" charset="0"/>
                <a:cs typeface="Arial" panose="020B0604020202020204" pitchFamily="34" charset="0"/>
              </a:rPr>
              <a:t>founder</a:t>
            </a:r>
          </a:p>
          <a:p>
            <a:pPr marL="285750" indent="-285750">
              <a:buFont typeface="Arial" panose="020B0604020202020204" pitchFamily="34" charset="0"/>
              <a:buChar char="•"/>
            </a:pPr>
            <a:r>
              <a:rPr lang="en-US" sz="900" dirty="0" err="1">
                <a:latin typeface="Arial" panose="020B0604020202020204" pitchFamily="34" charset="0"/>
                <a:cs typeface="Arial" panose="020B0604020202020204" pitchFamily="34" charset="0"/>
              </a:rPr>
              <a:t>Eglnatyne</a:t>
            </a:r>
            <a:r>
              <a:rPr lang="en-US" sz="900"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Jebb</a:t>
            </a:r>
            <a:r>
              <a:rPr lang="en-US" sz="900" dirty="0">
                <a:latin typeface="Arial" panose="020B0604020202020204" pitchFamily="34" charset="0"/>
                <a:cs typeface="Arial" panose="020B0604020202020204" pitchFamily="34" charset="0"/>
              </a:rPr>
              <a:t> who was known for her passion to bring change to children in the UK was born on </a:t>
            </a:r>
            <a:r>
              <a:rPr lang="en-US" sz="900" dirty="0" smtClean="0">
                <a:latin typeface="Arial" panose="020B0604020202020204" pitchFamily="34" charset="0"/>
                <a:cs typeface="Arial" panose="020B0604020202020204" pitchFamily="34" charset="0"/>
              </a:rPr>
              <a:t>the </a:t>
            </a:r>
            <a:r>
              <a:rPr lang="da-DK" sz="900" dirty="0" smtClean="0">
                <a:latin typeface="Arial" panose="020B0604020202020204" pitchFamily="34" charset="0"/>
                <a:cs typeface="Arial" panose="020B0604020202020204" pitchFamily="34" charset="0"/>
              </a:rPr>
              <a:t>25 </a:t>
            </a:r>
            <a:r>
              <a:rPr lang="da-DK" sz="900" dirty="0">
                <a:latin typeface="Arial" panose="020B0604020202020204" pitchFamily="34" charset="0"/>
                <a:cs typeface="Arial" panose="020B0604020202020204" pitchFamily="34" charset="0"/>
              </a:rPr>
              <a:t>August 1876 and passed away </a:t>
            </a:r>
            <a:r>
              <a:rPr lang="da-DK" sz="900" dirty="0" smtClean="0">
                <a:latin typeface="Arial" panose="020B0604020202020204" pitchFamily="34" charset="0"/>
                <a:cs typeface="Arial" panose="020B0604020202020204" pitchFamily="34" charset="0"/>
              </a:rPr>
              <a:t>on December 17 1928.</a:t>
            </a:r>
            <a:r>
              <a:rPr lang="en-US" sz="900" dirty="0" smtClean="0">
                <a:latin typeface="Arial" panose="020B0604020202020204" pitchFamily="34" charset="0"/>
                <a:cs typeface="Arial" panose="020B0604020202020204" pitchFamily="34" charset="0"/>
              </a:rPr>
              <a:t>.</a:t>
            </a:r>
            <a:endParaRPr lang="en-US" sz="9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900" dirty="0" err="1" smtClean="0">
                <a:latin typeface="Arial" panose="020B0604020202020204" pitchFamily="34" charset="0"/>
                <a:cs typeface="Arial" panose="020B0604020202020204" pitchFamily="34" charset="0"/>
              </a:rPr>
              <a:t>Eglnatyne</a:t>
            </a:r>
            <a:r>
              <a:rPr lang="en-GB" sz="900" dirty="0" smtClean="0">
                <a:latin typeface="Arial" panose="020B0604020202020204" pitchFamily="34" charset="0"/>
                <a:cs typeface="Arial" panose="020B0604020202020204" pitchFamily="34" charset="0"/>
              </a:rPr>
              <a:t> </a:t>
            </a:r>
            <a:r>
              <a:rPr lang="en-GB" sz="900" dirty="0" err="1" smtClean="0">
                <a:latin typeface="Arial" panose="020B0604020202020204" pitchFamily="34" charset="0"/>
                <a:cs typeface="Arial" panose="020B0604020202020204" pitchFamily="34" charset="0"/>
              </a:rPr>
              <a:t>Jebb</a:t>
            </a:r>
            <a:r>
              <a:rPr lang="en-GB" sz="900" dirty="0" smtClean="0">
                <a:latin typeface="Arial" panose="020B0604020202020204" pitchFamily="34" charset="0"/>
                <a:cs typeface="Arial" panose="020B0604020202020204" pitchFamily="34" charset="0"/>
              </a:rPr>
              <a:t> was “this </a:t>
            </a:r>
            <a:r>
              <a:rPr lang="en-GB" sz="900" dirty="0">
                <a:latin typeface="Arial" panose="020B0604020202020204" pitchFamily="34" charset="0"/>
                <a:cs typeface="Arial" panose="020B0604020202020204" pitchFamily="34" charset="0"/>
              </a:rPr>
              <a:t>remarkable Edwardian woman’s vision of a better world for children still resonates powerfully today</a:t>
            </a:r>
            <a:r>
              <a:rPr lang="en-GB" sz="900" dirty="0" smtClean="0">
                <a:latin typeface="Arial" panose="020B0604020202020204" pitchFamily="34" charset="0"/>
                <a:cs typeface="Arial" panose="020B0604020202020204" pitchFamily="34" charset="0"/>
              </a:rPr>
              <a:t>.” - Forsyth, J. 2013.</a:t>
            </a:r>
            <a:endParaRPr lang="en-US" sz="9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900" dirty="0" smtClean="0">
                <a:latin typeface="Arial" panose="020B0604020202020204" pitchFamily="34" charset="0"/>
                <a:cs typeface="Arial" panose="020B0604020202020204" pitchFamily="34" charset="0"/>
              </a:rPr>
              <a:t>In 1921, 650,000 children were being fed by Save the Children daily.</a:t>
            </a:r>
            <a:endParaRPr lang="en-US" sz="9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900" dirty="0" smtClean="0">
                <a:latin typeface="Arial" panose="020B0604020202020204" pitchFamily="34" charset="0"/>
                <a:cs typeface="Arial" panose="020B0604020202020204" pitchFamily="34" charset="0"/>
              </a:rPr>
              <a:t>She wrote the “</a:t>
            </a:r>
            <a:r>
              <a:rPr lang="en-GB" sz="900" dirty="0">
                <a:latin typeface="Arial" panose="020B0604020202020204" pitchFamily="34" charset="0"/>
                <a:cs typeface="Arial" panose="020B0604020202020204" pitchFamily="34" charset="0"/>
              </a:rPr>
              <a:t>The Geneva Declaration of the Rights of the </a:t>
            </a:r>
            <a:r>
              <a:rPr lang="en-GB" sz="900" dirty="0" smtClean="0">
                <a:latin typeface="Arial" panose="020B0604020202020204" pitchFamily="34" charset="0"/>
                <a:cs typeface="Arial" panose="020B0604020202020204" pitchFamily="34" charset="0"/>
              </a:rPr>
              <a:t>Child”- (Forsyth</a:t>
            </a:r>
            <a:r>
              <a:rPr lang="en-GB" sz="900" dirty="0">
                <a:latin typeface="Arial" panose="020B0604020202020204" pitchFamily="34" charset="0"/>
                <a:cs typeface="Arial" panose="020B0604020202020204" pitchFamily="34" charset="0"/>
              </a:rPr>
              <a:t>, J. 2013</a:t>
            </a:r>
            <a:r>
              <a:rPr lang="en-GB" sz="900" dirty="0" smtClean="0">
                <a:latin typeface="Arial" panose="020B0604020202020204" pitchFamily="34" charset="0"/>
                <a:cs typeface="Arial" panose="020B0604020202020204" pitchFamily="34" charset="0"/>
              </a:rPr>
              <a:t>.)</a:t>
            </a:r>
            <a:endParaRPr lang="en-US" sz="9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900" dirty="0" err="1" smtClean="0">
                <a:latin typeface="Arial" panose="020B0604020202020204" pitchFamily="34" charset="0"/>
                <a:cs typeface="Arial" panose="020B0604020202020204" pitchFamily="34" charset="0"/>
              </a:rPr>
              <a:t>Jebb</a:t>
            </a:r>
            <a:r>
              <a:rPr lang="en-US" sz="900" dirty="0" smtClean="0">
                <a:latin typeface="Arial" panose="020B0604020202020204" pitchFamily="34" charset="0"/>
                <a:cs typeface="Arial" panose="020B0604020202020204" pitchFamily="34" charset="0"/>
              </a:rPr>
              <a:t> wanted a world where no child would suffer.</a:t>
            </a:r>
            <a:endParaRPr lang="en-US" sz="1400" b="1" dirty="0"/>
          </a:p>
        </p:txBody>
      </p:sp>
      <p:sp>
        <p:nvSpPr>
          <p:cNvPr id="23" name="Rounded Rectangle 22"/>
          <p:cNvSpPr/>
          <p:nvPr/>
        </p:nvSpPr>
        <p:spPr>
          <a:xfrm>
            <a:off x="8239028" y="3509798"/>
            <a:ext cx="3917334" cy="1892700"/>
          </a:xfrm>
          <a:prstGeom prst="roundRect">
            <a:avLst/>
          </a:prstGeom>
          <a:no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9690943" y="573527"/>
            <a:ext cx="1317292" cy="577081"/>
          </a:xfrm>
          <a:prstGeom prst="rect">
            <a:avLst/>
          </a:prstGeom>
          <a:noFill/>
        </p:spPr>
        <p:txBody>
          <a:bodyPr wrap="square" rtlCol="0">
            <a:spAutoFit/>
          </a:bodyPr>
          <a:lstStyle/>
          <a:p>
            <a:pPr marL="285750" indent="-285750">
              <a:buFont typeface="Arial" panose="020B0604020202020204" pitchFamily="34" charset="0"/>
              <a:buChar char="•"/>
            </a:pPr>
            <a:r>
              <a:rPr lang="en-GB" sz="1050" dirty="0">
                <a:latin typeface="Arial" panose="020B0604020202020204" pitchFamily="34" charset="0"/>
                <a:cs typeface="Arial" panose="020B0604020202020204" pitchFamily="34" charset="0"/>
              </a:rPr>
              <a:t>Protection</a:t>
            </a:r>
          </a:p>
          <a:p>
            <a:pPr marL="285750" indent="-285750">
              <a:buFont typeface="Arial" panose="020B0604020202020204" pitchFamily="34" charset="0"/>
              <a:buChar char="•"/>
            </a:pPr>
            <a:r>
              <a:rPr lang="en-GB" sz="1050" dirty="0">
                <a:latin typeface="Arial" panose="020B0604020202020204" pitchFamily="34" charset="0"/>
                <a:cs typeface="Arial" panose="020B0604020202020204" pitchFamily="34" charset="0"/>
              </a:rPr>
              <a:t>Participation </a:t>
            </a:r>
          </a:p>
          <a:p>
            <a:pPr marL="285750" indent="-285750">
              <a:buFont typeface="Arial" panose="020B0604020202020204" pitchFamily="34" charset="0"/>
              <a:buChar char="•"/>
            </a:pPr>
            <a:r>
              <a:rPr lang="en-GB" sz="1050" dirty="0">
                <a:latin typeface="Arial" panose="020B0604020202020204" pitchFamily="34" charset="0"/>
                <a:cs typeface="Arial" panose="020B0604020202020204" pitchFamily="34" charset="0"/>
              </a:rPr>
              <a:t>Provision </a:t>
            </a:r>
            <a:endParaRPr lang="en-GB" sz="1400" dirty="0"/>
          </a:p>
        </p:txBody>
      </p:sp>
      <p:sp>
        <p:nvSpPr>
          <p:cNvPr id="26" name="Rectangle 25"/>
          <p:cNvSpPr/>
          <p:nvPr/>
        </p:nvSpPr>
        <p:spPr>
          <a:xfrm>
            <a:off x="9575704" y="597852"/>
            <a:ext cx="1712402" cy="528042"/>
          </a:xfrm>
          <a:prstGeom prst="rect">
            <a:avLst/>
          </a:prstGeom>
          <a:noFill/>
          <a:ln w="19050">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11316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Box 3"/>
          <p:cNvSpPr txBox="1"/>
          <p:nvPr/>
        </p:nvSpPr>
        <p:spPr>
          <a:xfrm>
            <a:off x="1109338" y="-34877"/>
            <a:ext cx="10061679" cy="584775"/>
          </a:xfrm>
          <a:prstGeom prst="rect">
            <a:avLst/>
          </a:prstGeom>
          <a:noFill/>
        </p:spPr>
        <p:txBody>
          <a:bodyPr wrap="square" rtlCol="0">
            <a:spAutoFit/>
          </a:bodyPr>
          <a:lstStyle/>
          <a:p>
            <a:pPr algn="ctr"/>
            <a:r>
              <a:rPr lang="en-US" sz="3200" dirty="0" smtClean="0"/>
              <a:t>The importance of respecting the voice of the child.</a:t>
            </a:r>
            <a:endParaRPr lang="en-GB" sz="3200" dirty="0"/>
          </a:p>
        </p:txBody>
      </p:sp>
      <p:sp>
        <p:nvSpPr>
          <p:cNvPr id="10" name="TextBox 9"/>
          <p:cNvSpPr txBox="1"/>
          <p:nvPr/>
        </p:nvSpPr>
        <p:spPr>
          <a:xfrm>
            <a:off x="15867" y="2623307"/>
            <a:ext cx="4509852" cy="4278094"/>
          </a:xfrm>
          <a:prstGeom prst="rect">
            <a:avLst/>
          </a:prstGeom>
          <a:noFill/>
        </p:spPr>
        <p:txBody>
          <a:bodyPr wrap="square" rtlCol="0">
            <a:spAutoFit/>
          </a:bodyPr>
          <a:lstStyle/>
          <a:p>
            <a:pPr algn="ctr"/>
            <a:r>
              <a:rPr lang="en-GB" sz="850" b="1" u="sng" dirty="0" smtClean="0">
                <a:latin typeface="Arial" panose="020B0604020202020204" pitchFamily="34" charset="0"/>
                <a:cs typeface="Arial" panose="020B0604020202020204" pitchFamily="34" charset="0"/>
              </a:rPr>
              <a:t>Articles 19/20- </a:t>
            </a:r>
          </a:p>
          <a:p>
            <a:pPr algn="ctr"/>
            <a:r>
              <a:rPr lang="en-GB" sz="850" b="1" dirty="0" smtClean="0">
                <a:latin typeface="Arial" panose="020B0604020202020204" pitchFamily="34" charset="0"/>
                <a:cs typeface="Arial" panose="020B0604020202020204" pitchFamily="34" charset="0"/>
              </a:rPr>
              <a:t>“Governments should ensure that children are properly cared for, and</a:t>
            </a:r>
          </a:p>
          <a:p>
            <a:pPr algn="ctr"/>
            <a:r>
              <a:rPr lang="en-GB" sz="850" b="1" dirty="0" smtClean="0">
                <a:latin typeface="Arial" panose="020B0604020202020204" pitchFamily="34" charset="0"/>
                <a:cs typeface="Arial" panose="020B0604020202020204" pitchFamily="34" charset="0"/>
              </a:rPr>
              <a:t> protect them from violence, abuse and neglect by their parents or anyone</a:t>
            </a:r>
          </a:p>
          <a:p>
            <a:pPr algn="ctr"/>
            <a:r>
              <a:rPr lang="en-GB" sz="850" b="1" dirty="0" smtClean="0">
                <a:latin typeface="Arial" panose="020B0604020202020204" pitchFamily="34" charset="0"/>
                <a:cs typeface="Arial" panose="020B0604020202020204" pitchFamily="34" charset="0"/>
              </a:rPr>
              <a:t> else who looks after them.” (CEWC CYMRU)</a:t>
            </a:r>
          </a:p>
          <a:p>
            <a:pPr algn="ctr"/>
            <a:r>
              <a:rPr lang="en-GB" sz="850" b="1" dirty="0" smtClean="0">
                <a:latin typeface="Arial" panose="020B0604020202020204" pitchFamily="34" charset="0"/>
                <a:cs typeface="Arial" panose="020B0604020202020204" pitchFamily="34" charset="0"/>
              </a:rPr>
              <a:t> </a:t>
            </a:r>
          </a:p>
          <a:p>
            <a:pPr algn="ctr"/>
            <a:r>
              <a:rPr lang="en-GB" sz="850" b="1" dirty="0" smtClean="0">
                <a:latin typeface="Arial" panose="020B0604020202020204" pitchFamily="34" charset="0"/>
                <a:cs typeface="Arial" panose="020B0604020202020204" pitchFamily="34" charset="0"/>
              </a:rPr>
              <a:t>“Children who cannot be looked after by their own family must be looked after properly, by people who respect their religion, culture and language.” (CEWC CYMRU)</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“The </a:t>
            </a:r>
            <a:r>
              <a:rPr lang="en-GB" sz="850" dirty="0">
                <a:latin typeface="Arial" panose="020B0604020202020204" pitchFamily="34" charset="0"/>
                <a:cs typeface="Arial" panose="020B0604020202020204" pitchFamily="34" charset="0"/>
              </a:rPr>
              <a:t>UNCRC considers violence to happen when someone's mind is hurt as well as their body</a:t>
            </a:r>
            <a:r>
              <a:rPr lang="en-GB" sz="850" dirty="0" smtClean="0">
                <a:latin typeface="Arial" panose="020B0604020202020204" pitchFamily="34" charset="0"/>
                <a:cs typeface="Arial" panose="020B0604020202020204" pitchFamily="34" charset="0"/>
              </a:rPr>
              <a:t>.” (Cypcs.org) </a:t>
            </a:r>
            <a:r>
              <a:rPr lang="en-GB" sz="850" dirty="0">
                <a:latin typeface="Arial" panose="020B0604020202020204" pitchFamily="34" charset="0"/>
                <a:cs typeface="Arial" panose="020B0604020202020204" pitchFamily="34" charset="0"/>
              </a:rPr>
              <a:t> </a:t>
            </a:r>
            <a:endParaRPr lang="en-GB" sz="85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It is believed that every child should be protected from any form of abuse it being neglect, physical, emotional or mental abuse.</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Children should be constantly protected from harm or abuse from parents, guardians or anyone else who comes in contact with the child. </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The government must take action to ensure support is given to any child who endures any form of violence or abuse.</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The article states that violence against children should  not only be prevented but there should also be laws in place if any are encountered. </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Violence and abuse is very damaging and can have a long term effect on a child. </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UNCRC believe that much violence go unnoticed and government's should prevent these harms and do more to ensure action is taken in these cases.</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a:t>
            </a:r>
            <a:r>
              <a:rPr lang="en-GB" sz="850" dirty="0">
                <a:latin typeface="Arial" panose="020B0604020202020204" pitchFamily="34" charset="0"/>
                <a:cs typeface="Arial" panose="020B0604020202020204" pitchFamily="34" charset="0"/>
              </a:rPr>
              <a:t>I</a:t>
            </a:r>
            <a:r>
              <a:rPr lang="en-GB" sz="850" dirty="0" smtClean="0">
                <a:latin typeface="Arial" panose="020B0604020202020204" pitchFamily="34" charset="0"/>
                <a:cs typeface="Arial" panose="020B0604020202020204" pitchFamily="34" charset="0"/>
              </a:rPr>
              <a:t>n </a:t>
            </a:r>
            <a:r>
              <a:rPr lang="en-GB" sz="850" dirty="0">
                <a:latin typeface="Arial" panose="020B0604020202020204" pitchFamily="34" charset="0"/>
                <a:cs typeface="Arial" panose="020B0604020202020204" pitchFamily="34" charset="0"/>
              </a:rPr>
              <a:t>many countries children are still considered to be the property of parents, and corporal punishment is often thought to be in the ‘best interests’ of </a:t>
            </a:r>
            <a:r>
              <a:rPr lang="en-GB" sz="850" dirty="0" smtClean="0">
                <a:latin typeface="Arial" panose="020B0604020202020204" pitchFamily="34" charset="0"/>
                <a:cs typeface="Arial" panose="020B0604020202020204" pitchFamily="34" charset="0"/>
              </a:rPr>
              <a:t>children.” (Crin.org)</a:t>
            </a:r>
          </a:p>
          <a:p>
            <a:pPr marL="285750" indent="-285750">
              <a:buFont typeface="Arial" panose="020B0604020202020204" pitchFamily="34" charset="0"/>
              <a:buChar char="•"/>
            </a:pPr>
            <a:r>
              <a:rPr lang="en-GB" sz="850" dirty="0" smtClean="0">
                <a:latin typeface="Arial" panose="020B0604020202020204" pitchFamily="34" charset="0"/>
                <a:cs typeface="Arial" panose="020B0604020202020204" pitchFamily="34" charset="0"/>
              </a:rPr>
              <a:t>If a child encounters violence they should not remain in that environment and should be given appropriate protection.  </a:t>
            </a:r>
          </a:p>
          <a:p>
            <a:pPr marL="285750" indent="-285750">
              <a:buFont typeface="Arial" panose="020B0604020202020204" pitchFamily="34" charset="0"/>
              <a:buChar char="•"/>
            </a:pPr>
            <a:r>
              <a:rPr lang="en-US" sz="850" dirty="0" smtClean="0">
                <a:latin typeface="Arial" panose="020B0604020202020204" pitchFamily="34" charset="0"/>
                <a:cs typeface="Arial" panose="020B0604020202020204" pitchFamily="34" charset="0"/>
              </a:rPr>
              <a:t>Children under the age of 18 have the right to go into care and have the support they need when they are there and checks should be made to ensure that they are being respected. </a:t>
            </a:r>
          </a:p>
          <a:p>
            <a:pPr marL="285750" indent="-285750">
              <a:buFont typeface="Arial" panose="020B0604020202020204" pitchFamily="34" charset="0"/>
              <a:buChar char="•"/>
            </a:pPr>
            <a:r>
              <a:rPr lang="en-US" sz="850" dirty="0" smtClean="0">
                <a:latin typeface="Arial" panose="020B0604020202020204" pitchFamily="34" charset="0"/>
                <a:cs typeface="Arial" panose="020B0604020202020204" pitchFamily="34" charset="0"/>
              </a:rPr>
              <a:t>Children in care should have their opinions valued and listened to. They should have </a:t>
            </a:r>
            <a:r>
              <a:rPr lang="en-US" sz="850" dirty="0" smtClean="0">
                <a:latin typeface="Arial" panose="020B0604020202020204" pitchFamily="34" charset="0"/>
                <a:cs typeface="Arial" panose="020B0604020202020204" pitchFamily="34" charset="0"/>
              </a:rPr>
              <a:t>the </a:t>
            </a:r>
            <a:r>
              <a:rPr lang="en-US" sz="850" dirty="0" smtClean="0">
                <a:latin typeface="Arial" panose="020B0604020202020204" pitchFamily="34" charset="0"/>
                <a:cs typeface="Arial" panose="020B0604020202020204" pitchFamily="34" charset="0"/>
              </a:rPr>
              <a:t>freedom to play, learn and grow safely.</a:t>
            </a:r>
            <a:endParaRPr lang="en-GB" sz="850" dirty="0" smtClean="0">
              <a:latin typeface="Arial" panose="020B0604020202020204" pitchFamily="34" charset="0"/>
              <a:cs typeface="Arial" panose="020B0604020202020204" pitchFamily="34" charset="0"/>
            </a:endParaRPr>
          </a:p>
        </p:txBody>
      </p:sp>
      <p:sp>
        <p:nvSpPr>
          <p:cNvPr id="5" name="TextBox 4"/>
          <p:cNvSpPr txBox="1"/>
          <p:nvPr/>
        </p:nvSpPr>
        <p:spPr>
          <a:xfrm>
            <a:off x="4562543" y="504221"/>
            <a:ext cx="3280461" cy="6255559"/>
          </a:xfrm>
          <a:prstGeom prst="rect">
            <a:avLst/>
          </a:prstGeom>
          <a:noFill/>
          <a:ln w="28575">
            <a:solidFill>
              <a:srgbClr val="C01E92"/>
            </a:solidFill>
          </a:ln>
        </p:spPr>
        <p:txBody>
          <a:bodyPr wrap="square" rtlCol="0">
            <a:spAutoFit/>
          </a:bodyPr>
          <a:lstStyle/>
          <a:p>
            <a:pPr algn="ctr"/>
            <a:r>
              <a:rPr lang="en-US" sz="1200" b="1" u="sng" dirty="0" err="1" smtClean="0">
                <a:latin typeface="Arial" panose="020B0604020202020204" pitchFamily="34" charset="0"/>
                <a:cs typeface="Arial" panose="020B0604020202020204" pitchFamily="34" charset="0"/>
              </a:rPr>
              <a:t>Erthyglau</a:t>
            </a:r>
            <a:r>
              <a:rPr lang="en-US" sz="1200" b="1" u="sng" dirty="0" smtClean="0">
                <a:latin typeface="Arial" panose="020B0604020202020204" pitchFamily="34" charset="0"/>
                <a:cs typeface="Arial" panose="020B0604020202020204" pitchFamily="34" charset="0"/>
              </a:rPr>
              <a:t> 28/29</a:t>
            </a:r>
          </a:p>
          <a:p>
            <a:pPr algn="ctr"/>
            <a:r>
              <a:rPr lang="en-US" sz="1050" b="1" dirty="0" smtClean="0">
                <a:latin typeface="Arial" panose="020B0604020202020204" pitchFamily="34" charset="0"/>
                <a:cs typeface="Arial" panose="020B0604020202020204" pitchFamily="34" charset="0"/>
              </a:rPr>
              <a:t>“Mae </a:t>
            </a:r>
            <a:r>
              <a:rPr lang="en-US" sz="1050" b="1" dirty="0" err="1" smtClean="0">
                <a:latin typeface="Arial" panose="020B0604020202020204" pitchFamily="34" charset="0"/>
                <a:cs typeface="Arial" panose="020B0604020202020204" pitchFamily="34" charset="0"/>
              </a:rPr>
              <a:t>gan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blant</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yr</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hawl</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addysg</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disgybliaeth</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mewn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ysgolion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barchu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urddas</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dynol</a:t>
            </a:r>
            <a:r>
              <a:rPr lang="en-US" sz="1050" b="1" dirty="0" smtClean="0">
                <a:latin typeface="Arial" panose="020B0604020202020204" pitchFamily="34" charset="0"/>
                <a:cs typeface="Arial" panose="020B0604020202020204" pitchFamily="34" charset="0"/>
              </a:rPr>
              <a:t> plant. </a:t>
            </a:r>
            <a:r>
              <a:rPr lang="en-US" sz="1050" b="1" dirty="0" err="1" smtClean="0">
                <a:latin typeface="Arial" panose="020B0604020202020204" pitchFamily="34" charset="0"/>
                <a:cs typeface="Arial" panose="020B0604020202020204" pitchFamily="34" charset="0"/>
              </a:rPr>
              <a:t>Dylai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addysg</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gynradd</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fod</a:t>
            </a:r>
            <a:r>
              <a:rPr lang="en-US" sz="1050" b="1" dirty="0" smtClean="0">
                <a:latin typeface="Arial" panose="020B0604020202020204" pitchFamily="34" charset="0"/>
                <a:cs typeface="Arial" panose="020B0604020202020204" pitchFamily="34" charset="0"/>
              </a:rPr>
              <a:t> am </a:t>
            </a:r>
            <a:r>
              <a:rPr lang="en-US" sz="1050" b="1" dirty="0" err="1" smtClean="0">
                <a:latin typeface="Arial" panose="020B0604020202020204" pitchFamily="34" charset="0"/>
                <a:cs typeface="Arial" panose="020B0604020202020204" pitchFamily="34" charset="0"/>
              </a:rPr>
              <a:t>ddim</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gwledydd</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cyfoethog</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helpu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gwledydd</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tlotach</a:t>
            </a:r>
            <a:r>
              <a:rPr lang="en-US" sz="1050" b="1" dirty="0" smtClean="0">
                <a:latin typeface="Arial" panose="020B0604020202020204" pitchFamily="34" charset="0"/>
                <a:cs typeface="Arial" panose="020B0604020202020204" pitchFamily="34" charset="0"/>
              </a:rPr>
              <a:t> I </a:t>
            </a:r>
            <a:r>
              <a:rPr lang="en-US" sz="1050" b="1" dirty="0" err="1" smtClean="0">
                <a:latin typeface="Arial" panose="020B0604020202020204" pitchFamily="34" charset="0"/>
                <a:cs typeface="Arial" panose="020B0604020202020204" pitchFamily="34" charset="0"/>
              </a:rPr>
              <a:t>gylawni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hyn</a:t>
            </a:r>
            <a:r>
              <a:rPr lang="en-US" sz="1050" b="1" dirty="0" smtClean="0">
                <a:latin typeface="Arial" panose="020B0604020202020204" pitchFamily="34" charset="0"/>
                <a:cs typeface="Arial" panose="020B0604020202020204" pitchFamily="34" charset="0"/>
              </a:rPr>
              <a:t>.” (CEWC CYMRU)</a:t>
            </a:r>
          </a:p>
          <a:p>
            <a:pPr algn="ctr"/>
            <a:endParaRPr lang="en-US" sz="1050" b="1" dirty="0" smtClean="0">
              <a:latin typeface="Arial" panose="020B0604020202020204" pitchFamily="34" charset="0"/>
              <a:cs typeface="Arial" panose="020B0604020202020204" pitchFamily="34" charset="0"/>
            </a:endParaRPr>
          </a:p>
          <a:p>
            <a:pPr algn="ctr"/>
            <a:r>
              <a:rPr lang="en-US" sz="1050" b="1" dirty="0" smtClean="0">
                <a:latin typeface="Arial" panose="020B0604020202020204" pitchFamily="34" charset="0"/>
                <a:cs typeface="Arial" panose="020B0604020202020204" pitchFamily="34" charset="0"/>
              </a:rPr>
              <a:t>“</a:t>
            </a:r>
            <a:r>
              <a:rPr lang="en-US" sz="1050" b="1" dirty="0" err="1">
                <a:latin typeface="Arial" panose="020B0604020202020204" pitchFamily="34" charset="0"/>
                <a:cs typeface="Arial" panose="020B0604020202020204" pitchFamily="34" charset="0"/>
              </a:rPr>
              <a:t>D</a:t>
            </a:r>
            <a:r>
              <a:rPr lang="en-US" sz="1050" b="1" dirty="0" err="1" smtClean="0">
                <a:latin typeface="Arial" panose="020B0604020202020204" pitchFamily="34" charset="0"/>
                <a:cs typeface="Arial" panose="020B0604020202020204" pitchFamily="34" charset="0"/>
              </a:rPr>
              <a:t>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addysg</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ddatblygu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personoliaeth</a:t>
            </a:r>
            <a:r>
              <a:rPr lang="en-US" sz="1050" b="1" dirty="0" smtClean="0">
                <a:latin typeface="Arial" panose="020B0604020202020204" pitchFamily="34" charset="0"/>
                <a:cs typeface="Arial" panose="020B0604020202020204" pitchFamily="34" charset="0"/>
              </a:rPr>
              <a:t> a </a:t>
            </a:r>
            <a:r>
              <a:rPr lang="en-US" sz="1050" b="1" dirty="0" err="1" smtClean="0">
                <a:latin typeface="Arial" panose="020B0604020202020204" pitchFamily="34" charset="0"/>
                <a:cs typeface="Arial" panose="020B0604020202020204" pitchFamily="34" charset="0"/>
              </a:rPr>
              <a:t>doniau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pob</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plentyn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yn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gyflawn</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Dylai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annog</a:t>
            </a:r>
            <a:r>
              <a:rPr lang="en-US" sz="1050" b="1" dirty="0" smtClean="0">
                <a:latin typeface="Arial" panose="020B0604020202020204" pitchFamily="34" charset="0"/>
                <a:cs typeface="Arial" panose="020B0604020202020204" pitchFamily="34" charset="0"/>
              </a:rPr>
              <a:t> plant I </a:t>
            </a:r>
            <a:r>
              <a:rPr lang="en-US" sz="1050" b="1" dirty="0" err="1" smtClean="0">
                <a:latin typeface="Arial" panose="020B0604020202020204" pitchFamily="34" charset="0"/>
                <a:cs typeface="Arial" panose="020B0604020202020204" pitchFamily="34" charset="0"/>
              </a:rPr>
              <a:t>barchu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eu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rhieni</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a’u</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diwylliant</a:t>
            </a:r>
            <a:r>
              <a:rPr lang="en-US" sz="1050" b="1" dirty="0" smtClean="0">
                <a:latin typeface="Arial" panose="020B0604020202020204" pitchFamily="34" charset="0"/>
                <a:cs typeface="Arial" panose="020B0604020202020204" pitchFamily="34" charset="0"/>
              </a:rPr>
              <a:t> </a:t>
            </a:r>
            <a:r>
              <a:rPr lang="en-US" sz="1050" b="1" dirty="0" err="1" smtClean="0">
                <a:latin typeface="Arial" panose="020B0604020202020204" pitchFamily="34" charset="0"/>
                <a:cs typeface="Arial" panose="020B0604020202020204" pitchFamily="34" charset="0"/>
              </a:rPr>
              <a:t>nhw</a:t>
            </a:r>
            <a:r>
              <a:rPr lang="en-US" sz="1050" b="1" dirty="0" smtClean="0">
                <a:latin typeface="Arial" panose="020B0604020202020204" pitchFamily="34" charset="0"/>
                <a:cs typeface="Arial" panose="020B0604020202020204" pitchFamily="34" charset="0"/>
              </a:rPr>
              <a:t> ac </a:t>
            </a:r>
            <a:r>
              <a:rPr lang="en-US" sz="1050" b="1" dirty="0" err="1" smtClean="0">
                <a:latin typeface="Arial" panose="020B0604020202020204" pitchFamily="34" charset="0"/>
                <a:cs typeface="Arial" panose="020B0604020202020204" pitchFamily="34" charset="0"/>
              </a:rPr>
              <a:t>eraill</a:t>
            </a:r>
            <a:r>
              <a:rPr lang="en-US" sz="1050" b="1" dirty="0" smtClean="0">
                <a:latin typeface="Arial" panose="020B0604020202020204" pitchFamily="34" charset="0"/>
                <a:cs typeface="Arial" panose="020B0604020202020204" pitchFamily="34" charset="0"/>
              </a:rPr>
              <a:t>.” (CEWC CYMRU)</a:t>
            </a:r>
          </a:p>
          <a:p>
            <a:pPr algn="ctr"/>
            <a:endParaRPr lang="en-US" sz="1050"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050" dirty="0" err="1" smtClean="0">
                <a:latin typeface="Arial" panose="020B0604020202020204" pitchFamily="34" charset="0"/>
                <a:cs typeface="Arial" panose="020B0604020202020204" pitchFamily="34" charset="0"/>
              </a:rPr>
              <a:t>Dywed</a:t>
            </a:r>
            <a:r>
              <a:rPr lang="en-US" sz="1050" dirty="0" smtClean="0">
                <a:latin typeface="Arial" panose="020B0604020202020204" pitchFamily="34" charset="0"/>
                <a:cs typeface="Arial" panose="020B0604020202020204" pitchFamily="34" charset="0"/>
              </a:rPr>
              <a:t> CCUHP bod </a:t>
            </a:r>
            <a:r>
              <a:rPr lang="en-US" sz="1050" dirty="0" err="1" smtClean="0">
                <a:latin typeface="Arial" panose="020B0604020202020204" pitchFamily="34" charset="0"/>
                <a:cs typeface="Arial" panose="020B0604020202020204" pitchFamily="34" charset="0"/>
              </a:rPr>
              <a:t>gan</a:t>
            </a:r>
            <a:r>
              <a:rPr lang="en-US" sz="1050" dirty="0" smtClean="0">
                <a:latin typeface="Arial" panose="020B0604020202020204" pitchFamily="34" charset="0"/>
                <a:cs typeface="Arial" panose="020B0604020202020204" pitchFamily="34" charset="0"/>
              </a:rPr>
              <a:t> </a:t>
            </a:r>
            <a:r>
              <a:rPr lang="en-US" sz="1050" dirty="0">
                <a:latin typeface="Arial" panose="020B0604020202020204" pitchFamily="34" charset="0"/>
                <a:cs typeface="Arial" panose="020B0604020202020204" pitchFamily="34" charset="0"/>
              </a:rPr>
              <a:t>b</a:t>
            </a:r>
            <a:r>
              <a:rPr lang="en-US" sz="1050" dirty="0" smtClean="0">
                <a:latin typeface="Arial" panose="020B0604020202020204" pitchFamily="34" charset="0"/>
                <a:cs typeface="Arial" panose="020B0604020202020204" pitchFamily="34" charset="0"/>
              </a:rPr>
              <a:t>ob </a:t>
            </a:r>
            <a:r>
              <a:rPr lang="en-US" sz="1050" dirty="0" err="1" smtClean="0">
                <a:latin typeface="Arial" panose="020B0604020202020204" pitchFamily="34" charset="0"/>
                <a:cs typeface="Arial" panose="020B0604020202020204" pitchFamily="34" charset="0"/>
              </a:rPr>
              <a:t>plentyn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hawl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gwaethaf</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pwy</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ydyn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nhw</a:t>
            </a:r>
            <a:r>
              <a:rPr lang="en-US" sz="1050" dirty="0" smtClean="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Mae </a:t>
            </a:r>
            <a:r>
              <a:rPr lang="en-US" sz="1050" dirty="0" err="1" smtClean="0">
                <a:latin typeface="Arial" panose="020B0604020202020204" pitchFamily="34" charset="0"/>
                <a:cs typeface="Arial" panose="020B0604020202020204" pitchFamily="34" charset="0"/>
              </a:rPr>
              <a:t>gan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blant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hawl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g</a:t>
            </a:r>
            <a:r>
              <a:rPr lang="en-US" sz="1050" dirty="0" err="1" smtClean="0">
                <a:latin typeface="Arial" panose="020B0604020202020204" pitchFamily="34" charset="0"/>
                <a:cs typeface="Arial" panose="020B0604020202020204" pitchFamily="34" charset="0"/>
              </a:rPr>
              <a:t>ynradd</a:t>
            </a:r>
            <a:r>
              <a:rPr lang="en-US" sz="1050" dirty="0" smtClean="0">
                <a:latin typeface="Arial" panose="020B0604020202020204" pitchFamily="34" charset="0"/>
                <a:cs typeface="Arial" panose="020B0604020202020204" pitchFamily="34" charset="0"/>
              </a:rPr>
              <a:t> </a:t>
            </a:r>
            <a:r>
              <a:rPr lang="en-US" sz="1050" dirty="0" smtClean="0">
                <a:latin typeface="Arial" panose="020B0604020202020204" pitchFamily="34" charset="0"/>
                <a:cs typeface="Arial" panose="020B0604020202020204" pitchFamily="34" charset="0"/>
              </a:rPr>
              <a:t>ac </a:t>
            </a:r>
            <a:r>
              <a:rPr lang="en-US" sz="1050" dirty="0" err="1" smtClean="0">
                <a:latin typeface="Arial" panose="020B0604020202020204" pitchFamily="34" charset="0"/>
                <a:cs typeface="Arial" panose="020B0604020202020204" pitchFamily="34" charset="0"/>
              </a:rPr>
              <a:t>uwchradd</a:t>
            </a:r>
            <a:r>
              <a:rPr lang="en-US" sz="1050" dirty="0" smtClean="0">
                <a:latin typeface="Arial" panose="020B0604020202020204" pitchFamily="34" charset="0"/>
                <a:cs typeface="Arial" panose="020B0604020202020204" pitchFamily="34" charset="0"/>
              </a:rPr>
              <a:t> ac y </a:t>
            </a:r>
            <a:r>
              <a:rPr lang="en-US" sz="1050" dirty="0" err="1" smtClean="0">
                <a:latin typeface="Arial" panose="020B0604020202020204" pitchFamily="34" charset="0"/>
                <a:cs typeface="Arial" panose="020B0604020202020204" pitchFamily="34" charset="0"/>
              </a:rPr>
              <a:t>dylent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gael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hawl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ddewis</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unrhyw</a:t>
            </a:r>
            <a:r>
              <a:rPr lang="en-US" sz="1050" dirty="0" smtClean="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b</a:t>
            </a:r>
            <a:r>
              <a:rPr lang="en-US" sz="1050" dirty="0" err="1" smtClean="0">
                <a:latin typeface="Arial" panose="020B0604020202020204" pitchFamily="34" charset="0"/>
                <a:cs typeface="Arial" panose="020B0604020202020204" pitchFamily="34" charset="0"/>
              </a:rPr>
              <a:t>ynciau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addysgiadol</a:t>
            </a:r>
            <a:r>
              <a:rPr lang="en-US" sz="105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Fe </a:t>
            </a:r>
            <a:r>
              <a:rPr lang="en-US" sz="1050" dirty="0" err="1" smtClean="0">
                <a:latin typeface="Arial" panose="020B0604020202020204" pitchFamily="34" charset="0"/>
                <a:cs typeface="Arial" panose="020B0604020202020204" pitchFamily="34" charset="0"/>
              </a:rPr>
              <a:t>ddylai’r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Llywodraeth</a:t>
            </a:r>
            <a:r>
              <a:rPr lang="en-US" sz="1050" dirty="0" smtClean="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g</a:t>
            </a:r>
            <a:r>
              <a:rPr lang="en-US" sz="1050" dirty="0" err="1" smtClean="0">
                <a:latin typeface="Arial" panose="020B0604020202020204" pitchFamily="34" charset="0"/>
                <a:cs typeface="Arial" panose="020B0604020202020204" pitchFamily="34" charset="0"/>
              </a:rPr>
              <a:t>efnogi</a:t>
            </a:r>
            <a:r>
              <a:rPr lang="en-US" sz="1050" dirty="0" smtClean="0">
                <a:latin typeface="Arial" panose="020B0604020202020204" pitchFamily="34" charset="0"/>
                <a:cs typeface="Arial" panose="020B0604020202020204" pitchFamily="34" charset="0"/>
              </a:rPr>
              <a:t> </a:t>
            </a:r>
            <a:r>
              <a:rPr lang="en-US" sz="1050" dirty="0" smtClean="0">
                <a:latin typeface="Arial" panose="020B0604020202020204" pitchFamily="34" charset="0"/>
                <a:cs typeface="Arial" panose="020B0604020202020204" pitchFamily="34" charset="0"/>
              </a:rPr>
              <a:t>plant a </a:t>
            </a:r>
            <a:r>
              <a:rPr lang="en-US" sz="1050" dirty="0" err="1" smtClean="0">
                <a:latin typeface="Arial" panose="020B0604020202020204" pitchFamily="34" charset="0"/>
                <a:cs typeface="Arial" panose="020B0604020202020204" pitchFamily="34" charset="0"/>
              </a:rPr>
              <a:t>phobl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ifanc</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cynnwys</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sicrhau</a:t>
            </a:r>
            <a:r>
              <a:rPr lang="en-US" sz="1050" dirty="0" smtClean="0">
                <a:latin typeface="Arial" panose="020B0604020202020204" pitchFamily="34" charset="0"/>
                <a:cs typeface="Arial" panose="020B0604020202020204" pitchFamily="34" charset="0"/>
              </a:rPr>
              <a:t> bod dim </a:t>
            </a:r>
            <a:r>
              <a:rPr lang="en-US" sz="1050" dirty="0" err="1" smtClean="0">
                <a:latin typeface="Arial" panose="020B0604020202020204" pitchFamily="34" charset="0"/>
                <a:cs typeface="Arial" panose="020B0604020202020204" pitchFamily="34" charset="0"/>
              </a:rPr>
              <a:t>bwlio</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gan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athrawon</a:t>
            </a:r>
            <a:r>
              <a:rPr lang="en-US" sz="1050" dirty="0" smtClean="0">
                <a:latin typeface="Arial" panose="020B0604020202020204" pitchFamily="34" charset="0"/>
                <a:cs typeface="Arial" panose="020B0604020202020204" pitchFamily="34" charset="0"/>
              </a:rPr>
              <a:t> a </a:t>
            </a:r>
            <a:r>
              <a:rPr lang="en-US" sz="1050" dirty="0" err="1" smtClean="0">
                <a:latin typeface="Arial" panose="020B0604020202020204" pitchFamily="34" charset="0"/>
                <a:cs typeface="Arial" panose="020B0604020202020204" pitchFamily="34" charset="0"/>
              </a:rPr>
              <a:t>phlant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eraill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rhoi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anogaeth</a:t>
            </a:r>
            <a:r>
              <a:rPr lang="en-US" sz="1050" dirty="0" smtClean="0">
                <a:latin typeface="Arial" panose="020B0604020202020204" pitchFamily="34" charset="0"/>
                <a:cs typeface="Arial" panose="020B0604020202020204" pitchFamily="34" charset="0"/>
              </a:rPr>
              <a:t> am </a:t>
            </a:r>
            <a:r>
              <a:rPr lang="en-US" sz="1050" dirty="0" err="1" smtClean="0">
                <a:latin typeface="Arial" panose="020B0604020202020204" pitchFamily="34" charset="0"/>
                <a:cs typeface="Arial" panose="020B0604020202020204" pitchFamily="34" charset="0"/>
              </a:rPr>
              <a:t>bresenoldeb</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rheolaidd</a:t>
            </a:r>
            <a:r>
              <a:rPr lang="en-US" sz="1050" dirty="0" smtClean="0">
                <a:latin typeface="Arial" panose="020B0604020202020204" pitchFamily="34" charset="0"/>
                <a:cs typeface="Arial" panose="020B0604020202020204" pitchFamily="34" charset="0"/>
              </a:rPr>
              <a:t> ac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leihau</a:t>
            </a:r>
            <a:r>
              <a:rPr lang="en-US" sz="1050" dirty="0" smtClean="0">
                <a:latin typeface="Arial" panose="020B0604020202020204" pitchFamily="34" charset="0"/>
                <a:cs typeface="Arial" panose="020B0604020202020204" pitchFamily="34" charset="0"/>
              </a:rPr>
              <a:t> y </a:t>
            </a:r>
            <a:r>
              <a:rPr lang="en-US" sz="1050" dirty="0" err="1" smtClean="0">
                <a:latin typeface="Arial" panose="020B0604020202020204" pitchFamily="34" charset="0"/>
                <a:cs typeface="Arial" panose="020B0604020202020204" pitchFamily="34" charset="0"/>
              </a:rPr>
              <a:t>niferoedd</a:t>
            </a:r>
            <a:r>
              <a:rPr lang="en-US" sz="1050" dirty="0" smtClean="0">
                <a:latin typeface="Arial" panose="020B0604020202020204" pitchFamily="34" charset="0"/>
                <a:cs typeface="Arial" panose="020B0604020202020204" pitchFamily="34" charset="0"/>
              </a:rPr>
              <a:t> o </a:t>
            </a:r>
            <a:r>
              <a:rPr lang="en-US" sz="1050" dirty="0" err="1" smtClean="0">
                <a:latin typeface="Arial" panose="020B0604020202020204" pitchFamily="34" charset="0"/>
                <a:cs typeface="Arial" panose="020B0604020202020204" pitchFamily="34" charset="0"/>
              </a:rPr>
              <a:t>blant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rhoi’r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gorau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ysgol</a:t>
            </a:r>
            <a:r>
              <a:rPr lang="en-US" sz="105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1050" dirty="0" err="1" smtClean="0">
                <a:latin typeface="Arial" panose="020B0604020202020204" pitchFamily="34" charset="0"/>
                <a:cs typeface="Arial" panose="020B0604020202020204" pitchFamily="34" charset="0"/>
              </a:rPr>
              <a:t>Mae’r</a:t>
            </a:r>
            <a:r>
              <a:rPr lang="en-US" sz="1050" dirty="0" smtClean="0">
                <a:latin typeface="Arial" panose="020B0604020202020204" pitchFamily="34" charset="0"/>
                <a:cs typeface="Arial" panose="020B0604020202020204" pitchFamily="34" charset="0"/>
              </a:rPr>
              <a:t> CCUHP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sicrhau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gynradd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orfodol</a:t>
            </a:r>
            <a:r>
              <a:rPr lang="en-US" sz="1050" dirty="0" smtClean="0">
                <a:latin typeface="Arial" panose="020B0604020202020204" pitchFamily="34" charset="0"/>
                <a:cs typeface="Arial" panose="020B0604020202020204" pitchFamily="34" charset="0"/>
              </a:rPr>
              <a:t> ac </a:t>
            </a:r>
            <a:r>
              <a:rPr lang="en-US" sz="1050" dirty="0" err="1" smtClean="0">
                <a:latin typeface="Arial" panose="020B0604020202020204" pitchFamily="34" charset="0"/>
                <a:cs typeface="Arial" panose="020B0604020202020204" pitchFamily="34" charset="0"/>
              </a:rPr>
              <a:t>ar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gael</a:t>
            </a:r>
            <a:r>
              <a:rPr lang="en-US" sz="1050" dirty="0" smtClean="0">
                <a:latin typeface="Arial" panose="020B0604020202020204" pitchFamily="34" charset="0"/>
                <a:cs typeface="Arial" panose="020B0604020202020204" pitchFamily="34" charset="0"/>
              </a:rPr>
              <a:t> am </a:t>
            </a:r>
            <a:r>
              <a:rPr lang="en-US" sz="1050" dirty="0" err="1" smtClean="0">
                <a:latin typeface="Arial" panose="020B0604020202020204" pitchFamily="34" charset="0"/>
                <a:cs typeface="Arial" panose="020B0604020202020204" pitchFamily="34" charset="0"/>
              </a:rPr>
              <a:t>ddim</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bawb</a:t>
            </a:r>
            <a:r>
              <a:rPr lang="en-US" sz="105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Fe </a:t>
            </a:r>
            <a:r>
              <a:rPr lang="en-US" sz="1050" dirty="0" err="1" smtClean="0">
                <a:latin typeface="Arial" panose="020B0604020202020204" pitchFamily="34" charset="0"/>
                <a:cs typeface="Arial" panose="020B0604020202020204" pitchFamily="34" charset="0"/>
              </a:rPr>
              <a:t>fydd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pob</a:t>
            </a:r>
            <a:r>
              <a:rPr lang="en-US" sz="1050" dirty="0" smtClean="0">
                <a:latin typeface="Arial" panose="020B0604020202020204" pitchFamily="34" charset="0"/>
                <a:cs typeface="Arial" panose="020B0604020202020204" pitchFamily="34" charset="0"/>
              </a:rPr>
              <a:t> cam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cael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gymryd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sicrhau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bydd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disgyblaeth</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ysgolion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cael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dosbarthu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gyda</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pharch</a:t>
            </a:r>
            <a:r>
              <a:rPr lang="en-US" sz="1050" dirty="0" smtClean="0">
                <a:latin typeface="Arial" panose="020B0604020202020204" pitchFamily="34" charset="0"/>
                <a:cs typeface="Arial" panose="020B0604020202020204" pitchFamily="34" charset="0"/>
              </a:rPr>
              <a:t> ac </a:t>
            </a:r>
            <a:r>
              <a:rPr lang="en-US" sz="1050" dirty="0" err="1" smtClean="0">
                <a:latin typeface="Arial" panose="020B0604020202020204" pitchFamily="34" charset="0"/>
                <a:cs typeface="Arial" panose="020B0604020202020204" pitchFamily="34" charset="0"/>
              </a:rPr>
              <a:t>urddas</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dynol</a:t>
            </a:r>
            <a:r>
              <a:rPr lang="en-US" sz="1050" dirty="0" smtClean="0">
                <a:latin typeface="Arial" panose="020B0604020202020204" pitchFamily="34" charset="0"/>
                <a:cs typeface="Arial" panose="020B0604020202020204" pitchFamily="34" charset="0"/>
              </a:rPr>
              <a:t> y </a:t>
            </a:r>
            <a:r>
              <a:rPr lang="en-US" sz="1050" dirty="0" err="1" smtClean="0">
                <a:latin typeface="Arial" panose="020B0604020202020204" pitchFamily="34" charset="0"/>
                <a:cs typeface="Arial" panose="020B0604020202020204" pitchFamily="34" charset="0"/>
              </a:rPr>
              <a:t>plentyn</a:t>
            </a:r>
            <a:r>
              <a:rPr lang="en-US" sz="1050" dirty="0" smtClean="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sz="1050" dirty="0" err="1" smtClean="0">
                <a:latin typeface="Arial" panose="020B0604020202020204" pitchFamily="34" charset="0"/>
                <a:cs typeface="Arial" panose="020B0604020202020204" pitchFamily="34" charset="0"/>
              </a:rPr>
              <a:t>Dylai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plentyn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helpu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ei</a:t>
            </a:r>
            <a:r>
              <a:rPr lang="en-US" sz="1050" dirty="0" smtClean="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f</a:t>
            </a:r>
            <a:r>
              <a:rPr lang="en-US" sz="1050" dirty="0" err="1" smtClean="0">
                <a:latin typeface="Arial" panose="020B0604020202020204" pitchFamily="34" charset="0"/>
                <a:cs typeface="Arial" panose="020B0604020202020204" pitchFamily="34" charset="0"/>
              </a:rPr>
              <a:t>eddwl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corff</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ddoniau</a:t>
            </a:r>
            <a:r>
              <a:rPr lang="en-US" sz="105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Mae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plant a </a:t>
            </a:r>
            <a:r>
              <a:rPr lang="en-US" sz="1050" dirty="0" err="1" smtClean="0">
                <a:latin typeface="Arial" panose="020B0604020202020204" pitchFamily="34" charset="0"/>
                <a:cs typeface="Arial" panose="020B0604020202020204" pitchFamily="34" charset="0"/>
              </a:rPr>
              <a:t>phobl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ifanc</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fod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annog</a:t>
            </a:r>
            <a:r>
              <a:rPr lang="en-US" sz="1050" dirty="0" smtClean="0">
                <a:latin typeface="Arial" panose="020B0604020202020204" pitchFamily="34" charset="0"/>
                <a:cs typeface="Arial" panose="020B0604020202020204" pitchFamily="34" charset="0"/>
              </a:rPr>
              <a:t> parch </a:t>
            </a:r>
            <a:r>
              <a:rPr lang="en-US" sz="1050" dirty="0" err="1" smtClean="0">
                <a:latin typeface="Arial" panose="020B0604020202020204" pitchFamily="34" charset="0"/>
                <a:cs typeface="Arial" panose="020B0604020202020204" pitchFamily="34" charset="0"/>
              </a:rPr>
              <a:t>iddyn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nhw</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hunan</a:t>
            </a:r>
            <a:r>
              <a:rPr lang="en-US" sz="1050" dirty="0">
                <a:latin typeface="Arial" panose="020B0604020202020204" pitchFamily="34" charset="0"/>
                <a:cs typeface="Arial" panose="020B0604020202020204" pitchFamily="34" charset="0"/>
              </a:rPr>
              <a:t> </a:t>
            </a:r>
            <a:r>
              <a:rPr lang="en-US" sz="1050" dirty="0" smtClean="0">
                <a:latin typeface="Arial" panose="020B0604020202020204" pitchFamily="34" charset="0"/>
                <a:cs typeface="Arial" panose="020B0604020202020204" pitchFamily="34" charset="0"/>
              </a:rPr>
              <a:t>ac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eraill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o’i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gwmpas</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ddylai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unrhyw</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oedolyn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na</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phlentyn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arall</a:t>
            </a:r>
            <a:r>
              <a:rPr lang="en-US" sz="1050" dirty="0" smtClean="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g</a:t>
            </a:r>
            <a:r>
              <a:rPr lang="en-US" sz="1050" dirty="0" err="1" smtClean="0">
                <a:latin typeface="Arial" panose="020B0604020202020204" pitchFamily="34" charset="0"/>
                <a:cs typeface="Arial" panose="020B0604020202020204" pitchFamily="34" charset="0"/>
              </a:rPr>
              <a:t>ael</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effaith</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negatif</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ar</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na</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hawliau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eraill</a:t>
            </a:r>
            <a:endParaRPr lang="en-US" sz="105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050" dirty="0" smtClean="0">
                <a:latin typeface="Arial" panose="020B0604020202020204" pitchFamily="34" charset="0"/>
                <a:cs typeface="Arial" panose="020B0604020202020204" pitchFamily="34" charset="0"/>
              </a:rPr>
              <a:t>Fe </a:t>
            </a:r>
            <a:r>
              <a:rPr lang="en-US" sz="1050" dirty="0" err="1" smtClean="0">
                <a:latin typeface="Arial" panose="020B0604020202020204" pitchFamily="34" charset="0"/>
                <a:cs typeface="Arial" panose="020B0604020202020204" pitchFamily="34" charset="0"/>
              </a:rPr>
              <a:t>ddylai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baratoi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unigolion</a:t>
            </a:r>
            <a:r>
              <a:rPr lang="en-US" sz="1050" dirty="0" smtClean="0">
                <a:latin typeface="Arial" panose="020B0604020202020204" pitchFamily="34" charset="0"/>
                <a:cs typeface="Arial" panose="020B0604020202020204" pitchFamily="34" charset="0"/>
              </a:rPr>
              <a:t> am </a:t>
            </a:r>
            <a:r>
              <a:rPr lang="en-US" sz="1050" dirty="0" err="1">
                <a:latin typeface="Arial" panose="020B0604020202020204" pitchFamily="34" charset="0"/>
                <a:cs typeface="Arial" panose="020B0604020202020204" pitchFamily="34" charset="0"/>
              </a:rPr>
              <a:t>g</a:t>
            </a:r>
            <a:r>
              <a:rPr lang="en-US" sz="1050" dirty="0" err="1" smtClean="0">
                <a:latin typeface="Arial" panose="020B0604020202020204" pitchFamily="34" charset="0"/>
                <a:cs typeface="Arial" panose="020B0604020202020204" pitchFamily="34" charset="0"/>
              </a:rPr>
              <a:t>yfrifoldebau</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mewn</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bywyd</a:t>
            </a:r>
            <a:r>
              <a:rPr lang="en-US" sz="1050" dirty="0" smtClean="0">
                <a:latin typeface="Arial" panose="020B0604020202020204" pitchFamily="34" charset="0"/>
                <a:cs typeface="Arial" panose="020B0604020202020204" pitchFamily="34" charset="0"/>
              </a:rPr>
              <a:t> a </a:t>
            </a:r>
            <a:r>
              <a:rPr lang="en-US" sz="1050" dirty="0" err="1" smtClean="0">
                <a:latin typeface="Arial" panose="020B0604020202020204" pitchFamily="34" charset="0"/>
                <a:cs typeface="Arial" panose="020B0604020202020204" pitchFamily="34" charset="0"/>
              </a:rPr>
              <a:t>sut</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fyw</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bywyd</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llawn</a:t>
            </a:r>
            <a:r>
              <a:rPr lang="en-US" sz="1050" dirty="0" smtClean="0">
                <a:latin typeface="Arial" panose="020B0604020202020204" pitchFamily="34" charset="0"/>
                <a:cs typeface="Arial" panose="020B0604020202020204" pitchFamily="34" charset="0"/>
              </a:rPr>
              <a:t> parch, </a:t>
            </a:r>
            <a:r>
              <a:rPr lang="en-US" sz="1050" dirty="0" err="1" smtClean="0">
                <a:latin typeface="Arial" panose="020B0604020202020204" pitchFamily="34" charset="0"/>
                <a:cs typeface="Arial" panose="020B0604020202020204" pitchFamily="34" charset="0"/>
              </a:rPr>
              <a:t>urddas</a:t>
            </a:r>
            <a:r>
              <a:rPr lang="en-US" sz="1050" dirty="0" smtClean="0">
                <a:latin typeface="Arial" panose="020B0604020202020204" pitchFamily="34" charset="0"/>
                <a:cs typeface="Arial" panose="020B0604020202020204" pitchFamily="34" charset="0"/>
              </a:rPr>
              <a:t> a </a:t>
            </a:r>
            <a:r>
              <a:rPr lang="en-US" sz="1050" dirty="0" err="1" smtClean="0">
                <a:latin typeface="Arial" panose="020B0604020202020204" pitchFamily="34" charset="0"/>
                <a:cs typeface="Arial" panose="020B0604020202020204" pitchFamily="34" charset="0"/>
              </a:rPr>
              <a:t>dealltwriaeth</a:t>
            </a:r>
            <a:r>
              <a:rPr lang="en-US" sz="1050" dirty="0" smtClean="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US" sz="1050" dirty="0" err="1" smtClean="0">
                <a:latin typeface="Arial" panose="020B0604020202020204" pitchFamily="34" charset="0"/>
                <a:cs typeface="Arial" panose="020B0604020202020204" pitchFamily="34" charset="0"/>
              </a:rPr>
              <a:t>Credai</a:t>
            </a:r>
            <a:r>
              <a:rPr lang="en-US" sz="1050" dirty="0" smtClean="0">
                <a:latin typeface="Arial" panose="020B0604020202020204" pitchFamily="34" charset="0"/>
                <a:cs typeface="Arial" panose="020B0604020202020204" pitchFamily="34" charset="0"/>
              </a:rPr>
              <a:t> CCUHP </a:t>
            </a:r>
            <a:r>
              <a:rPr lang="en-US" sz="1050" dirty="0">
                <a:latin typeface="Arial" panose="020B0604020202020204" pitchFamily="34" charset="0"/>
                <a:cs typeface="Arial" panose="020B0604020202020204" pitchFamily="34" charset="0"/>
              </a:rPr>
              <a:t>y</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dylai</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addysg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annog</a:t>
            </a:r>
            <a:r>
              <a:rPr lang="en-US" sz="1050" dirty="0" smtClean="0">
                <a:latin typeface="Arial" panose="020B0604020202020204" pitchFamily="34" charset="0"/>
                <a:cs typeface="Arial" panose="020B0604020202020204" pitchFamily="34" charset="0"/>
              </a:rPr>
              <a:t> </a:t>
            </a:r>
            <a:r>
              <a:rPr lang="en-US" sz="1050" dirty="0" err="1" smtClean="0">
                <a:latin typeface="Arial" panose="020B0604020202020204" pitchFamily="34" charset="0"/>
                <a:cs typeface="Arial" panose="020B0604020202020204" pitchFamily="34" charset="0"/>
              </a:rPr>
              <a:t>rhyddid</a:t>
            </a:r>
            <a:r>
              <a:rPr lang="en-US" sz="1050" dirty="0" smtClean="0">
                <a:latin typeface="Arial" panose="020B0604020202020204" pitchFamily="34" charset="0"/>
                <a:cs typeface="Arial" panose="020B0604020202020204" pitchFamily="34" charset="0"/>
              </a:rPr>
              <a:t> ac </a:t>
            </a:r>
            <a:r>
              <a:rPr lang="en-US" sz="1050" dirty="0" err="1" smtClean="0">
                <a:latin typeface="Arial" panose="020B0604020202020204" pitchFamily="34" charset="0"/>
                <a:cs typeface="Arial" panose="020B0604020202020204" pitchFamily="34" charset="0"/>
              </a:rPr>
              <a:t>annibyniaeth</a:t>
            </a:r>
            <a:r>
              <a:rPr lang="en-US" sz="1050" dirty="0" smtClean="0">
                <a:latin typeface="Arial" panose="020B0604020202020204" pitchFamily="34" charset="0"/>
                <a:cs typeface="Arial" panose="020B0604020202020204" pitchFamily="34" charset="0"/>
              </a:rPr>
              <a:t> .</a:t>
            </a:r>
          </a:p>
        </p:txBody>
      </p:sp>
      <p:sp>
        <p:nvSpPr>
          <p:cNvPr id="16" name="TextBox 15"/>
          <p:cNvSpPr txBox="1"/>
          <p:nvPr/>
        </p:nvSpPr>
        <p:spPr>
          <a:xfrm>
            <a:off x="7879828" y="429327"/>
            <a:ext cx="4267200" cy="2877711"/>
          </a:xfrm>
          <a:prstGeom prst="rect">
            <a:avLst/>
          </a:prstGeom>
          <a:noFill/>
        </p:spPr>
        <p:txBody>
          <a:bodyPr wrap="square" rtlCol="0">
            <a:spAutoFit/>
          </a:bodyPr>
          <a:lstStyle/>
          <a:p>
            <a:pPr algn="ctr"/>
            <a:r>
              <a:rPr lang="en-GB" sz="1200" b="1" u="sng" dirty="0" smtClean="0"/>
              <a:t>Article 31</a:t>
            </a:r>
          </a:p>
          <a:p>
            <a:pPr algn="ctr"/>
            <a:r>
              <a:rPr lang="en-US" sz="1100" b="1" dirty="0" smtClean="0"/>
              <a:t>“All children have a right to relax and play, and to join in a wide range of activates.” (CEWC CYMRU)</a:t>
            </a:r>
            <a:endParaRPr lang="en-GB" sz="1100" b="1" dirty="0" smtClean="0"/>
          </a:p>
          <a:p>
            <a:pPr marL="285750" indent="-285750">
              <a:buFont typeface="Arial" panose="020B0604020202020204" pitchFamily="34" charset="0"/>
              <a:buChar char="•"/>
            </a:pPr>
            <a:r>
              <a:rPr lang="en-GB" sz="1100" dirty="0" smtClean="0"/>
              <a:t>UNCRC believe that young people should have the right to have fun in every aspect of what they do and in any activity they participate in.</a:t>
            </a:r>
          </a:p>
          <a:p>
            <a:pPr marL="285750" indent="-285750">
              <a:buFont typeface="Arial" panose="020B0604020202020204" pitchFamily="34" charset="0"/>
              <a:buChar char="•"/>
            </a:pPr>
            <a:r>
              <a:rPr lang="en-US" sz="1100" dirty="0" smtClean="0"/>
              <a:t>UNCRC have confidence that every child is entitled to rest.</a:t>
            </a:r>
          </a:p>
          <a:p>
            <a:pPr marL="285750" indent="-285750">
              <a:buFont typeface="Arial" panose="020B0604020202020204" pitchFamily="34" charset="0"/>
              <a:buChar char="•"/>
            </a:pPr>
            <a:r>
              <a:rPr lang="en-US" sz="1100" dirty="0" smtClean="0"/>
              <a:t>The government should ensure that every child can participate in activities regardless or race, background or disability. </a:t>
            </a:r>
          </a:p>
          <a:p>
            <a:pPr marL="285750" indent="-285750">
              <a:buFont typeface="Arial" panose="020B0604020202020204" pitchFamily="34" charset="0"/>
              <a:buChar char="•"/>
            </a:pPr>
            <a:r>
              <a:rPr lang="en-US" sz="1100" dirty="0" smtClean="0"/>
              <a:t>Having the opportunity to relax and play is essential for every child to help encourage growth and development.</a:t>
            </a:r>
          </a:p>
          <a:p>
            <a:pPr marL="285750" indent="-285750">
              <a:buFont typeface="Arial" panose="020B0604020202020204" pitchFamily="34" charset="0"/>
              <a:buChar char="•"/>
            </a:pPr>
            <a:r>
              <a:rPr lang="en-US" sz="1100" dirty="0" smtClean="0"/>
              <a:t>Play can help develop a child’s imagination and is important for their health and happiness and can contribute to their emotional wellbeing.</a:t>
            </a:r>
          </a:p>
          <a:p>
            <a:pPr marL="285750" indent="-285750">
              <a:buFont typeface="Arial" panose="020B0604020202020204" pitchFamily="34" charset="0"/>
              <a:buChar char="•"/>
            </a:pPr>
            <a:r>
              <a:rPr lang="en-US" sz="1100" dirty="0" smtClean="0"/>
              <a:t>UNCRC encourages the right to freedom and interaction with others.</a:t>
            </a:r>
          </a:p>
        </p:txBody>
      </p:sp>
      <p:sp>
        <p:nvSpPr>
          <p:cNvPr id="17" name="Round Single Corner Rectangle 16"/>
          <p:cNvSpPr/>
          <p:nvPr/>
        </p:nvSpPr>
        <p:spPr>
          <a:xfrm>
            <a:off x="7944786" y="429327"/>
            <a:ext cx="4137285" cy="2765033"/>
          </a:xfrm>
          <a:prstGeom prst="round1Rect">
            <a:avLst/>
          </a:prstGeom>
          <a:no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8196146" y="3679902"/>
            <a:ext cx="3885926" cy="276999"/>
          </a:xfrm>
          <a:prstGeom prst="rect">
            <a:avLst/>
          </a:prstGeom>
          <a:noFill/>
        </p:spPr>
        <p:txBody>
          <a:bodyPr wrap="square" rtlCol="0">
            <a:spAutoFit/>
          </a:bodyPr>
          <a:lstStyle/>
          <a:p>
            <a:pPr marL="171450" indent="-171450">
              <a:buFont typeface="Arial" panose="020B0604020202020204" pitchFamily="34" charset="0"/>
              <a:buChar char="•"/>
            </a:pPr>
            <a:endParaRPr lang="en-GB" sz="1200" dirty="0"/>
          </a:p>
        </p:txBody>
      </p:sp>
      <p:sp>
        <p:nvSpPr>
          <p:cNvPr id="12" name="TextBox 11"/>
          <p:cNvSpPr txBox="1"/>
          <p:nvPr/>
        </p:nvSpPr>
        <p:spPr>
          <a:xfrm>
            <a:off x="7952933" y="3381443"/>
            <a:ext cx="4137285" cy="3323987"/>
          </a:xfrm>
          <a:prstGeom prst="rect">
            <a:avLst/>
          </a:prstGeom>
          <a:noFill/>
        </p:spPr>
        <p:txBody>
          <a:bodyPr wrap="square" rtlCol="0">
            <a:spAutoFit/>
          </a:bodyPr>
          <a:lstStyle/>
          <a:p>
            <a:pPr algn="ctr"/>
            <a:r>
              <a:rPr lang="en-US" sz="1200" b="1" u="sng" dirty="0" err="1" smtClean="0"/>
              <a:t>Erthygl</a:t>
            </a:r>
            <a:r>
              <a:rPr lang="en-US" sz="1200" b="1" u="sng" dirty="0" smtClean="0"/>
              <a:t> 12</a:t>
            </a:r>
          </a:p>
          <a:p>
            <a:pPr algn="ctr"/>
            <a:r>
              <a:rPr lang="en-US" sz="1100" b="1" dirty="0" smtClean="0"/>
              <a:t>“Mae </a:t>
            </a:r>
            <a:r>
              <a:rPr lang="en-US" sz="1100" b="1" dirty="0" err="1" smtClean="0"/>
              <a:t>gan</a:t>
            </a:r>
            <a:r>
              <a:rPr lang="en-US" sz="1100" b="1" dirty="0" smtClean="0"/>
              <a:t> </a:t>
            </a:r>
            <a:r>
              <a:rPr lang="en-US" sz="1100" b="1" dirty="0" err="1" smtClean="0"/>
              <a:t>blant</a:t>
            </a:r>
            <a:r>
              <a:rPr lang="en-US" sz="1100" b="1" dirty="0" smtClean="0"/>
              <a:t> </a:t>
            </a:r>
            <a:r>
              <a:rPr lang="en-US" sz="1100" b="1" dirty="0" err="1" smtClean="0"/>
              <a:t>yr</a:t>
            </a:r>
            <a:r>
              <a:rPr lang="en-US" sz="1100" b="1" dirty="0" smtClean="0"/>
              <a:t> </a:t>
            </a:r>
            <a:r>
              <a:rPr lang="en-US" sz="1100" b="1" dirty="0" err="1" smtClean="0"/>
              <a:t>hawl</a:t>
            </a:r>
            <a:r>
              <a:rPr lang="en-US" sz="1100" b="1" dirty="0" smtClean="0"/>
              <a:t> </a:t>
            </a:r>
            <a:r>
              <a:rPr lang="en-US" sz="1100" b="1" dirty="0" err="1" smtClean="0"/>
              <a:t>i</a:t>
            </a:r>
            <a:r>
              <a:rPr lang="en-US" sz="1100" b="1" dirty="0" smtClean="0"/>
              <a:t> </a:t>
            </a:r>
            <a:r>
              <a:rPr lang="en-US" sz="1100" b="1" dirty="0" err="1" smtClean="0"/>
              <a:t>ddweud</a:t>
            </a:r>
            <a:r>
              <a:rPr lang="en-US" sz="1100" b="1" dirty="0" smtClean="0"/>
              <a:t> </a:t>
            </a:r>
            <a:r>
              <a:rPr lang="en-US" sz="1100" b="1" dirty="0" err="1" smtClean="0"/>
              <a:t>eu</a:t>
            </a:r>
            <a:r>
              <a:rPr lang="en-US" sz="1100" b="1" dirty="0" smtClean="0"/>
              <a:t> barn </a:t>
            </a:r>
            <a:r>
              <a:rPr lang="en-US" sz="1100" b="1" dirty="0" err="1" smtClean="0"/>
              <a:t>ynghylch</a:t>
            </a:r>
            <a:r>
              <a:rPr lang="en-US" sz="1100" b="1" dirty="0" smtClean="0"/>
              <a:t> </a:t>
            </a:r>
            <a:r>
              <a:rPr lang="en-US" sz="1100" b="1" dirty="0" err="1" smtClean="0"/>
              <a:t>yr</a:t>
            </a:r>
            <a:r>
              <a:rPr lang="en-US" sz="1100" b="1" dirty="0" smtClean="0"/>
              <a:t> </a:t>
            </a:r>
            <a:r>
              <a:rPr lang="en-US" sz="1100" b="1" dirty="0" err="1" smtClean="0"/>
              <a:t>hyn</a:t>
            </a:r>
            <a:r>
              <a:rPr lang="en-US" sz="1100" b="1" dirty="0" smtClean="0"/>
              <a:t> a </a:t>
            </a:r>
            <a:r>
              <a:rPr lang="en-US" sz="1100" b="1" dirty="0" err="1" smtClean="0"/>
              <a:t>ddylai</a:t>
            </a:r>
            <a:r>
              <a:rPr lang="en-US" sz="1100" b="1" dirty="0" smtClean="0"/>
              <a:t> </a:t>
            </a:r>
            <a:r>
              <a:rPr lang="en-US" sz="1100" b="1" dirty="0" err="1" smtClean="0"/>
              <a:t>ddigwydd</a:t>
            </a:r>
            <a:r>
              <a:rPr lang="en-US" sz="1100" b="1" dirty="0" smtClean="0"/>
              <a:t> pan </a:t>
            </a:r>
            <a:r>
              <a:rPr lang="en-US" sz="1100" b="1" dirty="0" err="1" smtClean="0"/>
              <a:t>fo</a:t>
            </a:r>
            <a:r>
              <a:rPr lang="en-US" sz="1100" b="1" dirty="0" smtClean="0"/>
              <a:t> </a:t>
            </a:r>
            <a:r>
              <a:rPr lang="en-US" sz="1100" b="1" dirty="0" err="1" smtClean="0"/>
              <a:t>oedolion</a:t>
            </a:r>
            <a:r>
              <a:rPr lang="en-US" sz="1100" b="1" dirty="0" smtClean="0"/>
              <a:t> </a:t>
            </a:r>
            <a:r>
              <a:rPr lang="en-US" sz="1100" b="1" dirty="0" err="1" smtClean="0"/>
              <a:t>yn</a:t>
            </a:r>
            <a:r>
              <a:rPr lang="en-US" sz="1100" b="1" dirty="0" smtClean="0"/>
              <a:t> </a:t>
            </a:r>
            <a:r>
              <a:rPr lang="en-US" sz="1100" b="1" dirty="0" err="1" smtClean="0"/>
              <a:t>gwneud</a:t>
            </a:r>
            <a:r>
              <a:rPr lang="en-US" sz="1100" b="1" dirty="0" smtClean="0"/>
              <a:t> </a:t>
            </a:r>
            <a:r>
              <a:rPr lang="en-US" sz="1100" b="1" dirty="0" err="1" smtClean="0"/>
              <a:t>penderfyniadau</a:t>
            </a:r>
            <a:r>
              <a:rPr lang="en-US" sz="1100" b="1" dirty="0" smtClean="0"/>
              <a:t> </a:t>
            </a:r>
            <a:r>
              <a:rPr lang="en-US" sz="1100" b="1" dirty="0" err="1" smtClean="0"/>
              <a:t>sy’n</a:t>
            </a:r>
            <a:r>
              <a:rPr lang="en-US" sz="1100" b="1" dirty="0" smtClean="0"/>
              <a:t> </a:t>
            </a:r>
            <a:r>
              <a:rPr lang="en-US" sz="1100" b="1" dirty="0" err="1" smtClean="0"/>
              <a:t>effeithio</a:t>
            </a:r>
            <a:r>
              <a:rPr lang="en-US" sz="1100" b="1" dirty="0" smtClean="0"/>
              <a:t> </a:t>
            </a:r>
            <a:r>
              <a:rPr lang="en-US" sz="1100" b="1" dirty="0" err="1" smtClean="0"/>
              <a:t>arnyn</a:t>
            </a:r>
            <a:r>
              <a:rPr lang="en-US" sz="1100" b="1" dirty="0" smtClean="0"/>
              <a:t> </a:t>
            </a:r>
            <a:r>
              <a:rPr lang="en-US" sz="1100" b="1" dirty="0" err="1" smtClean="0"/>
              <a:t>nhw</a:t>
            </a:r>
            <a:r>
              <a:rPr lang="en-US" sz="1100" b="1" dirty="0" smtClean="0"/>
              <a:t>, ac </a:t>
            </a:r>
            <a:r>
              <a:rPr lang="en-US" sz="1100" b="1" dirty="0" err="1" smtClean="0"/>
              <a:t>i’w</a:t>
            </a:r>
            <a:r>
              <a:rPr lang="en-US" sz="1100" b="1" dirty="0" smtClean="0"/>
              <a:t> barn </a:t>
            </a:r>
            <a:r>
              <a:rPr lang="en-US" sz="1100" b="1" dirty="0" err="1" smtClean="0"/>
              <a:t>i</a:t>
            </a:r>
            <a:r>
              <a:rPr lang="en-US" sz="1100" b="1" dirty="0" smtClean="0"/>
              <a:t> </a:t>
            </a:r>
            <a:r>
              <a:rPr lang="en-US" sz="1100" b="1" dirty="0" err="1" smtClean="0"/>
              <a:t>gael</a:t>
            </a:r>
            <a:r>
              <a:rPr lang="en-US" sz="1100" b="1" dirty="0"/>
              <a:t> </a:t>
            </a:r>
            <a:r>
              <a:rPr lang="en-US" sz="1100" b="1" dirty="0" err="1" smtClean="0"/>
              <a:t>ei</a:t>
            </a:r>
            <a:r>
              <a:rPr lang="en-US" sz="1100" b="1" dirty="0" smtClean="0"/>
              <a:t> </a:t>
            </a:r>
            <a:r>
              <a:rPr lang="en-US" sz="1100" b="1" dirty="0" err="1" smtClean="0"/>
              <a:t>hystyried</a:t>
            </a:r>
            <a:r>
              <a:rPr lang="en-US" sz="1100" b="1" dirty="0" smtClean="0"/>
              <a:t>.” (CEWC CYMRU)</a:t>
            </a:r>
          </a:p>
          <a:p>
            <a:pPr marL="171450" indent="-171450">
              <a:buFont typeface="Arial" panose="020B0604020202020204" pitchFamily="34" charset="0"/>
              <a:buChar char="•"/>
            </a:pPr>
            <a:endParaRPr lang="en-US" sz="1100" dirty="0" smtClean="0"/>
          </a:p>
          <a:p>
            <a:pPr marL="171450" indent="-171450">
              <a:buFont typeface="Arial" panose="020B0604020202020204" pitchFamily="34" charset="0"/>
              <a:buChar char="•"/>
            </a:pPr>
            <a:r>
              <a:rPr lang="en-US" sz="1100" dirty="0" smtClean="0"/>
              <a:t>Mae </a:t>
            </a:r>
            <a:r>
              <a:rPr lang="en-US" sz="1100" dirty="0" err="1" smtClean="0"/>
              <a:t>erthygl</a:t>
            </a:r>
            <a:r>
              <a:rPr lang="en-US" sz="1100" dirty="0" smtClean="0"/>
              <a:t> 12 </a:t>
            </a:r>
            <a:r>
              <a:rPr lang="en-US" sz="1100" dirty="0" err="1" smtClean="0"/>
              <a:t>yn</a:t>
            </a:r>
            <a:r>
              <a:rPr lang="en-US" sz="1100" dirty="0" smtClean="0"/>
              <a:t> </a:t>
            </a:r>
            <a:r>
              <a:rPr lang="en-US" sz="1100" dirty="0" err="1" smtClean="0"/>
              <a:t>egluro</a:t>
            </a:r>
            <a:r>
              <a:rPr lang="en-US" sz="1100" dirty="0"/>
              <a:t> </a:t>
            </a:r>
            <a:r>
              <a:rPr lang="en-US" sz="1100" dirty="0" smtClean="0"/>
              <a:t>bod </a:t>
            </a:r>
            <a:r>
              <a:rPr lang="en-US" sz="1100" dirty="0" err="1" smtClean="0"/>
              <a:t>gan</a:t>
            </a:r>
            <a:r>
              <a:rPr lang="en-US" sz="1100" dirty="0" smtClean="0"/>
              <a:t> </a:t>
            </a:r>
            <a:r>
              <a:rPr lang="en-US" sz="1100" dirty="0" err="1" smtClean="0"/>
              <a:t>blant</a:t>
            </a:r>
            <a:r>
              <a:rPr lang="en-US" sz="1100" dirty="0" smtClean="0"/>
              <a:t> a </a:t>
            </a:r>
            <a:r>
              <a:rPr lang="en-US" sz="1100" dirty="0" err="1" smtClean="0"/>
              <a:t>phobl</a:t>
            </a:r>
            <a:r>
              <a:rPr lang="en-US" sz="1100" dirty="0" smtClean="0"/>
              <a:t> </a:t>
            </a:r>
            <a:r>
              <a:rPr lang="en-US" sz="1100" dirty="0" err="1" smtClean="0"/>
              <a:t>ifanc</a:t>
            </a:r>
            <a:r>
              <a:rPr lang="en-US" sz="1100" dirty="0" smtClean="0"/>
              <a:t> </a:t>
            </a:r>
            <a:r>
              <a:rPr lang="en-US" sz="1100" dirty="0" err="1" smtClean="0"/>
              <a:t>yr</a:t>
            </a:r>
            <a:r>
              <a:rPr lang="en-US" sz="1100" dirty="0" smtClean="0"/>
              <a:t> </a:t>
            </a:r>
            <a:r>
              <a:rPr lang="en-US" sz="1100" dirty="0" err="1" smtClean="0"/>
              <a:t>hawl</a:t>
            </a:r>
            <a:r>
              <a:rPr lang="en-US" sz="1100" dirty="0" smtClean="0"/>
              <a:t> </a:t>
            </a:r>
            <a:r>
              <a:rPr lang="en-US" sz="1100" dirty="0" err="1" smtClean="0"/>
              <a:t>i</a:t>
            </a:r>
            <a:r>
              <a:rPr lang="en-US" sz="1100" dirty="0" smtClean="0"/>
              <a:t> </a:t>
            </a:r>
            <a:r>
              <a:rPr lang="en-US" sz="1100" dirty="0" err="1" smtClean="0"/>
              <a:t>gael</a:t>
            </a:r>
            <a:r>
              <a:rPr lang="en-US" sz="1100" dirty="0" smtClean="0"/>
              <a:t> barn a </a:t>
            </a:r>
            <a:r>
              <a:rPr lang="en-US" sz="1100" dirty="0" err="1" smtClean="0"/>
              <a:t>fe</a:t>
            </a:r>
            <a:r>
              <a:rPr lang="en-US" sz="1100" dirty="0" smtClean="0"/>
              <a:t>  </a:t>
            </a:r>
            <a:r>
              <a:rPr lang="en-US" sz="1100" dirty="0" err="1" smtClean="0"/>
              <a:t>ddylai</a:t>
            </a:r>
            <a:r>
              <a:rPr lang="en-US" sz="1100" dirty="0" smtClean="0"/>
              <a:t> </a:t>
            </a:r>
            <a:r>
              <a:rPr lang="en-US" sz="1100" dirty="0" err="1" smtClean="0"/>
              <a:t>eu</a:t>
            </a:r>
            <a:r>
              <a:rPr lang="en-US" sz="1100" dirty="0" smtClean="0"/>
              <a:t> barn </a:t>
            </a:r>
            <a:r>
              <a:rPr lang="en-US" sz="1100" dirty="0" err="1"/>
              <a:t>g</a:t>
            </a:r>
            <a:r>
              <a:rPr lang="en-US" sz="1100" dirty="0" err="1" smtClean="0"/>
              <a:t>ael</a:t>
            </a:r>
            <a:r>
              <a:rPr lang="en-US" sz="1100" dirty="0" smtClean="0"/>
              <a:t> </a:t>
            </a:r>
            <a:r>
              <a:rPr lang="en-US" sz="1100" dirty="0" err="1" smtClean="0"/>
              <a:t>ei</a:t>
            </a:r>
            <a:r>
              <a:rPr lang="en-US" sz="1100" dirty="0" smtClean="0"/>
              <a:t> </a:t>
            </a:r>
            <a:r>
              <a:rPr lang="en-US" sz="1100" dirty="0" err="1" smtClean="0"/>
              <a:t>hystyried</a:t>
            </a:r>
            <a:r>
              <a:rPr lang="en-US" sz="1100" dirty="0" smtClean="0"/>
              <a:t> </a:t>
            </a:r>
            <a:r>
              <a:rPr lang="en-US" sz="1100" dirty="0" err="1" smtClean="0"/>
              <a:t>fel</a:t>
            </a:r>
            <a:r>
              <a:rPr lang="en-US" sz="1100" dirty="0" smtClean="0"/>
              <a:t> </a:t>
            </a:r>
            <a:r>
              <a:rPr lang="en-US" sz="1100" dirty="0" err="1" smtClean="0"/>
              <a:t>unrhyw</a:t>
            </a:r>
            <a:r>
              <a:rPr lang="en-US" sz="1100" dirty="0" smtClean="0"/>
              <a:t> </a:t>
            </a:r>
            <a:r>
              <a:rPr lang="en-US" sz="1100" dirty="0" err="1" smtClean="0"/>
              <a:t>unigolyn</a:t>
            </a:r>
            <a:r>
              <a:rPr lang="en-US" sz="1100" dirty="0" smtClean="0"/>
              <a:t> </a:t>
            </a:r>
            <a:r>
              <a:rPr lang="en-US" sz="1100" dirty="0" err="1" smtClean="0"/>
              <a:t>arall</a:t>
            </a:r>
            <a:r>
              <a:rPr lang="en-US" sz="1100" dirty="0" smtClean="0"/>
              <a:t>.</a:t>
            </a:r>
          </a:p>
          <a:p>
            <a:pPr marL="171450" indent="-171450">
              <a:buFont typeface="Arial" panose="020B0604020202020204" pitchFamily="34" charset="0"/>
              <a:buChar char="•"/>
            </a:pPr>
            <a:r>
              <a:rPr lang="en-US" sz="1100" dirty="0" smtClean="0"/>
              <a:t>Fe </a:t>
            </a:r>
            <a:r>
              <a:rPr lang="en-US" sz="1100" dirty="0" err="1" smtClean="0"/>
              <a:t>ddylai</a:t>
            </a:r>
            <a:r>
              <a:rPr lang="en-US" sz="1100" dirty="0" smtClean="0"/>
              <a:t> </a:t>
            </a:r>
            <a:r>
              <a:rPr lang="en-US" sz="1100" dirty="0" err="1" smtClean="0"/>
              <a:t>ei</a:t>
            </a:r>
            <a:r>
              <a:rPr lang="en-US" sz="1100" dirty="0" smtClean="0"/>
              <a:t> barn </a:t>
            </a:r>
            <a:r>
              <a:rPr lang="en-US" sz="1100" dirty="0" err="1"/>
              <a:t>g</a:t>
            </a:r>
            <a:r>
              <a:rPr lang="en-US" sz="1100" dirty="0" err="1" smtClean="0"/>
              <a:t>ael</a:t>
            </a:r>
            <a:r>
              <a:rPr lang="en-US" sz="1100" dirty="0" smtClean="0"/>
              <a:t> </a:t>
            </a:r>
            <a:r>
              <a:rPr lang="en-US" sz="1100" dirty="0" err="1" smtClean="0"/>
              <a:t>ei</a:t>
            </a:r>
            <a:r>
              <a:rPr lang="en-US" sz="1100" dirty="0" smtClean="0"/>
              <a:t> </a:t>
            </a:r>
            <a:r>
              <a:rPr lang="en-US" sz="1100" dirty="0" err="1" smtClean="0"/>
              <a:t>hystyried</a:t>
            </a:r>
            <a:r>
              <a:rPr lang="en-US" sz="1100" dirty="0" smtClean="0"/>
              <a:t> pan bod </a:t>
            </a:r>
            <a:r>
              <a:rPr lang="en-US" sz="1100" dirty="0" err="1" smtClean="0"/>
              <a:t>penderfyniadau</a:t>
            </a:r>
            <a:r>
              <a:rPr lang="en-US" sz="1100" dirty="0" smtClean="0"/>
              <a:t> </a:t>
            </a:r>
            <a:r>
              <a:rPr lang="en-US" sz="1100" dirty="0" err="1" smtClean="0"/>
              <a:t>yn</a:t>
            </a:r>
            <a:r>
              <a:rPr lang="en-US" sz="1100" dirty="0" smtClean="0"/>
              <a:t> </a:t>
            </a:r>
            <a:r>
              <a:rPr lang="en-US" sz="1100" dirty="0" err="1" smtClean="0"/>
              <a:t>cael</a:t>
            </a:r>
            <a:r>
              <a:rPr lang="en-US" sz="1100" dirty="0" smtClean="0"/>
              <a:t> </a:t>
            </a:r>
            <a:r>
              <a:rPr lang="en-US" sz="1100" dirty="0" err="1" smtClean="0"/>
              <a:t>eu</a:t>
            </a:r>
            <a:r>
              <a:rPr lang="en-US" sz="1100" dirty="0" smtClean="0"/>
              <a:t> </a:t>
            </a:r>
            <a:r>
              <a:rPr lang="en-US" sz="1100" dirty="0" err="1" smtClean="0"/>
              <a:t>gwneud</a:t>
            </a:r>
            <a:r>
              <a:rPr lang="en-US" sz="1100" dirty="0" smtClean="0"/>
              <a:t> </a:t>
            </a:r>
            <a:r>
              <a:rPr lang="en-US" sz="1100" dirty="0" err="1" smtClean="0"/>
              <a:t>drostyn</a:t>
            </a:r>
            <a:r>
              <a:rPr lang="en-US" sz="1100" dirty="0" smtClean="0"/>
              <a:t> </a:t>
            </a:r>
            <a:r>
              <a:rPr lang="en-US" sz="1100" dirty="0" err="1" smtClean="0"/>
              <a:t>nhw</a:t>
            </a:r>
            <a:r>
              <a:rPr lang="en-US" sz="1100" dirty="0" smtClean="0"/>
              <a:t>. </a:t>
            </a:r>
          </a:p>
          <a:p>
            <a:pPr marL="171450" indent="-171450">
              <a:buFont typeface="Arial" panose="020B0604020202020204" pitchFamily="34" charset="0"/>
              <a:buChar char="•"/>
            </a:pPr>
            <a:r>
              <a:rPr lang="en-US" sz="1100" dirty="0" smtClean="0"/>
              <a:t>Fe </a:t>
            </a:r>
            <a:r>
              <a:rPr lang="en-US" sz="1100" dirty="0" err="1" smtClean="0"/>
              <a:t>ddylai</a:t>
            </a:r>
            <a:r>
              <a:rPr lang="en-US" sz="1100" dirty="0" smtClean="0"/>
              <a:t> barn </a:t>
            </a:r>
            <a:r>
              <a:rPr lang="en-US" sz="1100" dirty="0" err="1" smtClean="0"/>
              <a:t>plentyn</a:t>
            </a:r>
            <a:r>
              <a:rPr lang="en-US" sz="1100" dirty="0" smtClean="0"/>
              <a:t> </a:t>
            </a:r>
            <a:r>
              <a:rPr lang="en-US" sz="1100" dirty="0" err="1"/>
              <a:t>g</a:t>
            </a:r>
            <a:r>
              <a:rPr lang="en-US" sz="1100" dirty="0" err="1" smtClean="0"/>
              <a:t>ael</a:t>
            </a:r>
            <a:r>
              <a:rPr lang="en-US" sz="1100" dirty="0" smtClean="0"/>
              <a:t> </a:t>
            </a:r>
            <a:r>
              <a:rPr lang="en-US" sz="1100" dirty="0" err="1" smtClean="0"/>
              <a:t>ei</a:t>
            </a:r>
            <a:r>
              <a:rPr lang="en-US" sz="1100" dirty="0" smtClean="0"/>
              <a:t> </a:t>
            </a:r>
            <a:r>
              <a:rPr lang="en-US" sz="1100" dirty="0" err="1" smtClean="0"/>
              <a:t>chlywed</a:t>
            </a:r>
            <a:r>
              <a:rPr lang="en-US" sz="1100" dirty="0" smtClean="0"/>
              <a:t> </a:t>
            </a:r>
            <a:r>
              <a:rPr lang="en-US" sz="1100" dirty="0" err="1" smtClean="0"/>
              <a:t>ym</a:t>
            </a:r>
            <a:r>
              <a:rPr lang="en-US" sz="1100" dirty="0" smtClean="0"/>
              <a:t> </a:t>
            </a:r>
            <a:r>
              <a:rPr lang="en-US" sz="1100" dirty="0" err="1" smtClean="0"/>
              <a:t>mhobman</a:t>
            </a:r>
            <a:r>
              <a:rPr lang="en-US" sz="1100" dirty="0"/>
              <a:t> </a:t>
            </a:r>
            <a:r>
              <a:rPr lang="en-US" sz="1100" dirty="0" err="1" smtClean="0"/>
              <a:t>yn</a:t>
            </a:r>
            <a:r>
              <a:rPr lang="en-US" sz="1100" dirty="0" smtClean="0"/>
              <a:t> </a:t>
            </a:r>
            <a:r>
              <a:rPr lang="en-US" sz="1100" dirty="0" err="1" smtClean="0"/>
              <a:t>cynnwys</a:t>
            </a:r>
            <a:r>
              <a:rPr lang="en-US" sz="1100" dirty="0" smtClean="0"/>
              <a:t> </a:t>
            </a:r>
            <a:r>
              <a:rPr lang="en-US" sz="1100" dirty="0" err="1" smtClean="0"/>
              <a:t>gartref</a:t>
            </a:r>
            <a:r>
              <a:rPr lang="en-US" sz="1100" dirty="0" smtClean="0"/>
              <a:t>, </a:t>
            </a:r>
            <a:r>
              <a:rPr lang="en-US" sz="1100" dirty="0" err="1" smtClean="0"/>
              <a:t>ysgol</a:t>
            </a:r>
            <a:r>
              <a:rPr lang="en-US" sz="1100" dirty="0" smtClean="0"/>
              <a:t> ac </a:t>
            </a:r>
            <a:r>
              <a:rPr lang="en-US" sz="1100" dirty="0" err="1" smtClean="0"/>
              <a:t>yn</a:t>
            </a:r>
            <a:r>
              <a:rPr lang="en-US" sz="1100" dirty="0" smtClean="0"/>
              <a:t> y </a:t>
            </a:r>
            <a:r>
              <a:rPr lang="en-US" sz="1100" dirty="0" err="1" smtClean="0"/>
              <a:t>gwaith</a:t>
            </a:r>
            <a:r>
              <a:rPr lang="en-US" sz="1100" dirty="0" smtClean="0"/>
              <a:t>. </a:t>
            </a:r>
          </a:p>
          <a:p>
            <a:pPr marL="171450" indent="-171450">
              <a:buFont typeface="Arial" panose="020B0604020202020204" pitchFamily="34" charset="0"/>
              <a:buChar char="•"/>
            </a:pPr>
            <a:r>
              <a:rPr lang="en-US" sz="1100" dirty="0" err="1" smtClean="0"/>
              <a:t>Credai</a:t>
            </a:r>
            <a:r>
              <a:rPr lang="en-US" sz="1100" dirty="0" smtClean="0"/>
              <a:t> CCUHP </a:t>
            </a:r>
            <a:r>
              <a:rPr lang="en-US" sz="1100" dirty="0"/>
              <a:t>y</a:t>
            </a:r>
            <a:r>
              <a:rPr lang="en-US" sz="1100" dirty="0" smtClean="0"/>
              <a:t> </a:t>
            </a:r>
            <a:r>
              <a:rPr lang="en-US" sz="1100" dirty="0" err="1" smtClean="0"/>
              <a:t>dylai</a:t>
            </a:r>
            <a:r>
              <a:rPr lang="en-US" sz="1100" dirty="0" smtClean="0"/>
              <a:t> barn </a:t>
            </a:r>
            <a:r>
              <a:rPr lang="en-US" sz="1100" dirty="0" err="1" smtClean="0"/>
              <a:t>merched</a:t>
            </a:r>
            <a:r>
              <a:rPr lang="en-US" sz="1100" dirty="0" smtClean="0"/>
              <a:t> </a:t>
            </a:r>
            <a:r>
              <a:rPr lang="en-US" sz="1100" dirty="0" err="1"/>
              <a:t>g</a:t>
            </a:r>
            <a:r>
              <a:rPr lang="en-US" sz="1100" dirty="0" err="1" smtClean="0"/>
              <a:t>ael</a:t>
            </a:r>
            <a:r>
              <a:rPr lang="en-US" sz="1100" dirty="0" smtClean="0"/>
              <a:t> </a:t>
            </a:r>
            <a:r>
              <a:rPr lang="en-US" sz="1100" dirty="0" err="1" smtClean="0"/>
              <a:t>ei</a:t>
            </a:r>
            <a:r>
              <a:rPr lang="en-US" sz="1100" dirty="0" smtClean="0"/>
              <a:t> </a:t>
            </a:r>
            <a:r>
              <a:rPr lang="en-US" sz="1100" dirty="0" err="1" smtClean="0"/>
              <a:t>hystyried</a:t>
            </a:r>
            <a:r>
              <a:rPr lang="en-US" sz="1100" dirty="0" smtClean="0"/>
              <a:t> </a:t>
            </a:r>
            <a:r>
              <a:rPr lang="en-US" sz="1100" dirty="0" err="1" smtClean="0"/>
              <a:t>yr</a:t>
            </a:r>
            <a:r>
              <a:rPr lang="en-US" sz="1100" dirty="0" smtClean="0"/>
              <a:t> un faint a barn </a:t>
            </a:r>
            <a:r>
              <a:rPr lang="en-US" sz="1100" dirty="0" err="1" smtClean="0"/>
              <a:t>bechgyn</a:t>
            </a:r>
            <a:r>
              <a:rPr lang="en-US" sz="1100" dirty="0" smtClean="0"/>
              <a:t>.</a:t>
            </a:r>
          </a:p>
          <a:p>
            <a:pPr marL="171450" indent="-171450">
              <a:buFont typeface="Arial" panose="020B0604020202020204" pitchFamily="34" charset="0"/>
              <a:buChar char="•"/>
            </a:pPr>
            <a:r>
              <a:rPr lang="en-US" sz="1100" dirty="0" smtClean="0"/>
              <a:t>Mae </a:t>
            </a:r>
            <a:r>
              <a:rPr lang="en-US" sz="1100" dirty="0" err="1" smtClean="0"/>
              <a:t>erthygl</a:t>
            </a:r>
            <a:r>
              <a:rPr lang="en-US" sz="1100" dirty="0" smtClean="0"/>
              <a:t> 12 </a:t>
            </a:r>
            <a:r>
              <a:rPr lang="en-US" sz="1100" dirty="0" err="1" smtClean="0"/>
              <a:t>yn</a:t>
            </a:r>
            <a:r>
              <a:rPr lang="en-US" sz="1100" dirty="0" smtClean="0"/>
              <a:t> </a:t>
            </a:r>
            <a:r>
              <a:rPr lang="en-US" sz="1100" dirty="0" err="1" smtClean="0"/>
              <a:t>dangos</a:t>
            </a:r>
            <a:r>
              <a:rPr lang="en-US" sz="1100" dirty="0" smtClean="0"/>
              <a:t> </a:t>
            </a:r>
            <a:r>
              <a:rPr lang="en-US" sz="1100" dirty="0" err="1" smtClean="0"/>
              <a:t>fe</a:t>
            </a:r>
            <a:r>
              <a:rPr lang="en-US" sz="1100" dirty="0" smtClean="0"/>
              <a:t> </a:t>
            </a:r>
            <a:r>
              <a:rPr lang="en-US" sz="1100" dirty="0" err="1" smtClean="0"/>
              <a:t>ddylai</a:t>
            </a:r>
            <a:r>
              <a:rPr lang="en-US" sz="1100" dirty="0" smtClean="0"/>
              <a:t> </a:t>
            </a:r>
            <a:r>
              <a:rPr lang="en-US" sz="1100" dirty="0" err="1" smtClean="0"/>
              <a:t>llais</a:t>
            </a:r>
            <a:r>
              <a:rPr lang="en-US" sz="1100" dirty="0" smtClean="0"/>
              <a:t> plant, </a:t>
            </a:r>
            <a:r>
              <a:rPr lang="en-US" sz="1100" dirty="0" err="1" smtClean="0"/>
              <a:t>beth</a:t>
            </a:r>
            <a:r>
              <a:rPr lang="en-US" sz="1100" dirty="0" smtClean="0"/>
              <a:t> </a:t>
            </a:r>
            <a:r>
              <a:rPr lang="en-US" sz="1100" dirty="0" err="1" smtClean="0"/>
              <a:t>bynnag</a:t>
            </a:r>
            <a:r>
              <a:rPr lang="en-US" sz="1100" dirty="0" smtClean="0"/>
              <a:t> </a:t>
            </a:r>
            <a:r>
              <a:rPr lang="en-US" sz="1100" dirty="0" err="1" smtClean="0"/>
              <a:t>yr</a:t>
            </a:r>
            <a:r>
              <a:rPr lang="en-US" sz="1100" dirty="0" smtClean="0"/>
              <a:t> </a:t>
            </a:r>
            <a:r>
              <a:rPr lang="en-US" sz="1100" dirty="0" err="1" smtClean="0"/>
              <a:t>oedran</a:t>
            </a:r>
            <a:r>
              <a:rPr lang="en-US" sz="1100" dirty="0" smtClean="0"/>
              <a:t>, </a:t>
            </a:r>
            <a:r>
              <a:rPr lang="en-US" sz="1100" dirty="0" err="1"/>
              <a:t>g</a:t>
            </a:r>
            <a:r>
              <a:rPr lang="en-US" sz="1100" dirty="0" err="1" smtClean="0"/>
              <a:t>ael</a:t>
            </a:r>
            <a:r>
              <a:rPr lang="en-US" sz="1100" dirty="0" smtClean="0"/>
              <a:t> </a:t>
            </a:r>
            <a:r>
              <a:rPr lang="en-US" sz="1100" dirty="0" err="1" smtClean="0"/>
              <a:t>ei</a:t>
            </a:r>
            <a:r>
              <a:rPr lang="en-US" sz="1100" dirty="0" smtClean="0"/>
              <a:t> </a:t>
            </a:r>
            <a:r>
              <a:rPr lang="en-US" sz="1100" dirty="0" err="1"/>
              <a:t>g</a:t>
            </a:r>
            <a:r>
              <a:rPr lang="en-US" sz="1100" dirty="0" err="1" smtClean="0"/>
              <a:t>lywed</a:t>
            </a:r>
            <a:r>
              <a:rPr lang="en-US" sz="1100" dirty="0" smtClean="0"/>
              <a:t>, </a:t>
            </a:r>
            <a:r>
              <a:rPr lang="en-US" sz="1100" dirty="0" err="1"/>
              <a:t>y</a:t>
            </a:r>
            <a:r>
              <a:rPr lang="en-US" sz="1100" dirty="0" err="1" smtClean="0"/>
              <a:t>styried</a:t>
            </a:r>
            <a:r>
              <a:rPr lang="en-US" sz="1100" dirty="0" smtClean="0"/>
              <a:t> </a:t>
            </a:r>
            <a:r>
              <a:rPr lang="en-US" sz="1100" dirty="0" err="1" smtClean="0"/>
              <a:t>a’i</a:t>
            </a:r>
            <a:r>
              <a:rPr lang="en-US" sz="1100" dirty="0" smtClean="0"/>
              <a:t> </a:t>
            </a:r>
            <a:r>
              <a:rPr lang="en-US" sz="1100" dirty="0" err="1" smtClean="0"/>
              <a:t>drafod</a:t>
            </a:r>
            <a:r>
              <a:rPr lang="en-US" sz="1100" dirty="0" smtClean="0"/>
              <a:t>. </a:t>
            </a:r>
            <a:endParaRPr lang="en-US" sz="1100" dirty="0"/>
          </a:p>
          <a:p>
            <a:pPr marL="171450" indent="-171450">
              <a:buFont typeface="Arial" panose="020B0604020202020204" pitchFamily="34" charset="0"/>
              <a:buChar char="•"/>
            </a:pPr>
            <a:r>
              <a:rPr lang="en-US" sz="1100" dirty="0" smtClean="0"/>
              <a:t>Pan </a:t>
            </a:r>
            <a:r>
              <a:rPr lang="en-US" sz="1100" dirty="0" err="1" smtClean="0"/>
              <a:t>fod</a:t>
            </a:r>
            <a:r>
              <a:rPr lang="en-US" sz="1100" dirty="0" smtClean="0"/>
              <a:t> </a:t>
            </a:r>
            <a:r>
              <a:rPr lang="en-US" sz="1100" dirty="0" err="1" smtClean="0"/>
              <a:t>oedolion</a:t>
            </a:r>
            <a:r>
              <a:rPr lang="en-US" sz="1100" dirty="0" smtClean="0"/>
              <a:t> </a:t>
            </a:r>
            <a:r>
              <a:rPr lang="en-US" sz="1100" dirty="0" err="1" smtClean="0"/>
              <a:t>mewn</a:t>
            </a:r>
            <a:r>
              <a:rPr lang="en-US" sz="1100" dirty="0" smtClean="0"/>
              <a:t> </a:t>
            </a:r>
            <a:r>
              <a:rPr lang="en-US" sz="1100" dirty="0" err="1" smtClean="0"/>
              <a:t>sefyllfa</a:t>
            </a:r>
            <a:r>
              <a:rPr lang="en-US" sz="1100" dirty="0" smtClean="0"/>
              <a:t> </a:t>
            </a:r>
            <a:r>
              <a:rPr lang="en-US" sz="1100" dirty="0" err="1" smtClean="0"/>
              <a:t>i</a:t>
            </a:r>
            <a:r>
              <a:rPr lang="en-US" sz="1100" dirty="0" smtClean="0"/>
              <a:t> </a:t>
            </a:r>
            <a:r>
              <a:rPr lang="en-US" sz="1100" dirty="0" err="1" smtClean="0"/>
              <a:t>wneud</a:t>
            </a:r>
            <a:r>
              <a:rPr lang="en-US" sz="1100" dirty="0" smtClean="0"/>
              <a:t> </a:t>
            </a:r>
            <a:r>
              <a:rPr lang="en-US" sz="1100" dirty="0" err="1" smtClean="0"/>
              <a:t>penderfyniad</a:t>
            </a:r>
            <a:r>
              <a:rPr lang="en-US" sz="1100" dirty="0" smtClean="0"/>
              <a:t> </a:t>
            </a:r>
            <a:r>
              <a:rPr lang="en-US" sz="1100" dirty="0" err="1" smtClean="0"/>
              <a:t>sydd</a:t>
            </a:r>
            <a:r>
              <a:rPr lang="en-US" sz="1100" dirty="0" smtClean="0"/>
              <a:t> </a:t>
            </a:r>
            <a:r>
              <a:rPr lang="en-US" sz="1100" dirty="0" err="1" smtClean="0"/>
              <a:t>yn</a:t>
            </a:r>
            <a:r>
              <a:rPr lang="en-US" sz="1100" dirty="0" smtClean="0"/>
              <a:t> </a:t>
            </a:r>
            <a:r>
              <a:rPr lang="en-US" sz="1100" dirty="0" err="1" smtClean="0"/>
              <a:t>cael</a:t>
            </a:r>
            <a:r>
              <a:rPr lang="en-US" sz="1100" dirty="0" smtClean="0"/>
              <a:t> </a:t>
            </a:r>
            <a:r>
              <a:rPr lang="en-US" sz="1100" dirty="0" err="1" smtClean="0"/>
              <a:t>effaith</a:t>
            </a:r>
            <a:r>
              <a:rPr lang="en-US" sz="1100" dirty="0" smtClean="0"/>
              <a:t> </a:t>
            </a:r>
            <a:r>
              <a:rPr lang="en-US" sz="1100" dirty="0" err="1" smtClean="0"/>
              <a:t>ar</a:t>
            </a:r>
            <a:r>
              <a:rPr lang="en-US" sz="1100" dirty="0" smtClean="0"/>
              <a:t> </a:t>
            </a:r>
            <a:r>
              <a:rPr lang="en-US" sz="1100" dirty="0" err="1" smtClean="0"/>
              <a:t>blentyn</a:t>
            </a:r>
            <a:r>
              <a:rPr lang="en-US" sz="1100" dirty="0" smtClean="0"/>
              <a:t>, </a:t>
            </a:r>
            <a:r>
              <a:rPr lang="en-US" sz="1100" dirty="0" err="1" smtClean="0"/>
              <a:t>fe</a:t>
            </a:r>
            <a:r>
              <a:rPr lang="en-US" sz="1100" dirty="0" smtClean="0"/>
              <a:t> </a:t>
            </a:r>
            <a:r>
              <a:rPr lang="en-US" sz="1100" dirty="0" err="1" smtClean="0"/>
              <a:t>ddylai’r</a:t>
            </a:r>
            <a:r>
              <a:rPr lang="en-US" sz="1100" dirty="0" smtClean="0"/>
              <a:t> </a:t>
            </a:r>
            <a:r>
              <a:rPr lang="en-US" sz="1100" dirty="0" err="1" smtClean="0"/>
              <a:t>unigolyn</a:t>
            </a:r>
            <a:r>
              <a:rPr lang="en-US" sz="1100" dirty="0" smtClean="0"/>
              <a:t> </a:t>
            </a:r>
            <a:r>
              <a:rPr lang="en-US" sz="1100" dirty="0" err="1" smtClean="0"/>
              <a:t>yna</a:t>
            </a:r>
            <a:r>
              <a:rPr lang="en-US" sz="1100" dirty="0" smtClean="0"/>
              <a:t> </a:t>
            </a:r>
            <a:r>
              <a:rPr lang="en-US" sz="1100" dirty="0" err="1" smtClean="0"/>
              <a:t>gael</a:t>
            </a:r>
            <a:r>
              <a:rPr lang="en-US" sz="1100" dirty="0" smtClean="0"/>
              <a:t> </a:t>
            </a:r>
            <a:r>
              <a:rPr lang="en-US" sz="1100" dirty="0" err="1" smtClean="0"/>
              <a:t>yr</a:t>
            </a:r>
            <a:r>
              <a:rPr lang="en-US" sz="1100" dirty="0" smtClean="0"/>
              <a:t> </a:t>
            </a:r>
            <a:r>
              <a:rPr lang="en-US" sz="1100" dirty="0" err="1" smtClean="0"/>
              <a:t>hawl</a:t>
            </a:r>
            <a:r>
              <a:rPr lang="en-US" sz="1100" dirty="0" smtClean="0"/>
              <a:t> </a:t>
            </a:r>
            <a:r>
              <a:rPr lang="en-US" sz="1100" dirty="0" err="1" smtClean="0"/>
              <a:t>i</a:t>
            </a:r>
            <a:r>
              <a:rPr lang="en-US" sz="1100" dirty="0"/>
              <a:t> </a:t>
            </a:r>
            <a:r>
              <a:rPr lang="en-US" sz="1100" dirty="0" err="1" smtClean="0"/>
              <a:t>ddangos</a:t>
            </a:r>
            <a:r>
              <a:rPr lang="en-US" sz="1100" dirty="0" smtClean="0"/>
              <a:t> </a:t>
            </a:r>
            <a:r>
              <a:rPr lang="en-US" sz="1100" dirty="0" err="1" smtClean="0"/>
              <a:t>ei</a:t>
            </a:r>
            <a:r>
              <a:rPr lang="en-US" sz="1100" dirty="0" smtClean="0"/>
              <a:t> </a:t>
            </a:r>
            <a:r>
              <a:rPr lang="en-US" sz="1100" dirty="0" err="1" smtClean="0"/>
              <a:t>farn</a:t>
            </a:r>
            <a:r>
              <a:rPr lang="en-US" sz="1100" dirty="0" smtClean="0"/>
              <a:t> </a:t>
            </a:r>
            <a:r>
              <a:rPr lang="en-US" sz="1100" dirty="0" err="1" smtClean="0"/>
              <a:t>ef</a:t>
            </a:r>
            <a:r>
              <a:rPr lang="en-US" sz="1100" dirty="0" smtClean="0"/>
              <a:t>.</a:t>
            </a:r>
          </a:p>
        </p:txBody>
      </p:sp>
      <p:sp>
        <p:nvSpPr>
          <p:cNvPr id="3" name="Rectangle 2"/>
          <p:cNvSpPr/>
          <p:nvPr/>
        </p:nvSpPr>
        <p:spPr>
          <a:xfrm>
            <a:off x="7944786" y="3307038"/>
            <a:ext cx="4137285" cy="3398392"/>
          </a:xfrm>
          <a:prstGeom prst="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ound Diagonal Corner Rectangle 12"/>
          <p:cNvSpPr/>
          <p:nvPr/>
        </p:nvSpPr>
        <p:spPr>
          <a:xfrm>
            <a:off x="80608" y="504221"/>
            <a:ext cx="4372005" cy="2075205"/>
          </a:xfrm>
          <a:prstGeom prst="round2Diag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29485" y="548101"/>
            <a:ext cx="4223129" cy="2031325"/>
          </a:xfrm>
          <a:prstGeom prst="rect">
            <a:avLst/>
          </a:prstGeom>
          <a:noFill/>
        </p:spPr>
        <p:txBody>
          <a:bodyPr wrap="square" rtlCol="0">
            <a:spAutoFit/>
          </a:bodyPr>
          <a:lstStyle/>
          <a:p>
            <a:r>
              <a:rPr lang="en-US" sz="1050" b="1" u="sng" dirty="0" smtClean="0">
                <a:latin typeface="Arial" panose="020B0604020202020204" pitchFamily="34" charset="0"/>
                <a:cs typeface="Arial" panose="020B0604020202020204" pitchFamily="34" charset="0"/>
              </a:rPr>
              <a:t>CCUHP</a:t>
            </a:r>
            <a:endParaRPr lang="en-GB" sz="1050" b="1" u="sng" dirty="0" smtClean="0">
              <a:latin typeface="Arial" panose="020B0604020202020204" pitchFamily="34" charset="0"/>
              <a:cs typeface="Arial" panose="020B0604020202020204" pitchFamily="34" charset="0"/>
            </a:endParaRPr>
          </a:p>
          <a:p>
            <a:r>
              <a:rPr lang="en-GB" sz="1050" dirty="0" err="1" smtClean="0">
                <a:latin typeface="Arial" panose="020B0604020202020204" pitchFamily="34" charset="0"/>
                <a:cs typeface="Arial" panose="020B0604020202020204" pitchFamily="34" charset="0"/>
              </a:rPr>
              <a:t>Mae’r</a:t>
            </a:r>
            <a:r>
              <a:rPr lang="en-GB" sz="1050" dirty="0" smtClean="0">
                <a:latin typeface="Arial" panose="020B0604020202020204" pitchFamily="34" charset="0"/>
                <a:cs typeface="Arial" panose="020B0604020202020204" pitchFamily="34" charset="0"/>
              </a:rPr>
              <a:t> CCUHP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gasgliad</a:t>
            </a:r>
            <a:r>
              <a:rPr lang="en-GB" sz="1050" dirty="0">
                <a:latin typeface="Arial" panose="020B0604020202020204" pitchFamily="34" charset="0"/>
                <a:cs typeface="Arial" panose="020B0604020202020204" pitchFamily="34" charset="0"/>
              </a:rPr>
              <a:t> o </a:t>
            </a:r>
            <a:r>
              <a:rPr lang="en-GB" sz="1050" dirty="0" err="1">
                <a:latin typeface="Arial" panose="020B0604020202020204" pitchFamily="34" charset="0"/>
                <a:cs typeface="Arial" panose="020B0604020202020204" pitchFamily="34" charset="0"/>
              </a:rPr>
              <a:t>erthyglau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hawliau</a:t>
            </a:r>
            <a:r>
              <a:rPr lang="en-GB" sz="1050" dirty="0">
                <a:latin typeface="Arial" panose="020B0604020202020204" pitchFamily="34" charset="0"/>
                <a:cs typeface="Arial" panose="020B0604020202020204" pitchFamily="34" charset="0"/>
              </a:rPr>
              <a:t> plant </a:t>
            </a:r>
            <a:r>
              <a:rPr lang="en-GB" sz="1050" dirty="0" err="1">
                <a:latin typeface="Arial" panose="020B0604020202020204" pitchFamily="34" charset="0"/>
                <a:cs typeface="Arial" panose="020B0604020202020204" pitchFamily="34" charset="0"/>
              </a:rPr>
              <a:t>sydd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amlinellu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sut</a:t>
            </a:r>
            <a:r>
              <a:rPr lang="en-GB" sz="1050" dirty="0">
                <a:latin typeface="Arial" panose="020B0604020202020204" pitchFamily="34" charset="0"/>
                <a:cs typeface="Arial" panose="020B0604020202020204" pitchFamily="34" charset="0"/>
              </a:rPr>
              <a:t> </a:t>
            </a:r>
            <a:r>
              <a:rPr lang="en-GB" sz="1050" dirty="0" err="1" smtClean="0">
                <a:latin typeface="Arial" panose="020B0604020202020204" pitchFamily="34" charset="0"/>
                <a:cs typeface="Arial" panose="020B0604020202020204" pitchFamily="34" charset="0"/>
              </a:rPr>
              <a:t>dylai</a:t>
            </a:r>
            <a:r>
              <a:rPr lang="en-GB" sz="1050" dirty="0" smtClean="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bob </a:t>
            </a:r>
            <a:r>
              <a:rPr lang="en-GB" sz="1050" dirty="0" err="1">
                <a:latin typeface="Arial" panose="020B0604020202020204" pitchFamily="34" charset="0"/>
                <a:cs typeface="Arial" panose="020B0604020202020204" pitchFamily="34" charset="0"/>
              </a:rPr>
              <a:t>Llywodraeth</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sicrhau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eu</a:t>
            </a:r>
            <a:r>
              <a:rPr lang="en-GB" sz="1050" dirty="0">
                <a:latin typeface="Arial" panose="020B0604020202020204" pitchFamily="34" charset="0"/>
                <a:cs typeface="Arial" panose="020B0604020202020204" pitchFamily="34" charset="0"/>
              </a:rPr>
              <a:t> bod </a:t>
            </a:r>
            <a:r>
              <a:rPr lang="en-GB" sz="1050" dirty="0" err="1">
                <a:latin typeface="Arial" panose="020B0604020202020204" pitchFamily="34" charset="0"/>
                <a:cs typeface="Arial" panose="020B0604020202020204" pitchFamily="34" charset="0"/>
              </a:rPr>
              <a:t>ar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gael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ar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gyfer</a:t>
            </a:r>
            <a:r>
              <a:rPr lang="en-GB" sz="1050" dirty="0">
                <a:latin typeface="Arial" panose="020B0604020202020204" pitchFamily="34" charset="0"/>
                <a:cs typeface="Arial" panose="020B0604020202020204" pitchFamily="34" charset="0"/>
              </a:rPr>
              <a:t> </a:t>
            </a:r>
            <a:r>
              <a:rPr lang="en-GB" sz="1050" dirty="0" err="1" smtClean="0">
                <a:latin typeface="Arial" panose="020B0604020202020204" pitchFamily="34" charset="0"/>
                <a:cs typeface="Arial" panose="020B0604020202020204" pitchFamily="34" charset="0"/>
              </a:rPr>
              <a:t>pob</a:t>
            </a:r>
            <a:r>
              <a:rPr lang="en-GB" sz="1050" dirty="0" smtClean="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plentyn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Mae’r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cytundeb</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nodi</a:t>
            </a:r>
            <a:r>
              <a:rPr lang="en-GB" sz="1050" dirty="0">
                <a:latin typeface="Arial" panose="020B0604020202020204" pitchFamily="34" charset="0"/>
                <a:cs typeface="Arial" panose="020B0604020202020204" pitchFamily="34" charset="0"/>
              </a:rPr>
              <a:t> y </a:t>
            </a:r>
            <a:r>
              <a:rPr lang="en-GB" sz="1050" dirty="0" err="1" smtClean="0">
                <a:latin typeface="Arial" panose="020B0604020202020204" pitchFamily="34" charset="0"/>
                <a:cs typeface="Arial" panose="020B0604020202020204" pitchFamily="34" charset="0"/>
              </a:rPr>
              <a:t>dylai</a:t>
            </a:r>
            <a:r>
              <a:rPr lang="en-GB" sz="1050" dirty="0" smtClean="0">
                <a:latin typeface="Arial" panose="020B0604020202020204" pitchFamily="34" charset="0"/>
                <a:cs typeface="Arial" panose="020B0604020202020204" pitchFamily="34" charset="0"/>
              </a:rPr>
              <a:t> </a:t>
            </a:r>
            <a:r>
              <a:rPr lang="en-GB" sz="1050" dirty="0" err="1" smtClean="0">
                <a:latin typeface="Arial" panose="020B0604020202020204" pitchFamily="34" charset="0"/>
                <a:cs typeface="Arial" panose="020B0604020202020204" pitchFamily="34" charset="0"/>
              </a:rPr>
              <a:t>pob</a:t>
            </a:r>
            <a:r>
              <a:rPr lang="en-GB" sz="1050" dirty="0" smtClean="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plentyn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a:t>
            </a:r>
            <a:r>
              <a:rPr lang="en-GB" sz="1050" dirty="0" err="1" smtClean="0">
                <a:latin typeface="Arial" panose="020B0604020202020204" pitchFamily="34" charset="0"/>
                <a:cs typeface="Arial" panose="020B0604020202020204" pitchFamily="34" charset="0"/>
              </a:rPr>
              <a:t>ael</a:t>
            </a:r>
            <a:r>
              <a:rPr lang="en-GB" sz="1050" dirty="0" smtClean="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yr</a:t>
            </a:r>
            <a:r>
              <a:rPr lang="en-GB" sz="1050" dirty="0">
                <a:latin typeface="Arial" panose="020B0604020202020204" pitchFamily="34" charset="0"/>
                <a:cs typeface="Arial" panose="020B0604020202020204" pitchFamily="34" charset="0"/>
              </a:rPr>
              <a:t> un </a:t>
            </a:r>
            <a:r>
              <a:rPr lang="en-GB" sz="1050" dirty="0" err="1">
                <a:latin typeface="Arial" panose="020B0604020202020204" pitchFamily="34" charset="0"/>
                <a:cs typeface="Arial" panose="020B0604020202020204" pitchFamily="34" charset="0"/>
              </a:rPr>
              <a:t>hawliau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er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gwaethaf</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gallu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crefydd</a:t>
            </a:r>
            <a:r>
              <a:rPr lang="en-GB" sz="1050" dirty="0">
                <a:latin typeface="Arial" panose="020B0604020202020204" pitchFamily="34" charset="0"/>
                <a:cs typeface="Arial" panose="020B0604020202020204" pitchFamily="34" charset="0"/>
              </a:rPr>
              <a:t> ac </a:t>
            </a:r>
            <a:r>
              <a:rPr lang="en-GB" sz="1050" dirty="0" err="1">
                <a:latin typeface="Arial" panose="020B0604020202020204" pitchFamily="34" charset="0"/>
                <a:cs typeface="Arial" panose="020B0604020202020204" pitchFamily="34" charset="0"/>
              </a:rPr>
              <a:t>anabledd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Mae’r</a:t>
            </a:r>
            <a:r>
              <a:rPr lang="en-GB" sz="1050" dirty="0">
                <a:latin typeface="Arial" panose="020B0604020202020204" pitchFamily="34" charset="0"/>
                <a:cs typeface="Arial" panose="020B0604020202020204" pitchFamily="34" charset="0"/>
              </a:rPr>
              <a:t> </a:t>
            </a:r>
            <a:r>
              <a:rPr lang="en-GB" sz="1050" dirty="0" smtClean="0">
                <a:latin typeface="Arial" panose="020B0604020202020204" pitchFamily="34" charset="0"/>
                <a:cs typeface="Arial" panose="020B0604020202020204" pitchFamily="34" charset="0"/>
              </a:rPr>
              <a:t>CCUHP </a:t>
            </a:r>
            <a:r>
              <a:rPr lang="en-GB" sz="1050" dirty="0">
                <a:latin typeface="Arial" panose="020B0604020202020204" pitchFamily="34" charset="0"/>
                <a:cs typeface="Arial" panose="020B0604020202020204" pitchFamily="34" charset="0"/>
              </a:rPr>
              <a:t>am </a:t>
            </a:r>
            <a:r>
              <a:rPr lang="en-GB" sz="1050" dirty="0" err="1">
                <a:latin typeface="Arial" panose="020B0604020202020204" pitchFamily="34" charset="0"/>
                <a:cs typeface="Arial" panose="020B0604020202020204" pitchFamily="34" charset="0"/>
              </a:rPr>
              <a:t>sicrhau</a:t>
            </a:r>
            <a:r>
              <a:rPr lang="en-GB" sz="1050" dirty="0">
                <a:latin typeface="Arial" panose="020B0604020202020204" pitchFamily="34" charset="0"/>
                <a:cs typeface="Arial" panose="020B0604020202020204" pitchFamily="34" charset="0"/>
              </a:rPr>
              <a:t> bod </a:t>
            </a:r>
            <a:r>
              <a:rPr lang="en-GB" sz="1050" dirty="0" err="1">
                <a:latin typeface="Arial" panose="020B0604020202020204" pitchFamily="34" charset="0"/>
                <a:cs typeface="Arial" panose="020B0604020202020204" pitchFamily="34" charset="0"/>
              </a:rPr>
              <a:t>pob</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unigolyn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ifanc</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cael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gwrandawiad</a:t>
            </a:r>
            <a:r>
              <a:rPr lang="en-GB" sz="1050" dirty="0">
                <a:latin typeface="Arial" panose="020B0604020202020204" pitchFamily="34" charset="0"/>
                <a:cs typeface="Arial" panose="020B0604020202020204" pitchFamily="34" charset="0"/>
              </a:rPr>
              <a:t>. Mae </a:t>
            </a:r>
            <a:r>
              <a:rPr lang="en-GB" sz="1050" dirty="0" err="1">
                <a:latin typeface="Arial" panose="020B0604020202020204" pitchFamily="34" charset="0"/>
                <a:cs typeface="Arial" panose="020B0604020202020204" pitchFamily="34" charset="0"/>
              </a:rPr>
              <a:t>gan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bawb</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yr</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hawl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i</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hawliau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dynol</a:t>
            </a:r>
            <a:r>
              <a:rPr lang="en-GB" sz="1050" dirty="0">
                <a:latin typeface="Arial" panose="020B0604020202020204" pitchFamily="34" charset="0"/>
                <a:cs typeface="Arial" panose="020B0604020202020204" pitchFamily="34" charset="0"/>
              </a:rPr>
              <a:t>, ac </a:t>
            </a:r>
            <a:r>
              <a:rPr lang="en-GB" sz="1050" dirty="0" err="1">
                <a:latin typeface="Arial" panose="020B0604020202020204" pitchFamily="34" charset="0"/>
                <a:cs typeface="Arial" panose="020B0604020202020204" pitchFamily="34" charset="0"/>
              </a:rPr>
              <a:t>mae</a:t>
            </a:r>
            <a:r>
              <a:rPr lang="en-GB" sz="1050" dirty="0">
                <a:latin typeface="Arial" panose="020B0604020202020204" pitchFamily="34" charset="0"/>
                <a:cs typeface="Arial" panose="020B0604020202020204" pitchFamily="34" charset="0"/>
              </a:rPr>
              <a:t> plant </a:t>
            </a:r>
            <a:r>
              <a:rPr lang="en-GB" sz="1050" dirty="0" err="1">
                <a:latin typeface="Arial" panose="020B0604020202020204" pitchFamily="34" charset="0"/>
                <a:cs typeface="Arial" panose="020B0604020202020204" pitchFamily="34" charset="0"/>
              </a:rPr>
              <a: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bobl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hefyd</a:t>
            </a:r>
            <a:r>
              <a:rPr lang="en-GB" sz="1050" dirty="0">
                <a:latin typeface="Arial" panose="020B0604020202020204" pitchFamily="34" charset="0"/>
                <a:cs typeface="Arial" panose="020B0604020202020204" pitchFamily="34" charset="0"/>
              </a:rPr>
              <a:t> felly </a:t>
            </a:r>
            <a:r>
              <a:rPr lang="en-GB" sz="1050" dirty="0" err="1">
                <a:latin typeface="Arial" panose="020B0604020202020204" pitchFamily="34" charset="0"/>
                <a:cs typeface="Arial" panose="020B0604020202020204" pitchFamily="34" charset="0"/>
              </a:rPr>
              <a:t>rhaid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i</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lais</a:t>
            </a:r>
            <a:r>
              <a:rPr lang="en-GB" sz="1050" dirty="0">
                <a:latin typeface="Arial" panose="020B0604020202020204" pitchFamily="34" charset="0"/>
                <a:cs typeface="Arial" panose="020B0604020202020204" pitchFamily="34" charset="0"/>
              </a:rPr>
              <a:t> y </a:t>
            </a:r>
            <a:r>
              <a:rPr lang="en-GB" sz="1050" dirty="0" err="1">
                <a:latin typeface="Arial" panose="020B0604020202020204" pitchFamily="34" charset="0"/>
                <a:cs typeface="Arial" panose="020B0604020202020204" pitchFamily="34" charset="0"/>
              </a:rPr>
              <a:t>plentyn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gael</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ei</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glywed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a’i</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ystyried</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ym</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mhob</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nodwedd</a:t>
            </a:r>
            <a:r>
              <a:rPr lang="en-GB" sz="1050" dirty="0">
                <a:latin typeface="Arial" panose="020B0604020202020204" pitchFamily="34" charset="0"/>
                <a:cs typeface="Arial" panose="020B0604020202020204" pitchFamily="34" charset="0"/>
              </a:rPr>
              <a:t>. </a:t>
            </a:r>
            <a:endParaRPr lang="en-GB" sz="1050" dirty="0" smtClean="0">
              <a:latin typeface="Arial" panose="020B0604020202020204" pitchFamily="34" charset="0"/>
              <a:cs typeface="Arial" panose="020B0604020202020204" pitchFamily="34" charset="0"/>
            </a:endParaRPr>
          </a:p>
          <a:p>
            <a:endParaRPr lang="en-GB" sz="1050" dirty="0" smtClean="0">
              <a:latin typeface="Arial" panose="020B0604020202020204" pitchFamily="34" charset="0"/>
              <a:cs typeface="Arial" panose="020B0604020202020204" pitchFamily="34" charset="0"/>
            </a:endParaRPr>
          </a:p>
          <a:p>
            <a:r>
              <a:rPr lang="en-GB" sz="1050" dirty="0" smtClean="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All countries that sign up to the UNCRC are bound by international law to ensure it is implemented. This is monitored by the Committee on the Rights of the Child.”- </a:t>
            </a:r>
            <a:r>
              <a:rPr lang="en-GB" sz="1050" dirty="0" smtClean="0">
                <a:latin typeface="Arial" panose="020B0604020202020204" pitchFamily="34" charset="0"/>
                <a:cs typeface="Arial" panose="020B0604020202020204" pitchFamily="34" charset="0"/>
              </a:rPr>
              <a:t>(Save </a:t>
            </a:r>
            <a:r>
              <a:rPr lang="en-GB" sz="1050" dirty="0">
                <a:latin typeface="Arial" panose="020B0604020202020204" pitchFamily="34" charset="0"/>
                <a:cs typeface="Arial" panose="020B0604020202020204" pitchFamily="34" charset="0"/>
              </a:rPr>
              <a:t>The </a:t>
            </a:r>
            <a:r>
              <a:rPr lang="en-GB" sz="1050" dirty="0" smtClean="0">
                <a:latin typeface="Arial" panose="020B0604020202020204" pitchFamily="34" charset="0"/>
                <a:cs typeface="Arial" panose="020B0604020202020204" pitchFamily="34" charset="0"/>
              </a:rPr>
              <a:t>Children. Dim </a:t>
            </a:r>
            <a:r>
              <a:rPr lang="en-GB" sz="1050" dirty="0" err="1" smtClean="0">
                <a:latin typeface="Arial" panose="020B0604020202020204" pitchFamily="34" charset="0"/>
                <a:cs typeface="Arial" panose="020B0604020202020204" pitchFamily="34" charset="0"/>
              </a:rPr>
              <a:t>dyddiad</a:t>
            </a:r>
            <a:r>
              <a:rPr lang="en-GB" sz="1050" dirty="0" smtClean="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p:txBody>
      </p:sp>
      <p:sp>
        <p:nvSpPr>
          <p:cNvPr id="2" name="Rectangle 1"/>
          <p:cNvSpPr/>
          <p:nvPr/>
        </p:nvSpPr>
        <p:spPr>
          <a:xfrm>
            <a:off x="80608" y="2623306"/>
            <a:ext cx="4372005" cy="4082124"/>
          </a:xfrm>
          <a:prstGeom prst="rect">
            <a:avLst/>
          </a:prstGeom>
          <a:no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94576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3786358" y="84853"/>
            <a:ext cx="4789127" cy="523220"/>
          </a:xfrm>
          <a:prstGeom prst="rect">
            <a:avLst/>
          </a:prstGeom>
          <a:noFill/>
        </p:spPr>
        <p:txBody>
          <a:bodyPr wrap="square" rtlCol="0">
            <a:spAutoFit/>
          </a:bodyPr>
          <a:lstStyle/>
          <a:p>
            <a:r>
              <a:rPr lang="en-US" sz="2800" b="1" u="sng" dirty="0" smtClean="0"/>
              <a:t>Briefing Paper Reference list </a:t>
            </a:r>
            <a:endParaRPr lang="en-GB" sz="2800" b="1" u="sng" dirty="0"/>
          </a:p>
        </p:txBody>
      </p:sp>
      <p:sp>
        <p:nvSpPr>
          <p:cNvPr id="3" name="TextBox 2"/>
          <p:cNvSpPr txBox="1"/>
          <p:nvPr/>
        </p:nvSpPr>
        <p:spPr>
          <a:xfrm>
            <a:off x="316600" y="608073"/>
            <a:ext cx="11728644" cy="5424562"/>
          </a:xfrm>
          <a:prstGeom prst="rect">
            <a:avLst/>
          </a:prstGeom>
          <a:noFill/>
        </p:spPr>
        <p:txBody>
          <a:bodyPr wrap="square" rtlCol="0">
            <a:spAutoFit/>
          </a:bodyPr>
          <a:lstStyle/>
          <a:p>
            <a:pPr marL="228600" indent="-228600">
              <a:buFont typeface="Wingdings" panose="05000000000000000000" pitchFamily="2" charset="2"/>
              <a:buChar char="§"/>
            </a:pPr>
            <a:r>
              <a:rPr lang="en-US" sz="1050" dirty="0" err="1">
                <a:latin typeface="Arial" panose="020B0604020202020204" pitchFamily="34" charset="0"/>
                <a:cs typeface="Arial" panose="020B0604020202020204" pitchFamily="34" charset="0"/>
              </a:rPr>
              <a:t>Acei</a:t>
            </a:r>
            <a:r>
              <a:rPr lang="en-US" sz="1050" dirty="0">
                <a:latin typeface="Arial" panose="020B0604020202020204" pitchFamily="34" charset="0"/>
                <a:cs typeface="Arial" panose="020B0604020202020204" pitchFamily="34" charset="0"/>
              </a:rPr>
              <a:t>- Global (2014) </a:t>
            </a:r>
            <a:r>
              <a:rPr lang="en-US" sz="1050" i="1" dirty="0">
                <a:latin typeface="Arial" panose="020B0604020202020204" pitchFamily="34" charset="0"/>
                <a:cs typeface="Arial" panose="020B0604020202020204" pitchFamily="34" charset="0"/>
              </a:rPr>
              <a:t>“15 facts on education in developing countries.” </a:t>
            </a:r>
            <a:r>
              <a:rPr lang="en-US" sz="1050" dirty="0">
                <a:latin typeface="Arial" panose="020B0604020202020204" pitchFamily="34" charset="0"/>
                <a:cs typeface="Arial" panose="020B0604020202020204" pitchFamily="34" charset="0"/>
              </a:rPr>
              <a:t>[Online] Available at: </a:t>
            </a:r>
            <a:r>
              <a:rPr lang="en-GB" sz="1050" dirty="0">
                <a:latin typeface="Arial" panose="020B0604020202020204" pitchFamily="34" charset="0"/>
                <a:cs typeface="Arial" panose="020B0604020202020204" pitchFamily="34" charset="0"/>
                <a:hlinkClick r:id="rId2"/>
              </a:rPr>
              <a:t>https://acei-global.blog/2014/03/06/15-facts-on-education-in-developing-countries/</a:t>
            </a:r>
            <a:r>
              <a:rPr lang="en-GB" sz="1050" dirty="0">
                <a:latin typeface="Arial" panose="020B0604020202020204" pitchFamily="34" charset="0"/>
                <a:cs typeface="Arial" panose="020B0604020202020204" pitchFamily="34" charset="0"/>
              </a:rPr>
              <a:t> (Accessed October 24 2018</a:t>
            </a:r>
            <a:r>
              <a:rPr lang="en-GB" sz="1050" dirty="0" smtClean="0">
                <a:latin typeface="Arial" panose="020B0604020202020204" pitchFamily="34" charset="0"/>
                <a:cs typeface="Arial" panose="020B0604020202020204" pitchFamily="34" charset="0"/>
              </a:rPr>
              <a:t>)</a:t>
            </a:r>
          </a:p>
          <a:p>
            <a:pPr marL="228600" indent="-228600">
              <a:buFont typeface="Wingdings" panose="05000000000000000000" pitchFamily="2" charset="2"/>
              <a:buChar char="§"/>
            </a:pPr>
            <a:endParaRPr lang="en-GB" sz="1050" dirty="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err="1" smtClean="0">
                <a:latin typeface="Arial" panose="020B0604020202020204" pitchFamily="34" charset="0"/>
                <a:cs typeface="Arial" panose="020B0604020202020204" pitchFamily="34" charset="0"/>
              </a:rPr>
              <a:t>Annon</a:t>
            </a:r>
            <a:r>
              <a:rPr lang="en-US" sz="1050" dirty="0">
                <a:latin typeface="Arial" panose="020B0604020202020204" pitchFamily="34" charset="0"/>
                <a:cs typeface="Arial" panose="020B0604020202020204" pitchFamily="34" charset="0"/>
              </a:rPr>
              <a:t>, K. (2016) ‘</a:t>
            </a:r>
            <a:r>
              <a:rPr lang="en-US" sz="1050" i="1" dirty="0">
                <a:latin typeface="Arial" panose="020B0604020202020204" pitchFamily="34" charset="0"/>
                <a:cs typeface="Arial" panose="020B0604020202020204" pitchFamily="34" charset="0"/>
              </a:rPr>
              <a:t>42 organizations that help children in need.’ </a:t>
            </a:r>
            <a:r>
              <a:rPr lang="en-US" sz="1050" dirty="0">
                <a:latin typeface="Arial" panose="020B0604020202020204" pitchFamily="34" charset="0"/>
                <a:cs typeface="Arial" panose="020B0604020202020204" pitchFamily="34" charset="0"/>
              </a:rPr>
              <a:t>[Online</a:t>
            </a:r>
            <a:r>
              <a:rPr lang="en-US" sz="1050" dirty="0" smtClean="0">
                <a:latin typeface="Arial" panose="020B0604020202020204" pitchFamily="34" charset="0"/>
                <a:cs typeface="Arial" panose="020B0604020202020204" pitchFamily="34" charset="0"/>
              </a:rPr>
              <a:t>] Available at: </a:t>
            </a:r>
            <a:r>
              <a:rPr lang="en-GB" sz="1050" dirty="0" smtClean="0">
                <a:latin typeface="Arial" panose="020B0604020202020204" pitchFamily="34" charset="0"/>
                <a:cs typeface="Arial" panose="020B0604020202020204" pitchFamily="34" charset="0"/>
                <a:hlinkClick r:id="rId3"/>
              </a:rPr>
              <a:t>https</a:t>
            </a:r>
            <a:r>
              <a:rPr lang="en-GB" sz="1050" dirty="0">
                <a:latin typeface="Arial" panose="020B0604020202020204" pitchFamily="34" charset="0"/>
                <a:cs typeface="Arial" panose="020B0604020202020204" pitchFamily="34" charset="0"/>
                <a:hlinkClick r:id="rId3"/>
              </a:rPr>
              <a:t>://www.raptim.org/organizations-that-help-children-in-need/</a:t>
            </a:r>
            <a:r>
              <a:rPr lang="en-GB" sz="1050" dirty="0">
                <a:latin typeface="Arial" panose="020B0604020202020204" pitchFamily="34" charset="0"/>
                <a:cs typeface="Arial" panose="020B0604020202020204" pitchFamily="34" charset="0"/>
              </a:rPr>
              <a:t> </a:t>
            </a:r>
            <a:r>
              <a:rPr lang="en-GB" sz="1050" dirty="0" smtClean="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Accessed October 21 2018)</a:t>
            </a:r>
          </a:p>
          <a:p>
            <a:pPr marL="228600" indent="-228600">
              <a:buFont typeface="Wingdings" panose="05000000000000000000" pitchFamily="2" charset="2"/>
              <a:buChar char="§"/>
            </a:pPr>
            <a:endParaRPr lang="en-US"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smtClean="0">
                <a:latin typeface="Arial" panose="020B0604020202020204" pitchFamily="34" charset="0"/>
                <a:cs typeface="Arial" panose="020B0604020202020204" pitchFamily="34" charset="0"/>
              </a:rPr>
              <a:t>Child com Wales</a:t>
            </a:r>
            <a:r>
              <a:rPr lang="en-US" sz="1050" dirty="0" smtClean="0">
                <a:latin typeface="Arial" panose="020B0604020202020204" pitchFamily="34" charset="0"/>
                <a:cs typeface="Arial" panose="020B0604020202020204" pitchFamily="34" charset="0"/>
              </a:rPr>
              <a:t>. (No date) </a:t>
            </a:r>
            <a:r>
              <a:rPr lang="en-US" sz="1050" i="1" dirty="0" smtClean="0">
                <a:latin typeface="Arial" panose="020B0604020202020204" pitchFamily="34" charset="0"/>
                <a:cs typeface="Arial" panose="020B0604020202020204" pitchFamily="34" charset="0"/>
              </a:rPr>
              <a:t>‘Rights challenge’ </a:t>
            </a:r>
            <a:r>
              <a:rPr lang="en-US" sz="1050" dirty="0" smtClean="0">
                <a:latin typeface="Arial" panose="020B0604020202020204" pitchFamily="34" charset="0"/>
                <a:cs typeface="Arial" panose="020B0604020202020204" pitchFamily="34" charset="0"/>
              </a:rPr>
              <a:t>[Online/ Adobe file] Available at: </a:t>
            </a:r>
            <a:r>
              <a:rPr lang="en-GB" sz="1050" u="sng" dirty="0" smtClean="0">
                <a:latin typeface="Arial" panose="020B0604020202020204" pitchFamily="34" charset="0"/>
                <a:cs typeface="Arial" panose="020B0604020202020204" pitchFamily="34" charset="0"/>
                <a:hlinkClick r:id="rId4"/>
              </a:rPr>
              <a:t>https://www.childcomwales.org.uk/uploads/publications/261.pdf</a:t>
            </a:r>
            <a:r>
              <a:rPr lang="en-GB" sz="1050" dirty="0" smtClean="0">
                <a:latin typeface="Arial" panose="020B0604020202020204" pitchFamily="34" charset="0"/>
                <a:cs typeface="Arial" panose="020B0604020202020204" pitchFamily="34" charset="0"/>
                <a:hlinkClick r:id="rId4"/>
              </a:rPr>
              <a:t>/</a:t>
            </a:r>
            <a:r>
              <a:rPr lang="en-GB" sz="1050" dirty="0">
                <a:latin typeface="Arial" panose="020B0604020202020204" pitchFamily="34" charset="0"/>
                <a:cs typeface="Arial" panose="020B0604020202020204" pitchFamily="34" charset="0"/>
              </a:rPr>
              <a:t> </a:t>
            </a:r>
            <a:r>
              <a:rPr lang="en-GB" sz="1050" dirty="0" smtClean="0">
                <a:latin typeface="Arial" panose="020B0604020202020204" pitchFamily="34" charset="0"/>
                <a:cs typeface="Arial" panose="020B0604020202020204" pitchFamily="34" charset="0"/>
              </a:rPr>
              <a:t>(Accessed October 4 2018)</a:t>
            </a:r>
          </a:p>
          <a:p>
            <a:pPr marL="228600" indent="-228600">
              <a:buFont typeface="Wingdings" panose="05000000000000000000" pitchFamily="2" charset="2"/>
              <a:buChar char="§"/>
            </a:pPr>
            <a:endParaRPr lang="en-GB"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smtClean="0">
                <a:latin typeface="Arial" panose="020B0604020202020204" pitchFamily="34" charset="0"/>
                <a:cs typeface="Arial" panose="020B0604020202020204" pitchFamily="34" charset="0"/>
              </a:rPr>
              <a:t>Child com Wales. </a:t>
            </a:r>
            <a:r>
              <a:rPr lang="en-US" sz="1050" dirty="0" smtClean="0">
                <a:latin typeface="Arial" panose="020B0604020202020204" pitchFamily="34" charset="0"/>
                <a:cs typeface="Arial" panose="020B0604020202020204" pitchFamily="34" charset="0"/>
              </a:rPr>
              <a:t>(No date) </a:t>
            </a:r>
            <a:r>
              <a:rPr lang="en-US" sz="1050" i="1" dirty="0" smtClean="0">
                <a:latin typeface="Arial" panose="020B0604020202020204" pitchFamily="34" charset="0"/>
                <a:cs typeface="Arial" panose="020B0604020202020204" pitchFamily="34" charset="0"/>
              </a:rPr>
              <a:t>‘Our </a:t>
            </a:r>
            <a:r>
              <a:rPr lang="en-US" sz="1050" i="1" dirty="0" smtClean="0">
                <a:latin typeface="Arial" panose="020B0604020202020204" pitchFamily="34" charset="0"/>
                <a:cs typeface="Arial" panose="020B0604020202020204" pitchFamily="34" charset="0"/>
              </a:rPr>
              <a:t>Work’ </a:t>
            </a:r>
            <a:r>
              <a:rPr lang="en-US" sz="1050" dirty="0" smtClean="0">
                <a:latin typeface="Arial" panose="020B0604020202020204" pitchFamily="34" charset="0"/>
                <a:cs typeface="Arial" panose="020B0604020202020204" pitchFamily="34" charset="0"/>
              </a:rPr>
              <a:t>[Online] Available at: </a:t>
            </a:r>
            <a:r>
              <a:rPr lang="en-GB" sz="1050" dirty="0" smtClean="0">
                <a:latin typeface="Arial" panose="020B0604020202020204" pitchFamily="34" charset="0"/>
                <a:cs typeface="Arial" panose="020B0604020202020204" pitchFamily="34" charset="0"/>
                <a:hlinkClick r:id="rId5"/>
              </a:rPr>
              <a:t>https://www.childcomwales.org.uk/our-work/</a:t>
            </a:r>
            <a:r>
              <a:rPr lang="en-GB" sz="1050" dirty="0" smtClean="0">
                <a:latin typeface="Arial" panose="020B0604020202020204" pitchFamily="34" charset="0"/>
                <a:cs typeface="Arial" panose="020B0604020202020204" pitchFamily="34" charset="0"/>
              </a:rPr>
              <a:t> (Accessed October 4 2018)</a:t>
            </a:r>
          </a:p>
          <a:p>
            <a:pPr marL="228600" indent="-228600">
              <a:buFont typeface="Wingdings" panose="05000000000000000000" pitchFamily="2" charset="2"/>
              <a:buChar char="§"/>
            </a:pPr>
            <a:endParaRPr lang="en-US"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smtClean="0">
                <a:latin typeface="Arial" panose="020B0604020202020204" pitchFamily="34" charset="0"/>
                <a:cs typeface="Arial" panose="020B0604020202020204" pitchFamily="34" charset="0"/>
              </a:rPr>
              <a:t>Children in Wales</a:t>
            </a:r>
            <a:r>
              <a:rPr lang="en-US" sz="1050" dirty="0" smtClean="0">
                <a:latin typeface="Arial" panose="020B0604020202020204" pitchFamily="34" charset="0"/>
                <a:cs typeface="Arial" panose="020B0604020202020204" pitchFamily="34" charset="0"/>
              </a:rPr>
              <a:t>. (No date) </a:t>
            </a:r>
            <a:r>
              <a:rPr lang="en-US" sz="1050" i="1" dirty="0" smtClean="0">
                <a:latin typeface="Arial" panose="020B0604020202020204" pitchFamily="34" charset="0"/>
                <a:cs typeface="Arial" panose="020B0604020202020204" pitchFamily="34" charset="0"/>
              </a:rPr>
              <a:t>‘Rights’ </a:t>
            </a:r>
            <a:r>
              <a:rPr lang="en-US" sz="1050" dirty="0" smtClean="0">
                <a:latin typeface="Arial" panose="020B0604020202020204" pitchFamily="34" charset="0"/>
                <a:cs typeface="Arial" panose="020B0604020202020204" pitchFamily="34" charset="0"/>
              </a:rPr>
              <a:t>[Online] Available at: </a:t>
            </a:r>
            <a:r>
              <a:rPr lang="en-GB" sz="1050" dirty="0" smtClean="0">
                <a:latin typeface="Arial" panose="020B0604020202020204" pitchFamily="34" charset="0"/>
                <a:cs typeface="Arial" panose="020B0604020202020204" pitchFamily="34" charset="0"/>
                <a:hlinkClick r:id="rId6"/>
              </a:rPr>
              <a:t>http://www.childreninwales.org.uk/our-work/rights/</a:t>
            </a:r>
            <a:r>
              <a:rPr lang="en-GB" sz="1050" dirty="0" smtClean="0">
                <a:latin typeface="Arial" panose="020B0604020202020204" pitchFamily="34" charset="0"/>
                <a:cs typeface="Arial" panose="020B0604020202020204" pitchFamily="34" charset="0"/>
              </a:rPr>
              <a:t> (Accessed October 3 2018)</a:t>
            </a:r>
          </a:p>
          <a:p>
            <a:pPr marL="228600" indent="-228600">
              <a:buFont typeface="Wingdings" panose="05000000000000000000" pitchFamily="2" charset="2"/>
              <a:buChar char="§"/>
            </a:pPr>
            <a:endParaRPr lang="en-US"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smtClean="0">
                <a:latin typeface="Arial" panose="020B0604020202020204" pitchFamily="34" charset="0"/>
                <a:cs typeface="Arial" panose="020B0604020202020204" pitchFamily="34" charset="0"/>
              </a:rPr>
              <a:t>Children in Wales. (2006) </a:t>
            </a:r>
            <a:r>
              <a:rPr lang="en-US" sz="1050" i="1" dirty="0" smtClean="0">
                <a:latin typeface="Arial" panose="020B0604020202020204" pitchFamily="34" charset="0"/>
                <a:cs typeface="Arial" panose="020B0604020202020204" pitchFamily="34" charset="0"/>
              </a:rPr>
              <a:t>‘Equality Policy-General Statement’ </a:t>
            </a:r>
            <a:r>
              <a:rPr lang="en-US" sz="1050" dirty="0" smtClean="0">
                <a:latin typeface="Arial" panose="020B0604020202020204" pitchFamily="34" charset="0"/>
                <a:cs typeface="Arial" panose="020B0604020202020204" pitchFamily="34" charset="0"/>
              </a:rPr>
              <a:t>[Online/ Adobe file] Available at: </a:t>
            </a:r>
            <a:r>
              <a:rPr lang="en-GB" sz="1050" u="sng" dirty="0" smtClean="0">
                <a:latin typeface="Arial" panose="020B0604020202020204" pitchFamily="34" charset="0"/>
                <a:cs typeface="Arial" panose="020B0604020202020204" pitchFamily="34" charset="0"/>
                <a:hlinkClick r:id="rId7" action="ppaction://hlinkfile"/>
              </a:rPr>
              <a:t>file:///C:/Users/Menna/Downloads/Equality-Policy-Jan-2014.pdf</a:t>
            </a:r>
            <a:r>
              <a:rPr lang="en-GB" sz="1050" u="sng" dirty="0" smtClean="0">
                <a:latin typeface="Arial" panose="020B0604020202020204" pitchFamily="34" charset="0"/>
                <a:cs typeface="Arial" panose="020B0604020202020204" pitchFamily="34" charset="0"/>
              </a:rPr>
              <a:t> </a:t>
            </a:r>
            <a:r>
              <a:rPr lang="en-GB" sz="1050" dirty="0" smtClean="0">
                <a:latin typeface="Arial" panose="020B0604020202020204" pitchFamily="34" charset="0"/>
                <a:cs typeface="Arial" panose="020B0604020202020204" pitchFamily="34" charset="0"/>
              </a:rPr>
              <a:t> (Accessed October 4 2018) </a:t>
            </a:r>
          </a:p>
          <a:p>
            <a:pPr marL="228600" indent="-228600">
              <a:buFont typeface="Wingdings" panose="05000000000000000000" pitchFamily="2" charset="2"/>
              <a:buChar char="§"/>
            </a:pPr>
            <a:endParaRPr lang="en-US"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smtClean="0">
                <a:latin typeface="Arial" panose="020B0604020202020204" pitchFamily="34" charset="0"/>
                <a:cs typeface="Arial" panose="020B0604020202020204" pitchFamily="34" charset="0"/>
              </a:rPr>
              <a:t>Children’s Rights</a:t>
            </a:r>
            <a:r>
              <a:rPr lang="en-US" sz="1050" dirty="0" smtClean="0">
                <a:latin typeface="Arial" panose="020B0604020202020204" pitchFamily="34" charset="0"/>
                <a:cs typeface="Arial" panose="020B0604020202020204" pitchFamily="34" charset="0"/>
              </a:rPr>
              <a:t>. (No date) </a:t>
            </a:r>
            <a:r>
              <a:rPr lang="en-US" sz="1050" dirty="0" smtClean="0">
                <a:latin typeface="Arial" panose="020B0604020202020204" pitchFamily="34" charset="0"/>
                <a:cs typeface="Arial" panose="020B0604020202020204" pitchFamily="34" charset="0"/>
              </a:rPr>
              <a:t>[Online image] Available at: </a:t>
            </a:r>
            <a:r>
              <a:rPr lang="en-GB" sz="1050" dirty="0" smtClean="0">
                <a:latin typeface="Arial" panose="020B0604020202020204" pitchFamily="34" charset="0"/>
                <a:cs typeface="Arial" panose="020B0604020202020204" pitchFamily="34" charset="0"/>
                <a:hlinkClick r:id="rId8"/>
              </a:rPr>
              <a:t>http://www.childrensrights.wales/</a:t>
            </a:r>
            <a:r>
              <a:rPr lang="en-GB" sz="1050" dirty="0" smtClean="0">
                <a:latin typeface="Arial" panose="020B0604020202020204" pitchFamily="34" charset="0"/>
                <a:cs typeface="Arial" panose="020B0604020202020204" pitchFamily="34" charset="0"/>
              </a:rPr>
              <a:t> (Accessed October 2 2018)</a:t>
            </a:r>
          </a:p>
          <a:p>
            <a:pPr marL="228600" indent="-228600">
              <a:buFont typeface="Wingdings" panose="05000000000000000000" pitchFamily="2" charset="2"/>
              <a:buChar char="§"/>
            </a:pPr>
            <a:endParaRPr lang="en-GB"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err="1" smtClean="0">
                <a:latin typeface="Arial" panose="020B0604020202020204" pitchFamily="34" charset="0"/>
                <a:cs typeface="Arial" panose="020B0604020202020204" pitchFamily="34" charset="0"/>
              </a:rPr>
              <a:t>Childen</a:t>
            </a:r>
            <a:r>
              <a:rPr lang="en-US" sz="1050" dirty="0" smtClean="0">
                <a:latin typeface="Arial" panose="020B0604020202020204" pitchFamily="34" charset="0"/>
                <a:cs typeface="Arial" panose="020B0604020202020204" pitchFamily="34" charset="0"/>
              </a:rPr>
              <a:t> and Young People Of Scotland. </a:t>
            </a:r>
            <a:r>
              <a:rPr lang="en-US" sz="1050" dirty="0" smtClean="0">
                <a:latin typeface="Arial" panose="020B0604020202020204" pitchFamily="34" charset="0"/>
                <a:cs typeface="Arial" panose="020B0604020202020204" pitchFamily="34" charset="0"/>
              </a:rPr>
              <a:t>(No date) </a:t>
            </a:r>
            <a:r>
              <a:rPr lang="en-US" sz="1050" i="1" dirty="0" smtClean="0">
                <a:latin typeface="Arial" panose="020B0604020202020204" pitchFamily="34" charset="0"/>
                <a:cs typeface="Arial" panose="020B0604020202020204" pitchFamily="34" charset="0"/>
              </a:rPr>
              <a:t>‘What </a:t>
            </a:r>
            <a:r>
              <a:rPr lang="en-US" sz="1050" i="1" dirty="0" smtClean="0">
                <a:latin typeface="Arial" panose="020B0604020202020204" pitchFamily="34" charset="0"/>
                <a:cs typeface="Arial" panose="020B0604020202020204" pitchFamily="34" charset="0"/>
              </a:rPr>
              <a:t>violence is.’ </a:t>
            </a:r>
            <a:r>
              <a:rPr lang="en-US" sz="1050" dirty="0" smtClean="0">
                <a:latin typeface="Arial" panose="020B0604020202020204" pitchFamily="34" charset="0"/>
                <a:cs typeface="Arial" panose="020B0604020202020204" pitchFamily="34" charset="0"/>
              </a:rPr>
              <a:t>[Online] Available at: </a:t>
            </a:r>
            <a:r>
              <a:rPr lang="en-GB" sz="1050" dirty="0" smtClean="0">
                <a:latin typeface="Arial" panose="020B0604020202020204" pitchFamily="34" charset="0"/>
                <a:cs typeface="Arial" panose="020B0604020202020204" pitchFamily="34" charset="0"/>
                <a:hlinkClick r:id="rId9"/>
              </a:rPr>
              <a:t>https://www.cypcs.org.uk/rights/uncrcarticles/article-19</a:t>
            </a:r>
            <a:r>
              <a:rPr lang="en-GB" sz="1050" dirty="0" smtClean="0">
                <a:latin typeface="Arial" panose="020B0604020202020204" pitchFamily="34" charset="0"/>
                <a:cs typeface="Arial" panose="020B0604020202020204" pitchFamily="34" charset="0"/>
              </a:rPr>
              <a:t>  (Accessed October 4 2018)</a:t>
            </a:r>
          </a:p>
          <a:p>
            <a:pPr marL="228600" indent="-228600">
              <a:buFont typeface="Wingdings" panose="05000000000000000000" pitchFamily="2" charset="2"/>
              <a:buChar char="§"/>
            </a:pPr>
            <a:endParaRPr lang="en-US"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smtClean="0">
                <a:latin typeface="Arial" panose="020B0604020202020204" pitchFamily="34" charset="0"/>
                <a:cs typeface="Arial" panose="020B0604020202020204" pitchFamily="34" charset="0"/>
              </a:rPr>
              <a:t>Children’s Rights International Network</a:t>
            </a:r>
            <a:r>
              <a:rPr lang="en-US" sz="1050" i="1" dirty="0" smtClean="0">
                <a:latin typeface="Arial" panose="020B0604020202020204" pitchFamily="34" charset="0"/>
                <a:cs typeface="Arial" panose="020B0604020202020204" pitchFamily="34" charset="0"/>
              </a:rPr>
              <a:t>. </a:t>
            </a:r>
            <a:r>
              <a:rPr lang="en-US" sz="1050" dirty="0" smtClean="0">
                <a:latin typeface="Arial" panose="020B0604020202020204" pitchFamily="34" charset="0"/>
                <a:cs typeface="Arial" panose="020B0604020202020204" pitchFamily="34" charset="0"/>
              </a:rPr>
              <a:t>(No date)</a:t>
            </a:r>
            <a:r>
              <a:rPr lang="en-US" sz="1050" i="1" dirty="0" smtClean="0">
                <a:latin typeface="Arial" panose="020B0604020202020204" pitchFamily="34" charset="0"/>
                <a:cs typeface="Arial" panose="020B0604020202020204" pitchFamily="34" charset="0"/>
              </a:rPr>
              <a:t> ‘Article </a:t>
            </a:r>
            <a:r>
              <a:rPr lang="en-US" sz="1050" i="1" dirty="0" smtClean="0">
                <a:latin typeface="Arial" panose="020B0604020202020204" pitchFamily="34" charset="0"/>
                <a:cs typeface="Arial" panose="020B0604020202020204" pitchFamily="34" charset="0"/>
              </a:rPr>
              <a:t>19: Protection From Abuse and Neglect.’ </a:t>
            </a:r>
            <a:r>
              <a:rPr lang="en-US" sz="1050" dirty="0" smtClean="0">
                <a:latin typeface="Arial" panose="020B0604020202020204" pitchFamily="34" charset="0"/>
                <a:cs typeface="Arial" panose="020B0604020202020204" pitchFamily="34" charset="0"/>
              </a:rPr>
              <a:t>[Online] Available at: </a:t>
            </a:r>
            <a:r>
              <a:rPr lang="en-GB" sz="1050" dirty="0" smtClean="0">
                <a:latin typeface="Arial" panose="020B0604020202020204" pitchFamily="34" charset="0"/>
                <a:cs typeface="Arial" panose="020B0604020202020204" pitchFamily="34" charset="0"/>
                <a:hlinkClick r:id="rId10"/>
              </a:rPr>
              <a:t>https://www.crin.org/en/home/rights/convention/articles/article-19-protection-abuse-and-neglect</a:t>
            </a:r>
            <a:r>
              <a:rPr lang="en-GB" sz="1050" dirty="0">
                <a:latin typeface="Arial" panose="020B0604020202020204" pitchFamily="34" charset="0"/>
                <a:cs typeface="Arial" panose="020B0604020202020204" pitchFamily="34" charset="0"/>
              </a:rPr>
              <a:t> </a:t>
            </a:r>
            <a:r>
              <a:rPr lang="en-GB" sz="1050" dirty="0" smtClean="0">
                <a:latin typeface="Arial" panose="020B0604020202020204" pitchFamily="34" charset="0"/>
                <a:cs typeface="Arial" panose="020B0604020202020204" pitchFamily="34" charset="0"/>
              </a:rPr>
              <a:t>(Accessed October 6 2018)</a:t>
            </a:r>
          </a:p>
          <a:p>
            <a:pPr marL="228600" indent="-228600">
              <a:buFont typeface="Wingdings" panose="05000000000000000000" pitchFamily="2" charset="2"/>
              <a:buChar char="§"/>
            </a:pPr>
            <a:endParaRPr lang="en-GB"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GB" sz="1050" dirty="0">
                <a:latin typeface="Arial" panose="020B0604020202020204" pitchFamily="34" charset="0"/>
                <a:cs typeface="Arial" panose="020B0604020202020204" pitchFamily="34" charset="0"/>
              </a:rPr>
              <a:t>Forsyth, J. (2013) “EGLANTYNE JEBB: A TRUE CHILDREN’S CHAMPION” [Online] Available at:  </a:t>
            </a:r>
            <a:r>
              <a:rPr lang="en-GB" sz="1050" dirty="0">
                <a:latin typeface="Arial" panose="020B0604020202020204" pitchFamily="34" charset="0"/>
                <a:cs typeface="Arial" panose="020B0604020202020204" pitchFamily="34" charset="0"/>
                <a:hlinkClick r:id="rId11"/>
              </a:rPr>
              <a:t>https://blogs.savethechildren.org.uk/2013/08/eglantyne-jebb-%E2%80%93-a-true-children%E2%80%99s-champion/</a:t>
            </a:r>
            <a:r>
              <a:rPr lang="en-GB" sz="1050" dirty="0">
                <a:latin typeface="Arial" panose="020B0604020202020204" pitchFamily="34" charset="0"/>
                <a:cs typeface="Arial" panose="020B0604020202020204" pitchFamily="34" charset="0"/>
              </a:rPr>
              <a:t> (Accessed October 24 2018)</a:t>
            </a:r>
          </a:p>
          <a:p>
            <a:pPr marL="228600" indent="-228600">
              <a:buFont typeface="Wingdings" panose="05000000000000000000" pitchFamily="2" charset="2"/>
              <a:buChar char="§"/>
            </a:pPr>
            <a:endParaRPr lang="en-US"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err="1" smtClean="0">
                <a:latin typeface="Arial" panose="020B0604020202020204" pitchFamily="34" charset="0"/>
                <a:cs typeface="Arial" panose="020B0604020202020204" pitchFamily="34" charset="0"/>
              </a:rPr>
              <a:t>Oswalt</a:t>
            </a:r>
            <a:r>
              <a:rPr lang="en-US" sz="1050" dirty="0" smtClean="0">
                <a:latin typeface="Arial" panose="020B0604020202020204" pitchFamily="34" charset="0"/>
                <a:cs typeface="Arial" panose="020B0604020202020204" pitchFamily="34" charset="0"/>
              </a:rPr>
              <a:t>, A. (No date) </a:t>
            </a:r>
            <a:r>
              <a:rPr lang="en-US" sz="1050" i="1" dirty="0" smtClean="0">
                <a:latin typeface="Arial" panose="020B0604020202020204" pitchFamily="34" charset="0"/>
                <a:cs typeface="Arial" panose="020B0604020202020204" pitchFamily="34" charset="0"/>
              </a:rPr>
              <a:t>‘</a:t>
            </a:r>
            <a:r>
              <a:rPr lang="en-GB" sz="1050" i="1" dirty="0" err="1" smtClean="0">
                <a:latin typeface="Arial" panose="020B0604020202020204" pitchFamily="34" charset="0"/>
                <a:cs typeface="Arial" panose="020B0604020202020204" pitchFamily="34" charset="0"/>
              </a:rPr>
              <a:t>Urie</a:t>
            </a:r>
            <a:r>
              <a:rPr lang="en-GB" sz="1050" i="1" dirty="0" smtClean="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Bronfenbrenner And Child </a:t>
            </a:r>
            <a:r>
              <a:rPr lang="en-GB" sz="1050" i="1" dirty="0" smtClean="0">
                <a:latin typeface="Arial" panose="020B0604020202020204" pitchFamily="34" charset="0"/>
                <a:cs typeface="Arial" panose="020B0604020202020204" pitchFamily="34" charset="0"/>
              </a:rPr>
              <a:t>Development’ </a:t>
            </a:r>
            <a:r>
              <a:rPr lang="en-GB" sz="1050" dirty="0" smtClean="0">
                <a:latin typeface="Arial" panose="020B0604020202020204" pitchFamily="34" charset="0"/>
                <a:cs typeface="Arial" panose="020B0604020202020204" pitchFamily="34" charset="0"/>
              </a:rPr>
              <a:t>[Online] Available at:  </a:t>
            </a:r>
            <a:r>
              <a:rPr lang="en-GB" sz="1050" dirty="0" smtClean="0">
                <a:latin typeface="Arial" panose="020B0604020202020204" pitchFamily="34" charset="0"/>
                <a:cs typeface="Arial" panose="020B0604020202020204" pitchFamily="34" charset="0"/>
                <a:hlinkClick r:id="rId12"/>
              </a:rPr>
              <a:t>https</a:t>
            </a:r>
            <a:r>
              <a:rPr lang="en-GB" sz="1050" dirty="0">
                <a:latin typeface="Arial" panose="020B0604020202020204" pitchFamily="34" charset="0"/>
                <a:cs typeface="Arial" panose="020B0604020202020204" pitchFamily="34" charset="0"/>
                <a:hlinkClick r:id="rId12"/>
              </a:rPr>
              <a:t>://www.mentalhelp.net/articles/urie-bronfenbrenner-and-child-development</a:t>
            </a:r>
            <a:r>
              <a:rPr lang="en-GB" sz="1050" dirty="0" smtClean="0">
                <a:latin typeface="Arial" panose="020B0604020202020204" pitchFamily="34" charset="0"/>
                <a:cs typeface="Arial" panose="020B0604020202020204" pitchFamily="34" charset="0"/>
                <a:hlinkClick r:id="rId12"/>
              </a:rPr>
              <a:t>/</a:t>
            </a:r>
            <a:r>
              <a:rPr lang="en-GB" sz="1050" dirty="0" smtClean="0">
                <a:latin typeface="Arial" panose="020B0604020202020204" pitchFamily="34" charset="0"/>
                <a:cs typeface="Arial" panose="020B0604020202020204" pitchFamily="34" charset="0"/>
              </a:rPr>
              <a:t> (Accessed October 2 2018)</a:t>
            </a:r>
          </a:p>
          <a:p>
            <a:pPr marL="228600" indent="-228600">
              <a:buFont typeface="Wingdings" panose="05000000000000000000" pitchFamily="2" charset="2"/>
              <a:buChar char="§"/>
            </a:pPr>
            <a:endParaRPr lang="en-GB"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a:latin typeface="Arial" panose="020B0604020202020204" pitchFamily="34" charset="0"/>
                <a:cs typeface="Arial" panose="020B0604020202020204" pitchFamily="34" charset="0"/>
              </a:rPr>
              <a:t>Save the children</a:t>
            </a:r>
            <a:r>
              <a:rPr lang="en-US" sz="1050" dirty="0" smtClean="0">
                <a:latin typeface="Arial" panose="020B0604020202020204" pitchFamily="34" charset="0"/>
                <a:cs typeface="Arial" panose="020B0604020202020204" pitchFamily="34" charset="0"/>
              </a:rPr>
              <a:t>. (No date) </a:t>
            </a:r>
            <a:r>
              <a:rPr lang="en-US" sz="1050" i="1" dirty="0">
                <a:latin typeface="Arial" panose="020B0604020202020204" pitchFamily="34" charset="0"/>
                <a:cs typeface="Arial" panose="020B0604020202020204" pitchFamily="34" charset="0"/>
              </a:rPr>
              <a:t>‘</a:t>
            </a:r>
            <a:r>
              <a:rPr lang="en-GB" sz="1050" i="1" cap="all" dirty="0">
                <a:latin typeface="Arial" panose="020B0604020202020204" pitchFamily="34" charset="0"/>
                <a:cs typeface="Arial" panose="020B0604020202020204" pitchFamily="34" charset="0"/>
              </a:rPr>
              <a:t>UN CONVENTION ON THE RIGHTS OF THE CHILD (</a:t>
            </a:r>
            <a:r>
              <a:rPr lang="en-GB" sz="1050" i="1" cap="all" dirty="0" smtClean="0">
                <a:latin typeface="Arial" panose="020B0604020202020204" pitchFamily="34" charset="0"/>
                <a:cs typeface="Arial" panose="020B0604020202020204" pitchFamily="34" charset="0"/>
              </a:rPr>
              <a:t>UNCRC) </a:t>
            </a:r>
            <a:r>
              <a:rPr lang="en-GB" sz="1050" i="1" dirty="0" smtClean="0">
                <a:latin typeface="Arial" panose="020B0604020202020204" pitchFamily="34" charset="0"/>
                <a:cs typeface="Arial" panose="020B0604020202020204" pitchFamily="34" charset="0"/>
              </a:rPr>
              <a:t>An </a:t>
            </a:r>
            <a:r>
              <a:rPr lang="en-GB" sz="1050" i="1" dirty="0">
                <a:latin typeface="Arial" panose="020B0604020202020204" pitchFamily="34" charset="0"/>
                <a:cs typeface="Arial" panose="020B0604020202020204" pitchFamily="34" charset="0"/>
              </a:rPr>
              <a:t>international agreement for child rights</a:t>
            </a:r>
            <a:r>
              <a:rPr lang="en-GB" sz="1050" dirty="0">
                <a:latin typeface="Arial" panose="020B0604020202020204" pitchFamily="34" charset="0"/>
                <a:cs typeface="Arial" panose="020B0604020202020204" pitchFamily="34" charset="0"/>
              </a:rPr>
              <a:t>’ [Online</a:t>
            </a:r>
            <a:r>
              <a:rPr lang="en-GB" sz="1050" dirty="0" smtClean="0">
                <a:latin typeface="Arial" panose="020B0604020202020204" pitchFamily="34" charset="0"/>
                <a:cs typeface="Arial" panose="020B0604020202020204" pitchFamily="34" charset="0"/>
              </a:rPr>
              <a:t>] Available at: </a:t>
            </a:r>
            <a:r>
              <a:rPr lang="en-GB" sz="1050" dirty="0" smtClean="0">
                <a:latin typeface="Arial" panose="020B0604020202020204" pitchFamily="34" charset="0"/>
                <a:cs typeface="Arial" panose="020B0604020202020204" pitchFamily="34" charset="0"/>
                <a:hlinkClick r:id="rId13"/>
              </a:rPr>
              <a:t>https</a:t>
            </a:r>
            <a:r>
              <a:rPr lang="en-GB" sz="1050" dirty="0">
                <a:latin typeface="Arial" panose="020B0604020202020204" pitchFamily="34" charset="0"/>
                <a:cs typeface="Arial" panose="020B0604020202020204" pitchFamily="34" charset="0"/>
                <a:hlinkClick r:id="rId13"/>
              </a:rPr>
              <a:t>://www.savethechildren.org.uk/what-we-do/childrens-rights/united-nations-convention-of-the-rights-of-the-child</a:t>
            </a:r>
            <a:r>
              <a:rPr lang="en-GB" sz="1050" dirty="0">
                <a:latin typeface="Arial" panose="020B0604020202020204" pitchFamily="34" charset="0"/>
                <a:cs typeface="Arial" panose="020B0604020202020204" pitchFamily="34" charset="0"/>
              </a:rPr>
              <a:t> (Accessed October 5 2018</a:t>
            </a:r>
            <a:r>
              <a:rPr lang="en-GB" sz="1050" dirty="0" smtClean="0">
                <a:latin typeface="Arial" panose="020B0604020202020204" pitchFamily="34" charset="0"/>
                <a:cs typeface="Arial" panose="020B0604020202020204" pitchFamily="34" charset="0"/>
              </a:rPr>
              <a:t>)</a:t>
            </a:r>
            <a:endParaRPr lang="en-US" sz="1050" dirty="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endParaRPr lang="en-GB"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err="1" smtClean="0">
                <a:latin typeface="Arial" panose="020B0604020202020204" pitchFamily="34" charset="0"/>
                <a:cs typeface="Arial" panose="020B0604020202020204" pitchFamily="34" charset="0"/>
              </a:rPr>
              <a:t>Thines</a:t>
            </a:r>
            <a:r>
              <a:rPr lang="en-US" sz="1050" dirty="0" smtClean="0">
                <a:latin typeface="Arial" panose="020B0604020202020204" pitchFamily="34" charset="0"/>
                <a:cs typeface="Arial" panose="020B0604020202020204" pitchFamily="34" charset="0"/>
              </a:rPr>
              <a:t> Talks</a:t>
            </a:r>
            <a:r>
              <a:rPr lang="en-US" sz="1050" dirty="0" smtClean="0">
                <a:latin typeface="Arial" panose="020B0604020202020204" pitchFamily="34" charset="0"/>
                <a:cs typeface="Arial" panose="020B0604020202020204" pitchFamily="34" charset="0"/>
              </a:rPr>
              <a:t>. (No date) </a:t>
            </a:r>
            <a:r>
              <a:rPr lang="en-US" sz="1050" i="1" dirty="0" smtClean="0">
                <a:latin typeface="Arial" panose="020B0604020202020204" pitchFamily="34" charset="0"/>
                <a:cs typeface="Arial" panose="020B0604020202020204" pitchFamily="34" charset="0"/>
              </a:rPr>
              <a:t>‘UNCRC! WHAT IS IT? WHY IS IT SO IMPORTANT?’  </a:t>
            </a:r>
            <a:r>
              <a:rPr lang="en-US" sz="1050" dirty="0" smtClean="0">
                <a:latin typeface="Arial" panose="020B0604020202020204" pitchFamily="34" charset="0"/>
                <a:cs typeface="Arial" panose="020B0604020202020204" pitchFamily="34" charset="0"/>
              </a:rPr>
              <a:t>[Online image] Available at: </a:t>
            </a:r>
            <a:r>
              <a:rPr lang="en-GB" sz="1050" dirty="0" smtClean="0">
                <a:latin typeface="Arial" panose="020B0604020202020204" pitchFamily="34" charset="0"/>
                <a:cs typeface="Arial" panose="020B0604020202020204" pitchFamily="34" charset="0"/>
                <a:hlinkClick r:id="rId14"/>
              </a:rPr>
              <a:t>https</a:t>
            </a:r>
            <a:r>
              <a:rPr lang="en-GB" sz="1050" dirty="0">
                <a:latin typeface="Arial" panose="020B0604020202020204" pitchFamily="34" charset="0"/>
                <a:cs typeface="Arial" panose="020B0604020202020204" pitchFamily="34" charset="0"/>
                <a:hlinkClick r:id="rId14"/>
              </a:rPr>
              <a:t>://</a:t>
            </a:r>
            <a:r>
              <a:rPr lang="en-GB" sz="1050" dirty="0" smtClean="0">
                <a:latin typeface="Arial" panose="020B0604020202020204" pitchFamily="34" charset="0"/>
                <a:cs typeface="Arial" panose="020B0604020202020204" pitchFamily="34" charset="0"/>
                <a:hlinkClick r:id="rId14"/>
              </a:rPr>
              <a:t>www.thines-talks.co.uk/blog/uncrc-what-is-it-why-is-it-so-important</a:t>
            </a:r>
            <a:r>
              <a:rPr lang="en-GB" sz="1050" dirty="0" smtClean="0">
                <a:latin typeface="Arial" panose="020B0604020202020204" pitchFamily="34" charset="0"/>
                <a:cs typeface="Arial" panose="020B0604020202020204" pitchFamily="34" charset="0"/>
              </a:rPr>
              <a:t> (Accessed October 4 2018)</a:t>
            </a:r>
          </a:p>
          <a:p>
            <a:pPr marL="228600" indent="-228600">
              <a:buFont typeface="Wingdings" panose="05000000000000000000" pitchFamily="2" charset="2"/>
              <a:buChar char="§"/>
            </a:pPr>
            <a:endParaRPr lang="en-US" sz="105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
            </a:pPr>
            <a:r>
              <a:rPr lang="en-US" sz="1050" dirty="0" smtClean="0">
                <a:latin typeface="Arial" panose="020B0604020202020204" pitchFamily="34" charset="0"/>
                <a:cs typeface="Arial" panose="020B0604020202020204" pitchFamily="34" charset="0"/>
              </a:rPr>
              <a:t>CEWC </a:t>
            </a:r>
            <a:r>
              <a:rPr lang="en-US" sz="1050" dirty="0" smtClean="0">
                <a:latin typeface="Arial" panose="020B0604020202020204" pitchFamily="34" charset="0"/>
                <a:cs typeface="Arial" panose="020B0604020202020204" pitchFamily="34" charset="0"/>
              </a:rPr>
              <a:t>CYMRU (No date) </a:t>
            </a:r>
            <a:r>
              <a:rPr lang="en-US" sz="1050" i="1" dirty="0" smtClean="0">
                <a:latin typeface="Arial" panose="020B0604020202020204" pitchFamily="34" charset="0"/>
                <a:cs typeface="Arial" panose="020B0604020202020204" pitchFamily="34" charset="0"/>
              </a:rPr>
              <a:t>Article </a:t>
            </a:r>
            <a:r>
              <a:rPr lang="en-US" sz="1050" i="1" dirty="0" smtClean="0">
                <a:latin typeface="Arial" panose="020B0604020202020204" pitchFamily="34" charset="0"/>
                <a:cs typeface="Arial" panose="020B0604020202020204" pitchFamily="34" charset="0"/>
              </a:rPr>
              <a:t>19, 20 and 31/ </a:t>
            </a:r>
            <a:r>
              <a:rPr lang="en-US" sz="1050" i="1" dirty="0" err="1" smtClean="0">
                <a:latin typeface="Arial" panose="020B0604020202020204" pitchFamily="34" charset="0"/>
                <a:cs typeface="Arial" panose="020B0604020202020204" pitchFamily="34" charset="0"/>
              </a:rPr>
              <a:t>Erthyglau</a:t>
            </a:r>
            <a:r>
              <a:rPr lang="en-US" sz="1050" i="1" dirty="0" smtClean="0">
                <a:latin typeface="Arial" panose="020B0604020202020204" pitchFamily="34" charset="0"/>
                <a:cs typeface="Arial" panose="020B0604020202020204" pitchFamily="34" charset="0"/>
              </a:rPr>
              <a:t> 12,28 a 29</a:t>
            </a:r>
            <a:r>
              <a:rPr lang="en-US" sz="1050" dirty="0" smtClean="0">
                <a:latin typeface="Arial" panose="020B0604020202020204" pitchFamily="34" charset="0"/>
                <a:cs typeface="Arial" panose="020B0604020202020204" pitchFamily="34" charset="0"/>
              </a:rPr>
              <a:t>.” [Online] Available at: </a:t>
            </a:r>
            <a:r>
              <a:rPr lang="en-US" sz="1050" dirty="0">
                <a:latin typeface="Arial" panose="020B0604020202020204" pitchFamily="34" charset="0"/>
                <a:cs typeface="Arial" panose="020B0604020202020204" pitchFamily="34" charset="0"/>
                <a:hlinkClick r:id="rId15"/>
              </a:rPr>
              <a:t>http://</a:t>
            </a:r>
            <a:r>
              <a:rPr lang="en-US" sz="1050" dirty="0" smtClean="0">
                <a:latin typeface="Arial" panose="020B0604020202020204" pitchFamily="34" charset="0"/>
                <a:cs typeface="Arial" panose="020B0604020202020204" pitchFamily="34" charset="0"/>
                <a:hlinkClick r:id="rId15"/>
              </a:rPr>
              <a:t>www.wcia.org.uk/images/user/Rights%20of%20Child.pdf</a:t>
            </a:r>
            <a:r>
              <a:rPr lang="en-US" sz="1050" dirty="0" smtClean="0">
                <a:latin typeface="Arial" panose="020B0604020202020204" pitchFamily="34" charset="0"/>
                <a:cs typeface="Arial" panose="020B0604020202020204" pitchFamily="34" charset="0"/>
              </a:rPr>
              <a:t> (Accessed October 24 2018)</a:t>
            </a:r>
            <a:endParaRPr lang="en-US" dirty="0"/>
          </a:p>
        </p:txBody>
      </p:sp>
    </p:spTree>
    <p:extLst>
      <p:ext uri="{BB962C8B-B14F-4D97-AF65-F5344CB8AC3E}">
        <p14:creationId xmlns:p14="http://schemas.microsoft.com/office/powerpoint/2010/main" val="12540985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Box 3"/>
          <p:cNvSpPr txBox="1"/>
          <p:nvPr/>
        </p:nvSpPr>
        <p:spPr>
          <a:xfrm>
            <a:off x="0" y="1204408"/>
            <a:ext cx="11999751" cy="3970318"/>
          </a:xfrm>
          <a:prstGeom prst="rect">
            <a:avLst/>
          </a:prstGeom>
          <a:noFill/>
        </p:spPr>
        <p:txBody>
          <a:bodyPr wrap="square" rtlCol="0">
            <a:spAutoFit/>
          </a:bodyPr>
          <a:lstStyle/>
          <a:p>
            <a:pPr marL="342900" indent="-342900">
              <a:buFont typeface="Wingdings" panose="05000000000000000000" pitchFamily="2" charset="2"/>
              <a:buChar char="§"/>
            </a:pPr>
            <a:r>
              <a:rPr lang="en-GB" sz="1400" dirty="0"/>
              <a:t>Croneri.co.uk (No date) </a:t>
            </a:r>
            <a:r>
              <a:rPr lang="en-GB" sz="1400" i="1" dirty="0"/>
              <a:t>‘Supporting </a:t>
            </a:r>
            <a:r>
              <a:rPr lang="en-GB" sz="1400" i="1" dirty="0" smtClean="0"/>
              <a:t>children </a:t>
            </a:r>
            <a:r>
              <a:rPr lang="en-GB" sz="1400" i="1" dirty="0"/>
              <a:t>with ADHD.’ </a:t>
            </a:r>
            <a:r>
              <a:rPr lang="en-GB" sz="1400" dirty="0"/>
              <a:t>[Online] Available at: </a:t>
            </a:r>
            <a:r>
              <a:rPr lang="en-GB" sz="1400" dirty="0" smtClean="0"/>
              <a:t> </a:t>
            </a:r>
            <a:r>
              <a:rPr lang="en-GB" sz="1400" u="sng" dirty="0">
                <a:hlinkClick r:id="rId2"/>
              </a:rPr>
              <a:t>https://app.croneri.co.uk/feature-articles/supporting-children-adhd</a:t>
            </a:r>
            <a:r>
              <a:rPr lang="en-GB" sz="1400" dirty="0"/>
              <a:t> </a:t>
            </a:r>
            <a:r>
              <a:rPr lang="en-GB" sz="1400" dirty="0" smtClean="0"/>
              <a:t>(Accessed </a:t>
            </a:r>
            <a:r>
              <a:rPr lang="en-GB" sz="1400" dirty="0"/>
              <a:t>October 17 </a:t>
            </a:r>
            <a:r>
              <a:rPr lang="en-GB" sz="1400" dirty="0" smtClean="0"/>
              <a:t>2018)</a:t>
            </a:r>
          </a:p>
          <a:p>
            <a:pPr marL="342900" indent="-342900">
              <a:buFont typeface="Wingdings" panose="05000000000000000000" pitchFamily="2" charset="2"/>
              <a:buChar char="§"/>
            </a:pPr>
            <a:endParaRPr lang="en-GB" sz="1400" dirty="0" smtClean="0">
              <a:solidFill>
                <a:schemeClr val="bg1"/>
              </a:solidFill>
            </a:endParaRPr>
          </a:p>
          <a:p>
            <a:pPr marL="342900" indent="-342900">
              <a:buFont typeface="Wingdings" panose="05000000000000000000" pitchFamily="2" charset="2"/>
              <a:buChar char="§"/>
            </a:pPr>
            <a:r>
              <a:rPr lang="en-GB" sz="1400" dirty="0"/>
              <a:t>ELSA Support (2013) ‘</a:t>
            </a:r>
            <a:r>
              <a:rPr lang="en-GB" sz="1400" i="1" dirty="0"/>
              <a:t>About Elsa Support.’ </a:t>
            </a:r>
            <a:r>
              <a:rPr lang="en-GB" sz="1400" dirty="0"/>
              <a:t>[Online] Available at: </a:t>
            </a:r>
            <a:r>
              <a:rPr lang="en-GB" sz="1400" u="sng" dirty="0">
                <a:hlinkClick r:id="rId3"/>
              </a:rPr>
              <a:t>http://www.elsa-support.co.uk/about-elsa-support/</a:t>
            </a:r>
            <a:r>
              <a:rPr lang="en-GB" sz="1400" dirty="0"/>
              <a:t> </a:t>
            </a:r>
            <a:r>
              <a:rPr lang="en-GB" sz="1400" dirty="0" smtClean="0"/>
              <a:t>(</a:t>
            </a:r>
            <a:r>
              <a:rPr lang="en-GB" sz="1400" dirty="0"/>
              <a:t>Accessed </a:t>
            </a:r>
            <a:r>
              <a:rPr lang="en-GB" sz="1400" dirty="0" smtClean="0"/>
              <a:t>October 21 2018)</a:t>
            </a:r>
          </a:p>
          <a:p>
            <a:pPr marL="342900" indent="-342900">
              <a:buFont typeface="Wingdings" panose="05000000000000000000" pitchFamily="2" charset="2"/>
              <a:buChar char="§"/>
            </a:pPr>
            <a:endParaRPr lang="en-GB" sz="1400" dirty="0">
              <a:solidFill>
                <a:schemeClr val="bg1"/>
              </a:solidFill>
            </a:endParaRPr>
          </a:p>
          <a:p>
            <a:pPr marL="342900" indent="-342900">
              <a:buFont typeface="Wingdings" panose="05000000000000000000" pitchFamily="2" charset="2"/>
              <a:buChar char="§"/>
            </a:pPr>
            <a:r>
              <a:rPr lang="en-GB" sz="1400" dirty="0"/>
              <a:t>GL Assessment (2017) </a:t>
            </a:r>
            <a:r>
              <a:rPr lang="en-GB" sz="1400" i="1" dirty="0" err="1"/>
              <a:t>WellComm</a:t>
            </a:r>
            <a:r>
              <a:rPr lang="en-GB" sz="1400" i="1" dirty="0"/>
              <a:t>: Improving communication skills from the very beginning </a:t>
            </a:r>
            <a:r>
              <a:rPr lang="en-GB" sz="1400" dirty="0"/>
              <a:t>[Online] Available at: </a:t>
            </a:r>
            <a:r>
              <a:rPr lang="en-GB" sz="1400" u="sng" dirty="0">
                <a:hlinkClick r:id="rId4"/>
              </a:rPr>
              <a:t>https://www.gl-assessment.co.uk/news-hub/case-studies/wellcomm-improving-communication-skills-from-the-very-beginning/</a:t>
            </a:r>
            <a:r>
              <a:rPr lang="en-GB" sz="1400" dirty="0"/>
              <a:t> </a:t>
            </a:r>
            <a:r>
              <a:rPr lang="en-GB" sz="1400" dirty="0" smtClean="0"/>
              <a:t>(</a:t>
            </a:r>
            <a:r>
              <a:rPr lang="en-GB" sz="1400" dirty="0"/>
              <a:t>Accessed </a:t>
            </a:r>
            <a:r>
              <a:rPr lang="en-GB" sz="1400" dirty="0" smtClean="0"/>
              <a:t>October 19 2018) </a:t>
            </a:r>
          </a:p>
          <a:p>
            <a:pPr marL="342900" indent="-342900">
              <a:buFont typeface="Wingdings" panose="05000000000000000000" pitchFamily="2" charset="2"/>
              <a:buChar char="§"/>
            </a:pPr>
            <a:endParaRPr lang="en-GB" sz="1400" dirty="0"/>
          </a:p>
          <a:p>
            <a:pPr marL="342900" indent="-342900">
              <a:buFont typeface="Wingdings" panose="05000000000000000000" pitchFamily="2" charset="2"/>
              <a:buChar char="§"/>
            </a:pPr>
            <a:r>
              <a:rPr lang="en-GB" sz="1400" i="1" dirty="0" err="1" smtClean="0"/>
              <a:t>Issac</a:t>
            </a:r>
            <a:r>
              <a:rPr lang="en-GB" sz="1400" i="1" dirty="0" smtClean="0"/>
              <a:t>, H. et al. (2015) ‘Social and Emotional Needs Resource Pack for Schools’ </a:t>
            </a:r>
            <a:r>
              <a:rPr lang="en-GB" sz="1400" dirty="0"/>
              <a:t>[Online]Available </a:t>
            </a:r>
            <a:r>
              <a:rPr lang="en-GB" sz="1400" dirty="0" smtClean="0"/>
              <a:t>at: </a:t>
            </a:r>
            <a:r>
              <a:rPr lang="en-GB" sz="1400" u="sng" dirty="0" smtClean="0">
                <a:hlinkClick r:id="rId5"/>
              </a:rPr>
              <a:t>https://search3.openobjects.com/mediamanager/cheshirewestandchester/directory/files/se_pack_for_sch_-mar16.pdf</a:t>
            </a:r>
            <a:r>
              <a:rPr lang="en-GB" sz="1400" dirty="0" smtClean="0"/>
              <a:t> (Accessed October 21 2018)</a:t>
            </a:r>
          </a:p>
          <a:p>
            <a:pPr marL="342900" indent="-342900">
              <a:buFont typeface="Wingdings" panose="05000000000000000000" pitchFamily="2" charset="2"/>
              <a:buChar char="§"/>
            </a:pPr>
            <a:endParaRPr lang="en-GB" sz="1400" dirty="0" smtClean="0">
              <a:solidFill>
                <a:schemeClr val="bg1"/>
              </a:solidFill>
            </a:endParaRPr>
          </a:p>
          <a:p>
            <a:pPr marL="342900" indent="-342900">
              <a:buFont typeface="Wingdings" panose="05000000000000000000" pitchFamily="2" charset="2"/>
              <a:buChar char="§"/>
            </a:pPr>
            <a:r>
              <a:rPr lang="en-GB" sz="1400" dirty="0" err="1"/>
              <a:t>O’Regan</a:t>
            </a:r>
            <a:r>
              <a:rPr lang="en-GB" sz="1400" dirty="0"/>
              <a:t>, F (2012) ‘</a:t>
            </a:r>
            <a:r>
              <a:rPr lang="en-GB" sz="1400" i="1" dirty="0"/>
              <a:t>How to teach and manage children with ADHD.’ </a:t>
            </a:r>
            <a:r>
              <a:rPr lang="en-GB" sz="1400" dirty="0"/>
              <a:t>Nottingham: LDA.</a:t>
            </a:r>
          </a:p>
          <a:p>
            <a:pPr marL="342900" indent="-342900">
              <a:buFont typeface="Wingdings" panose="05000000000000000000" pitchFamily="2" charset="2"/>
              <a:buChar char="§"/>
            </a:pPr>
            <a:endParaRPr lang="en-GB" sz="1400" dirty="0">
              <a:solidFill>
                <a:schemeClr val="bg1"/>
              </a:solidFill>
            </a:endParaRPr>
          </a:p>
          <a:p>
            <a:pPr marL="342900" indent="-342900">
              <a:buFont typeface="Wingdings" panose="05000000000000000000" pitchFamily="2" charset="2"/>
              <a:buChar char="§"/>
            </a:pPr>
            <a:r>
              <a:rPr lang="en-GB" sz="1400" dirty="0" smtClean="0"/>
              <a:t>PDH </a:t>
            </a:r>
            <a:r>
              <a:rPr lang="en-GB" sz="1400" dirty="0"/>
              <a:t>Therapy. (2018) </a:t>
            </a:r>
            <a:r>
              <a:rPr lang="en-GB" sz="1400" i="1" dirty="0"/>
              <a:t>‘8 ways social workers can help those with ADHD.’ </a:t>
            </a:r>
            <a:r>
              <a:rPr lang="en-GB" sz="1400" dirty="0"/>
              <a:t>[Online] Available </a:t>
            </a:r>
            <a:r>
              <a:rPr lang="en-GB" sz="1400" dirty="0" smtClean="0"/>
              <a:t>at: </a:t>
            </a:r>
            <a:r>
              <a:rPr lang="en-GB" sz="1400" u="sng" dirty="0" smtClean="0">
                <a:hlinkClick r:id="rId6"/>
              </a:rPr>
              <a:t>https</a:t>
            </a:r>
            <a:r>
              <a:rPr lang="en-GB" sz="1400" u="sng" dirty="0">
                <a:hlinkClick r:id="rId6"/>
              </a:rPr>
              <a:t>://pdhtherapy.com/2018/03/8-ways-social-workers-can-help-those-with-adhd</a:t>
            </a:r>
            <a:r>
              <a:rPr lang="en-GB" sz="1400" u="sng" dirty="0" smtClean="0">
                <a:hlinkClick r:id="rId6"/>
              </a:rPr>
              <a:t>/</a:t>
            </a:r>
            <a:r>
              <a:rPr lang="en-GB" sz="1400" u="sng" dirty="0"/>
              <a:t> </a:t>
            </a:r>
            <a:r>
              <a:rPr lang="en-GB" sz="1400" dirty="0" smtClean="0"/>
              <a:t>(Accessed </a:t>
            </a:r>
            <a:r>
              <a:rPr lang="en-GB" sz="1400" dirty="0"/>
              <a:t>October 18 </a:t>
            </a:r>
            <a:r>
              <a:rPr lang="en-GB" sz="1400" dirty="0" smtClean="0"/>
              <a:t>2018)</a:t>
            </a:r>
            <a:endParaRPr lang="en-GB" sz="1400" dirty="0"/>
          </a:p>
          <a:p>
            <a:pPr marL="342900" indent="-342900">
              <a:buFont typeface="Wingdings" panose="05000000000000000000" pitchFamily="2" charset="2"/>
              <a:buChar char="§"/>
            </a:pPr>
            <a:endParaRPr lang="en-GB" sz="1400" dirty="0"/>
          </a:p>
          <a:p>
            <a:pPr marL="342900" indent="-342900">
              <a:buFont typeface="Wingdings" panose="05000000000000000000" pitchFamily="2" charset="2"/>
              <a:buChar char="§"/>
            </a:pPr>
            <a:r>
              <a:rPr lang="en-GB" sz="1400" dirty="0" smtClean="0"/>
              <a:t>Welsh Government (2017) ‘</a:t>
            </a:r>
            <a:r>
              <a:rPr lang="en-GB" sz="1400" i="1" dirty="0" smtClean="0"/>
              <a:t>Flying Start.’ </a:t>
            </a:r>
            <a:r>
              <a:rPr lang="en-GB" sz="1400" dirty="0"/>
              <a:t>[Online] Available </a:t>
            </a:r>
            <a:r>
              <a:rPr lang="en-GB" sz="1400" dirty="0" smtClean="0"/>
              <a:t>at: </a:t>
            </a:r>
            <a:r>
              <a:rPr lang="en-GB" sz="1400" u="sng" dirty="0" smtClean="0">
                <a:hlinkClick r:id="rId7"/>
              </a:rPr>
              <a:t>https://gov.wales/topics/people-and-communities/people/children-and-young-people/parenting-support-guidance/help/flyingstart/?lang=en</a:t>
            </a:r>
            <a:r>
              <a:rPr lang="en-GB" sz="1400" dirty="0" smtClean="0"/>
              <a:t> (Accessed October 20 2018)</a:t>
            </a:r>
            <a:endParaRPr lang="en-GB" dirty="0"/>
          </a:p>
        </p:txBody>
      </p:sp>
      <p:sp>
        <p:nvSpPr>
          <p:cNvPr id="5" name="TextBox 4"/>
          <p:cNvSpPr txBox="1"/>
          <p:nvPr/>
        </p:nvSpPr>
        <p:spPr>
          <a:xfrm>
            <a:off x="3528137" y="271463"/>
            <a:ext cx="5315826" cy="523220"/>
          </a:xfrm>
          <a:prstGeom prst="rect">
            <a:avLst/>
          </a:prstGeom>
          <a:noFill/>
        </p:spPr>
        <p:txBody>
          <a:bodyPr wrap="square" rtlCol="0">
            <a:spAutoFit/>
          </a:bodyPr>
          <a:lstStyle/>
          <a:p>
            <a:pPr algn="ctr"/>
            <a:r>
              <a:rPr lang="en-US" sz="2800" b="1" u="sng" dirty="0" smtClean="0"/>
              <a:t>Paired Presentation Reference list</a:t>
            </a:r>
            <a:endParaRPr lang="en-GB" sz="2800" b="1" u="sng" dirty="0"/>
          </a:p>
        </p:txBody>
      </p:sp>
    </p:spTree>
    <p:extLst>
      <p:ext uri="{BB962C8B-B14F-4D97-AF65-F5344CB8AC3E}">
        <p14:creationId xmlns:p14="http://schemas.microsoft.com/office/powerpoint/2010/main" val="43157519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3859</TotalTime>
  <Words>2193</Words>
  <Application>Microsoft Office PowerPoint</Application>
  <PresentationFormat>Widescreen</PresentationFormat>
  <Paragraphs>154</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Menna</dc:creator>
  <cp:lastModifiedBy>Menna</cp:lastModifiedBy>
  <cp:revision>111</cp:revision>
  <dcterms:created xsi:type="dcterms:W3CDTF">2018-10-03T15:28:50Z</dcterms:created>
  <dcterms:modified xsi:type="dcterms:W3CDTF">2018-10-30T17:58:09Z</dcterms:modified>
</cp:coreProperties>
</file>