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11"/>
  </p:notesMasterIdLst>
  <p:sldIdLst>
    <p:sldId id="256" r:id="rId2"/>
    <p:sldId id="257" r:id="rId3"/>
    <p:sldId id="260" r:id="rId4"/>
    <p:sldId id="259" r:id="rId5"/>
    <p:sldId id="264" r:id="rId6"/>
    <p:sldId id="262" r:id="rId7"/>
    <p:sldId id="263" r:id="rId8"/>
    <p:sldId id="258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5343" autoAdjust="0"/>
  </p:normalViewPr>
  <p:slideViewPr>
    <p:cSldViewPr snapToGrid="0">
      <p:cViewPr varScale="1">
        <p:scale>
          <a:sx n="61" d="100"/>
          <a:sy n="61" d="100"/>
        </p:scale>
        <p:origin x="109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9FAF15-79AA-43F7-BED6-CA6BC525E5E8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C1D7C-88CB-4556-BA32-7A98954C3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795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685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005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6131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541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233143"/>
              </a:solidFill>
              <a:effectLst/>
              <a:latin typeface="HK Grotesk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4018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611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2891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9773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AC1D7C-88CB-4556-BA32-7A98954C3A8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598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949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011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741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293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682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4163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974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412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0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77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460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024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762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037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8313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1165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190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2192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6" r:id="rId12"/>
    <p:sldLayoutId id="2147483671" r:id="rId13"/>
    <p:sldLayoutId id="2147483672" r:id="rId14"/>
    <p:sldLayoutId id="2147483673" r:id="rId15"/>
    <p:sldLayoutId id="2147483674" r:id="rId16"/>
    <p:sldLayoutId id="2147483675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E8B85D-8336-43DA-9E0A-696F84A682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013" r="16875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 flipH="1">
            <a:off x="7737531" y="1101852"/>
            <a:ext cx="4254640" cy="4654297"/>
          </a:xfrm>
          <a:prstGeom prst="round2SameRect">
            <a:avLst>
              <a:gd name="adj1" fmla="val 5146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65585-2DBE-44A1-A972-CCD8B55F96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4543" y="1623412"/>
            <a:ext cx="3503122" cy="2287229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dirty="0"/>
              <a:t>Additional Learning Needs </a:t>
            </a:r>
            <a:br>
              <a:rPr lang="en-GB" sz="4400" dirty="0"/>
            </a:br>
            <a:r>
              <a:rPr lang="en-GB" sz="4400" dirty="0"/>
              <a:t>Co-ordinator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BA149D-16E1-4EF8-80DC-D89EC17D4B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4543" y="4009771"/>
            <a:ext cx="3503122" cy="1244361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solidFill>
                  <a:srgbClr val="98A72E"/>
                </a:solidFill>
              </a:rPr>
              <a:t>ALNCO</a:t>
            </a:r>
          </a:p>
          <a:p>
            <a:pPr algn="l"/>
            <a:endParaRPr lang="en-GB" sz="1800" dirty="0">
              <a:solidFill>
                <a:srgbClr val="98A72E"/>
              </a:solidFill>
            </a:endParaRPr>
          </a:p>
          <a:p>
            <a:pPr algn="l"/>
            <a:endParaRPr lang="en-GB" sz="1800" dirty="0">
              <a:solidFill>
                <a:srgbClr val="98A72E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02A60B-54DF-4070-89EF-0A5B30ED0C48}"/>
              </a:ext>
            </a:extLst>
          </p:cNvPr>
          <p:cNvSpPr txBox="1"/>
          <p:nvPr/>
        </p:nvSpPr>
        <p:spPr>
          <a:xfrm>
            <a:off x="318052" y="5969240"/>
            <a:ext cx="4015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Number: 1908822</a:t>
            </a:r>
          </a:p>
        </p:txBody>
      </p:sp>
    </p:spTree>
    <p:extLst>
      <p:ext uri="{BB962C8B-B14F-4D97-AF65-F5344CB8AC3E}">
        <p14:creationId xmlns:p14="http://schemas.microsoft.com/office/powerpoint/2010/main" val="3206263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B051A4-96A7-4A11-9DAD-063A9C577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5659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D4E11-E15A-455F-8CE4-BA6825856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466289"/>
            <a:ext cx="10353761" cy="163334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Cooper Black" panose="0208090404030B020404" pitchFamily="18" charset="0"/>
              </a:rPr>
              <a:t>Additional Learning Needs </a:t>
            </a:r>
            <a:br>
              <a:rPr lang="en-GB" sz="4800" dirty="0">
                <a:solidFill>
                  <a:srgbClr val="FFFFFF"/>
                </a:solidFill>
                <a:latin typeface="Cooper Black" panose="0208090404030B020404" pitchFamily="18" charset="0"/>
              </a:rPr>
            </a:br>
            <a:r>
              <a:rPr lang="en-GB" sz="4800" dirty="0">
                <a:solidFill>
                  <a:srgbClr val="FFFFFF"/>
                </a:solidFill>
                <a:latin typeface="Cooper Black" panose="0208090404030B020404" pitchFamily="18" charset="0"/>
              </a:rPr>
              <a:t>Co-Ordinator (</a:t>
            </a:r>
            <a:r>
              <a:rPr lang="en-GB" sz="4800" dirty="0" err="1">
                <a:solidFill>
                  <a:srgbClr val="FFFFFF"/>
                </a:solidFill>
                <a:latin typeface="Cooper Black" panose="0208090404030B020404" pitchFamily="18" charset="0"/>
              </a:rPr>
              <a:t>ALNCo</a:t>
            </a:r>
            <a:r>
              <a:rPr lang="en-GB" sz="4800" dirty="0">
                <a:solidFill>
                  <a:srgbClr val="FFFFFF"/>
                </a:solidFill>
                <a:latin typeface="Cooper Black" panose="0208090404030B020404" pitchFamily="18" charset="0"/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87B25-1511-4951-8D2A-C175C55CB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406" y="2920788"/>
            <a:ext cx="4738860" cy="3562629"/>
          </a:xfrm>
          <a:effectLst/>
        </p:spPr>
        <p:txBody>
          <a:bodyPr anchor="ctr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Previously known as a Special Educational Needs Co-Ordinator (SENCo)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New legislation has developed the role further →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critical role within schools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Ensures children with additional learning needs and disabilities access the support they require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All schools should have an identified staff member as 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indent="0" algn="r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Edukey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2019; Swansea Council, 2019)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2F6574-3E2D-4C46-8C92-CB61F5ED7E73}"/>
              </a:ext>
            </a:extLst>
          </p:cNvPr>
          <p:cNvSpPr/>
          <p:nvPr/>
        </p:nvSpPr>
        <p:spPr>
          <a:xfrm>
            <a:off x="6354928" y="2695244"/>
            <a:ext cx="5438665" cy="5539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000" b="0" cap="none" spc="0" dirty="0">
                <a:ln w="0"/>
                <a:solidFill>
                  <a:schemeClr val="tx2">
                    <a:lumMod val="50000"/>
                    <a:lumOff val="50000"/>
                  </a:schemeClr>
                </a:solidFill>
                <a:effectLst/>
                <a:latin typeface="Cooper Black" panose="020B0604020202020204" pitchFamily="18" charset="0"/>
                <a:cs typeface="Arial" panose="020B0604020202020204" pitchFamily="34" charset="0"/>
              </a:rPr>
              <a:t>Roles and Responsibilities</a:t>
            </a:r>
            <a:endParaRPr lang="en-GB" sz="3000" b="0" cap="none" spc="0" dirty="0">
              <a:ln w="0"/>
              <a:solidFill>
                <a:schemeClr val="tx2">
                  <a:lumMod val="50000"/>
                  <a:lumOff val="50000"/>
                </a:schemeClr>
              </a:solidFill>
              <a:effectLst/>
              <a:latin typeface="Cooper Black" panose="020B06040202020202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D66384-8968-4B39-B5EB-B385DBD121C7}"/>
              </a:ext>
            </a:extLst>
          </p:cNvPr>
          <p:cNvSpPr txBox="1"/>
          <p:nvPr/>
        </p:nvSpPr>
        <p:spPr>
          <a:xfrm>
            <a:off x="6098772" y="3398557"/>
            <a:ext cx="6093228" cy="38811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Coordinates the provision for al</a:t>
            </a: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 learners with ALN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Works closely with the headteacher, senior management and teachers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Involved in strategic development of ALN policies and provision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Oversee records of all learners with ALN 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Liaise with/advice colleagues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Manage SEN team of teachers/learning support assistants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Contribute to professional development and training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Liaise with parents and other professionals</a:t>
            </a:r>
          </a:p>
          <a:p>
            <a:pPr marL="36900" marR="0" lvl="0" algn="r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tabLst/>
              <a:defRPr/>
            </a:pPr>
            <a:r>
              <a:rPr lang="en-GB" sz="14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rgbClr val="243441"/>
                </a:solidFill>
                <a:effectLst>
                  <a:outerShdw blurRad="9525" dist="25400" dir="14640000" algn="tl" rotWithShape="0">
                    <a:srgbClr val="FFFFFF">
                      <a:alpha val="3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(Crown, 2017)</a:t>
            </a:r>
          </a:p>
          <a:p>
            <a:pPr marL="3429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tabLst/>
              <a:defRPr/>
            </a:pPr>
            <a:endParaRPr lang="en-GB" sz="1400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rgbClr val="24344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900" marR="0" lvl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rgbClr val="24344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1183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A98FD4FC-479A-4C2B-84A5-CF81E055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60E1E7-A4CA-4095-9407-E1A472719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905" y="532076"/>
            <a:ext cx="3470310" cy="6784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400" dirty="0">
                <a:latin typeface="Cooper Black" panose="0208090404030B020404" pitchFamily="18" charset="0"/>
              </a:rPr>
              <a:t>Children’s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EDCE3-B018-4070-B288-C59EFD1E8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6" y="1423362"/>
            <a:ext cx="4100419" cy="473302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 Nations Convention on the Rights of the Child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Article 2 - Non-discrimination 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Article 3 – Best interest of the child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Article 6 – Right to survival and development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Article 12 – Right to be heard</a:t>
            </a:r>
          </a:p>
          <a:p>
            <a:pPr marL="0" indent="0" algn="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3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US" sz="23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Additional Learning Needs and Educational Tribunal (Wales) Act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2018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Meet the needs of children and young people with ALN from birth-further education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300" b="1" u="sng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 Code of Practice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Offers advice and instructions 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3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Ensures professionals comply with the law</a:t>
            </a:r>
          </a:p>
          <a:p>
            <a:pPr marL="0" indent="0" algn="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(Children’s Commissioner for Wales, 2019)</a:t>
            </a:r>
          </a:p>
          <a:p>
            <a:pPr marL="285750" indent="-285750"/>
            <a:endParaRPr lang="en-US" sz="16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2B6DA-8981-49B0-8BB5-0A4A89730FA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32" r="18321"/>
          <a:stretch/>
        </p:blipFill>
        <p:spPr>
          <a:xfrm>
            <a:off x="5400962" y="583833"/>
            <a:ext cx="6133961" cy="55808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C8FE5A-22B0-4BD9-B1BB-4CBD48BD640A}"/>
              </a:ext>
            </a:extLst>
          </p:cNvPr>
          <p:cNvSpPr txBox="1"/>
          <p:nvPr/>
        </p:nvSpPr>
        <p:spPr>
          <a:xfrm>
            <a:off x="8865704" y="6188766"/>
            <a:ext cx="31010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bg1"/>
                </a:solidFill>
              </a:rPr>
              <a:t>(Children’s Commissioner for Wales, 2018)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5A0378-3AFE-42B9-802D-4E33B42BEB42}"/>
              </a:ext>
            </a:extLst>
          </p:cNvPr>
          <p:cNvSpPr txBox="1"/>
          <p:nvPr/>
        </p:nvSpPr>
        <p:spPr>
          <a:xfrm>
            <a:off x="228600" y="6234024"/>
            <a:ext cx="8411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Maslow’s Hierarchy of Needs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Unless a student’s basic needs are met, they cannot achieve higher levels of growth and development (Freitas and Leonard, 2011)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FE5B629-2BF0-40A4-9698-CE35EE12B8DD}"/>
              </a:ext>
            </a:extLst>
          </p:cNvPr>
          <p:cNvCxnSpPr/>
          <p:nvPr/>
        </p:nvCxnSpPr>
        <p:spPr>
          <a:xfrm flipV="1">
            <a:off x="228600" y="4313208"/>
            <a:ext cx="0" cy="1875558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F253C34-8A7B-4143-8261-6156CDFCA306}"/>
              </a:ext>
            </a:extLst>
          </p:cNvPr>
          <p:cNvCxnSpPr/>
          <p:nvPr/>
        </p:nvCxnSpPr>
        <p:spPr>
          <a:xfrm>
            <a:off x="228600" y="4313208"/>
            <a:ext cx="414866" cy="0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12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B051A4-96A7-4A11-9DAD-063A9C577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5659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A7DAC-FA03-4E62-A873-B3A86310C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4" y="741515"/>
            <a:ext cx="10353761" cy="163334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Cooper Black" panose="0208090404030B020404" pitchFamily="18" charset="0"/>
              </a:rPr>
              <a:t>Key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64328-3BFE-4A54-B697-7C46EA35F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3070927"/>
            <a:ext cx="10353762" cy="3045558"/>
          </a:xfrm>
          <a:effectLst/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key principles of an effective </a:t>
            </a:r>
            <a:r>
              <a:rPr lang="en-GB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include a focus on: </a:t>
            </a:r>
          </a:p>
          <a:p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their own professional development </a:t>
            </a:r>
          </a:p>
          <a:p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leading, developing and supporting colleagues </a:t>
            </a:r>
          </a:p>
          <a:p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in partnership with students, their families and other professionals</a:t>
            </a:r>
          </a:p>
          <a:p>
            <a:pPr marL="36900" indent="0" algn="r">
              <a:buNone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(Crown, 2017)</a:t>
            </a:r>
          </a:p>
        </p:txBody>
      </p:sp>
    </p:spTree>
    <p:extLst>
      <p:ext uri="{BB962C8B-B14F-4D97-AF65-F5344CB8AC3E}">
        <p14:creationId xmlns:p14="http://schemas.microsoft.com/office/powerpoint/2010/main" val="17448374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99E0A-81E4-4204-AB1E-C952A30FF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42" y="226516"/>
            <a:ext cx="4530187" cy="1713923"/>
          </a:xfrm>
        </p:spPr>
        <p:txBody>
          <a:bodyPr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  <a:latin typeface="Cooper Black" panose="0208090404030B020404" pitchFamily="18" charset="0"/>
              </a:rPr>
              <a:t>Organisational Skills</a:t>
            </a:r>
          </a:p>
        </p:txBody>
      </p:sp>
      <p:pic>
        <p:nvPicPr>
          <p:cNvPr id="6" name="Picture 5" descr="A close up of a clock&#10;&#10;Description automatically generated">
            <a:extLst>
              <a:ext uri="{FF2B5EF4-FFF2-40B4-BE49-F238E27FC236}">
                <a16:creationId xmlns:a16="http://schemas.microsoft.com/office/drawing/2014/main" id="{757FF5A4-BE78-4213-952A-22EB4F448B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048" y="1362509"/>
            <a:ext cx="3056189" cy="41329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16D9A4-AE43-47FE-BDD1-DA4B83DBC7F2}"/>
              </a:ext>
            </a:extLst>
          </p:cNvPr>
          <p:cNvSpPr txBox="1"/>
          <p:nvPr/>
        </p:nvSpPr>
        <p:spPr>
          <a:xfrm>
            <a:off x="9662818" y="4947529"/>
            <a:ext cx="15820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Subpng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A567417-B538-4D4D-83BF-953CEF67CCC3}"/>
              </a:ext>
            </a:extLst>
          </p:cNvPr>
          <p:cNvSpPr/>
          <p:nvPr/>
        </p:nvSpPr>
        <p:spPr>
          <a:xfrm>
            <a:off x="8508905" y="795713"/>
            <a:ext cx="368309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Collaboration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186D26-36DE-4ADA-822C-CBFD51F97D6E}"/>
              </a:ext>
            </a:extLst>
          </p:cNvPr>
          <p:cNvSpPr/>
          <p:nvPr/>
        </p:nvSpPr>
        <p:spPr>
          <a:xfrm>
            <a:off x="4786656" y="110160"/>
            <a:ext cx="20617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Planning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83F5E7A-925D-4BC4-86DF-D9C84BA5D43E}"/>
              </a:ext>
            </a:extLst>
          </p:cNvPr>
          <p:cNvSpPr/>
          <p:nvPr/>
        </p:nvSpPr>
        <p:spPr>
          <a:xfrm>
            <a:off x="4017700" y="2457349"/>
            <a:ext cx="368309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Delegation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D627B00-F173-4959-82A3-E0632D12C95F}"/>
              </a:ext>
            </a:extLst>
          </p:cNvPr>
          <p:cNvSpPr/>
          <p:nvPr/>
        </p:nvSpPr>
        <p:spPr>
          <a:xfrm>
            <a:off x="9951237" y="3282517"/>
            <a:ext cx="2154999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Physical </a:t>
            </a:r>
          </a:p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organisation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skills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BA2A4CF-1223-49E9-A662-46147D555534}"/>
              </a:ext>
            </a:extLst>
          </p:cNvPr>
          <p:cNvSpPr/>
          <p:nvPr/>
        </p:nvSpPr>
        <p:spPr>
          <a:xfrm>
            <a:off x="4740048" y="4791750"/>
            <a:ext cx="2154999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Mental </a:t>
            </a:r>
          </a:p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organisation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skills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231B68A-DD0F-4268-AF41-422DE8C6535A}"/>
              </a:ext>
            </a:extLst>
          </p:cNvPr>
          <p:cNvSpPr/>
          <p:nvPr/>
        </p:nvSpPr>
        <p:spPr>
          <a:xfrm>
            <a:off x="9499601" y="5817643"/>
            <a:ext cx="242837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Teamwork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EA753D-1422-42A8-A14A-8EB8C7DEC229}"/>
              </a:ext>
            </a:extLst>
          </p:cNvPr>
          <p:cNvSpPr txBox="1"/>
          <p:nvPr/>
        </p:nvSpPr>
        <p:spPr>
          <a:xfrm>
            <a:off x="264024" y="2146733"/>
            <a:ext cx="4305305" cy="6572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Efficient &amp; effective</a:t>
            </a: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    (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Duszynski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  <a:p>
            <a:pPr marL="342900" lvl="0" indent="-30600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243441"/>
              </a:buClr>
              <a:buSzPct val="70000"/>
              <a:buFont typeface="Wingdings 2" charset="2"/>
              <a:buChar char=""/>
              <a:defRPr/>
            </a:pPr>
            <a:endParaRPr lang="en-GB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2650" lvl="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Coordinate the provision for all learners with ALN</a:t>
            </a:r>
          </a:p>
          <a:p>
            <a:pPr marL="322650" lvl="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of ALN policies and provision</a:t>
            </a:r>
          </a:p>
          <a:p>
            <a:pPr marL="32265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Oversee records of all learners with ALN </a:t>
            </a:r>
          </a:p>
          <a:p>
            <a:pPr marL="32265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Contribute to professional development and training</a:t>
            </a:r>
          </a:p>
          <a:p>
            <a:pPr marL="32265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SEN team of teachers/learning support assistants</a:t>
            </a:r>
          </a:p>
          <a:p>
            <a:pPr marL="36900" algn="r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defRPr/>
            </a:pPr>
            <a:r>
              <a:rPr lang="en-GB" sz="1600" dirty="0">
                <a:ln>
                  <a:solidFill>
                    <a:srgbClr val="FFFFFF">
                      <a:lumMod val="75000"/>
                      <a:lumOff val="25000"/>
                      <a:alpha val="10000"/>
                    </a:srgbClr>
                  </a:solidFill>
                </a:ln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(Crown, 2017)</a:t>
            </a:r>
          </a:p>
          <a:p>
            <a:pPr marL="32265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endParaRPr lang="en-GB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rgbClr val="24344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265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endParaRPr lang="en-GB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rgbClr val="24344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2650" lvl="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endParaRPr lang="en-GB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rgbClr val="24344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2650" lvl="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endParaRPr lang="en-GB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22650" lvl="0" indent="-285750" defTabSz="457200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bg1"/>
              </a:buClr>
              <a:buSzPct val="70000"/>
              <a:buFont typeface="Arial" panose="020B0604020202020204" pitchFamily="34" charset="0"/>
              <a:buChar char="•"/>
              <a:defRPr/>
            </a:pPr>
            <a:endParaRPr lang="en-GB" dirty="0">
              <a:ln>
                <a:solidFill>
                  <a:srgbClr val="FFFFFF">
                    <a:lumMod val="75000"/>
                    <a:lumOff val="25000"/>
                    <a:alpha val="10000"/>
                  </a:srgb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rgbClr val="FFFFFF">
                    <a:alpha val="30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7144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8" grpId="0"/>
      <p:bldP spid="19" grpId="0"/>
      <p:bldP spid="20" grpId="0"/>
      <p:bldP spid="2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99E0A-81E4-4204-AB1E-C952A30FF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940" y="79475"/>
            <a:ext cx="4654286" cy="1730250"/>
          </a:xfrm>
        </p:spPr>
        <p:txBody>
          <a:bodyPr>
            <a:noAutofit/>
          </a:bodyPr>
          <a:lstStyle/>
          <a:p>
            <a:pPr algn="r"/>
            <a:r>
              <a:rPr lang="en-GB" sz="4200" dirty="0">
                <a:solidFill>
                  <a:srgbClr val="FFFFFF"/>
                </a:solidFill>
                <a:latin typeface="Cooper Black" panose="0208090404030B020404" pitchFamily="18" charset="0"/>
              </a:rPr>
              <a:t>Communication Skills</a:t>
            </a:r>
          </a:p>
        </p:txBody>
      </p:sp>
      <p:pic>
        <p:nvPicPr>
          <p:cNvPr id="9" name="Graphic 8" descr="Chat">
            <a:extLst>
              <a:ext uri="{FF2B5EF4-FFF2-40B4-BE49-F238E27FC236}">
                <a16:creationId xmlns:a16="http://schemas.microsoft.com/office/drawing/2014/main" id="{1A9F7D1D-67FF-4565-B712-36D8C3EF84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25578" y="1094348"/>
            <a:ext cx="4669304" cy="466930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E6AE727-E3FA-45C9-BD9B-A2BE6A34F476}"/>
              </a:ext>
            </a:extLst>
          </p:cNvPr>
          <p:cNvSpPr/>
          <p:nvPr/>
        </p:nvSpPr>
        <p:spPr>
          <a:xfrm>
            <a:off x="4809044" y="255657"/>
            <a:ext cx="355118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Oral communication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076B83-5770-4B6A-BAEF-34276E5E8601}"/>
              </a:ext>
            </a:extLst>
          </p:cNvPr>
          <p:cNvSpPr/>
          <p:nvPr/>
        </p:nvSpPr>
        <p:spPr>
          <a:xfrm>
            <a:off x="8500522" y="5278904"/>
            <a:ext cx="355118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Written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communication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09CBCA0-273B-43AE-8510-14136D4D22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9491" y="337303"/>
            <a:ext cx="1543452" cy="164782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5B081D7-72C7-4E04-A0B4-509AC1ECEC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973" y="3955465"/>
            <a:ext cx="1853956" cy="132343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B6E3EAD-6688-4287-88EF-3E597E6463A8}"/>
              </a:ext>
            </a:extLst>
          </p:cNvPr>
          <p:cNvSpPr/>
          <p:nvPr/>
        </p:nvSpPr>
        <p:spPr>
          <a:xfrm>
            <a:off x="9842594" y="1161215"/>
            <a:ext cx="250416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Adaptable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EEAA9A-933B-4057-819F-AD73D31B68DD}"/>
              </a:ext>
            </a:extLst>
          </p:cNvPr>
          <p:cNvSpPr txBox="1"/>
          <p:nvPr/>
        </p:nvSpPr>
        <p:spPr>
          <a:xfrm>
            <a:off x="10276115" y="62655"/>
            <a:ext cx="19158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(Signalong, 2020)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15767E-38D8-4C12-AF7A-A776981C4938}"/>
              </a:ext>
            </a:extLst>
          </p:cNvPr>
          <p:cNvSpPr/>
          <p:nvPr/>
        </p:nvSpPr>
        <p:spPr>
          <a:xfrm>
            <a:off x="4033298" y="5006623"/>
            <a:ext cx="355118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Effective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E1373F6-AA96-42AD-B1A7-5C988D5B2DA2}"/>
              </a:ext>
            </a:extLst>
          </p:cNvPr>
          <p:cNvSpPr txBox="1"/>
          <p:nvPr/>
        </p:nvSpPr>
        <p:spPr>
          <a:xfrm>
            <a:off x="4809044" y="3541486"/>
            <a:ext cx="14466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(University of York, 2018)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6B4C5FB-5DCD-4C6C-9043-B13D98CB235E}"/>
              </a:ext>
            </a:extLst>
          </p:cNvPr>
          <p:cNvSpPr txBox="1"/>
          <p:nvPr/>
        </p:nvSpPr>
        <p:spPr>
          <a:xfrm>
            <a:off x="269824" y="1809725"/>
            <a:ext cx="4114635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Liaising with and advising colleagues </a:t>
            </a:r>
          </a:p>
          <a:p>
            <a:pPr marL="171450" indent="-171450"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the ALN team of teachers and learning support assistants  </a:t>
            </a:r>
          </a:p>
          <a:p>
            <a:pPr marL="171450" indent="-171450"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Contributing to the professional development and training of staff</a:t>
            </a:r>
          </a:p>
          <a:p>
            <a:pPr marL="171450" indent="-1714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liaison with parents and other professionals</a:t>
            </a:r>
          </a:p>
          <a:p>
            <a:pPr algn="r">
              <a:spcAft>
                <a:spcPts val="1200"/>
              </a:spcAft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(Crown, 2017)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659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16" grpId="0"/>
      <p:bldP spid="12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DF9388BB-1986-445A-BE8E-C802ABDAF8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1" r="13737" b="-1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27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99E0A-81E4-4204-AB1E-C952A30FF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210574"/>
            <a:ext cx="3596420" cy="97901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800" dirty="0">
                <a:latin typeface="Cooper Black" panose="0208090404030B020404" pitchFamily="18" charset="0"/>
              </a:rPr>
              <a:t>Reflective Practice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9BAB33-8E14-4B0B-A864-7A497B768DAF}"/>
              </a:ext>
            </a:extLst>
          </p:cNvPr>
          <p:cNvSpPr txBox="1"/>
          <p:nvPr/>
        </p:nvSpPr>
        <p:spPr>
          <a:xfrm>
            <a:off x="913795" y="1968237"/>
            <a:ext cx="3531684" cy="367918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6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967522-5F68-4504-8493-8BA56EE3D160}"/>
              </a:ext>
            </a:extLst>
          </p:cNvPr>
          <p:cNvSpPr txBox="1"/>
          <p:nvPr/>
        </p:nvSpPr>
        <p:spPr>
          <a:xfrm>
            <a:off x="2902404" y="5791259"/>
            <a:ext cx="19648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(Goodwin, 2015)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160741F-7619-49E8-906D-6B10D164774B}"/>
              </a:ext>
            </a:extLst>
          </p:cNvPr>
          <p:cNvSpPr txBox="1"/>
          <p:nvPr/>
        </p:nvSpPr>
        <p:spPr>
          <a:xfrm>
            <a:off x="643466" y="2333423"/>
            <a:ext cx="4100419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226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Continuing professional development (CPD)</a:t>
            </a:r>
          </a:p>
          <a:p>
            <a:pPr marL="3226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to become a skilled practitioner</a:t>
            </a:r>
          </a:p>
          <a:p>
            <a:pPr marL="3226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Self-observation &amp; self-evaluation</a:t>
            </a:r>
          </a:p>
          <a:p>
            <a:pPr marL="3226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and improvement</a:t>
            </a:r>
          </a:p>
          <a:p>
            <a:pPr marL="36900" algn="r">
              <a:spcAft>
                <a:spcPts val="12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(Spalding, 2020)</a:t>
            </a:r>
          </a:p>
        </p:txBody>
      </p:sp>
    </p:spTree>
    <p:extLst>
      <p:ext uri="{BB962C8B-B14F-4D97-AF65-F5344CB8AC3E}">
        <p14:creationId xmlns:p14="http://schemas.microsoft.com/office/powerpoint/2010/main" val="1456482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B051A4-96A7-4A11-9DAD-063A9C577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5659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D4E11-E15A-455F-8CE4-BA6825856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466289"/>
            <a:ext cx="10353761" cy="163334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Cooper Black" panose="0208090404030B0204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87B25-1511-4951-8D2A-C175C55CB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52" y="3295371"/>
            <a:ext cx="11526894" cy="3562629"/>
          </a:xfrm>
          <a:effectLst/>
        </p:spPr>
        <p:txBody>
          <a:bodyPr anchor="ctr">
            <a:normAutofit fontScale="925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Wales. (2018).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Universal Children’s Day 2018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https://www.childcomwales.org.uk/our-work/sallys-blog/universal-childrens-day-2018/. Accessed on: 01.05.2020.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ALN Code of Practice Consultation Response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https://www.childcomwales.org.uk/our-work/policy-positions/aln-code-of-practice-consultation-response/. Accessed on: 04.05.2020.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Crown. (2017).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Role of the Special Educational Needs Co-Ordinator (SENCo).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Cardiff: Welsh Government.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Duszynski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M.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Organisational Skills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https://zety.com/blog/organizational-skills. Accessed on: 05.05.2020.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Edukey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Role of the Additional Learning Needs Co-Ordinator (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https://www.provisionmap.co.uk/role-of-the-additional-learning-needs-co-ordinator-alnco/. Accessed on: 01.05.2020.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Freitas. F, and Leonard. L. (2011). ‘Maslow’s hierarchy of needs and student academic success’.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Teaching and Learning in Nursing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6(1) pp. 9-13.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Goodwin. T. (2015).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Potential Issues with the sue of Reflective Practice to Improve Performance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http://www.tomgodwin.co.uk/blog/academic-writingpresentations/the-potential-issues-with-the-use-of-reflective-practice-to-improve-performance/. Accessed on: 05.05.2020.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53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B051A4-96A7-4A11-9DAD-063A9C577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5659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D4E11-E15A-455F-8CE4-BA6825856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466289"/>
            <a:ext cx="10353761" cy="163334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Cooper Black" panose="0208090404030B0204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87B25-1511-4951-8D2A-C175C55CB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52" y="3295371"/>
            <a:ext cx="11526894" cy="3562629"/>
          </a:xfrm>
          <a:effectLst/>
        </p:spPr>
        <p:txBody>
          <a:bodyPr anchor="ctr">
            <a:normAutofit fontScale="925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Signalong.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Signalong: The Communication Trust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https://signalong.org.uk/. Accessed on: 05.05.2020.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Spalding. A.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Encourage Reflective Teaching in your School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https://blog.irisconnect.com/uk/blog/5-benefits-of-encouraging-teacher-self-reflection. Accessed on: 05.05.2020.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Subpng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Clock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https://www.subpng.com/png-juuhp5/. Accessed on: 05.05.2020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Swansea Council.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Role of the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and Professionals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https://www.swansea.gov.uk/article/46471/Role-of-the-ALNCo-and-professionals. Accessed on: 01.05.2020.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UNICEF.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Articles in Action: The United Nations Convention on the Rights of the Child in the UK School Context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https://www.unicef.org.uk/rights-respecting-schools/wp-content/uploads/sites/4/2019/06/Articles-in-Action-V2-050619.pdf. Accessed on: 04.05.2020.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University of York. (2018).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not a Monologue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https://online.york.ac.uk/effective-communication-is-not-a-monologue/. Accessed on: 05.05.2020.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Web Stock Review.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Collaboration Clipart Organisation Skill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https://webstockreview.net/pict/getfirst. Accessed on: 05.05.2020.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82273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RegularSeedLeftStep">
      <a:dk1>
        <a:srgbClr val="000000"/>
      </a:dk1>
      <a:lt1>
        <a:srgbClr val="FFFFFF"/>
      </a:lt1>
      <a:dk2>
        <a:srgbClr val="243441"/>
      </a:dk2>
      <a:lt2>
        <a:srgbClr val="E3E2E8"/>
      </a:lt2>
      <a:accent1>
        <a:srgbClr val="98A72E"/>
      </a:accent1>
      <a:accent2>
        <a:srgbClr val="C39629"/>
      </a:accent2>
      <a:accent3>
        <a:srgbClr val="D5673B"/>
      </a:accent3>
      <a:accent4>
        <a:srgbClr val="C3293D"/>
      </a:accent4>
      <a:accent5>
        <a:srgbClr val="D53B8F"/>
      </a:accent5>
      <a:accent6>
        <a:srgbClr val="C329BD"/>
      </a:accent6>
      <a:hlink>
        <a:srgbClr val="7C71CF"/>
      </a:hlink>
      <a:folHlink>
        <a:srgbClr val="7F7F7F"/>
      </a:folHlink>
    </a:clrScheme>
    <a:fontScheme name="Slate">
      <a:majorFont>
        <a:latin typeface="Bookman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2754</TotalTime>
  <Words>964</Words>
  <Application>Microsoft Office PowerPoint</Application>
  <PresentationFormat>Widescreen</PresentationFormat>
  <Paragraphs>116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Bookman Old Style</vt:lpstr>
      <vt:lpstr>Calibri</vt:lpstr>
      <vt:lpstr>Cooper Black</vt:lpstr>
      <vt:lpstr>Franklin Gothic Book</vt:lpstr>
      <vt:lpstr>HK Grotesk</vt:lpstr>
      <vt:lpstr>Wingdings 2</vt:lpstr>
      <vt:lpstr>SlateVTI</vt:lpstr>
      <vt:lpstr>Additional Learning Needs  Co-ordinator</vt:lpstr>
      <vt:lpstr>Additional Learning Needs  Co-Ordinator (ALNCo)</vt:lpstr>
      <vt:lpstr>Children’s Rights</vt:lpstr>
      <vt:lpstr>Key Principles</vt:lpstr>
      <vt:lpstr>Organisational Skills</vt:lpstr>
      <vt:lpstr>Communication Skills</vt:lpstr>
      <vt:lpstr>Reflective Practice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Additional Learning Needs  Co-ordinator</dc:title>
  <dc:creator>Sam Murphy</dc:creator>
  <cp:lastModifiedBy>Sam Murphy</cp:lastModifiedBy>
  <cp:revision>29</cp:revision>
  <dcterms:created xsi:type="dcterms:W3CDTF">2020-05-05T15:40:14Z</dcterms:created>
  <dcterms:modified xsi:type="dcterms:W3CDTF">2020-05-07T13:34:14Z</dcterms:modified>
</cp:coreProperties>
</file>