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4" r:id="rId5"/>
  </p:sldMasterIdLst>
  <p:notesMasterIdLst>
    <p:notesMasterId r:id="rId55"/>
  </p:notesMasterIdLst>
  <p:handoutMasterIdLst>
    <p:handoutMasterId r:id="rId56"/>
  </p:handoutMasterIdLst>
  <p:sldIdLst>
    <p:sldId id="415" r:id="rId6"/>
    <p:sldId id="527" r:id="rId7"/>
    <p:sldId id="555" r:id="rId8"/>
    <p:sldId id="604" r:id="rId9"/>
    <p:sldId id="377" r:id="rId10"/>
    <p:sldId id="393" r:id="rId11"/>
    <p:sldId id="378" r:id="rId12"/>
    <p:sldId id="347" r:id="rId13"/>
    <p:sldId id="375" r:id="rId14"/>
    <p:sldId id="349" r:id="rId15"/>
    <p:sldId id="612" r:id="rId16"/>
    <p:sldId id="265" r:id="rId17"/>
    <p:sldId id="573" r:id="rId18"/>
    <p:sldId id="574" r:id="rId19"/>
    <p:sldId id="575" r:id="rId20"/>
    <p:sldId id="577" r:id="rId21"/>
    <p:sldId id="617" r:id="rId22"/>
    <p:sldId id="528" r:id="rId23"/>
    <p:sldId id="529" r:id="rId24"/>
    <p:sldId id="530" r:id="rId25"/>
    <p:sldId id="531" r:id="rId26"/>
    <p:sldId id="532" r:id="rId27"/>
    <p:sldId id="533" r:id="rId28"/>
    <p:sldId id="534" r:id="rId29"/>
    <p:sldId id="618" r:id="rId30"/>
    <p:sldId id="613" r:id="rId31"/>
    <p:sldId id="607" r:id="rId32"/>
    <p:sldId id="621" r:id="rId33"/>
    <p:sldId id="620" r:id="rId34"/>
    <p:sldId id="552" r:id="rId35"/>
    <p:sldId id="622" r:id="rId36"/>
    <p:sldId id="550" r:id="rId37"/>
    <p:sldId id="608" r:id="rId38"/>
    <p:sldId id="535" r:id="rId39"/>
    <p:sldId id="536" r:id="rId40"/>
    <p:sldId id="537" r:id="rId41"/>
    <p:sldId id="553" r:id="rId42"/>
    <p:sldId id="609" r:id="rId43"/>
    <p:sldId id="539" r:id="rId44"/>
    <p:sldId id="538" r:id="rId45"/>
    <p:sldId id="540" r:id="rId46"/>
    <p:sldId id="610" r:id="rId47"/>
    <p:sldId id="549" r:id="rId48"/>
    <p:sldId id="598" r:id="rId49"/>
    <p:sldId id="623" r:id="rId50"/>
    <p:sldId id="624" r:id="rId51"/>
    <p:sldId id="392" r:id="rId52"/>
    <p:sldId id="290" r:id="rId53"/>
    <p:sldId id="543" r:id="rId5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9D4FE7-9F34-4190-A7AC-FDD17E406E85}" v="13" dt="2025-04-13T23:05:45.8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9216"/>
    <p:restoredTop sz="84151" autoAdjust="0"/>
  </p:normalViewPr>
  <p:slideViewPr>
    <p:cSldViewPr>
      <p:cViewPr>
        <p:scale>
          <a:sx n="88" d="100"/>
          <a:sy n="88" d="100"/>
        </p:scale>
        <p:origin x="720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9444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5/10/relationships/revisionInfo" Target="revisionInfo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theme" Target="theme/theme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presProps" Target="presProps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1911FF-494C-47DF-ADBD-ECAF705B18CA}" type="doc">
      <dgm:prSet loTypeId="urn:microsoft.com/office/officeart/2008/layout/PictureAccentList" loCatId="list" qsTypeId="urn:microsoft.com/office/officeart/2005/8/quickstyle/3d4" qsCatId="3D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1378B4BD-9382-4478-986D-2DA211DF6BDF}">
      <dgm:prSet phldrT="[Text]"/>
      <dgm:spPr/>
      <dgm:t>
        <a:bodyPr/>
        <a:lstStyle/>
        <a:p>
          <a:pPr>
            <a:buNone/>
          </a:pPr>
          <a:r>
            <a:rPr lang="en-GB" dirty="0">
              <a:solidFill>
                <a:schemeClr val="tx1"/>
              </a:solidFill>
            </a:rPr>
            <a:t>By the end of this session, students should be able to:</a:t>
          </a:r>
        </a:p>
      </dgm:t>
    </dgm:pt>
    <dgm:pt modelId="{B1AAC19A-7C66-4560-97F2-A1BFE01234B8}" type="parTrans" cxnId="{2984247A-91FE-439A-B7BA-5C3FFDF0F307}">
      <dgm:prSet/>
      <dgm:spPr/>
      <dgm:t>
        <a:bodyPr/>
        <a:lstStyle/>
        <a:p>
          <a:endParaRPr lang="en-GB"/>
        </a:p>
      </dgm:t>
    </dgm:pt>
    <dgm:pt modelId="{3D36429E-D5FE-4F81-9CAB-6B4ED43179F3}" type="sibTrans" cxnId="{2984247A-91FE-439A-B7BA-5C3FFDF0F307}">
      <dgm:prSet/>
      <dgm:spPr/>
      <dgm:t>
        <a:bodyPr/>
        <a:lstStyle/>
        <a:p>
          <a:endParaRPr lang="en-GB"/>
        </a:p>
      </dgm:t>
    </dgm:pt>
    <dgm:pt modelId="{3126695D-695D-46BC-8154-E9E547E49328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Describe the functions of Linux Operating Systems</a:t>
          </a:r>
        </a:p>
      </dgm:t>
    </dgm:pt>
    <dgm:pt modelId="{F7F6E9ED-8620-4C24-9AE8-C85CCBBC3403}" type="parTrans" cxnId="{5A308654-BFB8-468E-BFE3-2580E624F418}">
      <dgm:prSet/>
      <dgm:spPr/>
      <dgm:t>
        <a:bodyPr/>
        <a:lstStyle/>
        <a:p>
          <a:endParaRPr lang="en-GB"/>
        </a:p>
      </dgm:t>
    </dgm:pt>
    <dgm:pt modelId="{DE3165C0-EB43-48FB-A121-9ADC40F1DF99}" type="sibTrans" cxnId="{5A308654-BFB8-468E-BFE3-2580E624F418}">
      <dgm:prSet/>
      <dgm:spPr/>
      <dgm:t>
        <a:bodyPr/>
        <a:lstStyle/>
        <a:p>
          <a:endParaRPr lang="en-GB"/>
        </a:p>
      </dgm:t>
    </dgm:pt>
    <dgm:pt modelId="{7C36F6C0-6F5B-495B-B6B7-0280E8793B8A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Create bash scripts</a:t>
          </a:r>
          <a:endParaRPr lang="en-GB" dirty="0"/>
        </a:p>
      </dgm:t>
    </dgm:pt>
    <dgm:pt modelId="{08D5989A-9112-4F65-AAF7-5BA4753B288C}" type="parTrans" cxnId="{F84B2609-1A06-4531-90A0-54087903FEA4}">
      <dgm:prSet/>
      <dgm:spPr/>
      <dgm:t>
        <a:bodyPr/>
        <a:lstStyle/>
        <a:p>
          <a:endParaRPr lang="en-GB"/>
        </a:p>
      </dgm:t>
    </dgm:pt>
    <dgm:pt modelId="{F2A5779A-C0DE-4904-B403-0A5969261E35}" type="sibTrans" cxnId="{F84B2609-1A06-4531-90A0-54087903FEA4}">
      <dgm:prSet/>
      <dgm:spPr/>
      <dgm:t>
        <a:bodyPr/>
        <a:lstStyle/>
        <a:p>
          <a:endParaRPr lang="en-GB"/>
        </a:p>
      </dgm:t>
    </dgm:pt>
    <dgm:pt modelId="{821CDA65-BACA-486B-8281-866BE66B7E06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</a:rPr>
            <a:t>Execute Linux commands </a:t>
          </a:r>
        </a:p>
      </dgm:t>
    </dgm:pt>
    <dgm:pt modelId="{511EC5B9-3A54-466C-A18F-36C92B6EE4D0}" type="parTrans" cxnId="{5393ED8E-459D-4B9E-979E-13E7467952CC}">
      <dgm:prSet/>
      <dgm:spPr/>
      <dgm:t>
        <a:bodyPr/>
        <a:lstStyle/>
        <a:p>
          <a:endParaRPr lang="en-GB"/>
        </a:p>
      </dgm:t>
    </dgm:pt>
    <dgm:pt modelId="{11FBAD6E-9980-49A8-B325-23A9DCD10998}" type="sibTrans" cxnId="{5393ED8E-459D-4B9E-979E-13E7467952CC}">
      <dgm:prSet/>
      <dgm:spPr/>
      <dgm:t>
        <a:bodyPr/>
        <a:lstStyle/>
        <a:p>
          <a:endParaRPr lang="en-GB"/>
        </a:p>
      </dgm:t>
    </dgm:pt>
    <dgm:pt modelId="{4B16841B-74AC-461F-BCA4-65245CEBE4DF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Describe and identify the features of Linux operating systems</a:t>
          </a:r>
        </a:p>
      </dgm:t>
    </dgm:pt>
    <dgm:pt modelId="{40EBB307-7E4C-424D-908E-E152B252D73D}" type="parTrans" cxnId="{5C7BC9BD-3BCB-428D-BADE-788D7CB35512}">
      <dgm:prSet/>
      <dgm:spPr/>
      <dgm:t>
        <a:bodyPr/>
        <a:lstStyle/>
        <a:p>
          <a:endParaRPr lang="en-GB"/>
        </a:p>
      </dgm:t>
    </dgm:pt>
    <dgm:pt modelId="{EF82948C-C8CE-4F04-93B2-931D4229D107}" type="sibTrans" cxnId="{5C7BC9BD-3BCB-428D-BADE-788D7CB35512}">
      <dgm:prSet/>
      <dgm:spPr/>
      <dgm:t>
        <a:bodyPr/>
        <a:lstStyle/>
        <a:p>
          <a:endParaRPr lang="en-GB"/>
        </a:p>
      </dgm:t>
    </dgm:pt>
    <dgm:pt modelId="{2D190605-F9AB-4877-93F7-73CDC50FB5AE}" type="pres">
      <dgm:prSet presAssocID="{A91911FF-494C-47DF-ADBD-ECAF705B18CA}" presName="layout" presStyleCnt="0">
        <dgm:presLayoutVars>
          <dgm:chMax/>
          <dgm:chPref/>
          <dgm:dir/>
          <dgm:animOne val="branch"/>
          <dgm:animLvl val="lvl"/>
          <dgm:resizeHandles/>
        </dgm:presLayoutVars>
      </dgm:prSet>
      <dgm:spPr/>
    </dgm:pt>
    <dgm:pt modelId="{6E7D90BD-E56B-4BCF-B6C0-636062AFB4D0}" type="pres">
      <dgm:prSet presAssocID="{1378B4BD-9382-4478-986D-2DA211DF6BDF}" presName="root" presStyleCnt="0">
        <dgm:presLayoutVars>
          <dgm:chMax/>
          <dgm:chPref val="4"/>
        </dgm:presLayoutVars>
      </dgm:prSet>
      <dgm:spPr/>
    </dgm:pt>
    <dgm:pt modelId="{8C12FAD5-40E2-431C-9390-142E9FFDF01E}" type="pres">
      <dgm:prSet presAssocID="{1378B4BD-9382-4478-986D-2DA211DF6BDF}" presName="rootComposite" presStyleCnt="0">
        <dgm:presLayoutVars/>
      </dgm:prSet>
      <dgm:spPr/>
    </dgm:pt>
    <dgm:pt modelId="{69CD9B64-9599-4CBC-BD5E-DABE690299D7}" type="pres">
      <dgm:prSet presAssocID="{1378B4BD-9382-4478-986D-2DA211DF6BDF}" presName="rootText" presStyleLbl="node0" presStyleIdx="0" presStyleCnt="1" custScaleX="145148">
        <dgm:presLayoutVars>
          <dgm:chMax/>
          <dgm:chPref val="4"/>
        </dgm:presLayoutVars>
      </dgm:prSet>
      <dgm:spPr/>
    </dgm:pt>
    <dgm:pt modelId="{7B6A0FD3-715B-461C-B21A-A9330CEA45D5}" type="pres">
      <dgm:prSet presAssocID="{1378B4BD-9382-4478-986D-2DA211DF6BDF}" presName="childShape" presStyleCnt="0">
        <dgm:presLayoutVars>
          <dgm:chMax val="0"/>
          <dgm:chPref val="0"/>
        </dgm:presLayoutVars>
      </dgm:prSet>
      <dgm:spPr/>
    </dgm:pt>
    <dgm:pt modelId="{2D8F6A2C-C3D1-4D56-87EC-4D642FB175B4}" type="pres">
      <dgm:prSet presAssocID="{4B16841B-74AC-461F-BCA4-65245CEBE4DF}" presName="childComposite" presStyleCnt="0">
        <dgm:presLayoutVars>
          <dgm:chMax val="0"/>
          <dgm:chPref val="0"/>
        </dgm:presLayoutVars>
      </dgm:prSet>
      <dgm:spPr/>
    </dgm:pt>
    <dgm:pt modelId="{7A3F7854-D9E5-4CA3-8DCB-8400C6E8B20D}" type="pres">
      <dgm:prSet presAssocID="{4B16841B-74AC-461F-BCA4-65245CEBE4DF}" presName="Image" presStyleLbl="node1" presStyleIdx="0" presStyleCnt="4"/>
      <dgm:spPr/>
    </dgm:pt>
    <dgm:pt modelId="{FF09AB9B-41D3-4483-BA18-58C50CEDD573}" type="pres">
      <dgm:prSet presAssocID="{4B16841B-74AC-461F-BCA4-65245CEBE4DF}" presName="childText" presStyleLbl="lnNode1" presStyleIdx="0" presStyleCnt="4">
        <dgm:presLayoutVars>
          <dgm:chMax val="0"/>
          <dgm:chPref val="0"/>
          <dgm:bulletEnabled val="1"/>
        </dgm:presLayoutVars>
      </dgm:prSet>
      <dgm:spPr/>
    </dgm:pt>
    <dgm:pt modelId="{A7CC9F90-16CB-46B2-B75A-3CDCA906D834}" type="pres">
      <dgm:prSet presAssocID="{3126695D-695D-46BC-8154-E9E547E49328}" presName="childComposite" presStyleCnt="0">
        <dgm:presLayoutVars>
          <dgm:chMax val="0"/>
          <dgm:chPref val="0"/>
        </dgm:presLayoutVars>
      </dgm:prSet>
      <dgm:spPr/>
    </dgm:pt>
    <dgm:pt modelId="{82047841-DCF3-4002-BDFA-D267047FD099}" type="pres">
      <dgm:prSet presAssocID="{3126695D-695D-46BC-8154-E9E547E49328}" presName="Image" presStyleLbl="node1" presStyleIdx="1" presStyleCnt="4"/>
      <dgm:spPr/>
    </dgm:pt>
    <dgm:pt modelId="{8787EF5E-8FDF-489A-9463-80F5F76C309D}" type="pres">
      <dgm:prSet presAssocID="{3126695D-695D-46BC-8154-E9E547E49328}" presName="childText" presStyleLbl="lnNode1" presStyleIdx="1" presStyleCnt="4">
        <dgm:presLayoutVars>
          <dgm:chMax val="0"/>
          <dgm:chPref val="0"/>
          <dgm:bulletEnabled val="1"/>
        </dgm:presLayoutVars>
      </dgm:prSet>
      <dgm:spPr/>
    </dgm:pt>
    <dgm:pt modelId="{4BDF9E6F-31F5-4971-86B0-3D7E59435A33}" type="pres">
      <dgm:prSet presAssocID="{821CDA65-BACA-486B-8281-866BE66B7E06}" presName="childComposite" presStyleCnt="0">
        <dgm:presLayoutVars>
          <dgm:chMax val="0"/>
          <dgm:chPref val="0"/>
        </dgm:presLayoutVars>
      </dgm:prSet>
      <dgm:spPr/>
    </dgm:pt>
    <dgm:pt modelId="{E02A3084-13AA-405C-950B-FA0B3A32C170}" type="pres">
      <dgm:prSet presAssocID="{821CDA65-BACA-486B-8281-866BE66B7E06}" presName="Image" presStyleLbl="node1" presStyleIdx="2" presStyleCnt="4"/>
      <dgm:spPr/>
    </dgm:pt>
    <dgm:pt modelId="{CBE8B8C5-593C-4AEB-ABF6-60022543B289}" type="pres">
      <dgm:prSet presAssocID="{821CDA65-BACA-486B-8281-866BE66B7E06}" presName="childText" presStyleLbl="lnNode1" presStyleIdx="2" presStyleCnt="4">
        <dgm:presLayoutVars>
          <dgm:chMax val="0"/>
          <dgm:chPref val="0"/>
          <dgm:bulletEnabled val="1"/>
        </dgm:presLayoutVars>
      </dgm:prSet>
      <dgm:spPr/>
    </dgm:pt>
    <dgm:pt modelId="{1A98B50D-8FC1-46F9-BD4A-6AA746A4AAA6}" type="pres">
      <dgm:prSet presAssocID="{7C36F6C0-6F5B-495B-B6B7-0280E8793B8A}" presName="childComposite" presStyleCnt="0">
        <dgm:presLayoutVars>
          <dgm:chMax val="0"/>
          <dgm:chPref val="0"/>
        </dgm:presLayoutVars>
      </dgm:prSet>
      <dgm:spPr/>
    </dgm:pt>
    <dgm:pt modelId="{6DCB0032-AA21-413F-85E5-21A46735641A}" type="pres">
      <dgm:prSet presAssocID="{7C36F6C0-6F5B-495B-B6B7-0280E8793B8A}" presName="Image" presStyleLbl="node1" presStyleIdx="3" presStyleCnt="4"/>
      <dgm:spPr/>
    </dgm:pt>
    <dgm:pt modelId="{B149D83D-6568-4F94-A3FE-FB79771F1160}" type="pres">
      <dgm:prSet presAssocID="{7C36F6C0-6F5B-495B-B6B7-0280E8793B8A}" presName="childText" presStyleLbl="lnNode1" presStyleIdx="3" presStyleCnt="4" custLinFactNeighborX="-36" custLinFactNeighborY="2650">
        <dgm:presLayoutVars>
          <dgm:chMax val="0"/>
          <dgm:chPref val="0"/>
          <dgm:bulletEnabled val="1"/>
        </dgm:presLayoutVars>
      </dgm:prSet>
      <dgm:spPr/>
    </dgm:pt>
  </dgm:ptLst>
  <dgm:cxnLst>
    <dgm:cxn modelId="{F84B2609-1A06-4531-90A0-54087903FEA4}" srcId="{1378B4BD-9382-4478-986D-2DA211DF6BDF}" destId="{7C36F6C0-6F5B-495B-B6B7-0280E8793B8A}" srcOrd="3" destOrd="0" parTransId="{08D5989A-9112-4F65-AAF7-5BA4753B288C}" sibTransId="{F2A5779A-C0DE-4904-B403-0A5969261E35}"/>
    <dgm:cxn modelId="{093FA118-ADA7-485A-9196-5646981E39DD}" type="presOf" srcId="{7C36F6C0-6F5B-495B-B6B7-0280E8793B8A}" destId="{B149D83D-6568-4F94-A3FE-FB79771F1160}" srcOrd="0" destOrd="0" presId="urn:microsoft.com/office/officeart/2008/layout/PictureAccentList"/>
    <dgm:cxn modelId="{04A67A2A-FB0D-44DD-ADAE-19C52751E83E}" type="presOf" srcId="{821CDA65-BACA-486B-8281-866BE66B7E06}" destId="{CBE8B8C5-593C-4AEB-ABF6-60022543B289}" srcOrd="0" destOrd="0" presId="urn:microsoft.com/office/officeart/2008/layout/PictureAccentList"/>
    <dgm:cxn modelId="{60E09D5C-CB89-4B1C-B557-5E1DB74969EC}" type="presOf" srcId="{3126695D-695D-46BC-8154-E9E547E49328}" destId="{8787EF5E-8FDF-489A-9463-80F5F76C309D}" srcOrd="0" destOrd="0" presId="urn:microsoft.com/office/officeart/2008/layout/PictureAccentList"/>
    <dgm:cxn modelId="{CC088D70-3BF6-47BD-ABDC-8E5CBCB3A04B}" type="presOf" srcId="{4B16841B-74AC-461F-BCA4-65245CEBE4DF}" destId="{FF09AB9B-41D3-4483-BA18-58C50CEDD573}" srcOrd="0" destOrd="0" presId="urn:microsoft.com/office/officeart/2008/layout/PictureAccentList"/>
    <dgm:cxn modelId="{54847873-085B-414F-B779-A68889928C2A}" type="presOf" srcId="{1378B4BD-9382-4478-986D-2DA211DF6BDF}" destId="{69CD9B64-9599-4CBC-BD5E-DABE690299D7}" srcOrd="0" destOrd="0" presId="urn:microsoft.com/office/officeart/2008/layout/PictureAccentList"/>
    <dgm:cxn modelId="{5A308654-BFB8-468E-BFE3-2580E624F418}" srcId="{1378B4BD-9382-4478-986D-2DA211DF6BDF}" destId="{3126695D-695D-46BC-8154-E9E547E49328}" srcOrd="1" destOrd="0" parTransId="{F7F6E9ED-8620-4C24-9AE8-C85CCBBC3403}" sibTransId="{DE3165C0-EB43-48FB-A121-9ADC40F1DF99}"/>
    <dgm:cxn modelId="{2984247A-91FE-439A-B7BA-5C3FFDF0F307}" srcId="{A91911FF-494C-47DF-ADBD-ECAF705B18CA}" destId="{1378B4BD-9382-4478-986D-2DA211DF6BDF}" srcOrd="0" destOrd="0" parTransId="{B1AAC19A-7C66-4560-97F2-A1BFE01234B8}" sibTransId="{3D36429E-D5FE-4F81-9CAB-6B4ED43179F3}"/>
    <dgm:cxn modelId="{5393ED8E-459D-4B9E-979E-13E7467952CC}" srcId="{1378B4BD-9382-4478-986D-2DA211DF6BDF}" destId="{821CDA65-BACA-486B-8281-866BE66B7E06}" srcOrd="2" destOrd="0" parTransId="{511EC5B9-3A54-466C-A18F-36C92B6EE4D0}" sibTransId="{11FBAD6E-9980-49A8-B325-23A9DCD10998}"/>
    <dgm:cxn modelId="{C4E4C8AA-7C6C-43DC-9166-D84ABECA3EBD}" type="presOf" srcId="{A91911FF-494C-47DF-ADBD-ECAF705B18CA}" destId="{2D190605-F9AB-4877-93F7-73CDC50FB5AE}" srcOrd="0" destOrd="0" presId="urn:microsoft.com/office/officeart/2008/layout/PictureAccentList"/>
    <dgm:cxn modelId="{5C7BC9BD-3BCB-428D-BADE-788D7CB35512}" srcId="{1378B4BD-9382-4478-986D-2DA211DF6BDF}" destId="{4B16841B-74AC-461F-BCA4-65245CEBE4DF}" srcOrd="0" destOrd="0" parTransId="{40EBB307-7E4C-424D-908E-E152B252D73D}" sibTransId="{EF82948C-C8CE-4F04-93B2-931D4229D107}"/>
    <dgm:cxn modelId="{B0695D3A-29B0-40E0-A1D1-0649768382D3}" type="presParOf" srcId="{2D190605-F9AB-4877-93F7-73CDC50FB5AE}" destId="{6E7D90BD-E56B-4BCF-B6C0-636062AFB4D0}" srcOrd="0" destOrd="0" presId="urn:microsoft.com/office/officeart/2008/layout/PictureAccentList"/>
    <dgm:cxn modelId="{E4FC4DC0-63D8-480D-9B5A-E84C618B6A31}" type="presParOf" srcId="{6E7D90BD-E56B-4BCF-B6C0-636062AFB4D0}" destId="{8C12FAD5-40E2-431C-9390-142E9FFDF01E}" srcOrd="0" destOrd="0" presId="urn:microsoft.com/office/officeart/2008/layout/PictureAccentList"/>
    <dgm:cxn modelId="{3D4F715D-8B86-48AC-A3AE-944345D70777}" type="presParOf" srcId="{8C12FAD5-40E2-431C-9390-142E9FFDF01E}" destId="{69CD9B64-9599-4CBC-BD5E-DABE690299D7}" srcOrd="0" destOrd="0" presId="urn:microsoft.com/office/officeart/2008/layout/PictureAccentList"/>
    <dgm:cxn modelId="{31F518BC-E8A3-4958-9CCB-0025BEAFD33A}" type="presParOf" srcId="{6E7D90BD-E56B-4BCF-B6C0-636062AFB4D0}" destId="{7B6A0FD3-715B-461C-B21A-A9330CEA45D5}" srcOrd="1" destOrd="0" presId="urn:microsoft.com/office/officeart/2008/layout/PictureAccentList"/>
    <dgm:cxn modelId="{B72AEE0B-51BE-4EEA-8766-37BDFB51BAFF}" type="presParOf" srcId="{7B6A0FD3-715B-461C-B21A-A9330CEA45D5}" destId="{2D8F6A2C-C3D1-4D56-87EC-4D642FB175B4}" srcOrd="0" destOrd="0" presId="urn:microsoft.com/office/officeart/2008/layout/PictureAccentList"/>
    <dgm:cxn modelId="{A693E298-7E34-4F38-AF14-513F3BC3A22F}" type="presParOf" srcId="{2D8F6A2C-C3D1-4D56-87EC-4D642FB175B4}" destId="{7A3F7854-D9E5-4CA3-8DCB-8400C6E8B20D}" srcOrd="0" destOrd="0" presId="urn:microsoft.com/office/officeart/2008/layout/PictureAccentList"/>
    <dgm:cxn modelId="{819CFB07-9724-4928-ADBA-638D4FA9D326}" type="presParOf" srcId="{2D8F6A2C-C3D1-4D56-87EC-4D642FB175B4}" destId="{FF09AB9B-41D3-4483-BA18-58C50CEDD573}" srcOrd="1" destOrd="0" presId="urn:microsoft.com/office/officeart/2008/layout/PictureAccentList"/>
    <dgm:cxn modelId="{6ECD02DC-DEC5-4B0D-9141-41150952675E}" type="presParOf" srcId="{7B6A0FD3-715B-461C-B21A-A9330CEA45D5}" destId="{A7CC9F90-16CB-46B2-B75A-3CDCA906D834}" srcOrd="1" destOrd="0" presId="urn:microsoft.com/office/officeart/2008/layout/PictureAccentList"/>
    <dgm:cxn modelId="{BDA861EA-2C9F-4857-AD16-7464D7DE515C}" type="presParOf" srcId="{A7CC9F90-16CB-46B2-B75A-3CDCA906D834}" destId="{82047841-DCF3-4002-BDFA-D267047FD099}" srcOrd="0" destOrd="0" presId="urn:microsoft.com/office/officeart/2008/layout/PictureAccentList"/>
    <dgm:cxn modelId="{E00D0186-AA10-499F-8EA9-15FE55630D60}" type="presParOf" srcId="{A7CC9F90-16CB-46B2-B75A-3CDCA906D834}" destId="{8787EF5E-8FDF-489A-9463-80F5F76C309D}" srcOrd="1" destOrd="0" presId="urn:microsoft.com/office/officeart/2008/layout/PictureAccentList"/>
    <dgm:cxn modelId="{C07301D8-1DE6-42D9-B1CB-ADF9DF59079A}" type="presParOf" srcId="{7B6A0FD3-715B-461C-B21A-A9330CEA45D5}" destId="{4BDF9E6F-31F5-4971-86B0-3D7E59435A33}" srcOrd="2" destOrd="0" presId="urn:microsoft.com/office/officeart/2008/layout/PictureAccentList"/>
    <dgm:cxn modelId="{D09AE411-5EE4-40A6-AB49-9E9B0A231224}" type="presParOf" srcId="{4BDF9E6F-31F5-4971-86B0-3D7E59435A33}" destId="{E02A3084-13AA-405C-950B-FA0B3A32C170}" srcOrd="0" destOrd="0" presId="urn:microsoft.com/office/officeart/2008/layout/PictureAccentList"/>
    <dgm:cxn modelId="{3C3ED2C3-A145-43EE-A48F-821A056F4AEE}" type="presParOf" srcId="{4BDF9E6F-31F5-4971-86B0-3D7E59435A33}" destId="{CBE8B8C5-593C-4AEB-ABF6-60022543B289}" srcOrd="1" destOrd="0" presId="urn:microsoft.com/office/officeart/2008/layout/PictureAccentList"/>
    <dgm:cxn modelId="{BB5CB7B7-7996-4F70-9758-2F1CA608AE8D}" type="presParOf" srcId="{7B6A0FD3-715B-461C-B21A-A9330CEA45D5}" destId="{1A98B50D-8FC1-46F9-BD4A-6AA746A4AAA6}" srcOrd="3" destOrd="0" presId="urn:microsoft.com/office/officeart/2008/layout/PictureAccentList"/>
    <dgm:cxn modelId="{5DD849D5-ACDC-43E7-96D1-3652E0AFC6CA}" type="presParOf" srcId="{1A98B50D-8FC1-46F9-BD4A-6AA746A4AAA6}" destId="{6DCB0032-AA21-413F-85E5-21A46735641A}" srcOrd="0" destOrd="0" presId="urn:microsoft.com/office/officeart/2008/layout/PictureAccentList"/>
    <dgm:cxn modelId="{44F8CD84-63C3-481C-BB92-68C1C749444B}" type="presParOf" srcId="{1A98B50D-8FC1-46F9-BD4A-6AA746A4AAA6}" destId="{B149D83D-6568-4F94-A3FE-FB79771F1160}" srcOrd="1" destOrd="0" presId="urn:microsoft.com/office/officeart/2008/layout/Pictu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CD9B64-9599-4CBC-BD5E-DABE690299D7}">
      <dsp:nvSpPr>
        <dsp:cNvPr id="0" name=""/>
        <dsp:cNvSpPr/>
      </dsp:nvSpPr>
      <dsp:spPr>
        <a:xfrm>
          <a:off x="1681" y="68687"/>
          <a:ext cx="4871644" cy="508926"/>
        </a:xfrm>
        <a:prstGeom prst="roundRect">
          <a:avLst>
            <a:gd name="adj" fmla="val 10000"/>
          </a:avLst>
        </a:prstGeom>
        <a:solidFill>
          <a:schemeClr val="accent1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</a:rPr>
            <a:t>By the end of this session, students should be able to:</a:t>
          </a:r>
        </a:p>
      </dsp:txBody>
      <dsp:txXfrm>
        <a:off x="16587" y="83593"/>
        <a:ext cx="4841832" cy="479114"/>
      </dsp:txXfrm>
    </dsp:sp>
    <dsp:sp modelId="{7A3F7854-D9E5-4CA3-8DCB-8400C6E8B20D}">
      <dsp:nvSpPr>
        <dsp:cNvPr id="0" name=""/>
        <dsp:cNvSpPr/>
      </dsp:nvSpPr>
      <dsp:spPr>
        <a:xfrm>
          <a:off x="759339" y="669220"/>
          <a:ext cx="508926" cy="508926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09AB9B-41D3-4483-BA18-58C50CEDD573}">
      <dsp:nvSpPr>
        <dsp:cNvPr id="0" name=""/>
        <dsp:cNvSpPr/>
      </dsp:nvSpPr>
      <dsp:spPr>
        <a:xfrm>
          <a:off x="1298802" y="669220"/>
          <a:ext cx="2816866" cy="508926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Describe and identify the features of Linux operating systems</a:t>
          </a:r>
        </a:p>
      </dsp:txBody>
      <dsp:txXfrm>
        <a:off x="1323650" y="694068"/>
        <a:ext cx="2767170" cy="459230"/>
      </dsp:txXfrm>
    </dsp:sp>
    <dsp:sp modelId="{82047841-DCF3-4002-BDFA-D267047FD099}">
      <dsp:nvSpPr>
        <dsp:cNvPr id="0" name=""/>
        <dsp:cNvSpPr/>
      </dsp:nvSpPr>
      <dsp:spPr>
        <a:xfrm>
          <a:off x="759339" y="1239218"/>
          <a:ext cx="508926" cy="508926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149856"/>
            <a:satOff val="-7429"/>
            <a:lumOff val="2184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87EF5E-8FDF-489A-9463-80F5F76C309D}">
      <dsp:nvSpPr>
        <dsp:cNvPr id="0" name=""/>
        <dsp:cNvSpPr/>
      </dsp:nvSpPr>
      <dsp:spPr>
        <a:xfrm>
          <a:off x="1298802" y="1239218"/>
          <a:ext cx="2816866" cy="508926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149856"/>
            <a:satOff val="-7429"/>
            <a:lumOff val="2184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Describe the functions of Linux Operating Systems</a:t>
          </a:r>
        </a:p>
      </dsp:txBody>
      <dsp:txXfrm>
        <a:off x="1323650" y="1264066"/>
        <a:ext cx="2767170" cy="459230"/>
      </dsp:txXfrm>
    </dsp:sp>
    <dsp:sp modelId="{E02A3084-13AA-405C-950B-FA0B3A32C170}">
      <dsp:nvSpPr>
        <dsp:cNvPr id="0" name=""/>
        <dsp:cNvSpPr/>
      </dsp:nvSpPr>
      <dsp:spPr>
        <a:xfrm>
          <a:off x="759339" y="1809216"/>
          <a:ext cx="508926" cy="508926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299713"/>
            <a:satOff val="-14859"/>
            <a:lumOff val="43687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E8B8C5-593C-4AEB-ABF6-60022543B289}">
      <dsp:nvSpPr>
        <dsp:cNvPr id="0" name=""/>
        <dsp:cNvSpPr/>
      </dsp:nvSpPr>
      <dsp:spPr>
        <a:xfrm>
          <a:off x="1298802" y="1809216"/>
          <a:ext cx="2816866" cy="508926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299713"/>
            <a:satOff val="-14859"/>
            <a:lumOff val="43687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kern="1200" dirty="0">
              <a:solidFill>
                <a:schemeClr val="tx1"/>
              </a:solidFill>
            </a:rPr>
            <a:t>Execute Linux commands </a:t>
          </a:r>
        </a:p>
      </dsp:txBody>
      <dsp:txXfrm>
        <a:off x="1323650" y="1834064"/>
        <a:ext cx="2767170" cy="459230"/>
      </dsp:txXfrm>
    </dsp:sp>
    <dsp:sp modelId="{6DCB0032-AA21-413F-85E5-21A46735641A}">
      <dsp:nvSpPr>
        <dsp:cNvPr id="0" name=""/>
        <dsp:cNvSpPr/>
      </dsp:nvSpPr>
      <dsp:spPr>
        <a:xfrm>
          <a:off x="759339" y="2379215"/>
          <a:ext cx="508926" cy="508926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149856"/>
            <a:satOff val="-7429"/>
            <a:lumOff val="2184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49D83D-6568-4F94-A3FE-FB79771F1160}">
      <dsp:nvSpPr>
        <dsp:cNvPr id="0" name=""/>
        <dsp:cNvSpPr/>
      </dsp:nvSpPr>
      <dsp:spPr>
        <a:xfrm>
          <a:off x="1297788" y="2392701"/>
          <a:ext cx="2816866" cy="508926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149856"/>
            <a:satOff val="-7429"/>
            <a:lumOff val="2184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Create bash scripts</a:t>
          </a:r>
          <a:endParaRPr lang="en-GB" sz="1000" kern="1200" dirty="0"/>
        </a:p>
      </dsp:txBody>
      <dsp:txXfrm>
        <a:off x="1322636" y="2417549"/>
        <a:ext cx="2767170" cy="4592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AccentList">
  <dgm:title val=""/>
  <dgm:desc val=""/>
  <dgm:catLst>
    <dgm:cat type="picture" pri="14000"/>
    <dgm:cat type="list" pri="14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clrData>
  <dgm:layoutNode name="layout">
    <dgm:varLst>
      <dgm:chMax/>
      <dgm:chPref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L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primFontSz" for="des" forName="childText" refType="primFontSz" refFor="des" refForName="rootText" op="lte"/>
      <dgm:constr type="w" for="des" forName="rootComposite" refType="w" fact="4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/>
      <dgm:constr type="sibSp" refType="w" refFor="des" refForName="rootComposite" fact="0.1"/>
      <dgm:constr type="sibSp" for="des" forName="childShape" refType="h" refFor="des" refForName="rootComposite" fact="0.12"/>
      <dgm:constr type="sp" for="des" forName="root" refType="h" refFor="des" refForName="rootComposite" fact="0.18"/>
    </dgm:constrLst>
    <dgm:ruleLst/>
    <dgm:forEach name="Name3" axis="ch">
      <dgm:forEach name="Name4" axis="self" ptType="node" cnt="1">
        <dgm:layoutNode name="root">
          <dgm:varLst>
            <dgm:chMax/>
            <dgm:chPref val="4"/>
          </dgm:varLst>
          <dgm:alg type="hierRoot"/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onstrLst>
              <dgm:constr type="l" for="ch" forName="rootText"/>
              <dgm:constr type="t" for="ch" forName="rootText"/>
              <dgm:constr type="w" for="ch" forName="rootText" refType="w"/>
              <dgm:constr type="h" for="ch" forName="rootText" refType="h"/>
            </dgm:constrLst>
            <dgm:ruleLst/>
            <dgm:layoutNode name="rootText" styleLbl="node0">
              <dgm:varLst>
                <dgm:chMax/>
                <dgm:chPref val="4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5" axis="ch">
              <dgm:forEach name="Name6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7">
                    <dgm:if name="Name8" func="var" arg="dir" op="equ" val="norm">
                      <dgm:constrLst>
                        <dgm:constr type="w" for="ch" forName="Image" refType="h"/>
                        <dgm:constr type="h" for="ch" forName="Image" refType="h"/>
                        <dgm:constr type="l" for="ch" forName="Image"/>
                        <dgm:constr type="t" for="ch" forName="Image"/>
                        <dgm:constr type="h" for="ch" forName="childText" refType="h"/>
                        <dgm:constr type="l" for="ch" forName="childText" refType="w" refFor="ch" refForName="Image" fact="1.06"/>
                        <dgm:constr type="t" for="ch" forName="childText"/>
                      </dgm:constrLst>
                    </dgm:if>
                    <dgm:else name="Name9">
                      <dgm:constrLst>
                        <dgm:constr type="w" for="ch" forName="Image" refType="h"/>
                        <dgm:constr type="h" for="ch" forName="Image" refType="h"/>
                        <dgm:constr type="r" for="ch" forName="Image" refType="w"/>
                        <dgm:constr type="t" for="ch" forName="Image"/>
                        <dgm:constr type="h" for="ch" forName="childText" refType="h"/>
                        <dgm:constr type="t" for="ch" forName="childText"/>
                        <dgm:constr type="wOff" for="ch" forName="childText" refType="w" refFor="ch" refForName="Image" fact="-1.06"/>
                      </dgm:constrLst>
                    </dgm:else>
                  </dgm:choose>
                  <dgm:ruleLst/>
                  <dgm:layoutNode name="Image" styleLbl="node1">
                    <dgm:alg type="sp"/>
                    <dgm:shape xmlns:r="http://schemas.openxmlformats.org/officeDocument/2006/relationships" type="roundRect" r:blip="" blipPhldr="1">
                      <dgm:adjLst>
                        <dgm:adj idx="1" val="0.1667"/>
                      </dgm:adjLst>
                    </dgm:shape>
                    <dgm:presOf/>
                  </dgm:layoutNode>
                  <dgm:layoutNode name="childText" styleLbl="lnNode1">
                    <dgm:varLst>
                      <dgm:chMax val="0"/>
                      <dgm:chPref val="0"/>
                      <dgm:bulletEnabled val="1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667"/>
                      </dgm:adjLst>
                    </dgm:shape>
                    <dgm:presOf axis="self desOrSelf" ptType="node node" st="1 1" cnt="1 0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4/13/2025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3331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0958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1583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9365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8703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8738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8690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0048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0958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9365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8703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4680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9977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8831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8166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2320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6751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8106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typing commands one by one in the shell can be time-consuming, error-prone, and annoying, especially if you have to run the same handful of commands repeatedly.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930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01970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3675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4267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In the above example, a bash file has been created with the above script, where two variables have been declared. These are </a:t>
            </a:r>
            <a:r>
              <a:rPr lang="en-GB" sz="1200" b="1" dirty="0"/>
              <a:t>$a </a:t>
            </a:r>
            <a:r>
              <a:rPr lang="en-GB" sz="1200" b="0" dirty="0"/>
              <a:t>and </a:t>
            </a:r>
            <a:r>
              <a:rPr lang="en-GB" sz="1200" b="1" dirty="0"/>
              <a:t>$b. </a:t>
            </a:r>
            <a:r>
              <a:rPr lang="en-GB" sz="1200" b="0" dirty="0"/>
              <a:t>If the input value which is stored in </a:t>
            </a:r>
            <a:r>
              <a:rPr lang="en-GB" sz="1200" b="1" dirty="0"/>
              <a:t>$a </a:t>
            </a:r>
            <a:r>
              <a:rPr lang="en-GB" sz="1200" b="0" dirty="0"/>
              <a:t>is equal to </a:t>
            </a:r>
            <a:r>
              <a:rPr lang="en-GB" sz="1200" b="1" dirty="0"/>
              <a:t>$b </a:t>
            </a:r>
            <a:r>
              <a:rPr lang="en-GB" sz="1200" b="0" dirty="0"/>
              <a:t>then the message, </a:t>
            </a:r>
            <a:r>
              <a:rPr lang="en-GB" sz="1200" b="1" dirty="0"/>
              <a:t>“Numbers are equal” </a:t>
            </a:r>
            <a:r>
              <a:rPr lang="en-GB" sz="1200" b="0" dirty="0"/>
              <a:t>will be printed otherwise </a:t>
            </a:r>
            <a:r>
              <a:rPr lang="en-GB" sz="1200" b="1" dirty="0"/>
              <a:t>“Numbers are not equal” </a:t>
            </a:r>
            <a:r>
              <a:rPr lang="en-GB" sz="1200" b="0" dirty="0"/>
              <a:t>will be printed. </a:t>
            </a: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6382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spcBef>
                <a:spcPts val="450"/>
              </a:spcBef>
              <a:spcAft>
                <a:spcPts val="750"/>
              </a:spcAft>
              <a:buNone/>
            </a:pP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Bash scripts provide control flow mechanisms that allow tasks to be performed according to predefined conditions. These mechanisms include:</a:t>
            </a: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Conditional Statements: if, else, </a:t>
            </a:r>
            <a:r>
              <a:rPr lang="en-GB" b="0" i="0" dirty="0" err="1">
                <a:solidFill>
                  <a:srgbClr val="424242"/>
                </a:solidFill>
                <a:effectLst/>
                <a:latin typeface="Segoe Sans"/>
              </a:rPr>
              <a:t>elif</a:t>
            </a: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 statements to execute commands based on specific conditions.</a:t>
            </a: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Loops: for, while, until loops to repeat commands multiple times.</a:t>
            </a: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Case Statements: case statements to execute commands based on pattern matching.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2536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Here, two values will be taken from the user as input and stored in the variables,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$code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and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$age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‘if’ statement is used to check the value of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$age 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greater than or equal to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18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and the value of the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$code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1100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If both conditions are true then the message, “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are eligible to see the movie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 will be printed otherwise “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are not eligible to see the movie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 will be printed.</a:t>
            </a: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1018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Created a bash file with the above script where ‘</a:t>
            </a:r>
            <a:r>
              <a:rPr lang="en-US" sz="1200" b="1" dirty="0"/>
              <a:t>for’ </a:t>
            </a:r>
            <a:r>
              <a:rPr lang="en-US" sz="1200" dirty="0"/>
              <a:t>loops is used for iteration. </a:t>
            </a:r>
            <a:r>
              <a:rPr lang="en-US" sz="1200" b="1" dirty="0"/>
              <a:t>‘for’ </a:t>
            </a:r>
            <a:r>
              <a:rPr lang="en-US" sz="1200" dirty="0"/>
              <a:t>loop is mainly used for iterating a list of data or an array. Here, for example a list of weekday name is used and each weekday name is iterated by using for loop. </a:t>
            </a:r>
            <a:r>
              <a:rPr lang="en-US" sz="1200" b="1" dirty="0"/>
              <a:t>‘if’ </a:t>
            </a:r>
            <a:r>
              <a:rPr lang="en-US" sz="1200" dirty="0"/>
              <a:t>statement is used to print a particular message based on weekday name.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12891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Created a bash file with the above script where `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while`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loop is used for iteration. This script will print those numbers from 1 to 20 which are even and divisible by 5. Here,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$counter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variable is used to control the iteration of the loop and the value of this variable is incremented by 1 in each iteration. When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`if`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condition will return true then it will print the value of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$counter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6872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Here, two values will be taken from the user as input and stored in the variables,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$code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and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$age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‘if’ statement is used to check the value of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$age 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greater than or equal to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18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and the value of the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$code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1100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If both conditions are true then the message, “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are eligible to see the movie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 will be printed otherwise “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are not eligible to see the movie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 will be printed.</a:t>
            </a: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1018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42949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760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C92A5-473A-C2D9-85D1-62B8C794CE62}"/>
              </a:ext>
            </a:extLst>
          </p:cNvPr>
          <p:cNvSpPr txBox="1">
            <a:spLocks/>
          </p:cNvSpPr>
          <p:nvPr userDrawn="1"/>
        </p:nvSpPr>
        <p:spPr>
          <a:xfrm>
            <a:off x="384177" y="1516067"/>
            <a:ext cx="3879850" cy="360838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sz="1406" dirty="0"/>
          </a:p>
        </p:txBody>
      </p:sp>
    </p:spTree>
    <p:extLst>
      <p:ext uri="{BB962C8B-B14F-4D97-AF65-F5344CB8AC3E}">
        <p14:creationId xmlns:p14="http://schemas.microsoft.com/office/powerpoint/2010/main" val="999561657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4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571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5143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771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2858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543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800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1C12A-5607-B58A-5DC7-944C2BF9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9"/>
            <a:ext cx="971550" cy="21907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CAE4AE3-C7F2-4619-AE16-6C1933D1023E}" type="datetime1">
              <a:rPr lang="en-GB" altLang="en-US"/>
              <a:pPr>
                <a:defRPr/>
              </a:pPr>
              <a:t>13/04/2025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702596-8192-D1AE-EBAC-0C523392D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4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4360C-C829-3319-8C38-250E6D96B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008186-BA29-472B-A6D1-EB980C2E50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9523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F21465-CA53-8C12-C9F4-AD288F640E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EC46477-1763-464C-9133-87CBC95CBBB3}" type="datetime1">
              <a:rPr lang="en-GB" altLang="en-US"/>
              <a:pPr>
                <a:defRPr/>
              </a:pPr>
              <a:t>13/04/2025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D7DC64-B2F2-CD09-83EC-3BDBE4F95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9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978AC-DFD2-1685-7FAF-AE37F6D57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AA61B2-040F-4109-ACBD-371ACF9CDA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8693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68965A-C213-6E5C-1EC1-7F8D71A147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CE65BD-DF93-4B36-9707-0056BF525288}" type="datetime1">
              <a:rPr lang="en-GB"/>
              <a:pPr>
                <a:defRPr/>
              </a:pPr>
              <a:t>13/04/2025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7C87EC-3535-270E-4A5C-CBA093F4D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3568FD-06CA-8AAB-4F8A-3121F80ED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B9E37D-3017-4B5B-B272-280B257C1E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953572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314E64-521A-214E-9DD3-F527B4BFF3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6C3D8B-BFB4-46E2-B99E-1BBCF963F4D4}" type="datetime1">
              <a:rPr lang="en-GB"/>
              <a:pPr>
                <a:defRPr/>
              </a:pPr>
              <a:t>13/04/2025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0C4980-2BFF-5DDA-516D-EB0954377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C4A19A-BE9A-3C06-DD54-52DD07366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9E3514-13E9-4799-AF64-73381773B86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431384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2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337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7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0245FF-28D3-0682-7248-205FCDF09A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4F331B-643C-4CF1-B6E1-BDEEAF9718F2}" type="datetime1">
              <a:rPr lang="en-GB"/>
              <a:pPr>
                <a:defRPr/>
              </a:pPr>
              <a:t>13/04/2025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6D12B-E04C-10D4-B875-0CC1815BE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4C9DC9-970C-0A67-C220-3364B50FE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578B7F-740B-4A32-9CA0-A73AE0C867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622866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CAEEA1-6BD2-E4B4-7C13-B72BA94A7E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6B3CA-3B51-42ED-A3AE-8FD9103D1C1D}" type="datetime1">
              <a:rPr lang="en-GB"/>
              <a:pPr>
                <a:defRPr/>
              </a:pPr>
              <a:t>13/04/2025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EE91FA-BACC-9C57-2F14-0B5A7C98FD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745A65-5FDC-083A-4DA6-78327996A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488494-61AD-493D-BA0E-63008E3761B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903621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7F8E51-22F9-C96F-D0AA-52A2F76901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3D1EEA-3FA2-46FA-A002-45A4D1F27516}" type="datetime1">
              <a:rPr lang="en-GB"/>
              <a:pPr>
                <a:defRPr/>
              </a:pPr>
              <a:t>13/04/2025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567DFB-C87A-4D6F-30BE-906538A30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7B3055-CC06-BD3F-BC0B-F92C3C7C4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4DEA85-A1CE-4FEE-B9E2-64A9973E1A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863379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5320F3-B799-FFC2-4990-6EC9FDE78C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CC9827-E03A-4DED-82D3-561F53BEB361}" type="datetime1">
              <a:rPr lang="en-GB"/>
              <a:pPr>
                <a:defRPr/>
              </a:pPr>
              <a:t>13/04/2025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BF5090-6B9F-8560-5FCA-43E2B2A22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790C3-4B56-8949-7CB4-9D7DF720E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D637A1-F74E-4E1B-911E-8E9D4E0442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951156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49ADB8-FB6B-5B6D-6349-DE6A218865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9197F5-1D9C-48D9-A9A6-3B3E8EB536A5}" type="datetime1">
              <a:rPr lang="en-GB"/>
              <a:pPr>
                <a:defRPr/>
              </a:pPr>
              <a:t>13/04/2025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407180-0945-D343-E0CA-C94D611DB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FF346B-09F9-89F7-B1EC-743F44FEB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5C0B00-8329-42C9-A383-F2B082F24E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021810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40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9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40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737D82-DF64-B485-BA05-F815F551B0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D2BDAF-38E1-4253-86D9-AFA21C0CB0BC}" type="datetime1">
              <a:rPr lang="en-GB"/>
              <a:pPr>
                <a:defRPr/>
              </a:pPr>
              <a:t>13/04/2025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497BC1-5B11-4282-1D2C-7D39E906B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ECF3C1-4659-CA2F-E82E-8DDCFCE56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32978E-004B-42D0-8DA9-79DAA828F5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105281"/>
      </p:ext>
    </p:extLst>
  </p:cSld>
  <p:clrMapOvr>
    <a:masterClrMapping/>
  </p:clrMapOvr>
  <p:transition spd="med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40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9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40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81F6C1-113D-2FDA-4E97-10F53E7C230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BDE4A-C7E5-402C-BA40-2EDB04FAF6AA}" type="datetime1">
              <a:rPr lang="en-GB"/>
              <a:pPr>
                <a:defRPr/>
              </a:pPr>
              <a:t>13/04/2025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CB007F-0E46-C7E5-6DB7-16BA22449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C9D3AE-6C13-78DC-D71E-FC27665D5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DB25D1-3757-4250-BEFC-4C86428825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296570"/>
      </p:ext>
    </p:extLst>
  </p:cSld>
  <p:clrMapOvr>
    <a:masterClrMapping/>
  </p:clrMapOvr>
  <p:transition spd="med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838009-5E27-C150-2536-3905F29AA0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F39AFA-2E17-43B9-8C75-398EA975AD97}" type="datetime1">
              <a:rPr lang="en-GB"/>
              <a:pPr>
                <a:defRPr/>
              </a:pPr>
              <a:t>13/04/2025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A26F03-06FB-BD13-0938-B6F3F75E45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49ECC8-4FC5-413C-ABA2-6BD1EEE6F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8E72CE-A95E-4CC4-9AEA-70C2C9919E7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330054"/>
      </p:ext>
    </p:extLst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2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AE1FA-FF97-851D-655F-709CBA2781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1ACB88-7445-48ED-A5FD-AAC2F3F47622}" type="datetime1">
              <a:rPr lang="en-GB"/>
              <a:pPr>
                <a:defRPr/>
              </a:pPr>
              <a:t>13/04/2025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DE2414-8FDB-F995-BF5B-05C7767B5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D7F31-49F8-792E-A820-9C5D4D13E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18363B-DB79-43FC-865B-987659043D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968646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E8E52BF5-2CD6-CC2F-5906-56A4C471D66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0276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ransition spd="med">
    <p:fade/>
  </p:transition>
  <p:hf hdr="0" ft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5pPr>
      <a:lvl6pPr marL="257175"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6pPr>
      <a:lvl7pPr marL="514350"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7pPr>
      <a:lvl8pPr marL="771525"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8pPr>
      <a:lvl9pPr marL="1028700"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128588" indent="-128588" algn="l" rtl="0" fontAlgn="base">
        <a:lnSpc>
          <a:spcPct val="90000"/>
        </a:lnSpc>
        <a:spcBef>
          <a:spcPts val="563"/>
        </a:spcBef>
        <a:spcAft>
          <a:spcPct val="0"/>
        </a:spcAft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rtl="0" fontAlgn="base">
        <a:lnSpc>
          <a:spcPct val="90000"/>
        </a:lnSpc>
        <a:spcBef>
          <a:spcPts val="281"/>
        </a:spcBef>
        <a:spcAft>
          <a:spcPct val="0"/>
        </a:spcAft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rtl="0" fontAlgn="base">
        <a:lnSpc>
          <a:spcPct val="90000"/>
        </a:lnSpc>
        <a:spcBef>
          <a:spcPts val="281"/>
        </a:spcBef>
        <a:spcAft>
          <a:spcPct val="0"/>
        </a:spcAft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rtl="0" fontAlgn="base">
        <a:lnSpc>
          <a:spcPct val="90000"/>
        </a:lnSpc>
        <a:spcBef>
          <a:spcPts val="281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rtl="0" fontAlgn="base">
        <a:lnSpc>
          <a:spcPct val="90000"/>
        </a:lnSpc>
        <a:spcBef>
          <a:spcPts val="281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3F5D1417-FFFE-4F5C-C29D-269BBA900C1C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7329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ransition spd="med">
    <p:fade/>
  </p:transition>
  <p:hf hdr="0" ft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5pPr>
      <a:lvl6pPr marL="257175"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6pPr>
      <a:lvl7pPr marL="514350"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7pPr>
      <a:lvl8pPr marL="771525"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8pPr>
      <a:lvl9pPr marL="1028700" algn="l" rtl="0" fontAlgn="base">
        <a:lnSpc>
          <a:spcPct val="90000"/>
        </a:lnSpc>
        <a:spcBef>
          <a:spcPct val="0"/>
        </a:spcBef>
        <a:spcAft>
          <a:spcPct val="0"/>
        </a:spcAft>
        <a:defRPr sz="2475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128588" indent="-128588" algn="l" rtl="0" fontAlgn="base">
        <a:lnSpc>
          <a:spcPct val="90000"/>
        </a:lnSpc>
        <a:spcBef>
          <a:spcPts val="563"/>
        </a:spcBef>
        <a:spcAft>
          <a:spcPct val="0"/>
        </a:spcAft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rtl="0" fontAlgn="base">
        <a:lnSpc>
          <a:spcPct val="90000"/>
        </a:lnSpc>
        <a:spcBef>
          <a:spcPts val="281"/>
        </a:spcBef>
        <a:spcAft>
          <a:spcPct val="0"/>
        </a:spcAft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rtl="0" fontAlgn="base">
        <a:lnSpc>
          <a:spcPct val="90000"/>
        </a:lnSpc>
        <a:spcBef>
          <a:spcPts val="281"/>
        </a:spcBef>
        <a:spcAft>
          <a:spcPct val="0"/>
        </a:spcAft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rtl="0" fontAlgn="base">
        <a:lnSpc>
          <a:spcPct val="90000"/>
        </a:lnSpc>
        <a:spcBef>
          <a:spcPts val="281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rtl="0" fontAlgn="base">
        <a:lnSpc>
          <a:spcPct val="90000"/>
        </a:lnSpc>
        <a:spcBef>
          <a:spcPts val="281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ebminal.org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FC9583-199C-57D3-054C-68139B1F8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1C2CE578-23E2-26AD-4C28-13519CFF848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2425305" y="2092228"/>
            <a:ext cx="4496098" cy="826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1435" tIns="25718" rIns="51435" bIns="25718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>
                <a:solidFill>
                  <a:schemeClr val="bg1"/>
                </a:solidFill>
              </a:rPr>
              <a:t>Computer Architecture &amp; OS  ACCA4022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1A6EC89-A99A-65F9-1422-B49E03B72199}"/>
              </a:ext>
            </a:extLst>
          </p:cNvPr>
          <p:cNvSpPr txBox="1">
            <a:spLocks/>
          </p:cNvSpPr>
          <p:nvPr/>
        </p:nvSpPr>
        <p:spPr>
          <a:xfrm>
            <a:off x="4734019" y="4563126"/>
            <a:ext cx="3024335" cy="665262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514350" fontAlgn="base">
              <a:spcAft>
                <a:spcPct val="0"/>
              </a:spcAft>
              <a:defRPr/>
            </a:pPr>
            <a:r>
              <a:rPr lang="en-GB" sz="1350" b="1" dirty="0">
                <a:solidFill>
                  <a:prstClr val="white"/>
                </a:solidFill>
                <a:latin typeface="Calibri Light" panose="020F0302020204030204"/>
              </a:rPr>
              <a:t>Week 9: Introduction to Linux Operating System</a:t>
            </a:r>
          </a:p>
          <a:p>
            <a:pPr defTabSz="514350" fontAlgn="base">
              <a:spcAft>
                <a:spcPct val="0"/>
              </a:spcAft>
              <a:defRPr/>
            </a:pPr>
            <a:endParaRPr lang="en-GB" sz="1350" dirty="0">
              <a:solidFill>
                <a:prstClr val="white"/>
              </a:solidFill>
              <a:latin typeface="Calibri Light" panose="020F0302020204030204"/>
            </a:endParaRPr>
          </a:p>
        </p:txBody>
      </p:sp>
      <p:sp>
        <p:nvSpPr>
          <p:cNvPr id="19460" name="Slide Number Placeholder 1">
            <a:extLst>
              <a:ext uri="{FF2B5EF4-FFF2-40B4-BE49-F238E27FC236}">
                <a16:creationId xmlns:a16="http://schemas.microsoft.com/office/drawing/2014/main" id="{1183FDFA-7F48-B6E2-A10F-E91BFF7544E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1435" tIns="25718" rIns="51435" bIns="25718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17910" indent="-16073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642938" indent="-1285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900113" indent="-1285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157288" indent="-1285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1414463" indent="-1285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1671638" indent="-1285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928813" indent="-1285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2185988" indent="-1285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514350" eaLnBrk="0" fontAlgn="base" hangingPunct="0">
              <a:spcBef>
                <a:spcPct val="0"/>
              </a:spcBef>
              <a:spcAft>
                <a:spcPct val="0"/>
              </a:spcAft>
            </a:pPr>
            <a:fld id="{BCD54672-6308-491A-9E54-975D29847670}" type="slidenum">
              <a:rPr lang="en-GB" altLang="en-US" sz="1013">
                <a:solidFill>
                  <a:prstClr val="black"/>
                </a:solidFill>
              </a:rPr>
              <a:pPr defTabSz="514350" eaLnBrk="0" fontAlgn="base" hangingPunct="0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 altLang="en-US" sz="1013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794319"/>
      </p:ext>
    </p:extLst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95336-8178-B867-BF07-9A5253A3F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48BA3-8833-D771-DF8B-C30C6938B4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</a:t>
            </a:r>
            <a:r>
              <a:rPr lang="en-GB" dirty="0" err="1"/>
              <a:t>cmd</a:t>
            </a:r>
            <a:r>
              <a:rPr lang="en-GB" dirty="0"/>
              <a:t>, execute the following commands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AE5CC8D-348C-7ED0-C564-8843E20F9F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9412982"/>
              </p:ext>
            </p:extLst>
          </p:nvPr>
        </p:nvGraphicFramePr>
        <p:xfrm>
          <a:off x="611560" y="2276872"/>
          <a:ext cx="7886699" cy="3600394"/>
        </p:xfrm>
        <a:graphic>
          <a:graphicData uri="http://schemas.openxmlformats.org/drawingml/2006/table">
            <a:tbl>
              <a:tblPr firstRow="1" firstCol="1" bandRow="1">
                <a:tableStyleId>{793D81CF-94F2-401A-BA57-92F5A7B2D0C5}</a:tableStyleId>
              </a:tblPr>
              <a:tblGrid>
                <a:gridCol w="2628608">
                  <a:extLst>
                    <a:ext uri="{9D8B030D-6E8A-4147-A177-3AD203B41FA5}">
                      <a16:colId xmlns:a16="http://schemas.microsoft.com/office/drawing/2014/main" val="3104871262"/>
                    </a:ext>
                  </a:extLst>
                </a:gridCol>
                <a:gridCol w="2628608">
                  <a:extLst>
                    <a:ext uri="{9D8B030D-6E8A-4147-A177-3AD203B41FA5}">
                      <a16:colId xmlns:a16="http://schemas.microsoft.com/office/drawing/2014/main" val="716903347"/>
                    </a:ext>
                  </a:extLst>
                </a:gridCol>
                <a:gridCol w="2629483">
                  <a:extLst>
                    <a:ext uri="{9D8B030D-6E8A-4147-A177-3AD203B41FA5}">
                      <a16:colId xmlns:a16="http://schemas.microsoft.com/office/drawing/2014/main" val="625330418"/>
                    </a:ext>
                  </a:extLst>
                </a:gridCol>
              </a:tblGrid>
              <a:tr h="2571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command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Command 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Output/ description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74102814"/>
                  </a:ext>
                </a:extLst>
              </a:tr>
              <a:tr h="2571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cd desktop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51959089"/>
                  </a:ext>
                </a:extLst>
              </a:tr>
              <a:tr h="2571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 err="1">
                          <a:effectLst/>
                        </a:rPr>
                        <a:t>systeminfo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35995475"/>
                  </a:ext>
                </a:extLst>
              </a:tr>
              <a:tr h="2571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ipconfig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2407616"/>
                  </a:ext>
                </a:extLst>
              </a:tr>
              <a:tr h="2571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del myfile.txt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9239797"/>
                  </a:ext>
                </a:extLst>
              </a:tr>
              <a:tr h="2571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ver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55682246"/>
                  </a:ext>
                </a:extLst>
              </a:tr>
              <a:tr h="2571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date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68997278"/>
                  </a:ext>
                </a:extLst>
              </a:tr>
              <a:tr h="2571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 err="1">
                          <a:effectLst/>
                        </a:rPr>
                        <a:t>mkdir</a:t>
                      </a:r>
                      <a:r>
                        <a:rPr lang="en-GB" sz="1100" kern="100" dirty="0">
                          <a:effectLst/>
                        </a:rPr>
                        <a:t> developer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4865823"/>
                  </a:ext>
                </a:extLst>
              </a:tr>
              <a:tr h="2571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cd Document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78241499"/>
                  </a:ext>
                </a:extLst>
              </a:tr>
              <a:tr h="2571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cd ..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96455618"/>
                  </a:ext>
                </a:extLst>
              </a:tr>
              <a:tr h="2571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echo “my name is Peter” &gt; myfile.txt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64090119"/>
                  </a:ext>
                </a:extLst>
              </a:tr>
              <a:tr h="2571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 err="1">
                          <a:effectLst/>
                        </a:rPr>
                        <a:t>rmdir</a:t>
                      </a:r>
                      <a:r>
                        <a:rPr lang="en-GB" sz="1100" kern="100" dirty="0">
                          <a:effectLst/>
                        </a:rPr>
                        <a:t> developer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5591707"/>
                  </a:ext>
                </a:extLst>
              </a:tr>
              <a:tr h="2571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hostname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62504597"/>
                  </a:ext>
                </a:extLst>
              </a:tr>
              <a:tr h="2571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 err="1">
                          <a:effectLst/>
                        </a:rPr>
                        <a:t>dir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22097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6051240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5D5C63-31C2-3FB8-D93A-357B4C2FDF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70A3768C-4FAA-1866-9ECD-56A85010C4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1435" tIns="25718" rIns="51435" bIns="25718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/>
              <a:t>Objectives 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1A74134-38CD-7A18-861D-694A843807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1591229"/>
              </p:ext>
            </p:extLst>
          </p:nvPr>
        </p:nvGraphicFramePr>
        <p:xfrm>
          <a:off x="2343286" y="2254369"/>
          <a:ext cx="4875008" cy="2956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0F92C3BD-39D4-C288-C3A3-46DE0E65CCB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1435" tIns="25718" rIns="51435" bIns="25718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17910" indent="-16073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642938" indent="-1285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900113" indent="-1285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157288" indent="-1285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1414463" indent="-1285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1671638" indent="-1285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928813" indent="-1285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2185988" indent="-1285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51435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EC694-B0E9-4215-830C-0DCA493259A4}" type="slidenum">
              <a:rPr kumimoji="0" lang="en-GB" altLang="en-US" sz="1013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l" defTabSz="51435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013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9838961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3F72A-86CD-7400-4B28-3D83126CF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5" y="609599"/>
            <a:ext cx="4619033" cy="13228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Linux OS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F7110-1478-7148-DEC6-08BBCAFB42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9552" y="1700809"/>
            <a:ext cx="5184576" cy="396043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just">
              <a:lnSpc>
                <a:spcPct val="100000"/>
              </a:lnSpc>
            </a:pPr>
            <a:r>
              <a:rPr lang="en-US" sz="1700" dirty="0"/>
              <a:t>Linux  pronounced LYN-</a:t>
            </a:r>
            <a:r>
              <a:rPr lang="en-US" sz="1700" dirty="0" err="1"/>
              <a:t>ux</a:t>
            </a:r>
            <a:endParaRPr lang="en-US" sz="1700" dirty="0"/>
          </a:p>
          <a:p>
            <a:pPr indent="-228600" algn="just">
              <a:lnSpc>
                <a:spcPct val="100000"/>
              </a:lnSpc>
            </a:pPr>
            <a:r>
              <a:rPr lang="en-GB" sz="1800" dirty="0"/>
              <a:t>developed in 1991 by Linus Torvalds a Finish Software Engineer.</a:t>
            </a:r>
          </a:p>
          <a:p>
            <a:pPr indent="-228600" algn="just">
              <a:lnSpc>
                <a:spcPct val="100000"/>
              </a:lnSpc>
            </a:pPr>
            <a:r>
              <a:rPr lang="en-GB" sz="1800" dirty="0"/>
              <a:t>derived from Unix and it is a continuation of the Unix design. </a:t>
            </a:r>
          </a:p>
          <a:p>
            <a:pPr indent="-228600" algn="just">
              <a:lnSpc>
                <a:spcPct val="100000"/>
              </a:lnSpc>
            </a:pPr>
            <a:r>
              <a:rPr lang="en-US" sz="1700" dirty="0"/>
              <a:t>Open- source operating system</a:t>
            </a:r>
          </a:p>
          <a:p>
            <a:pPr indent="-228600" algn="just">
              <a:lnSpc>
                <a:spcPct val="100000"/>
              </a:lnSpc>
            </a:pPr>
            <a:r>
              <a:rPr lang="en-US" sz="1700" dirty="0"/>
              <a:t>Available for free</a:t>
            </a:r>
          </a:p>
          <a:p>
            <a:pPr indent="-228600" algn="just">
              <a:lnSpc>
                <a:spcPct val="100000"/>
              </a:lnSpc>
            </a:pPr>
            <a:r>
              <a:rPr lang="en-US" sz="1700" dirty="0"/>
              <a:t>There are different distributions </a:t>
            </a:r>
          </a:p>
          <a:p>
            <a:pPr indent="-228600" algn="just">
              <a:lnSpc>
                <a:spcPct val="100000"/>
              </a:lnSpc>
            </a:pPr>
            <a:r>
              <a:rPr lang="en-US" sz="1700" dirty="0"/>
              <a:t>Examples include Fedora, Red Hat, Ubuntu, Debian, Arch Linux</a:t>
            </a:r>
          </a:p>
          <a:p>
            <a:pPr indent="-228600" algn="just">
              <a:lnSpc>
                <a:spcPct val="100000"/>
              </a:lnSpc>
            </a:pPr>
            <a:r>
              <a:rPr lang="en-GB" sz="1600" dirty="0"/>
              <a:t>Android is based on the Linux OS and uses a modified version of it’s Kernel. </a:t>
            </a:r>
            <a:endParaRPr lang="en-US" sz="1600" dirty="0"/>
          </a:p>
          <a:p>
            <a:pPr indent="-228600" algn="just">
              <a:lnSpc>
                <a:spcPct val="100000"/>
              </a:lnSpc>
            </a:pPr>
            <a:endParaRPr lang="en-US" sz="1700" dirty="0"/>
          </a:p>
        </p:txBody>
      </p:sp>
      <p:pic>
        <p:nvPicPr>
          <p:cNvPr id="10" name="Picture 9" descr="A penguin on a white background&#10;&#10;Description automatically generated">
            <a:extLst>
              <a:ext uri="{FF2B5EF4-FFF2-40B4-BE49-F238E27FC236}">
                <a16:creationId xmlns:a16="http://schemas.microsoft.com/office/drawing/2014/main" id="{BA371F38-F8A9-9758-781E-857C86A07D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63" t="12465" r="17425" b="6733"/>
          <a:stretch/>
        </p:blipFill>
        <p:spPr>
          <a:xfrm>
            <a:off x="5920044" y="1414480"/>
            <a:ext cx="1297755" cy="1857592"/>
          </a:xfrm>
          <a:prstGeom prst="rect">
            <a:avLst/>
          </a:prstGeom>
        </p:spPr>
      </p:pic>
      <p:pic>
        <p:nvPicPr>
          <p:cNvPr id="7" name="Content Placeholder 6" descr="A red hat with black band&#10;&#10;Description automatically generated">
            <a:extLst>
              <a:ext uri="{FF2B5EF4-FFF2-40B4-BE49-F238E27FC236}">
                <a16:creationId xmlns:a16="http://schemas.microsoft.com/office/drawing/2014/main" id="{A843E374-F0E0-63C2-F028-E20C6692D2D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36842" t="17117" b="24033"/>
          <a:stretch/>
        </p:blipFill>
        <p:spPr>
          <a:xfrm>
            <a:off x="7459098" y="1882358"/>
            <a:ext cx="1297755" cy="1389714"/>
          </a:xfrm>
          <a:prstGeom prst="rect">
            <a:avLst/>
          </a:prstGeom>
        </p:spPr>
      </p:pic>
      <p:pic>
        <p:nvPicPr>
          <p:cNvPr id="12" name="Picture 11" descr="A close-up of a logo&#10;&#10;Description automatically generated">
            <a:extLst>
              <a:ext uri="{FF2B5EF4-FFF2-40B4-BE49-F238E27FC236}">
                <a16:creationId xmlns:a16="http://schemas.microsoft.com/office/drawing/2014/main" id="{7114759E-AF3F-F9E1-4450-14E4DAF5BA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44" y="3579515"/>
            <a:ext cx="1297754" cy="1378027"/>
          </a:xfrm>
          <a:prstGeom prst="rect">
            <a:avLst/>
          </a:prstGeom>
        </p:spPr>
      </p:pic>
      <p:pic>
        <p:nvPicPr>
          <p:cNvPr id="14" name="Picture 13" descr="A logo of a company&#10;&#10;Description automatically generated">
            <a:extLst>
              <a:ext uri="{FF2B5EF4-FFF2-40B4-BE49-F238E27FC236}">
                <a16:creationId xmlns:a16="http://schemas.microsoft.com/office/drawing/2014/main" id="{6B8C7529-DA8D-D680-2F71-C9EC02C629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59098" y="3579515"/>
            <a:ext cx="1297755" cy="1332087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B91503-9E7C-1C4C-5D47-7059949FB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F5488494-61AD-493D-BA0E-63008E3761BA}" type="slidenum">
              <a:rPr lang="en-US" sz="90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  <a:defRPr/>
              </a:pPr>
              <a:t>4</a:t>
            </a:fld>
            <a:endParaRPr lang="en-US" sz="900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905620"/>
      </p:ext>
    </p:extLst>
  </p:cSld>
  <p:clrMapOvr>
    <a:masterClrMapping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DC6F-03D5-4127-A75B-25DF58917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28" y="1310584"/>
            <a:ext cx="7947612" cy="4278656"/>
          </a:xfrm>
        </p:spPr>
        <p:txBody>
          <a:bodyPr anchor="t"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800" dirty="0"/>
              <a:t>The Linux OS comprises several different pieces: </a:t>
            </a:r>
          </a:p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US" sz="1800" b="1" dirty="0"/>
              <a:t>Bootloader: </a:t>
            </a:r>
            <a:r>
              <a:rPr lang="en-US" sz="1800" dirty="0"/>
              <a:t>The software that manages the boot process of your computer </a:t>
            </a:r>
          </a:p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US" sz="1800" b="1" dirty="0"/>
              <a:t>Kernel: </a:t>
            </a:r>
            <a:r>
              <a:rPr lang="en-US" sz="1800" dirty="0"/>
              <a:t>It is the core of the system and manages the CPU, memory, and peripheral devices </a:t>
            </a:r>
          </a:p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US" sz="1800" b="1" dirty="0"/>
              <a:t>Init System: </a:t>
            </a:r>
            <a:r>
              <a:rPr lang="en-US" sz="1800" dirty="0"/>
              <a:t>This is sub-system that bootstraps the user space and is charged with controlling daemons </a:t>
            </a:r>
          </a:p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US" sz="1800" b="1" dirty="0"/>
              <a:t>Daemons: </a:t>
            </a:r>
            <a:r>
              <a:rPr lang="en-US" sz="1800" dirty="0"/>
              <a:t>These are the background services (printing, sound, scheduling, etc.) that either start up during boot or after you log into the desktop </a:t>
            </a:r>
          </a:p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US" sz="1800" b="1" dirty="0"/>
              <a:t>Graphical Server: </a:t>
            </a:r>
            <a:r>
              <a:rPr lang="en-US" sz="1800" dirty="0"/>
              <a:t>This is sub-system that displays the graphics on your monitor. It is commonly referred to as the X server or just X</a:t>
            </a:r>
            <a:endParaRPr lang="en-US" sz="18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468335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Linux Operating system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76493"/>
      </p:ext>
    </p:extLst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DC6F-03D5-4127-A75B-25DF58917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28" y="1310584"/>
            <a:ext cx="7947612" cy="4278656"/>
          </a:xfrm>
        </p:spPr>
        <p:txBody>
          <a:bodyPr anchor="t">
            <a:normAutofit/>
          </a:bodyPr>
          <a:lstStyle/>
          <a:p>
            <a:pPr marL="0" indent="0" algn="just">
              <a:buNone/>
            </a:pPr>
            <a:r>
              <a:rPr lang="en-US" sz="2400" dirty="0"/>
              <a:t>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800" b="1" dirty="0"/>
              <a:t>6. Desktop Environment: </a:t>
            </a:r>
            <a:r>
              <a:rPr lang="en-US" sz="1800" dirty="0"/>
              <a:t>This is the piece that the users actually interact with. There are many desktop environments and each desktop environment includes built-in applications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800" b="1" dirty="0"/>
              <a:t>7. Applications: </a:t>
            </a:r>
            <a:r>
              <a:rPr lang="en-US" sz="1800" dirty="0"/>
              <a:t>Desktop environments do not offer the full array of apps. Just like Windows and macOS, Linux offers thousands upon thousands of high-quality software titles that can be easily found &amp; installed.</a:t>
            </a:r>
            <a:endParaRPr lang="en-US" sz="1800" b="1" dirty="0"/>
          </a:p>
          <a:p>
            <a:pPr marL="457200" indent="-457200" algn="just">
              <a:buFont typeface="+mj-lt"/>
              <a:buAutoNum type="arabicPeriod" startAt="5"/>
            </a:pPr>
            <a:endParaRPr lang="en-US" sz="24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468335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Linux Operating system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669072291"/>
      </p:ext>
    </p:extLst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468335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Components of Linus OS</a:t>
            </a:r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FF5B36C-2E29-3C48-9CA4-88DBBE18A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28" y="1310584"/>
            <a:ext cx="7947612" cy="4278656"/>
          </a:xfrm>
        </p:spPr>
        <p:txBody>
          <a:bodyPr anchor="t">
            <a:normAutofit/>
          </a:bodyPr>
          <a:lstStyle/>
          <a:p>
            <a:pPr marL="0" indent="0" algn="just">
              <a:lnSpc>
                <a:spcPct val="100000"/>
              </a:lnSpc>
              <a:buNone/>
            </a:pPr>
            <a:r>
              <a:rPr lang="en-US" sz="1800" b="1" dirty="0"/>
              <a:t>1. Kernel: </a:t>
            </a:r>
            <a:r>
              <a:rPr lang="en-US" sz="1800" dirty="0"/>
              <a:t>Kernel is the core part of Linux. It is responsible for all major activities of this OS </a:t>
            </a:r>
          </a:p>
          <a:p>
            <a:pPr marL="0" indent="0" algn="just">
              <a:lnSpc>
                <a:spcPct val="100000"/>
              </a:lnSpc>
              <a:buNone/>
            </a:pPr>
            <a:endParaRPr lang="en-US" sz="1800" b="1" dirty="0"/>
          </a:p>
          <a:p>
            <a:pPr marL="0" indent="0" algn="just">
              <a:lnSpc>
                <a:spcPct val="100000"/>
              </a:lnSpc>
              <a:buNone/>
            </a:pPr>
            <a:r>
              <a:rPr lang="en-US" sz="1800" b="1" dirty="0"/>
              <a:t>2. System Library: </a:t>
            </a:r>
            <a:r>
              <a:rPr lang="en-US" sz="1800" dirty="0"/>
              <a:t>System libraries are special functions or programs using which application programs of system utilities access Kernel’s features </a:t>
            </a:r>
          </a:p>
          <a:p>
            <a:pPr marL="0" indent="0" algn="just">
              <a:lnSpc>
                <a:spcPct val="100000"/>
              </a:lnSpc>
              <a:buNone/>
            </a:pPr>
            <a:endParaRPr lang="en-US" sz="1800" b="1" dirty="0"/>
          </a:p>
          <a:p>
            <a:pPr marL="0" indent="0" algn="just">
              <a:lnSpc>
                <a:spcPct val="100000"/>
              </a:lnSpc>
              <a:buNone/>
            </a:pPr>
            <a:r>
              <a:rPr lang="en-US" sz="1800" b="1" dirty="0"/>
              <a:t>3. System Utility: </a:t>
            </a:r>
            <a:r>
              <a:rPr lang="en-US" sz="1800" dirty="0"/>
              <a:t>System Utility programs are responsible to do specialized, individual level tasks </a:t>
            </a:r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967587801"/>
      </p:ext>
    </p:extLst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989" y="1268760"/>
            <a:ext cx="5185147" cy="402792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1800" b="1" dirty="0"/>
              <a:t>Portable: </a:t>
            </a:r>
            <a:r>
              <a:rPr lang="en-US" sz="1800" dirty="0"/>
              <a:t>Portability means software can works on different types of hardware in same way </a:t>
            </a:r>
          </a:p>
          <a:p>
            <a:pPr marL="457200" indent="-457200" algn="just">
              <a:buFont typeface="Arial"/>
              <a:buChar char="•"/>
            </a:pPr>
            <a:endParaRPr lang="en-US" sz="1800" b="1" dirty="0"/>
          </a:p>
          <a:p>
            <a:pPr marL="0" indent="0" algn="just">
              <a:buNone/>
            </a:pPr>
            <a:r>
              <a:rPr lang="en-US" sz="1800" b="1" dirty="0"/>
              <a:t>Open Source: </a:t>
            </a:r>
            <a:r>
              <a:rPr lang="en-US" sz="1800" dirty="0"/>
              <a:t>Linux source code is freely available and it is community based development project </a:t>
            </a:r>
          </a:p>
          <a:p>
            <a:pPr marL="457200" indent="-457200" algn="just">
              <a:buFont typeface="Arial"/>
              <a:buChar char="•"/>
            </a:pPr>
            <a:endParaRPr lang="en-US" sz="1800" b="1" dirty="0"/>
          </a:p>
          <a:p>
            <a:pPr marL="0" indent="0" algn="just">
              <a:buNone/>
            </a:pPr>
            <a:r>
              <a:rPr lang="en-US" sz="1800" b="1" dirty="0"/>
              <a:t>Multiprogramming: </a:t>
            </a:r>
            <a:r>
              <a:rPr lang="en-US" sz="1800" dirty="0"/>
              <a:t>Linux is a multiprogramming system means multiple applications can run at the same time </a:t>
            </a:r>
          </a:p>
          <a:p>
            <a:pPr marL="457200" indent="-457200" algn="just">
              <a:buFont typeface="Arial"/>
              <a:buChar char="•"/>
            </a:pPr>
            <a:endParaRPr lang="en-US" sz="1800" b="1" dirty="0"/>
          </a:p>
          <a:p>
            <a:pPr marL="0" indent="0" algn="just">
              <a:buNone/>
            </a:pPr>
            <a:r>
              <a:rPr lang="en-US" sz="1800" b="1" dirty="0"/>
              <a:t>Security: </a:t>
            </a:r>
            <a:r>
              <a:rPr lang="en-US" sz="1800" dirty="0"/>
              <a:t>Linux provides user security using authentication features like password protection/controlled access to specific files/ encryption of data </a:t>
            </a:r>
            <a:endParaRPr lang="en-US" sz="1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Features of Linux OS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08F7C4-033B-2149-9F2C-C70A3A728B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6136" y="1268761"/>
            <a:ext cx="2736875" cy="418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515917"/>
      </p:ext>
    </p:extLst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Architecture of Linux OS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83B85F-9934-8347-A91E-5F028DB345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098" y="1270000"/>
            <a:ext cx="6273800" cy="431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05870"/>
      </p:ext>
    </p:extLst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063" y="1123553"/>
            <a:ext cx="7886700" cy="427059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800" b="1" dirty="0"/>
              <a:t>Shell and System Utility: </a:t>
            </a:r>
            <a:r>
              <a:rPr lang="en-GB" sz="1800" dirty="0"/>
              <a:t>A shell is a special software program that provides the software with an interface to access the OS resources</a:t>
            </a:r>
          </a:p>
          <a:p>
            <a:pPr algn="just">
              <a:lnSpc>
                <a:spcPct val="150000"/>
              </a:lnSpc>
            </a:pPr>
            <a:r>
              <a:rPr lang="en-GB" sz="1800" b="1" dirty="0"/>
              <a:t>The Kernel: </a:t>
            </a:r>
            <a:r>
              <a:rPr lang="en-GB" sz="1800" dirty="0"/>
              <a:t>The Kernel seems to be the origin on the Linux-based Shell. It provides virtual the device’s common hardware components for providing its virtualized networks to each operation </a:t>
            </a:r>
          </a:p>
          <a:p>
            <a:pPr algn="just">
              <a:lnSpc>
                <a:spcPct val="150000"/>
              </a:lnSpc>
            </a:pPr>
            <a:r>
              <a:rPr lang="en-GB" sz="1800" b="1" dirty="0"/>
              <a:t>The Hardware Layer: </a:t>
            </a:r>
            <a:r>
              <a:rPr lang="en-GB" sz="1800" dirty="0"/>
              <a:t>This is the physical hardware that your device consists of; that includes items like mouse, keyboard</a:t>
            </a:r>
          </a:p>
          <a:p>
            <a:pPr algn="just">
              <a:lnSpc>
                <a:spcPct val="150000"/>
              </a:lnSpc>
            </a:pPr>
            <a:r>
              <a:rPr lang="en-GB" sz="1800" b="1" dirty="0"/>
              <a:t>The Application and Utility: </a:t>
            </a:r>
            <a:r>
              <a:rPr lang="en-GB" sz="1800" dirty="0"/>
              <a:t>Utility programs that provide the user most of the functionalities of an OS </a:t>
            </a:r>
            <a:endParaRPr lang="en-GB" sz="1800" b="1" dirty="0"/>
          </a:p>
          <a:p>
            <a:pPr marL="0" indent="0" algn="just">
              <a:buNone/>
            </a:pPr>
            <a:endParaRPr lang="en-GB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AD65B5-688C-3C46-9541-89E3380415DB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Architecture of Linux OS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8145106"/>
      </p:ext>
    </p:extLst>
  </p:cSld>
  <p:clrMapOvr>
    <a:masterClrMapping/>
  </p:clrMapOvr>
  <p:transition spd="med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E88CA-9979-D23C-E125-3D00B01CE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652233"/>
          </a:xfrm>
        </p:spPr>
        <p:txBody>
          <a:bodyPr/>
          <a:lstStyle/>
          <a:p>
            <a:pPr algn="ctr"/>
            <a:r>
              <a:rPr lang="en-US" sz="2800" b="1" dirty="0"/>
              <a:t>Linux Operating system </a:t>
            </a:r>
            <a:br>
              <a:rPr lang="en-US" sz="28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16E94-05AB-08A0-C5CB-BFFBEA86A4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196753"/>
            <a:ext cx="4388296" cy="4752528"/>
          </a:xfrm>
        </p:spPr>
        <p:txBody>
          <a:bodyPr/>
          <a:lstStyle/>
          <a:p>
            <a:r>
              <a:rPr lang="en-GB" dirty="0"/>
              <a:t>Benefits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 </a:t>
            </a:r>
            <a:r>
              <a:rPr lang="en-GB" sz="1600" dirty="0"/>
              <a:t>It offers a free operating system. </a:t>
            </a:r>
          </a:p>
          <a:p>
            <a:pPr algn="just">
              <a:lnSpc>
                <a:spcPct val="150000"/>
              </a:lnSpc>
            </a:pPr>
            <a:r>
              <a:rPr lang="en-GB" sz="1600" dirty="0"/>
              <a:t>Being open-source, anyone with relevant knowledge can modify it.</a:t>
            </a:r>
          </a:p>
          <a:p>
            <a:pPr algn="just">
              <a:lnSpc>
                <a:spcPct val="150000"/>
              </a:lnSpc>
            </a:pPr>
            <a:r>
              <a:rPr lang="en-GB" sz="1600" dirty="0"/>
              <a:t>It is easy to learn</a:t>
            </a:r>
          </a:p>
          <a:p>
            <a:pPr algn="just">
              <a:lnSpc>
                <a:spcPct val="150000"/>
              </a:lnSpc>
            </a:pPr>
            <a:r>
              <a:rPr lang="en-GB" sz="1600" dirty="0"/>
              <a:t>The Linux OS now offer millions of programs/applications and Linux software to choose from and most of them are absolutely free. </a:t>
            </a:r>
          </a:p>
          <a:p>
            <a:pPr algn="just">
              <a:lnSpc>
                <a:spcPct val="150000"/>
              </a:lnSpc>
            </a:pPr>
            <a:r>
              <a:rPr lang="en-GB" sz="1600" dirty="0"/>
              <a:t>Linux freeware is the OS of choice for Server environments due to its stability and reliability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8B0DA3-ED5F-15A3-0EF7-1C738DC8EB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5086" y="1088110"/>
            <a:ext cx="4621410" cy="4752528"/>
          </a:xfrm>
        </p:spPr>
        <p:txBody>
          <a:bodyPr/>
          <a:lstStyle/>
          <a:p>
            <a:r>
              <a:rPr lang="en-GB" dirty="0"/>
              <a:t>Drawbacks</a:t>
            </a:r>
          </a:p>
          <a:p>
            <a:pPr algn="just">
              <a:lnSpc>
                <a:spcPct val="150000"/>
              </a:lnSpc>
            </a:pPr>
            <a:r>
              <a:rPr lang="en-GB" sz="1600" b="1" dirty="0"/>
              <a:t>Hardware Drivers: </a:t>
            </a:r>
            <a:r>
              <a:rPr lang="en-GB" sz="1600" dirty="0"/>
              <a:t>some hardware drivers are not available for Linux </a:t>
            </a:r>
          </a:p>
          <a:p>
            <a:pPr algn="just">
              <a:lnSpc>
                <a:spcPct val="150000"/>
              </a:lnSpc>
            </a:pPr>
            <a:r>
              <a:rPr lang="en-GB" sz="1600" b="1" dirty="0"/>
              <a:t>Learning curve: </a:t>
            </a:r>
            <a:r>
              <a:rPr lang="en-GB" sz="1600" dirty="0"/>
              <a:t>Getting started with Windows is easy for beginners but learning Linux is difficult. You have to learn about CLI and searching for new software </a:t>
            </a:r>
          </a:p>
          <a:p>
            <a:pPr algn="just">
              <a:lnSpc>
                <a:spcPct val="150000"/>
              </a:lnSpc>
            </a:pPr>
            <a:r>
              <a:rPr lang="en-GB" sz="1600" b="1" dirty="0"/>
              <a:t>Software Alternative: </a:t>
            </a:r>
            <a:r>
              <a:rPr lang="en-GB" sz="1600" dirty="0"/>
              <a:t>Not all software is compatible with  Linux. For example: Photoshop is available for Windows but is not present in Linux  </a:t>
            </a:r>
          </a:p>
          <a:p>
            <a:pPr algn="just">
              <a:lnSpc>
                <a:spcPct val="150000"/>
              </a:lnSpc>
            </a:pPr>
            <a:r>
              <a:rPr lang="en-GB" sz="1600" b="1" dirty="0"/>
              <a:t>Games: </a:t>
            </a:r>
            <a:r>
              <a:rPr lang="en-GB" sz="1600" dirty="0"/>
              <a:t>Most of the games are made for windows but not for Linux. 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DFBFEF-292E-86C0-0E00-F03E52F4B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488494-61AD-493D-BA0E-63008E3761BA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317432"/>
      </p:ext>
    </p:extLst>
  </p:cSld>
  <p:clrMapOvr>
    <a:masterClrMapping/>
  </p:clrMapOvr>
  <p:transition spd="med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9552" y="1315791"/>
            <a:ext cx="80648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/>
              <a:t>The user interface is either a command line interface (CLI), a graphical user interface (GUI), or through controls are associated with hardware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/>
              <a:t>CLI shells are text based user interface, which use text for both input and output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/>
              <a:t>On desktop systems, the most popular user interfaces are the GUI shells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/>
              <a:t>Most popular user interfaces are based on the X Window System, often simply called “X”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CE68B4-924F-FA47-B640-11765872C619}"/>
              </a:ext>
            </a:extLst>
          </p:cNvPr>
          <p:cNvSpPr txBox="1"/>
          <p:nvPr/>
        </p:nvSpPr>
        <p:spPr>
          <a:xfrm>
            <a:off x="539552" y="238573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User Interface of Linux</a:t>
            </a:r>
          </a:p>
        </p:txBody>
      </p:sp>
    </p:spTree>
    <p:extLst>
      <p:ext uri="{BB962C8B-B14F-4D97-AF65-F5344CB8AC3E}">
        <p14:creationId xmlns:p14="http://schemas.microsoft.com/office/powerpoint/2010/main" val="3912316349"/>
      </p:ext>
    </p:extLst>
  </p:cSld>
  <p:clrMapOvr>
    <a:masterClrMapping/>
  </p:clrMapOvr>
  <p:transition spd="med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DC6F-03D5-4127-A75B-25DF58917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28" y="1138935"/>
            <a:ext cx="8086982" cy="4278656"/>
          </a:xfrm>
        </p:spPr>
        <p:txBody>
          <a:bodyPr anchor="t">
            <a:noAutofit/>
          </a:bodyPr>
          <a:lstStyle/>
          <a:p>
            <a:pPr algn="just"/>
            <a:r>
              <a:rPr lang="en-US" altLang="en-US" sz="2400" dirty="0"/>
              <a:t>The Linux command line is a text interface to your computer </a:t>
            </a:r>
          </a:p>
          <a:p>
            <a:pPr algn="just"/>
            <a:endParaRPr lang="en-US" altLang="en-US" sz="2400" dirty="0"/>
          </a:p>
          <a:p>
            <a:pPr algn="just"/>
            <a:r>
              <a:rPr lang="en-US" altLang="en-US" sz="2400" dirty="0"/>
              <a:t>The Linux command also known as Shell, Terminal, Console, Command Prompts and many others, which is a computer program intended to interpret commands </a:t>
            </a:r>
          </a:p>
          <a:p>
            <a:pPr algn="just"/>
            <a:endParaRPr lang="en-US" altLang="en-US" sz="2400" dirty="0"/>
          </a:p>
          <a:p>
            <a:pPr algn="just"/>
            <a:r>
              <a:rPr lang="en-US" altLang="en-US" sz="2400" dirty="0"/>
              <a:t>The Linux command allows users to execute commands by manually typing at the terminal, or has the ability to automatically execute commands which were programmed in “Shell Scripts”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332656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Linux CLI – Introduction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30394"/>
      </p:ext>
    </p:extLst>
  </p:cSld>
  <p:clrMapOvr>
    <a:masterClrMapping/>
  </p:clrMapOvr>
  <p:transition spd="med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468335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First Look at Linux Shell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5A94F8-188B-1B41-A788-099B8ED3E5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190" y="1138935"/>
            <a:ext cx="8199620" cy="212360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56E9E23-507D-7947-8F26-C22148666067}"/>
              </a:ext>
            </a:extLst>
          </p:cNvPr>
          <p:cNvSpPr/>
          <p:nvPr/>
        </p:nvSpPr>
        <p:spPr>
          <a:xfrm>
            <a:off x="457044" y="3429000"/>
            <a:ext cx="8214765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>
                <a:solidFill>
                  <a:srgbClr val="333333"/>
                </a:solidFill>
              </a:rPr>
              <a:t>Line 1: </a:t>
            </a:r>
            <a:r>
              <a:rPr lang="en-GB" dirty="0">
                <a:solidFill>
                  <a:srgbClr val="333333"/>
                </a:solidFill>
              </a:rPr>
              <a:t>The shell prompt, it is composed by </a:t>
            </a:r>
            <a:r>
              <a:rPr lang="en-GB" dirty="0" err="1">
                <a:solidFill>
                  <a:srgbClr val="333333"/>
                </a:solidFill>
              </a:rPr>
              <a:t>username@hostname:location</a:t>
            </a:r>
            <a:r>
              <a:rPr lang="en-GB" dirty="0">
                <a:solidFill>
                  <a:srgbClr val="333333"/>
                </a:solidFill>
              </a:rPr>
              <a:t>$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33333"/>
                </a:solidFill>
              </a:rPr>
              <a:t>Username:</a:t>
            </a:r>
            <a:r>
              <a:rPr lang="en-GB" dirty="0">
                <a:solidFill>
                  <a:srgbClr val="333333"/>
                </a:solidFill>
              </a:rPr>
              <a:t> our username is called “john”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33333"/>
                </a:solidFill>
              </a:rPr>
              <a:t>Hostname:</a:t>
            </a:r>
            <a:r>
              <a:rPr lang="en-GB" dirty="0">
                <a:solidFill>
                  <a:srgbClr val="333333"/>
                </a:solidFill>
              </a:rPr>
              <a:t> The name of the system we are logged on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33333"/>
                </a:solidFill>
              </a:rPr>
              <a:t>Location:</a:t>
            </a:r>
            <a:r>
              <a:rPr lang="en-GB" dirty="0">
                <a:solidFill>
                  <a:srgbClr val="333333"/>
                </a:solidFill>
              </a:rPr>
              <a:t> the working directory we are in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33333"/>
                </a:solidFill>
              </a:rPr>
              <a:t>$:</a:t>
            </a:r>
            <a:r>
              <a:rPr lang="en-GB" dirty="0">
                <a:solidFill>
                  <a:srgbClr val="333333"/>
                </a:solidFill>
              </a:rPr>
              <a:t> Delimits the end of prompt</a:t>
            </a:r>
          </a:p>
          <a:p>
            <a:pPr algn="just"/>
            <a:r>
              <a:rPr lang="en-GB" dirty="0">
                <a:solidFill>
                  <a:srgbClr val="333333"/>
                </a:solidFill>
              </a:rPr>
              <a:t>After the $ sign, we can type a command and press Enter for this command to be executed.</a:t>
            </a:r>
          </a:p>
        </p:txBody>
      </p:sp>
    </p:spTree>
    <p:extLst>
      <p:ext uri="{BB962C8B-B14F-4D97-AF65-F5344CB8AC3E}">
        <p14:creationId xmlns:p14="http://schemas.microsoft.com/office/powerpoint/2010/main" val="4291155122"/>
      </p:ext>
    </p:extLst>
  </p:cSld>
  <p:clrMapOvr>
    <a:masterClrMapping/>
  </p:clrMapOvr>
  <p:transition spd="med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468335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Command Syntax 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5482D91-39C8-1C4D-B1B5-B9F5AF1B8F5D}"/>
              </a:ext>
            </a:extLst>
          </p:cNvPr>
          <p:cNvSpPr/>
          <p:nvPr/>
        </p:nvSpPr>
        <p:spPr>
          <a:xfrm>
            <a:off x="721895" y="1138935"/>
            <a:ext cx="770021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sz="1600" dirty="0"/>
              <a:t>Commands can be with or without arguments</a:t>
            </a:r>
          </a:p>
          <a:p>
            <a:pPr>
              <a:lnSpc>
                <a:spcPct val="150000"/>
              </a:lnSpc>
            </a:pPr>
            <a:r>
              <a:rPr lang="en-US" altLang="en-US" sz="1600" dirty="0"/>
              <a:t> A typical syntax can look similar to this: </a:t>
            </a:r>
          </a:p>
          <a:p>
            <a:pPr algn="ctr"/>
            <a:r>
              <a:rPr lang="en-GB" b="1" dirty="0"/>
              <a:t>command [-argument] [--long-argument] file</a:t>
            </a:r>
          </a:p>
          <a:p>
            <a:r>
              <a:rPr lang="en-GB" b="1" dirty="0"/>
              <a:t>Example: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DA8223-E546-B143-8C68-07CA901B6D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190" y="2829247"/>
            <a:ext cx="8199620" cy="2327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434416"/>
      </p:ext>
    </p:extLst>
  </p:cSld>
  <p:clrMapOvr>
    <a:masterClrMapping/>
  </p:clrMapOvr>
  <p:transition spd="med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Linux Shell – Things to Remember</a:t>
            </a:r>
            <a:endParaRPr lang="en-US" sz="28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1567A8-1097-4C44-ACDC-86150344086C}"/>
              </a:ext>
            </a:extLst>
          </p:cNvPr>
          <p:cNvSpPr/>
          <p:nvPr/>
        </p:nvSpPr>
        <p:spPr>
          <a:xfrm>
            <a:off x="431538" y="836712"/>
            <a:ext cx="828092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solidFill>
                  <a:srgbClr val="333333"/>
                </a:solidFill>
              </a:rPr>
              <a:t>It is case sensitive: </a:t>
            </a:r>
            <a:r>
              <a:rPr lang="en-GB" sz="2000" dirty="0">
                <a:solidFill>
                  <a:srgbClr val="333333"/>
                </a:solidFill>
              </a:rPr>
              <a:t>In a Linux shell, commands, files and directory names are case sensitive meaning that typing </a:t>
            </a:r>
            <a:r>
              <a:rPr lang="en-GB" sz="2000" dirty="0" err="1">
                <a:solidFill>
                  <a:srgbClr val="333333"/>
                </a:solidFill>
              </a:rPr>
              <a:t>pwd</a:t>
            </a:r>
            <a:r>
              <a:rPr lang="en-GB" sz="2000" dirty="0">
                <a:solidFill>
                  <a:srgbClr val="333333"/>
                </a:solidFill>
              </a:rPr>
              <a:t> will print the current working directory and typing PWD will return an error similar to -bash: PWD: command not found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333333"/>
              </a:solidFill>
            </a:endParaRPr>
          </a:p>
          <a:p>
            <a:pPr algn="just"/>
            <a:r>
              <a:rPr lang="en-GB" sz="2000" b="1" dirty="0">
                <a:solidFill>
                  <a:srgbClr val="333333"/>
                </a:solidFill>
              </a:rPr>
              <a:t>The / (forward-slash) is a special character used as directory separator: </a:t>
            </a:r>
            <a:r>
              <a:rPr lang="en-GB" sz="2000" dirty="0">
                <a:solidFill>
                  <a:srgbClr val="333333"/>
                </a:solidFill>
              </a:rPr>
              <a:t>The Linux CLI is full of special characters, and we will go into more detail about this topic. For the moment, just keep this in mind.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333333"/>
              </a:solidFill>
            </a:endParaRPr>
          </a:p>
          <a:p>
            <a:pPr algn="just"/>
            <a:r>
              <a:rPr lang="en-GB" sz="2000" b="1" dirty="0">
                <a:solidFill>
                  <a:srgbClr val="333333"/>
                </a:solidFill>
              </a:rPr>
              <a:t>File extensions don’t matter: </a:t>
            </a:r>
            <a:r>
              <a:rPr lang="en-GB" sz="2000" dirty="0">
                <a:solidFill>
                  <a:srgbClr val="333333"/>
                </a:solidFill>
              </a:rPr>
              <a:t>If you come from a windows background, a file with .exe extension means it is an executable file. In Linux CLI, the file kind is determined automatically. 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333333"/>
              </a:solidFill>
            </a:endParaRPr>
          </a:p>
          <a:p>
            <a:pPr algn="just"/>
            <a:r>
              <a:rPr lang="en-GB" sz="2000" b="1" dirty="0">
                <a:solidFill>
                  <a:srgbClr val="333333"/>
                </a:solidFill>
              </a:rPr>
              <a:t>Nearly every Linux command supports --help argument: </a:t>
            </a:r>
            <a:r>
              <a:rPr lang="en-GB" sz="2000" dirty="0">
                <a:solidFill>
                  <a:srgbClr val="333333"/>
                </a:solidFill>
              </a:rPr>
              <a:t>During your journey with the CLI, you will often wonder “what argument do I need to do X?” The answer is just a --help away.</a:t>
            </a:r>
            <a:endParaRPr lang="en-GB" sz="2000" b="0" i="0" dirty="0">
              <a:solidFill>
                <a:srgbClr val="33333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85830587"/>
      </p:ext>
    </p:extLst>
  </p:cSld>
  <p:clrMapOvr>
    <a:masterClrMapping/>
  </p:clrMapOvr>
  <p:transition spd="med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347CD-82CE-680D-CF13-C6D8AAC7A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Linux terminal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9DEA758D-5E95-C6FB-B994-E672A6D191C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2246838"/>
            <a:ext cx="4038600" cy="2695765"/>
          </a:xfr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2C4C3E28-E160-6EAC-6280-AB2288B2F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We can use online Linux terminals to execute the scripts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200" dirty="0" err="1">
                <a:hlinkClick r:id="rId3"/>
              </a:rPr>
              <a:t>Webminal</a:t>
            </a:r>
            <a:endParaRPr lang="en-GB" sz="2200" dirty="0"/>
          </a:p>
          <a:p>
            <a:pPr algn="just">
              <a:lnSpc>
                <a:spcPct val="150000"/>
              </a:lnSpc>
            </a:pPr>
            <a:r>
              <a:rPr lang="en-GB" sz="2200" dirty="0"/>
              <a:t>Signup to use this terminal for the activities in this lesson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1089610"/>
      </p:ext>
    </p:extLst>
  </p:cSld>
  <p:clrMapOvr>
    <a:masterClrMapping/>
  </p:clrMapOvr>
  <p:transition spd="med"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8" y="942944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ls – list: </a:t>
            </a:r>
            <a:r>
              <a:rPr lang="en-GB" sz="2000" dirty="0"/>
              <a:t>ls lists the content of a given directory. The peculiarity of this command is that it supports a wide range of arguments 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cat: </a:t>
            </a:r>
            <a:r>
              <a:rPr lang="en-GB" sz="2000" dirty="0"/>
              <a:t>The cat command will print out the contents of a text file given as argument</a:t>
            </a:r>
            <a:r>
              <a:rPr lang="en-GB" sz="2000" b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BAD9B0-7C32-F54A-B640-3FA948452C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48" y="1700808"/>
            <a:ext cx="8038516" cy="18722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84EFCE8-C9E9-0A46-8F95-6BE73F5674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236" y="4440673"/>
            <a:ext cx="8086219" cy="1305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901657"/>
      </p:ext>
    </p:extLst>
  </p:cSld>
  <p:clrMapOvr>
    <a:masterClrMapping/>
  </p:clrMapOvr>
  <p:transition spd="med"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8" y="942944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file: </a:t>
            </a:r>
            <a:r>
              <a:rPr lang="en-GB" sz="2000" dirty="0"/>
              <a:t>This command will show the kind of a file passed as argument.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dirty="0"/>
              <a:t>In the example above, we see john_file with a “.exe” extension, the file command output the real file kind. In this case a simple text file 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cd: </a:t>
            </a:r>
            <a:r>
              <a:rPr lang="en-GB" sz="2000" dirty="0"/>
              <a:t>The cd command, which stands for “Change Directory”, will change your working directory to the one passed as argument 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Note: </a:t>
            </a:r>
            <a:r>
              <a:rPr lang="en-GB" sz="2000" dirty="0"/>
              <a:t>how the prompt has changed as well. </a:t>
            </a: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385810-D44C-BC43-B435-BC31F6384A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48" y="1313122"/>
            <a:ext cx="7886704" cy="11042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0D80D1-D1C1-3946-A2B8-6DF36CEE29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237" y="4116288"/>
            <a:ext cx="8047808" cy="1104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486529"/>
      </p:ext>
    </p:extLst>
  </p:cSld>
  <p:clrMapOvr>
    <a:masterClrMapping/>
  </p:clrMapOvr>
  <p:transition spd="med"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8" y="942944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clear: </a:t>
            </a:r>
            <a:r>
              <a:rPr lang="en-GB" sz="2000" dirty="0"/>
              <a:t>After some time using the terminal, your screen will look messy and confusing. To clear the screen and start all over, type the clear command 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b="1" dirty="0"/>
              <a:t>history: </a:t>
            </a:r>
            <a:r>
              <a:rPr lang="en-GB" sz="2000" dirty="0"/>
              <a:t>The history command, will show an historical list of commands that were entered in the terminal session</a:t>
            </a: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FEB752-623D-984E-B1FD-64C539968A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49" y="2996952"/>
            <a:ext cx="8047808" cy="2649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961387"/>
      </p:ext>
    </p:extLst>
  </p:cSld>
  <p:clrMapOvr>
    <a:masterClrMapping/>
  </p:clrMapOvr>
  <p:transition spd="med"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7" y="1219145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cp:</a:t>
            </a:r>
            <a:r>
              <a:rPr lang="en-GB" sz="2000" dirty="0"/>
              <a:t> The cp command, which stands for copy, is used to create a copy of file/directory. For example, to create a copy of john_file and call our copy copy_of_john_file, we will use the cp command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Note: </a:t>
            </a:r>
            <a:r>
              <a:rPr lang="en-GB" sz="2000" dirty="0"/>
              <a:t>The cp command will not produce any output, but our action was performed as expected </a:t>
            </a: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156EAA-489C-B844-B01E-50F2B0E4C8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47" y="2348880"/>
            <a:ext cx="8024544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593693"/>
      </p:ext>
    </p:extLst>
  </p:cSld>
  <p:clrMapOvr>
    <a:masterClrMapping/>
  </p:clrMapOvr>
  <p:transition spd="med"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102" y="915775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mv: </a:t>
            </a:r>
            <a:r>
              <a:rPr lang="en-GB" sz="2000" dirty="0"/>
              <a:t>The </a:t>
            </a:r>
            <a:r>
              <a:rPr lang="en-GB" sz="2000" b="1" dirty="0"/>
              <a:t>mv </a:t>
            </a:r>
            <a:r>
              <a:rPr lang="en-GB" sz="2000" dirty="0"/>
              <a:t>command, which stands for move, moves a file/folder to a new location, or renames it. </a:t>
            </a:r>
          </a:p>
          <a:p>
            <a:pPr marL="0" indent="0" algn="just">
              <a:buNone/>
            </a:pPr>
            <a:r>
              <a:rPr lang="en-GB" sz="2000" dirty="0"/>
              <a:t>To rename the file </a:t>
            </a:r>
            <a:r>
              <a:rPr lang="en-GB" sz="2000" b="1" dirty="0"/>
              <a:t>copy_of_john_file </a:t>
            </a:r>
            <a:r>
              <a:rPr lang="en-GB" sz="2000" dirty="0"/>
              <a:t>to </a:t>
            </a:r>
            <a:r>
              <a:rPr lang="en-GB" sz="2000" b="1" dirty="0" err="1"/>
              <a:t>john_file_renamed</a:t>
            </a:r>
            <a:r>
              <a:rPr lang="en-GB" sz="2000" b="1" dirty="0"/>
              <a:t>, </a:t>
            </a:r>
            <a:r>
              <a:rPr lang="en-GB" sz="2000" dirty="0"/>
              <a:t>we will use the mv</a:t>
            </a:r>
          </a:p>
          <a:p>
            <a:pPr marL="0" indent="0" algn="just">
              <a:buNone/>
            </a:pPr>
            <a:r>
              <a:rPr lang="en-GB" sz="2000" dirty="0"/>
              <a:t>To move the file </a:t>
            </a:r>
            <a:r>
              <a:rPr lang="en-GB" sz="2000" b="1" dirty="0" err="1"/>
              <a:t>john_file_renamed</a:t>
            </a:r>
            <a:r>
              <a:rPr lang="en-GB" sz="2000" b="1" dirty="0"/>
              <a:t>, </a:t>
            </a:r>
            <a:r>
              <a:rPr lang="en-GB" sz="2000" dirty="0"/>
              <a:t>inside </a:t>
            </a:r>
            <a:r>
              <a:rPr lang="en-GB" sz="2000" b="1" dirty="0" err="1"/>
              <a:t>john_directory</a:t>
            </a:r>
            <a:r>
              <a:rPr lang="en-GB" sz="2000" b="1" dirty="0"/>
              <a:t>, </a:t>
            </a:r>
            <a:r>
              <a:rPr lang="en-GB" sz="2000" dirty="0"/>
              <a:t>we will still use </a:t>
            </a:r>
            <a:r>
              <a:rPr lang="en-GB" sz="2000" b="1" dirty="0"/>
              <a:t>mv</a:t>
            </a:r>
          </a:p>
          <a:p>
            <a:pPr marL="0" indent="0" algn="just">
              <a:buNone/>
            </a:pPr>
            <a:r>
              <a:rPr lang="en-GB" sz="2000" b="1" dirty="0"/>
              <a:t>Note: </a:t>
            </a:r>
            <a:r>
              <a:rPr lang="en-GB" sz="2000" dirty="0"/>
              <a:t>when specifying a file in the terminal, a trailing forward-slash “/” indicates it is a directory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BF6CF6-419F-6E48-B998-2B47F3BAAF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89" y="3573016"/>
            <a:ext cx="8229600" cy="2173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779255"/>
      </p:ext>
    </p:extLst>
  </p:cSld>
  <p:clrMapOvr>
    <a:masterClrMapping/>
  </p:clrMapOvr>
  <p:transition spd="med"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102" y="1196752"/>
            <a:ext cx="8047808" cy="465335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rm: </a:t>
            </a:r>
            <a:r>
              <a:rPr lang="en-GB" sz="2000" dirty="0"/>
              <a:t>rm stands for remove. It is used to delete files, but can delete directories as well if instructed to do so.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b="1" dirty="0"/>
              <a:t>Note: </a:t>
            </a:r>
            <a:r>
              <a:rPr lang="en-GB" sz="2000" dirty="0"/>
              <a:t>first, rm did not delete the directory and therefore, produced an error message but later when it was mentioned the directory then rm deleted the directory. </a:t>
            </a: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rm </a:t>
            </a:r>
            <a:r>
              <a:rPr lang="en-GB" sz="2000" dirty="0"/>
              <a:t>commands will not produce any output unless an error is generated</a:t>
            </a:r>
            <a:endParaRPr lang="en-GB" sz="2000" b="1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A1DB59-F0D3-6E47-962F-19D09B0CF0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102" y="1988840"/>
            <a:ext cx="7988300" cy="1911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110103"/>
      </p:ext>
    </p:extLst>
  </p:cSld>
  <p:clrMapOvr>
    <a:masterClrMapping/>
  </p:clrMapOvr>
  <p:transition spd="med"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echo command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CEC0C5-F744-024C-B83D-72C36D5A7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904233"/>
            <a:ext cx="8229600" cy="3917032"/>
          </a:xfrm>
        </p:spPr>
        <p:txBody>
          <a:bodyPr>
            <a:normAutofit/>
          </a:bodyPr>
          <a:lstStyle/>
          <a:p>
            <a:r>
              <a:rPr lang="en-US" sz="2000" dirty="0"/>
              <a:t>‘</a:t>
            </a:r>
            <a:r>
              <a:rPr lang="en-US" sz="2000" b="1" dirty="0"/>
              <a:t>echo’ </a:t>
            </a:r>
            <a:r>
              <a:rPr lang="en-US" sz="2000" dirty="0"/>
              <a:t>command is used in bash to print output in the terminal. Various options can be used with echo command in bash to print the output in different ways.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8A40C8-3956-D147-9BDA-629DD376AC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6" y="1887134"/>
            <a:ext cx="7963527" cy="3858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248219"/>
      </p:ext>
    </p:extLst>
  </p:cSld>
  <p:clrMapOvr>
    <a:masterClrMapping/>
  </p:clrMapOvr>
  <p:transition spd="med"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810A6-3AC0-08C6-C932-872EE652B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Linux commands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D3940-8F6A-CB26-ADE5-064A2FBA9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1. Activity to access the terminal</a:t>
            </a:r>
          </a:p>
          <a:p>
            <a:pPr marL="0" indent="0">
              <a:buNone/>
            </a:pPr>
            <a:r>
              <a:rPr lang="en-GB" dirty="0"/>
              <a:t>2. Execute the following  basic commands</a:t>
            </a:r>
          </a:p>
          <a:p>
            <a:pPr marL="0" indent="0">
              <a:buNone/>
            </a:pPr>
            <a:r>
              <a:rPr lang="en-GB" dirty="0" err="1"/>
              <a:t>ps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Pwd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echo Hello there &gt; learn.txt</a:t>
            </a:r>
          </a:p>
          <a:p>
            <a:pPr marL="0" indent="0">
              <a:buNone/>
            </a:pPr>
            <a:r>
              <a:rPr lang="en-GB" dirty="0"/>
              <a:t>who</a:t>
            </a:r>
          </a:p>
          <a:p>
            <a:pPr marL="0" indent="0">
              <a:buNone/>
            </a:pPr>
            <a:r>
              <a:rPr lang="en-GB" dirty="0"/>
              <a:t> date </a:t>
            </a:r>
          </a:p>
          <a:p>
            <a:pPr marL="0" indent="0">
              <a:buNone/>
            </a:pPr>
            <a:r>
              <a:rPr lang="en-GB" dirty="0"/>
              <a:t>cat learn.txt</a:t>
            </a:r>
          </a:p>
          <a:p>
            <a:pPr marL="0" indent="0">
              <a:buNone/>
            </a:pPr>
            <a:r>
              <a:rPr lang="en-GB" dirty="0"/>
              <a:t>clear</a:t>
            </a:r>
          </a:p>
          <a:p>
            <a:pPr marL="0" indent="0">
              <a:buNone/>
            </a:pPr>
            <a:r>
              <a:rPr lang="en-GB" dirty="0"/>
              <a:t>history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419508"/>
      </p:ext>
    </p:extLst>
  </p:cSld>
  <p:clrMapOvr>
    <a:masterClrMapping/>
  </p:clrMapOvr>
  <p:transition spd="med"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6F20B-DC3B-951B-029A-311C1FBE5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F716A-10A5-D518-10A1-E8CA75664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2000" dirty="0"/>
              <a:t>What are the problems associated with typing commands one at a time ?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How can the problems be overcome in Linux?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Do you remember the batch scripts discussed in Windows OS?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We will discuss the bash scripts as a way of dealing with challenges identified.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BFA66-8C03-8BEE-633A-B207DF7BE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E3514-13E9-4799-AF64-73381773B862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346305"/>
      </p:ext>
    </p:extLst>
  </p:cSld>
  <p:clrMapOvr>
    <a:masterClrMapping/>
  </p:clrMapOvr>
  <p:transition spd="med"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BF5C8-44B1-5135-D80F-F3A95B0F2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Bash scripting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7475C-39F5-063E-6FDC-D31FF8B00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391703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800" b="0" i="0" dirty="0">
                <a:solidFill>
                  <a:srgbClr val="0A0A23"/>
                </a:solidFill>
                <a:effectLst/>
                <a:cs typeface="Arial" panose="020B0604020202020204" pitchFamily="34" charset="0"/>
              </a:rPr>
              <a:t>A bash script is a file containing a sequence of commands that are executed by the bash program line by line.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rgbClr val="0A0A23"/>
                </a:solidFill>
                <a:cs typeface="Arial" panose="020B0604020202020204" pitchFamily="34" charset="0"/>
              </a:rPr>
              <a:t>May be used by system administrators to automate and perform routine tasks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rgbClr val="0A0A23"/>
                </a:solidFill>
                <a:cs typeface="Arial" panose="020B0604020202020204" pitchFamily="34" charset="0"/>
              </a:rPr>
              <a:t>Once created you may execute same script to complete a task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rgbClr val="0A0A23"/>
                </a:solidFill>
                <a:cs typeface="Arial" panose="020B0604020202020204" pitchFamily="34" charset="0"/>
              </a:rPr>
              <a:t>Start the bash script with  </a:t>
            </a:r>
            <a:r>
              <a:rPr lang="en-GB" sz="1800" dirty="0">
                <a:solidFill>
                  <a:srgbClr val="FF0000"/>
                </a:solidFill>
                <a:cs typeface="Arial" panose="020B0604020202020204" pitchFamily="34" charset="0"/>
              </a:rPr>
              <a:t>#!/bin/bash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434567"/>
      </p:ext>
    </p:extLst>
  </p:cSld>
  <p:clrMapOvr>
    <a:masterClrMapping/>
  </p:clrMapOvr>
  <p:transition spd="med"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E7D5A-38E0-2B42-85E7-A8A1B800A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 and features of bash scripts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7250A-3002-9C8D-3E31-A88A75B965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980729"/>
            <a:ext cx="8047806" cy="4896544"/>
          </a:xfrm>
        </p:spPr>
        <p:txBody>
          <a:bodyPr/>
          <a:lstStyle/>
          <a:p>
            <a:pPr algn="l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24242"/>
                </a:solidFill>
                <a:effectLst/>
              </a:rPr>
              <a:t>Scripts help avoid typos by </a:t>
            </a:r>
            <a:r>
              <a:rPr lang="en-GB" sz="1800" b="0" i="0" dirty="0">
                <a:solidFill>
                  <a:srgbClr val="C00000"/>
                </a:solidFill>
                <a:effectLst/>
              </a:rPr>
              <a:t>automating repetitive tasks</a:t>
            </a:r>
            <a:r>
              <a:rPr lang="en-GB" sz="1800" b="0" i="0" dirty="0">
                <a:solidFill>
                  <a:srgbClr val="424242"/>
                </a:solidFill>
                <a:effectLst/>
              </a:rPr>
              <a:t>.</a:t>
            </a:r>
          </a:p>
          <a:p>
            <a:pPr algn="l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24242"/>
                </a:solidFill>
                <a:effectLst/>
              </a:rPr>
              <a:t>Scripts streamline work by </a:t>
            </a:r>
            <a:r>
              <a:rPr lang="en-GB" sz="1800" b="0" i="0" dirty="0">
                <a:solidFill>
                  <a:srgbClr val="C00000"/>
                </a:solidFill>
                <a:effectLst/>
              </a:rPr>
              <a:t>consolidating commands</a:t>
            </a:r>
            <a:r>
              <a:rPr lang="en-GB" sz="1800" b="0" i="0" dirty="0">
                <a:solidFill>
                  <a:srgbClr val="424242"/>
                </a:solidFill>
                <a:effectLst/>
              </a:rPr>
              <a:t>.</a:t>
            </a:r>
          </a:p>
          <a:p>
            <a:pPr algn="l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24242"/>
                </a:solidFill>
                <a:effectLst/>
              </a:rPr>
              <a:t>Scripts can be </a:t>
            </a:r>
            <a:r>
              <a:rPr lang="en-GB" sz="1800" b="0" i="0" dirty="0">
                <a:solidFill>
                  <a:srgbClr val="C00000"/>
                </a:solidFill>
                <a:effectLst/>
              </a:rPr>
              <a:t>distributed to other systems </a:t>
            </a:r>
            <a:r>
              <a:rPr lang="en-GB" sz="1800" b="0" i="0" dirty="0">
                <a:solidFill>
                  <a:srgbClr val="424242"/>
                </a:solidFill>
                <a:effectLst/>
              </a:rPr>
              <a:t>that need to run the same commands.</a:t>
            </a:r>
          </a:p>
          <a:p>
            <a:pPr algn="l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24242"/>
                </a:solidFill>
                <a:effectLst/>
              </a:rPr>
              <a:t>May work with </a:t>
            </a:r>
            <a:r>
              <a:rPr lang="en-GB" sz="1800" dirty="0">
                <a:solidFill>
                  <a:srgbClr val="C00000"/>
                </a:solidFill>
              </a:rPr>
              <a:t>variables</a:t>
            </a:r>
            <a:r>
              <a:rPr lang="en-GB" sz="1800" dirty="0">
                <a:solidFill>
                  <a:srgbClr val="424242"/>
                </a:solidFill>
              </a:rPr>
              <a:t> </a:t>
            </a:r>
            <a:r>
              <a:rPr lang="en-GB" sz="1800" b="0" i="0" dirty="0">
                <a:solidFill>
                  <a:srgbClr val="424242"/>
                </a:solidFill>
                <a:effectLst/>
              </a:rPr>
              <a:t>without rewriting the script and </a:t>
            </a:r>
            <a:r>
              <a:rPr lang="en-GB" sz="1800" b="0" i="0" dirty="0">
                <a:solidFill>
                  <a:srgbClr val="C00000"/>
                </a:solidFill>
                <a:effectLst/>
              </a:rPr>
              <a:t>accept user input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Provides </a:t>
            </a:r>
            <a:r>
              <a:rPr lang="en-GB" sz="1800" dirty="0">
                <a:solidFill>
                  <a:srgbClr val="C00000"/>
                </a:solidFill>
              </a:rPr>
              <a:t>control flow mechanisms </a:t>
            </a:r>
            <a:r>
              <a:rPr lang="en-GB" sz="1800" dirty="0"/>
              <a:t>that allow to perform tasks according to predefined conditions 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Adds additional </a:t>
            </a:r>
            <a:r>
              <a:rPr lang="en-GB" sz="1800" dirty="0">
                <a:solidFill>
                  <a:srgbClr val="C00000"/>
                </a:solidFill>
              </a:rPr>
              <a:t>security</a:t>
            </a:r>
            <a:r>
              <a:rPr lang="en-GB" sz="1800" dirty="0"/>
              <a:t> levels by including a restricting mode. This mode can help prevent unintended actions and enhance script security.</a:t>
            </a:r>
          </a:p>
          <a:p>
            <a:endParaRPr lang="en-GB" sz="1800" dirty="0"/>
          </a:p>
          <a:p>
            <a:pPr marL="0" indent="0">
              <a:lnSpc>
                <a:spcPct val="150000"/>
              </a:lnSpc>
              <a:buNone/>
            </a:pPr>
            <a:endParaRPr lang="en-GB" sz="1800" dirty="0"/>
          </a:p>
          <a:p>
            <a:pPr algn="l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424242"/>
              </a:solidFill>
              <a:effectLst/>
            </a:endParaRP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424242"/>
              </a:solidFill>
              <a:effectLst/>
              <a:latin typeface="Segoe Sans"/>
            </a:endParaRP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424242"/>
              </a:solidFill>
              <a:effectLst/>
              <a:latin typeface="Segoe Sans"/>
            </a:endParaRP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424242"/>
              </a:solidFill>
              <a:effectLst/>
              <a:latin typeface="Segoe Sans"/>
            </a:endParaRP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424242"/>
              </a:solidFill>
              <a:effectLst/>
              <a:latin typeface="Segoe San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8DBD56-4A21-5983-779B-A53B7C90A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E3514-13E9-4799-AF64-73381773B862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319422"/>
      </p:ext>
    </p:extLst>
  </p:cSld>
  <p:clrMapOvr>
    <a:masterClrMapping/>
  </p:clrMapOvr>
  <p:transition spd="med">
    <p:fad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B7FCA-8234-E111-EDD6-9E23A9BA5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191663"/>
          </a:xfrm>
        </p:spPr>
        <p:txBody>
          <a:bodyPr/>
          <a:lstStyle/>
          <a:p>
            <a:r>
              <a:rPr lang="en-GB" dirty="0"/>
              <a:t>Bash scripting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3DAA2-69CB-CB68-FD33-C6E4CE81E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95663"/>
          </a:xfrm>
        </p:spPr>
        <p:txBody>
          <a:bodyPr/>
          <a:lstStyle/>
          <a:p>
            <a:pPr algn="l">
              <a:lnSpc>
                <a:spcPts val="2400"/>
              </a:lnSpc>
              <a:buNone/>
            </a:pPr>
            <a:r>
              <a:rPr lang="en-GB" sz="1600" b="1" i="0" dirty="0">
                <a:solidFill>
                  <a:srgbClr val="424242"/>
                </a:solidFill>
                <a:effectLst/>
                <a:latin typeface="Segoe Sans"/>
              </a:rPr>
              <a:t>Creating a Bash Script</a:t>
            </a:r>
          </a:p>
          <a:p>
            <a:pPr algn="l">
              <a:spcAft>
                <a:spcPts val="600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Create a Text File: Use a text editor to create a blank file and write your script.</a:t>
            </a:r>
          </a:p>
          <a:p>
            <a:pPr algn="l">
              <a:spcAft>
                <a:spcPts val="600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Add Shebang Line: Include the shebang line at the top of the script.</a:t>
            </a:r>
          </a:p>
          <a:p>
            <a:pPr algn="l">
              <a:spcAft>
                <a:spcPts val="600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Write Commands: Write out your commands, one per line. Use blank lines for readability and # for comments.</a:t>
            </a:r>
          </a:p>
          <a:p>
            <a:pPr algn="l">
              <a:spcAft>
                <a:spcPts val="600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Save the File: Save the file with your preferred editor may use vi, nano etc .</a:t>
            </a:r>
          </a:p>
          <a:p>
            <a:pPr algn="l">
              <a:lnSpc>
                <a:spcPts val="2400"/>
              </a:lnSpc>
              <a:buNone/>
            </a:pPr>
            <a:r>
              <a:rPr lang="en-GB" b="1" i="0" dirty="0">
                <a:solidFill>
                  <a:srgbClr val="424242"/>
                </a:solidFill>
                <a:effectLst/>
                <a:latin typeface="Segoe Sans"/>
              </a:rPr>
              <a:t>Running a Bash Script</a:t>
            </a:r>
          </a:p>
          <a:p>
            <a:pPr algn="l">
              <a:spcAft>
                <a:spcPts val="600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 Make Executable: Use </a:t>
            </a:r>
            <a:r>
              <a:rPr lang="en-GB" b="0" i="0" dirty="0" err="1">
                <a:solidFill>
                  <a:srgbClr val="424242"/>
                </a:solidFill>
                <a:effectLst/>
                <a:latin typeface="Segoe Sans"/>
              </a:rPr>
              <a:t>chmod</a:t>
            </a: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 +x followed by the script name to make it executable.</a:t>
            </a:r>
          </a:p>
          <a:p>
            <a:pPr marL="0" indent="0" algn="l">
              <a:spcAft>
                <a:spcPts val="600"/>
              </a:spcAft>
              <a:buNone/>
            </a:pPr>
            <a:r>
              <a:rPr lang="en-GB" dirty="0" err="1">
                <a:solidFill>
                  <a:srgbClr val="C00000"/>
                </a:solidFill>
                <a:latin typeface="Segoe Sans"/>
              </a:rPr>
              <a:t>c</a:t>
            </a:r>
            <a:r>
              <a:rPr lang="en-GB" b="0" i="0" dirty="0" err="1">
                <a:solidFill>
                  <a:srgbClr val="C00000"/>
                </a:solidFill>
                <a:effectLst/>
                <a:latin typeface="Segoe Sans"/>
              </a:rPr>
              <a:t>hmod</a:t>
            </a:r>
            <a:r>
              <a:rPr lang="en-GB" b="0" i="0" dirty="0">
                <a:solidFill>
                  <a:srgbClr val="C00000"/>
                </a:solidFill>
                <a:effectLst/>
                <a:latin typeface="Segoe Sans"/>
              </a:rPr>
              <a:t> +x learn.sh</a:t>
            </a:r>
          </a:p>
          <a:p>
            <a:pPr marL="0" indent="0" algn="l">
              <a:spcAft>
                <a:spcPts val="600"/>
              </a:spcAft>
              <a:buNone/>
            </a:pPr>
            <a:r>
              <a:rPr lang="en-GB" dirty="0">
                <a:solidFill>
                  <a:srgbClr val="C00000"/>
                </a:solidFill>
                <a:latin typeface="Segoe Sans"/>
              </a:rPr>
              <a:t>bash learn.sh</a:t>
            </a:r>
            <a:endParaRPr lang="en-GB" b="0" i="0" dirty="0">
              <a:solidFill>
                <a:srgbClr val="C00000"/>
              </a:solidFill>
              <a:effectLst/>
              <a:latin typeface="Segoe Sans"/>
            </a:endParaRPr>
          </a:p>
          <a:p>
            <a:pPr marL="0" indent="0" algn="l">
              <a:spcAft>
                <a:spcPts val="600"/>
              </a:spcAft>
              <a:buNone/>
            </a:pPr>
            <a:r>
              <a:rPr lang="en-GB" dirty="0">
                <a:solidFill>
                  <a:srgbClr val="424242"/>
                </a:solidFill>
                <a:latin typeface="Segoe Sans"/>
              </a:rPr>
              <a:t>2 </a:t>
            </a: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Run the Script: Run the script by typing ./</a:t>
            </a:r>
            <a:r>
              <a:rPr lang="en-GB" b="0" i="0" dirty="0" err="1">
                <a:solidFill>
                  <a:srgbClr val="424242"/>
                </a:solidFill>
                <a:effectLst/>
                <a:latin typeface="Segoe Sans"/>
              </a:rPr>
              <a:t>scriptname</a:t>
            </a: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. If the script is in a directory included in the PATH, you can run it like any other command</a:t>
            </a:r>
          </a:p>
          <a:p>
            <a:pPr algn="l">
              <a:spcAft>
                <a:spcPts val="600"/>
              </a:spcAft>
              <a:buFont typeface="+mj-lt"/>
              <a:buAutoNum type="arabicPeriod"/>
            </a:pPr>
            <a:endParaRPr lang="en-GB" dirty="0">
              <a:solidFill>
                <a:srgbClr val="424242"/>
              </a:solidFill>
              <a:latin typeface="Segoe Sans"/>
            </a:endParaRPr>
          </a:p>
          <a:p>
            <a:pPr marL="0" indent="0" algn="l">
              <a:spcAft>
                <a:spcPts val="600"/>
              </a:spcAft>
              <a:buNone/>
            </a:pPr>
            <a:endParaRPr lang="en-GB" b="0" i="0" dirty="0">
              <a:solidFill>
                <a:srgbClr val="424242"/>
              </a:solidFill>
              <a:effectLst/>
              <a:latin typeface="Segoe San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1220FA-8760-675F-3CC0-527B9B60E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E3514-13E9-4799-AF64-73381773B862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706734"/>
      </p:ext>
    </p:extLst>
  </p:cSld>
  <p:clrMapOvr>
    <a:masterClrMapping/>
  </p:clrMapOvr>
  <p:transition spd="med">
    <p:fad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BF5C8-44B1-5135-D80F-F3A95B0F2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Bash scripting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7475C-39F5-063E-6FDC-D31FF8B00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412776"/>
            <a:ext cx="8047806" cy="476418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800" b="1" u="sng" dirty="0"/>
              <a:t>Comments</a:t>
            </a:r>
            <a:r>
              <a:rPr lang="en-GB" sz="1800" dirty="0"/>
              <a:t> in the script helps to explain the script and document it for future users</a:t>
            </a:r>
          </a:p>
          <a:p>
            <a:pPr algn="just">
              <a:lnSpc>
                <a:spcPct val="150000"/>
              </a:lnSpc>
            </a:pPr>
            <a:r>
              <a:rPr lang="en-GB" sz="1800" dirty="0"/>
              <a:t>All statements with </a:t>
            </a:r>
            <a:r>
              <a:rPr lang="en-GB" sz="1800" dirty="0">
                <a:solidFill>
                  <a:srgbClr val="FF0000"/>
                </a:solidFill>
              </a:rPr>
              <a:t>#</a:t>
            </a:r>
            <a:r>
              <a:rPr lang="en-GB" sz="1800" dirty="0"/>
              <a:t> at the beginning are comments e.g.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solidFill>
                  <a:srgbClr val="C00000"/>
                </a:solidFill>
              </a:rPr>
              <a:t># My Linux commands </a:t>
            </a:r>
          </a:p>
          <a:p>
            <a:pPr algn="just">
              <a:lnSpc>
                <a:spcPct val="150000"/>
              </a:lnSpc>
            </a:pPr>
            <a:r>
              <a:rPr lang="en-GB" sz="1800" dirty="0"/>
              <a:t>In a script will not be executed but read as a comment</a:t>
            </a:r>
          </a:p>
          <a:p>
            <a:pPr algn="just">
              <a:lnSpc>
                <a:spcPct val="150000"/>
              </a:lnSpc>
            </a:pPr>
            <a:r>
              <a:rPr lang="en-GB" sz="1800" b="1" u="sng" dirty="0"/>
              <a:t>variables</a:t>
            </a:r>
            <a:r>
              <a:rPr lang="en-GB" sz="1800" dirty="0"/>
              <a:t>- the values stored in variables can be of any type in bash</a:t>
            </a:r>
          </a:p>
          <a:p>
            <a:pPr algn="just">
              <a:lnSpc>
                <a:spcPct val="150000"/>
              </a:lnSpc>
            </a:pPr>
            <a:r>
              <a:rPr lang="en-GB" sz="1800" dirty="0"/>
              <a:t>Numeric, characters, or string</a:t>
            </a:r>
          </a:p>
          <a:p>
            <a:pPr algn="just">
              <a:lnSpc>
                <a:spcPct val="150000"/>
              </a:lnSpc>
            </a:pPr>
            <a:r>
              <a:rPr lang="en-GB" sz="1800" dirty="0"/>
              <a:t>Variable names may start with a letter, underscore, numbers, no spaces, not reserved keywords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170212"/>
      </p:ext>
    </p:extLst>
  </p:cSld>
  <p:clrMapOvr>
    <a:masterClrMapping/>
  </p:clrMapOvr>
  <p:transition spd="med">
    <p:fad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DC094-F268-E8B7-0BE2-CE4AE9A49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88F154-3857-D772-82FD-614B9A203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E3514-13E9-4799-AF64-73381773B862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5279C9-E9A7-DAE1-C375-CF8F5EDCD0AA}"/>
              </a:ext>
            </a:extLst>
          </p:cNvPr>
          <p:cNvSpPr txBox="1"/>
          <p:nvPr/>
        </p:nvSpPr>
        <p:spPr>
          <a:xfrm>
            <a:off x="755576" y="1052736"/>
            <a:ext cx="7992888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Create a Text File: Use a text editor to create a blank file and write your script.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/>
              <a:t>#!/bin/bash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/>
              <a:t>echo “Enter a name”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/>
              <a:t>read name1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/>
              <a:t>echo “The name you entered is” $name1</a:t>
            </a:r>
          </a:p>
          <a:p>
            <a:pPr algn="l">
              <a:spcAft>
                <a:spcPts val="600"/>
              </a:spcAft>
            </a:pPr>
            <a:endParaRPr lang="en-GB" b="0" i="0" dirty="0">
              <a:solidFill>
                <a:srgbClr val="424242"/>
              </a:solidFill>
              <a:effectLst/>
              <a:latin typeface="Segoe Sans"/>
            </a:endParaRPr>
          </a:p>
          <a:p>
            <a:pPr algn="l">
              <a:spcAft>
                <a:spcPts val="600"/>
              </a:spcAft>
            </a:pP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2. Save the File: Save the file with your preferred editor may use vi, nano etc .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A31D0F9-5073-9B11-5EE2-D3F9858CA2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00723"/>
      </p:ext>
    </p:extLst>
  </p:cSld>
  <p:clrMapOvr>
    <a:masterClrMapping/>
  </p:clrMapOvr>
  <p:transition spd="med">
    <p:fad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BF5C8-44B1-5135-D80F-F3A95B0F2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Bash scripting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7475C-39F5-063E-6FDC-D31FF8B008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We can use an editor like  </a:t>
            </a:r>
            <a:r>
              <a:rPr lang="en-GB" sz="2000" dirty="0">
                <a:solidFill>
                  <a:srgbClr val="FF0000"/>
                </a:solidFill>
              </a:rPr>
              <a:t>vi editor </a:t>
            </a:r>
            <a:r>
              <a:rPr lang="en-GB" sz="2000" dirty="0"/>
              <a:t>to create a new script or edit an existing one</a:t>
            </a:r>
          </a:p>
          <a:p>
            <a:r>
              <a:rPr lang="en-GB" sz="2000" dirty="0"/>
              <a:t>The following are the basic commands used in the editor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B164712-E348-1531-A739-D6211B773329}"/>
              </a:ext>
            </a:extLst>
          </p:cNvPr>
          <p:cNvGraphicFramePr>
            <a:graphicFrameLocks noGrp="1"/>
          </p:cNvGraphicFramePr>
          <p:nvPr/>
        </p:nvGraphicFramePr>
        <p:xfrm>
          <a:off x="683568" y="3212976"/>
          <a:ext cx="7488832" cy="22543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4416">
                  <a:extLst>
                    <a:ext uri="{9D8B030D-6E8A-4147-A177-3AD203B41FA5}">
                      <a16:colId xmlns:a16="http://schemas.microsoft.com/office/drawing/2014/main" val="837082880"/>
                    </a:ext>
                  </a:extLst>
                </a:gridCol>
                <a:gridCol w="3744416">
                  <a:extLst>
                    <a:ext uri="{9D8B030D-6E8A-4147-A177-3AD203B41FA5}">
                      <a16:colId xmlns:a16="http://schemas.microsoft.com/office/drawing/2014/main" val="31152470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Command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function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498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Changes editor to insert mode allowing you to type the script commands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1080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:q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quit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40297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</a:t>
                      </a:r>
                      <a:r>
                        <a:rPr lang="en-GB" dirty="0" err="1"/>
                        <a:t>wq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Save and exit the file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8447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:q!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Quit editing the file without saving changes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02484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write to a filename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61824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1475915"/>
      </p:ext>
    </p:extLst>
  </p:cSld>
  <p:clrMapOvr>
    <a:masterClrMapping/>
  </p:clrMapOvr>
  <p:transition spd="med">
    <p:fad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406D2-2B25-8CFA-54D7-E5CE9EA5D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Activity : My first bash script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D0BCA882-C7B5-36D2-955F-B5714FA221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/>
          <a:lstStyle/>
          <a:p>
            <a:r>
              <a:rPr lang="en-US" dirty="0"/>
              <a:t>Task 1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EB50830-7F6E-750D-C1F0-9286753D7A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/>
          <a:lstStyle/>
          <a:p>
            <a:r>
              <a:rPr lang="en-US" dirty="0"/>
              <a:t> Task 2 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71A2441B-E8DB-9D61-D02F-E212D679D2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/>
          <a:p>
            <a:r>
              <a:rPr lang="en-US" sz="1800" dirty="0"/>
              <a:t>Create your own script with any 5 commands you have learnt this far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400CFC5-56B8-AAAA-4355-8AF66B5B73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1" y="2292417"/>
            <a:ext cx="3868737" cy="3684588"/>
          </a:xfrm>
        </p:spPr>
        <p:txBody>
          <a:bodyPr/>
          <a:lstStyle/>
          <a:p>
            <a:r>
              <a:rPr lang="en-US" sz="1800" dirty="0"/>
              <a:t>Create a script to add two numbers, one entered by user and the other set by you. Display the sum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9355819"/>
      </p:ext>
    </p:extLst>
  </p:cSld>
  <p:clrMapOvr>
    <a:masterClrMapping/>
  </p:clrMapOvr>
  <p:transition spd="med">
    <p:fad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Variables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CEC0C5-F744-024C-B83D-72C36D5A7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904233"/>
            <a:ext cx="8229600" cy="3917032"/>
          </a:xfrm>
        </p:spPr>
        <p:txBody>
          <a:bodyPr>
            <a:normAutofit/>
          </a:bodyPr>
          <a:lstStyle/>
          <a:p>
            <a:pPr algn="just"/>
            <a:r>
              <a:rPr lang="en-US" sz="2000" dirty="0"/>
              <a:t>Variable declaration is a necessary part of any programming language. Bash variables can be declared in different ways. When a value is assigned in a variable then no symbol is used at the begging of the variable</a:t>
            </a:r>
          </a:p>
          <a:p>
            <a:pPr algn="just"/>
            <a:r>
              <a:rPr lang="en-US" sz="2000" dirty="0"/>
              <a:t>The following commands will declare a string variable named </a:t>
            </a:r>
            <a:r>
              <a:rPr lang="en-US" sz="2000" b="1" dirty="0" err="1"/>
              <a:t>mystr</a:t>
            </a:r>
            <a:r>
              <a:rPr lang="en-US" sz="2000" b="1" dirty="0"/>
              <a:t> </a:t>
            </a:r>
            <a:r>
              <a:rPr lang="en-US" sz="2000" dirty="0"/>
              <a:t>with a particular value and next print the value of the variable in the terminal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948858-A201-B646-9644-F7F10B625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3193418"/>
            <a:ext cx="7848600" cy="255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217010"/>
      </p:ext>
    </p:extLst>
  </p:cSld>
  <p:clrMapOvr>
    <a:masterClrMapping/>
  </p:clrMapOvr>
  <p:transition spd="med">
    <p:fad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User input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BC9A9F-99BE-0D40-8A8E-5BC3C3A326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1111882"/>
            <a:ext cx="8352928" cy="440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437101"/>
      </p:ext>
    </p:extLst>
  </p:cSld>
  <p:clrMapOvr>
    <a:masterClrMapping/>
  </p:clrMapOvr>
  <p:transition spd="med">
    <p:fad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Two Variables 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BC9A9F-99BE-0D40-8A8E-5BC3C3A326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1111882"/>
            <a:ext cx="8352928" cy="440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103493"/>
      </p:ext>
    </p:extLst>
  </p:cSld>
  <p:clrMapOvr>
    <a:masterClrMapping/>
  </p:clrMapOvr>
  <p:transition spd="med">
    <p:fad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BF5C8-44B1-5135-D80F-F3A95B0F2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Bash scripting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7475C-39F5-063E-6FDC-D31FF8B008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dirty="0"/>
              <a:t>Assign a value to a variable</a:t>
            </a:r>
          </a:p>
          <a:p>
            <a:pPr marL="0" indent="0" algn="ctr">
              <a:buNone/>
            </a:pPr>
            <a:r>
              <a:rPr lang="en-GB" dirty="0" err="1">
                <a:solidFill>
                  <a:srgbClr val="C00000"/>
                </a:solidFill>
              </a:rPr>
              <a:t>fname</a:t>
            </a:r>
            <a:r>
              <a:rPr lang="en-GB" dirty="0">
                <a:solidFill>
                  <a:srgbClr val="C00000"/>
                </a:solidFill>
              </a:rPr>
              <a:t> = Peter</a:t>
            </a:r>
          </a:p>
          <a:p>
            <a:pPr marL="0" indent="0">
              <a:buNone/>
            </a:pPr>
            <a:r>
              <a:rPr lang="en-GB" dirty="0"/>
              <a:t>2. Assign the output of an operation to a variable</a:t>
            </a:r>
          </a:p>
          <a:p>
            <a:pPr marL="0" indent="0" algn="ctr">
              <a:buNone/>
            </a:pPr>
            <a:r>
              <a:rPr lang="en-GB" dirty="0" err="1">
                <a:solidFill>
                  <a:srgbClr val="C00000"/>
                </a:solidFill>
              </a:rPr>
              <a:t>variablename</a:t>
            </a:r>
            <a:r>
              <a:rPr lang="en-GB" dirty="0">
                <a:solidFill>
                  <a:srgbClr val="C00000"/>
                </a:solidFill>
              </a:rPr>
              <a:t> =$a</a:t>
            </a:r>
          </a:p>
          <a:p>
            <a:pPr marL="0" indent="0">
              <a:buNone/>
            </a:pPr>
            <a:r>
              <a:rPr lang="en-GB" dirty="0"/>
              <a:t>3. Get the value of a variable use $ before the variable name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C00000"/>
                </a:solidFill>
              </a:rPr>
              <a:t>$</a:t>
            </a:r>
            <a:r>
              <a:rPr lang="en-GB" dirty="0" err="1">
                <a:solidFill>
                  <a:srgbClr val="C00000"/>
                </a:solidFill>
              </a:rPr>
              <a:t>variablename</a:t>
            </a:r>
            <a:endParaRPr lang="en-GB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en-GB" dirty="0"/>
              <a:t>4. To read value from user input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C00000"/>
                </a:solidFill>
              </a:rPr>
              <a:t>read </a:t>
            </a:r>
            <a:r>
              <a:rPr lang="en-GB" dirty="0" err="1">
                <a:solidFill>
                  <a:srgbClr val="C00000"/>
                </a:solidFill>
              </a:rPr>
              <a:t>variablename</a:t>
            </a:r>
            <a:endParaRPr lang="en-GB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en-GB" dirty="0"/>
              <a:t>The value entered by user becomes the value of variable</a:t>
            </a:r>
          </a:p>
          <a:p>
            <a:r>
              <a:rPr lang="en-GB" dirty="0"/>
              <a:t>Execute the script</a:t>
            </a:r>
          </a:p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bash </a:t>
            </a:r>
            <a:r>
              <a:rPr lang="en-GB" dirty="0" err="1">
                <a:solidFill>
                  <a:srgbClr val="C00000"/>
                </a:solidFill>
              </a:rPr>
              <a:t>scriptname</a:t>
            </a:r>
            <a:r>
              <a:rPr lang="en-GB" dirty="0">
                <a:solidFill>
                  <a:srgbClr val="C00000"/>
                </a:solidFill>
              </a:rPr>
              <a:t>  or 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./filename   </a:t>
            </a:r>
            <a:r>
              <a:rPr lang="en-GB" dirty="0"/>
              <a:t>ensure the execute permissions are  set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377363"/>
      </p:ext>
    </p:extLst>
  </p:cSld>
  <p:clrMapOvr>
    <a:masterClrMapping/>
  </p:clrMapOvr>
  <p:transition spd="med">
    <p:fad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0EC2C-B708-A6F8-4E3D-76A77194C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Control of flow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27703-E19B-C1F0-4C4B-2D18C8A441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24744"/>
            <a:ext cx="7975798" cy="5052219"/>
          </a:xfrm>
        </p:spPr>
        <p:txBody>
          <a:bodyPr>
            <a:normAutofit/>
          </a:bodyPr>
          <a:lstStyle/>
          <a:p>
            <a:endParaRPr lang="en-GB" sz="1800" b="1" dirty="0"/>
          </a:p>
          <a:p>
            <a:r>
              <a:rPr lang="en-GB" sz="1800" dirty="0"/>
              <a:t>Bash scripts provide control flow mechanisms that allow tasks to be performed according to predefined conditions. </a:t>
            </a:r>
          </a:p>
          <a:p>
            <a:r>
              <a:rPr lang="en-GB" sz="1800" dirty="0"/>
              <a:t>These mechanisms include:</a:t>
            </a:r>
          </a:p>
          <a:p>
            <a:pPr marL="0" indent="0">
              <a:buNone/>
            </a:pPr>
            <a:endParaRPr lang="en-GB" sz="1800" b="1" dirty="0"/>
          </a:p>
          <a:p>
            <a:r>
              <a:rPr lang="en-GB" sz="1800" b="1" dirty="0"/>
              <a:t>If … Then … else</a:t>
            </a:r>
          </a:p>
          <a:p>
            <a:r>
              <a:rPr lang="en-GB" sz="1800" dirty="0"/>
              <a:t>Validates a condition and executes statements in if block it </a:t>
            </a:r>
            <a:r>
              <a:rPr lang="en-GB" sz="1800" dirty="0" err="1"/>
              <a:t>it</a:t>
            </a:r>
            <a:r>
              <a:rPr lang="en-GB" sz="1800" dirty="0"/>
              <a:t> is true. If condition is false, program flow branches to the else block</a:t>
            </a:r>
          </a:p>
          <a:p>
            <a:pPr marL="0" indent="0">
              <a:buNone/>
            </a:pPr>
            <a:endParaRPr lang="en-GB" sz="1800" b="1" i="1" dirty="0"/>
          </a:p>
          <a:p>
            <a:r>
              <a:rPr lang="en-GB" sz="1800" b="1" dirty="0"/>
              <a:t>While loop</a:t>
            </a:r>
          </a:p>
          <a:p>
            <a:r>
              <a:rPr lang="en-GB" sz="1800" dirty="0"/>
              <a:t>While loops check for a condition and loop until the condition remains true.</a:t>
            </a:r>
          </a:p>
          <a:p>
            <a:endParaRPr lang="en-GB" sz="1800" dirty="0"/>
          </a:p>
          <a:p>
            <a:r>
              <a:rPr lang="en-GB" sz="1800" b="1" dirty="0"/>
              <a:t>For loop </a:t>
            </a:r>
          </a:p>
          <a:p>
            <a:r>
              <a:rPr lang="en-GB" sz="1800" dirty="0"/>
              <a:t>The for loop allows you to execute statements a specific number of times. </a:t>
            </a:r>
          </a:p>
          <a:p>
            <a:r>
              <a:rPr lang="en-GB" sz="1800" dirty="0"/>
              <a:t>The logic is similar to that described in batch scripts, syntax may differ with OS</a:t>
            </a:r>
          </a:p>
        </p:txBody>
      </p:sp>
    </p:spTree>
    <p:extLst>
      <p:ext uri="{BB962C8B-B14F-4D97-AF65-F5344CB8AC3E}">
        <p14:creationId xmlns:p14="http://schemas.microsoft.com/office/powerpoint/2010/main" val="2370721946"/>
      </p:ext>
    </p:extLst>
  </p:cSld>
  <p:clrMapOvr>
    <a:masterClrMapping/>
  </p:clrMapOvr>
  <p:transition spd="med">
    <p:fad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Conditional Statement 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68CB22-8C8D-5740-89AA-169F1258AD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614" y="930062"/>
            <a:ext cx="8098149" cy="481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332585"/>
      </p:ext>
    </p:extLst>
  </p:cSld>
  <p:clrMapOvr>
    <a:masterClrMapping/>
  </p:clrMapOvr>
  <p:transition spd="med">
    <p:fad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Using for loops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65858D-45FC-4946-81E7-C5A03B4AC9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111882"/>
            <a:ext cx="7963526" cy="4634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371478"/>
      </p:ext>
    </p:extLst>
  </p:cSld>
  <p:clrMapOvr>
    <a:masterClrMapping/>
  </p:clrMapOvr>
  <p:transition spd="med">
    <p:fad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Using while loop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515289-D01D-BF46-B9B7-FD238CD7C8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930062"/>
            <a:ext cx="8352928" cy="4659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677804"/>
      </p:ext>
    </p:extLst>
  </p:cSld>
  <p:clrMapOvr>
    <a:masterClrMapping/>
  </p:clrMapOvr>
  <p:transition spd="med">
    <p:fad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Conditional Statement 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68CB22-8C8D-5740-89AA-169F1258AD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614" y="930062"/>
            <a:ext cx="8098149" cy="481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2969165"/>
      </p:ext>
    </p:extLst>
  </p:cSld>
  <p:clrMapOvr>
    <a:masterClrMapping/>
  </p:clrMapOvr>
  <p:transition spd="med">
    <p:fad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70030-1914-B0F7-46ED-4335510CE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A2F0B-E737-0C21-EA0A-9DCEC72E23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Create the bash file condemo.sh</a:t>
            </a:r>
          </a:p>
          <a:p>
            <a:pPr marL="0" indent="0">
              <a:buNone/>
            </a:pPr>
            <a:r>
              <a:rPr lang="en-GB" dirty="0"/>
              <a:t>#!/bin/bash</a:t>
            </a:r>
          </a:p>
          <a:p>
            <a:pPr marL="0" indent="0">
              <a:buNone/>
            </a:pPr>
            <a:r>
              <a:rPr lang="en-GB" dirty="0"/>
              <a:t>echo “Enter a mark”</a:t>
            </a:r>
          </a:p>
          <a:p>
            <a:pPr marL="0" indent="0">
              <a:buNone/>
            </a:pPr>
            <a:r>
              <a:rPr lang="en-GB" dirty="0"/>
              <a:t>read mark1</a:t>
            </a:r>
          </a:p>
          <a:p>
            <a:pPr marL="0" indent="0">
              <a:buNone/>
            </a:pPr>
            <a:r>
              <a:rPr lang="en-GB" dirty="0"/>
              <a:t>if [$mark1 –</a:t>
            </a:r>
            <a:r>
              <a:rPr lang="en-GB" dirty="0" err="1"/>
              <a:t>gt</a:t>
            </a:r>
            <a:r>
              <a:rPr lang="en-GB" dirty="0"/>
              <a:t> 50]</a:t>
            </a:r>
          </a:p>
          <a:p>
            <a:pPr marL="0" indent="0">
              <a:buNone/>
            </a:pPr>
            <a:r>
              <a:rPr lang="en-GB" dirty="0"/>
              <a:t>then </a:t>
            </a:r>
          </a:p>
          <a:p>
            <a:pPr marL="0" indent="0">
              <a:buNone/>
            </a:pPr>
            <a:r>
              <a:rPr lang="en-GB" dirty="0"/>
              <a:t>echo “Pass”</a:t>
            </a:r>
          </a:p>
          <a:p>
            <a:pPr marL="0" indent="0">
              <a:buNone/>
            </a:pPr>
            <a:r>
              <a:rPr lang="en-GB" dirty="0"/>
              <a:t>else </a:t>
            </a:r>
          </a:p>
          <a:p>
            <a:pPr marL="0" indent="0">
              <a:buNone/>
            </a:pPr>
            <a:r>
              <a:rPr lang="en-GB" dirty="0"/>
              <a:t>echo “fail”</a:t>
            </a:r>
          </a:p>
          <a:p>
            <a:pPr marL="0" indent="0">
              <a:buNone/>
            </a:pPr>
            <a:r>
              <a:rPr lang="en-GB" dirty="0"/>
              <a:t>fi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988453"/>
      </p:ext>
    </p:extLst>
  </p:cSld>
  <p:clrMapOvr>
    <a:masterClrMapping/>
  </p:clrMapOvr>
  <p:transition spd="med">
    <p:fad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22F72-11E2-0102-A889-CE15120B0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While loop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FD4D86E-6FF2-3D63-4985-3C1A7744A0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#Initialise counter I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 err="1"/>
              <a:t>i</a:t>
            </a:r>
            <a:r>
              <a:rPr lang="en-US" dirty="0"/>
              <a:t>=1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/>
              <a:t>While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/>
              <a:t>[[condition]] do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/>
              <a:t>#statements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/>
              <a:t>#increment counter by 1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/>
              <a:t>done</a:t>
            </a:r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F5C6C19-F4AB-F6E9-187B-564D74C89A9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1600200"/>
            <a:ext cx="4038600" cy="3196951"/>
          </a:xfrm>
          <a:noFill/>
        </p:spPr>
      </p:pic>
    </p:spTree>
    <p:extLst>
      <p:ext uri="{BB962C8B-B14F-4D97-AF65-F5344CB8AC3E}">
        <p14:creationId xmlns:p14="http://schemas.microsoft.com/office/powerpoint/2010/main" val="1663512493"/>
      </p:ext>
    </p:extLst>
  </p:cSld>
  <p:clrMapOvr>
    <a:masterClrMapping/>
  </p:clrMapOvr>
  <p:transition spd="med">
    <p:fad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0E79C-22E8-A243-CA99-30329453A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831623"/>
          </a:xfrm>
        </p:spPr>
        <p:txBody>
          <a:bodyPr/>
          <a:lstStyle/>
          <a:p>
            <a:r>
              <a:rPr lang="en-GB" dirty="0"/>
              <a:t>More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AA4DB-F4DC-07D0-4319-5320133C1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12776"/>
            <a:ext cx="7886700" cy="4764187"/>
          </a:xfrm>
        </p:spPr>
        <p:txBody>
          <a:bodyPr/>
          <a:lstStyle/>
          <a:p>
            <a:r>
              <a:rPr lang="en-GB" dirty="0"/>
              <a:t>Attempt the scripts activity on Moodle for more practice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2A616F-8BE4-5FD4-3CA1-9D1552E1A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E3514-13E9-4799-AF64-73381773B862}" type="slidenum">
              <a:rPr lang="en-US" smtClean="0"/>
              <a:pPr>
                <a:defRPr/>
              </a:pPr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217609"/>
      </p:ext>
    </p:extLst>
  </p:cSld>
  <p:clrMapOvr>
    <a:masterClrMapping/>
  </p:clrMapOvr>
  <p:transition spd="med">
    <p:fad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4273F-F415-3B25-675D-E93792135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796D2-693F-68E7-FB5E-83F508C631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>
            <a:normAutofit/>
          </a:bodyPr>
          <a:lstStyle/>
          <a:p>
            <a:r>
              <a:rPr lang="en-GB" dirty="0"/>
              <a:t>Please scan the following QR Code and type in your responses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606D9F-096F-15C5-B6FB-C8B00AF5D6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100" r="5113" b="4922"/>
          <a:stretch/>
        </p:blipFill>
        <p:spPr>
          <a:xfrm>
            <a:off x="1835696" y="2780928"/>
            <a:ext cx="4947270" cy="2592288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7F6FF2-3B7A-70EE-9FDD-F73FF24E5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09E3514-13E9-4799-AF64-73381773B862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962370"/>
      </p:ext>
    </p:extLst>
  </p:cSld>
  <p:clrMapOvr>
    <a:masterClrMapping/>
  </p:clrMapOvr>
  <p:transition spd="med">
    <p:fad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Timeline: The History of Operating Systems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07284F-1433-EC4F-B0EB-6FDCF8526B2F}"/>
              </a:ext>
            </a:extLst>
          </p:cNvPr>
          <p:cNvSpPr txBox="1"/>
          <p:nvPr/>
        </p:nvSpPr>
        <p:spPr>
          <a:xfrm>
            <a:off x="1043608" y="2420888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End of session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3709406"/>
      </p:ext>
    </p:extLst>
  </p:cSld>
  <p:clrMapOvr>
    <a:masterClrMapping/>
  </p:clrMapOvr>
  <p:transition spd="med">
    <p:fade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864" y="274639"/>
            <a:ext cx="8229600" cy="634081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197F65-BEBB-7A49-81D3-CC4667BA7E49}"/>
              </a:ext>
            </a:extLst>
          </p:cNvPr>
          <p:cNvSpPr txBox="1"/>
          <p:nvPr/>
        </p:nvSpPr>
        <p:spPr>
          <a:xfrm>
            <a:off x="323528" y="836712"/>
            <a:ext cx="8568952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V. </a:t>
            </a:r>
            <a:r>
              <a:rPr lang="en-US" sz="1600" dirty="0" err="1"/>
              <a:t>Vijayendran</a:t>
            </a:r>
            <a:r>
              <a:rPr lang="en-US" sz="1600" dirty="0"/>
              <a:t>, Fundamentals of Microprocessor – 8085, Chennai: S. Viswanathan (Printers &amp; Publishers), PVT. LTD, 2004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W. Stallings, Computer </a:t>
            </a:r>
            <a:r>
              <a:rPr lang="en-US" sz="1600" dirty="0" err="1"/>
              <a:t>Organisation</a:t>
            </a:r>
            <a:r>
              <a:rPr lang="en-US" sz="1600" dirty="0"/>
              <a:t> and Architecture, London: Pearson, 2016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I. Englander, The architecture of Computer Hardware, Systems Software &amp; Networking – An Information Technology Approach, London: John Wiley &amp; Sons, 2014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Khan </a:t>
            </a:r>
            <a:r>
              <a:rPr lang="en-GB" sz="1600" dirty="0" err="1"/>
              <a:t>Academ</a:t>
            </a:r>
            <a:r>
              <a:rPr lang="en-US" sz="1600" dirty="0"/>
              <a:t>y  Logic circuits [online] available https://www.khanacademy.org/computing/computers-and-internet/xcae6f4a7ff015e7d:computers/xcae6f4a7ff015e7d:logic-gates-and-circuits/a/logic-circuits, 2024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MADPCB Logic gate [online] available https://madpcb.com/glossary/logic-gate , 2024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Chowdhury. A. Characteristics &amp; Functions of Instruction Set [online] available (15) Characteristics &amp; Functions of Instruction Set | LinkedIn  2023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Patterson, David A., and John L. Hennessy. Computer Organization and Design MIPS Edition: The Hardware/Software Interface. Morgan Kaufmann, 2020.</a:t>
            </a:r>
            <a:endParaRPr lang="en-US" sz="16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827363768"/>
      </p:ext>
    </p:extLst>
  </p:cSld>
  <p:clrMapOvr>
    <a:masterClrMapping/>
  </p:clrMapOvr>
  <p:transition spd="med">
    <p:fade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References</a:t>
            </a:r>
            <a:endParaRPr lang="en-US" dirty="0">
              <a:latin typeface="+mj-lt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B98BF1-8D30-DE43-B208-3B32C1140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237" y="1499508"/>
            <a:ext cx="7963527" cy="2573664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r>
              <a:rPr lang="en-GB" sz="2000" dirty="0">
                <a:cs typeface="Times New Roman" panose="02020603050405020304" pitchFamily="18" charset="0"/>
              </a:rPr>
              <a:t>S. Simpson (2022) Learning Bash scripting | LinkedIn Learning [online] available https://linuxhint.com/bash_scripting_tutorial_beginners/</a:t>
            </a:r>
          </a:p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endParaRPr lang="en-GB" sz="2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endParaRPr lang="en-GB" sz="2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endParaRPr lang="en-GB" sz="20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8828196"/>
      </p:ext>
    </p:extLst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1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A842BE2-B689-431B-9212-AA4FC015B6CC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3536</Words>
  <Application>Microsoft Office PowerPoint</Application>
  <PresentationFormat>On-screen Show (4:3)</PresentationFormat>
  <Paragraphs>447</Paragraphs>
  <Slides>49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49</vt:i4>
      </vt:variant>
    </vt:vector>
  </HeadingPairs>
  <TitlesOfParts>
    <vt:vector size="57" baseType="lpstr">
      <vt:lpstr>Arial</vt:lpstr>
      <vt:lpstr>Calibri</vt:lpstr>
      <vt:lpstr>Calibri Light</vt:lpstr>
      <vt:lpstr>Myriad Pro</vt:lpstr>
      <vt:lpstr>Segoe Sans</vt:lpstr>
      <vt:lpstr>Times New Roman</vt:lpstr>
      <vt:lpstr>Title Slide 3</vt:lpstr>
      <vt:lpstr>Text 1</vt:lpstr>
      <vt:lpstr>Computer Architecture &amp; OS  ACCA4022</vt:lpstr>
      <vt:lpstr>Recap</vt:lpstr>
      <vt:lpstr>Objectives  </vt:lpstr>
      <vt:lpstr>Linux OS </vt:lpstr>
      <vt:lpstr>What is an Operating System.</vt:lpstr>
      <vt:lpstr>What is an Operating System.</vt:lpstr>
      <vt:lpstr>What is an Operating System.</vt:lpstr>
      <vt:lpstr>Q. What does an Operating System do?</vt:lpstr>
      <vt:lpstr>Q. What does an Operating System do?</vt:lpstr>
      <vt:lpstr>Q. What does an Operating System do?</vt:lpstr>
      <vt:lpstr>Linux Operating system  </vt:lpstr>
      <vt:lpstr>PowerPoint Presentation</vt:lpstr>
      <vt:lpstr>What is an Operating System.</vt:lpstr>
      <vt:lpstr>What is an Operating System.</vt:lpstr>
      <vt:lpstr>What is an Operating System.</vt:lpstr>
      <vt:lpstr>Q. What does an Operating System do?</vt:lpstr>
      <vt:lpstr>Linux terminal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Introduction</vt:lpstr>
      <vt:lpstr>Activity Linux commands </vt:lpstr>
      <vt:lpstr>Discussion </vt:lpstr>
      <vt:lpstr>Bash scripting</vt:lpstr>
      <vt:lpstr>Benefits  and features of bash scripts </vt:lpstr>
      <vt:lpstr>Bash scripting </vt:lpstr>
      <vt:lpstr>Bash scripting</vt:lpstr>
      <vt:lpstr>Activity</vt:lpstr>
      <vt:lpstr>Bash scripting</vt:lpstr>
      <vt:lpstr>Activity : My first bash script</vt:lpstr>
      <vt:lpstr>Introduction</vt:lpstr>
      <vt:lpstr>Introduction</vt:lpstr>
      <vt:lpstr>Introduction</vt:lpstr>
      <vt:lpstr>Bash scripting</vt:lpstr>
      <vt:lpstr>Control of flow</vt:lpstr>
      <vt:lpstr>Introduction</vt:lpstr>
      <vt:lpstr>Introduction</vt:lpstr>
      <vt:lpstr>Introduction</vt:lpstr>
      <vt:lpstr>Introduction</vt:lpstr>
      <vt:lpstr>Activity</vt:lpstr>
      <vt:lpstr>While loop</vt:lpstr>
      <vt:lpstr>More Practice </vt:lpstr>
      <vt:lpstr>Summary </vt:lpstr>
      <vt:lpstr>Timeline: The History of Operating Systems</vt:lpstr>
      <vt:lpstr>References</vt:lpstr>
      <vt:lpstr>Introduction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Teressa Chikohora</cp:lastModifiedBy>
  <cp:revision>248</cp:revision>
  <dcterms:created xsi:type="dcterms:W3CDTF">2015-04-14T15:21:28Z</dcterms:created>
  <dcterms:modified xsi:type="dcterms:W3CDTF">2025-04-13T23:11:19Z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