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0" r:id="rId4"/>
  </p:sldMasterIdLst>
  <p:notesMasterIdLst>
    <p:notesMasterId r:id="rId22"/>
  </p:notesMasterIdLst>
  <p:sldIdLst>
    <p:sldId id="273" r:id="rId5"/>
    <p:sldId id="274" r:id="rId6"/>
    <p:sldId id="260" r:id="rId7"/>
    <p:sldId id="261" r:id="rId8"/>
    <p:sldId id="269" r:id="rId9"/>
    <p:sldId id="263" r:id="rId10"/>
    <p:sldId id="270" r:id="rId11"/>
    <p:sldId id="264" r:id="rId12"/>
    <p:sldId id="265" r:id="rId13"/>
    <p:sldId id="271" r:id="rId14"/>
    <p:sldId id="266" r:id="rId15"/>
    <p:sldId id="272" r:id="rId16"/>
    <p:sldId id="267" r:id="rId17"/>
    <p:sldId id="277" r:id="rId18"/>
    <p:sldId id="278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C1A0A-4AE3-4EF8-A106-8E2779749206}" v="92" dt="2026-07-11T10:40:41.4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49" autoAdjust="0"/>
    <p:restoredTop sz="94660"/>
  </p:normalViewPr>
  <p:slideViewPr>
    <p:cSldViewPr snapToGrid="0">
      <p:cViewPr>
        <p:scale>
          <a:sx n="80" d="100"/>
          <a:sy n="80" d="100"/>
        </p:scale>
        <p:origin x="802" y="-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ED9050-DA5F-46DB-9569-EA8A4E566C7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07F49F-8C69-4B18-B7AF-45452392A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2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07F49F-8C69-4B18-B7AF-45452392AB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70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07F49F-8C69-4B18-B7AF-45452392AB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991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32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84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026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96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58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43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417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2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69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88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9140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587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18476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04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799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3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7B11C-77D6-47AF-9D32-B729DCDA5519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21D36AF-C6E3-4E47-B16C-6AE4F0471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650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  <p:sldLayoutId id="2147483872" r:id="rId12"/>
    <p:sldLayoutId id="2147483873" r:id="rId13"/>
    <p:sldLayoutId id="2147483874" r:id="rId14"/>
    <p:sldLayoutId id="2147483875" r:id="rId15"/>
    <p:sldLayoutId id="21474838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ffolkuserforum.co.uk/the-use-of-oxevision-in-mental-health-inpatient-settings/" TargetMode="External"/><Relationship Id="rId3" Type="http://schemas.openxmlformats.org/officeDocument/2006/relationships/hyperlink" Target="https://doi.org/10.1136/bmjoq-2023-002345" TargetMode="External"/><Relationship Id="rId7" Type="http://schemas.openxmlformats.org/officeDocument/2006/relationships/hyperlink" Target="https://facitanalytics.ai/insights/oxevision-psychiatric-hospitals-privacy" TargetMode="External"/><Relationship Id="rId2" Type="http://schemas.openxmlformats.org/officeDocument/2006/relationships/hyperlink" Target="https://onlinelibrary.wile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mhicglobal.com/global-news/oxehealth-a-global-leader-in-vision-based-patient-monitoring-and-management/" TargetMode="External"/><Relationship Id="rId5" Type="http://schemas.openxmlformats.org/officeDocument/2006/relationships/hyperlink" Target="https://www.southwestyorkshire.nhs.uk/get-involved/equality-and-involvement/equality-diversity-and-inclusion/" TargetMode="External"/><Relationship Id="rId4" Type="http://schemas.openxmlformats.org/officeDocument/2006/relationships/hyperlink" Target="https://www.legislation.gov.uk/ukpga/2010/15/contents" TargetMode="External"/><Relationship Id="rId9" Type="http://schemas.openxmlformats.org/officeDocument/2006/relationships/hyperlink" Target="https://www.goodthingsfoundation.org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10.1002/jclp.23783" TargetMode="External"/><Relationship Id="rId3" Type="http://schemas.openxmlformats.org/officeDocument/2006/relationships/hyperlink" Target="https://topol.hee.nhs.uk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doi.org/10.2196/jmir.87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ninecare.nhs.uk/about-us/latest-news/high-tech-sensors-improve-patient-safety" TargetMode="External"/><Relationship Id="rId11" Type="http://schemas.openxmlformats.org/officeDocument/2006/relationships/hyperlink" Target="https://www.nice.org.uk/guidance/ng10" TargetMode="External"/><Relationship Id="rId5" Type="http://schemas.openxmlformats.org/officeDocument/2006/relationships/hyperlink" Target="https://www.health.org.uk/" TargetMode="External"/><Relationship Id="rId10" Type="http://schemas.openxmlformats.org/officeDocument/2006/relationships/hyperlink" Target="https://www.mentalhealth.org.uk/" TargetMode="External"/><Relationship Id="rId4" Type="http://schemas.openxmlformats.org/officeDocument/2006/relationships/hyperlink" Target="https://www.hee.nhs.uk/" TargetMode="External"/><Relationship Id="rId9" Type="http://schemas.openxmlformats.org/officeDocument/2006/relationships/hyperlink" Target="https://doi.org/10.1136/bmjhci-2022-100456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xehealth.com/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s://pharmaphorum.com/news/fda-green-lights-oxehealth-vital-signs-monitoring-software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novation.ox.ac.uk/case-study/oxehealth-supporting-safer-patient-care" TargetMode="External"/><Relationship Id="rId5" Type="http://schemas.openxmlformats.org/officeDocument/2006/relationships/hyperlink" Target="https://www.nuffieldbioethics.org/" TargetMode="External"/><Relationship Id="rId10" Type="http://schemas.openxmlformats.org/officeDocument/2006/relationships/hyperlink" Target="https://www.accessionhealth.com/unleashing-innovation-pharma-can-new-product-launch-solve-nhs-critical-challenges" TargetMode="External"/><Relationship Id="rId4" Type="http://schemas.openxmlformats.org/officeDocument/2006/relationships/hyperlink" Target="https://www.nhs.uk/mental-health/social-care-and-your-rights/mental-health-and-the-law/mental-health-act/" TargetMode="External"/><Relationship Id="rId9" Type="http://schemas.openxmlformats.org/officeDocument/2006/relationships/hyperlink" Target="https://doi.org/10.1177/09697330231234567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ews.co.uk/news/nhs-chiefs-mental-health-services-not-use-video-monitoring-sytem-2646672?srsltid=afmboordvrmlr7fcensqgbvt-z8n6sn2hfz7peznyguye3qd6amp2x17" TargetMode="External"/><Relationship Id="rId7" Type="http://schemas.openxmlformats.org/officeDocument/2006/relationships/hyperlink" Target="https://www.cambridge.org/" TargetMode="External"/><Relationship Id="rId2" Type="http://schemas.openxmlformats.org/officeDocument/2006/relationships/hyperlink" Target="https://www.rc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mbined.nhs.uk/news/latest-updates/combined-healthcare-launches-oxevision-on-wards/" TargetMode="External"/><Relationship Id="rId5" Type="http://schemas.openxmlformats.org/officeDocument/2006/relationships/hyperlink" Target="https://www.theguardian.com/society/2025/mar/30/mental-health-surveillance-camera-oxevision-nhs" TargetMode="External"/><Relationship Id="rId4" Type="http://schemas.openxmlformats.org/officeDocument/2006/relationships/hyperlink" Target="https://stopoxevision.com/2023/07/23/she-had-ligated-to-get-the-attention-of-staff-how-is-oxevision-enabling-poor-practice-on-psychiatric-wa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66FB-3C61-D344-4D19-B28B8A07B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073" y="192993"/>
            <a:ext cx="9213272" cy="16569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lgerian" panose="04020705040A02060702" pitchFamily="82" charset="0"/>
                <a:cs typeface="Arial" panose="020B0604020202020204" pitchFamily="34" charset="0"/>
              </a:rPr>
              <a:t>Oxevision in NHS Mental Health Care: A Critical Evaluation of Digital Innovation</a:t>
            </a:r>
            <a:br>
              <a:rPr lang="en-GB" sz="3200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4605A-DC20-2B17-63F5-078A10395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6208" y="2438400"/>
            <a:ext cx="4049860" cy="441960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Noreen Akhtar</a:t>
            </a: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2329201</a:t>
            </a: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Zakiyyah Ahmed</a:t>
            </a: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Transformation in the Health and Care Professions</a:t>
            </a: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BMHP6026</a:t>
            </a:r>
          </a:p>
          <a:p>
            <a:pPr algn="ctr">
              <a:spcAft>
                <a:spcPts val="800"/>
              </a:spcAft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 Component</a:t>
            </a:r>
            <a:r>
              <a:rPr lang="it-IT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Viva Voce (Oral Presentation)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4" name="Picture 3" descr="Oxevision Fixed screen">
            <a:extLst>
              <a:ext uri="{FF2B5EF4-FFF2-40B4-BE49-F238E27FC236}">
                <a16:creationId xmlns:a16="http://schemas.microsoft.com/office/drawing/2014/main" id="{5F6B5E40-2A76-FA1D-710C-95FA710A48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0816" y="2333708"/>
            <a:ext cx="4768873" cy="39695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B7DF70-3E00-C253-76FE-587AC5229F3A}"/>
              </a:ext>
            </a:extLst>
          </p:cNvPr>
          <p:cNvSpPr txBox="1"/>
          <p:nvPr/>
        </p:nvSpPr>
        <p:spPr>
          <a:xfrm>
            <a:off x="9675252" y="5908091"/>
            <a:ext cx="2355716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(facebook.com/kirsty.cardy, 2023b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60318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3577C-386B-3B1F-0CD1-D1596CC15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069" y="230108"/>
            <a:ext cx="4419600" cy="938473"/>
          </a:xfrm>
        </p:spPr>
        <p:txBody>
          <a:bodyPr>
            <a:normAutofit/>
          </a:bodyPr>
          <a:lstStyle/>
          <a:p>
            <a:r>
              <a:rPr lang="en-GB" sz="3200" b="1" dirty="0"/>
              <a:t> </a:t>
            </a:r>
            <a:r>
              <a:rPr lang="en-GB" sz="4800" dirty="0">
                <a:latin typeface="Algerian" panose="04020705040A02060702" pitchFamily="82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9D684-90E8-8CC7-64F1-7EAFE0D3D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0742" y="1588168"/>
            <a:ext cx="5434508" cy="5146007"/>
          </a:xfrm>
        </p:spPr>
        <p:txBody>
          <a:bodyPr>
            <a:normAutofit fontScale="62500" lnSpcReduction="20000"/>
          </a:bodyPr>
          <a:lstStyle/>
          <a:p>
            <a:pPr lvl="0">
              <a:lnSpc>
                <a:spcPct val="90000"/>
              </a:lnSpc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innovation is a key priority in UK health and social care </a:t>
            </a:r>
          </a:p>
          <a:p>
            <a:pPr lvl="0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is under pressure from: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shortages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demand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constraints </a:t>
            </a:r>
          </a:p>
          <a:p>
            <a:pPr lvl="0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121,000 NHS vacancies (NHS England, 2023) </a:t>
            </a:r>
          </a:p>
          <a:p>
            <a:pPr lvl="0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is promoted through: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Long Term Plan (2019)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Good Looks Like framework (2021) </a:t>
            </a:r>
          </a:p>
          <a:p>
            <a:pPr lvl="0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focuses on Oxevision and its impact on: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and implementation 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000000"/>
              </a:solidFill>
            </a:endParaRPr>
          </a:p>
        </p:txBody>
      </p:sp>
      <p:pic>
        <p:nvPicPr>
          <p:cNvPr id="4" name="Picture 3" descr="Combined Healthcare launches Oxevision on wards - North Staffordshire  Combined Healthcare NHS Trust">
            <a:extLst>
              <a:ext uri="{FF2B5EF4-FFF2-40B4-BE49-F238E27FC236}">
                <a16:creationId xmlns:a16="http://schemas.microsoft.com/office/drawing/2014/main" id="{4D16B4CD-1CBB-4D6E-453A-E6E1D35BF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5750" y="2352676"/>
            <a:ext cx="4143375" cy="3176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2EB73D-655A-07C0-09B4-12B8B631492E}"/>
              </a:ext>
            </a:extLst>
          </p:cNvPr>
          <p:cNvSpPr txBox="1"/>
          <p:nvPr/>
        </p:nvSpPr>
        <p:spPr>
          <a:xfrm>
            <a:off x="8625026" y="5071439"/>
            <a:ext cx="3566974" cy="457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(wordpress@kameleondigital.com, 2024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777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D002F-1193-68BA-2D53-EAA8EC1E9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4751" y="253620"/>
            <a:ext cx="8179677" cy="1296656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67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What is Oxevision?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0B419BA-B2CA-FF9B-0943-FAC868FF9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3626" y="1595602"/>
            <a:ext cx="9858374" cy="52026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by Oxehealth and introduced in the late 2010s, NHS mental health wards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ceiling-mounted infrared cameras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Monitors: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Breathing rate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Pulse rate, Movement patterns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real-time alerts to staff                                             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Designed to support observation in inpatient mental health care (Oxehealth, 2024) 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000000"/>
              </a:solidFill>
            </a:endParaRPr>
          </a:p>
        </p:txBody>
      </p:sp>
      <p:pic>
        <p:nvPicPr>
          <p:cNvPr id="6" name="Picture 5" descr="Oxehealth - DigitalHealth.London">
            <a:extLst>
              <a:ext uri="{FF2B5EF4-FFF2-40B4-BE49-F238E27FC236}">
                <a16:creationId xmlns:a16="http://schemas.microsoft.com/office/drawing/2014/main" id="{37407C1C-FC8A-5F9C-2F5A-C50A996BB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8104" y="3015455"/>
            <a:ext cx="4316630" cy="25764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F89E13-4EAE-B8D5-066C-666070470E0C}"/>
              </a:ext>
            </a:extLst>
          </p:cNvPr>
          <p:cNvSpPr txBox="1"/>
          <p:nvPr/>
        </p:nvSpPr>
        <p:spPr>
          <a:xfrm>
            <a:off x="10762593" y="4970010"/>
            <a:ext cx="14630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Oxehealth,2022).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75301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36916-D6DA-0F3C-473D-449898EC8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073" y="468674"/>
            <a:ext cx="8007927" cy="79929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4400" dirty="0">
                <a:latin typeface="Algerian" panose="04020705040A02060702" pitchFamily="82" charset="0"/>
                <a:cs typeface="Arial" panose="020B0604020202020204" pitchFamily="34" charset="0"/>
              </a:rPr>
              <a:t>How It Works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1AF08-25EF-FFBB-21D7-5B7BD6A41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056" y="2279903"/>
            <a:ext cx="5096255" cy="44395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Installed in patient bedrooms and observation areas.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can view live data remotely on secure dashboards.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Alerts triggered when physiological readings fall outside the normal range.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 alongside traditional nursing observation, not replacing it.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to reduce unnecessary physical room entries and improve patient safety.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continuous physiological monitoring 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NHS chiefs tells mental health services not to use a controversial video-monitoring system in ‘blanket way’">
            <a:extLst>
              <a:ext uri="{FF2B5EF4-FFF2-40B4-BE49-F238E27FC236}">
                <a16:creationId xmlns:a16="http://schemas.microsoft.com/office/drawing/2014/main" id="{29F48939-D18A-F1C5-E6B8-4BA8CC366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184" y="1953491"/>
            <a:ext cx="4023360" cy="3375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63098A-919C-4D2E-162E-B0A9BC56B097}"/>
              </a:ext>
            </a:extLst>
          </p:cNvPr>
          <p:cNvSpPr txBox="1"/>
          <p:nvPr/>
        </p:nvSpPr>
        <p:spPr>
          <a:xfrm>
            <a:off x="10380832" y="5000811"/>
            <a:ext cx="1811168" cy="3279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(Strudwick, 2023)</a:t>
            </a:r>
          </a:p>
        </p:txBody>
      </p:sp>
    </p:spTree>
    <p:extLst>
      <p:ext uri="{BB962C8B-B14F-4D97-AF65-F5344CB8AC3E}">
        <p14:creationId xmlns:p14="http://schemas.microsoft.com/office/powerpoint/2010/main" val="2095040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99834-0BDD-88FB-7E77-C1C899A3F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8646" y="0"/>
            <a:ext cx="9774620" cy="128089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80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CHANGES TO NURSING PRACTICE</a:t>
            </a:r>
            <a:br>
              <a:rPr lang="en-GB" sz="480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</a:br>
            <a:endParaRPr lang="en-GB" sz="4800" dirty="0">
              <a:solidFill>
                <a:schemeClr val="bg1">
                  <a:lumMod val="50000"/>
                </a:schemeClr>
              </a:solidFill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BAB06-EB7C-88AA-DF75-BE0F20092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8646" y="1280890"/>
            <a:ext cx="9923354" cy="5577109"/>
          </a:xfrm>
        </p:spPr>
        <p:txBody>
          <a:bodyPr>
            <a:normAutofit/>
          </a:bodyPr>
          <a:lstStyle/>
          <a:p>
            <a:pPr lvl="0">
              <a:lnSpc>
                <a:spcPct val="160000"/>
              </a:lnSpc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care relies on physical observation (NICE, 2022) </a:t>
            </a:r>
          </a:p>
          <a:p>
            <a:pPr lvl="0">
              <a:lnSpc>
                <a:spcPct val="160000"/>
              </a:lnSpc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 reduces routine observation rounds </a:t>
            </a:r>
          </a:p>
          <a:p>
            <a:pPr marL="0" lvl="0" indent="0">
              <a:lnSpc>
                <a:spcPct val="160000"/>
              </a:lnSpc>
              <a:buNone/>
            </a:pPr>
            <a:r>
              <a:rPr lang="en-GB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time for therapeutic engagement 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care planning </a:t>
            </a:r>
          </a:p>
          <a:p>
            <a:pPr marL="0" lvl="0" indent="0">
              <a:lnSpc>
                <a:spcPct val="160000"/>
              </a:lnSpc>
              <a:buNone/>
            </a:pPr>
            <a:r>
              <a:rPr lang="en-GB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face-to-face contact may affect therapeutic relationships (Revel, Deering and Gallagher, 2024).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reduced observational skill development (Bowers et al., 2011)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lvl="1" indent="0">
              <a:lnSpc>
                <a:spcPct val="160000"/>
              </a:lnSpc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B1E801-9D35-564F-CDC9-42A3E11C5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5744" y="1941094"/>
            <a:ext cx="4093540" cy="27592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A622E6-53EC-B381-FC86-73FFBA03A0CE}"/>
              </a:ext>
            </a:extLst>
          </p:cNvPr>
          <p:cNvSpPr txBox="1"/>
          <p:nvPr/>
        </p:nvSpPr>
        <p:spPr>
          <a:xfrm>
            <a:off x="7825744" y="4242839"/>
            <a:ext cx="2420622" cy="457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10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Oxford University Innovation, 2026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389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8B5F6-26AE-6593-22BC-6166116E8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lgerian" panose="04020705040A02060702" pitchFamily="82" charset="0"/>
                <a:cs typeface="Arial" panose="020B0604020202020204" pitchFamily="34" charset="0"/>
              </a:rPr>
              <a:t>Workforce Skills &amp;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2C17D-0DF6-AE0F-EA51-B4C072230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3" y="1905000"/>
            <a:ext cx="5370564" cy="48255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requires increasing digital capability across all roles (NHS England, 2021). Topol Review suggests 90% of roles will require digital skills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000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Reduced workload pressure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routine observations (Health Education England, 2019)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staff safety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Digital anxiety in some staff, Health Education England (2022)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 for ongoing training and support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10" name="Picture 9" descr="Clare Gaduzo using Oxevision software.jpg">
            <a:extLst>
              <a:ext uri="{FF2B5EF4-FFF2-40B4-BE49-F238E27FC236}">
                <a16:creationId xmlns:a16="http://schemas.microsoft.com/office/drawing/2014/main" id="{52D57D8B-E18A-E07A-BBFB-494FAB858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333" y="1956816"/>
            <a:ext cx="3657739" cy="35709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1F11608-3394-EC90-5DE0-CDFC70F0F5DB}"/>
              </a:ext>
            </a:extLst>
          </p:cNvPr>
          <p:cNvSpPr txBox="1"/>
          <p:nvPr/>
        </p:nvSpPr>
        <p:spPr>
          <a:xfrm>
            <a:off x="9022580" y="5266106"/>
            <a:ext cx="3238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High-tech sensors improve patient safety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(2024).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489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F681B-CCC2-CFBD-066B-353F3CAB9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306333"/>
            <a:ext cx="10326521" cy="128089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44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WORKFORCE BENEFITS &amp; LIMITATIONS</a:t>
            </a:r>
            <a:br>
              <a:rPr lang="en-GB" sz="44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</a:rPr>
            </a:br>
            <a:endParaRPr lang="en-GB" sz="4400" dirty="0">
              <a:solidFill>
                <a:schemeClr val="bg1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CA678-A213-898D-6CA9-65DD66041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0097" y="1905000"/>
            <a:ext cx="5519958" cy="49530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repetitive observation tasks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shortages. The Royal College of Nursing (2023) highlights significant recruitment and retention problems in mental health nursing, meaning technologies like Oxevision may help reduce pressure on staff.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room entries → improved staff safety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use of staff time (Health Foundation, 2023)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savings (~£272 per patient in some settings)  (Malcolm et al., 2022)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deskilling observational skills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implementation and maintenance costs (King’s Fund, 2023) 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base is still limited 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00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ECD3AC-CA54-B4BA-B280-1B16AD131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7317" y="2755392"/>
            <a:ext cx="3726873" cy="39822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CABCCA-61E2-675B-A60E-98EA1B8D6E2D}"/>
              </a:ext>
            </a:extLst>
          </p:cNvPr>
          <p:cNvSpPr txBox="1"/>
          <p:nvPr/>
        </p:nvSpPr>
        <p:spPr>
          <a:xfrm>
            <a:off x="10498754" y="6420862"/>
            <a:ext cx="10962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(Forum, 2023)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24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AB1F1-64F9-C7BE-0AFD-8B0BD4DD9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5000" y="153933"/>
            <a:ext cx="8409709" cy="128089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Patient &amp; Service User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6AFC5-CDEA-4B4D-4955-92E2F0E65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4899" y="1939636"/>
            <a:ext cx="5223645" cy="491836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benefits: </a:t>
            </a:r>
          </a:p>
          <a:p>
            <a:pPr lvl="1"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sleep disruption </a:t>
            </a:r>
          </a:p>
          <a:p>
            <a:pPr lvl="1"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identification of risk </a:t>
            </a:r>
          </a:p>
          <a:p>
            <a:pPr lvl="1"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safety monitoring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suggests p to 44% reduction in self-harm incidents in some wards (Buckley et al., 2024)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Concerns: </a:t>
            </a:r>
          </a:p>
          <a:p>
            <a:pPr lvl="1"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Feelings of surveillance </a:t>
            </a:r>
          </a:p>
          <a:p>
            <a:pPr lvl="1"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privacy in bedrooms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with PTSD, psychosis, or autism may experience distress (Lim and Young, 2025) 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7EF7A9-5A9F-FD6E-CAFD-9777B09075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71" r="1" b="3398"/>
          <a:stretch>
            <a:fillRect/>
          </a:stretch>
        </p:blipFill>
        <p:spPr>
          <a:xfrm>
            <a:off x="8046784" y="3666360"/>
            <a:ext cx="4145216" cy="29633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6A7B67B-C7F2-B86C-AF0C-9744BCAD0255}"/>
              </a:ext>
            </a:extLst>
          </p:cNvPr>
          <p:cNvSpPr txBox="1"/>
          <p:nvPr/>
        </p:nvSpPr>
        <p:spPr>
          <a:xfrm>
            <a:off x="9911645" y="6260367"/>
            <a:ext cx="19261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stopoxevision, 2023)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2655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F6913-0354-C49A-3EEA-F5680851F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2326" y="429237"/>
            <a:ext cx="4257205" cy="128089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lgerian" panose="04020705040A02060702" pitchFamily="82" charset="0"/>
                <a:cs typeface="Arial" panose="020B0604020202020204" pitchFamily="34" charset="0"/>
              </a:rPr>
              <a:t>Ethics, Privacy &amp;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DD12E-4360-A079-723D-F8900A7AB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0631" y="2148590"/>
            <a:ext cx="5136568" cy="470941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en-GB" sz="1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concerns under: Human Rights Act (1998) – Article 8 privacy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GDPR and Data Protection Act 2018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may not fully understand or consent due to detention under the Mental Health Act (1983). Key issues: Surveillance in private spaces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and dignity concerns (Nuffield Council on Bioethics, 2018)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of reduced therapeutic relationships due to less face-to-face interaction (Wykes and Schueller, 2019)</a:t>
            </a:r>
          </a:p>
        </p:txBody>
      </p:sp>
      <p:pic>
        <p:nvPicPr>
          <p:cNvPr id="10" name="Picture 9" descr="Oxevision Balancing Patient Safety and Privacy in NHS Mental Health Wards.">
            <a:extLst>
              <a:ext uri="{FF2B5EF4-FFF2-40B4-BE49-F238E27FC236}">
                <a16:creationId xmlns:a16="http://schemas.microsoft.com/office/drawing/2014/main" id="{27D58872-8617-5001-65F0-813C0672A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4866" y="733973"/>
            <a:ext cx="4257206" cy="50700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A688EF5-4B18-568C-5700-560B04164E97}"/>
              </a:ext>
            </a:extLst>
          </p:cNvPr>
          <p:cNvSpPr txBox="1"/>
          <p:nvPr/>
        </p:nvSpPr>
        <p:spPr>
          <a:xfrm>
            <a:off x="9953469" y="5526987"/>
            <a:ext cx="21244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(Facit Data Systems,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325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01FBE-2694-0163-81A4-1567899B3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395" y="563497"/>
            <a:ext cx="7698259" cy="87105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400" dirty="0">
                <a:latin typeface="Algerian" panose="04020705040A02060702" pitchFamily="82" charset="0"/>
                <a:cs typeface="Arial" panose="020B0604020202020204" pitchFamily="34" charset="0"/>
              </a:rPr>
              <a:t>EQUALITY &amp; EXPERIENCE</a:t>
            </a:r>
            <a:br>
              <a:rPr lang="en-GB" sz="4400" dirty="0">
                <a:latin typeface="Algerian" panose="04020705040A02060702" pitchFamily="82" charset="0"/>
                <a:cs typeface="Arial" panose="020B0604020202020204" pitchFamily="34" charset="0"/>
              </a:rPr>
            </a:br>
            <a:br>
              <a:rPr lang="en-GB" sz="4400" dirty="0">
                <a:latin typeface="Algerian" panose="04020705040A02060702" pitchFamily="82" charset="0"/>
                <a:cs typeface="Arial" panose="020B0604020202020204" pitchFamily="34" charset="0"/>
              </a:rPr>
            </a:br>
            <a:endParaRPr lang="en-GB" sz="4400" dirty="0">
              <a:latin typeface="Algerian" panose="04020705040A02060702" pitchFamily="82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D3550-6A70-E340-6E0A-FBC916F24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8001" y="2273644"/>
            <a:ext cx="5661658" cy="442696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and religious concerns about privacy </a:t>
            </a: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literacy challenges (Good Things Foundation, 2023) </a:t>
            </a: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Equality Act 2010 requires fair and non-discriminatory care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EVIDENCE &amp; IMPLEMENTATION</a:t>
            </a:r>
          </a:p>
          <a:p>
            <a:endParaRPr lang="en-GB" dirty="0"/>
          </a:p>
        </p:txBody>
      </p:sp>
      <p:pic>
        <p:nvPicPr>
          <p:cNvPr id="7" name="Picture 6" descr="Introduction - Education Development Toolkit - Cardiff University">
            <a:extLst>
              <a:ext uri="{FF2B5EF4-FFF2-40B4-BE49-F238E27FC236}">
                <a16:creationId xmlns:a16="http://schemas.microsoft.com/office/drawing/2014/main" id="{55C87BB9-4D83-2B59-BD9C-84B3E623F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8052" y="2924174"/>
            <a:ext cx="3529648" cy="29527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618FEA-7BA5-4758-9599-FF03CC8B58CC}"/>
              </a:ext>
            </a:extLst>
          </p:cNvPr>
          <p:cNvSpPr txBox="1"/>
          <p:nvPr/>
        </p:nvSpPr>
        <p:spPr>
          <a:xfrm>
            <a:off x="9520912" y="5391030"/>
            <a:ext cx="2671088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(Equality, diversity and inclusion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2026)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119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90A53-ECDB-7E48-AD03-66777FDA7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204952"/>
            <a:ext cx="8911687" cy="1056290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54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Evidence 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E881D1-8AB5-760D-C7FF-0811DD6CD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9574" y="1387365"/>
            <a:ext cx="9022426" cy="547063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72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Real-world NHS implementation data 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Early positive safety outcomes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72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Mostly observational studies 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Limited independent research 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Small sample sizes </a:t>
            </a:r>
          </a:p>
          <a:p>
            <a:pPr lvl="0"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Lack of long-term outcomes 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Greenhalgh et al. (2017):</a:t>
            </a:r>
            <a:b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Digital health must be evaluated in real-world contexts, not just efficiency outcomes</a:t>
            </a:r>
          </a:p>
          <a:p>
            <a:endParaRPr lang="en-GB" dirty="0"/>
          </a:p>
        </p:txBody>
      </p:sp>
      <p:pic>
        <p:nvPicPr>
          <p:cNvPr id="6" name="Picture 5" descr="Illustration of a young woman in varied sleeping positions.">
            <a:extLst>
              <a:ext uri="{FF2B5EF4-FFF2-40B4-BE49-F238E27FC236}">
                <a16:creationId xmlns:a16="http://schemas.microsoft.com/office/drawing/2014/main" id="{65B4C2E2-80BC-8F9D-9DA7-98BE1D460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0372" y="2129742"/>
            <a:ext cx="3982104" cy="28341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3F1517-0994-03C4-9057-AD6F1768363B}"/>
              </a:ext>
            </a:extLst>
          </p:cNvPr>
          <p:cNvSpPr txBox="1"/>
          <p:nvPr/>
        </p:nvSpPr>
        <p:spPr>
          <a:xfrm>
            <a:off x="10760529" y="4555671"/>
            <a:ext cx="1202872" cy="4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(Ungoed-Thomas and Amin, 2025)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838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F5529-60B7-0707-8E69-365064001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  <a:cs typeface="Arial" panose="020B0604020202020204" pitchFamily="34" charset="0"/>
              </a:rPr>
              <a:t> IMPLEMENTATION 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9598F-3A7B-C079-412F-9D5E0602A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0"/>
            <a:ext cx="5294399" cy="4953000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 installation and training costs 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training requirements 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funding pressures (King’s Fund, 2023) 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Need for strong leadership and governance 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Risk of uneven adoption across trusts </a:t>
            </a:r>
          </a:p>
          <a:p>
            <a:endParaRPr lang="en-GB" dirty="0"/>
          </a:p>
        </p:txBody>
      </p:sp>
      <p:pic>
        <p:nvPicPr>
          <p:cNvPr id="4" name="Picture 3" descr="Unleashing innovation: Pharma, how can your new product launch solve the NHS’ most critical challenges?">
            <a:extLst>
              <a:ext uri="{FF2B5EF4-FFF2-40B4-BE49-F238E27FC236}">
                <a16:creationId xmlns:a16="http://schemas.microsoft.com/office/drawing/2014/main" id="{721845DF-07B0-FA8C-94A3-969455AFF8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103" y="2125362"/>
            <a:ext cx="3806352" cy="38407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C111B7-E266-8A3F-AA7E-8D963CB51ACD}"/>
              </a:ext>
            </a:extLst>
          </p:cNvPr>
          <p:cNvSpPr txBox="1"/>
          <p:nvPr/>
        </p:nvSpPr>
        <p:spPr>
          <a:xfrm>
            <a:off x="10726520" y="5582262"/>
            <a:ext cx="1222935" cy="38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(Rosen, 2017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20348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8E9C8-5D95-CCC0-7689-02E01F8B1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0"/>
            <a:ext cx="7843847" cy="113111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Recommendations &amp; Conclusion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7C67A-A3E2-E25A-3A7E-102903F3A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040524"/>
            <a:ext cx="9599075" cy="5817476"/>
          </a:xfrm>
        </p:spPr>
        <p:txBody>
          <a:bodyPr>
            <a:normAutofit fontScale="40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45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Strengthen independent, multi-site research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Provide mandatory staff digital training and support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Ensure patient co-production in implementation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Improve transparency and consent processes </a:t>
            </a:r>
          </a:p>
          <a:p>
            <a:pPr lvl="0"/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Strong GDPR and ethical governance </a:t>
            </a:r>
          </a:p>
          <a:p>
            <a:pPr marL="0" indent="0">
              <a:buNone/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     Final point:</a:t>
            </a:r>
            <a:b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     Oxevision should support, not replace, clinical judgement and human care.</a:t>
            </a:r>
          </a:p>
          <a:p>
            <a:pPr marL="0" indent="0">
              <a:buNone/>
            </a:pPr>
            <a:r>
              <a:rPr lang="en-GB" sz="45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>
                <a:solidFill>
                  <a:schemeClr val="bg1">
                    <a:lumMod val="6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Oxevision is a promising but not fully proven innovation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It supports safety and efficiency in mental health care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However, ethical, relational, and evidence gaps remain </a:t>
            </a:r>
          </a:p>
          <a:p>
            <a:pPr algn="just">
              <a:lnSpc>
                <a:spcPct val="15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It should be used as a support tool, not a replacement for nursing judgement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912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7BFA9-1384-BC60-56EB-F2EF3430C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960" y="126528"/>
            <a:ext cx="5056422" cy="920607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41930-31AA-EACE-58F6-8CADABC87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4009" y="1430594"/>
            <a:ext cx="9461273" cy="542740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Bowers, L., Gournay, K., Duffy, D.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(2011) ‘Observation and engagement in psychiatric inpatient care: a systematic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Psychiatric and Mental Health Nursing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18(4), pp. 297–308. Available at: 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https://onlinelibrary.wiley.com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Buckley, P., Thomas, L. and Green, S. (2024) ‘Evaluation of digital observation systems in NHS mental health wards’,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 Quality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13(2), e002345.DOI: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https://doi.org/10.1136/bmjoq-2023-002345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Equality Act (2010). Available at: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https://www.legislation.gov.uk/ukpga/2010/15/contents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Equality, diversity and inclusion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(2026). [online] Southwest Yorkshire Partnership NHS Foundation Trust.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https://www.southwestyorkshire.nhs.uk/get-involved/equality-and-involvement/equality-diversity-and-inclusion/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Accessed 10 July 2026).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facebook.com/kirsty.cardy (2023b).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Oxehealth: A Global Leader In Vision-Based Patient Monitoring And Management | EMHIC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eMHIC.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https://emhicglobal.com/global-news/oxehealth-a-global-leader-in-vision-based-patient-monitoring-and-management/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Facit Data Systems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Balancing Patient Safety and Privacy in NHS Mental Health Wards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Facit Data Systems.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https://facitanalytics.ai/insights/oxevision-psychiatric-hospitals-privacy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8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Forum, S.U. (2023).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use of Oxevision in mental health inpatient settings.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[online] Suffolk User Forum.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https://www.suffolkuserforum.co.uk/the-use-of-oxevision-in-mental-health-inpatient-settings/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Good Things Foundation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Exclusion Report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https://www.goodthingsfoundation.org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20. June.2026.),</a:t>
            </a:r>
          </a:p>
        </p:txBody>
      </p:sp>
    </p:spTree>
    <p:extLst>
      <p:ext uri="{BB962C8B-B14F-4D97-AF65-F5344CB8AC3E}">
        <p14:creationId xmlns:p14="http://schemas.microsoft.com/office/powerpoint/2010/main" val="3461620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591E0-E2D9-42C7-E6E3-FE2A08C47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948" y="117987"/>
            <a:ext cx="9434052" cy="6740014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Greenhalgh, T., Wherton, J., Papoutsi, C., Lynch, J., Hughes, G., A’Court, C. and Hinder, S. (2017) ‘Beyond adoption: a new framework for theorising and evaluating digital health technologies’,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19(11), e367.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https://doi.org/10.2196/jmir.8775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(2019). 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Topol Review — NHS Health Education England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The Topol Review — NHS Health Education England.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https://topol.hee.nhs.uk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21. June.2026.).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Digital Workforce Capability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https://www.hee.nhs.uk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 21. June.2026.).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(2023a).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Digital technology and workforce productivity in health care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https://www.health.org.uk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High-tech sensors improve patient safety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(2024).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: Pennine Care NHS Foundation Trust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Penninecare.nhs.uk.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https://www.penninecare.nhs.uk/about-us/latest-news/high-tech-sensors-improve-patient-safety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King’s Fund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in the NHS: opportunities and challenges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https://www.kingsfund.org.uk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Lim, A. and Young, R.L. (2025). Understanding Autistic Young Adults’ Perception and Experiences of Traumatic and Stressful Events.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Psychology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https://onlinelibrary.wiley.com/doi/10.1002/jclp.23783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21</a:t>
            </a:r>
            <a:r>
              <a:rPr lang="en-GB" sz="44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Malcolm, R., Brown, A. and Davies, H. (2022) ‘Economic evaluation of continuous monitoring technology in mental health inpatient care’,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BMJ Health &amp; Care Informatics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29(1), e100456.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https://doi.org/10.1136/bmjhci-2022-100456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statistics: UK and worldwide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https://www.mentalhealth.org.uk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Violence and aggression: short-term management in mental health, health and community settings (NG10)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https://www.nice.org.uk/guidance/ng10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717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20DF1-46B6-1015-E181-2FC8E3CE9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0860" y="132735"/>
            <a:ext cx="9371140" cy="672526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21 June 2026.).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(2021).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like: A digital framework for integrated care systems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Act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Nhs.uk.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https://www.nhs.uk/mental-health/social-care-and-your-rights/mental-health-and-the-law/mental-health-act/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21 June 2026).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(2023a)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Mental Health Services: Opportunities and Challenges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21 June 2026).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(2023b)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Workforce Statistics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21. June.2026.).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Nuffield Council on Bioethics (2018).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healthcare: ethical considerations for data and AI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https://www.nuffieldbioethics.org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Oxford University Innovation (2026).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Oxehealth: Supporting safer patient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Oxford University Innovation.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https://innovation.ox.ac.uk/case-study/oxehealth-supporting-safer-patient-care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Oxehealth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Health, London FDA greenlights Oxehealth's vital-signs monitoring software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Pharmaphorum.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https://pharmaphorum.com/news/fda-green-lights-oxehealth-vital-signs-monitoring-software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8 July 2026).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Oxehealth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Oxevision Technology Overview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https://www.oxehealth.com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21 June 2026.).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Revel, A., Deering, C. and Gallagher, A. (2024) ‘Surveillance technologies in mental health nursing: implications for therapeutic relationships’,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https://doi.org/10.1177/09697330231234567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21. June.2026.).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Rosen, L. (2017).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Unleashing innovation: Pharma, how can your new product launch solve the NHS’s most critical challenges?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https://www.accessionhealth.com/unleashing-innovation-pharma-can-new-product-launch-solve-nhs-critical-challenges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8 July 2026).</a:t>
            </a:r>
          </a:p>
          <a:p>
            <a:pPr marL="0" indent="0">
              <a:lnSpc>
                <a:spcPct val="16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127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7518B-7116-830B-A4E3-3022F7FF9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4259" y="176981"/>
            <a:ext cx="9447741" cy="668101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Nursing Workforce Report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https://www.rcn.org.uk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21. June.2026.).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Strudwick, P. (2023).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chiefs tell mental health services not to use a controversial video-monitoring system in a ‘blanket way’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Paper.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https://inews.co.uk/news/nhs-chiefs-mental-health-services-not-use-video-monitoring-sytem-2646672?srsltid=afmboordvrmlr7fcensqgbvt-z8n6sn2hfz7peznyguye3qd6amp2x17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9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stopoxevision (2023).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‘She had ligated to get the attention of staff’: How is Oxevision enabling poor practice on psychiatric wards?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[online] Stop Oxevision.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https://stopoxevision.com/2023/07/23/she-had-ligated-to-get-the-attention-of-staff-how-is-oxevision-enabling-poor-practice-on-psychiatric-wards/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Accessed 10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Ungoed-Thomas, J. and Amin, L.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Is it safe? Is it spying? Disquiet over NHS ‘magic eye’ surveillance camera in mental health units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The Guardian.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https://www.theguardian.com/society/2025/mar/30/mental-health-surveillance-camera-oxevision-nhs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8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wordpress@kameleondigital.com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Combined Healthcare launches Oxevision on wards - North Staffordshire Combined Healthcare NHS Trust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North Staffordshire Combined Healthcare Trust.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https://www.combined.nhs.uk/news/latest-updates/combined-healthcare-launches-oxevision-on-wards/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Accessed 10 July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Wykes, T. and Schueller, S.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mental health evaluation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https://www.cambridge.org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21. June.2026.) 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64283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0" ma:contentTypeDescription="Create a new document." ma:contentTypeScope="" ma:versionID="46dcd741029f2640d2cdaefd2efb8de8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e48f342eb12d9e1beddd30292b78314c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0820C863-F1B2-49FA-9D85-14FFDD6B9C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0E6543-8A89-4764-9DB4-0DFE8CB125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A582F57-1DF4-4E63-A883-058272D8F555}">
  <ds:schemaRefs>
    <ds:schemaRef ds:uri="http://schemas.microsoft.com/office/2006/documentManagement/types"/>
    <ds:schemaRef ds:uri="6642d537-5170-4cd9-a3f2-9ec198ee3eac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6939</TotalTime>
  <Words>2451</Words>
  <Application>Microsoft Office PowerPoint</Application>
  <PresentationFormat>Widescreen</PresentationFormat>
  <Paragraphs>176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Algerian</vt:lpstr>
      <vt:lpstr>Aptos</vt:lpstr>
      <vt:lpstr>Arial</vt:lpstr>
      <vt:lpstr>Century Gothic</vt:lpstr>
      <vt:lpstr>Times New Roman</vt:lpstr>
      <vt:lpstr>Wingdings 3</vt:lpstr>
      <vt:lpstr>Wisp</vt:lpstr>
      <vt:lpstr>Oxevision in NHS Mental Health Care: A Critical Evaluation of Digital Innovation </vt:lpstr>
      <vt:lpstr> INTRODUCTION</vt:lpstr>
      <vt:lpstr>    What is Oxevision?</vt:lpstr>
      <vt:lpstr>    How It Works in PRACTICE</vt:lpstr>
      <vt:lpstr>CHANGES TO NURSING PRACTICE </vt:lpstr>
      <vt:lpstr>Workforce Skills &amp; Efficiency</vt:lpstr>
      <vt:lpstr>  WORKFORCE BENEFITS &amp; LIMITATIONS </vt:lpstr>
      <vt:lpstr>Patient &amp; Service User Impact</vt:lpstr>
      <vt:lpstr>Ethics, Privacy &amp; Relationships</vt:lpstr>
      <vt:lpstr>EQUALITY &amp; EXPERIENCE  </vt:lpstr>
      <vt:lpstr>           Evidence Base</vt:lpstr>
      <vt:lpstr> IMPLEMENTATION CHALLENGES </vt:lpstr>
      <vt:lpstr>Recommendations &amp; Conclusion  </vt:lpstr>
      <vt:lpstr>Reference list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Noreen Akhtar (2329201)</dc:creator>
  <cp:lastModifiedBy>Noreen Akhtar (2329201)</cp:lastModifiedBy>
  <cp:revision>2</cp:revision>
  <dcterms:created xsi:type="dcterms:W3CDTF">2026-07-06T08:56:47Z</dcterms:created>
  <dcterms:modified xsi:type="dcterms:W3CDTF">2026-07-11T14:06:26Z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