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48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0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0448C6-11BC-4E1F-B4DA-52069246CFA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61AD513-F887-45D4-94E6-79D91DAFEF22}">
      <dgm:prSet/>
      <dgm:spPr/>
      <dgm:t>
        <a:bodyPr/>
        <a:lstStyle/>
        <a:p>
          <a:r>
            <a:rPr lang="en-US"/>
            <a:t>Sales decline is caused by multiple interconnected factors</a:t>
          </a:r>
        </a:p>
      </dgm:t>
    </dgm:pt>
    <dgm:pt modelId="{A34BE49B-BC8E-4179-9C76-15626958806D}" type="parTrans" cxnId="{19CF6312-BD13-484C-BDDA-7E40A9BA2716}">
      <dgm:prSet/>
      <dgm:spPr/>
      <dgm:t>
        <a:bodyPr/>
        <a:lstStyle/>
        <a:p>
          <a:endParaRPr lang="en-US"/>
        </a:p>
      </dgm:t>
    </dgm:pt>
    <dgm:pt modelId="{BE47D473-9317-4D3D-B376-173401D5345B}" type="sibTrans" cxnId="{19CF6312-BD13-484C-BDDA-7E40A9BA2716}">
      <dgm:prSet/>
      <dgm:spPr/>
      <dgm:t>
        <a:bodyPr/>
        <a:lstStyle/>
        <a:p>
          <a:endParaRPr lang="en-US"/>
        </a:p>
      </dgm:t>
    </dgm:pt>
    <dgm:pt modelId="{95E2C645-DD90-43BA-816F-D6C8591078F3}">
      <dgm:prSet/>
      <dgm:spPr/>
      <dgm:t>
        <a:bodyPr/>
        <a:lstStyle/>
        <a:p>
          <a:r>
            <a:rPr lang="en-US"/>
            <a:t>Digital weakness is a major internal issue</a:t>
          </a:r>
        </a:p>
      </dgm:t>
    </dgm:pt>
    <dgm:pt modelId="{0C08F240-B149-4F91-AC24-D50FC22E118E}" type="parTrans" cxnId="{98A4CCE4-E753-4D17-8884-BCAE53DFD702}">
      <dgm:prSet/>
      <dgm:spPr/>
      <dgm:t>
        <a:bodyPr/>
        <a:lstStyle/>
        <a:p>
          <a:endParaRPr lang="en-US"/>
        </a:p>
      </dgm:t>
    </dgm:pt>
    <dgm:pt modelId="{A9044F73-D7E7-4F07-8956-5A5BDC9C3719}" type="sibTrans" cxnId="{98A4CCE4-E753-4D17-8884-BCAE53DFD702}">
      <dgm:prSet/>
      <dgm:spPr/>
      <dgm:t>
        <a:bodyPr/>
        <a:lstStyle/>
        <a:p>
          <a:endParaRPr lang="en-US"/>
        </a:p>
      </dgm:t>
    </dgm:pt>
    <dgm:pt modelId="{B5E3B8A3-DB23-4E18-8A91-93C1CBFCCCBF}">
      <dgm:prSet/>
      <dgm:spPr/>
      <dgm:t>
        <a:bodyPr/>
        <a:lstStyle/>
        <a:p>
          <a:r>
            <a:rPr lang="en-US"/>
            <a:t>External economic pressure worsens performance</a:t>
          </a:r>
        </a:p>
      </dgm:t>
    </dgm:pt>
    <dgm:pt modelId="{BDB3F589-BA9A-41F9-B306-F6329B3DDFB7}" type="parTrans" cxnId="{A9AE65E0-7159-47D2-8912-02DA10D7C2EA}">
      <dgm:prSet/>
      <dgm:spPr/>
      <dgm:t>
        <a:bodyPr/>
        <a:lstStyle/>
        <a:p>
          <a:endParaRPr lang="en-US"/>
        </a:p>
      </dgm:t>
    </dgm:pt>
    <dgm:pt modelId="{83103F9A-09FB-459E-A2D2-E5E2E8A8D86A}" type="sibTrans" cxnId="{A9AE65E0-7159-47D2-8912-02DA10D7C2EA}">
      <dgm:prSet/>
      <dgm:spPr/>
      <dgm:t>
        <a:bodyPr/>
        <a:lstStyle/>
        <a:p>
          <a:endParaRPr lang="en-US"/>
        </a:p>
      </dgm:t>
    </dgm:pt>
    <dgm:pt modelId="{900432F8-2676-409B-AB3A-7C97CD8E23E9}">
      <dgm:prSet/>
      <dgm:spPr/>
      <dgm:t>
        <a:bodyPr/>
        <a:lstStyle/>
        <a:p>
          <a:r>
            <a:rPr lang="en-US"/>
            <a:t>Analytical tools help identify root causes clearly</a:t>
          </a:r>
        </a:p>
      </dgm:t>
    </dgm:pt>
    <dgm:pt modelId="{294D7546-D051-4E87-BD85-E6A43560CEF0}" type="parTrans" cxnId="{4167849B-2F8C-47A6-AF3C-7EF796989263}">
      <dgm:prSet/>
      <dgm:spPr/>
      <dgm:t>
        <a:bodyPr/>
        <a:lstStyle/>
        <a:p>
          <a:endParaRPr lang="en-US"/>
        </a:p>
      </dgm:t>
    </dgm:pt>
    <dgm:pt modelId="{DC7F24BA-1B10-4B3A-A233-79E5636658B6}" type="sibTrans" cxnId="{4167849B-2F8C-47A6-AF3C-7EF796989263}">
      <dgm:prSet/>
      <dgm:spPr/>
      <dgm:t>
        <a:bodyPr/>
        <a:lstStyle/>
        <a:p>
          <a:endParaRPr lang="en-US"/>
        </a:p>
      </dgm:t>
    </dgm:pt>
    <dgm:pt modelId="{B5F8EA15-CC84-4037-914B-79F2FE6794C1}" type="pres">
      <dgm:prSet presAssocID="{170448C6-11BC-4E1F-B4DA-52069246CFA2}" presName="root" presStyleCnt="0">
        <dgm:presLayoutVars>
          <dgm:dir/>
          <dgm:resizeHandles val="exact"/>
        </dgm:presLayoutVars>
      </dgm:prSet>
      <dgm:spPr/>
    </dgm:pt>
    <dgm:pt modelId="{8068B8A1-62EC-40A3-9AEE-7FB41CEF724E}" type="pres">
      <dgm:prSet presAssocID="{B61AD513-F887-45D4-94E6-79D91DAFEF22}" presName="compNode" presStyleCnt="0"/>
      <dgm:spPr/>
    </dgm:pt>
    <dgm:pt modelId="{0E047D13-8ED1-4239-BB90-B163E34F4C34}" type="pres">
      <dgm:prSet presAssocID="{B61AD513-F887-45D4-94E6-79D91DAFEF22}" presName="bgRect" presStyleLbl="bgShp" presStyleIdx="0" presStyleCnt="4"/>
      <dgm:spPr/>
    </dgm:pt>
    <dgm:pt modelId="{09D61E8F-2FC6-4CA8-AF9B-FC197FC79585}" type="pres">
      <dgm:prSet presAssocID="{B61AD513-F887-45D4-94E6-79D91DAFEF2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8CF0BA90-5952-4B86-9E94-8895A72E4B67}" type="pres">
      <dgm:prSet presAssocID="{B61AD513-F887-45D4-94E6-79D91DAFEF22}" presName="spaceRect" presStyleCnt="0"/>
      <dgm:spPr/>
    </dgm:pt>
    <dgm:pt modelId="{7FC73348-A798-4797-B2ED-AA5D1CB27E1A}" type="pres">
      <dgm:prSet presAssocID="{B61AD513-F887-45D4-94E6-79D91DAFEF22}" presName="parTx" presStyleLbl="revTx" presStyleIdx="0" presStyleCnt="4">
        <dgm:presLayoutVars>
          <dgm:chMax val="0"/>
          <dgm:chPref val="0"/>
        </dgm:presLayoutVars>
      </dgm:prSet>
      <dgm:spPr/>
    </dgm:pt>
    <dgm:pt modelId="{5D542D0B-1581-494B-82EC-955CD76CD37D}" type="pres">
      <dgm:prSet presAssocID="{BE47D473-9317-4D3D-B376-173401D5345B}" presName="sibTrans" presStyleCnt="0"/>
      <dgm:spPr/>
    </dgm:pt>
    <dgm:pt modelId="{4237A706-BB7A-4AD1-AC7C-63F48A49B832}" type="pres">
      <dgm:prSet presAssocID="{95E2C645-DD90-43BA-816F-D6C8591078F3}" presName="compNode" presStyleCnt="0"/>
      <dgm:spPr/>
    </dgm:pt>
    <dgm:pt modelId="{A93D23A4-4BAF-4E72-B765-8149A63EFDF4}" type="pres">
      <dgm:prSet presAssocID="{95E2C645-DD90-43BA-816F-D6C8591078F3}" presName="bgRect" presStyleLbl="bgShp" presStyleIdx="1" presStyleCnt="4"/>
      <dgm:spPr/>
    </dgm:pt>
    <dgm:pt modelId="{ECB64F3C-4501-4C0C-BBB6-5B06468E6007}" type="pres">
      <dgm:prSet presAssocID="{95E2C645-DD90-43BA-816F-D6C8591078F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8D31A37-05BE-4D90-B92D-4192AD0E64E9}" type="pres">
      <dgm:prSet presAssocID="{95E2C645-DD90-43BA-816F-D6C8591078F3}" presName="spaceRect" presStyleCnt="0"/>
      <dgm:spPr/>
    </dgm:pt>
    <dgm:pt modelId="{E8C07558-E732-4E23-A24B-20F635E5C03C}" type="pres">
      <dgm:prSet presAssocID="{95E2C645-DD90-43BA-816F-D6C8591078F3}" presName="parTx" presStyleLbl="revTx" presStyleIdx="1" presStyleCnt="4">
        <dgm:presLayoutVars>
          <dgm:chMax val="0"/>
          <dgm:chPref val="0"/>
        </dgm:presLayoutVars>
      </dgm:prSet>
      <dgm:spPr/>
    </dgm:pt>
    <dgm:pt modelId="{7383E635-09E2-4715-B241-5C28036FEE9E}" type="pres">
      <dgm:prSet presAssocID="{A9044F73-D7E7-4F07-8956-5A5BDC9C3719}" presName="sibTrans" presStyleCnt="0"/>
      <dgm:spPr/>
    </dgm:pt>
    <dgm:pt modelId="{153819C7-FC4D-4380-A22C-59AE328C487F}" type="pres">
      <dgm:prSet presAssocID="{B5E3B8A3-DB23-4E18-8A91-93C1CBFCCCBF}" presName="compNode" presStyleCnt="0"/>
      <dgm:spPr/>
    </dgm:pt>
    <dgm:pt modelId="{C95D73CF-0D79-479F-BAC9-FC51BBC5A11E}" type="pres">
      <dgm:prSet presAssocID="{B5E3B8A3-DB23-4E18-8A91-93C1CBFCCCBF}" presName="bgRect" presStyleLbl="bgShp" presStyleIdx="2" presStyleCnt="4"/>
      <dgm:spPr/>
    </dgm:pt>
    <dgm:pt modelId="{DC777CEE-CEC9-4C4B-B4A8-A81906F682B1}" type="pres">
      <dgm:prSet presAssocID="{B5E3B8A3-DB23-4E18-8A91-93C1CBFCCC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0712CF1-EE47-4D88-905E-22AFCA54AF14}" type="pres">
      <dgm:prSet presAssocID="{B5E3B8A3-DB23-4E18-8A91-93C1CBFCCCBF}" presName="spaceRect" presStyleCnt="0"/>
      <dgm:spPr/>
    </dgm:pt>
    <dgm:pt modelId="{464AC77B-2381-4E50-A640-DB2448439120}" type="pres">
      <dgm:prSet presAssocID="{B5E3B8A3-DB23-4E18-8A91-93C1CBFCCCBF}" presName="parTx" presStyleLbl="revTx" presStyleIdx="2" presStyleCnt="4">
        <dgm:presLayoutVars>
          <dgm:chMax val="0"/>
          <dgm:chPref val="0"/>
        </dgm:presLayoutVars>
      </dgm:prSet>
      <dgm:spPr/>
    </dgm:pt>
    <dgm:pt modelId="{DBAFDF96-F64A-4057-93B5-844521369482}" type="pres">
      <dgm:prSet presAssocID="{83103F9A-09FB-459E-A2D2-E5E2E8A8D86A}" presName="sibTrans" presStyleCnt="0"/>
      <dgm:spPr/>
    </dgm:pt>
    <dgm:pt modelId="{244F3CC6-5FAB-407C-80F5-38064B86E7B9}" type="pres">
      <dgm:prSet presAssocID="{900432F8-2676-409B-AB3A-7C97CD8E23E9}" presName="compNode" presStyleCnt="0"/>
      <dgm:spPr/>
    </dgm:pt>
    <dgm:pt modelId="{6C2C5213-0CC5-4515-8E3C-E4E155A01BF9}" type="pres">
      <dgm:prSet presAssocID="{900432F8-2676-409B-AB3A-7C97CD8E23E9}" presName="bgRect" presStyleLbl="bgShp" presStyleIdx="3" presStyleCnt="4"/>
      <dgm:spPr/>
    </dgm:pt>
    <dgm:pt modelId="{4EB0121D-0E2A-4BE1-A064-FA667A91C046}" type="pres">
      <dgm:prSet presAssocID="{900432F8-2676-409B-AB3A-7C97CD8E23E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AD16046-CABF-4AB5-88F7-5AF09A302837}" type="pres">
      <dgm:prSet presAssocID="{900432F8-2676-409B-AB3A-7C97CD8E23E9}" presName="spaceRect" presStyleCnt="0"/>
      <dgm:spPr/>
    </dgm:pt>
    <dgm:pt modelId="{8C48514B-E89A-4BDE-BCD8-4079CF586920}" type="pres">
      <dgm:prSet presAssocID="{900432F8-2676-409B-AB3A-7C97CD8E23E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9CF6312-BD13-484C-BDDA-7E40A9BA2716}" srcId="{170448C6-11BC-4E1F-B4DA-52069246CFA2}" destId="{B61AD513-F887-45D4-94E6-79D91DAFEF22}" srcOrd="0" destOrd="0" parTransId="{A34BE49B-BC8E-4179-9C76-15626958806D}" sibTransId="{BE47D473-9317-4D3D-B376-173401D5345B}"/>
    <dgm:cxn modelId="{8D23FE5E-04BD-4501-B5C1-A7856EB51B33}" type="presOf" srcId="{B61AD513-F887-45D4-94E6-79D91DAFEF22}" destId="{7FC73348-A798-4797-B2ED-AA5D1CB27E1A}" srcOrd="0" destOrd="0" presId="urn:microsoft.com/office/officeart/2018/2/layout/IconVerticalSolidList"/>
    <dgm:cxn modelId="{2A0EF972-6EEE-4F93-9EA5-C597A9453B88}" type="presOf" srcId="{170448C6-11BC-4E1F-B4DA-52069246CFA2}" destId="{B5F8EA15-CC84-4037-914B-79F2FE6794C1}" srcOrd="0" destOrd="0" presId="urn:microsoft.com/office/officeart/2018/2/layout/IconVerticalSolidList"/>
    <dgm:cxn modelId="{D38DA390-669C-420E-AAFD-98595380750A}" type="presOf" srcId="{B5E3B8A3-DB23-4E18-8A91-93C1CBFCCCBF}" destId="{464AC77B-2381-4E50-A640-DB2448439120}" srcOrd="0" destOrd="0" presId="urn:microsoft.com/office/officeart/2018/2/layout/IconVerticalSolidList"/>
    <dgm:cxn modelId="{4167849B-2F8C-47A6-AF3C-7EF796989263}" srcId="{170448C6-11BC-4E1F-B4DA-52069246CFA2}" destId="{900432F8-2676-409B-AB3A-7C97CD8E23E9}" srcOrd="3" destOrd="0" parTransId="{294D7546-D051-4E87-BD85-E6A43560CEF0}" sibTransId="{DC7F24BA-1B10-4B3A-A233-79E5636658B6}"/>
    <dgm:cxn modelId="{89BE75C8-50FE-4896-97B8-367F46CDDA2A}" type="presOf" srcId="{900432F8-2676-409B-AB3A-7C97CD8E23E9}" destId="{8C48514B-E89A-4BDE-BCD8-4079CF586920}" srcOrd="0" destOrd="0" presId="urn:microsoft.com/office/officeart/2018/2/layout/IconVerticalSolidList"/>
    <dgm:cxn modelId="{0A1CBAD6-2E0C-4DE3-9864-9AF2C0B43F05}" type="presOf" srcId="{95E2C645-DD90-43BA-816F-D6C8591078F3}" destId="{E8C07558-E732-4E23-A24B-20F635E5C03C}" srcOrd="0" destOrd="0" presId="urn:microsoft.com/office/officeart/2018/2/layout/IconVerticalSolidList"/>
    <dgm:cxn modelId="{A9AE65E0-7159-47D2-8912-02DA10D7C2EA}" srcId="{170448C6-11BC-4E1F-B4DA-52069246CFA2}" destId="{B5E3B8A3-DB23-4E18-8A91-93C1CBFCCCBF}" srcOrd="2" destOrd="0" parTransId="{BDB3F589-BA9A-41F9-B306-F6329B3DDFB7}" sibTransId="{83103F9A-09FB-459E-A2D2-E5E2E8A8D86A}"/>
    <dgm:cxn modelId="{98A4CCE4-E753-4D17-8884-BCAE53DFD702}" srcId="{170448C6-11BC-4E1F-B4DA-52069246CFA2}" destId="{95E2C645-DD90-43BA-816F-D6C8591078F3}" srcOrd="1" destOrd="0" parTransId="{0C08F240-B149-4F91-AC24-D50FC22E118E}" sibTransId="{A9044F73-D7E7-4F07-8956-5A5BDC9C3719}"/>
    <dgm:cxn modelId="{8C844815-CC63-4719-B811-81E246FB9BA2}" type="presParOf" srcId="{B5F8EA15-CC84-4037-914B-79F2FE6794C1}" destId="{8068B8A1-62EC-40A3-9AEE-7FB41CEF724E}" srcOrd="0" destOrd="0" presId="urn:microsoft.com/office/officeart/2018/2/layout/IconVerticalSolidList"/>
    <dgm:cxn modelId="{A613CB79-FC87-410A-ACD0-E4BF528F59CA}" type="presParOf" srcId="{8068B8A1-62EC-40A3-9AEE-7FB41CEF724E}" destId="{0E047D13-8ED1-4239-BB90-B163E34F4C34}" srcOrd="0" destOrd="0" presId="urn:microsoft.com/office/officeart/2018/2/layout/IconVerticalSolidList"/>
    <dgm:cxn modelId="{FBC9109D-D577-4877-AC5F-DBF801F97121}" type="presParOf" srcId="{8068B8A1-62EC-40A3-9AEE-7FB41CEF724E}" destId="{09D61E8F-2FC6-4CA8-AF9B-FC197FC79585}" srcOrd="1" destOrd="0" presId="urn:microsoft.com/office/officeart/2018/2/layout/IconVerticalSolidList"/>
    <dgm:cxn modelId="{F9AB8B14-5BC5-4CA6-85E5-ADAD5EF5643E}" type="presParOf" srcId="{8068B8A1-62EC-40A3-9AEE-7FB41CEF724E}" destId="{8CF0BA90-5952-4B86-9E94-8895A72E4B67}" srcOrd="2" destOrd="0" presId="urn:microsoft.com/office/officeart/2018/2/layout/IconVerticalSolidList"/>
    <dgm:cxn modelId="{6FA11057-2F8A-4888-A69F-A928C4B61DF0}" type="presParOf" srcId="{8068B8A1-62EC-40A3-9AEE-7FB41CEF724E}" destId="{7FC73348-A798-4797-B2ED-AA5D1CB27E1A}" srcOrd="3" destOrd="0" presId="urn:microsoft.com/office/officeart/2018/2/layout/IconVerticalSolidList"/>
    <dgm:cxn modelId="{207FF883-2850-4AB0-B4E5-9677C47A4D43}" type="presParOf" srcId="{B5F8EA15-CC84-4037-914B-79F2FE6794C1}" destId="{5D542D0B-1581-494B-82EC-955CD76CD37D}" srcOrd="1" destOrd="0" presId="urn:microsoft.com/office/officeart/2018/2/layout/IconVerticalSolidList"/>
    <dgm:cxn modelId="{22129D6A-EF00-470C-BFE8-8A279D20091E}" type="presParOf" srcId="{B5F8EA15-CC84-4037-914B-79F2FE6794C1}" destId="{4237A706-BB7A-4AD1-AC7C-63F48A49B832}" srcOrd="2" destOrd="0" presId="urn:microsoft.com/office/officeart/2018/2/layout/IconVerticalSolidList"/>
    <dgm:cxn modelId="{03427537-4222-495D-A696-CEB6DC674CBF}" type="presParOf" srcId="{4237A706-BB7A-4AD1-AC7C-63F48A49B832}" destId="{A93D23A4-4BAF-4E72-B765-8149A63EFDF4}" srcOrd="0" destOrd="0" presId="urn:microsoft.com/office/officeart/2018/2/layout/IconVerticalSolidList"/>
    <dgm:cxn modelId="{8E7CE037-2302-43E9-B918-322F3A9F1A50}" type="presParOf" srcId="{4237A706-BB7A-4AD1-AC7C-63F48A49B832}" destId="{ECB64F3C-4501-4C0C-BBB6-5B06468E6007}" srcOrd="1" destOrd="0" presId="urn:microsoft.com/office/officeart/2018/2/layout/IconVerticalSolidList"/>
    <dgm:cxn modelId="{162E2B68-39A4-435F-9345-ECE45E833AB5}" type="presParOf" srcId="{4237A706-BB7A-4AD1-AC7C-63F48A49B832}" destId="{38D31A37-05BE-4D90-B92D-4192AD0E64E9}" srcOrd="2" destOrd="0" presId="urn:microsoft.com/office/officeart/2018/2/layout/IconVerticalSolidList"/>
    <dgm:cxn modelId="{34B1359E-D680-48BF-8EC3-BE556B155B58}" type="presParOf" srcId="{4237A706-BB7A-4AD1-AC7C-63F48A49B832}" destId="{E8C07558-E732-4E23-A24B-20F635E5C03C}" srcOrd="3" destOrd="0" presId="urn:microsoft.com/office/officeart/2018/2/layout/IconVerticalSolidList"/>
    <dgm:cxn modelId="{39A74B6F-546B-4364-9235-42FE083F2490}" type="presParOf" srcId="{B5F8EA15-CC84-4037-914B-79F2FE6794C1}" destId="{7383E635-09E2-4715-B241-5C28036FEE9E}" srcOrd="3" destOrd="0" presId="urn:microsoft.com/office/officeart/2018/2/layout/IconVerticalSolidList"/>
    <dgm:cxn modelId="{5FBE4A7A-3291-455E-9AB0-B30D7FCCC0FB}" type="presParOf" srcId="{B5F8EA15-CC84-4037-914B-79F2FE6794C1}" destId="{153819C7-FC4D-4380-A22C-59AE328C487F}" srcOrd="4" destOrd="0" presId="urn:microsoft.com/office/officeart/2018/2/layout/IconVerticalSolidList"/>
    <dgm:cxn modelId="{FA9601D7-B5AE-4F36-BB44-624C12F404AF}" type="presParOf" srcId="{153819C7-FC4D-4380-A22C-59AE328C487F}" destId="{C95D73CF-0D79-479F-BAC9-FC51BBC5A11E}" srcOrd="0" destOrd="0" presId="urn:microsoft.com/office/officeart/2018/2/layout/IconVerticalSolidList"/>
    <dgm:cxn modelId="{08E79283-753D-44C3-A1F3-7B7D2D47A838}" type="presParOf" srcId="{153819C7-FC4D-4380-A22C-59AE328C487F}" destId="{DC777CEE-CEC9-4C4B-B4A8-A81906F682B1}" srcOrd="1" destOrd="0" presId="urn:microsoft.com/office/officeart/2018/2/layout/IconVerticalSolidList"/>
    <dgm:cxn modelId="{707C55BE-64B4-4CAE-8B04-A541638BC67D}" type="presParOf" srcId="{153819C7-FC4D-4380-A22C-59AE328C487F}" destId="{A0712CF1-EE47-4D88-905E-22AFCA54AF14}" srcOrd="2" destOrd="0" presId="urn:microsoft.com/office/officeart/2018/2/layout/IconVerticalSolidList"/>
    <dgm:cxn modelId="{04C1FCE3-CDD8-45DE-B864-71FFA3F718C8}" type="presParOf" srcId="{153819C7-FC4D-4380-A22C-59AE328C487F}" destId="{464AC77B-2381-4E50-A640-DB2448439120}" srcOrd="3" destOrd="0" presId="urn:microsoft.com/office/officeart/2018/2/layout/IconVerticalSolidList"/>
    <dgm:cxn modelId="{C8A3B90D-B253-4CE8-898B-77F4DF9854E0}" type="presParOf" srcId="{B5F8EA15-CC84-4037-914B-79F2FE6794C1}" destId="{DBAFDF96-F64A-4057-93B5-844521369482}" srcOrd="5" destOrd="0" presId="urn:microsoft.com/office/officeart/2018/2/layout/IconVerticalSolidList"/>
    <dgm:cxn modelId="{1F2DA685-E3B5-400C-A061-8D670CEF5AAF}" type="presParOf" srcId="{B5F8EA15-CC84-4037-914B-79F2FE6794C1}" destId="{244F3CC6-5FAB-407C-80F5-38064B86E7B9}" srcOrd="6" destOrd="0" presId="urn:microsoft.com/office/officeart/2018/2/layout/IconVerticalSolidList"/>
    <dgm:cxn modelId="{A8F6AF5D-8817-4C11-96EC-B97BFC6B2203}" type="presParOf" srcId="{244F3CC6-5FAB-407C-80F5-38064B86E7B9}" destId="{6C2C5213-0CC5-4515-8E3C-E4E155A01BF9}" srcOrd="0" destOrd="0" presId="urn:microsoft.com/office/officeart/2018/2/layout/IconVerticalSolidList"/>
    <dgm:cxn modelId="{39D3CE22-4473-4282-A373-60DC02954CCA}" type="presParOf" srcId="{244F3CC6-5FAB-407C-80F5-38064B86E7B9}" destId="{4EB0121D-0E2A-4BE1-A064-FA667A91C046}" srcOrd="1" destOrd="0" presId="urn:microsoft.com/office/officeart/2018/2/layout/IconVerticalSolidList"/>
    <dgm:cxn modelId="{1BBAA1F2-4C3F-4A69-BA77-A1D1CAD805F9}" type="presParOf" srcId="{244F3CC6-5FAB-407C-80F5-38064B86E7B9}" destId="{0AD16046-CABF-4AB5-88F7-5AF09A302837}" srcOrd="2" destOrd="0" presId="urn:microsoft.com/office/officeart/2018/2/layout/IconVerticalSolidList"/>
    <dgm:cxn modelId="{9FAF369A-4667-4ADC-9C0E-4CFF6FBAC81C}" type="presParOf" srcId="{244F3CC6-5FAB-407C-80F5-38064B86E7B9}" destId="{8C48514B-E89A-4BDE-BCD8-4079CF5869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047D13-8ED1-4239-BB90-B163E34F4C34}">
      <dsp:nvSpPr>
        <dsp:cNvPr id="0" name=""/>
        <dsp:cNvSpPr/>
      </dsp:nvSpPr>
      <dsp:spPr>
        <a:xfrm>
          <a:off x="0" y="1536"/>
          <a:ext cx="10287000" cy="778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61E8F-2FC6-4CA8-AF9B-FC197FC79585}">
      <dsp:nvSpPr>
        <dsp:cNvPr id="0" name=""/>
        <dsp:cNvSpPr/>
      </dsp:nvSpPr>
      <dsp:spPr>
        <a:xfrm>
          <a:off x="235620" y="176792"/>
          <a:ext cx="428401" cy="4284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C73348-A798-4797-B2ED-AA5D1CB27E1A}">
      <dsp:nvSpPr>
        <dsp:cNvPr id="0" name=""/>
        <dsp:cNvSpPr/>
      </dsp:nvSpPr>
      <dsp:spPr>
        <a:xfrm>
          <a:off x="899643" y="1536"/>
          <a:ext cx="9387356" cy="778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35" tIns="82435" rIns="82435" bIns="824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Sales decline is caused by multiple interconnected factors</a:t>
          </a:r>
        </a:p>
      </dsp:txBody>
      <dsp:txXfrm>
        <a:off x="899643" y="1536"/>
        <a:ext cx="9387356" cy="778911"/>
      </dsp:txXfrm>
    </dsp:sp>
    <dsp:sp modelId="{A93D23A4-4BAF-4E72-B765-8149A63EFDF4}">
      <dsp:nvSpPr>
        <dsp:cNvPr id="0" name=""/>
        <dsp:cNvSpPr/>
      </dsp:nvSpPr>
      <dsp:spPr>
        <a:xfrm>
          <a:off x="0" y="975176"/>
          <a:ext cx="10287000" cy="778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64F3C-4501-4C0C-BBB6-5B06468E6007}">
      <dsp:nvSpPr>
        <dsp:cNvPr id="0" name=""/>
        <dsp:cNvSpPr/>
      </dsp:nvSpPr>
      <dsp:spPr>
        <a:xfrm>
          <a:off x="235620" y="1150431"/>
          <a:ext cx="428401" cy="4284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C07558-E732-4E23-A24B-20F635E5C03C}">
      <dsp:nvSpPr>
        <dsp:cNvPr id="0" name=""/>
        <dsp:cNvSpPr/>
      </dsp:nvSpPr>
      <dsp:spPr>
        <a:xfrm>
          <a:off x="899643" y="975176"/>
          <a:ext cx="9387356" cy="778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35" tIns="82435" rIns="82435" bIns="824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weakness is a major internal issue</a:t>
          </a:r>
        </a:p>
      </dsp:txBody>
      <dsp:txXfrm>
        <a:off x="899643" y="975176"/>
        <a:ext cx="9387356" cy="778911"/>
      </dsp:txXfrm>
    </dsp:sp>
    <dsp:sp modelId="{C95D73CF-0D79-479F-BAC9-FC51BBC5A11E}">
      <dsp:nvSpPr>
        <dsp:cNvPr id="0" name=""/>
        <dsp:cNvSpPr/>
      </dsp:nvSpPr>
      <dsp:spPr>
        <a:xfrm>
          <a:off x="0" y="1948816"/>
          <a:ext cx="10287000" cy="778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777CEE-CEC9-4C4B-B4A8-A81906F682B1}">
      <dsp:nvSpPr>
        <dsp:cNvPr id="0" name=""/>
        <dsp:cNvSpPr/>
      </dsp:nvSpPr>
      <dsp:spPr>
        <a:xfrm>
          <a:off x="235620" y="2124071"/>
          <a:ext cx="428401" cy="4284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AC77B-2381-4E50-A640-DB2448439120}">
      <dsp:nvSpPr>
        <dsp:cNvPr id="0" name=""/>
        <dsp:cNvSpPr/>
      </dsp:nvSpPr>
      <dsp:spPr>
        <a:xfrm>
          <a:off x="899643" y="1948816"/>
          <a:ext cx="9387356" cy="778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35" tIns="82435" rIns="82435" bIns="824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External economic pressure worsens performance</a:t>
          </a:r>
        </a:p>
      </dsp:txBody>
      <dsp:txXfrm>
        <a:off x="899643" y="1948816"/>
        <a:ext cx="9387356" cy="778911"/>
      </dsp:txXfrm>
    </dsp:sp>
    <dsp:sp modelId="{6C2C5213-0CC5-4515-8E3C-E4E155A01BF9}">
      <dsp:nvSpPr>
        <dsp:cNvPr id="0" name=""/>
        <dsp:cNvSpPr/>
      </dsp:nvSpPr>
      <dsp:spPr>
        <a:xfrm>
          <a:off x="0" y="2922456"/>
          <a:ext cx="10287000" cy="778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0121D-0E2A-4BE1-A064-FA667A91C046}">
      <dsp:nvSpPr>
        <dsp:cNvPr id="0" name=""/>
        <dsp:cNvSpPr/>
      </dsp:nvSpPr>
      <dsp:spPr>
        <a:xfrm>
          <a:off x="235620" y="3097711"/>
          <a:ext cx="428401" cy="4284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8514B-E89A-4BDE-BCD8-4079CF586920}">
      <dsp:nvSpPr>
        <dsp:cNvPr id="0" name=""/>
        <dsp:cNvSpPr/>
      </dsp:nvSpPr>
      <dsp:spPr>
        <a:xfrm>
          <a:off x="899643" y="2922456"/>
          <a:ext cx="9387356" cy="778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35" tIns="82435" rIns="82435" bIns="824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Analytical tools help identify root causes clearly</a:t>
          </a:r>
        </a:p>
      </dsp:txBody>
      <dsp:txXfrm>
        <a:off x="899643" y="2922456"/>
        <a:ext cx="9387356" cy="7789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985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807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53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78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1071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246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276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260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365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793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61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993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F55FD1-95FA-98DA-84AA-145D29A53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AC9EE06-57AF-0FF5-450C-2A606C23B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375140"/>
            <a:ext cx="12192000" cy="448838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814">
                <a:schemeClr val="accent1">
                  <a:lumMod val="60000"/>
                  <a:lumOff val="40000"/>
                  <a:alpha val="89000"/>
                </a:schemeClr>
              </a:gs>
              <a:gs pos="94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3964" y="179615"/>
            <a:ext cx="9201150" cy="2375803"/>
          </a:xfrm>
        </p:spPr>
        <p:txBody>
          <a:bodyPr>
            <a:normAutofit fontScale="90000"/>
          </a:bodyPr>
          <a:lstStyle/>
          <a:p>
            <a:r>
              <a:rPr lang="en-US" dirty="0">
                <a:ea typeface="+mj-lt"/>
                <a:cs typeface="+mj-lt"/>
              </a:rPr>
              <a:t>Green Haven Florists – Problem Analysis</a:t>
            </a:r>
            <a:br>
              <a:rPr lang="en-US" dirty="0">
                <a:ea typeface="+mj-lt"/>
                <a:cs typeface="+mj-lt"/>
              </a:rPr>
            </a:br>
            <a:br>
              <a:rPr lang="en-US" dirty="0">
                <a:ea typeface="+mj-lt"/>
                <a:cs typeface="+mj-lt"/>
              </a:rPr>
            </a:br>
            <a:r>
              <a:rPr lang="en-US" b="0" dirty="0">
                <a:ea typeface="+mj-lt"/>
                <a:cs typeface="+mj-lt"/>
              </a:rPr>
              <a:t>Component 1 – Problem Solving and Decision-Making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39243" y="2669724"/>
            <a:ext cx="5636914" cy="34342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Student Name: Reshma  Adhikari</a:t>
            </a: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Student ID: 2511156</a:t>
            </a: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Module Code: LCLM4004</a:t>
            </a: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Lecturer: Dr Mucahit Ozden</a:t>
            </a:r>
            <a:endParaRPr lang="en-US" b="1" dirty="0"/>
          </a:p>
          <a:p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6825" y="529252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342ED-5BC6-C9FF-40D6-49E95B612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PRESENTATION OVERVIEW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BEEA5-1A5D-7A55-98D5-6CBA06DEC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304658"/>
            <a:ext cx="10287000" cy="38909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255905" lvl="1"/>
            <a:r>
              <a:rPr lang="en-US" dirty="0">
                <a:ea typeface="+mn-lt"/>
                <a:cs typeface="+mn-lt"/>
              </a:rPr>
              <a:t>Background of Green Haven Florists</a:t>
            </a:r>
            <a:endParaRPr lang="en-US" b="0" dirty="0"/>
          </a:p>
          <a:p>
            <a:pPr marL="255905" lvl="1"/>
            <a:r>
              <a:rPr lang="en-US" dirty="0">
                <a:ea typeface="+mn-lt"/>
                <a:cs typeface="+mn-lt"/>
              </a:rPr>
              <a:t>Key problems facing the business</a:t>
            </a:r>
            <a:endParaRPr lang="en-US" b="0" dirty="0"/>
          </a:p>
          <a:p>
            <a:pPr marL="255905" lvl="1"/>
            <a:r>
              <a:rPr lang="en-US" dirty="0">
                <a:ea typeface="+mn-lt"/>
                <a:cs typeface="+mn-lt"/>
              </a:rPr>
              <a:t>Application of the 5W2H model</a:t>
            </a:r>
            <a:endParaRPr lang="en-US" b="0" dirty="0"/>
          </a:p>
          <a:p>
            <a:pPr marL="255905" lvl="1"/>
            <a:r>
              <a:rPr lang="en-US" dirty="0">
                <a:ea typeface="+mn-lt"/>
                <a:cs typeface="+mn-lt"/>
              </a:rPr>
              <a:t>PESTEL critique and application</a:t>
            </a:r>
            <a:endParaRPr lang="en-US" b="0" dirty="0"/>
          </a:p>
          <a:p>
            <a:pPr marL="255905" lvl="1"/>
            <a:r>
              <a:rPr lang="en-US" dirty="0">
                <a:ea typeface="+mn-lt"/>
                <a:cs typeface="+mn-lt"/>
              </a:rPr>
              <a:t>Cause-and-Effect analysis</a:t>
            </a:r>
            <a:endParaRPr lang="en-US" b="0" dirty="0"/>
          </a:p>
          <a:p>
            <a:pPr marL="255905" lvl="1"/>
            <a:r>
              <a:rPr lang="en-US" dirty="0">
                <a:ea typeface="+mn-lt"/>
                <a:cs typeface="+mn-lt"/>
              </a:rPr>
              <a:t>Key findings</a:t>
            </a:r>
            <a:endParaRPr lang="en-US" b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177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1ECF5-833D-61AB-D506-2DB9C40D5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ea typeface="+mj-lt"/>
                <a:cs typeface="+mj-lt"/>
              </a:rPr>
              <a:t>BACKGROUND OF GREEN HAVEN FLORISTS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FEAFC-E065-43DD-F3DA-D14868CA2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Independent local florist business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Relies on in-store sales and seasonal demand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Operates in a highly competitive market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Recently experienced declining sales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Facing pressure from online competitors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1941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8A877-78D9-5A85-1524-8A10F3DEA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PROBLEMS IDENTIFIED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20776-3296-A5F1-501C-A54405683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Main Issue:</a:t>
            </a:r>
            <a:br>
              <a:rPr lang="en-US" b="1" dirty="0">
                <a:ea typeface="+mn-lt"/>
                <a:cs typeface="+mn-lt"/>
              </a:rPr>
            </a:br>
            <a:r>
              <a:rPr lang="en-US" b="1" dirty="0">
                <a:ea typeface="+mn-lt"/>
                <a:cs typeface="+mn-lt"/>
              </a:rPr>
              <a:t> Declining sales and reduced profitability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Contributing Factors: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Weak online presence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Rising operating costs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Increased competition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Changing customer Manner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339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1C4AB-3829-CAD0-DBD7-64A551550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5W2H ANALYSIS (SUMMARY)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34A17-9958-0134-1034-72FCFEE386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 5W2H model helps clarify the nature of the problem.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What:</a:t>
            </a:r>
            <a:r>
              <a:rPr lang="en-US" dirty="0">
                <a:ea typeface="+mn-lt"/>
                <a:cs typeface="+mn-lt"/>
              </a:rPr>
              <a:t> Declining sales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Where:</a:t>
            </a:r>
            <a:r>
              <a:rPr lang="en-US" dirty="0">
                <a:ea typeface="+mn-lt"/>
                <a:cs typeface="+mn-lt"/>
              </a:rPr>
              <a:t> Physical store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When:</a:t>
            </a:r>
            <a:r>
              <a:rPr lang="en-US" dirty="0">
                <a:ea typeface="+mn-lt"/>
                <a:cs typeface="+mn-lt"/>
              </a:rPr>
              <a:t> Recent trading periods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Who:</a:t>
            </a:r>
            <a:r>
              <a:rPr lang="en-US" dirty="0">
                <a:ea typeface="+mn-lt"/>
                <a:cs typeface="+mn-lt"/>
              </a:rPr>
              <a:t> Owners, staff, customers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Why:</a:t>
            </a:r>
            <a:r>
              <a:rPr lang="en-US" dirty="0">
                <a:ea typeface="+mn-lt"/>
                <a:cs typeface="+mn-lt"/>
              </a:rPr>
              <a:t> Competition and limited digital engagement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How:</a:t>
            </a:r>
            <a:r>
              <a:rPr lang="en-US" dirty="0">
                <a:ea typeface="+mn-lt"/>
                <a:cs typeface="+mn-lt"/>
              </a:rPr>
              <a:t> Reduced footfall and repeat customers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Kuligowski (2021)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E729ADB-1621-2767-9F01-FF9A18048A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955994"/>
              </p:ext>
            </p:extLst>
          </p:nvPr>
        </p:nvGraphicFramePr>
        <p:xfrm>
          <a:off x="6678082" y="963083"/>
          <a:ext cx="5416868" cy="539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8434">
                  <a:extLst>
                    <a:ext uri="{9D8B030D-6E8A-4147-A177-3AD203B41FA5}">
                      <a16:colId xmlns:a16="http://schemas.microsoft.com/office/drawing/2014/main" val="3416576730"/>
                    </a:ext>
                  </a:extLst>
                </a:gridCol>
                <a:gridCol w="2708434">
                  <a:extLst>
                    <a:ext uri="{9D8B030D-6E8A-4147-A177-3AD203B41FA5}">
                      <a16:colId xmlns:a16="http://schemas.microsoft.com/office/drawing/2014/main" val="1397930685"/>
                    </a:ext>
                  </a:extLst>
                </a:gridCol>
              </a:tblGrid>
              <a:tr h="5862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baseline="0" noProof="0" dirty="0">
                          <a:solidFill>
                            <a:srgbClr val="FFFFFF"/>
                          </a:solidFill>
                          <a:latin typeface="Trade Gothic Next Light"/>
                        </a:rPr>
                        <a:t>5W2H Question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latin typeface="Trade Gothic Next Light"/>
                        </a:rPr>
                        <a:t>Application to Green Haven Florists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1127198"/>
                  </a:ext>
                </a:extLst>
              </a:tr>
              <a:tr h="5862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What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Declining sales and reduced profitability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0986153"/>
                  </a:ext>
                </a:extLst>
              </a:tr>
              <a:tr h="5502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Where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Physical retail store operations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6032068"/>
                  </a:ext>
                </a:extLst>
              </a:tr>
              <a:tr h="5862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When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Observed in recent trading periods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5863507"/>
                  </a:ext>
                </a:extLst>
              </a:tr>
              <a:tr h="5862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Who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Business owners, staff, and customers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7840268"/>
                  </a:ext>
                </a:extLst>
              </a:tr>
              <a:tr h="78471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Why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ade Gothic Next Light"/>
                        </a:rPr>
                        <a:t>Increased competition and weak online presence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2087663"/>
                  </a:ext>
                </a:extLst>
              </a:tr>
              <a:tr h="5862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Trade Gothic Next Light"/>
                        </a:rPr>
                        <a:t>How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</a:rPr>
                        <a:t>Reduced footfall and fewer repeat customers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Trade Gothic Next Ligh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435867"/>
                  </a:ext>
                </a:extLst>
              </a:tr>
              <a:tr h="586282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dirty="0"/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Lower revenue and profit margins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9791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5496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FA182-A29D-EF60-18FE-C0F02837F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PESTEL: WHAT &amp; WHY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12A7B-9290-9FAF-98C2-D9AD26ADB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What is PESTEL?</a:t>
            </a:r>
            <a:br>
              <a:rPr lang="en-US" b="1" dirty="0">
                <a:ea typeface="+mn-lt"/>
                <a:cs typeface="+mn-lt"/>
              </a:rPr>
            </a:br>
            <a:r>
              <a:rPr lang="en-US" b="1" dirty="0">
                <a:ea typeface="+mn-lt"/>
                <a:cs typeface="+mn-lt"/>
              </a:rPr>
              <a:t> A framework used to </a:t>
            </a:r>
            <a:r>
              <a:rPr lang="en-US" b="1" dirty="0" err="1">
                <a:ea typeface="+mn-lt"/>
                <a:cs typeface="+mn-lt"/>
              </a:rPr>
              <a:t>analyse</a:t>
            </a:r>
            <a:r>
              <a:rPr lang="en-US" b="1" dirty="0">
                <a:ea typeface="+mn-lt"/>
                <a:cs typeface="+mn-lt"/>
              </a:rPr>
              <a:t> external factors affecting a business.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Why use it?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Identifies risks and pressures</a:t>
            </a:r>
          </a:p>
          <a:p>
            <a:r>
              <a:rPr lang="en-US" dirty="0">
                <a:ea typeface="+mn-lt"/>
                <a:cs typeface="+mn-lt"/>
              </a:rPr>
              <a:t>Supports strategic awareness</a:t>
            </a:r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Limitation: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Broad and  organize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937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3A513-6C22-58D8-A7A7-D4FA0A353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812042"/>
            <a:ext cx="4264686" cy="109295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200">
                <a:ea typeface="+mj-lt"/>
                <a:cs typeface="+mj-lt"/>
              </a:rPr>
              <a:t>PESTEL APPLIED TO GREEN HAVEN FLORISTS</a:t>
            </a:r>
            <a:endParaRPr lang="en-US" sz="22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A4D85E-F98A-F670-16C3-7B2B0DA3A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549F7-5D05-EE68-880D-4855A8578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454" y="2034747"/>
            <a:ext cx="4152164" cy="440687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b="1" dirty="0">
                <a:ea typeface="+mn-lt"/>
                <a:cs typeface="+mn-lt"/>
              </a:rPr>
              <a:t>Economic:</a:t>
            </a:r>
            <a:r>
              <a:rPr lang="en-US" dirty="0">
                <a:ea typeface="+mn-lt"/>
                <a:cs typeface="+mn-lt"/>
              </a:rPr>
              <a:t> Inflation reduces discretionary spending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Social:</a:t>
            </a:r>
            <a:r>
              <a:rPr lang="en-US" dirty="0">
                <a:ea typeface="+mn-lt"/>
                <a:cs typeface="+mn-lt"/>
              </a:rPr>
              <a:t> Customers prefer online convenience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Technological:</a:t>
            </a:r>
            <a:r>
              <a:rPr lang="en-US" dirty="0">
                <a:ea typeface="+mn-lt"/>
                <a:cs typeface="+mn-lt"/>
              </a:rPr>
              <a:t> No e-commerce platform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Environmental:</a:t>
            </a:r>
            <a:r>
              <a:rPr lang="en-US" dirty="0">
                <a:ea typeface="+mn-lt"/>
                <a:cs typeface="+mn-lt"/>
              </a:rPr>
              <a:t> Sustainability expectations increase costs</a:t>
            </a:r>
          </a:p>
          <a:p>
            <a:r>
              <a:rPr lang="en-US" dirty="0">
                <a:ea typeface="+mn-lt"/>
                <a:cs typeface="+mn-lt"/>
              </a:rPr>
              <a:t>Political: Government regulations control how businesses operate    </a:t>
            </a:r>
          </a:p>
          <a:p>
            <a:r>
              <a:rPr lang="en-US" dirty="0">
                <a:ea typeface="+mn-lt"/>
                <a:cs typeface="+mn-lt"/>
              </a:rPr>
              <a:t>Legal: Health and safety laws protect workers and customers .</a:t>
            </a:r>
          </a:p>
        </p:txBody>
      </p:sp>
      <p:pic>
        <p:nvPicPr>
          <p:cNvPr id="4" name="Picture 3" descr="A diagram of a pestel analysis&#10;&#10;AI-generated content may be incorrect.">
            <a:extLst>
              <a:ext uri="{FF2B5EF4-FFF2-40B4-BE49-F238E27FC236}">
                <a16:creationId xmlns:a16="http://schemas.microsoft.com/office/drawing/2014/main" id="{5B9394EC-6309-1D90-7F44-E79BB83B57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25" r="8708" b="1"/>
          <a:stretch>
            <a:fillRect/>
          </a:stretch>
        </p:blipFill>
        <p:spPr>
          <a:xfrm>
            <a:off x="6030685" y="10"/>
            <a:ext cx="6161315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B8E983-5B36-C990-9103-E61508E3722A}"/>
              </a:ext>
            </a:extLst>
          </p:cNvPr>
          <p:cNvSpPr txBox="1"/>
          <p:nvPr/>
        </p:nvSpPr>
        <p:spPr>
          <a:xfrm>
            <a:off x="6351374" y="6366433"/>
            <a:ext cx="299033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ea typeface="+mn-lt"/>
                <a:cs typeface="+mn-lt"/>
              </a:rPr>
              <a:t>Mind Tools (2023) </a:t>
            </a:r>
            <a:r>
              <a:rPr lang="en-US" sz="1400" i="1" dirty="0">
                <a:ea typeface="+mn-lt"/>
                <a:cs typeface="+mn-lt"/>
              </a:rPr>
              <a:t>PESTLE Analysis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162164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76336-3DD8-7289-6B8E-71A5E98C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CAUSE-AND-EFFECT MODEL (OVERVIEW)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C7CC3-F20D-AEEA-CC2D-7F6AFC776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Purpose:</a:t>
            </a:r>
            <a:br>
              <a:rPr lang="en-US" b="1" dirty="0">
                <a:ea typeface="+mn-lt"/>
                <a:cs typeface="+mn-lt"/>
              </a:rPr>
            </a:br>
            <a:r>
              <a:rPr lang="en-US" b="1" dirty="0">
                <a:ea typeface="+mn-lt"/>
                <a:cs typeface="+mn-lt"/>
              </a:rPr>
              <a:t> To identify root causes of a central problem.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Strengths: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Visual and structured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Encourages deeper analysis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Limitation: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Can oversimplify complex issues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912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DB62A5B-2253-1077-8948-3F3B97238B30}"/>
              </a:ext>
            </a:extLst>
          </p:cNvPr>
          <p:cNvCxnSpPr>
            <a:cxnSpLocks/>
          </p:cNvCxnSpPr>
          <p:nvPr/>
        </p:nvCxnSpPr>
        <p:spPr>
          <a:xfrm flipH="1">
            <a:off x="5604615" y="4493659"/>
            <a:ext cx="462896" cy="861700"/>
          </a:xfrm>
          <a:prstGeom prst="straightConnector1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2F79F89-3F04-F058-A0BD-699CD48F8ECD}"/>
              </a:ext>
            </a:extLst>
          </p:cNvPr>
          <p:cNvCxnSpPr>
            <a:cxnSpLocks/>
          </p:cNvCxnSpPr>
          <p:nvPr/>
        </p:nvCxnSpPr>
        <p:spPr>
          <a:xfrm flipH="1">
            <a:off x="3788633" y="4493659"/>
            <a:ext cx="462896" cy="861700"/>
          </a:xfrm>
          <a:prstGeom prst="straightConnector1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3AFEAFE-A14A-F798-F221-A4A1F7B17679}"/>
              </a:ext>
            </a:extLst>
          </p:cNvPr>
          <p:cNvCxnSpPr>
            <a:cxnSpLocks/>
          </p:cNvCxnSpPr>
          <p:nvPr/>
        </p:nvCxnSpPr>
        <p:spPr>
          <a:xfrm flipH="1">
            <a:off x="7420597" y="4493660"/>
            <a:ext cx="462896" cy="861700"/>
          </a:xfrm>
          <a:prstGeom prst="straightConnector1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6790843-076A-4A82-9CD6-8A0B4C858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ea typeface="+mj-lt"/>
                <a:cs typeface="+mj-lt"/>
              </a:rPr>
              <a:t>CAUSE-AND-EFFECT (FISHBONE DIAGRAM)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3201-7419-B0E3-543C-CB62D0015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Main Problem: Declining Sales </a:t>
            </a:r>
            <a:endParaRPr lang="en-US" b="1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E4515DE7-B4CB-169F-1E7B-B0265C97AE72}"/>
              </a:ext>
            </a:extLst>
          </p:cNvPr>
          <p:cNvSpPr/>
          <p:nvPr/>
        </p:nvSpPr>
        <p:spPr>
          <a:xfrm>
            <a:off x="3390129" y="4230168"/>
            <a:ext cx="5105519" cy="37269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684AE55-E574-6D47-E53A-69B4FDADE3A0}"/>
              </a:ext>
            </a:extLst>
          </p:cNvPr>
          <p:cNvSpPr/>
          <p:nvPr/>
        </p:nvSpPr>
        <p:spPr>
          <a:xfrm>
            <a:off x="8495943" y="3966673"/>
            <a:ext cx="1445663" cy="8901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Low sales volume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57B16A-A70A-AC30-6118-3287059EC3FA}"/>
              </a:ext>
            </a:extLst>
          </p:cNvPr>
          <p:cNvCxnSpPr/>
          <p:nvPr/>
        </p:nvCxnSpPr>
        <p:spPr>
          <a:xfrm>
            <a:off x="7420598" y="3446803"/>
            <a:ext cx="462896" cy="868821"/>
          </a:xfrm>
          <a:prstGeom prst="straightConnector1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5BAC23F-EEFF-068B-FA71-D89953D6E81C}"/>
              </a:ext>
            </a:extLst>
          </p:cNvPr>
          <p:cNvCxnSpPr>
            <a:cxnSpLocks/>
          </p:cNvCxnSpPr>
          <p:nvPr/>
        </p:nvCxnSpPr>
        <p:spPr>
          <a:xfrm>
            <a:off x="3788634" y="3446802"/>
            <a:ext cx="462896" cy="868821"/>
          </a:xfrm>
          <a:prstGeom prst="straightConnector1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2B6C0F2-81E2-7770-03FA-5062B7832001}"/>
              </a:ext>
            </a:extLst>
          </p:cNvPr>
          <p:cNvCxnSpPr>
            <a:cxnSpLocks/>
          </p:cNvCxnSpPr>
          <p:nvPr/>
        </p:nvCxnSpPr>
        <p:spPr>
          <a:xfrm>
            <a:off x="5604616" y="3446802"/>
            <a:ext cx="462896" cy="868821"/>
          </a:xfrm>
          <a:prstGeom prst="straightConnector1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64827C6-F92B-0766-EDA3-CD22F334E25D}"/>
              </a:ext>
            </a:extLst>
          </p:cNvPr>
          <p:cNvCxnSpPr/>
          <p:nvPr/>
        </p:nvCxnSpPr>
        <p:spPr>
          <a:xfrm>
            <a:off x="3475942" y="3778632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2A2D665-923B-5E27-D965-15C39024ABED}"/>
              </a:ext>
            </a:extLst>
          </p:cNvPr>
          <p:cNvCxnSpPr>
            <a:cxnSpLocks/>
          </p:cNvCxnSpPr>
          <p:nvPr/>
        </p:nvCxnSpPr>
        <p:spPr>
          <a:xfrm>
            <a:off x="3547156" y="3913939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CAE8917-3AE3-6DFF-A60F-FAFACD3C32A1}"/>
              </a:ext>
            </a:extLst>
          </p:cNvPr>
          <p:cNvCxnSpPr>
            <a:cxnSpLocks/>
          </p:cNvCxnSpPr>
          <p:nvPr/>
        </p:nvCxnSpPr>
        <p:spPr>
          <a:xfrm>
            <a:off x="3632614" y="4056370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A72A45E-F3D1-4FD3-365B-0707DE7FF100}"/>
              </a:ext>
            </a:extLst>
          </p:cNvPr>
          <p:cNvCxnSpPr>
            <a:cxnSpLocks/>
          </p:cNvCxnSpPr>
          <p:nvPr/>
        </p:nvCxnSpPr>
        <p:spPr>
          <a:xfrm>
            <a:off x="3703829" y="4191678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F54C151-2CDD-24BF-84BF-784A57DCF515}"/>
              </a:ext>
            </a:extLst>
          </p:cNvPr>
          <p:cNvCxnSpPr>
            <a:cxnSpLocks/>
          </p:cNvCxnSpPr>
          <p:nvPr/>
        </p:nvCxnSpPr>
        <p:spPr>
          <a:xfrm>
            <a:off x="3397604" y="3621958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392D801-6F86-A2A5-937C-5C0B219A42F3}"/>
              </a:ext>
            </a:extLst>
          </p:cNvPr>
          <p:cNvCxnSpPr>
            <a:cxnSpLocks/>
          </p:cNvCxnSpPr>
          <p:nvPr/>
        </p:nvCxnSpPr>
        <p:spPr>
          <a:xfrm>
            <a:off x="3639736" y="4725790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E92C96B-5BB1-579B-9E55-03CB3C7F6CB2}"/>
              </a:ext>
            </a:extLst>
          </p:cNvPr>
          <p:cNvCxnSpPr>
            <a:cxnSpLocks/>
          </p:cNvCxnSpPr>
          <p:nvPr/>
        </p:nvCxnSpPr>
        <p:spPr>
          <a:xfrm>
            <a:off x="3426092" y="5138837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BCC68E2F-C5A1-E081-BA99-97F1D33B6BCF}"/>
              </a:ext>
            </a:extLst>
          </p:cNvPr>
          <p:cNvSpPr txBox="1"/>
          <p:nvPr/>
        </p:nvSpPr>
        <p:spPr>
          <a:xfrm>
            <a:off x="2630712" y="3519269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Small Wearhouse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BB95B83-C655-86F6-607E-D89001CEC3CF}"/>
              </a:ext>
            </a:extLst>
          </p:cNvPr>
          <p:cNvSpPr txBox="1"/>
          <p:nvPr/>
        </p:nvSpPr>
        <p:spPr>
          <a:xfrm>
            <a:off x="2573741" y="3675941"/>
            <a:ext cx="99131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Display not attractive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FC5B6E5-E037-9DBE-5AE0-031DBB0A22A8}"/>
              </a:ext>
            </a:extLst>
          </p:cNvPr>
          <p:cNvSpPr txBox="1"/>
          <p:nvPr/>
        </p:nvSpPr>
        <p:spPr>
          <a:xfrm>
            <a:off x="3264524" y="3818371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Dark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07066DB-DEF1-F549-66D5-F36EE4C38366}"/>
              </a:ext>
            </a:extLst>
          </p:cNvPr>
          <p:cNvSpPr txBox="1"/>
          <p:nvPr/>
        </p:nvSpPr>
        <p:spPr>
          <a:xfrm>
            <a:off x="3399833" y="3953680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Hot</a:t>
            </a: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0793346-D9D6-BDF1-74BC-6BADE107C29E}"/>
              </a:ext>
            </a:extLst>
          </p:cNvPr>
          <p:cNvSpPr txBox="1"/>
          <p:nvPr/>
        </p:nvSpPr>
        <p:spPr>
          <a:xfrm>
            <a:off x="3143459" y="4088988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Competition</a:t>
            </a:r>
            <a:endParaRPr lang="en-US" dirty="0" err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13BE0D4-375D-F065-80AE-ABD15935D46F}"/>
              </a:ext>
            </a:extLst>
          </p:cNvPr>
          <p:cNvSpPr txBox="1"/>
          <p:nvPr/>
        </p:nvSpPr>
        <p:spPr>
          <a:xfrm>
            <a:off x="2922693" y="4623100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Salery Decrease</a:t>
            </a:r>
            <a:endParaRPr lang="en-US" dirty="0" err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7F96494-343D-8575-8AAD-E79454A5A8D5}"/>
              </a:ext>
            </a:extLst>
          </p:cNvPr>
          <p:cNvSpPr txBox="1"/>
          <p:nvPr/>
        </p:nvSpPr>
        <p:spPr>
          <a:xfrm>
            <a:off x="2317367" y="5036147"/>
            <a:ext cx="1411477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Two low/high Temperature</a:t>
            </a:r>
            <a:endParaRPr lang="en-US" dirty="0" err="1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FE079BA-F12C-C4FD-B773-B5EC1BA48410}"/>
              </a:ext>
            </a:extLst>
          </p:cNvPr>
          <p:cNvSpPr/>
          <p:nvPr/>
        </p:nvSpPr>
        <p:spPr>
          <a:xfrm>
            <a:off x="3339980" y="2941177"/>
            <a:ext cx="975645" cy="5127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dirty="0"/>
              <a:t>Store</a:t>
            </a:r>
            <a:endParaRPr lang="en-US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ED693D0-A235-9646-B784-BCA0168DD8D9}"/>
              </a:ext>
            </a:extLst>
          </p:cNvPr>
          <p:cNvSpPr/>
          <p:nvPr/>
        </p:nvSpPr>
        <p:spPr>
          <a:xfrm>
            <a:off x="3318616" y="5355363"/>
            <a:ext cx="975645" cy="5127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100" dirty="0"/>
              <a:t>Exernal Factors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EAA84012-24C8-1257-08FD-39680195802D}"/>
              </a:ext>
            </a:extLst>
          </p:cNvPr>
          <p:cNvSpPr/>
          <p:nvPr/>
        </p:nvSpPr>
        <p:spPr>
          <a:xfrm>
            <a:off x="5120353" y="5362483"/>
            <a:ext cx="975645" cy="5127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 dirty="0"/>
              <a:t>Method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56FAD478-15DB-715B-0766-55C09FF35047}"/>
              </a:ext>
            </a:extLst>
          </p:cNvPr>
          <p:cNvSpPr/>
          <p:nvPr/>
        </p:nvSpPr>
        <p:spPr>
          <a:xfrm>
            <a:off x="5113233" y="2934055"/>
            <a:ext cx="975645" cy="5127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900" dirty="0"/>
              <a:t>Customer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5CBB296-9F38-9D22-1B2E-64406787D1D4}"/>
              </a:ext>
            </a:extLst>
          </p:cNvPr>
          <p:cNvSpPr/>
          <p:nvPr/>
        </p:nvSpPr>
        <p:spPr>
          <a:xfrm>
            <a:off x="6943457" y="5362483"/>
            <a:ext cx="975645" cy="5127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900" dirty="0"/>
              <a:t>Personnel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059AE70-EAC5-3F06-7C78-7C1EFBDFCDCB}"/>
              </a:ext>
            </a:extLst>
          </p:cNvPr>
          <p:cNvSpPr/>
          <p:nvPr/>
        </p:nvSpPr>
        <p:spPr>
          <a:xfrm>
            <a:off x="6936335" y="2941175"/>
            <a:ext cx="975645" cy="5127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dirty="0"/>
              <a:t>Goods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25827393-967B-3B4A-9B23-9FF249B46C6D}"/>
              </a:ext>
            </a:extLst>
          </p:cNvPr>
          <p:cNvCxnSpPr>
            <a:cxnSpLocks/>
          </p:cNvCxnSpPr>
          <p:nvPr/>
        </p:nvCxnSpPr>
        <p:spPr>
          <a:xfrm>
            <a:off x="5220707" y="3621957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73832572-33D2-BBA5-3EA3-4E35993F85E8}"/>
              </a:ext>
            </a:extLst>
          </p:cNvPr>
          <p:cNvCxnSpPr>
            <a:cxnSpLocks/>
          </p:cNvCxnSpPr>
          <p:nvPr/>
        </p:nvCxnSpPr>
        <p:spPr>
          <a:xfrm>
            <a:off x="5356016" y="3864089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E094EB19-9E37-7B87-8E64-9399C557ED26}"/>
              </a:ext>
            </a:extLst>
          </p:cNvPr>
          <p:cNvCxnSpPr>
            <a:cxnSpLocks/>
          </p:cNvCxnSpPr>
          <p:nvPr/>
        </p:nvCxnSpPr>
        <p:spPr>
          <a:xfrm>
            <a:off x="5477082" y="4120462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AEDE6BD-CCA4-79B0-F84F-407159128B9E}"/>
              </a:ext>
            </a:extLst>
          </p:cNvPr>
          <p:cNvCxnSpPr>
            <a:cxnSpLocks/>
          </p:cNvCxnSpPr>
          <p:nvPr/>
        </p:nvCxnSpPr>
        <p:spPr>
          <a:xfrm>
            <a:off x="5498446" y="4640332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497EC9FB-C6F7-4094-2CAB-7AB904607144}"/>
              </a:ext>
            </a:extLst>
          </p:cNvPr>
          <p:cNvCxnSpPr>
            <a:cxnSpLocks/>
          </p:cNvCxnSpPr>
          <p:nvPr/>
        </p:nvCxnSpPr>
        <p:spPr>
          <a:xfrm>
            <a:off x="5334651" y="4960799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59975269-DF0C-964F-35B1-308A694AFF31}"/>
              </a:ext>
            </a:extLst>
          </p:cNvPr>
          <p:cNvCxnSpPr>
            <a:cxnSpLocks/>
          </p:cNvCxnSpPr>
          <p:nvPr/>
        </p:nvCxnSpPr>
        <p:spPr>
          <a:xfrm>
            <a:off x="5427231" y="4797004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C6BB8D9E-DEF7-FA96-5DA7-D1861670BFC3}"/>
              </a:ext>
            </a:extLst>
          </p:cNvPr>
          <p:cNvCxnSpPr>
            <a:cxnSpLocks/>
          </p:cNvCxnSpPr>
          <p:nvPr/>
        </p:nvCxnSpPr>
        <p:spPr>
          <a:xfrm>
            <a:off x="5242072" y="5124593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161204C9-60BF-4094-697F-9F320C24FFFB}"/>
              </a:ext>
            </a:extLst>
          </p:cNvPr>
          <p:cNvCxnSpPr>
            <a:cxnSpLocks/>
          </p:cNvCxnSpPr>
          <p:nvPr/>
        </p:nvCxnSpPr>
        <p:spPr>
          <a:xfrm>
            <a:off x="5156614" y="5288388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2A7ABD5C-4E00-EA59-C202-7E7C73058130}"/>
              </a:ext>
            </a:extLst>
          </p:cNvPr>
          <p:cNvSpPr txBox="1"/>
          <p:nvPr/>
        </p:nvSpPr>
        <p:spPr>
          <a:xfrm>
            <a:off x="4076374" y="3519269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Customer number decrease</a:t>
            </a:r>
            <a:endParaRPr lang="en-US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1323795-D541-93AD-4D9B-6A68CC20D3BB}"/>
              </a:ext>
            </a:extLst>
          </p:cNvPr>
          <p:cNvSpPr txBox="1"/>
          <p:nvPr/>
        </p:nvSpPr>
        <p:spPr>
          <a:xfrm>
            <a:off x="4503664" y="3768520"/>
            <a:ext cx="1240564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Frequent Complaint</a:t>
            </a:r>
            <a:endParaRPr lang="en-US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AB3E352-98CC-4A84-2CE7-9DE4045F10E9}"/>
              </a:ext>
            </a:extLst>
          </p:cNvPr>
          <p:cNvSpPr txBox="1"/>
          <p:nvPr/>
        </p:nvSpPr>
        <p:spPr>
          <a:xfrm>
            <a:off x="4881103" y="4017773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High VIP loss</a:t>
            </a:r>
            <a:endParaRPr lang="en-US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3BE5783-1F8B-F4A3-3748-CB3313F7AA5B}"/>
              </a:ext>
            </a:extLst>
          </p:cNvPr>
          <p:cNvSpPr txBox="1"/>
          <p:nvPr/>
        </p:nvSpPr>
        <p:spPr>
          <a:xfrm>
            <a:off x="4809887" y="4537641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Vague indicator</a:t>
            </a:r>
            <a:endParaRPr lang="en-US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417B3ED-2342-DBD3-51A3-4342C42129F5}"/>
              </a:ext>
            </a:extLst>
          </p:cNvPr>
          <p:cNvSpPr txBox="1"/>
          <p:nvPr/>
        </p:nvSpPr>
        <p:spPr>
          <a:xfrm>
            <a:off x="4674579" y="4694314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Information delay</a:t>
            </a:r>
            <a:endParaRPr lang="en-US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34FEE3D-78BD-C6CB-1F56-4FF47EE937DE}"/>
              </a:ext>
            </a:extLst>
          </p:cNvPr>
          <p:cNvSpPr txBox="1"/>
          <p:nvPr/>
        </p:nvSpPr>
        <p:spPr>
          <a:xfrm>
            <a:off x="4795644" y="4865230"/>
            <a:ext cx="848882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Lock of skill</a:t>
            </a:r>
            <a:endParaRPr lang="en-US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0E778D9-CE89-046F-81E9-47C8508F449A}"/>
              </a:ext>
            </a:extLst>
          </p:cNvPr>
          <p:cNvSpPr txBox="1"/>
          <p:nvPr/>
        </p:nvSpPr>
        <p:spPr>
          <a:xfrm>
            <a:off x="4425327" y="5029024"/>
            <a:ext cx="1098134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Improper shift time</a:t>
            </a:r>
            <a:endParaRPr lang="en-US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D0DAE72-1BE1-718C-16C9-A63F5130EF3C}"/>
              </a:ext>
            </a:extLst>
          </p:cNvPr>
          <p:cNvSpPr txBox="1"/>
          <p:nvPr/>
        </p:nvSpPr>
        <p:spPr>
          <a:xfrm>
            <a:off x="4225925" y="5185699"/>
            <a:ext cx="1112377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Lack of standard tools</a:t>
            </a:r>
            <a:endParaRPr lang="en-US" dirty="0"/>
          </a:p>
        </p:txBody>
      </p: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860C663C-6132-E13F-E4C3-27A7C21452CC}"/>
              </a:ext>
            </a:extLst>
          </p:cNvPr>
          <p:cNvCxnSpPr>
            <a:cxnSpLocks/>
          </p:cNvCxnSpPr>
          <p:nvPr/>
        </p:nvCxnSpPr>
        <p:spPr>
          <a:xfrm>
            <a:off x="7022444" y="3586349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DB07AB47-9044-5C7F-B87F-56D695D9424B}"/>
              </a:ext>
            </a:extLst>
          </p:cNvPr>
          <p:cNvCxnSpPr>
            <a:cxnSpLocks/>
          </p:cNvCxnSpPr>
          <p:nvPr/>
        </p:nvCxnSpPr>
        <p:spPr>
          <a:xfrm>
            <a:off x="7122146" y="3792872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A5982776-E4F9-3EAB-63B8-231A24E63ABC}"/>
              </a:ext>
            </a:extLst>
          </p:cNvPr>
          <p:cNvCxnSpPr>
            <a:cxnSpLocks/>
          </p:cNvCxnSpPr>
          <p:nvPr/>
        </p:nvCxnSpPr>
        <p:spPr>
          <a:xfrm>
            <a:off x="7228968" y="3999396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AAACBC31-B2FA-2E0D-89A4-3A457A251A3C}"/>
              </a:ext>
            </a:extLst>
          </p:cNvPr>
          <p:cNvCxnSpPr>
            <a:cxnSpLocks/>
          </p:cNvCxnSpPr>
          <p:nvPr/>
        </p:nvCxnSpPr>
        <p:spPr>
          <a:xfrm>
            <a:off x="7328669" y="4191676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78929C29-DC2E-CD4F-9694-9772BB0CEA23}"/>
              </a:ext>
            </a:extLst>
          </p:cNvPr>
          <p:cNvCxnSpPr>
            <a:cxnSpLocks/>
          </p:cNvCxnSpPr>
          <p:nvPr/>
        </p:nvCxnSpPr>
        <p:spPr>
          <a:xfrm>
            <a:off x="7314426" y="4640330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C5A08214-8A83-1202-2517-2BA9F9215DA7}"/>
              </a:ext>
            </a:extLst>
          </p:cNvPr>
          <p:cNvCxnSpPr>
            <a:cxnSpLocks/>
          </p:cNvCxnSpPr>
          <p:nvPr/>
        </p:nvCxnSpPr>
        <p:spPr>
          <a:xfrm>
            <a:off x="7236090" y="4789882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C24DA501-387E-0E09-B8CA-A0AAFE976CD1}"/>
              </a:ext>
            </a:extLst>
          </p:cNvPr>
          <p:cNvCxnSpPr>
            <a:cxnSpLocks/>
          </p:cNvCxnSpPr>
          <p:nvPr/>
        </p:nvCxnSpPr>
        <p:spPr>
          <a:xfrm>
            <a:off x="7136388" y="4967919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F3661E08-52D1-F185-11B7-0F47AA2BA076}"/>
              </a:ext>
            </a:extLst>
          </p:cNvPr>
          <p:cNvCxnSpPr>
            <a:cxnSpLocks/>
          </p:cNvCxnSpPr>
          <p:nvPr/>
        </p:nvCxnSpPr>
        <p:spPr>
          <a:xfrm>
            <a:off x="7043810" y="5138835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371BDCF6-6659-3C20-4252-588B9980241F}"/>
              </a:ext>
            </a:extLst>
          </p:cNvPr>
          <p:cNvCxnSpPr>
            <a:cxnSpLocks/>
          </p:cNvCxnSpPr>
          <p:nvPr/>
        </p:nvCxnSpPr>
        <p:spPr>
          <a:xfrm>
            <a:off x="6972595" y="5302630"/>
            <a:ext cx="482901" cy="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:a16="http://schemas.microsoft.com/office/drawing/2014/main" id="{C784E598-FC5B-49C1-92C0-DA8DF4B40D09}"/>
              </a:ext>
            </a:extLst>
          </p:cNvPr>
          <p:cNvSpPr txBox="1"/>
          <p:nvPr/>
        </p:nvSpPr>
        <p:spPr>
          <a:xfrm>
            <a:off x="6170093" y="3490783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Go to public too late</a:t>
            </a:r>
            <a:endParaRPr lang="en-US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EA47AAD5-9EBC-656D-316E-B90D22CD3A6E}"/>
              </a:ext>
            </a:extLst>
          </p:cNvPr>
          <p:cNvSpPr txBox="1"/>
          <p:nvPr/>
        </p:nvSpPr>
        <p:spPr>
          <a:xfrm>
            <a:off x="6440708" y="3697305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Small Inventory</a:t>
            </a:r>
            <a:endParaRPr lang="en-US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1E741ED4-A77D-8F82-12D0-A095E7C9B76F}"/>
              </a:ext>
            </a:extLst>
          </p:cNvPr>
          <p:cNvSpPr txBox="1"/>
          <p:nvPr/>
        </p:nvSpPr>
        <p:spPr>
          <a:xfrm>
            <a:off x="5885231" y="3896706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Color and size variety not enough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843EB378-A6A9-3315-9703-FFB6CA9A1FE7}"/>
              </a:ext>
            </a:extLst>
          </p:cNvPr>
          <p:cNvSpPr txBox="1"/>
          <p:nvPr/>
        </p:nvSpPr>
        <p:spPr>
          <a:xfrm>
            <a:off x="6020539" y="4088987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Unreasonable product structure</a:t>
            </a:r>
            <a:endParaRPr lang="en-US" dirty="0" err="1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87ECB6DC-D177-0568-619E-0E2F8922EA8B}"/>
              </a:ext>
            </a:extLst>
          </p:cNvPr>
          <p:cNvSpPr txBox="1"/>
          <p:nvPr/>
        </p:nvSpPr>
        <p:spPr>
          <a:xfrm>
            <a:off x="6348130" y="4544763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Not familiar with goods</a:t>
            </a:r>
            <a:endParaRPr lang="en-US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E2EE453-7F1C-B254-748E-75F3CFDA50C5}"/>
              </a:ext>
            </a:extLst>
          </p:cNvPr>
          <p:cNvSpPr txBox="1"/>
          <p:nvPr/>
        </p:nvSpPr>
        <p:spPr>
          <a:xfrm>
            <a:off x="6697083" y="4694315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Low morale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4CC9C8C-FE34-3CD9-6409-65151CBECBEF}"/>
              </a:ext>
            </a:extLst>
          </p:cNvPr>
          <p:cNvSpPr txBox="1"/>
          <p:nvPr/>
        </p:nvSpPr>
        <p:spPr>
          <a:xfrm>
            <a:off x="6597381" y="4872352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Lack of skill</a:t>
            </a:r>
            <a:endParaRPr lang="en-US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284ABA82-5DD8-7143-F575-1CEC354FBAFE}"/>
              </a:ext>
            </a:extLst>
          </p:cNvPr>
          <p:cNvSpPr txBox="1"/>
          <p:nvPr/>
        </p:nvSpPr>
        <p:spPr>
          <a:xfrm>
            <a:off x="6170092" y="5036147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Low transaction rate</a:t>
            </a:r>
            <a:endParaRPr lang="en-US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C311344-0A98-511C-7A7D-E93E8B2CD520}"/>
              </a:ext>
            </a:extLst>
          </p:cNvPr>
          <p:cNvSpPr txBox="1"/>
          <p:nvPr/>
        </p:nvSpPr>
        <p:spPr>
          <a:xfrm>
            <a:off x="6056149" y="5192819"/>
            <a:ext cx="1454210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dirty="0"/>
              <a:t>Insufficient workforce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5816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43666-D55A-5EB8-33C4-3D1A6AB0E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US" b="0" dirty="0">
                <a:ea typeface="+mj-lt"/>
                <a:cs typeface="+mj-lt"/>
              </a:rPr>
              <a:t>KEY FINDINGS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DAD157-0FE0-C6EA-3CB7-BCCCD63E22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7585314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5654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2827B-DCAF-C787-0691-FC4EB6034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ea typeface="+mj-lt"/>
                <a:cs typeface="+mj-l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23E35-F41A-3F0A-5319-72895A18C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Johnson, G., Scholes, K. &amp; Whittington, R. (2020) </a:t>
            </a:r>
            <a:r>
              <a:rPr lang="en-US" i="1" dirty="0">
                <a:ea typeface="+mn-lt"/>
                <a:cs typeface="+mn-lt"/>
              </a:rPr>
              <a:t>Exploring Strategy</a:t>
            </a:r>
            <a:r>
              <a:rPr lang="en-US" dirty="0">
                <a:ea typeface="+mn-lt"/>
                <a:cs typeface="+mn-lt"/>
              </a:rPr>
              <a:t>. Pearson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Slack, N. et al. (2022) </a:t>
            </a:r>
            <a:r>
              <a:rPr lang="en-US" i="1" dirty="0">
                <a:ea typeface="+mn-lt"/>
                <a:cs typeface="+mn-lt"/>
              </a:rPr>
              <a:t>Operations Management</a:t>
            </a:r>
            <a:r>
              <a:rPr lang="en-US" dirty="0">
                <a:ea typeface="+mn-lt"/>
                <a:cs typeface="+mn-lt"/>
              </a:rPr>
              <a:t>. Pearson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Morrison, J. (2011) </a:t>
            </a:r>
            <a:r>
              <a:rPr lang="en-US" i="1" dirty="0">
                <a:ea typeface="+mn-lt"/>
                <a:cs typeface="+mn-lt"/>
              </a:rPr>
              <a:t>The Global Business Environment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Mind Tools (2023) </a:t>
            </a:r>
            <a:r>
              <a:rPr lang="en-US" i="1" dirty="0">
                <a:ea typeface="+mn-lt"/>
                <a:cs typeface="+mn-lt"/>
              </a:rPr>
              <a:t>PESTLE Analysis</a:t>
            </a:r>
          </a:p>
          <a:p>
            <a:r>
              <a:rPr lang="en-GB" dirty="0"/>
              <a:t>Kuligowski, C., Robert, A.W., Azeredo, C.M.O.D., Setti, J.A.P. and Aguiar, A.M.D.( 2021) 5S and 5W2H tools applied to research laboratories: experience from Instituto Carlos Chagas-FIOCRUZ/PR for cell culture practices. </a:t>
            </a:r>
            <a:r>
              <a:rPr lang="en-GB" i="1" dirty="0"/>
              <a:t>Brazilian Archives of Biology and Technology</a:t>
            </a:r>
            <a:r>
              <a:rPr lang="en-GB" dirty="0"/>
              <a:t>, </a:t>
            </a:r>
            <a:r>
              <a:rPr lang="en-GB" i="1" dirty="0"/>
              <a:t>64</a:t>
            </a:r>
            <a:r>
              <a:rPr lang="en-GB" dirty="0"/>
              <a:t>(spe), p.e21200723.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253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C74AEE6-9CA7-5247-DC34-99634247D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813685CA-EFCC-D807-C5BC-B8D96B3B3E9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-2" b="21"/>
          <a:stretch>
            <a:fillRect/>
          </a:stretch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EB96CAC-5A33-8303-9C73-1B3220A5D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524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52915-B047-D3AB-FA5E-A0587437B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9" y="2211977"/>
            <a:ext cx="3535679" cy="14509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062E5-337D-19E5-21F2-5137573DD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3998" y="4244336"/>
            <a:ext cx="3048000" cy="8775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Thank you for listening</a:t>
            </a:r>
            <a:br>
              <a:rPr lang="en-US" b="1" dirty="0"/>
            </a:b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454BE46-239F-BB50-4643-61FF5943B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143240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Custom 7">
      <a:dk1>
        <a:sysClr val="windowText" lastClr="000000"/>
      </a:dk1>
      <a:lt1>
        <a:sysClr val="window" lastClr="FFFFFF"/>
      </a:lt1>
      <a:dk2>
        <a:srgbClr val="0A2E36"/>
      </a:dk2>
      <a:lt2>
        <a:srgbClr val="E7E6E6"/>
      </a:lt2>
      <a:accent1>
        <a:srgbClr val="188659"/>
      </a:accent1>
      <a:accent2>
        <a:srgbClr val="A3A300"/>
      </a:accent2>
      <a:accent3>
        <a:srgbClr val="00ADA8"/>
      </a:accent3>
      <a:accent4>
        <a:srgbClr val="EA0440"/>
      </a:accent4>
      <a:accent5>
        <a:srgbClr val="92278F"/>
      </a:accent5>
      <a:accent6>
        <a:srgbClr val="E15BC1"/>
      </a:accent6>
      <a:hlink>
        <a:srgbClr val="188659"/>
      </a:hlink>
      <a:folHlink>
        <a:srgbClr val="EA0440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600</Words>
  <Application>Microsoft Office PowerPoint</Application>
  <PresentationFormat>Widescreen</PresentationFormat>
  <Paragraphs>119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Trade Gothic Next Cond</vt:lpstr>
      <vt:lpstr>Trade Gothic Next Light</vt:lpstr>
      <vt:lpstr>AfterglowVTI</vt:lpstr>
      <vt:lpstr>Green Haven Florists – Problem Analysis  Component 1 – Problem Solving and Decision-Making</vt:lpstr>
      <vt:lpstr>PRESENTATION OVERVIEW</vt:lpstr>
      <vt:lpstr>BACKGROUND OF GREEN HAVEN FLORISTS</vt:lpstr>
      <vt:lpstr>KEY PROBLEMS IDENTIFIED</vt:lpstr>
      <vt:lpstr>5W2H ANALYSIS (SUMMARY)</vt:lpstr>
      <vt:lpstr>PESTEL: WHAT &amp; WHY</vt:lpstr>
      <vt:lpstr>PESTEL APPLIED TO GREEN HAVEN FLORISTS</vt:lpstr>
      <vt:lpstr>CAUSE-AND-EFFECT MODEL (OVERVIEW)</vt:lpstr>
      <vt:lpstr>CAUSE-AND-EFFECT (FISHBONE DIAGRAM)</vt:lpstr>
      <vt:lpstr>KEY FINDINGS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Reshma Adhikari</cp:lastModifiedBy>
  <cp:revision>308</cp:revision>
  <dcterms:created xsi:type="dcterms:W3CDTF">2026-02-07T20:27:20Z</dcterms:created>
  <dcterms:modified xsi:type="dcterms:W3CDTF">2026-02-15T18:32:51Z</dcterms:modified>
</cp:coreProperties>
</file>