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60" r:id="rId5"/>
    <p:sldId id="265"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8686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792"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C331A5-E620-44D9-93FC-133C3C76DBF7}" type="datetimeFigureOut">
              <a:rPr lang="en-GB" smtClean="0"/>
              <a:t>03/11/2019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618304-B3FB-4025-9D9D-48ED68323230}" type="slidenum">
              <a:rPr lang="en-GB" smtClean="0"/>
              <a:t>‹#›</a:t>
            </a:fld>
            <a:endParaRPr lang="en-GB"/>
          </a:p>
        </p:txBody>
      </p:sp>
    </p:spTree>
    <p:extLst>
      <p:ext uri="{BB962C8B-B14F-4D97-AF65-F5344CB8AC3E}">
        <p14:creationId xmlns:p14="http://schemas.microsoft.com/office/powerpoint/2010/main" val="452833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18304-B3FB-4025-9D9D-48ED68323230}" type="slidenum">
              <a:rPr lang="en-GB" smtClean="0"/>
              <a:t>1</a:t>
            </a:fld>
            <a:endParaRPr lang="en-GB"/>
          </a:p>
        </p:txBody>
      </p:sp>
    </p:spTree>
    <p:extLst>
      <p:ext uri="{BB962C8B-B14F-4D97-AF65-F5344CB8AC3E}">
        <p14:creationId xmlns:p14="http://schemas.microsoft.com/office/powerpoint/2010/main" val="2425182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18304-B3FB-4025-9D9D-48ED68323230}" type="slidenum">
              <a:rPr lang="en-GB" smtClean="0"/>
              <a:t>3</a:t>
            </a:fld>
            <a:endParaRPr lang="en-GB"/>
          </a:p>
        </p:txBody>
      </p:sp>
    </p:spTree>
    <p:extLst>
      <p:ext uri="{BB962C8B-B14F-4D97-AF65-F5344CB8AC3E}">
        <p14:creationId xmlns:p14="http://schemas.microsoft.com/office/powerpoint/2010/main" val="453753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D6F10C7-A576-48A1-92F3-4E88541AB21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1878991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6F10C7-A576-48A1-92F3-4E88541AB21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1683788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6F10C7-A576-48A1-92F3-4E88541AB21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837245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D6F10C7-A576-48A1-92F3-4E88541AB214}"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1701257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D6F10C7-A576-48A1-92F3-4E88541AB214}" type="datetimeFigureOut">
              <a:rPr lang="en-GB" smtClean="0"/>
              <a:t>03/11/2019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3763111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D6F10C7-A576-48A1-92F3-4E88541AB214}" type="datetimeFigureOut">
              <a:rPr lang="en-GB" smtClean="0"/>
              <a:t>03/11/2019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3861897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6F10C7-A576-48A1-92F3-4E88541AB214}" type="datetimeFigureOut">
              <a:rPr lang="en-GB" smtClean="0"/>
              <a:t>03/11/2019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203511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6F10C7-A576-48A1-92F3-4E88541AB214}"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2423825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6F10C7-A576-48A1-92F3-4E88541AB214}" type="datetimeFigureOut">
              <a:rPr lang="en-GB" smtClean="0"/>
              <a:t>03/11/2019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4157084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6F10C7-A576-48A1-92F3-4E88541AB21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417040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6F10C7-A576-48A1-92F3-4E88541AB214}" type="datetimeFigureOut">
              <a:rPr lang="en-GB" smtClean="0"/>
              <a:t>03/11/2019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C99905-CC2E-4FDF-BBD7-AC1727107749}" type="slidenum">
              <a:rPr lang="en-GB" smtClean="0"/>
              <a:t>‹#›</a:t>
            </a:fld>
            <a:endParaRPr lang="en-GB"/>
          </a:p>
        </p:txBody>
      </p:sp>
    </p:spTree>
    <p:extLst>
      <p:ext uri="{BB962C8B-B14F-4D97-AF65-F5344CB8AC3E}">
        <p14:creationId xmlns:p14="http://schemas.microsoft.com/office/powerpoint/2010/main" val="336690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6F10C7-A576-48A1-92F3-4E88541AB214}" type="datetimeFigureOut">
              <a:rPr lang="en-GB" smtClean="0"/>
              <a:t>03/11/2019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C99905-CC2E-4FDF-BBD7-AC1727107749}" type="slidenum">
              <a:rPr lang="en-GB" smtClean="0"/>
              <a:t>‹#›</a:t>
            </a:fld>
            <a:endParaRPr lang="en-GB"/>
          </a:p>
        </p:txBody>
      </p:sp>
    </p:spTree>
    <p:extLst>
      <p:ext uri="{BB962C8B-B14F-4D97-AF65-F5344CB8AC3E}">
        <p14:creationId xmlns:p14="http://schemas.microsoft.com/office/powerpoint/2010/main" val="1818282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jpe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microsoft.com/office/2007/relationships/hdphoto" Target="../media/hdphoto1.wdp"/><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jpeg"/><Relationship Id="rId18" Type="http://schemas.openxmlformats.org/officeDocument/2006/relationships/image" Target="../media/image21.png"/><Relationship Id="rId3" Type="http://schemas.openxmlformats.org/officeDocument/2006/relationships/image" Target="../media/image1.jpeg"/><Relationship Id="rId21" Type="http://schemas.openxmlformats.org/officeDocument/2006/relationships/image" Target="../media/image24.png"/><Relationship Id="rId7" Type="http://schemas.openxmlformats.org/officeDocument/2006/relationships/image" Target="../media/image10.png"/><Relationship Id="rId12" Type="http://schemas.openxmlformats.org/officeDocument/2006/relationships/image" Target="../media/image15.jpeg"/><Relationship Id="rId17" Type="http://schemas.openxmlformats.org/officeDocument/2006/relationships/image" Target="../media/image20.png"/><Relationship Id="rId2" Type="http://schemas.openxmlformats.org/officeDocument/2006/relationships/notesSlide" Target="../notesSlides/notesSlide2.xml"/><Relationship Id="rId16" Type="http://schemas.openxmlformats.org/officeDocument/2006/relationships/image" Target="../media/image19.png"/><Relationship Id="rId20"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jpeg"/><Relationship Id="rId5" Type="http://schemas.openxmlformats.org/officeDocument/2006/relationships/image" Target="../media/image7.jpeg"/><Relationship Id="rId15" Type="http://schemas.openxmlformats.org/officeDocument/2006/relationships/image" Target="../media/image18.png"/><Relationship Id="rId23" Type="http://schemas.openxmlformats.org/officeDocument/2006/relationships/image" Target="../media/image26.jpeg"/><Relationship Id="rId10" Type="http://schemas.openxmlformats.org/officeDocument/2006/relationships/image" Target="../media/image13.jpeg"/><Relationship Id="rId19" Type="http://schemas.openxmlformats.org/officeDocument/2006/relationships/image" Target="../media/image22.jpeg"/><Relationship Id="rId4" Type="http://schemas.microsoft.com/office/2007/relationships/hdphoto" Target="../media/hdphoto1.wdp"/><Relationship Id="rId9" Type="http://schemas.openxmlformats.org/officeDocument/2006/relationships/image" Target="../media/image12.png"/><Relationship Id="rId14" Type="http://schemas.openxmlformats.org/officeDocument/2006/relationships/image" Target="../media/image17.png"/><Relationship Id="rId22" Type="http://schemas.openxmlformats.org/officeDocument/2006/relationships/image" Target="../media/image25.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simplypsychology.org/vygotsky.html" TargetMode="External"/><Relationship Id="rId5" Type="http://schemas.openxmlformats.org/officeDocument/2006/relationships/hyperlink" Target="http://www.simplypsychology.org/piaget.html" TargetMode="External"/><Relationship Id="rId4" Type="http://schemas.openxmlformats.org/officeDocument/2006/relationships/image" Target="../media/image27.jpeg"/></Relationships>
</file>

<file path=ppt/slides/_rels/slide5.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jpeg"/><Relationship Id="rId3" Type="http://schemas.microsoft.com/office/2007/relationships/hdphoto" Target="../media/hdphoto1.wdp"/><Relationship Id="rId7" Type="http://schemas.openxmlformats.org/officeDocument/2006/relationships/image" Target="../media/image29.png"/><Relationship Id="rId12" Type="http://schemas.openxmlformats.org/officeDocument/2006/relationships/image" Target="../media/image34.png"/><Relationship Id="rId2" Type="http://schemas.openxmlformats.org/officeDocument/2006/relationships/image" Target="../media/image1.jpeg"/><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33.png"/><Relationship Id="rId5" Type="http://schemas.openxmlformats.org/officeDocument/2006/relationships/image" Target="../media/image28.jpeg"/><Relationship Id="rId10" Type="http://schemas.openxmlformats.org/officeDocument/2006/relationships/image" Target="../media/image32.jpeg"/><Relationship Id="rId4" Type="http://schemas.openxmlformats.org/officeDocument/2006/relationships/image" Target="../media/image9.png"/><Relationship Id="rId9" Type="http://schemas.openxmlformats.org/officeDocument/2006/relationships/image" Target="../media/image31.jpeg"/><Relationship Id="rId14" Type="http://schemas.openxmlformats.org/officeDocument/2006/relationships/image" Target="../media/image36.jpeg"/></Relationships>
</file>

<file path=ppt/slides/_rels/slide6.xml.rels><?xml version="1.0" encoding="UTF-8" standalone="yes"?>
<Relationships xmlns="http://schemas.openxmlformats.org/package/2006/relationships"><Relationship Id="rId3" Type="http://schemas.openxmlformats.org/officeDocument/2006/relationships/hyperlink" Target="http://www.waldentwo.com/2019/06/skinners-box-operant-conditioning.html" TargetMode="External"/><Relationship Id="rId7" Type="http://schemas.openxmlformats.org/officeDocument/2006/relationships/hyperlink" Target="https://www.teachthought.com/learning/pedagogy-john-dewey-summary/" TargetMode="External"/><Relationship Id="rId2" Type="http://schemas.openxmlformats.org/officeDocument/2006/relationships/hyperlink" Target="https://www.instructionaldesign.org/theories/operant-conditioning/" TargetMode="External"/><Relationship Id="rId1" Type="http://schemas.openxmlformats.org/officeDocument/2006/relationships/slideLayout" Target="../slideLayouts/slideLayout2.xml"/><Relationship Id="rId6" Type="http://schemas.openxmlformats.org/officeDocument/2006/relationships/hyperlink" Target="https://pdfs.semanticscholar.org/f196/aecf0a0fbe4db8c6d84d18c55c42b675d181.pdf" TargetMode="External"/><Relationship Id="rId5" Type="http://schemas.openxmlformats.org/officeDocument/2006/relationships/hyperlink" Target="https://www.psychestudy.com/behavioral/learning-memory/operant-conditioning/skinner" TargetMode="External"/><Relationship Id="rId4" Type="http://schemas.openxmlformats.org/officeDocument/2006/relationships/hyperlink" Target="https://www.responsiveclassroom.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Related image"/>
          <p:cNvPicPr>
            <a:picLocks noChangeAspect="1" noChangeArrowheads="1"/>
          </p:cNvPicPr>
          <p:nvPr/>
        </p:nvPicPr>
        <p:blipFill rotWithShape="1">
          <a:blip r:embed="rId3">
            <a:lum bright="70000" contrast="-70000"/>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b="2431"/>
          <a:stretch/>
        </p:blipFill>
        <p:spPr bwMode="auto">
          <a:xfrm>
            <a:off x="0" y="-27384"/>
            <a:ext cx="9159641" cy="687526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99592" y="692696"/>
            <a:ext cx="7476021" cy="707886"/>
          </a:xfrm>
          <a:prstGeom prst="rect">
            <a:avLst/>
          </a:prstGeom>
        </p:spPr>
        <p:txBody>
          <a:bodyPr wrap="none">
            <a:spAutoFit/>
          </a:bodyPr>
          <a:lstStyle/>
          <a:p>
            <a:r>
              <a:rPr lang="en-GB" sz="4000" dirty="0">
                <a:ln w="18415" cmpd="sng">
                  <a:solidFill>
                    <a:srgbClr val="686868"/>
                  </a:solidFill>
                  <a:prstDash val="solid"/>
                </a:ln>
                <a:solidFill>
                  <a:srgbClr val="FFFFFF"/>
                </a:solidFill>
                <a:effectLst>
                  <a:outerShdw blurRad="63500" dir="3600000" algn="tl" rotWithShape="0">
                    <a:srgbClr val="000000">
                      <a:alpha val="70000"/>
                    </a:srgbClr>
                  </a:outerShdw>
                </a:effectLst>
              </a:rPr>
              <a:t>Principles of Teaching and Learning</a:t>
            </a:r>
          </a:p>
        </p:txBody>
      </p:sp>
      <p:sp>
        <p:nvSpPr>
          <p:cNvPr id="6" name="Rectangle 5"/>
          <p:cNvSpPr/>
          <p:nvPr/>
        </p:nvSpPr>
        <p:spPr>
          <a:xfrm>
            <a:off x="3816800" y="1475773"/>
            <a:ext cx="1641603" cy="584775"/>
          </a:xfrm>
          <a:prstGeom prst="rect">
            <a:avLst/>
          </a:prstGeom>
        </p:spPr>
        <p:txBody>
          <a:bodyPr wrap="none">
            <a:spAutoFit/>
          </a:bodyPr>
          <a:lstStyle/>
          <a:p>
            <a:r>
              <a:rPr lang="en-GB" sz="3200" dirty="0" smtClean="0">
                <a:ln w="18415" cmpd="sng">
                  <a:solidFill>
                    <a:srgbClr val="686868"/>
                  </a:solidFill>
                  <a:prstDash val="solid"/>
                </a:ln>
                <a:solidFill>
                  <a:srgbClr val="FFFFFF"/>
                </a:solidFill>
                <a:effectLst>
                  <a:outerShdw blurRad="63500" dir="3600000" algn="tl" rotWithShape="0">
                    <a:srgbClr val="000000">
                      <a:alpha val="70000"/>
                    </a:srgbClr>
                  </a:outerShdw>
                </a:effectLst>
              </a:rPr>
              <a:t>SJIE4006</a:t>
            </a:r>
            <a:endParaRPr lang="en-GB" sz="3200" dirty="0">
              <a:ln w="18415" cmpd="sng">
                <a:solidFill>
                  <a:srgbClr val="686868"/>
                </a:solidFill>
                <a:prstDash val="solid"/>
              </a:ln>
              <a:solidFill>
                <a:srgbClr val="FFFFFF"/>
              </a:solidFill>
              <a:effectLst>
                <a:outerShdw blurRad="63500" dir="3600000" algn="tl" rotWithShape="0">
                  <a:srgbClr val="000000">
                    <a:alpha val="70000"/>
                  </a:srgbClr>
                </a:outerShdw>
              </a:effectLst>
            </a:endParaRPr>
          </a:p>
        </p:txBody>
      </p:sp>
      <p:sp>
        <p:nvSpPr>
          <p:cNvPr id="11" name="Rectangle 10"/>
          <p:cNvSpPr/>
          <p:nvPr/>
        </p:nvSpPr>
        <p:spPr>
          <a:xfrm>
            <a:off x="3816800" y="3288681"/>
            <a:ext cx="1777795" cy="461665"/>
          </a:xfrm>
          <a:prstGeom prst="rect">
            <a:avLst/>
          </a:prstGeom>
        </p:spPr>
        <p:style>
          <a:lnRef idx="1">
            <a:schemeClr val="accent3"/>
          </a:lnRef>
          <a:fillRef idx="2">
            <a:schemeClr val="accent3"/>
          </a:fillRef>
          <a:effectRef idx="1">
            <a:schemeClr val="accent3"/>
          </a:effectRef>
          <a:fontRef idx="minor">
            <a:schemeClr val="dk1"/>
          </a:fontRef>
        </p:style>
        <p:txBody>
          <a:bodyPr wrap="none" lIns="91440" tIns="45720" rIns="91440" bIns="45720">
            <a:spAutoFit/>
          </a:bodyPr>
          <a:lstStyle/>
          <a:p>
            <a:pPr algn="ctr"/>
            <a:r>
              <a:rPr lang="en-GB" sz="2400" b="1" u="sng" dirty="0" smtClean="0">
                <a:ln w="12700">
                  <a:solidFill>
                    <a:schemeClr val="tx1">
                      <a:lumMod val="95000"/>
                      <a:lumOff val="5000"/>
                    </a:schemeClr>
                  </a:solidFill>
                </a:ln>
                <a:solidFill>
                  <a:schemeClr val="bg1"/>
                </a:solidFill>
              </a:rPr>
              <a:t>Introduction</a:t>
            </a:r>
            <a:endParaRPr lang="en-US" sz="2400" b="1" u="sng" cap="none" spc="0" dirty="0">
              <a:ln w="12700">
                <a:solidFill>
                  <a:schemeClr val="tx1">
                    <a:lumMod val="95000"/>
                    <a:lumOff val="5000"/>
                  </a:schemeClr>
                </a:solidFill>
              </a:ln>
              <a:solidFill>
                <a:schemeClr val="bg1"/>
              </a:solidFill>
              <a:effectLst>
                <a:outerShdw blurRad="50800" algn="tl" rotWithShape="0">
                  <a:srgbClr val="000000"/>
                </a:outerShdw>
              </a:effectLst>
            </a:endParaRPr>
          </a:p>
        </p:txBody>
      </p:sp>
      <p:pic>
        <p:nvPicPr>
          <p:cNvPr id="24" name="Picture 2"/>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32556" y="4408520"/>
            <a:ext cx="1871345" cy="1667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 name="Picture 3"/>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39752" y="3991268"/>
            <a:ext cx="1840700" cy="1741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Rectangle 26"/>
          <p:cNvSpPr/>
          <p:nvPr/>
        </p:nvSpPr>
        <p:spPr>
          <a:xfrm>
            <a:off x="2261337" y="4897175"/>
            <a:ext cx="2526687" cy="369332"/>
          </a:xfrm>
          <a:prstGeom prst="rect">
            <a:avLst/>
          </a:prstGeom>
          <a:noFill/>
        </p:spPr>
        <p:txBody>
          <a:bodyPr wrap="square" lIns="91440" tIns="45720" rIns="91440" bIns="45720">
            <a:spAutoFit/>
          </a:bodyPr>
          <a:lstStyle/>
          <a:p>
            <a:pPr algn="ctr"/>
            <a:r>
              <a:rPr lang="en-US" sz="900" i="1" dirty="0" smtClean="0">
                <a:ln w="6350">
                  <a:solidFill>
                    <a:schemeClr val="tx1">
                      <a:lumMod val="95000"/>
                      <a:lumOff val="5000"/>
                    </a:schemeClr>
                  </a:solidFill>
                  <a:prstDash val="solid"/>
                </a:ln>
                <a:solidFill>
                  <a:srgbClr val="686868"/>
                </a:solidFill>
              </a:rPr>
              <a:t>Linking Operant </a:t>
            </a:r>
          </a:p>
          <a:p>
            <a:pPr algn="ctr"/>
            <a:r>
              <a:rPr lang="en-US" sz="900" i="1" dirty="0" smtClean="0">
                <a:ln w="6350">
                  <a:solidFill>
                    <a:schemeClr val="tx1">
                      <a:lumMod val="95000"/>
                      <a:lumOff val="5000"/>
                    </a:schemeClr>
                  </a:solidFill>
                  <a:prstDash val="solid"/>
                </a:ln>
                <a:solidFill>
                  <a:srgbClr val="686868"/>
                </a:solidFill>
              </a:rPr>
              <a:t>Conditioning to practice.</a:t>
            </a:r>
            <a:endParaRPr lang="en-US" sz="900" i="1" cap="none" spc="0" dirty="0" smtClean="0">
              <a:ln w="6350">
                <a:solidFill>
                  <a:schemeClr val="tx1">
                    <a:lumMod val="95000"/>
                    <a:lumOff val="5000"/>
                  </a:schemeClr>
                </a:solidFill>
                <a:prstDash val="solid"/>
              </a:ln>
              <a:solidFill>
                <a:srgbClr val="686868"/>
              </a:solidFill>
            </a:endParaRPr>
          </a:p>
        </p:txBody>
      </p:sp>
      <p:pic>
        <p:nvPicPr>
          <p:cNvPr id="28" name="Picture 5"/>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851920" y="4426629"/>
            <a:ext cx="1788565" cy="1758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9" name="Rectangle 28"/>
          <p:cNvSpPr/>
          <p:nvPr/>
        </p:nvSpPr>
        <p:spPr>
          <a:xfrm>
            <a:off x="4045636" y="4990092"/>
            <a:ext cx="1606484" cy="369332"/>
          </a:xfrm>
          <a:prstGeom prst="rect">
            <a:avLst/>
          </a:prstGeom>
          <a:noFill/>
        </p:spPr>
        <p:txBody>
          <a:bodyPr wrap="square" lIns="91440" tIns="45720" rIns="91440" bIns="45720">
            <a:spAutoFit/>
          </a:bodyPr>
          <a:lstStyle/>
          <a:p>
            <a:pPr algn="ctr"/>
            <a:r>
              <a:rPr lang="en-US" sz="900" i="1" dirty="0" smtClean="0">
                <a:ln w="6350">
                  <a:solidFill>
                    <a:schemeClr val="tx1">
                      <a:lumMod val="95000"/>
                      <a:lumOff val="5000"/>
                    </a:schemeClr>
                  </a:solidFill>
                  <a:prstDash val="solid"/>
                </a:ln>
                <a:solidFill>
                  <a:srgbClr val="686868"/>
                </a:solidFill>
              </a:rPr>
              <a:t>Moving onto Dewey’s </a:t>
            </a:r>
          </a:p>
          <a:p>
            <a:pPr algn="ctr"/>
            <a:r>
              <a:rPr lang="en-US" sz="900" i="1" dirty="0" smtClean="0">
                <a:ln w="6350">
                  <a:solidFill>
                    <a:schemeClr val="tx1">
                      <a:lumMod val="95000"/>
                      <a:lumOff val="5000"/>
                    </a:schemeClr>
                  </a:solidFill>
                  <a:prstDash val="solid"/>
                </a:ln>
                <a:solidFill>
                  <a:srgbClr val="686868"/>
                </a:solidFill>
              </a:rPr>
              <a:t>theory</a:t>
            </a:r>
            <a:endParaRPr lang="en-US" sz="900" i="1" cap="none" spc="0" dirty="0" smtClean="0">
              <a:ln w="6350">
                <a:solidFill>
                  <a:schemeClr val="tx1">
                    <a:lumMod val="95000"/>
                    <a:lumOff val="5000"/>
                  </a:schemeClr>
                </a:solidFill>
                <a:prstDash val="solid"/>
              </a:ln>
              <a:solidFill>
                <a:srgbClr val="686868"/>
              </a:solidFill>
            </a:endParaRPr>
          </a:p>
        </p:txBody>
      </p:sp>
      <p:pic>
        <p:nvPicPr>
          <p:cNvPr id="30" name="Picture 6"/>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251407" y="4006528"/>
            <a:ext cx="1786500" cy="1798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1" name="Rectangle 30"/>
          <p:cNvSpPr/>
          <p:nvPr/>
        </p:nvSpPr>
        <p:spPr>
          <a:xfrm>
            <a:off x="5155884" y="4917576"/>
            <a:ext cx="2296436" cy="369332"/>
          </a:xfrm>
          <a:prstGeom prst="rect">
            <a:avLst/>
          </a:prstGeom>
          <a:noFill/>
        </p:spPr>
        <p:txBody>
          <a:bodyPr wrap="square" lIns="91440" tIns="45720" rIns="91440" bIns="45720">
            <a:spAutoFit/>
          </a:bodyPr>
          <a:lstStyle/>
          <a:p>
            <a:pPr algn="ctr"/>
            <a:r>
              <a:rPr lang="en-US" sz="900" i="1" dirty="0" smtClean="0">
                <a:ln w="6350">
                  <a:solidFill>
                    <a:schemeClr val="tx1">
                      <a:lumMod val="95000"/>
                      <a:lumOff val="5000"/>
                    </a:schemeClr>
                  </a:solidFill>
                  <a:prstDash val="solid"/>
                </a:ln>
                <a:solidFill>
                  <a:srgbClr val="686868"/>
                </a:solidFill>
              </a:rPr>
              <a:t>Linking </a:t>
            </a:r>
            <a:r>
              <a:rPr lang="en-US" sz="900" i="1" dirty="0" smtClean="0">
                <a:ln w="6350">
                  <a:solidFill>
                    <a:schemeClr val="tx1">
                      <a:lumMod val="95000"/>
                      <a:lumOff val="5000"/>
                    </a:schemeClr>
                  </a:solidFill>
                  <a:prstDash val="solid"/>
                </a:ln>
                <a:solidFill>
                  <a:srgbClr val="686868"/>
                </a:solidFill>
              </a:rPr>
              <a:t>to Dewey’s</a:t>
            </a:r>
          </a:p>
          <a:p>
            <a:pPr algn="ctr"/>
            <a:r>
              <a:rPr lang="en-US" sz="900" i="1" dirty="0">
                <a:ln w="6350">
                  <a:solidFill>
                    <a:schemeClr val="tx1">
                      <a:lumMod val="95000"/>
                      <a:lumOff val="5000"/>
                    </a:schemeClr>
                  </a:solidFill>
                  <a:prstDash val="solid"/>
                </a:ln>
                <a:solidFill>
                  <a:srgbClr val="686868"/>
                </a:solidFill>
              </a:rPr>
              <a:t>t</a:t>
            </a:r>
            <a:r>
              <a:rPr lang="en-US" sz="900" i="1" dirty="0" smtClean="0">
                <a:ln w="6350">
                  <a:solidFill>
                    <a:schemeClr val="tx1">
                      <a:lumMod val="95000"/>
                      <a:lumOff val="5000"/>
                    </a:schemeClr>
                  </a:solidFill>
                  <a:prstDash val="solid"/>
                </a:ln>
                <a:solidFill>
                  <a:srgbClr val="686868"/>
                </a:solidFill>
              </a:rPr>
              <a:t>heory in practice</a:t>
            </a:r>
          </a:p>
        </p:txBody>
      </p:sp>
      <p:pic>
        <p:nvPicPr>
          <p:cNvPr id="32" name="Picture 7"/>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627173" y="4370650"/>
            <a:ext cx="1833259" cy="1839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3" name="Rectangle 32"/>
          <p:cNvSpPr/>
          <p:nvPr/>
        </p:nvSpPr>
        <p:spPr>
          <a:xfrm>
            <a:off x="6773784" y="4975284"/>
            <a:ext cx="1402961" cy="253916"/>
          </a:xfrm>
          <a:prstGeom prst="rect">
            <a:avLst/>
          </a:prstGeom>
          <a:noFill/>
        </p:spPr>
        <p:txBody>
          <a:bodyPr wrap="square" lIns="91440" tIns="45720" rIns="91440" bIns="45720">
            <a:spAutoFit/>
          </a:bodyPr>
          <a:lstStyle/>
          <a:p>
            <a:pPr algn="ctr"/>
            <a:r>
              <a:rPr lang="en-US" sz="1050" i="1" dirty="0" smtClean="0">
                <a:ln w="6350">
                  <a:solidFill>
                    <a:schemeClr val="tx1">
                      <a:lumMod val="95000"/>
                      <a:lumOff val="5000"/>
                    </a:schemeClr>
                  </a:solidFill>
                  <a:prstDash val="solid"/>
                </a:ln>
                <a:solidFill>
                  <a:srgbClr val="686868"/>
                </a:solidFill>
              </a:rPr>
              <a:t>References</a:t>
            </a:r>
            <a:endParaRPr lang="en-US" sz="1050" i="1" cap="none" spc="0" dirty="0" smtClean="0">
              <a:ln w="6350">
                <a:solidFill>
                  <a:schemeClr val="tx1">
                    <a:lumMod val="95000"/>
                    <a:lumOff val="5000"/>
                  </a:schemeClr>
                </a:solidFill>
                <a:prstDash val="solid"/>
              </a:ln>
              <a:solidFill>
                <a:srgbClr val="686868"/>
              </a:solidFill>
            </a:endParaRPr>
          </a:p>
        </p:txBody>
      </p:sp>
      <p:sp>
        <p:nvSpPr>
          <p:cNvPr id="38" name="Rectangle 37"/>
          <p:cNvSpPr/>
          <p:nvPr/>
        </p:nvSpPr>
        <p:spPr>
          <a:xfrm>
            <a:off x="539552" y="4865385"/>
            <a:ext cx="2526687" cy="507831"/>
          </a:xfrm>
          <a:prstGeom prst="rect">
            <a:avLst/>
          </a:prstGeom>
          <a:noFill/>
        </p:spPr>
        <p:txBody>
          <a:bodyPr wrap="square" lIns="91440" tIns="45720" rIns="91440" bIns="45720">
            <a:spAutoFit/>
          </a:bodyPr>
          <a:lstStyle/>
          <a:p>
            <a:pPr algn="ctr"/>
            <a:r>
              <a:rPr lang="en-US" sz="900" i="1" dirty="0">
                <a:ln w="6350">
                  <a:solidFill>
                    <a:schemeClr val="tx1">
                      <a:lumMod val="95000"/>
                      <a:lumOff val="5000"/>
                    </a:schemeClr>
                  </a:solidFill>
                  <a:prstDash val="solid"/>
                </a:ln>
                <a:noFill/>
              </a:rPr>
              <a:t>I’ll begin by </a:t>
            </a:r>
            <a:r>
              <a:rPr lang="en-US" sz="900" i="1" dirty="0" smtClean="0">
                <a:ln w="6350">
                  <a:solidFill>
                    <a:schemeClr val="tx1">
                      <a:lumMod val="95000"/>
                      <a:lumOff val="5000"/>
                    </a:schemeClr>
                  </a:solidFill>
                  <a:prstDash val="solid"/>
                </a:ln>
                <a:noFill/>
              </a:rPr>
              <a:t>describing</a:t>
            </a:r>
          </a:p>
          <a:p>
            <a:pPr algn="ctr"/>
            <a:r>
              <a:rPr lang="en-US" sz="900" i="1" dirty="0" smtClean="0">
                <a:ln w="6350">
                  <a:solidFill>
                    <a:schemeClr val="tx1">
                      <a:lumMod val="95000"/>
                      <a:lumOff val="5000"/>
                    </a:schemeClr>
                  </a:solidFill>
                  <a:prstDash val="solid"/>
                </a:ln>
                <a:noFill/>
              </a:rPr>
              <a:t>B.F Skinner’s theory </a:t>
            </a:r>
          </a:p>
          <a:p>
            <a:pPr algn="ctr"/>
            <a:r>
              <a:rPr lang="en-US" sz="900" i="1" dirty="0" smtClean="0">
                <a:ln w="6350">
                  <a:solidFill>
                    <a:schemeClr val="tx1">
                      <a:lumMod val="95000"/>
                      <a:lumOff val="5000"/>
                    </a:schemeClr>
                  </a:solidFill>
                  <a:prstDash val="solid"/>
                </a:ln>
                <a:noFill/>
              </a:rPr>
              <a:t>(</a:t>
            </a:r>
            <a:r>
              <a:rPr lang="en-US" sz="900" i="1" dirty="0">
                <a:ln w="6350">
                  <a:solidFill>
                    <a:schemeClr val="tx1">
                      <a:lumMod val="95000"/>
                      <a:lumOff val="5000"/>
                    </a:schemeClr>
                  </a:solidFill>
                  <a:prstDash val="solid"/>
                </a:ln>
                <a:noFill/>
              </a:rPr>
              <a:t>operant conditioning).</a:t>
            </a:r>
          </a:p>
        </p:txBody>
      </p:sp>
    </p:spTree>
    <p:extLst>
      <p:ext uri="{BB962C8B-B14F-4D97-AF65-F5344CB8AC3E}">
        <p14:creationId xmlns:p14="http://schemas.microsoft.com/office/powerpoint/2010/main" val="14501899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Related image"/>
          <p:cNvPicPr>
            <a:picLocks noChangeAspect="1" noChangeArrowheads="1"/>
          </p:cNvPicPr>
          <p:nvPr/>
        </p:nvPicPr>
        <p:blipFill rotWithShape="1">
          <a:blip r:embed="rId2">
            <a:lum bright="70000" contrast="-7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b="2431"/>
          <a:stretch/>
        </p:blipFill>
        <p:spPr bwMode="auto">
          <a:xfrm>
            <a:off x="-15641" y="-2732"/>
            <a:ext cx="9159641" cy="6875261"/>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p:cNvSpPr/>
          <p:nvPr/>
        </p:nvSpPr>
        <p:spPr>
          <a:xfrm>
            <a:off x="1016814" y="249186"/>
            <a:ext cx="1728192" cy="1671504"/>
          </a:xfrm>
          <a:prstGeom prst="ellipse">
            <a:avLst/>
          </a:prstGeom>
          <a:solidFill>
            <a:schemeClr val="bg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Image result for BF Skinner png"/>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b="10584"/>
          <a:stretch/>
        </p:blipFill>
        <p:spPr bwMode="auto">
          <a:xfrm>
            <a:off x="1304847" y="321194"/>
            <a:ext cx="1152127" cy="146308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16949" y="4869160"/>
            <a:ext cx="2799183" cy="646331"/>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sz="900" dirty="0" smtClean="0"/>
              <a:t>(Krutch, 1967) believes B.F Skinner was 'the most </a:t>
            </a:r>
            <a:r>
              <a:rPr lang="en-GB" sz="900" dirty="0"/>
              <a:t>influential of living American psychologists </a:t>
            </a:r>
            <a:r>
              <a:rPr lang="en-GB" sz="900" dirty="0" smtClean="0"/>
              <a:t>and the </a:t>
            </a:r>
            <a:r>
              <a:rPr lang="en-GB" sz="900" dirty="0"/>
              <a:t>most controversial </a:t>
            </a:r>
            <a:r>
              <a:rPr lang="en-GB" sz="900" dirty="0" smtClean="0"/>
              <a:t>figure in </a:t>
            </a:r>
            <a:r>
              <a:rPr lang="en-GB" sz="900" dirty="0"/>
              <a:t>the science of </a:t>
            </a:r>
            <a:r>
              <a:rPr lang="en-GB" sz="900" dirty="0" smtClean="0"/>
              <a:t>human behaviour</a:t>
            </a:r>
            <a:r>
              <a:rPr lang="en-GB" sz="900" dirty="0"/>
              <a:t>'.</a:t>
            </a:r>
          </a:p>
        </p:txBody>
      </p:sp>
      <p:sp>
        <p:nvSpPr>
          <p:cNvPr id="7" name="Rectangle 6"/>
          <p:cNvSpPr/>
          <p:nvPr/>
        </p:nvSpPr>
        <p:spPr>
          <a:xfrm>
            <a:off x="5019414" y="5377822"/>
            <a:ext cx="374441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sz="900" dirty="0" smtClean="0"/>
              <a:t>(</a:t>
            </a:r>
            <a:r>
              <a:rPr lang="en-GB" sz="900" dirty="0"/>
              <a:t>McLeod, 2018) explains </a:t>
            </a:r>
            <a:r>
              <a:rPr lang="en-GB" sz="900" dirty="0" smtClean="0"/>
              <a:t>this theory </a:t>
            </a:r>
            <a:r>
              <a:rPr lang="en-GB" sz="900" dirty="0"/>
              <a:t>as ‘</a:t>
            </a:r>
            <a:r>
              <a:rPr lang="en-GB" sz="900" dirty="0" smtClean="0"/>
              <a:t>’operant </a:t>
            </a:r>
            <a:r>
              <a:rPr lang="en-GB" sz="900" dirty="0"/>
              <a:t>conditioning is a method of learning that occurs through rewards and punishments for </a:t>
            </a:r>
            <a:r>
              <a:rPr lang="en-GB" sz="900" dirty="0" err="1"/>
              <a:t>behavior</a:t>
            </a:r>
            <a:r>
              <a:rPr lang="en-GB" sz="900" dirty="0"/>
              <a:t>. Through operant conditioning, an individual makes an association between a particular </a:t>
            </a:r>
            <a:r>
              <a:rPr lang="en-GB" sz="900" dirty="0" err="1"/>
              <a:t>behavior</a:t>
            </a:r>
            <a:r>
              <a:rPr lang="en-GB" sz="900" dirty="0"/>
              <a:t> and a consequence</a:t>
            </a:r>
            <a:r>
              <a:rPr lang="en-GB" sz="900" dirty="0" smtClean="0"/>
              <a:t>’’. The theory focuses on conditioning a desired behaviour through implementing different techniques.   </a:t>
            </a:r>
            <a:endParaRPr lang="en-GB" sz="900" dirty="0"/>
          </a:p>
        </p:txBody>
      </p:sp>
      <p:sp>
        <p:nvSpPr>
          <p:cNvPr id="9" name="AutoShape 7" descr="data:image/png;base64,iVBORw0KGgoAAAANSUhEUgAABGMAAAJ3CAYAAAAwOpyzAAAgAElEQVR4Xuy9B8xl17Uets79p89w+gx7771IpCQWUVSX/JwEMRDg2UhDkGoDDpACx4lf8B5gB0YCJA5sIEGCIA4CxEn8nAf7SXoSRYkUi0SKnRxO4wxnhmXI4fTe/v8E36n77LPL2vuee8+9918HIGfm3l3W/tba5571nbXWTrbv2ZYm1Lzw75SIys/x9+pK8LnWo9FAG6z8Z9Wl6K0Org6XKjMXn+vy5UPWA1inz5q0pLUI2Fhitv7GlZSoqHO3cdOhaQ/knb4eopDf36NAw6CW5kf6qhKreAFTt6zH2pdjJ6bF6gaQQqepedEcsDIVpvXai6FK8ZqqNlsfZxqzxTiNmjNsdJt8J4QogdE+3lCi19HqGLKk5q2svo10IE2MGElmbMNe6t162LFi+8esvriTd4JBrNzSLwaBbuw2ZmbpIwgQif2JFQgCgoAgIAjMCgKJTsYYCRh1tYlCbviev41+hkbG6EhWHnH9RXMYBgmTOdsxNIxBrVZfqcUQ5CSK7lj4MNKmrH1bvpMW5g/nAuX/d9Bc/OkbK8i0a+sbiIU2cCGxyUJDhM2Zl4Yoms1lo1UNHOspBHTN3hzaP9YobywhKPnlKIiaatBuR/fPH8grKQOWFFOXHEC4aXvugy0AXIRLn2RM+MobPyeu+wXLCKTROBEQJ3icaMtcJgTEBsUuBAFBQBAQBGYJgWTHnm164IvirBt/Ctu+tuqHGciU5igcMqaOerDTBUpkg1nMRkwM4x1/e5SK5Uhr59zAfOQyFgs3eXhMf6U5NNO5Dfbv3WRMGLFjgMzm4TIxaBEwCilSD106n+qgHLzaREzLLkrTK6gfwx+t2JI2LWfio4pWHjGj7JR5R+IgxBuqNDrvZucNF9oqxpZUMqY7IILijBokRJdMUCOOMRTM2PZDKiHjrTtUROwypB8bAdEXGyppOCIExAZHBKwMKwgIAoKAINAbAi0yxi6JI92HTcZoY3j6uR/Vc7dVfSesBjPocTFcJ7eKu2i98bc7/g0Cw/SS2uO32EgYL9Wg+fe89+MliWWnuayRLU4zdZBsHL8tAeGlyFQpopw0UYKOjFovw6EsmThmIqYcvaIVAiJiaslqYExLdUYLjWHrh7u8+m7R/t23E82xJwOuwxKNJlWFilLLEKoVm81DqtCxujC60JU3qKhWAGEXEskYo0NAnODRYSsjO546+/6tEeUIAoKAICAICAIjRqAbMkb1B6wvyy1kjup0s4IH1Don+WQNVyRLQQmvE9PAWR/QqQTMpqQnuXwmyzj580agQ2XhLcyj1I5T/bd2yxgx8iWpRImyyCB/TQHOQNK1CQ19cAMzVYqSfaVGBBVfGMvOFDlMAerwE30WfEa8uRvLD5pLXZGmjBZJGTRwN42D7KqechTP9XxRbGQiFxKLvXO7d9aOv2LzlP3uhc5gWCQDCQmzSBQ9ccuU+8TEqUQEEgQEAUFAEBgJAhUZ0wpEaE3HjIyp/d7ST8/fgmbP8D6H2U9J5NRH0yGIf9tswdRLxphIIKVToL8SS8bofEE7MqYpyCiImM5rxLRIkAS1dg2GYYgbMpA4OVdkUIiaedYwqbC8L9++qXZNALnT9U4Pn9pkWYVUfZIxgftKx7FLMiZMFD1qzGjQXau94/HCVmyaXBz7jlUyouFETyMCVoZ1IpDZXfG73OW9WmAXBAQBQUAQEAQmGYGMjHG4XubTiEK8O9W3LWcyOc0MH9jlDnT2AMkkYhRqqfZSfZ65ZglNvzaP+GFBa+C0zP38ETE1kRVnpk7cQ/w3U3iJWiy6Es+BkjFEJa2ynxoY6WWAqvFzQzQOZdOfpZZs3+lJbRu16dhndYUivXsjzobYvULsSRl0WBvX5QsTw/SGV7fhckSbHth3BjaU4Q3DVt0cX95yh+M9/h6TcL8a/6plxklAoLPnt0lYjMggCAgCgoAgIAgEIJDs1Ar4th+5DRExHN+tbGM6fanq33wNYh62dotNgfqVGxPyKsXl21jf/NviSnxg2LWhR8T4XDKVL3A72m0tOqWPXgIzPclCvjUCnFrsRzk2GxULg1LUyNHJvhYZ02S4uGSMyUWtl8tgGAM2a2hTvlrV1Zp6NaoacynDUHHt7YfhAQwHnA0jGF8UGwlTzq7j7LopTTcZI47WMBY3nr5CxIwHZ5mljYDcH8QqBAFBQBAQBBYzAo3IGLOjoZAxLu+uxZRoofmqP5G1Vd+2u2q8mMmYUpQ82GbIGjENC4ADbSIAVDpDA6ISJsyUQtOT+G/4m8rI/2Whuvgeu4aShWjge6v1eAaypl5rtIBEaS5M9n+TuJWsTSKmRMu3FBNh0yBi3IxZmLEEtA5HTCdjlJXXOYZCwgTpIJSImwTCxbRA3y6wgyJOVoDB9NhU9NQj+ItwarG3Rah0WbIgIAgIAoKAFQEHGZO7dA3HzuflNTgMT0RNScgYU1HUmRWHulhGUyafUO21O7kT54JVWqPtwHPPua2m4LMruS60pZrdt/rTJnLNzoFTayAyI2JMZqczGEZlYHxbRAzTaU3MR5+3yseERFQp69GtrilVqCPe3R0qbDcYWDA1QWs4Ixl+UZE8wCjEDhEllGQdHqhRjhCy8lIOSUsapUa6Gluc4q6QlHG4CIjNcZGSdoKAICAICAKLBYEsTanxuF14Mtkfpudwl7en+M+tsOdWZEwxgZWMaapAFWVYMqYxckYOlMSKvuCms9qiM5ysjt2Eav+f6TobeB/76DnQ9UrMpEYkB1HRYa3+Pp+tImE0MkXD0H5qEhMrJeKqMmyNc1D5IFd4vo03cmiWWfRnNLcXLkLu2YOMbTQL8dmSZdYmydmtaFyRZifdg7viNs7icHVre6MYbXbsdBToyJijQEDuC6NAVcYUBAQBQUAQmHYEDGSMEtFiex63eX2Zn51/2Xo73RgLNSjqQThOZIuM6cLzKoWsBldrY7SjBvLmyucR/kqNC2fVuXmFESc2MqbSSsSYtZlbH+IjsKhGVbkwJ8vjw6xZ20QnY7LehZz5H2Fv8N2z909i+NBRtWhmWksbMZ75Pb57XaQthe0T3nJCRXE7HLZoL54s42kVumLFqkahgPEselHNIk7xolJ374sVe+tdBSKAICAICAKCwAQj4CZjFOe1XkOTSNHX1kpOanMaBcPQdA1dGBnjVSIe/PVIhyoHqzpPyuSE1rMPS8Y0+aMA17loqsWUWCAzp+eUoMdzWPrxvMr0Lv+tBbpB7EZWj44Lb9Xq8dWZOBp7V41afR6WSuSOkgkbaxT3A5412TajKpGtZtIopLaacNRkEbcE5zwhtASPZJ1VMiaM1IxSrnQaGgFxioeGUAZgIiC2xgRKmgkCgoAgIAgsegSymjFNV0xzLLPwAsWJM3l9io9hLKVb9mmFt7R4mYZCrM5QJiLP/bRquOGXqlENusOUajPFzVs7a5CIOYYH9ubacrk16qjRpClDiO07nC1dpyEebClCQ5+qvVmcVyPBU6xfsTUj8WQ6Xt0Chclsm9rrn4ThW5O+Ggu9lDXriTSIsR1Fd12SMXxR1L3BJA5b9hbbL2QP+9ryV6yPJI6XD9v+v5e0pP51sFgkkPvBYtG0rFMQEAQEAUGgCwQYZIw2jZVHyL/w0gxaA1t7FxGTz+OdqUVEqEERZvBUBxUz5FEm1cps3jlDE7w353as/auFrKqAzR6xjqr3IX4YMqYApSlpDBmjEFEFP1JGx7RwCwTCRGHUWuqXjPHbhMJ2VUKrRIuivHimjmH9nibxPEB+z+ED4ZU1TBQ9WmwSSBXvErUGYStWO4vTFYp1P+1FT/3gvthmFTtbbBqX9QoCgoAgIAh0gYBCxihkSvV2PGmXlrA4PtUPsSn6hRFcoy7GTcSE0jD5yI04AA+h1HBhcfxOJpDieAf6L3WERqDX6PT1ayH02J1c4C7IGGZETAtgpmkyize3RmssrcABaio+b+i6WUYm2HN3a2zWyJhSkUz9ddUscD8192dXQtir6JhnsO0Nfe9NOkETCX5GggXez7pTlYzEQED0wwBJmgyFgNjYUPBJZ0FAEBAEBAFBgAoyRiM4QskY1ak2ZTgg1YnheDvdgi5Skypfs3DXKz9JdSpqKVoEU0RkTDPggOe8+H0cFxHTtur4oAfmEdY+XAzfB52a1GBX9PXlbIstQKc+ylphajwb3zZdrb1+SZgGGRF8EzPbervidvDA4R0ieYBSP/59whcpRJSwo6snlYwJWbGFjupSAXxVSUsGAuIkM0CSJtEIiH1FQycdBQFBQBAQBASBBgLJjj0fVOVrW9iYvFKdT1BPT8IAjWd8NQ3CHdHicg24zo9N3GrsBitRRLzonykgVPNG+C11NEzFAPFMz+vnN507n2hx/lJksV7bCnWbybg5w4dVfwdppYe9lCZnwC1DSo9q4mmhGUlV9JkUMoZH6fkYJxXITkZkIqs08xmvZcQ4m3aLxxUlnFydRDKGu1ohYcKNuv8e4ij3r4NZlkDsa5a1K2sTBAQBQUAQGDcCyc49H5ifzC0v0JvZL0rkRGuU4gOFlXC5fF2QMSXtYYuSaL79t5MxLSIlwnepnbYAR1dr6uvpxKy0JN8gRosLSE8KtdgqQCVKMCX7qkwf03LQWsNGzmNYV20X3Y0ZCV9ot3b7UTAaoVJF7Ktsj3cMf4gY0++IhKxWV6icmhRq4uNsP/22OU60ZK4YBMTGYlCTPoKAICAICAKCgB0BMxnjClooGY+yhG7Z1hERo05v86NsLgIcr3PnLtKxIyeH16Mqq0WQrvy8fJzA0ZzNTW/YHW/dA6fm6ChWAStXrqCNm9fliDSZLveQavBG0TIt8o5ay7PmKfmBMJpwMV+zd8UkxUIxVD//SlzDBzJ9Q0nq6RzIB+j66ZKM4YvCISImMQpG1wV/xS0qpkvgR2lfi3BscZIXodLHsGSxqzGALFMIAoKAIMBE4MC+g8yW0mwSEbjhpquNYiU79xaRMeUzusnja/kYSspRw2HWPGLDWD6epyFlUScGRMwbr26bRFxFJgYCK1ctp6e/+6iBjHEZXXvgPOOotrGGLamBTlVXb86X2jL7uypRUzr+WAxIgpoMR8KoU/W3hga4QavvPhJG1TNXFJ5TEmbP3Lm7aSckTDc4Tt4oPNucPLlFoslGQOxqsvUj0gkCgsDiQ+DZn7xCZ8+cX3wLn5EVP/Gth2nz1g2t1bjJGKtvodUUqZ7zzWSMy5l0ughCxsyE+ZnJGH1pHMpBPxqpHiOzo8bXYcSDOrtuk97jvUesJQ4ybBH6jG6I5AO6FjlUDG7NqlwHkxodE7pqrIUTDcS2PGnYMQLiLHcMqAxXISC2JcYgCAgCgsDkISBkzOTpJESi4ciY/Lm8SrtpZZqYyBiDB2ULujEuRDk9SSJjQlQ9eW1Bxnzre3lkjP3iUA4F2+Lyd9XzrS2TGbKfbCaYf941GxCgIg4qzeFsq+sxxSqGB1AW1SX8IaI05w3RxCQRMiEr1iypS+ADbF6a+hEQZ9mPkbQIQ0BsKgwvaS0ICAKCwLgREDJm3Ih3O5+djEEBX91/axVpKIVRT0QyORzFg79C3OjLcNXnqGbR+gsZ060xjHs0Pxnjc3Rzu2oFapnCWZTTvWxuKIeMqYcOi7DpElsfKua5LDusT8c6kg/oUuQwEXCf06OwdGMzJVzGaaxLm2mOFbbq+v47aesYHULTOLI4zdOotcmVWexpcnUjkgkCgoAgoCIgZMx024M/MkZdn5ZtVH9lOJ664fu5yRhXKkgD3qQ5j5Ax0218K1etoG9976tKQeOQ2hq1MWZBL6qPbOIdmGSMzdzxeR351Z9T2u3M/RFKDRYt0Iz7IWPU1BzbjVD/XLfnSYiMiSNiMvvvEvhAnUtzOwJ9p0uKbmYPAdnrs6dTWZEgIAjMLgJCxky3bh1kzHblqb34a/aH7sAZiJiG52p2sF1OpdGlKaJi1H7HjpyQAr5TbH85GYM0JWvIlWV1zbQk1cKyv7dKyLhJB19sg0o6Zn/vlhFhazB8Wke8mSNKjS1QbMN4PiCHPxwIq6RcUZoOL4eMsU3ZofBB+HNX6nD6uwQ+SHZpbLUm0YkYR8cICBHTMaAynCAgCAgCI0bg2Z+8LAV8R4zxKId/4luP2Ar4qmSMIkLj5a5OxChfZj5HfZRNEeBfDWQK5jcttPYZ206MkDGjNI3Rj20mYzjOquZYKvlFzSgZf+SHLSpLGbLgXvxjjRoxDjIt4qj6QI1OKz8MG7GT9Q3BCXTpd4aK0XRQrCGCStLcJJExoattyi7OWSeW3/kgopfOIV2UA4odLUq1y6IFAUFghhAQMma6lRlOxhQcSxkdYImLaTolStFdW6C+0V1Q+qkwl46ykDHTbXxBZExClKphL3rmWyucyk+emKgIkx1OQhpAPG2i0U11rtX4jSeSE+g6iCdEjHjdT0JKUnmzjlW1nJoUi9xo+4leRovv4hldiJjFo2tZqSAgCMwuAkLGTLdu7WTMHiUyxugJKrEueGXd8nDKXJG8s9mZVOMPtCEMaUnq+3xMJ2TMdBtfTsY8xltEZmJtN1oNwGrYGSOMwkZwtBLrGGPxFhHeKoyEae6nfDYTGRM2arjUWo8Q9sMwWZfwh4jSdlQmhWDhaiRkte0xxVHj4jy+dqKT8WE96zOJLc26hmV9goAgsFgQEDJmujUdFxlDSjxM6Q3D6aue/fWwBV6Zjaq7JSJGh1rImOk2Pj4ZUxeByaNjistQEqWi/jx8g+vrJhnjj7AZlRa6oUyKUboZLG6pkZxAlyRMKThXlDBHpUXfxeHUaS/uSoWE6RT2EQ4WZpMjFESGnmoExI6mWn0ivCAgCAgCLQSEjJluo4giYxqpSS0yRnEClBNsODAJGcNBaXbaBJExWjWOMnVFzVzKkeGRD+2aMO3grj4fWrvjTnh4jNSqInmBrskYnhizkgLCW21T77Oy9pFacy+D93kv6mXBMmmnCIj9dAqnDCYICAKCwEQhIGTMRKkjWJgIMsZeJSaf3ZWepKVMFOLqbgP3wUEiY4L1PVEdKjLGEOHSEDTJC0E3ybrK2pTTk+KiWPTpKwvvjhEJxj1+ai1VqeuCKyErieEDlPG7ImNCxDAX6g3VRp/pTCGr1aiYrgAPsRFp60SA+1soMAoCJgTEfsQuBAFBQBCYfQSEjJluHbtrxmg+iI+GyaCA46zUqfC5MS0iJhvD1ysHXciY6TY+f2SMku6mkjH6YdiMtDZTNZXM1BQI89n6jw7gWb/x0bv4UI1O01c5JpuJ5wS425+1kFAx8luPKW6KNZ2Cf7wWQ2aq24autO4pDlsc4qPuJXoZNcKzPb7Yz2zrV1YnCAgCgkCJgJAx020L/gK+ik/ROFnE9OxfBCZwKyi0I2LCHEchY6bb+ELJGKxWta3afvwEiouMqehDJgk4StTjXXi9p0JkWcpnj2wdkbxA10E8IWLEn5o0MhQDBw5ZbTm0f98ECiHNO0JAHOmOgFykw4j9LFLFy7IFAUFgUSIgZMx0qz0gMqaIizFnGhXpSf7YGZvLUL+R5gMqZAwfq0lsySJjCnsrC/eayQp3epItC0onaPp8gO2MhKkGUnda/OhBdhPDBygTdMmFhYgSc+8JwmWkjUNW2hSkT3sfKSRTPLjoZIqVNwGii/1MgBJEBEFAEBAExoyAkDFjBrzj6axkzK699dHW7YK9WjVVCFWkJzXdvqa7a3UbEj+JY1o3yJjXX93WMSQy3LgQABnzjPFo6/oQ6zJaoiJjGiblrxFj4w4nLT0pjC4pQTD0ChuoW1VH8gJ9kTDZbavCq0/gYtUQCXgxnThusbiPpp/oYzS4zvqosJs0TUnsZ9Y1LesTBAQBQcCMwC9+8jKdPXNe4JlSBJ781iO0eeuGlvRJRsbopyGV+RyZD6DWpcgdmbY7004OMboPQsZMqfkMJ7aZjKktpEpJsmTgZBbn8aFNXVtdumQDIiEJpwIsPcIHipTY0C2SG+gS/hARFl9EjKQldWfs3Y4kjnS3eC6W0cRuFoumZZ2CgCAgCNgREDJmuq3DTsZ8tD2t41Wqqhr1astQhYyFyVsaWmUUTR3n0CyNWTM4Ehkz3WYUJ32bjGm70q1kG0dkTJv683I1ueBdsgGBUMRzJ+pqlb+XoUSBcgzVPIQBMUzUFfxcMWoHxnzH8mMR288/Mr8Fd7X1iOK48dEdV0vRybiQnq15xG5mS5+yGkFAEBAEhkFAyJhh0Ou/ryMyZkdqd5KUo20Mzp+eqmQlY5QJYpxSSVPq34CGkcBFxphcTVB2MBmOG2pKT9LJmiqeK8b4hlm40rezqRsDdTaqf5UcZVhG6YqEwfBcMZqFeieBVPFDXLfgrtI8pjhwIViPuq1EKY0a4VkdX/bxrGpW1iUICAKCQBwCQsbE4TYpvdxkDKRsebVqelLewOrkZqvM21cpJ+XfCxJnGLdRyJhJMaM4OUoyRrWQ0h5a9pIFsPitxUTC2KTjjBe3Mn8v/0r8YzTizPogYyK5gUrUbkBgEzHZ3YphQ3bk+yZvIgGfgOPaOda8mNoMZ4eLCSlZq4qA2I3YgyAgCAgCgoCOgJAx020TfjKmJGQqP6D4C4NMsbkOdTBNmDemkz5Cxky38VVkTFb8WblUE1OJvKEcaR2rft5Mh1l8KbNOUSmfN7CLGz3aiiK5ga7UGDa9ehqciVTRP7O1KW+I0ahFdgxbrThwkTCPuJs40yMGeMaGF3uZMYXKcgQBQUAQGAECQsaMANQxDmklY3bv3dF8+s+YEHNUjE3erskYfZ5jR0/Q67+T05TGaC+dTpWRMd9/NBuzYSupEpCFtKSKnLEX7NWJOp+gzXQVX+vuvu+MLumjNoyBMAtBpisSpmUvDCGaTo0rwkWNyWIMPJYmcUSMOHJjUQ5zkn7IX6Zw0mwCEZD9O4FKEZEEAUFAEJhABISMmUClBIjkIGPKo61LB7hwCCo/xlZ0t3Y31VoxqkydnGKSEGWRMULGBKh7spqqZEzDzzf6nm5nhk/GqBES48eDT8aYVqR81hcZE8cLZEB3RcaEiGCPwus75YhreyGrbY4pzhwX49G3E12MHuNZmaGvFwWzgp+sQxAQBASBxYaAkDHTrXFGZIwaplAuNncpfY6l7kbEpicZIRYyZrotj4haZIxSF7pB3jGOsHaBUVMY/RExvr3Sll8nY7RUpT7ImHheoAcyRifvJjHixWW1Q4I9dH2cqb+9TMQChISZCDVMjRBiL1OjKhFUEBAEBIGJQUDImIlRRZQgPDKmGrqZJuJyMK0pSl04kcUYx44cH3lkzH0P3k4rVy1vgGt/p147gO737nrMkB3JcCe+JsyckQilgD6fT+UA4oUxcw1EtGnzuvw7JfCqZvoSykqidDBv328bh1uC0nu4gaJuEqp+YgboKiJGMROvGGanpiNj8s4+bAPfpnSPLw7dsPh30V/SkrpAcTGNIft2MWlb1ioICAKCQHcIHD50rLvBZKQGAoe/PEY7tn00UlQYZEzhAikkCscftGSaVKcvRa9KkWMcZMyjX7+PNpaEQSG0zaVTHX61TROLtOIW6s89ZAwHcA1QJ/mgBgm4/D4tGKOieSrv2jSQRdgq0MMQaaXJUI06pBffjC3p1zmKUKGi0Z7JmEhuoJJ6uMVXOISIMb2OTcgq9btovzYefU+fuY6ih5lT6QgXNL33qhGCIkMLAoKAICAICAITgMCBfQfpzdc+GKkkQWSMrUqMSULVpQhJT9KTMxpja1E1xw4fp9dfHW0B30e/cR9t3FREb1hVkXub/qCfOiKmyXOYvVX/eDaBLOk4MX5eSyGqo9HSst1Ys8Uo67cQQo0RmWSMip55ieNPT2of+O7bx65V2AsX+0bt5PsYu+mpRkx7H+q4dsQMdQKs784ZNok4dWF4jaK16GAUqM7imPkPq9jLLOpW1iQICAKCgCAwKwhMABmjeGGZP8h3ZHT/rZOHDpWdSImOHR19mhKbjCmgcSNUo5L/raeImJAd0gjKMMmrsiq+gQsyBrZk6NY4NckNT4Zcy8aK6ZsUUT9EBn+nlJg5aEgmKeVDP+r7CCKma3FDRKjntmlAj2sLIBSjAOR2Clllc8xO7q1cMaWdBQGJhhHT4CEg+5WHk7QSBAQBQUAQEAT6RqBnMqY4TUnJNeA4mLprk/27IFE4/a2gN15w5//Ij7Z+f6R6CiVjVNe6/Hvu/qlEjJvUiHNmmdEfPp/PqCQXDcclY/J2pT20plGK97oeVh2UhUZtsdixkdnOULauU03KHhyZwPrAPjtxCBJnv/YBOaI00/J0wkUd2/Qd14ZHiT5nlfr8QgCMUiP8sUUPfKwWb0shYRav7mXlgoAgIAgIAtOJwMSQMdyIGFOkQqpEs0Q7qHpHDFqdptQnGdN0+N3v4hUywhoRg3oycZEcrBoxnH2gsh3V8hpMWDEKQ5tVE80yjIydIpzDmw8iYxgiciCJaTPc1MoqGwMNNyp7HTG8gGoVHYnJFSM3F91GQ4RwkTds1CIbclfZHl6cu0jIO+wmOugQzBkeSuxkhpUrSxMEBAFBQBCYWQT6JWM+2lF5CRy3puVSVJwCp7dLh2pOS9muiIw50m9kTEmA2N+rIy0nl7WMjMnb2mmbmSJjyioxelqS1f/0R7O4yJgmsnGkVld3k2Gtvm0iQ4/IW1o8N0BdRsRwxfCnJfGW3U8r7irN0omD14/W8lklGqZP9Kdpbtmn06QtkVUQEAQEAUFAEKgR6J2MCXH/2mQMN57Gp3JLgRGkKfVGxjRTglxkTE28+I+zjnNmGelJHJ/PGPxi0mFYSke56lamTZGWVE+bkyecyBfXciqJQ4zXZ4IB3/On1Vsqq+ojGqZcI8dWNDxaug3Ay9SUJ0IXzvB0RsQIETCkgQ3ZXZzrIQFcJN1jX6wsEnhkmYKAICAICAKCwMQjMPFkjOqWj5aMMeuqLzKG/5BVo2J2MEs3dkTpSYDNNLEvvKSAO3c6dEAeA0MAACAASURBVPKFQcZk3cwrLjLMsmFLVxjz+BzwGqnaFtrLYBBTI9r2cSSMZQd1zW5w1+xTgmWcOBKxPVjI9HyH2EW4TCcZw187V/HSjouAYM9FanG3EztZ3PqX1QsCgoAgIAjMBgITTcb4Mk3Czl7SFGb1bJtf9EPG1BEcupnVrp2NhDGFn+SjxD68efuFeLi6GowRGgwHNkkzLibrrjAmmShl9pAqF8Ob15HTyRk+QTaam0MYGeNRSh9kTKSdVDruANYQEdx2r4/E104Hy/AMEbLK5lDevT564Rf1DIL/olY/e/FiJ2yopKEgIAgIAoKAIDDRCEwlGTP0g0jDuyscl8r/75uMKeZv/mEwIhMZY3II84XFObSOfrZgFlVSR5ZMLlPJppSduA5t3q8VP4NIGIVBqUfj13axIZhzPP5xmAFBUTcFLjrORCwj+RUlDr9TPDdQkIj8qXwtOaJw9JzPwyANfQKN5HvOKvWJu0jJGsliFsWgQ/+mLQqUFvcixUYWt/5l9YKAICAICAKziUCvZMyHSgFfF7wN1yLzh/luaWtcnYhp+FPtcccbGVM7RC2iobUQnYyxY8IICjHCb334a0ScKF1NQhtJm3Kdpi+1dRjZDYWMUaNjyoQnRb7QB1h1umZkTL/OKs/i9dgeTa19EDElZxFx/4wjEM0TcemJfE4e2vaZhukfAVTVhbvK9hyh+2QYKaVvEwHBXizChYDYh9iHICAICAKCgCAwuwhMEBnTdH2tPlwnZIxJoWYHqi8yxm5ybcaj6YK1mZI439JBPnDJGEO7HGWbs2qINGiRMfmgxgiYlgn5I1l8W7uSty//2oGWWXYdhOLflfw9RHNEcARxNjskEVNh5FO2C8Me8PVWQ7JbuTh6vjvAaL8X/EeL77SPLvYx7RoU+QUBQUAQEAQEATcCE0TG1IIafbdhSZhyeKuf1fyifCt/9PC4jrZen0uo+c5t165JxrSxavaIjS6wpmroE7p4FYPt2Y8JtsQCNciYJhFTfYXomDaXpxSPGe424HogNgbuDDdd1dtHCdTTqFJYJIo1hGHWEkHCVFuAv3inhCEiTO8R1iGrbMIlzt4wBh7fV3CPx26x9BQbWSyalnUKAoKAICAILGYEeiVjdhdpSrrfNVoyxuSstj2/0jE7iqOtf/v+SG3k0W/cT5s2r8vmcL9X12Ng3B5rXHSBJx3HRsZknxfSW7iBNh+gMiiWtVjImKqnMmUzQMAdFaPO5nZl+0tP4vMRjh3U+Io/4tAGH88PDJclpAnOEyPHJUkshKCX7hkjrg1ZeKtziS8O39CWHjWA4B4F26LoJLaxKNQsixQEBAFBQBAQBDIEJoqMcboWEZExDT++8pd0MsbsSE06GYODqptXTePEBkGwC5eaCBmdjNGky/zcFtQ6a+PalXqxX+1I7WqoYhKHf8wi/8rTp/rIOglOTcqoBAN4sQWSh7w7DsERxBGIdnk5ogzn/PRjIAsLRCcPpbRuK1EyCNfXcGsOn29We6QLRKeOEK3dwl/hYsAeJ92dP0V05gTR/MWU5pYltGot0cq1Q5Zk4sPca8sLZ4guniO6YnOYGIvBNsIQmf7WZ46ltGxVQkuXT/9aZAWCgCAgCAgC3SMwEWSMc1kFszD0u+cqlIIRMaFMNo7ImMe+cT9tVCJj2q616vDlf3c5mXEObUCNGG6qkqLYIvag+EQdgKHZKmLBfIJSNQ1j4aZYnDaWsadPdbNBGYgUE/nILK26cTfiDcd8OGRgqI+9AhYJwzgdiz3hiBvOXyI6e5Lo9BGiM8eJTh8lWrickwC3PpoGEDL9RXqNGKKxDH/5EtG5Ezn+Z47lRMzCfK6HW75KNLfELcasO9uwzy8PpHTyENGlC20sliwlWrOZaOM1Ca2/mmgQQSSORdGBk1w4m9vD6aNpZhvnTuYk6fX3JrTlJt5gs24bPBSmuxVISOi+tINTR9KMlFuyjOj2rw9ozYbpXp9ILwgIAoKAINA9Ar2SMeVpSl1HxFhhYqRs6A7hWMiYx++njZvqNCU3GQNCwv02Ps6pDSBjIGAAn9ImF3wkQq7BfJ1F6Zfir41EEpVZqRp6nCFbQI3Src+HYh4Ro7YypdaoRXS6v2lYR+QwIIbOsZFcJjm4IuRz6jhy0I9JZQrXAZy7s8drhx9RBnjQ16+lK4jufSalwRxvjj5tmyfhZLU6f5ro7IlCD4eJzp3WbiCFuHC27nmaCPqwXbOM/eWLRJ/tSOnQPr7+1m4luu3RhG27/JFH2xL7sLQJON2nDpuJJ0ix7kqi27/mvq/Msl2MVhP9jz5/GfeGnIADMQt7ADlrum56KKEtN3J+Y/pfl0ggCAgCgoAgMD4EZoqM0ROQMhitfr+ZItCzPfogY9qS1eRL7Y+1CZl4pzbybXnll9rIIfUQct2J9Tu1qRIRA17GTeG005N0e2hxN0pyT4NbimOzhtq1YY9oLiRqAst+atVQoto7c5kQZYSuoeaI4C4i7dPEeNKStv8mf8Pqu7hkzOJ0+Ew73odo/T2c7jf/nNfeR8bMMv4gJva+kRKIq9Drjm8kQSleoeOPoj2Ip3d+kRJS1HyXj4yZZbvwYTML3x/5JM1sn3MJGcNBSdoIAoKAILD4EOiVjCkL+BphV5gFn3tkVVvjxbeentQM7aiaapON4zSlx4rImDY90aRems616hTmf49xbJ11YkzPGA18DI6p8pFKxURtLTU9SZHFSKN5jMQXSwL5ChTHzmFE23cGqkY5NQYbbmS2znjPoq3h4slDu2QcUZr7hGMZ5Xx+ApGNmafhR2/k6UhI9XA5fULGuIAcnozZ8SIRnG+fHmxkzKw72ycOEe19PSVECJQX9hfsEp8hvc52rVpHdNeT0xcZgzXtfCVPP4FtuC6djIE9pEWI26zbRlf3wkke58QXKe1/L6VL5/N0RdclZMwka1JkEwQEAUGgPwQmmowZ3pnXgTU5XhmNUTvgGseRRcb8brSnKZVkTNsM1IgY2xv53EFkF9+tH5n95I3Xs9XSYVpBGaozFEIMqAPlApcpGq3MkmL1xvq1CqD67EY0Y9isDvZuCDLt6Qoypg8SJlNMPABdwh0ihp2M4axlPJExmb2nubP30Zt5jRLTJWQMR2fxbUo9wNna+UpelNV0mciYWXe2kUr3wfNNIgbYIC0HNXRgwof2En3yQXt3olbMvc8ktHx1vG767FnaxeljRHt+n1pJGZWMmXV76FMfvc2d5s8msPCDu1L6bKf9l0jImN60JBMLAoKAIDDRCEwwGTMkFWP0cE0uecHDlB6a+vI7JZocMkb1fJvriIswYEbSOL1cQ22SxkfdkTGNXdSQyV2QGf3YZEeX7ABz27Nla42n9cz+Ob7IjUycEAZEkT/OXt2AckSxpycxldVLs/yt6wfPJ43og1IUHxkjDmB3SkMNn+0v8siYWccdpwXteDm3TfW6+ZGENl3X/OzcKaKP3kqzGki4EBFzy1cSWrGmO930OdKB91I69JFZgpKMmXV76BP/SZkbpMz7v17IThEzXULGTIqmRA5BQBAQBCYLgckjYwofcygqhkXE5IqoziXSyZhCT/2QMbVrWca92Mwm1rENiqTRCCqjLArm9V8DyZiqY1W6tyJSKhECiZhcx5zLT+pwRglpw5NLXYGDcog1hBCB9bYcBsQwfpecF0eEKqqqlCXp97QsPuT56pAWsf03iTEqw07GMMlWvjDSkoje/Ik5bayMjFm2kr+rpxnQfe+kdHh/cwUgVxDtYtrfIG1A3ixbSXTrV5PsdJlZub7YS/Tx++Y70forE7r964vDJmZFn8Os48PXUjp20GwLQsYMg6z0FQQEAUFgdhGYCDKmSLQoQ1SYzrNDKa1nH/PDUP6pO5pgnGRMnQAxYWSMCrXN+824DJV88dAgldINgydNrVRTVtlLFWNnNQJ9eNUCmokm4ydhPMhY1mQETGOaxvjQz2FBtJWMgi8yiYEaK6hlceLzhPBWHrn8ZVpBlpGYUHaCC4iMNRvzE09WXmEz8jFi2tJ8QcZcLsiYs23TsJEx8iZ+ND/ab/+FuQ4KyIV7v5U4T1MajUTjHxWnB+36bdo63WvjtXnEi+1Cyt1gSfxx1in28fiXm82YHcFtWdqX+4j2vytkTE+qmahp97yR0tFPJpOMOYwj578kuvnhJDt2XS5BQBAQBASByUCgdzKmct8VT21o9yeIjHErYpxkTC2JTsbo7ntOJ8Q7t5a35q4nXRe7odAw+RqadIcRYXW86u8V25I/dBcnKGV/VdoHRfVoz9DqEivyaGiDC9/M4VNOEBkT6RF1GRFTWpmKPFInjn6a0JGPqZU+4dMQyJhN1xNtuCZVHOpwLfnm4X3fBBiFULPIGAYZIyQMD+HYVu/8BdFlQ1HaxULGgNT88NU0Izv167p7E7rq1lhk3f1Qq+fdZyNvPB2ItHoD0Z2Pm4sNf7mfaP87QsZ0APPUD4GTlXDCkunqKzLm8gWiT3cilS6XC2TM5hv6+m2behXLAgQBQUAQ6ByB3skYrCgnFbr+ccArcDsp0CAyHM944yVjTCRMqfNmbEcoIVGP4ogECX3WrQJUdN0xyBjVlDOeIZ+8EqHgHsxWwY9mMfWvqKyuTY6xPcOnNGGrTBTPyDGk1ZqE2ofWvcstrouCt9OfbAtHVwdhyVKiu55Kadmq6s4UjtPQPYSMGRrCEQ2w2MkYnCqFor34U7/u+HpCa7eOBvhjB/NCuX1duHc9+ANzepWQMX1pZfLmnTQyBiTmBy8sNPZrX6TQ5GlLJBIEBAFBYDIQmE0ypvLJrK58jn4VlmNXxvjImLWVEPUjp825TONOT+L4l6HPuxUvEu8II+olMZExJSJVwEzF/lgV5gzgKXt1yQoE7uNwlCwRMaUBhw8YKLHSPNQ2iq5d8kW6CKin8vH7CR0/WJ+4VUKzZgPRFZuJlq3IQ6wunEmyMO2zJ9wQ3PwVog1XBxKK8ah6AZbImE7A7WSQxU7GnDxEtOt35hvBfd8eXVHeT3ekdHBXJyqMGgRpjQ9+P6G5pe3uQsZEQTqTnSaJjPliT0qf7Wqf9CVkzEyanixKEBAEphiBySBjuvDWSp+14Zyqjmz9RYur6T0y5j7auGldZkZNURxkUqATzoqkCUlTUow+5zYCBSr6p1n0UtG7OCKy+kCTh5OCYda4ukP5UTWj2NdhKDnYwiEwj15XIBnj4USjxFBFAH+3/52Ejn3aHAopI9ffl9KGa0xTJHT0E6JPt5Px7T6crfu/i5oy00XGzC0Js6wo8KUTLXYy5sC7KR3aZzaEh39kJiu6MBsURj3+eT0SCgEj1WJuiXl03Bs+/9B+5PSVt4KkNe8Z1JxCqgnqTZUX7gsPfM88n5AxXWh4NsaYFDLm421pZv+mS8iY2bA1WYUgIAjMDgK9kzGdHDdr9UMsZIzeforImNigDi8ZE+JoaxwBm4xpBXlUIS8VC1WKkY1Z/KP+zO9wTjIZ45feTB40KLopIGHKVcTaquv2qprpFx8SHdyVtAqJ3vIVovVXYxSTUedawOkuu39HdP50c7arbiO65q6+bvDmTeiLjLnv23lBYrlGj8BiJ2Pefy6l82fMOH/lL4/oBK+U6IMX66OxYev3PO2OwgGh8v6vUrpgqLME6dEfR2zbLqR3vPfLukgxCmXf/512zRi8IPhyX0o4Xcp0yWlKo9+TkzTDpJAxO19BsV4hYybJNkQWQUAQEARsCPRKxny4b6dSonUIJbW83ICIEg8JkacpvTeEcP6ujz3+QBEZUx/pXPdqriXcwfUU+vWRMIhcyarnFpf61yp4QJWxok7yDiZ2pDxr2ARNeZKSWry3LFccyGZYrSBwHL8G/S26mbKnqB6fjViWH26rbhxVMVDMdvuLRAuXm33gNCFdwn9aREpnjiVZMVKQHbhwYspd3xxdqoV9dW6AczKGrAV8sV4hY/x7sIsW7/xF6ijgO5jp05RAcLz5k4UW+VnunUf+YDRHtODnYtuvFyri9MpbE7r+XvcdNSdjFhxkzMBJxmBNu3+HQsX53ly+iui+7wwape3KSM2cjFkwmldOxowGly7sWcboFoG9byw4CvgOaMuN3TwJ+KTe+cqCg4wZnxw+OeV7QUAQEAQEAaID+z6jN1/7YKRQPPmtr9DmrRtacySdkDHG3zYPGRPgXI6XjMG7fDU9opkqERMU4Uzt4eCgR7MU0NYI28KMLA8dRVpSwxpUORQypuRyYos7G2Ucz7NQtbz46cqeCjjVYPGjRu10jp0YBu6KjDFNjxOTDrzbnnTjdUQIw+ZeKPyLkG5c19xBdNXt/L7cOWJJmLKfkDHDI93VCIuZjLl4nujdX5hJB6QLPfzj0ZAOIFbe++UCYX5cd39zQKvXuzXaBRlzcFdKqFWDa81GoruerNen/q4KGdPV7pr+cYSMmX4dygoEAUFAEBg3AlNFxrTcU6ff1P6y4csyHcxxkDGPPn4/bdzkfrqMdWytZAxz/Y3IloIdqY6ENlprk0DSm2Rkkx5oo5Ex6KMGz7gIJZ0r0ufzpmeNeMcN59orq2sMNNyo7CVzbUQbMNZWTXLZRPjoDWrUkCj7rr+K6JavFobKWOjCPNHZ40QLCymt3TyKU91cQvAAFjKGocgRNynvQW//bGHRRsbg6Pj3nhs/GbOwQPTuz3PcQcLc9VQzQsV43+ggMub4wZQ+LE5wuvKWhK6/D2lY7XuvkDEj3nxTNLyQMVOkLBFVEBAEBIEJQaBnMmYXzxspwGo53l4yJh8+jyjRGjNnPnbkBP1+xGlKj1ZpSqVVtAmNcAd3yPSkUhRTgIYzQsNFxhRpWBYyxsDJ5NrT2uvtdFU27WREdQyYG7gT2qQ1SCejulfA3B/qIOE26gfRJsaOF4nOnWz3R3rS/d81H0Hrn63bFiB68Ia+JBbxJzBKkjRLo+KmFg1LxuDEKRxFjD8zGQZEKHK8bEX+9y4vdc3lurM1Y72D7udTZQfWcNxVzHO8i/kj6+qoDvhEkzEpEfDPMAAwxa14oOAfWWc9gxkFbZEuZLpGGRmD9XzwfJ5ydOfjgyxKxXd1ERkDknbHywuZPd3y1YQ2XmPeLEORMWm+Ny9fVNIl5/LiwkuW+1YZ+L1qH2rAZbE3sT+HsQ9dGugNaaSwjdj7TGbL87lctmLNXBRwP8JY2ZjF+mPuD7gfo5/p/j0MGQM7Q/TX/KU028f5mhNavpJoYClUbVu7pClxrULaCQKCgCDQPwJTQcYY+IAcObXKawvL2iVvFZgNcDT7IWOai8nJpDBj6SQ9SZ+yDGqJitJop9uUn5SZSzrJUq7Bpi4eJP3UWeHJxtBpFNaMcV1NAvaHOkzXZIxLjF0vE505bl4ETkq59m6fBtwRXLEI5iexEB3en2ZFgivnGNOVZMwc0Rz+W0qESB7Iazoyt5QhloxBcWKcqHHqcE7EZERJQcZg/pXrcidzieG43tD1nz5K9NmOvLgrHLByroxLLRwXOFM4avzau5JOa6sAZ6zzxBeURU9Uc2t4L18DrBNav5V/P9Xvo5NIxmC9hz5K6fCB/PQglRBTiSjUU0LNCvwX4hyDBDnycZqRBiAeTBcceVeK34arE1q5NtSq6vZYF+TwpSeVPbogYzLn+Fw+4rJVSUYmmq4oMiYlOvZ5fuLNhTM5EZORiEXtKtwPNl2b0HX3DIJ0ZZIP5MOhvSl9eWCBLl9w2UduG1tvCrOPck7Y3blTqLNDdPIQ7gVpdt+5YnNCtz/GWwf0fOZ4XnwW961L53NsQB7f9+05NoGt4oD+OOb5yCcL1v0BvFdekdDVdyS0dnP7twO2jz3w5f6FbB8sX5XQPU+3I7RiyBjoB/Idhn6wf3H/XKjvm/npgAPCHnJdwB+2ePlSmslqK169/ip38WrMsQFt1vt+Q+P3s/QUBAQBQUAQqBGYGjKm9Qho/J1of2gM4ghwNvsmY+IcXEc0CHftBnzzWJuKQgnaR2Vp4nI9rSiYhlzF5AWPYhLZRNCZTaKfB4rhZi1wdkYgBcHPa8y1DctocbZqHswnyv53KDui2nRBDpyKdOVttsK2plgqHkS2ViAEvtyf0pED5iOzXaNDXtS6ue5e89vfUDLm5Je5LCAn4OC5Ljzo3/41PHiHrx/EzqkviT7fkztO3AtEwObrc+cdRxTHXnCUv9gLxyMnm1hXQrRmA+wjoXVX2nvYyOxJImNKEgYYwP641/LV+fo3Xecv/AyH7sPXFoxRaNz50A56vveZwdDRDdw5uyBjMJfzpUYhTAgZAzvFsdkgz0Bc+K6N1yZ0yyM8IkMfq7aPhYpU8s2H73P7GNBm2IcjIuPU4TTbfyAnLp7LbdBUmx/3mHuensuKIOvXSYyxJ+978bzbjm9+eJAdZ869INcXexboMIhE7v5IiNZtSWjDNUlGjJw/nZ/iBV2pa1uzMaG7UUNIEyeEjAFZDnIH92rf/QtRONfdPaCtt5if7WDvH3+wkOnDeIggF7SiHQj6+7831wlRHzi1NBcEBAFBYNEh0C8Zs9+fpmSOioGX7nLRcz0aszv8zz8NI8jImN+O9jSlrGbM5vKczVzqeD982PQkQ8RAEZrDegxS+RoFSZWMaRAxRjXWM1mGqzBqkTrVnCxpu9vw2nThsxvZr+7k44wUuDfKIQvz4MzAasMR49inCe17y91y7Raimx4ZccoSCIkjRHteK0LLWSs0N7rzKfObf5AxO17IIwP0Kzs9qjhyFw/0+99J6dhnYUIgYgFH/YZE3+Hh/+DOlA7uDptLbQ0S6o4nElbaiT4LInE+/F2d2hEjxVW34xhzs3NjJWN+6qgZ88z4TlOCLex8yeFku26cBVh4Q47IKFu6HJz5HS8tZM7osNem6xO6+ZHwu2LsvBkZ85znNCULAckhYFS5MjLmbctpSlfVpymdPZHSh6/aZbKtFaTl9feG5RPCPna8NG88gc3442mYHPZx66MDq3241q0Ol5Ex3zKTMYf2pbTfgp0u0k0P808BOn0spd2/zSNN9HtOFhWGlK0iWjHGxu74xoDWXdm2572vO05TKuTPoic/zk/g8pHlqmzYp6iXtNoQsfLZzpQ+3e5h3gMWCt3LKWABgElTQUAQEASGQODAR2M4TekZ22lKDDKmtbbK83O/3W78TJoZHSds5TQo4Pv7V8ZBxjSfDOOiDDz1UThergmVzE8b7kG6LNzbiq0xhTwxp7I3Yw4wxMZpPuHV/wqbWW2t0UphA3Wzkkj7iLNVs8gcEeAs4U3n9ufNxwyrI4Os2HhtHiUDp6DLC29KkZrz5d48rFy9EAmw6YaEVl4BZjWl86fy9KULp+0SPPjDdroS1ppFxjxvDjsvyRhEwXy6HSkPcSu86eGENl3P6wsn/aM3UmMBZaSRYN2oR5NFzhxB+H37CPJyJujkhgfwJpo3N1od3k/0ybY2EYOxNt9AtHpDnmYBh/TLj9LqSGTTDJtvJLrxwfZmm2QyBhEJH72VthxtOGsbr0OaRW5HiAxA9BhSPmzXmk2IjBoY0+TgyKJGDDuqwDLJ0uVEdz89GCoKim8dectYMiaUiMFcPjLm1q8OsqgFpJEhBSX0QkQJyAzu/SuzjzfbpE9lH1uSLEIJ+gUp4LSPjblTbpobKYnHPksJJBP+tBELLjIG0SGY//yplI5+5o5g4ZIxWNP+dxda0SZI80Ga4tKVCaXz+f0UUTmu9Zt0haiZ2x4zk2M+MgZHnUM35ZHpobaAyKCbH2nPvef1BTr6CefX0z9jvl/N5Jm/t7QQBAQBQUAQCEVgusiYRriIPSYCILTe1gf+To2XjHlAiYzJVRjn4HaQnqRaUIF3M1bHEDnjtbqUUiWYKVOF+iK+0k1jQuOoNl6tGUvjFai7BoofF8efGFbUdaiJb7WBe6McLs5G7cLwxKhtHBEg+99KW0SIaQaQFnjDvP6qlJauiNOUOi7Il893pfS5FhmSpRxdjxx/NeIgXxkiV/a9TVn6kB5KvuIKOFxtyX1kDBydrTcndHB32xmCQw6nC+SJ/oZYn2nt1jxdyce5wplERNKxg80RQH5ktXruao+ByIo9v0+tqRIoVHrn4wkBA98FQmvfm21LQZrVrY+2057gICJaCKlMtuvqO4iuvjO3K58z/nbPkTEoorvr5bxuhXqB/EPkCepzqBcIMdQlwTHNNiLAFSEDcg9kIC7UNoEeTRfSWe58YkALl3Mn98zRvPYH+qLo7jJDiopP18N8H0rG+PTuksVFxiCdBSSI7vDD1mD3+BP3hRJj0zxoc8+3BrRqnf++BdJ3x8vzLQIts4+HB7R2q9k+Ptu54LQPV4QMZAYBhGLHphQZFxmjrhe29sEL89Z7FYeMOfFFSrt+244QQRQLCBRTFNinOxayKD9TihXkW496R1fkdWJwj4IebMWEXWQMosOOHWzvQ8gEjDA/avrY5IAs2GcP/6hdOwf2g/1ZXvveTunMMfNevebOPA0LewQ1tmAziCRCQfyF+TQjZ1eu9dvaMPtT+goCgoAgIAjUCEwZGVP8QHj4gAZnU66V5+nVyBSDZEdbjzwypiZjjLIzLdZ5jLN3/ab0pDIepvzOTYAZxVTTyZwymB3BViRN24/Npu2bjIl7dLFExgxjBExbaXpsMZ1iCUP7XF4TNZyMhvDsz3fx5cdD75abErr6Tn4fU8tDe/PoDP1CHRKkfuQFUtvf40F7z6twzpo9t95MdN19zc/K/eyKjDHJBsf3+nsTWr2xOMUkC4sn+uQDO8JwMu5+yl0jAnMh+kYnoPA5at4gusZG0IEM+uB5+5vvFWvgcLoLh148m4+hO66ocXH303YHCU7Hh6+ldPKQWedZ+P83E1rFcED6JGNskSqQH0TI6g12mwYZA93ZLpCHiBpwXXDWrKcpLSV6+MfNN/ZlIWFXcerhdqHjXhKQpjQMEQMJnOk66g9YIS4iNOAQoygwLpAxqMuDCBPbdeODg4x0dV2wj/d/4dfyJwAAIABJREFU1SZiSvsAMWS7YB+ffGBPc7nu3gFdfbt7/rd/Nt8iCTEfl4zB7XLb83YcfGQM7q3v/XK+FR0IIv6B79mL/6If0seOf27GH3V7QEZxLhcZ0+qfEF1zR0Jbbh5UxaEvnE1p9+/c0WgoHIzoP9e18+UFa8SPDUeQtcCij/3KwVbaCAKCgCAwqwhMFxmThVOUP5hmR3bYdBo9KGE8aUoKGRPl1Y8mPan5kBpBxGDXDEnGqBvP8FxreL6JAjB8f2vThM+q9yiPqtJXHC5aUA8OA2IZsKvIGK4Izfly/OBof7GX6PPdYSkAcODhfIJE4B4xXcKAN4k7X24XXQQJ0iQFzCtDpMjOl5pvQG95ND9ZqbzUvcclY/AQjeifLTe1CwHjIXvXKymdPmJWZkZofDNxPohDboyhkyF4637PM3YypJzxy31EB961axvpSpDddMFh3fkSip62v0WaEdKNXBeIARA5tjQuHJcMQsN3ylCfZAywQ+FX/cJb7owAdNyEsE92/RaFls34IxXm3u/UTqEJy1AyJug+1HFjbmTMsEQMxObWTgEZghpF67ToFIyBPQUiwZYShlN+cLKS6zrwblHAVWsE8udWnGbktQ+7Aw/7uO877tOM3vmFuUYNm4wh3F/sKTw+Mubj9xeyKDD92nxjkkUFuS7cX9591hyVAzLn3mfmCOk7votDxkAPKJ59zd0DY1FjFPTd95adGLv9GwNCupPriiFjfGuT7wUBQUAQEARGg8B0kDHW353yi/oHuCJTkBcTeOlEDLqPk4wxzc9ZwnARMcoMCmRu9LjYKg9GBu6hnrn4kjusEgmjP3oNS8Zx8M7asLHyjWhauyf0yzdkyPdcJkQ1kwA9uUThTm3eF00hzhzL01dsx3na5ICTccujefg5h1yCk7fjN2ZSAA5TM+LGvsID71BWSyUzpYTovu9R8bDfdqo5ZAzkv/3r7tOJUGh418tmmUCogEiy1aVAWtYHvzaTGVtvydOyfFf25vpZe3QMIjvueso8ztFP8zo1rSvBW2/eUdm2qJ5yzNu/YXaU1Tn7ImPgpL/37IIxJQ+nFHGOjcYeQUFeW22P6+5NslOWbNcskTH3Iu2no6N7fWQMCD5EV4BMsB2PDcyRXoM0G9OFqBhEx9gu2Me7v5g32sd93+alnSCtbPtvHPZxzyA7+tl2YX7T/TeEjEGEClJ5TJeLjMmjxuaNqZAofuw6dr2cC9FJqH2jX9AfolE4aWI+MgZpRjc/NMhqO9kuRACC2LJdiNKBPbkuIWN8v0byvSAgCAgCk4PA5JMxDU/M9CONBmmz1IHqVTE9PnUaNfZmUZExpV22Mob8jlbbpGvgKzxzVWXJG/WI/joVrYcjw/6BBcRIGb0Vg/mjYvGmCTksQLSglo7MfTFKcTki2AlKVdv5SHi7eeKLJKuPEVLIFpExiKyAM+q7cIrP7t+ai1Xe+WRSpIr4V5bVdngxr+eCorM3PJjPbHpT7yNjttyYnwqEGhSuC2TIWz8xy+4jY3B0dbZuw9Ju+UpCG671IZd/j3Qp2ylYGSn1HaRvNMfCnCCCUOxTv7KIlif9ekM/ODnv/dKuG6SvmYr5qnP2QsYgqum35kKjiGi6/7u8FAqkISDNyEZYoujyfd+1n54jZIzZxl1kDGz65q8MaBOcZ4+ZoujsIRxNbLicZExmH+aIEtgHUnQ4F+5FIDRM+wz9ERmSpftYjrvuk4w5dzKlD15YyO6n+sVJ8UIf1I5BQXbTddeTg1Y9JlM7FxkDMgf3Sm89lpTozZ/OW4+7FjKGY83SRhAQBASB6UFgcsmYtq9VvLpux0IA7ry5SqOEKcHkD2O0cdSMeezxB2jjlvJo6xC5PelJ5VB+37CatHZ+eQ5OW9r2ZCoZUztzniO4taPJzVovZ4+VNQTroq02VSczj5OMCbAFEzp2ciQcS44oMalyeCBHSgxO1cgcC85ERIR6Lzc+5D51af/b5mKwcFAe/EFRo4UBBaITUIAYDu5Vd+RpRbYIN85pStxUq3f+IjUWyPSRMSBQbEVwEVGzinn7Akm2/QX7kdQ4bvrau5u76vjBvACw6brunoSuvI0BeNEE6WW2VC2sAYVSXVcfZAxs+IPnzY4mUpRQuJh77X83zU6YMl2wobu/aY+yETLGjLLvNCXuEcEgAkAImC4XGYM99f6v540FeJGidNvXeGQd5rWlOmXPWJ4IkT7JmNNHU9r+ormA8PX3DZwRXyXeSAHc/44Z/zufHNBarTi2SU++05S23Mjbq+//aoFAMJkuIWO4dztpJwgIAoLAdCAwRWSMOxSB9xNnV4rNHx5HZEwsGeNMTyqXynREs+aNI6yb8Stsc1ZrxJg6VfI03xQauTeHH92IrGEL10FDRVC+zZUtLcqYEjKmKzH5JqmTjWE2CVIGhXJBoCBqhnOBkLn1MbNmQSS+/VNzZAlOI7rta5wZXPcg87xdkjHv/sKcJuQiY8p1m946YzUP/CBh1VNA22wtL9gjl/AmH9Ex6rX3dRyda8YNqUVrt/Bxx7HYOF3JdIGMeOQPJo+MOfZpSnteN8uMI9tRrJl7IVUJqSjGK8lP1MLJM6ZLyBgzbF2RMah79fG2cDIGaT1I7zFdqIt1w/18MgapSiD+bBdO2sHpQqardzLGYtdX3pLQDQ/4MbDp0UdCNe9VC3TEcsS0r+aNOg72KAgm0yVkDPduJ+0EAUFAEJgOBCaGjGm5q/or+IYfVkfA8B9D3QrplYx5on20Ncd8vGSMy+sFcOr3Bd41nirgzIgjCxFjVF3jbGurb2ANahhzUtIQNWJsFloW7O3KgjkWw48SUUfrMhoG43LIGLNth5Ex5RoQhYKaI3jYRhFa35Ud0YzoDE01SC1CEVij03Mb+vhGtn3vjnDrm4xB0VykCdmuR/7AfQqS3g+FeJHuZbpAiDz0o3o8EEGo0XP2hLn9/d9z18nRe51B8eQX7cfYPviDAaFgp+3qIzLGVrgXMvrqvOjrwF5466fmKBu0RZoW0rVMl5AxZqvojIz5MCUUoTVdrsgYVzTLtXcPspObuBfs482fzBvTfTAGSA2QG6arTzIGJ1GBwDARxms2JXT3U34yxnaiFNKz7vnWHIGw9l1dRcbseHGBTh0RMsaHt3wvCAgCgsAsIDAxZAzA1PmB3BkqPs38MJ2yMaS6cDw9RXNOzmdMBXwfCyZj/Ck+2RJtWBiepZrkhqmj74Gu6KMqMTHwPWVhZcdwpq90iSafjHGQMJly/DUEOr3BBO4Lde5xR8Tk87msgGOL7TZw7HEM9hd73ScvoeAkjjrWH75xNPKHr5qBvP5+HJkdrjHOaS59kzEnvrCvG2+NQcaEXB+/h1OBzD1Axjz4w6Q64cpZ9DcheuiH7hOg9Fkunk2y2hK2SCmkXK12FHbtg4yBk4mIFtOFE6h8Rx7r/bYhBcJwKhXawXFH/SHTJWSMWQd9kzGuKApExfiOLNdX5UqRcZ3q1CcZgwLG2543n0aV1aL69lxWpN117fn9Ah39tH1/X7sloTsfH3hr/mBsIWNCfgmkrSAgCAgCggAQmCgyxqiS1nNh09tvOYqBTqfP0RxLmlIgGTNURIzFz3WTMYUSWmxZqbEm6FUcjam9D3CNlFPV3wzkCXMAh97uQdyJFShFjKABhxafFY5imKXLqBjO1qzNY3T6hWMLUsWVurT1ZqLrtBOCjn6CI0fNqrjxIaJN14epiUPEYMS+yRjU3rGte8lSogd/FKarz3cT4WQj09UiYxaI3v5ZanzjDSLowR/wyJgS64vn8vorOH3FdOE0JxxBbLv6IGPe+fmC9chj1Dji1qEo14S37rbIJJw6gzo8pmuayBhKk+yoaFux4nGdprT+qoS4NWNwLHNMZMzbf2E/EvvGBwa01RLJYrNxV1QGTttCDRbT1ScZg9+3j95aoMMHzPeVFatBsNuPp8Z94f1ftYvmopYXjrVG+iTnEjKGg5K0EQQEAUFAEFAR6J2M0WNdcuFKR1U/eqf5kGh0FDken4qAxyeeSDLGRWj41m/xM1hkTKGadnpTPmn2fy31qZ25lANu1nt7c+ri5okqYc7fUFtemYo/q4eM6ZLh4C7OZxeGcboWkyMCl6AwL5ufxoQ3qUiXwUO46ZpbmtdCUbfakQMo8Ghuf/19RFtu5iqDWXi7GK5vMgZv/g+8a14byJOH/xJ/Z2AUFFdG6o3pysiYHyXVEcB5Wo25Tg9088APEwIh5LpUm4LeERmDP02X75joPsiYN3+yYCzOCvljImOyk5kOmfFHep7t+OJpIWOgb9jNYiFj3vzz+YywNV0xkTGuI7avvWtgjZzqlYwhossXiLa9MJ+dmma6EOGCtL7V65oPfYgS+/BV8ylS3OK/5XxCxnB/A6WdICAICAKCQInARJAx7cdCExljIWKqMAxmMYpi5aWjqXEHLcuYLDLGk57E8XaxQiPBYI9BaeePqTAVRIyJXYEaK5mU6JqI/WfQfsQoEV26JGO6Zjc4y+HahDZWl6JyRWinJ/l2pw4An4xBTxSF/egNu3QgY5CyVF6IENn/thn0q24juoZRMyaGbOqbjDm8305CAY3QmjFOMmZJUTOm2HcuMgZz3//d9lHYqoZ0vH1kzEM/GjR0rmu7DzIGNV5sUVyIYkE0S8jlImNuejihzTdMZ2SMqutFRcb8xH4McmjNGNiRi4y58aEBbbXUFOqbjIHsxz9Paffv7AWIEU2HKJd1WxNatiLJ6rKc/NIceYf0LpAxjGDeavsJGRNyJ5K2goAgIAgIAkCgdzKmrQZbqIqWpMINrTDoOcTRPHrkJP3+Fctr4Y5siFszxurIcb3dhpeS/6N+7DaRMQqBYpxDiYhR+DOMq3Jk+URhDoMOrVnOjhTgGqaTbKLhiKihVhlhG0OqqhI3ZOrmnH5bQf0WFHVdtZ6U03TCyJisOOyLKZ2zFYf9fvOUoGOfpfTRG2ZtXLGZ6PZv+DQVFhFTjtY3GYM6CrZ1Q8bQIrpffEj0yQdm6wCOdzxe6x86wnHcNjLituz0H8OviMWIszSlFxayt+j6hUKdD/5w8k5Teu+XC4Tji00XUlBuuN+/X9S+O19CcVATZsB+QNCB6ZrkyBj9t3ExkTHvPTtP5232cXNCNz7oL16r6nsH7OOw4RVZktsHIkxM1ySQMZDrxKH8iGrbnvHdpXEfuOaugnQK21pSM8YHrnwvCAgCgoAg0EJgwsgYzaPPxG2nfDRqpoR4fMryeQ5nQseOnKDXpomMUeHKwlK0KrolBhU/0OgQuEWUqJjycKBihBAyhv+8w28ZuBCDZ1J/FD+rxhiGsIDDLiB2X5Rbbtj5mYFqNSRhKO95LSUUll22Cjn9Yaf5qEs7uIvo4E4zWHpkDBzY3a9YgEUx2R9RVXjWBF9MVAzG6ZuMOXWYaJdt3UR0xxMJXbGJbzAgYkDImC7UQNl8Q/0NyJhtz6XW2h9IDTORETasUUMENWNM5A6cTJUIMsnXR2TM7t+mmYNpuq7YnNCdT4TtHazfdDrVIKuPMaDlq8y6mVQyxqTrxUTGuCJZYB93PRlGxmz7NeyjbW9IIUQhXFv9lEkhY7J75iWiA+8v0PGDKV2+xPsxQhQk6kXd9JD7RDXXnU4iY/i/A9JSEBAEBAFBIEegfzKm4gIaOS1W/eTOm/LwGeh0ZtMxAhXKuiRIU+qfjOkgPUl7Xs//aQov4j7YN6NiEApj7mkHmztTF7RI8IZXhAuXU2M0GoVz4kYLlj9wX5Tj80hKnjQcEWIJim2/Sqs3n1ffiToXPJn0Vkc+Jtr/tuEt8IDooR83I1myIo+/tK/q1sfIGKWR37Li9d43GYN1v/esfd3X35fQ1lv4+H8IIu3zdns4Qw98XyPWUqKdL9uPwl6yvOij398seGfHdD+/kNUU0S9XvZSybR9kzGc7UvrMQhiiwOiDPxpUNXY4Wnj7Z+YCxms2Ed31hP3UmEkjY1x7ajGRMbCNT7ebU3NgHw/9eC7IPt762bwxcgxExV1P2dN2rGTM0vxoaE4R3A9fXaBjB833mpseHoQVq04pqwl2aN8C4dhq04X7xxUbE9pwTV64myPjtJMxiJQKPYGNc1+RNoKAICAICAJxCEwGGQPZwZC0qr02o2KMpwhxPL4CGzUwoRW50cCvdsKOHu6bjHGkNgSsXeddmvU5milgflNSiJiSd7CRMYVT1I5vymdR6SC3uxrvzPrXo7QYmoRRV6UantvigmTkNA6xjVIPHULMnT6KpEiJ3v5pSguF/4FiuzgFJ+ZBGif7wNnVr/VXEd3yaBOQNE3p/V+StfjrhmuJbn6krZyoNSrD9E3GQBSQULaTadZtJbrt6zzjgZO8/YXUeLTyxuuAX3ucj99P6dBeu9FD96s3FPcTD+l14gvUlDC/9c+iQjynpvRBxqCmBaJjECVkum5CNNGNPPxRMwenM+kXamnc+cSA1my04zxJZIxvTy0mMubk4ZR2vbzgsI8BbbHUedG1DfvA6Uw2+7hik93ObGQMCCGQMSvW+H+4UO8FdV+Mdh5IxizMo1h4TlSVBY5h51fektBVtw0IkWCQrctrGiJjYuoIdYmRjCUICAKCgCDQRGByyJiGXI4YC1Mwh0erKglTNp05MsbGdpQLbnyvEzxhREFahsEoz0zWR7TAiABVzHpMnqPRyeYOrhFjkk17mDQZYCfCGgbhsiBK167F44jgc6Zc8OAhG2SMeuGtvi/FxDQmTlTCUdf6deeTtYOvHhH22Q4iEDi2C3Vj9JobvrUe/5yyE4GwBtM1CWQM0rlMpFUmb0J033cSa3qLuiY4eyBjLhlqtgBzExkAEuCD5+1WheLJ196De5r/PrH/nTRz0PQLJwghMsZ39UHGoL4N6sbYTsxZcQXRPU8PnCly5boOfYSTsdrrX7s1oTu+4V7/pJAxHD0vJjIGx7S/+6y9iC+Odb7323Ms+8De2Pd2m6xDCh/IOteF06vOn263AAFy9zcHtHq9276QGoV6Nbb6UKERHXt+v0Cod6VeKNx7+zfCivL67gnq9xNDxryyYD0xbdN1Cd3y1bDUtRAMpK0gIAgIAoJAGAL9kjEHtNjR7Hez7Q03fsI7ImMwE6YzPR6oEThHDp/osYBvB+lJBaSlWSRZBJJqJOFRMY00L6fnbWY2bCrUPx/rEdYVQLZ0K9PGsj1cmlgqv6MXtnW11hwGxDBBl0QMT4S4Iraq6Jnz8fP2bJtuyI/6Zfjk2XAgQfb+vj3OyrWIEkiyN6f5VbeBQ7rzJSIQQqYLqTZIV+JEaiDS5LPtKR39NK99c9eTCS1d0R51EsiY86eItv/GfOoIJAYBheiYgecZ//hBor2vt6M8rryF6Lr77HsEejp20I75Pc8MaJkBO7UHCKD3n2s7e8AeziIKd/quPsgYyORKVYKzmxUy3uq+x8Bm4eyePd5eJewd9UVcV99kDIeEqXbsIjraOrMPR6pSZh+PDWj9VTz7OHOsfU8EEWMr3FtijsLYpr743nlEdEr02a6UPt9tJxwxBgjT6+7xkwgg4j58zRxhE5zq5LshaN9PChmz940Fwul/pmvl2oTu+WYeGaRfOF3q0N40O1Ft3ZUjfmYJxFaaCwKCgCAwqwj0T8YYGZHmj4CRjIFGeN5fzj0E/K5MBhnTcXpSZsE6veEgYvRImww/A+BGHfjDS9rES73F6jidAKUNu0OVqfizqiCpvYoVWA13WGEN/Zl7Qe/JJS44EnNECHGobHMiUuDdX5hnW3810fX3N09Bao2TUpZyg9QP1BRQLzgut3xVPaFHmycFmZATObYLD7k33E+0/urEGAYPUgA1Uz7ZllbRDuhz5+NJdjqUfk0CGQOZUFvn8AHzqmFHOBYZqUa2C2+8cXqV/vYckR0gA9RjxPUxQCCgdoyNBFu9HoWEB860g0+3p63aESCPcrl5u74vMgZ4gEgyRR7gO9S+QHTMspV2/JHu9OHv6vS+7BchoexobE5UUJ9kTOh9YzFFxpQaf++5eQJparqwt+59Zs5pHzhBCcWA1T1W2geHBAEBghPnbPPf83Szbgzua4iGQSSOTW51LKQQ3vXkXFbvCXVlVq3DSXrNfYtUvn1vLdDhA2Y5MMYN9w0IhATSW5GmhHt+V9ekkDEgbz/dYa4jBJ0iMqYkW6CHC6fze2NZKBw43f+duU6x6QpjGUcQEAQEgVlDoF8yZr8SGeNwXI1kCsfzK7SlO5y2iJiSsSnbox1qxvRxtLWxPg7WE7DubPkNksEVyaF9ZwpfadX0KQBuyOQnYjSxqj2lL21skTHFWnnumHoLsJAxUrDXep8MdapMA9kiY8q2cEi33JwQTtrRIzVACHy+OycVTOHwzWLA5s2WkwrkPDoV9xCcSrN6I6JkcssCCXPmaF4vBek66oVaKTYiA/N98EJKF8+20UAkDVKEcNIJ5wKJpc+NfsDs7qfdhAicNJyqZErrwhgglFDMVz0NSZXJFN2S1ft5MiEQMq4LThZOvUK6lPFKiDZcndAtXzGfrIV0hX1vp7Rwudn7unuSjIzgXn2SMXBAcYqY7QKRhwK8pjfe0BmKo+rpYXDIbn3MH9GEOZ1kzBKih/9Sh16tssiYewbqSaGGicnWMfQd36idUa7ube0O7UtpvyG1B+2BL+biXJ9/mNLH75sdaNR8wSk/rgsnB+1+1dwf/Vaty09Wwp7TL0S0oF6Lbh9IX7v9a7wUOFd0DuZD5BmK5II4BAl+4Ux+Tytrf2X3kDl71GE5BtrjnogitPqx3SAcd75sx6BcNzBAaujc0jy9EtGQwGfluoRW4DQx/i2hAeWe1xfo6CfmPQr9cWv3bH9xgU4fMY9z61cHXvIYvzHvP2cJ38TyBvnvEy5gid9UtSYVChpjni6JKs4ekDaCgCAgCCxGBCaHjAH6GmsybERMqVD+2/+cSFB5iH7IGEt6EpeIMTxI1B9FPmXYj0tqEkQMsF2UUGYGsU9CsTu4czImVpDIfly7UIZnqIktDHf6nFQNsb82PYch0nmit7SaMSZh8cCNdCEQDXibeuEMZSka6sO/eo8AGYKompzYcK/q5KE8QsYWqcEFD2+sr7s3oU3Xt3tA5rMnKXvbjAK2phOAsFW23Ei06YYke1Nsghcy4ihjhK0f3m+WDP1AXm28thjH4vcBvz2/b0cUlaMCu8035k4o1oa5Ec3x5Udp6zhlfI8oJL3Gjgu7fW+lhBOwbBf0feWtKOZcEGDn0yyK6fD+pj7hZMCZQ60ZX2oVnBSsAU6W7VQW4HflbQmhHsNKEEshZs41FiKCw4633ja7AzmHdA7U58AaL19I6fQxylIP4HCpF9JWQAKanHO1HdYP5w4kps3RRHvYDgpfr1iTF9P2jetbdgwJA/IFqRbAyZYyg3kREXHNnQNad1WSFZYNui0VggPP00dRIBa2bb5fQAc33J+nCNmiliBzPs6CsbA1pgNxcN29eapQ5kRb7Avrxjhu+0D9lpyoztZwjOiLPe0TtiDzLV8xkzcm3Z05nmYnlcVc0MdVtw9o/lKuO9+V7bdbkyz9Sb18hJRv3Mw2lhKtWpvXDAORjr3kwhw/FYi0RFTJJ9vsqVYYBxFoIKRMewP77MJpRF2m9MkH9oLMazYkhJcGGbG1zL4iW0FlFwa4f1x164C23uq/L3KwlDaCgCAgCAgCfgQmh4wxhL8M+zyrD2mPiMmB0qNR0P7YmE9TskbEQED/M0q5kIbmzTiGoKuk3dQ5RAZ5ajLLJ6p79hDZ/EZubWEJBuKNaJJRPVJqTGvwAW1ZTIzzYcOFI0I9X0B0lrWqE9GO37Sde57ezK2uuTOhq6rjsTkryiMFXPVjfPLAGbr9cXPR2oM7c8c7hOyBQwMiBOROeeEkIhAwIeOAULnyVqJr7jLrCmliiNSxRR341o3v8zotbmfCOE5K9NGbeZ2dYS5E8MCZc114Ywz84BzpRIarH/SAN8s3PDgahwZ2gRS3YS7IZ4siKscF+YdoB6R8BOs6oYyU2nIjjj0PvxeGEjHQEWQFIcD+nSwWCgcUEQsgZzj3RewlpORkKR0BakDkxbV3JVn6Ii5gikgKpAeFXCuvSOjWR5Ms1cZ0uSJsuPNAxtseDY+M+OhNe4qQ63f47icHtGZTQpzIFujrzsfzVCPTFSWDBxhECN380CC7b6kXSDjokJNmVfaDjYEEvPnhQUWmIHIPBAxeGHCvbBxEtj1qjlw68O4CfbGXb1sgi1DcmFM7iyujtBMEBAFBQBDwIzD5ZAx+b/m/J40Vh6QnGbigbNppJ2Pyx5Xwh+GqW4a9QQEtvdThJbEqq6WMlNdv73WLoYiY6rGq+ItCVlUzjGENFtVwYOA4HZxxfCL4nSqV3dNntNOnyHNH3ZUv96d05ihX0ma7/GE2j2goC+7mLfg3HESKfLqd6NRhvgyYF8dgwzHTH+7LUXB6EMie0AtEwEM/rm3v7Z+l1tNJXGMjbejeZ+w2jDSDL/ak9OVHzfB2n7wgerbekkelmIoV+/rn3ydZhAYiRGzHbdvGQWQBSCbXEc5lX4z93rNxb/oxxsM/5kcV8NZdt4IDD0LmjKEYr2ssECR4q44oFt+FPYZIhxAHUR/zik1Edz7JS9Mp+/rvGW3J97+zQDgpKvbKipoyT6QCMYfjn42Rah4B1NSacydT2vZrewSEayhfqgrs42PYh6EYr88+QEpxayjpY12+hFRGeyHfRvssqi8nwcqoIVetH0RbXXPHICM6nVFXaR6lAiIilDBzYZOT3XkR4TItFNGGKJYbeuE34P7v1jV0YgkkyPHgD+aMETKwU9QA8tkASBhE0yESStKSQjUp7QUBQUAQGB6BfsmYA7uLp6em01U9JpZ/iX3G4pUvqSJidLdw/GRMYHqSh/VoEkz+h2+jOZX1TzQdZIcyVZ81gY4nYyJlDN0HnRAxuVOYX2pEjPp5qGCB7SP2xbhIGL5j5YpXcxE1NVZwFnHWf9wYAAAgAElEQVQkKwgRPIDOXzSnIqEHHqhRswApPSBh8GfzCgcVDsTRT5LMGQRJYTyaNclTDeBQIFTdl5oDkgkRKKEXHqavuq028C8QXRPuK2QP95z6BkjfASmCmiSoN2FyUOEwAHM45njoBwaxl+qogyzA+pDGdfG8GXfYO9YC0uvq2+uoBM782fh7wu2hHBt64Nby4chjagNnEE4nam/A7tS6D1n7JLd5OLs4IQVkANfhgi4zO9TSm0JkRXrHput59/UYEqaU5cQX4cSUuo6ly4g238Q7iQ2RMbCLFtYMYJAeVBZOxf5GvZmYC4RElg7nuTL72JPShXNpdl+02cfylUmW6gj7GNZmgQ+K8kInJtvBfgT5heg003HX+fHrOUmF/Yu9u+XGQXbv4FzoBwLiwHtNMgoEDmSLIdHUea+9e0CIpMQFwhy1nIKvJCek8ZuAC5FdSCUNvcp0LZvOYGOI3EEanBodibpSK1bn+sZ9gXtPCJVP2gsCgoAgIAj4EZgAMqbtcA1LxpiiXNxQmB/CxknGbNq83h7AYvVJC0fW8izQxoH3MFNjpUR8aDKUATMYUU2t8j2WmCSo3fFQ+fwGbmxRB/EwBzDRS6qsY05P8oFsWFVrTzFXbmvGFWEYB8t++LxZKjxs4j84pUgBAEkzP080NyAaLMsLFsIRKE/RaI7CXVF77nKNmBvOx6VzeY2Ry5fzugwgIkBAwOHD37skxIZUYzfd03ytcPaywpwoygnc54iWrsRDP9GgKJgZO6HLjlCUF2/kQQahKCh0kJEwy/P6JcB9btkM4l6ACecSa8Z/57F+kGJpbuvLVyXZkd9Y/7BOdqzuOP2Gu09wZli8bWr7SOn8mZo0RToK7olLV+Tpgl3aB+wPdnjxXF6wHMQm9iHmW7YqL+Jruw9mtbJO5OQEilJjD4NQ5FzYA4gyQbqTSj7g2HYU0E3TNKsbhrpCIJDPnUqDyZks+vBHc53ixVlbbBvgifvymRP5vQERiaiJgz+71HmsfNJPEBAEBIHFjkCvZMyeLDJGdYJyl7FBIkT4SHxnp+mVmwJxUMD3tVfeHamdfO2JB4hNxlR4lERJYs6qyIJVVBLBQnQYw1g00G0cSdaMF37Eo1l4raKVUa41iozBrCZj5K0/Wma9Y8R+yLTUIbQcEWrnyoJZZ4B0MRBnRfZ5xJHsQgeC72hRnNzRZf9Mrm6mRjKkJn2Z0v732vVbrro1yYoomy6QRiAqzp/KI6tOH0szosYY3agMgHo6nFS/qcFPBBUEBAFBQBDoDQGQMW+89sFI53/qma/Q5q0bWnMkTTJGOUPHxIowRQyLimmn1+gu99jImC3r2yvUfcQGcaKQMbrQFdlgImMYqR+GI6wbvap/hHn49tZh4zBNod1Mm4Y/q5GxysfvkuXgLCySN+hSTI4I0+NgcVbjIAqYZCRHtdLGsGW7NFwBeOIQmJ77xMRBJwIpCKAA7p43FlpRLlsZR4LrQCKiBmMh/dF2XaekKokiBAFBQBAQBASBYRCYADKmFr/lHDt8YNOibURMnQaj9jITMSWvkcuSEsiYV195bxiMvX2/9mQRGaO3dJIxRWMDo1B/ZAPQRUPo9U+aeebNnmFRIb2RMdEkjEN11Zh8SsdrCL4GEbxB12JyRWhGxowRIx+Gre+5KxKiIBjaoTvwangMPY0MMHYEhIQZO+QzOyHqGu17p03EIDX03m/NVXVZQgAAIbPrd3m6k+lCpA0ibuQSBAQBQUAQEASGRWBmyBiViDGTLxoRg38qv6Xtn9X8R7g3MsZExEAgTmBLIz1JNxHfA0RKWXFepZta9K9B9PiG4nAZsSc9hVi+U88hAyltx/3GPpIz6EpM3/Tmo6vbKYhmtBlGHakmdzffqsy9xZEciTJagwrO48F53LOIXseN+OzOh3oo7z43bzzxCyen3fVE2EleKlIozLv71Xb1c/zW3fvMIKu7IpcgIAgIAoKAIDAsAj2TMbvKXJumS17+xgX4SnwypmYa3D+lPZIxQ5bZMNeK4Tm8qXYyUIaRUtknxywsIsZmpEpi2rB27O5fKHq4R6dRhNcwlx2wD1rU23CLzobjTG8mY/TeDYrPsPgOhGVCyluVkDFsODtuKA57x4BO0HCi2wlSxpSLcvZkSu//ynxc3NrNBRkT+bOCiJuP3mqPfcWmhO5+Kp7kmXLIRXxBQBAQBASBjhGYCDLG6OBzPMACDJWIKd0/Z0qMwTlvUxX5J0eyAr5jTFPyrRuyW3iVCseGC60yWwWJogcsVGSLlqJU/rOYs5q2k3CLMVAxQ/MnuhWpgHS8E13D+WzC0lffFzESc6e2kzFcQibyiTl4UdwV2QcWZzIYdHYHwZYN1VQ2FP1OpdomVmgU293+opmMwWlRd39zLjvNLfRCxM0Hv1mgM8fbvxd3fH1A668a1+9VqOTSXhAQBAQBQWDaEOidjDGmvQT4SyYiBkow/1TWLIz/pzSLEaGjh0+O/jQltWaMb+0qGaMt1EnGeKKN0qJob2P4gntocj/uqBhdPHVDNHQ9jp2iKNmvb5tAWjRH9c/4EYOW7rMHGxHTkXic6fM96GAJrQvmRWsF4eVtzFmReRBxJL3gDtVA8B0KvonvLPqdeBVNnYA40v6tn85nR7mbLhAy9zw9lx2pHXKd+CLNasbo4266PqFbvyJRMSFYSltBQBAQBAQBNwKTR8YwfSXbW390txExvICOWoDeyRibf6tj1Ij0cXjhRqbEDHhWN6b4qsQUD9M+9Zg4n6ZEHbEEnJ3dwIXToWS39NChsu+YI2N8YBuWxLNxHhbc6bMYp0qt9h1onjW0PU92eyvuqpojNNc4rAzSX0dAHPXZtQnR7ezqtu+VgSxBZMzpo/b7+tIVRJuvT+iqWweEv7sujHf445Q+2bZAly40W264OiEcaZ0IF9O32mV+QUAQEARmCoFFTca038s3f9BTSrICvq+98u5Ild44Tcn2TKEFaKgCDfewm0/YwsLIqtiJFP0bC19kpcpGAnBwaRsXyCVRMxJJm4PG8QXZGF2RMTwRXKfd9BH14nzMjlbccPsretpF0VGwnW01i35nW7+TsDqceLT7tQWav+SWZjAgWrs1oQ1XJbR8DdHcEsqJlZRoYYHo/Gki1Ik5dbj564ff1PVXJ3TrIwMaLJmEFYsMgoAgIAgIArOEQK9kzN4DdQHf6s06zwvMm7ODLIr6JM72zYiYcvCxkTGb1rvtysF2DPfAW5AxekpPSw9mZsMGaVuNY6gRoyMYTMY0KK5m6dowgxvuHsHcA4blBuwJt4g+EXLSRyevTEbqshD2Bh4OT288l3n44fbVkCIvku6C8ewqWnQ7u7qdtJWBkEFaEY6k5lz4/VIjXBARgzoxrd/UhOj6ewd05S2JRMRwgJU2goAgIAgIAsEITAYZg19Gn/dncbT979/DTk/CNLUoY4yMcZExepSKTpw0sGE4uFkT5Ygk/MtFxnjCLXwz5okovlbBtmvv4MQncp4JJ2O6iogp0XFtxyYULr2OOwXJpNvQG0s9hjiTkXuF2U1Sv5hATWEz2TtTqLQpFxnFdj/bmRKOpB72AlGz/sqErrkjodUbxvjsMqzg0l8QEAQEAUFg6hDomYzZnf9q4rcu4Pcza852uJvhEe6f1WbKDkTLI2PGdJqSCQNjulBuZ+a1MB4cDGRMRs8UXcuvK2uO8PTbUjDkGnb7GKbwz6pHd2hCNAbwjzbUEgL2gDpPlzwRRwT+yUmqlfZFzHBWZNaaOJRDWbOzs2A7Omz7HFn02if6MjcQOHcqpQPvpXT6WEoLl8la3LeFVkI0N0e0al1C19+X0BohYcSgBAFBQBAQBMaAwGSQMQELDXU8/W9faycxPz+peY3lNKUnHqBNm7U0JRtH0CKhTEyWhzTQ2ZZi2eYoI3+uj4kvqt3wERMYLVbCRVSZDG26yZgInsy427iUhTsqRh3Fheu4bIK7qiYk4lAG3JAjmgq+EaBNQRfR6xQoaRGJePEc0YUzKZ09QRkxc/Yk0cWzKc1frkEYzBGtWAPihWjd1oRWrk1o+eruaq8tIrhlqYKAICAICAKRCEwfGRPsx7mKjAK1moLIyZjmBGOpGeMiYyz+bZ32ozucjvAQpSmOsq5a2sgYhqdvUkdT5GCFRZpyrrq42QzEwTgjYsoVB3IHocSkC1jO1G1z0NG2kTHxKo3vyVmReXRxKuNR9/UUbH0ITef3otfp1NtilLqsD6PXjVmMWMiaBQFBQBAQBPpHoF8y5uPdpmAUKyqq8+lPeigcxeYf2thNh63Omaqb9UbGQAQ96MW5lrIDx6gK2BXyIlt7AUc+jb1grxpBY6OC6jZx9AhnFY02Xmx8I2pgd8l0+KaO5A0YXJlv5up7twgqoWmOn8oH8u9KtkDRDSPBrObzkbfRgi36juKwz54JiE5nT6eyIkFAEBAEBAFBQBAYHwJTQ8bojqff7cvJBDsVUDttJhKmVEGvZIzBDswOeADhkTQL96qnWDUx9YeZuBKkEHcTINVwFq9M1Nmc4yJjIriDLkXzTZ/PpUcO2VD278rhFM3p7VuRfQx/SiNnfmljQ0Ac99myDdHnbOlTViMICAKCgCAgCAgC40egXzLmQFHA17vu9ttqr9uX2MiAZipF/i99tPrt/9HDx+m1V971SjhMg6898WC7ZoxlwKbD6IpS0AdQwl5M2SQNH9ZNxPhSkzL/fVxUTHBEjIlCUrAaZ3pSJG8wroiYJunDobnUfRRim8PsHoudBw4pREwgYEHNJdooCK4paCxEzBQoSUQUBAQBQUAQEAQEgYlHICdjto1Uzqee+Spt3rqhNUey10vGVAkzVYiLl4TJpqkf/s3t80+bsTFmZ/PY4eP06rjJGAtfYI5SyNfrv9JWs4a7nP3Dz2zoM6ljNDkejkx+qb0t/CJrQ6jg6qlJY5K5lKhHMoYzdZjDZSc0vTrspAFnReaJwtbZibCLZhDBdrZULfqcLX3KagQBQUAQEAQEAUGgXwQmnowJTU/S33DbyZgceKWMbZstwtHWR47Tqy/3HBnTCFRxJQfZjMnsqOIoa2Qt5fxVGBGhS1H2Hlt6kiYuX3pHS/4gw+/aCO5gnOlJuUlwATFFwfBo0+GBzHdx7CURMbHI+fvx7cc/lrToHwHRZ/86EAkEAUFAEBAEBAFBYLYQmGgyxuQouV08bji8GhNjj/WAL4o0pbGRMQaepcbA5nByHGZL38Z8/hoxPtNX4ph8TYf/PjgippzSghcHxuGlzkeI5A7Y3AhDTo4IfOerTzKGsxI7IPw1MkCVJgUC3PuwADYtCMg+mRZNiZyCgCAgCAgCgoAgME0ITB0Z4waXk56k+8NmL7yMQhgLGfPkA0XNGEWWwsd0O+BMBqEIf6lcZlNpj8hzodsRMkyZht0l0WQMJo4OqxlW6t7JGA51MV3RIpwVmdUmDmY35qyPIriOBtc+RxWd9om+zC0ICAKCgCAgCAgCs4rAjJAxRblYjcuo/5k7bG0OQnXK629VAmQ8ZMyDtGnT+qaNtcgGXVYDqaBZqenc8CrVRfNh8bAd49bW6UljKtrbCY+iYVn9cwxEUgTI401P6iKqYVwpShFglsWlx6DqWf3R8K1LHHcfQtP1vehzuvQl0goCgoAgIAgIAoLA9CAwoWRMkfDCdpiaDmQ7aaLttOWfTAgZYzpNqUHG6ECY0kLaRleRMUX4SoNzaEASn6JUS8ZW1nC7Q5mGN6ODxMq+UoHgjRi9gDjuILScj1U83/TT5XT5VmOGYbqifqItrZeOgm0vsI900um6J4wUChlcEBAEBAFBQBAQBASBzhGYSDIm9KHe316tEaOTME1M9SiEsUTGWMgYO9HBjTzQTlAy+a+RhUiatMWISQxVRa2IIc6eKNgonYCrxObiyZnL0SaQP4hUjVEAztR8x0vHi0cODome1p2zovaM/DV2K+2sjya4zpaGRZ+zpU9ZjSAgCAgCgoAgIAhMJgITRsa0043csPkiaOIjYsp5+yJjzA/DjigOhW8oI2Ks6S2NYXhEiim+pKa1eGMMtQWCI2Jcs0UxOkOJH5MDNn4yRl+iTa99kC+qbHFEjHrk/XDKlN4NfrRLQxVoe0dAiJjeVSACCAKCgCAgCAgCgsAiQWCiyBg1woUXq5Cn15QuY5uqmCIyZst6JWPGVrfDj4paJ6blI7XgCE9PUmNMxlIlxsAHDE39jNN5jOUNwk8bt96yfCI0nS/Vxkzkn98GR3vv9K3GPLs4mKPQShf1hUYhl4wZi4Dsk1jkpJ8gIAgIAoKAICAICALhCEwWGRPsJDdPT2q8rc3+oacnlS3M7rxp+rFFxihkTDvtSotEaDIi1bIzIkZbWiMTpwFQEVVkOWnZRHCh+9jTk4aKiNGBkogY0y0izAHri4yJI2GqHR98bwm/mS62HmF2s9jQma71ii6nS18irSAgCAgCgoAgIAjMBgITRMa037La3b7aqTbxErX/zidjbCk9YyVjqEjTMua0OFiJiqsxnJ+k8DPN7CR7fInpG3OC1NAxKv5dFM2f2BKrSkZpDLI3+UD/WosWXfEGXPoin6/cST5chIxhK3LGG4oDPxsKFj3Ohh5lFYKAICAICAKCgCAwfQhMCBlTRGkofqC9KkXbO7e7jzYypnQ+a4XZHOCxkDFPPkibNudHW1tidtqW1WKhctal4YC3A2WK473d6Uk6jaFHyZSU0VjMPTyTShFLk7wBro90GHJ1XCbEME0XZAxner4T1hcBU4LDWY1ZX/w1DqnvRdTdXzB9EYEx5UuV/THlChTxBQFBQBAQBAQBQWCqEZgAMsZctNdMxuTRM+YoDVUPvoiY2rm0RcSUo42TjGnTAyrj4qKc8vWWTny1+uIvdU8+s2FJ8ClgGTGRobFS/NlsUreAsNJene3mCP6gCxIG8vOm5tb7sNGi4yRoeCtq6o67vs40vigGEiJmNtQsJMxs6FFWIQgIAoKAICAICALTjcBkkDGFt+1z72wFfpvkjI+IKd3VIhpHc/x1dY6LjNlcRMboDmXtWvPJmHKMVAGmimbhMxsty26QOqO2ez5vpEiix/AUyk389F1ny4nhDTrOnOKIwHOq7fFpneHlHIizEvMA4mx2ryHBtHtM+xpRdNkX8jKvICAICAKCgCAgCAgCNQJTS8boSsyJHA4Ro5ExHnJiHGTM15U0pbZx+tmTtCAbqpapIXqog7CLyU9PauVu5XB2sHb2TSOSP/BFaHHm505d14ipaDtHpJCPIuVIFtOGuxohY2LQjekjDnwMapPZR3Q5mXoRqQQBQUAQEAQEAUFgcSHQKxnz0YEPU7VIis/tC3uAbBzyXGi1dvB4kQFE4yFjHipqxkRGIiRa4d5GREzGRtiK0bSsXa8XozYYGxnTLgvE3JU2MqbAgDnKUM0iOISuuCL/1GXqTkikkLorfTt0KOSUzv6V2GeS9KSutNDa+35eeBRTy5gdIhD2G9rhxDKUICAICAKCgCAgCAgCgkALgX7JmI8/ZHpdRUqRks7UdBTwL53IKAkKczlargM8fjIm1OPJ1539X8nSaY5iJ2Ncs+nKGQsZowjER8KUnqQHe/BHi7pPMC25ZbcdiuUWwURShJIroe2jkGRXvTGNLs5mLOYOeot7s+x+ahmxQwRkb3QIpgwlCAgCgoAgIAgIAoJABwhMDxnjcVrVFCWVmskxUp31JrHjw3C8ZIxPGvX74qgkzQM3u8vhZEwzdqJDxsC1RG2asFn1qJhyzWMiEALJmC7SkkooOVObI8FCsQltH2LP7V0b2jvb6UIcxMBm7MONHuxsQhloZAjIvhgZtDKwICAICAKCgCAgCAgC0QhMARljJhKasRC5O1pGbtRJO+20lVAHY9rImKYl8PJ9dNJjeiJidLs3hQaFUTrRO4nDiCiDd8EZhEw5Hc5YyIrauu8C02j9z2DH6bCZGQS+wyWJDjsEU4YSBAQBQUAQEAQEAUGgYwSmgoxRnax2VZU6HcmSrFKkPZiP0Pbh2RsZYyl/UstbIKEe9a35siHEk2m6msYYMaERnJpkk7bGpMZpxLJH8gddEAecqf02MOpoF98OU7/nrMg8njidITjz2gqmPJwmtZXob1I1I3IJAoKAICAICAKCgCCQIzAVZIy5/mwzkQaLcblysc7veMiYB2nT5g1Mm1RqxKgJWAZ+IvZhfGwkTLliXgCPgo+DqWpwL+FETJqmND8/T0uWLOHpI5A/GF96EqdGTJva5C2661aBIKqWELixFxYWslQm1964dOkSLV26tOtFeseDbLC9mLnRbzAYdJKm5SfwvEtxNsAew1rn5uaGG2iGel++fDnTH/7r4oq990M358+fpyQZ0IoVy72iYK/gXhk7n3cCRwNgxr5PDzOR9BUEBAFBQBAQBAQBQWBECPROxrjfy9deetutHhcZc4JeffmdEcGfD5sfbc0jY7Rzk+rDqBr8hJ/dUJsbqq0U6w0nM4KAiq4RwyFj+LLDMTx//gJ9fvBzevGFl2jf3n30t//rv8VzigN5hEDuwAqnb1q/c9TeP0G667SxbzX2yfzrJLp48WKm3/ff3Ua/+uXz9Mx3nqYnnvpGNSj0f+H8Bfri8y/oFz9/jk4cP0l//W/+B7Rq1cpOV2ka7Ny583T4y8P07tvv0Ruvv5XZ3H/xd/4z1rwXLlyk8+fO0Wuvvk6/+fVL9K//W3+V7rjrdlZfVyMOpqGT5HvsPO3f9zE9/9wLGen0N/7j/zB0mJlqf/LkSdr/0QF6/fdv0vZtOzL93f/gfUOtMVZ30MeO7bvoz/70n9PRI0czUugrjz5M//K/+pdp5crmPsBeOXnqFL30wiv0+muv07//1/9duuHG64eSm9MZRBHmPnr0GP3m+Zey/fx3/uRv0/LlyzjdpY0gIAgMgcD/8N/953T+3OmMAC1fapTD4d85kQyiPc3IWexX/Llq1arqWUq/P6UL+UujZEBZe/yHK/tTeVhCvzVr1tDSZXO0NEkpSRO6fHmeli5ZkY2Pe8BCOp+/aKG5TIYzZ87ShQsXaDBIaGFhnpYvX05r1qyis+fOZr9FadEecy1duoSWL1tOS5cszV4SYC2nT5+mc+fOZX9ftmxZtobypQdI6IuXL9FcMsjuj1h/miYVmX7mzBkCWbxixYpsrmXLltDatWuzteG+X44D2TEW5oIcGOvS/OXse/TFf+XLi5J4xvMM5MGfFy6cpxXLl2eyYQyMdfbsWVqxfGUl98rVq7Lnny8PH6ELly7S8hUrsu8wx6lTZ2h+/nLjVTawwLPPwgJl6yrJdrQvdVO++MF38/OKzkrdEWVzqPosdV9+VtoO2uX4pVmf1atXZzhgPuhiYeFyZU/4HnieOXMuWycwQD+0W7NmLc0tWUYrV6zK1pTSQqa/UydP0sL8PK1avSLDrZKjEKB8AYvP1RciGD9/MZFk+EIu6Bi2VV6Z7WauBux1Ifs4e5mV1v6HigNn+5X6hg3hKu0O9gTbzuZL8hdasCvY9bnMDlZVL7gGgyWULuAFHeTN5Sov2D36YB7oD38CJ1ywxxJj4J8k+QuzTBeDpdWeXkgvV/oqv8cY5Z7HGJij1C3aqC+aSkzK9vgecmKNsOFSJxgzlyPJdJfv59xecEH+Uqewgdxe8nGAG/YcbAn9MCZ0iDalDZw4cSJriz7Ya+iT2dWlS8aXmxn0xX2pvF+VMmNcyJ7fW1JaMrcsGwOf4TvIeu8Dj9GP/uCvGs2gdzLGbpx5rRi3S51TE3kbvYRvc+Q4Jziho0eO06sv9UzGKNyD6YyoDIBUOU+KsVhXFlSJJ+fGMVSbqPSk6pbSnjoy7OTwl0foX/zZn9OHu/dkGxPXH//dP6IVK1fYlxfJHzBU44WUM7XfKWtXBvJO3HkDzkpck/qPscZN8flf/YZ+/+rr9OWhw9lg3/n+M/TDH3+/Gvjgwc/pz//sp7Rr5+7ss02bN2ZkzBVXXNH5ivUB337zXdq1cxe9/tqb1cPYn/w3f8Sa9yf/4mdZv9OnTmft/41/+68N7cxnd9IujFRbwYnjJ+j//Sf/jHbv+jD7cd28ZTP9rf/qP2Wtc1Yb/fq5F2jXjt0ZJrj+2r/5h/TwIw9GLzdWbydOnKR/+k/+lD755DNav34dffrpZzR/OX/wfurpJ+hf+Sv/UkOmf/7//Tm9+rvf0/lz57MHjH/vP/p36NbbbomWm9sRDzmwIRBXeLjC9Sd/749o9ZrV3CGknSAgCEQi8I/+wX9JZ06fqHqXEaalA1Q6SKWDhXsDnqfglMHRUZ0o9IUjDccWDhCcxvIqx6kIncKph1O1ft1aWjLIyRiQAMuX1eMuWTJHg7mE5i8vZOOeP3+RLl++WM0LrghExKVLmBeRmXmEbDnP0iVLsu/hTF+ev0wZoXLpMuHz0mktCRbIeunypdwHL4inubk8QhBrwW9c6bSfPXsmW/+GDRsyRw2kCe5fcAyzcS5dKtrnhBbIGMwDXNGmxLEkUIBb6VDOXwbpkJMYl+EIXrhAly5dzhzQjESBw5qRSAt0/MQJOnv+PC0tCAnIevbs+QwPXDnZkmYRkdAJoiNxlU471pU7oLmmoFc4u6dPnyG8GCovjIP/6n75OOrvU+mglg56iWHZDuPCyc6jhS9l/cu2OXl1NiMQSicba121cg0tW7EiI9UwP/QDUgYE/pnTp2luSZLJjLYZfoVd5S/r8t+ykozQyTh8B0xBckCv6JPrGIQRIloTGszBC82jk+cGOTFQOuyc32bVyYf+sb6S5Cz3xOVLsJEkIy+zeebw31xOsmV7IScaliwB6ZTmrmFBctUkGPZHTWaUEcolgYL+WBuwvXgR2Bd7E7aOTQQbKPJQ0FaVsfy3nl0AeyoJlhITlZwpCSiMVe4H/FlG3kLG0q7w93J/lARlTqguzWymJJPQDvsOn0HvJSFS2hrGgB7xZ0n8lSQpGK+SICxtOSd686tcZyk3xijHK8m7Qf+imhwAACAASURBVAKiMn+OKue8/8Gv0w//4A+Nd+AJJGNCa7sY6YnWYuP8i3GRMQ/Rps3rzT+R1W+UwrZYfkyrpJO4xdY/sh4KLPK3vN3NH8Cj9TFRSMVnFU78iBhdoJ//7Fn61bO/zj52kjEWDgE/Urj55zfJZgpGJE9khJpDYfhv/tNNxvjX14QOhMU//Af/Ex05fKRFxpQtn/35c/SLn/1yrGRMOff//r/+H7Tt/e3ZDz6XjEHfM6fP0H//3/6PBId6GDIm+1GZX6Bk0LbdrvY75vjT/+fP6HevvCpkjALq3/3jv0/Hjh4biowJ3Q/l9JcuXqL/7X/5x/Txx5/Q3/xP/gZt2bKZPv3kM/qn//c/o61XbqV/7Q//ijGdDPb29/7472fDjIuMKWV+64236f/8x/9X9s9pJGPKhzv1DV1XeyxmnNzhWaAlmYMS//sZM7f0mR4E/ud/+Ed08uSxKtohJx7yyBA4TeWbcXxWOrxw6OAIoQ3+hPOTP54mlbNZOshlhIOa9oj+sM8sMmHValr//7N3FuCRVtf/P5mZZOLJKrq4LC5dYPHiRQq0uDuU0lLcWVxLW9zdihS3tpRS3IoX14VdZCUbnUlGMv/nc+57Zu5MZpLJbnaB3z/3efIkmXnf+15/7/ne7/meEc1SW8VpvqgBnU5lssYb10QqQ5JMcGrPXswZrr0ZxnZIotXupN6VoUJqahw7wIAh6mAsQDPQKGlVpDJ72s71dhJv9accBjr5hlcmg8FboeALBzvkTRuZAUi9uZd1gLKbQdcVj2md+N7AAdqEa7nfQAOe5Qx2xxygbABI1Lu5uVk/M1YB13bGYtLR2aUGNXVwjIie7HMNIIEZwz4WQERZwwEbARYGgJP7CWvZMHapH8CXJZ/dQB2sncyA5bfV2xgaxrQygx0WFHlTjng8lpeHK7sbP8YGMoO7N+MYPwZA0P+AVPFYPMtc4VkKcgWu6FxvfUI+/JCU/aSAoQMuHHOC+rhnuHUTVoVjVsAW6U07wzsaMKlmx+Wcstt8sja19umOw4pinBvQg9u9SJqxlnGgF2O8trZeKiOORWNtkWPIBAweBW0cs8TmqwGrNidiMcZrMjteLA8AKcBP7qOsJAN7HIiT0PFO3uaCbSCKMV+41wAZa89c/r2aR/58yjHuyMPKbeOLsUC/Mi6ZBzzPxh99x/OsnjzHWE8OlHQsK7PbUmnHHjJmi9YxYBJZmazMNvcMSLI8HOvPrZE2D1dZbW3ZePMdiy76PzowplCvoH9VC18/pfQmYvYMYQcKzZwnzJh+wBjrtgrPeC5pjQ+MbvTHiHGPyqF/c22bUNBVQ7L9KwHGMAlYiHkBMSFBsUul/737ntx20x36dUkwph8k5M033pLHH3lCqmtq5MhjDs+j5c0hPpYtcjlAjFssXF/mJ98psFhOQ9ITgxg25damMMuBGTGFdzAOrrjkGvn6q69LgjFffj5Zrrj06h8EjHn8kb8LTInBgjG8QK689FqZOmXqHIExb77+tjz68ONSU10tR59wxJBplxT2Ay5Kjz78xDAY4zXMxRddJlO+nvqDgDH33/ugvPDcS7LfgXvLiiuvkC0Vmw82EaV0ffj+vDMvVFeAeQ3GfPXlV3LJn6/Qsv7UwBhA4auvuF43i4Cniy+x2CDWy6G/FAbU9dfcKFOnfisT1vyZbLv91kP/kOEc/0+0gIExZnyYUWLGhoEJZvTYoRTvtJw7h2sKMzj5Oxqtlmi0VkIVIQnj3hAABQZyYORwTV1drdRUA6CkBKMUI9EZO7ASACOcHlymF6ZIRCKACpxYpxPODSkazQI3tq6ZPpwxUtQYVEPTaQaqcVddI4lESkEJ6ugM/yqJd8ck0ZPIXsvnerIexvhyDGs+U9ZFuFIBF97XPNMxc8JqBJpBzHV8H4LhEwBaZuCaUcu6Yd+p8RcwY3iWuWfgOmWsEjMG+b69s0PacJHqde4dZnjj8pMF0iqcgU3b1dQ4wMZO95VZFI1m2Qf0CXtM6pNKubYvTObeZeCCAWv+dRj2tJcZ7TxfgTV1oemVrq5OLYMBJequVlml7x7cTAzYURAvFNF+4jnGDkr0dKs7l7W5laG2ri4LYvEZfUF9MeYt8ZkxJBzDy30HIENfARSJOFcumDcAIrSC9YX1bX/AuwGC/m/ai3oYgGUgRWcHwBRsJwMadDZJrxhLzLFGYI0xVxj3lgykAlQz4AHAjWfY+56x5VhRjhnCPeoeFfStsT9g3pjLD2535lFgrBTGkwF+5j7Ed7Z2+AcSVj4FtAJNR2U2Jd38NpaQXzYDVI1xRzsbW5bxYfPKrT1uXNK+TU1Nee5zBsr4bBzt32D++WCRsmcCXb/CfrF5YmNY+6/bAarGkOKelVedKJttuUvR98GPGozpX08mZ8h5HnxFKzl4MCZn7M2cMS/clMoAY5QPaS8y97vP0leGxe+DMX2XznlkjHuPKf+J/cBIBR3MpPnwg4/kpedfli8+/zK7UDApFl18UVlzrQmy/IrL6UTx0/vvfSC33HCbfjQ7YMzNN9wqH7z/oZ4unnbmqVLjuTmV0TVFx67/YTnQRe45/QExhY/qf6YNWLBBX1BOTUpnOjsCsyy6V1xytXw1uTQYw3eX/eXKHwSM+cfjT8q//vnv2QJjrrrsWjXmZ5cZw0vihmtvVvcPNrZnnHta3tgddPf2c8MzTz8njzz42DAY47XRJX+6QkHC2XVTml1WzKxZrXLxHy/Vjcepp58o4Uj5gspsNs4/+4/S2dE1z8EY2uriiy7XFvypgTFoVj328BNa9n3231NWXnWloZxeg87row8+lmuvukHvW2758bL/wfvMNSB20IUbvuFH1QLXXnGatLW15Bk3ZuSYBgTvWf5Wt5mUc5fhB6OaH3VfwM2iQqQH7ZPKSqmvb1KdD585gYGeSiYkErj+OF0Yx7Lo7GpXMEZdEwJQAXcN3G1SgdsI4A6GaHc3ujHd2o4wRjDS7EQdI56UZa10d0tbe5vm29jQKKFAp2bUiNFZtw1jj3Bo0ZtOSreybDAyTTzfsQ4wRlPppBqsCmqHHPhhLAw7KTdwxXQttHyBmxDXm2YGdTeWinPrCgXfYYa7E3hz3eC+RLJbelPudN/a1cAYTv1FYE/UKogwbdoMgSEZwQUn0H+pilZKNOrcx5xGSYWyL2BDsK91BqYz2B1o4vabPlBHGY2pQD1aW1uz1xu4wPUGBvgAAHk5ZkxaYrHOLPOIMrtyVyoY09HRkcegCKkLS1o1b+hXwDKucePPMSt4NmPAwBjfxcQAH3OloT8MjOK7mhoAHKeFw7hywFpKWTeMYQAqWoJ7TDvEDPJS72lrC2Ow2JwyFxgDAbkflys0j2h/QIesK1Sg92JaQgaGoCdEMmDF2By0BwfTtJGBT9xDfegzf9y4MesYXLQ77RsOwEW+A4zJsW5yzzKmCO1rwI2NESuPgZ5+GQ2otbWE+00/x8AVY+MYqMhvABrmhs0lA29svvO/rxlk89SASAM+VYcoAFKzLJdAz4q+9V3rbOzYGDEwScHHmGMFGtOK/AFjttj6J+KmVMrQypmL+Yac84rT4Rv8zhmhgwdhXBZ+GX4QMMbDHXK+ebkqlmQLlWHxlwY/yodF5niHMDCBp+ARhX3sfV3AiOGk7567/iawXJZeZilZbfVV1chg0/naq/8NTk1CsuseO8sqq62c95wBwZgBMITbbrlDRSWXWXZpOeDg/YKX0xy3VjaDgSCM/PHu92f//DI3d+ZF/w9Ug4HbanYNz2Ewpm/b+uvcLTfeLu++/T9ZdvwyctCh+w/cEbN5xTAY07fh5gSMmd35QCnQqrnu6htlkUXGyW8PP2RQRvgwGDN7E+CF516U++99SOrr6+R3R/xWxowdPXsZDdFdn3/6hbIBSbvtubOyY4bTcAsUa4Frrzxd2lpnFm0ctp5mPOEiZIYkRpgzgPisV11G0AAxNw7nilMn1VG0HaoVXIlWwzypkWgl+g8I8MPSCyvLBSYCbkeJHtyinAivY8SIJJI9kkD/BPeLcOBalIS94LQ3ENoAsIFVkenFDSKpDBDYATyX+wCIuLahvl5BBoy7kc0jpa6uXg1sjELW3Hr0XjK9qtHi3F2cO4I73UdvAzYG3zmWC3oeiMiqpRK4obAbigX5mZAvzBXVJgk7V684LlDJpFRX1wT1Tuh3bNl6Ej2STDltGq41g1BP6XGdCQRw9dQ/lZJYd1xdlZS9owKrtHlUZs5oUfZ4qCKsYAxtDegCwIDB7kRiqyVS5TRx0CtxrMmcoDH1N+aJacpQV9NaoUwO2HB9ZckAErW7AkCJNjb2imNQAHABpLg2AWjhb3Mt8Zk1VTARQmHVe6yprlEQB/cVkgFgzo2nVsJBFEBAk55AqLepuTnLYOJ6PkfMleQ0SGpUF4byMdbQJIIZw/+4BgEg6TwIQB+7zwz9wsljoI+NC5894uaRG2PWtslA38aABd25Bw0KOKNgTE+PdHZ1aT3ywJhA2NY0XxgTXN/Q2KDl5j6ACAAacx+jXN3dcWUnmXucc71ybnP8+IwWq6e593A/fWD1NNYN/9OeBuLaeuGzcYw9Y+wV8jK2Dd8Ze8rGDnmYOxJjg3YxVyk33h0wZWAKf5vbINfa/FFwMNAOZZ3QZwYdBzMma8UEUUG5z36MGUOZDYyxdYEsfrbG+rL5VrsWXUN/ZMyYgdwPCoEY7YaSb87ZA2PyNWt+EDDGq1FJRZw8fKI8dKOQW5LfcvPAGJ8tRkxhHxtwEIyFAjDmjf++KffedZ9GzNl8y83yxgbRktBCYOIceMj+fYQf+wVjysARiELyxReTZdnxSytq7RaJksNzUF8M9Pi+zykNUg7qwUN68UC16P9hc2J4DoMxfdvWb082ZLDIxi+3jNQ3uLE7N9IwGNO3VWcHjJmTuWAlQNT6rjvulRVWXE72O2ifojTzUmNgGIyZvdnBZu29d9+X+eafT+ZfYL7Zy2QI72ID++H7H0lVtGqeiDAPYdGHs5rHLWDMGDvBt1NgZ1g5MMJO6gE6MCadVkxOvFOCyDgOpKkMIi25SEX1asw6fRl174g4QU4z0OJonnAKr4a1iwCDe0tXDHYELh0Yr2m8jJT5gd6FA3+chohp06gWRSYX7Ym9mgIvVZWSDpg9GHWmddPc2KSGNmuuGXlNREbqdQCDhCoUkHFMkbQCGcYmADhSF61eF9XR9GHMDcUxK5zmC+2nRnSVc20gmf5KFujBxyjY2nEvgrygIwZkcJ0ZhoAmqZSL7qIn+Om05m8ACG0LoNLV3qUgE3hVrKtbwRj6BpABljf9Z4wUFY4N93Vf5fnmOsLf5GtsCXPRMTDE7Ytd+/vJABtjHxnDyjfK6SfGDmCXAnOBu5e5sphblAMO6rVNcWWyZ9pvG2M8M+seFoA0Nua4lrIY4GBlRQvEQAQ61u29EZB1LIhC195CwMn+V9AsiBRkeRtTyL6jhQzIUADI07DxjXxAAp6toIq6T8V1/CJIbfpHNm9tjnINz7O5WB11kaaMbeLK4NylnCuaiw7m+sVFNuLH15kxAMkHNwyMsb4yIEXLEVTcrlcbNQArra78b6wv+9uAF9sHWTsaWGPuhwbG+GPOb//Cv21MqrtgAK7anFJQOZhfxuixfgL45JnmWqUjotfpL1J2WyvXWGvDHz8YM7DrQaEhVxg9qe/p/mDBmGJl+EHBmGCS24jNDdy8SHRlW/zFwZghQgvK2RjMNhijU8l7gjcWCjr5ikuuUleUU884qahRaeJRRh3zi10SjJkDDGEowJhyHt/XOPPvmod93O84KKcmpTOYEwN0GIzp265z0p7lTPdi1wyDMX1bZbBgzFD127/+8W954rF/yCqrriR77bfHMBgzu4N6+L7hFvj/oAWKgTHOyHGn3KxLgCr8JJO5aDoANelkStkCCOwiFN1Q36CghRm+GDwYOJzkczJv+zN0ZFD5I08zRhOptBqbZiS3tbeqOxLP0VP6jEhVtFpdKGE2UDYT/HThiR373dwoAGP4vK6+3kXHCTlxVIxZhHAx6JQ9E4SP5jvKGJYKDbFM9CMYGQBA5ImejIJEXR2qMQHrBmORMjtXD+dSgSHrxHJxxXHaMaoTEgjkmhFrehZmUKqrVxBevLMrJrjmcJJvYI+1ixm47V0uepMzct1vYzOEVPQ1JLGumMRj3dLehiYNgsIRFaRl/0qZqRMhsnFRUvZB1IVE9kEE8jRjmf5zRruLqGVAAGUyw7TYlLGym9GvRm0AWlBvA7Pob/43Q9e5SlEe1wfGHKEcNlYAlBxI5oRhTVzXQCMzzE002cabE3p1Y5z8CS9txn9GANJcO8DsqqqsViY+n1n7OLDShVy2ZxSCCNa3WcBH2U25cN/msuZrm9h803sCcVkLCc54AohhDBuYZe1ngIXPHnEsGqcVY2OUspoOC/XB3cvaFmaM9WUhu8XqYvPLAAm7nj5TJlegEcPfWcmIwB3IADIbqwb0mmYNz/DFoW1M2bMsOhZz21g+Bq4Y8On3hZUtC4IFc8TWDuuX3qB85s7G5zq+YcIEYbhtzFZGnEC4af+Q12oT1vvxh7YeeINZPhgzWBAmu6AUiaX9g4ExwQRXiCmouv6ycN/Z5ug//ncxMzzfTJ+HhvqAocr729EUMD3yip3755TjJ2lov5NOO0GamhoHtUUaCjCGxZJII2PGjCr6bBPKKkTPHQXWiXOZn3F2YS7IiWtdSEjEuVzdVVEdn2hOPlR4rjZ4efQFKQvdkpx/I2rzIrU1tUrd7S+x6PCytDnrfDpjusmqrXO+333TwECMbVCI6qMof03uGaXWBys7i15NrVNvL5bmBhiTbTcRqal1PurlJMpCVCdO7nhRjB4zSp7659NzRTOGKD3t7R0yYuQIaWy0UN3FGYg6dlvbtTzFkr5Yut1pCCcEbMwGGy2gPzBm+rTp0t3doxF9+g0rD700Fs8bH/gxm4I+Y7+/94kLickpJT7tnJ6VXgNNmM73baZtsvMVX+3sXBu49wkHPXNmi77Am5qbNJT0YMCY/upFv5C/9g2RH/R0s3R6/NG/67jDXXOvfXcfMjCmo6NTo0PhijNy1MiBGyW4grIr7T9CpA60For3S3+aMfQL44h3wNj5xvTRBStVGPqD+cjcxCAk8srAe5Kyq5Z3IWWc9v00GTN2TFb8s1ROaDnEOMEMNp+Ua6CETgIGge/vTtQ16sYaWThnmdfTp89Q1wvGcqn1kzWesqPzwfz06d6F9xS+I/heT/ID45E5Wng/5dBnoDVSWxuczg9U2+Hv51ULXHXZqdLZ0aqPM0PGnbI7I9lcLJxbkmNoOJAlrMZKTRRDtULBCcAYXIYQ22VcOj2OGh2DAB1saNRoI9JQmCgoTgvEjG/mhOl5tLe3KTuGjTLf9ySSUltHNJmoIN5K4nPms2lGVEaqFGAxnYyRI0fK6NGjs6CPGZ3zzTefjkPe04A1uLwQJpn1tbqySt2EcG3SCEXohQBAKOvDgS8ZBXfQGBFlaGDom4EG8GNio/bu0uhTNbXaJjzLQCruMcPUXCH4H7cm2sryxMB1EYh6dB+o+cS6gsgx/O9O8EnKOErQLmGJdcWli3DRMVhDbj+prHzdy7nIQRFlMrHHqpTahnr921yaTDyZ8lI+jX6lejkOYDJdjqzGScB+oBwW9thcWPwoOja2fZaN60PHaDGBXXNPAQTkWZZ8hpEBWMZ2oS+MoeMzdcif76gHOjf0A3s71iwNGS24uyVVNteBkM6dCHHfqsqotjv9z/1ZUDEIo831bv/uACMDEWw+Wb9ofwf7DFsnDYjhfv9QWfMJgCrbp9CGbg9dkwVjrI7W3tZOjjEWVrc7ygwA6e+jHYiX0HZwABPjzbGD/LVAx0gQschANQMIDRg0cIf7HJvMzX8D2fT/ADCzOtoezBgq3GtrjYWz9tuN/BgXXMMYZGxYKgTDeK7ZMtYeNj8oszLKApclrsW1zZhnVlfKm5vTOdHjSNgJYBtLh+tXWmUt2Xq7vYou2T8SN6WccVD6PL+A0lYiUszsAjGKlRfZ+/1gYIxFci8AMAyMzhU1/4JC9ovf68W4JfMgdpLDCwJMoDzopwQLJpuRYRB9czv9lLPUUMNNaYutNh/UhroPGBNMYiYUejCts6A7unHIRF1o4YXkVztspxOOyf/SC6/IM08/I+OXG6/Gjb8AsNHHhepfT/5bFl10Edn/oH2yC9nHH30id915r4YpJs03/1j5zWEH6UJio55nsLC9/eY7gtgrWgO/+d3B2ZcJ4Whvv+VOwVWKhB/owYceoHm51LetWCTI68XnX8ouONCEf7n9Nqod4BsjLEBffjFZiIaDO8tBhx4giy62iHz33fdy/dU3Sntbuz4FA/P4k48pMDL6B2JaWmbJww88qqLLADGWFlxoAdll952E34UJgOGxhx6Xt996N+vrycK8066/ltV+tmqf64cSjLF2IwqNLdQYSUQiWWOtCSXHHH2ITsff7n5AjVVLGGW05X9ffX3IBHw5xfjbXQ8IY9peXpv9YhPZdLON88LX6ourKyYvPv+yRnNabvllZe/99+zTftT5zlvvkv+9+3523DI+ll9hvGy3w7YycuSIoi+Ywg+LgTGAl3fc8lf5/LMv9HJAnj332V2WXW6ZvNsZg5O/+Er+/dR/5LNPPtfxvfiSi8n3330v1155g4KgNgZPPPXYvDFI2zNuaXsMYUt19XWqlzLffDZPnKHBZuKN/76loc4Zf4ccdmC23uRzx613SVuroz8DOBz6u4MU8CqVaOd//v1f8p+nns2OGdqPsfrNlG90HvUn4NsfMACAhfvlW2+8nT2NY+Owxlo/k19uv3XeZoTyIdx7z1//Jt9O/VYATjDQMUbs/bfAggvIrnvs1G9/FnNTAiB+7pnnVaCWviKtu/7a8qsdt+t3HaYM9D9zwxJtyRrKvChMpcAY3FDpl2+mfqu30AYHHLxvn3Hk58e6TEj7l194JXtiyiZusy02EeaLtTtr37+f/I9wMkairTC61lpnLZ0DllgT0Cez67hml913VJADIBMtMxhJbEoPP+qwkmMGEAbWkr/GUC5EdnfefYesG6w9l/HF2s88fuWlV3X9pt3ZYKIH9clHrm1Z30889Tg1LDHaiCD31L+e1u/3JaLWSsv3aW/m/F23361AKYn5AdC22S82lXXWm5jdlFOG7779Xh575An54rMvdV4tPG4hvf71195Q92EMatISSy4uh/7+4Oy9vD9vu+lO4V1oaVjDpt8pOM+/vPzikyTW1Z7dc/C+hTGBgW+GtM17YwJQSGWd1NZJQ12dgiaZtAstTJ8DVIxoHhGEDXYRdMjLDFYAmuqAZeFcetz+gL0Q7zjGJJoW3T1xSfXiUtEtHZ0xaWxsloaGRgVDjJHAfWZAoSlDZBXy4Gfs2LEybuGFZeSIEdKF+G5ggKkLR9S5SwEStbS0yPfffy9VlWFp0lN3RGYzCgBJKKJrKVstzFSM9W4ieSoY5IROeabpVGDg8z8GvxmPvHcampr1+RYlyNgOFn7ZAA0AnHgPujlOM4bv1VUoHBKi7iRSSdU7oX7xblcO+so3kBNofqRF2ts6paO9Uw/5KjJOoFYN6AA0SPc6UJi2oH/CVS60tYaIVhFl3JmI3hMAV3V1wZhwjBDKaoLJZoCbmwygmLEXfJcaAyx8oIIyuZDbgOeIMzumj7k0WchrczMxEMuYD27trtD7FFgO3IqybkcB6E3dAB/4Ia9IxOnMAC4RTl0PxfWU3AEQ5KU6R1U12vPJlGM+OSaWa0sD1szAN3CoEBBSJkswu83txdgkCqAFrk0GYnApgICBO8b+ga3FmLU24Hvy47nWBvx2QFZYQ2GTfBcuu44xZGVw7d2XGcXnBorRbgZauLaJZtvcQBUAd8YyY4NyaSjpQLvFXKNsHTA2mAFANgeMAUWdDKilDsZGoTzWxz4zycaMub1RT8ph4In1F2PUnqnAT8A0smuzodkDwWars47dilzobp5DPiustKb88ld7F127fwRgTGm6RM58LARidEoVVEg1xWdLh7S/+2ZOb5VXXnh7rr74Jq5XLJpSgQEbVDfHDBxIX6dvkYsDIaXhkf6AnUE1iPeI8sAYP/cSpSiBurHhw6hl8K+y6sqy0aYb6glkOakUGMO9bHSvvOxqNV7GL7esrLPe2urzz8v0nbffFYQZJ3/5lU7mlVZeMQ+MwdB69KHH5bNPP9cFaoEF5pcjjz1cF4z77n1Q3nnrXTUGOc389pvv9Jr5F5hffnfEodlTTJ5PFJpPP/1MFeJHjxktx554lF7L5y+/+Ip+xmkFxgiLGwyHI44+XPUAChPGxd/uuk9PdVafsJqyJjBSMUAp14YbbSBbb7tl9jYi/aB1QAhlFsL9D95XF+2brrtFN0Cwcmwjds6FZxacvhYHY3jJYeC8/NKr2iaLLr6IzmGMXTPMaWsifJhRRNkwZv772huqzbP4EovrBuPtN9/V9uU6BGgRb/bTUIEx9PE9f71P6c8/W2N1bbfvv5+uQJtrt/Vlm+226tPebBrppzdff0sWWXScLLLYIroRnTr1GzWEbPM3O6Gt/WhKhCd+/bU35Z9PPKnlYezDxCCkLnMCoMU3HgGzMKABORi7K6+yYh8wBrDshmtu0k0JRiqbIcb0c8+8oIDEhDVXV0HscpIPxhx/8tFqpP398Sd1M0H5eJZtmjHGfJFtG4NffzVFx+B+B+2tm40brrlZN5sAeTYGz7vorOwYnDF9pjx438PyzTffylprr6HAA5sLoq0BTGAYYjhaglnx8AOPyaeffKbziLl57ElHaR/df8+D8tqrr2dZF8w1Ph8731g54pjfFz3Nx0D96+13q1DiCistL6NGjdS++ejDj9V4tVQKjOkPiHn/fx/I3+55QFkkK6y4vBoDgCwfvP+RW2sWnF9223MXWWjhBbPP+c+/nxXCQ7PWTJs2UiO79QAAIABJREFUXQFUvqedZs6YIb/acXtZe921+u3OQjAGhs89d92n4whwCqMFQIHEmNx9r13VcCtMjId/PPGkLLTQgrLcCuO1X2l3dEzYSO2xz6663vqpEIyBpQFo9uwzz+vmlznJ+AT8gB153ElH92Fa0WfPP/uivPDsiwq2Afxx6vXhex/peg7YsuMuO8jEddbUR6OBAVgMaMS9o0ePUteusWPH5K2vnZ1dMvXrqRqdbMSIZtllj51kscUX1Xny4H2PKDjKWkQZS4ExjKk7b7tLwf+VVllBmkc0y/RpM1QcnnbnfwAehOItvfe/D+TF516UDz/42LX5Sstrm990w60KXLJptJO/0846WZk/D93/qLz3v/d1bSChG1QIxgAG8e6ib342YTWtO++rt958R+8hrDmi36S/P/ZPeeP1t5T1x1z+ze8O0nX9wfsfUXHwpZdZUt0p6FsSQOSe++ym6/Zfb79HN6uAb7xjvv9umo7lY044Utljw+mHb4ErLz1Fujpz+humUYGuBMlO/Vl3EOTFwGOsA4qgsRImElJnR2B4VSlThvcdazhrHGObHzOgAGHMXcUYBArypB3LivEMKyaR7FFWTFLLUaF7NFyV1N0pYKuqgRu4HtXWuGgx5BVT1kiPvtPGjhmjzBwDCwz8qYxWalQnykpkn+kzpivY0hgwySKVUUnAyOhxQAisGfKGQRLv6lT2D6GfKS/7RQsFTPvwXAy7WbNgEtbrewH3klAArnBQYlFzqANGrrEfNEx12rkSOeYBLlpur4VWTSzeI7Pa2qRl1izHjOGAl6hCQfhgNTwBcLqTMmtWm3S0dwlOYS4L3Inc9bB9YEZ0xTp13cDMSgbva9okHAlJdXWV1AKc1dRIXW2tzl2nF+RCC1N3Cx1tjAOta+AKxmfmBmOGsoEx/sjnO8YdY87AHa4zNg4sHz6nrSyqDvdYMrFnvu/o6NLxZboiZsxTFgPAHIsWzZSewPUJkWkEpqMqzkw5NPoOzOyaOv1Ox3IAxhj7xgCXQmZGYd2071Rs2kWZMpaQAUfGitEeqnAAGNcjvmuJccuYgnnCeLPxwnU+S8OABnPLAmA0sJK87Yd+U+BUWXB2GJH726+DARcGfNgzzX3IgBhdI2ocS9PASWUZBUCrgTFWTxsLxiyzz21e01/WdjzDdw2iTr72lO2nlOkSMPoMLKG9bQ9pQBDf0W5cy9ykDQyMceuRAzj5MfDMsZWc4LABhfy9/Epr/FjdlD7LBUPyerSvwe5NJr2uuBtEf5vW/l5lJcGYjIgyY+YpGFPEcO2DO5UHOpUHfJR31RxtBfopLgwBDGuMb4yiCWv8TEaMbC4yGoJ2yStu37JzSk6EkI72Ds2D04cNfr6+TFx3ojQ0OBG2UqkUGEOEpsceeVxBg/XWX0e2+mUOpLC8yJZT2bffeqcPGGPX4BaAIYTxc+Qxv5erLr9OF42dd91Bllp6Sb3s74//Uwh/SjrsD4eq4e4njIeHH3xU63LsSUdrKO5p30+XX+20nay40gqKyr/0wsvywN8e1tuI6lTIMMAIu+RPlymYdOjvDnEv2CBhiMCAYAHhBBWGjSVeVn86/y9qMO+17x560g/4s8/+e+kL8LKLr9SXG8ZPLhUHYljTMcL+/eTTsvmWm8qmm2+cV09O+e+9634F0wAASCyCCI4CfPAZ91niO0LttsycJZtusbFsUSDePBRgDCfvf/lj0G6/P0RPmS29+857aqgxvk6alN9ulO3+ex+U1155XX6147ay1trOwLOE4XzbTXfoQj6nYAwvkHvvvl9BlR13+XXWX/6i8y9WQJGT7F/vtH2fKXD7zXeqgVUMjDEA5dc7bacgpCW0mZhrjN+VVlmxT57FPsiCMaNHyZbbbCH33fOArL3uRO0vokTA/KLfGU+wIwBsfBchNrYXnHuRAhuAF08F4cA51cf4vvTPl+sL84RTjtHHAzBcfNFlWSbCuEUWzhaLZ91+y1/1/3MBEAvcesj7icf+KY0Y9CceJVdfcZ2uKzvtuoOMX94BBMzVxx/5u/7NSf+SSy2RV+3W1jb5y4WXqsH+m8MOlFGjcy5gzCeYOgBSjJFiYEx/6xXA4OUXX6VrxIG/2T8vHDksvQf+9pBuLABlMfwBKvz06MNPyNP/+k+emxKMs5w7W+ku9cEYgAEANYAPADTAGMADxgaGOWsJwAVjy08Y9bfdfKc+f7c9ds6G1gZUA4x48423tU6nnnlSnruRD8ZMOutkBQHIa8utN5f1NlxXH/H+ex/KjdferO26+167KHDqp6eefFqeePQfChQRYtramev/fOElCmgD6MKI8vvgvnseVCYh69zJpx1f1K0HoPuyv1ypIDIAmZ9eeek1ZSWVAmNmTJ8hF5z7JxkzerT89g+H5DFgAKluueH27Ck6cwMA3k+AQAB0AECwUt55+3/KwgQ0YvwyH846/7TsLYyhS/98hf5fCMbwbjrp2EkqNnzcSUflj52HHtf17OTTj8+jtHNQ8KcLLtZ3xEG/2V8BLMb3fgfuI4stsajmwTuLcsFK23u/PRRMXXX1lbPrlXs/Xa7rIcA2LNfh9MO3wDWXT5J4nH0VLN2k7q14XwE0sJY5sFWdNGREQ7NGEGKe1DfU6j6itWWmuhBivAMwED6avQcuhQAEAAhoxPCZsi3EGZtEsOFZ7vQ7rcKYxkb47rvv1AiK1lRJuDIs1dEadd35/rvvZMyYMdLQ6AAO5nWqJxFEKiIaUr00NjZJN0KwPd0KYjQ3NKplgYtVKplS8V8MRd4LvemUui9WRSIaWaY3lZKRTY0aHjmN4cU9vRkNdc07ql7BiGrp4ZCA6ErxpMS7e7TerMkuBHfOoG1va1XDOZlKSl19jVSEwtIViytYXl/foKCNpHulU0VrMyrGCwDEoVBlOCTVldUa3Qc3TwVzwhXS2taqLB5Ee81QTPe6yC8mfeBYK3Gdr50dcelN4T4DQ4JQ1k54lL0azB8ACfqWPDK4RsH2gFkRrZa6GqIMuX6pqcGlq1ZGjBgho0aNEnge9BsRsDIVGXVDdCBGj/bHyJGjFBAzdpAPnhijxYABY3mwNli/+swPZomxp3jfqXtUsHfkOwNDHCjl9qYY+BZGm+t9txhjSnDgSB24jvoCNikQkgHgSGm7MHbN9YY8VLclGlVwjvFVjqXl193qovUD7AQUC7SBfKaNgj8BGGBuYvZsAzwMBNG2CVzejOlCnZTtBGMG16hAy4V8eaaxPWy8+oycHDjjXOXsf3se/xu4YSuYgVeUzQGiMf2KvznA4UeBNsaYujBFpCLk3H0ANJhDxvDReR1o0JhLGuChRT2jPtRLXZECty8D6gw8NlYOfcXf5GfltvHn2FG23uVYazY+LIy5gTYGStk6VVOD222VrLjyWrLJ5sVZxz8wM+Yz5nM2mdlWihGjk6m/6EnljPYi77SSG955DsY4+lvRlLVpywNiyKP/5pjNxhrsniB4TLGnAcRcc9UNeS4bGGCHHHpgASDjPbQEI8YvFpu5hx94JMuu4DtO1zAYN9p0I/X9LJaKgTGcGt57932CG9C2v9pGll9huaJ+/oxjA1sKmTH2LEAnNuI6KVdaXqZO/Vb23X/PPAONlyKgAumAQ/bLO/3ksw/e+0BuvuE2XTw5vYZCjjGBa4FLGXUZOvv08/U/TsUL3XZuuv5W+fTjT9WAW3yJxfKagoUI4xWWzKqrrSK7750Lw4aRdNXl18rkLyfLuEXHqTsY7lQYqyTo6ZwG5wz20u5JnI5iiAHAwdYo1FthwYfuz0kpm3YSbgxs3JtHNCkAxKm/n2696Q49gd3g5+upe4afhgKMufn6W+WjDz9R5g3l9hPthgEB02GV1VZSNxtL1ANXgdUnrKquA/bSsO8NrHn5xVfnCIyB9YERCrABW8WeQ/533na3urGsuvoqehpdmHAtwU2pGBhDPwFcAOIA5vjp+++nqY9xMdZDsTlmYAynhvUNDfKrHbZVYMNfg3G1ALwiYejj+uW31ZWXXqPsKYAVTg5htQBwkjCwASoxyqk3YAtjYuVV6ZP8ejOn6TPGxilnnNjnBJ46U3fmGu2JCwWMMN+lqXVWa3au7XvAXmrcW2K+3HHrX+XDDz9Wd5nCMcN1PPvPF1xS0k2p1LuJzeu1V16v4ONvDz9YmTl+ou6wGmAEGcuD8eGnYmBMsT4r9pmBMWgMsaHGmMZwzgrxiQgsEcAiDDDan3XKEsAmWjnMYfrPB9y4hrXlnDPO1/C1gFSre66HPhiz8aY/VzbGHnvtqi5r1l5s8E4/+WzdCBYa9PT7pX+5Qsu68247BCB2rpYwQZgLrI0AbP585X1wzhkX6IYNAJBIVIUJlzlAlRMnHdcH/Oew4MJz/1wSjAGEgtnGeFm+IG/6lPUeMIO/19tgHV1P/ARDCJAbthDaHDvvvlOWCQcLj3mOe58ljI9Tjj9d/y0EY3g/8x6BpXnMCUfk1QXgE6Ax5wbrcqRdmJ8AtTBmqC/5+swsGJY3XneL9jlzlXr+cruts2AoeZx+8lna9zANee8Opx++BW645kzpjnfoeoJrEKAAoZENjFHdCclIXW2NLDjfQjJ65ChlAbLWZzIpmTJ1isycOVNBCgwqdKEwqPnBeDHdCHVXQHslY+GEHXvBTpjV6I1UafhmXLs1gguCqZLRcMYYyDDjMMCamhtVkBdmR09WYDOjwPTokSPVSG6Z1SJxXEoAlggXnUxLsiehJ94KnCjAklbGR2NDg4IJRIVqbmyUmvo6CVVVSRIbNxySWNxFLqquwrWpUioAmEIhSSSIZBSTUCSsZayprtPyz2yZqcZ9b4rw3U7ctr6xTtkos1rbZMb0FmUWAchEwhUS7+b0PYVlLj3JtLS3tUlVZZVEEU6O4N7lxFElXCEzZs5QkAWNG0AbgJo4Ar4aXrpCelNpSauLfVxaZrbpfEshvAxIEcIoTyvoAxKA+w9gDKAEhoUabhjLDEv6qddpAVXXOP0R3DlUE62pWfWfTFdN3a8SCBk7VyH2wgBN3d2JrFFugIKt5b4LEY9TkEBFmQF1Uln9FOptorSsjyb6zNgBxDDXJPLQNT1gefC9ucZZ5Cn/vWsGOXmakQ2Ao7oqXghr+54xo+GyexzYZKyNciyuQjBGmzdwc6Ic9CH/GzCSBZeCSEsGgpiALUAE5aR+xvwB4KCMBoLQ/soE8nRssm3kCpAFP639rVx2HfdTFnOl43MDxfjbWCb8TbvwXWWVYxgZ+0gBoVBE93RONNm1mPZPlQMufbaUuVspoyZg8hg4g3uesYnMfYvxaX1pQuPkb0CLuTrZc6wveKYxbWxtMg0kNzbZ63Q4YXA1zxEqd6LExujjNz9rr7Op/HzTHYou5j8qMCaY10qnK5YCglTwVV91mdmNXPODgzHrm5tSP9oaQwDG5LdYOUvDHG4ABnBP4sQManthgiVhbIg+X5YBxujkT6XltVf/qz70GAO2MAAWsEFlo13Y74VgDKd8d//1Xn2h7br7zkX1C6x8jD1OaNGzKAXGwOhAG4bECfkfjjysD32el8bJx03Sa2C1LDM+R0Xnsw/e/1AABUicNv3294cEYE6ud6GrnnjMKXoN7iO4IVmaMWOmXHTen/VE9ajj/lBUhBEDjtNfAJKzzj8jTxPgmiuuU0OYBEPAN5RZsFjk7IVl+jqFfUi7XvynyxWEw9Vq5Kh8rY1STDUWQIxPf2Pv540rCG5WcwOM4YQfI4rN5TEnHlm03R66/xF1feDlANMCpgcL/blnXqiL+amnn1hSIBPtHtxw5oQZQ1twigzjpHAzgaYIYM+qq60se3p6RtZ+gBiwBYqBMTAsMOwBSgE0aP9C47nclcLAGMYIhmQxdxg2DeedeaFqwGComb6Svh8yGbn68uvUtcHGoA8yFI5BGA5sBIu5OmAo/umCSxwYc/oJ6v7hJ9gWAHwkvsMNCa0MP7HOHH/0yfoRYIPPEIKFcNEFf5H555tPfn/kb7PMj8K2KiXg2x8rBpbENVdcr+sYgChjrTABmFxxydWCWxegJuwYPw0FGIMrDQDUfgcW94NGj4V1EUD1jHNOzY5LGIBP/v0p2e5X28gGG61fdPgA5LDWFBrkPhiDwbPvgfuoy6Kf6NMTjj5FN2S4WwLaWGL9wWUNRlFurcrdDeOP+VgMjOGq66++SdfhNSdOUE0rP+ESCLOGecb6WJgQyj3/rD8WBWNmtbTKeWddqGWCvVJKHJsxCVDIGo42kp9gGj4WMLUmrLG67LbXLnnfY3jBZrRk7Bf+LwRjYIGdfsrZeikuSoBaBrwX7TAPjIFxwxrB82kLPzEeAfxJ9NvBv3V6TH4689RzdP6zlm/361+Wetzw5/OwBa69cpJ0xxEzda4ggBbOgDEBTrQzUjKiuVkWG7eojB09RgMZMMZmtsyQ1tZZgTuHM34xBk3o2YR1Gftm8MDewPXFtEjstDoK+FBTnXUJgDkD2EKZ7JQfRgin44jywjiBhdHZ0R64sCSlMhxWdgwACJotrOOwJdIp3A2SynzRvQwMEXW3zKiYMPu2SKhCMvp9RKK1tRKtrRO4EYSYTsO4UCqGM3gBJlj7YLrgCsRzYP4AwLA+fzNlquo3RdS1Iq7PxNCHrdPe1qFsG1dO3B6IzJKQyuqohKuqpK2tQ9o62tXdo6mhQQEkWDGwMCNVVQp8IRrMb7RhYrA7cDvKOOOY9lfB21iPuutSbwCOJKK+hMVOG0MAxgOuYejzdCvrBjcqdYsKRFvDKrzq3GtqqmvV0IZVoWVrapDRY0dLswJjFcqUwVj1XT0UAEsm9f1gAIMBDsrk8aIwsUeijUyHxq53LJ8urZu5oPAd7CXGIPW1cMnqmhPkaWCPvW998IW/zd3JGB6aZwDGAJqZS47db645ZuSbq105FlcxMMaf4jzPgAEDMNVNK2B0GNtDr9FoVi7kNT+mVQMYw3NoKxLAqLrTBEwta0++o42sDcjLGCA63IO+4nPqaK5IBrZwjYEn5k7EZ/Sz/h+AYgbIqutgKKIAq5WVvJ1uk9NcccBmQueJuQ+ZCxLfUSYARHPnss+0rQIRZQPNrP38PYCNZyunld8YM/ZONuFoBVzSGQdkBiGsHRjptJVMLNnqs+bEjWTTLfLfyda/PygY8+XXxd2UihlxxWEKN7yzg7yc0V7w8upXZ2ZeMmPGYAjMGRhD9QshqlI5znXh3n4YMdYFADEAMoUJSjmuD3lpAPekUnsSJs3Xk79W9x8TdsQ42/eAvfuAKz4Yc/ChB8r99z6gFG2MRlX4L5EMHxoMGLPXPrsXde0AnTYgZSAwZvsdtlUXD/cS8P1iRY4/6iQtbSEYc9cd96ibD8aZc2vKT+TyzlvvyJSvp+rCd8Y5k7JuTCxMBsagRQKYU8jyyOVWeiyzGb/myuvVreHo447oY0j2Z4SW6gNjQWBAzw0w5u4775X/vvqGazeP/eCXh2dTN8p/5nmnqRsTrJjrr7lJDT8M8lJpKMAYtDX23n8Pz4jL6UrhDoTryuyAMZO/mCzXXnWjbgJ4uYxfbhnZetutSkZdKllJETEwBmAHQ7KYMcz95v4DcwJ9JbvOB2MQsUZTovQY7K8komy3LDNmADAG7Y811vxZnwyZE8cd6eZaIRgDC+7Vl/8rG2+2kWy1zRYlC1MMjBloDqDVBEvi5xtv0IcF5j8IJgRtaQChHyltKMAYmCIHHrK/LL1svkaTlcF3gznzvElZV6m//PFSXWMANApZPXpvJiPPPfuiaq0ABPgMPR+MAXzc6pe/6DOOGCfHH3VyUTCmv1HBfbid0WalwBiAatyV2IBOwoXKc1eEfXb7rX+V/Q7YW/WBClN/YAygJ2AubqU+e6UwD9wJcYkkAdr40SIMjAGkAuQoZD4W5tUfGOMYdXcpwM14ZM6uu97asu4Ga5cEiowZQ78DgNE3hWOZeQdgBZvu0N8fogy3wnT2aeepgTgMxvS/hs3Lb6+5/GTp6mpz+guZtBohrCuJREoFPR0TIa3MwaUWW1wWHbeIRqz76qvJ0t7RpsZTVZUz4jH80U4x5oCdcttJMvVKwpyorFJ3F07vMcIAb9C2sAgo/MYw5iScsWxGIQDE9OnTZb6xY3XNsXtTiW7p6uxQ4zWKkRoOS7eGySbiT6euOyrUSVQY9CQ0ZHGlgjccEo8dNUZqqqscKEE0mVBYquvroVooKAUYQahrgB0VNob50dSEr4Rq/cEoU4HfCqfDwiFPLWwe1f3oVhYJZeiKxWTmrFkqREzdYTvDTtE61tVJTV29xJNJmdnSonWmjWKdXU5HBEHW6iptY5ib306d6oxvmEGZXq0fxiXtDwhCCHAOHOlHwBhz01GQwXm1OD2fNOGzXXSqtDghZVy6KH9VJCzxLlyoelU7xQKiwJwCvOPAjYPQCNG0olGpb27UstKOpl1C/QxIIW+03cxtyBgvjDfre2O6+MwRymmRhBhTZnjDKDHQxLSAjPFhRr0Z3sbWoH/5jv/J09yiDJxQ8VYPXFDXOg1/7aL9GOhgIZiNiTMnczbrPeIxcrQ/vPDhyj6CWUJY9cpcuGragjKpS2AQitkHlvzoRgZIaTj6SCRgstUquGcsF1vXffDGvbpNV8YZbcY6olzKNAvKGg+0fdw4cmyndKpXNcyMnaI6Lbh61brohqZ5w5wgLxWs9gA87XOPlWNi1QrKiKu3PYvxZmX1+87+NgCG8pmbnz83DByKxbp1Xls7GBMJNo8P8JHfhDV/Llts1ZeZzjN+WDBmymclLLa+H+ezYvKH8+wxYsoQwP0RgDF9oif1U1nDK2irQmDGWmyugzC5B7nFup+VpxQz5pDfHphP6Z8TtC14PhMXvRU22SzwnHAAJvgn/Pja33LjbXrHuHELy9dfT5F1119Htt2+f5q0dclgwJizzjs9z7XDRjyLRWkwpkI+/OBDFc0lnXHupIACmT9fzBDhGh+M4fMzTjlLaamwavxNfGE38R2MAz86kA/GbLLZRhqtqm/qB1AMLiaiCJEzADYQeSw0yAcyRKkHrBrc0dAamjz5a2mZMVM3VCx4Qw3GaLudeo4i9uW12wRZc+IauhADPuD2gFvaPgcUD2lHswwFGIP+Qo6Zkb++zQkYQ/kQD8V4x/3CNhu0M+5AgxHY7C+0tT+WEPFEn4fwxEcff0Sey5UxY8zYK2dzwyYTJgz5fv7pFzq3caOBEksaiBlz9gWnF50vpcAYxsykE8/UtQb2BJGNSiUfjPHdcUpdT94nHTdJN/e4eZlOSrHr0TIyJt3p55ySByoPDRjTpSKuhVo5VhY2hScf5zRKcNtB+JY2Q4uEuYqBD324aKpw0dm23HqLPODcB2NYAwvZSuRVLhiDkcM6AgOHH1iUbLpZS0qBMRg4MFjQEABsYC20dOuNt8unn36u48kPD2rf9wfGnHfWH3V+rb/herL9DqXZIIxhNGkY0wCavm6MgTFEN4PJZS6epcZSf2AM99BXrB24TtFfJASPcYXEZbeQkeWDMYXuZVYGA2Ng6DC3CxlpXDcMxpSzqs3ba264apJ0drYG7NfgIFRBBZgLYXUHUo2q0SNl5RVXkOXHLyvfT5smn376ib4L2VMgmAu7w1wI0AtxFP5ceGxqhfHd2d6hJ/OAKRjmgC6OTdOl+x7NUw01TuUj0oMGSbVjfc1qaRH0ZEaNGKnzA1edeDwmsa5OSSZ6JNbZqYLCtZzGV1RoueIxwr+j21YrjXX1uncNV4hqfoxoalJgqYYQ17V1WUMQpgnASGVlVIEOygSrhdN5mAaA37BUqmsAhBBW7XTRXUIRLU93PKair86tpVtqa2ol2YtLTUK+mzZDRowYqT8zZk4XIkDxDNyTyK8iHJaW9nZtv3Hjxkms073LlOkRwlWiUsX7v/nmG3XBUjZMt4u+hAsSwr4YkoAxaIURDps1xUALwAMXvMoZrdSLMsIIQiw5lXYuWNHKqEa8ghlD1CGuT6WCqD0apRaDHkHjKt0/NY5olPrGeg1vDmCAyxssHPrQDGAXpQlwLwceUX5zDzEj2t87+gwZnukf4GgtAoDEwAADGhygmMiy53km66LTK0KI2oXnNjaEsbcMjDGQwcRafXCCvIzhM1iuQCGooe+1PN0bF6VJrwtcmbjGQAo+Bww0VopjV7noYpSJOpnwsbI4cLsKwCVbWayN+J62sLqShyW/3YsdrvkAq4FACogFbkf+XqEnjitcQj8yjRbqiB5Sc1OjjhPTjeG5FjXLbAbmnS/Ga/nouyyd9IAi515kbUF7INLNGHH1cQCRtYcxgtxa5ZhFNh5hkgHEcrm5vGm+Ebfm2Zzks9V+tp5ssVVOwsBfwX9UYIyBCIUMkZx5V3w4//TBmFVklDJj+qYcGDOwVkxh6xQzi+c6GFNQiIEWoEJ2zKabb1LgouTr6AyUW/+bEyYQ9G7cWUi/P/IwFTm05IMxaJJwKsgEwhhgg1yYCj2mBgPGnH3e6XlROMoBY1gcoMfnwJjT8kQ7/cWxGDOGxeOk405Vn2BEiNeamK8h4dePyE6FxoQPxhS6KLl7BwZiuAq2AG4zGDsIZNoCXk40NF74jz78uJ7WsjDD9ECPgtN1wmPPDc0Y2g2Dkt9bbfMLWSuIsFJstNmmw77jlB39CUASwJJSaajBmEJAa07BGMoNGPXC8y/J0/96JmuY4bZFVCN0JcpJ5YIxbA4xyNhIH318joHFHDYwZoedfzVg1B/KRF4IJMOMa2xqkDXWnCDLrzheujpjytBiXA8MxpyRJ9hsdS0FxrBpwU2GhKhtoYCs31aDBWMQuDshcENEEHq9DZxobbEEWImrEum0s0/JE+edF2AMzz3xmFN103TyaSfoCSl6MKec4HRKmP8Lj+vLjLC6wJ4oZD6VCm3t138gMIbvEVNnPDKuYbvBwFlw4QXlxedeKqkZY89ASPy1V/6rwriAHrBjALnPOOVs2WKrzfLcovxylQJjGEdZ/PZQAAAgAElEQVQAvpwKrv/z9WT7flxzyAOdIdr0+JOPUcDSkoExrIfMm4HcCQcCY8iXdY/oRjC9YP6RyPdna6ymrlj+WjMMxpSzCv40r7n9RsZni76vzQh0hh5Crs49mXk1ZsxImbjmGrLkkkvI1KlT1U3GWBBEA2Ksm+EqmQqpCFUo+8QipZjB09YyK2t8YwwiyMvv9vZWbUAMOu6pravWZxONB5cLXIA6OzpUvBbdmSWWWFxmzpyhTJRp33+nbkbowFSk005otyoq8VhMjTUsKsBhDhgaauskwzV1tVKLyGngCqoaIBkXYS0FWACgE3FuE2o4ppIapTKF1kZlWI3OSFU1UZAV4GGPAOgBAMRvAwOoDwzsnlRSOrq6ZGbLLGluHqF6MbNmzZS6ugYVCG7v7JCKMCBPVIiyjJDvAgssIJGwc0VRDY5kQmrr6lXMmPZHH4c2gg1D3ujqTJs+XWa1tku8q1vXLn4AoZUVgT4K0jGEMA5A2RghxLvjeoiYSPZoGTA2e+IJ1Zrh8woYU9BpBKCmQqpgS6Wps2NoVAN0NTdonyHuS38hkJxQ9zDnasYYQocOoIh7uMYMer7nbx884Xobe/a3gQX8b2wK+taYFFzvHwKY1omxPrjfoiwx1hxA71hB5GnsCYuuY+Ai32cBEgPGjCkyyGlfCoyxZ/BMrXfA9jA2iz2fMWh6Ktyj8ypw4eJvA1YMuIKVZW5ACuR4YebNVcxCs5vLlrWHzwDhXh+QsnLZ54xPYycxzqzNNSJRT1JBOj7DjYp1gnnN3zAoed9yL8CY9Y+BSlzLWDVBX/qL9YHfTo/GgYSUIwyw6UVYoz1CFUSTqtReAkix9lUQk/UhAKCM3cNzHFs8KlWVhO52Y5P6ss5Fq92aZcwrrl19wvryy+33LToSflAw5guPGZNvZnsuF3nF7muMlykh0qfyA7kn2Q3zJppSCTAmz7YdCjBmrkMxeVSYcqETWA4YDZyS9hG5nN0O7mfhQ4uADX2hQK4Pxpxx9iR588235dGHHtPJvefe+W5FxYo198EYNGM+mm0whoXipGNP1QUD5gbRdgaT8sCY3XYs4rZRHhgDlR9BWcQfzQWlHCCGRRSAjDDWaJugJeBHe5pbmjHUGzCGcQBTCNHPchOaGYhqEt3ksD/8puRtPwUwxgpP9C4AJtyyeMHwksQFq5TLkV/pcsEY9CoQD6XdEFG15IMxO+7yK5m4Tv8hmDEeEawGANj6l7+QieuulTVQB6MZc/YFgwNjELcEEKW8m/1ikz7Rvfw2GSwYYwAQeRcTcfXzJprNdVfdqCe051xwRp5xPq/AmFOOP03FAc8+//RsdC8DqtADKubO09/8GgowxkBS2HnomgAqWhpIM4briBZF1CA2XrD7yAfNJwAeosmVikhVCoyhL8+cdK66I/AO7G+tQPz44ouc8DSMLR80nxtgjLULz8NFCjD2m6nf6Me48DIGLQ2DMeW+GX561911y/nS0daiYrmKLGj4Y+fGAhDAb/p/2WWWlNVWWUXmGzNa2tpmqVEDOwORVr5nvGJQYSSpzgSn2VWV2dN6xllTY7OCHxg1zrh0oqiAFcnetMS7uvRQCXZCQ2Oduv10tLcrOID7EdFl+L+rs11Zzupm0h2XGdOncUQuNbjq4PIDCFQVde4sGM+RsLrdIDLc2FAvdTW1EgGgIQxuyPHNYchUEAK6t0LXNU7TKyJhxxgKABs0JLqJ/oKmBK2VTOve2NxGpk2bpoyb7gTixWFJoDcBy6YafRMETHsknuiRuvoG1aKBRQMjh8/RiUFLBkZORVW1hHkuDKLaBj2g6uiKSTuGbLTauYO1takbE5YqxmgnoYp7umXmrBaZPm2mHkpoBJtYj5ZHI8D0pqWi1xnwiiVUhCXWDXjkdF0QnoHd48JfI/br2DaVkZC6dwHWAMYwVKhfVEOd46YWlWh1lUaMoi3oT0S8CarR1R3XPYSBWgBHlZVVUhdo5pgBT1+Z3owBE4WzyQAAxoxpt3Af48/ARMaegYLmDmUgAv3qyusALtxnGG9ZoEWZExntX8pFnoADtJcC4AEg4QOXrh37uvFkPRo8EKPwMM3KZfWyett1BgLwfz5QmotwZOCOAVcGbFl7KwgRiOEaYKpjIdBgIV8YSxai3A8Q4QNQZgUYMGZtYX1kuj7WH8YyUZAjCUMukg0XTlnZY/JcxoqykTKZLDBWGXVriTGZeAblA4SxtcYBR7C8nC6RsVXIy8YD4Izp7ZAHrnW0AWOUvBkfliwalLkspdO4NlYFbmyONUOiDKqDE7CQyGfCGhvI9jvsV3Tx/5GBMYXGnC/lm+PN+DUZvK1ennuSPWOegDHrryKjRhVnxmTrOgD9pxjw4bfmPIBhXFHL0IopexsyG+5Jb77+lkaMKVzM/GfCEnj15dfkkMMOcuBP0FCqGRO4KaGVwqR99OHH5LlnXtBJdeQxhytgVGrMzQ4YUzjiWQD6uinlxuwH738gN13nBHzPOHdwzBjuufDcPykVHmPh+FOOLen7X6yP+gdjygNiyPeTjz7VaBo0/KlnnDQgld7Kwkk0YY+h3h917OF5QAzXzC0whrz/eN6fNYQ4LhEnnXZ82e2GaC7jjZcaOjKFUaOsbkMFxsASKpaGghnj58sLBzdDGAKkE07BXSIXtrnUHC8XjEFzAlcMdJF8Y28wYAzjlfDKjDcEwWEs+GlugjE854Jz/qRuL7DvDj/qd7o5LZYMjEEcuTDyWal2vOCci3Q8LrTwQvK7I35T1CWGexEwp++L6ZDMCzCGjdGpJ5why60wXg48JLcJmXTiGdLVFVOQyg9RX867YU7BGCK5oePEWAI4KYwIVA4Yw0YMhhauTRttuqFs/otN5ZKLLleBW+oJs7BY6s9NifyIGMer/rSzTumzvll+iFcj3ky5cfPx09wEY+w5bG5pv48//ESWW368HmrY9mQYjClnBP80r7nrlgulo226Ri3CygaIwRhnrxUOOZcSwlUvvfRSsvQSi0l9nXONQYiZSF7KRggEas3oU2Mr0SOtMDY6OpSdgf4CxhfC57gVKcASrZQpU6ao8VTbUK9hnmGzAAqp0UPEpoApABiQSicl2ZOUlpYZMmbUSAUIiGwU7+qUrq4OqSPccDIlFb1pQRBYDe9olQIk1AFGBz9EUIqEwsLSjTUCs0ABGRRuAWSI7wqAQOSkQCSU3nUaNkkFStCVSXT3qE4N4reAOR0dnWqkdca6JFIZ1Sg5hLsmwlRFoB8D8wQgw7RH2DtwqNDR1akaNDX19VIRrZGkdocDRzLo0USqZFZ7m3NnitY4Y7a+XnpicemKx6QnmZSuHvLpku++nSad7V1aPq4jgAQbXAVhUtQ1pGASLiyq79JNqOiM5suFgE7YnuGqUDY0OVGdcGGCsRGNEFUKcVhngbBOOA2QGnULAZgB+CIEufYz4Y4jzt3NMShS2ib0D0Yw4JwZu7RzIXvEBwUwvimfAUh2WGTMKwNKuMeYH8reCKangRSMOUqPOwqJ+tj1oYiLgJUFHsTVD0DQymK2iL9D9sEVX0vGB1VKrRI+68QHWLjet3uM+eHnk98+hOV2rqfU1ephblXWPlxjwBW/fUDDtJO0PdBQ8pKJ7Lp56sYUbWkCvJQ9G3I9EGkG9HKhwgOdomRSNZNYD3g2zzNWjr5jA00bxorpCvEc0xViTTGBXxcSO6FzimejYYSrMaLjgIV8ZhG4ANpIPmuH+ykvYJLfbsxz8nTCxTAFRfO2dkUjy0DBCWtuIDvvmjtc9NvrRwzGuI1rPkcmfzM7eCDGhZ0aMOC7N2t+UDBGgfiB0Y3+GCgOwiqXozIHm4RBuicVf1IWI3ZfDxKMAUlHkBNRQLQJiiUmF9dgJJ006Xi34e0HjGHiEUp08uSvdIIhquvTwv1nzA0wRqOEeEBccTDGByrdSUXOTWknWX3C6tliAiw98uCjurARUprNdLHEggZjCW0dS0MFxiAWd+mfr1C9DsIaI3xaik7fHe/WiFMslLit4HKCYedH2LHyEcYYN7Sh1owh/+efeUEeeiBot/326BN21m8j6mfjb8rXUzSEL2nd9ddWNk8hUMgiToQUjBs2JoA25SZeDldddq2KoeIGNTfAGHSW0A/ihegn+uQvF16qkWmOPfFIFbseKJUDxpAvbkVTpnyjrhZ+uOTBgDG8ME876SzdBBz0m/1lyaWXyCvet998q7o0fD/Ubko8CPYQArpsDA457AAZt8i4Ps3DWLnykqs1TPBgwBhYGETAKhVNSN+dvRm58/a7dU6Qd+HYmBdgDCy4O269S8NT+1F1TIDYCYEfXhJMclTghJ6cWppTMOaGa24WgHfEoRGALkyPP/p3eeqfT5fUjLHr//WPf8sTj7lQ6ri1AlD8YqvN1M2oVOoPjEFYnbYiEc6ZKFLFEnMIl8xNt9hEttw6X7drKMEYWDowfYqFlv70488U6FxiqcVVbNjWtGEwZqAV8Kf7/Z03niftbTMdKybYmzk3g15liiC2O378eFl4oYWkubFeolURBR3QLWEtZh23qEmwCPhfgQY0OpIJdaFhrqvQLZoduBaEYYXEpbranYB3dLTrxhBjNyNpkV7HaKmrrZaqSkRye6QG4z+E2C2GU7tUAlwQgahCJMUpd6xTkONFb4aQ1bBqeLdx0FYNc6OK8MwRFfHlfQMow3VaZWWC9GpkFurcK71SEQZkcuGkM2m3/2LtTaiOBAdpIRfdJZUQ9jMAS5z+Ixzc0tqqgrupdEZZOeivhCp6ZdaMFqlGzFf1WkQZPPHumLYnrkqAP3WNTZImShOAFeweIj/1ZqRp5EhpmdUmHerKUauaPhiuRL7rjMdVw6a1q1PBmNaWNkGno6ujUwV4mb8wj6h3BD0ggIhwRAERgJhYPK7sn9oadHOI4gNgUyHhaIWCatS7qqpG3TYAW1w0HoC7VOBO06uGb31dg4JfCDrzm5DYuDnh8qVaO4EYLoA9z7G9B/txAywUJAm0YUwHptBdhs/5UU0QT5sMw93uoVu5z75nPPrgDN+HBG0kF0bb2DQKbFS4PjYxVysbY8ZYHFkwJgB6fDaLsktMiyIALHx2i5XNVo1C8EnBIy/0dbHvdS/gPcNAFj6nDSiz7+bll4/7fOaPMZds7hoYAyhbaGZaOzEnjV1jkaDUva2nJw+MoS0QBbcoXXatr8Pi1wUmFuuPr2Pja8hQbv5n7JCHuenxHP537m9EQoplXeG4lvZIp10/M94UbA7GjwKWiCAHQJKOjRBaR0402dzVaB83ngDrHEDDfAeM2XWP4gz5HxSM+bKPgK+hIDnLvtR5++wAMTqw+wNjijxsnoExowNmTB9y0MBAin9FP/yhubsL8AoxcIldT+RSkYafDSEgwjb/8dw/yajRI+WwP/w2bwNvk/ipf/5bcB3RiE277eiK0A8Yw9dMMELUtsxscaKzhx1UNILLUIMxBxLaejkL2eraq7hmTH6vs1CUAmOo61mnnaunUFDzDz/6d4EIcK43WNxoI0RbMVb8xdmiKe3Ux02pfGYMT8JNCUPNDA+ACt/NhQXxnbf/p6LLgGtsgMy1YelllpKDDt3fMwDS8tLzL8kjDz2uiyTG0Lbbb5033skP7YyvJn8tm2y+kfyiiPgw38HGcOPnN/kRtDIiZ9Ju7R0yctRIOYJ280LE2osNA+3tt96V4046Kls+wrgiWonhvP/B++aJndLW99/7kLzx+pvZsJdnnjupLJcfnjkvwBiAM9gpfoh0m08ATQiKFkZ1KbXYGBhDWwAG0peFmiAIPN964x2yy+479tFaGQwYg9Aqrk7kT7tb+GP3Ik3K7TffqfOJdPLpJ2RPM6zsfmjrwbopkQcnvIQ154WOuxX6KH64Ylw9Lrv4Ku13xifaMhOKRGwq1pZEGSIsN3lzcnT0CUf0EbLFmL7ogov1+98fcWhe1B/yHAowpq21XUED5hOuUD7QaIY5Y/QPR/8ur+5oPt1xq4sItOz4ZVR3qDCUM3W84dqblenoh6aeEzCGvmc+Al6OGTNajj/lmLz1Dc0pQF36o5SAr/UHYPU5Z1ygaw7ADroqiCQXgpZ+//UHxnAdId15j6m47QlH9hHHZiMIS6+jvVMFkQvdoYYSjPnuu+9VmwYmYKFI92effC7XXX2D9g0i8ZaGwZhSK99P//ObrzxTOjtnqZ4CYAdvfAwiQI+QOANn4sSJssRii0k6lVQmSUtLi9NPCIAY06SwU272IXARYF8ou0AFgZ0BjasRxjwADG4DsCg0hLWGZ3c6Lr0pGDDdqutClKNUd4+yZGCyOEHahLo4IdIbkQrVi0mgfRKLq6htXQOGWrXTZmmol6pAM4LdFm5BrGe4MxnLAAiGZEfFuBZlCKoUcZFT9LreHHPGATYZSaBHg/GbJPqLSAS3n1iXdHR2qhYMehWEq4Z9kUmnpK21VWrq61QYlLo01tfLrNYW3bfBoEGcN4r7TmVEQZfqaqeNkUilJRyNSrw7IQlCTYfDyqYhX9yTJFIptfWN8n3LTJk2c6YkVe8lKV3tnRLrjOu6F090SzJF+O8Kdc8JhSuVvYMWDuAM63y0qlqBJ9wzqFCvpCWdSWk5AFt6UwA1ztBng61MA9WSySjgpG5LVRFtewSY6dtIZSjr9kWbYLADxsBu8V1UVIg2ENk1AIUxVkzHJM99xgMtHLDXEYBlufDNtKuxN4wVoUAGkZ5STseElNWTCTkwBMOdManth0tLJpMFAIoxYwwkovywtiz5zJhC1ovtufJYNcGNdp/lU8jKKfzcB1+MKeQDWa7fnO1j7Woh531gog8QFAgK+0whs/R4pg+aGbBhGiz6QI2o5Rg7fG6hoSmPrxMEkKJ7rADEpWy8d4mgxr30D2PC0vzzz6+sO8rFfggwzgA05iP9Z+CZEyp24bMpQxakA1ANmEQGYjnwB1ZMImBx1SrIpEyuHgcW8kzGBuvamhN/LjvvdkDRl8GPBIwpZsj5LkqFZQcDLoPhknfb4NyT7NZ5BcaMDMAYHbh5/kX9QxulII3c5+VBI3O8VRiYwFPkEQVMmOyK0eePsorH6fJ5Z16g1yJgiC4Kxh4UyBnTZshrr74ub735tirzQyWHUu639bvvsBG/U+8/7axTdUNs6eOPPpGbrr9FF1s0DnbZbcc+0VUee+QJFYQkysS+RSLn4Br1t3se0CxPP+fUPiAInzO5Tw3ELfc7cG9lgbjk2gqA5Nabbte/J511siK6+QkkOyUnHzdJP0YXhnbw03PPPC+PPPiYfgSwAOuBU3sWjq8mf6XPYEHaY+/dhDDglhDPveryawQXkl/vtH2g1zE4EMby4qV27ZU3aCQTFr3lll9WVlx5RRkxsll1EzjN/+qrKbL7XruoUcSCdu4ZFyiDAEN+y21+oQYQRtV7776v7cYC/Oknn8lSSy8pm26xsQpzGhuARRUwBg2RDTdeX7bZdqs+YwqXgysvvUaIRHLYEYf2MXRgFXEi7dpthKy19poastq129cqHoyQJ2HL/XYjfOUVl1yjL382FWuts4ZSuXlxvPLSa/pSQAMHMIlFfI99dlU/bgRF/VDExSYBp4iUGRr4HnvvWtLN5d677tNnIVRabGwS8YlT8OVXXK4P6+ii8/8is1paVftk/Q3XzUYH0PF89wMKIACclJMA1x6472G9lLoCbi4zfmltRxIn7uS70ioryTbbbdmHMcE4oL70VaELU+HzGRMIqvKi5DmMCeY7riAAfQsttKCCMcxpouIATo6Zb4wsuOACmtUbr78ldwZMBaL2+OwMexa+9icee6r+C/sE49QSZYU58e8n/6MfLbLoIhoWuKmxUT744CMFI9deZ0355OPPBNeTCWusruATkQOKhZ3360eZn3ryaQEAJi208IKyzXZb6XpHYg7D8KC++x20T1E2H0yvZ59+TlZaeQWN9FXI2OqvP1ljcHkEoCYRZhxQZYmlltD6EckEFz3KecDB+2pUJD+xYbnlhtvlow8/1ucSjYm6kw/GA32Ehtcqq62sDBDmvKUvv5isoCnp1DNOLBqNh/mOcDC/t9hyU9l8y5yL2o3X3iLv/e99vX/TzTdWdh46LO+9+4GGeMWtDBc8WIEIJLOJI8pVsfYB0HszAJUJ003krP4SItJozcCmQUAe4NdP5EWeJNpsm223zLrdoqsGGwqwhjkMwFeY/vHEk6pRhdDhUcf/YUB3SowdXMZIe+23Rx57ycq61DJLZiNa0QaIDOOeiB4RkbSWWdYODKCWp+SKS9BkmyKEg19zrQl9yvjl55Plsouv1PUaVhTvID8xb0w/Z+11JwraUMPph2+B6y6dJPFYm1RGYTw4IAa9F6j+0cpq7c811lhDlllqaelob1WNFjOgnHuDM07cSTwgCxF8cHvheNmFOVYXhYxz9YDpApOEk2vYOBzI4O6SQmsmFJKG+lp1F0one6QalkU4pOGhAV4IWW0n7GQPOFSFrgcRY1JpLR8GUlNzs9Q3NUpTk9OjMFFXRGcVHA5cK9j7YGDbgREuOLhq4a0ENySVcWALzBlsk0goIhWIE1c4N59EJi0VYVWakRTCv8oAcmK5uPwgggzDpr2tM2CnpFSPpKcnJZEwUVmiKlyMJwjCrLRhpLpG3YcIEVxTXavuS4SnRjMmTVjuyiqJ9yR1H4SrSIYw3A3NUlVTJ5O/mSozW1ulMlQpLdNnqAsTrkoktGoIY92bJKoNrIBKyYQASpCvcSwBwBjYLxiiGNCAMbhCNTU1On2fnm6tH+3m2BWENc4oUEUH07cAybX1Ncp+UmZMDe5MTkMINg/94wCujO6bTNPDGBPmBkNbWIhsn4Xir9fGILH+Y1xikFuyaEFqPAfCu+SpIaIJF060rHSvgjG8UyibAhoVLroOxnweeye4hj2OPRvQygAWc89x49yJG+vwCUAQmyc6NTz3n0ImDN/7gBP/+yyYwndWbv45sW1Lhc/1QSEDp8zNkH4wQCzv+UH9aAvqbYwVAFXLz55prmP85sfAjQC707Jxj4E9BobybPrA2C2MeQN4EIRGrHrWrFk6XgxwoYxoJrW2tisjizxZewCVWbNGjx6tAKkBT1Z+KzN9xJhTfauASWQMqdbWVqexpMLIrq/ZvxBdzulDhRRQdOBURNbfcDPZbc+Dii7mPxIwRodQ/gs5+19fMGF2WDEDgjclbMofFozpH3AqAWV4LTcPgJhBM2L8bubmYqwYneKD3n0w4O++81756IOPAl/W/Lyhai640IKy5967uQ188DUbArQVXnrhZZ2kJIwaTnv9SB//ffV1eeC+h3RCAgRgMBHW9Pvvp8mrL70mr77y36x/KgYOG0mMDF6Gzz7zvLz4/EvZsG1spAmbjfFr/rCvv/qGPPfsC4LxTuI0cp311pa111tbqW7cT6QPqKokykCUJwAHFRpLJhVsev7Zl7ICi7w01l5vojIb/BNbjETyYpHxE2WhbHvuu7u+cCxhtL70/MtqPNlJACDP+OWWkaWXXWpQhpzlCRBz8w23CQwG/8XA97gv4HYz/wI51xfEi3FfMXSa61jwll5mSdl9r13l+edeVOOUFw6nXLgMILgLQIMLAIYOpxu8SOgbwI5xiy6sQAPt9tx/ns+2Lf225tpryGoF+kPk//yzLxZpt7Astvhishft5gFYVleMu4fuf0THpSXKgRGNYcXL+cJz/6ztwAtiwpqrq3Hdnygu4OGLz70sn376WXYDC8OI/jafVYyiF557SevHSRWJsbnuBusoaEUfvPLSqwrU2AuSyE/kY+GK6SN0Nhj3UIkB7njRoVnCGNz3wL11E1ZOon6vvfK6/OepZ9TwNRE0u5e6A1gUYy7ZGGQc2BgESBy/3LIK6BRuPKCgoiOEjpSf0P3ZeLON1FCEJaYnu6GQGuF777enGv7MwxeefSm7YUOkGCCKtmHM0VaE+wXYhBFBwuVxXebahutmgVpe6DAtAAz9kzvm60abbKh6Kff8FaDsVS0/ujtEiTJQZaA2Rd/kmX8/lxW0M8FBl9do2feAPRWY9hOMnJdfek1efuGVLB2bcMWAyMxldLTKAWZgezGmyc8f1zyLdWS++cbKvgfu1cfY9suCa89HH3yc3YTad4DBG2y0nmy+xaZqAJAw+lijX3juRRXQtTXy55tsqKHDuYc2BsRhjjLvSWyi1llvojJ4cEX46suv5JqrblBDz5KWd/6xCki0zGhRFxw70eLeX2y9edE2wQ3x0j9fqRFSYNOh4VMssalnHjLuAXdIAJC4VBZqnDE/HnnoMX1vWFvyG+OXaBa77rFTn/EB44Y6s6Yb7RyQifWLwwPf1U/zSqd1Xjz7n+eVtafjt6FBgeqJ66ypaxCgj7mT8j392dDUoMAz84Uog6wTlgAAWYMBVGk71greX/wAXgPiUMZnnn5WmWkk1pL1NlhbVll1ZXWl+OjDT+SFZ1+QDz9w7xnGIXN8w402KOkePNAcGf5+aFrglmvPVDclQAPAELd9YmcdUkZLfV2drLbaqrLEYosr2AGIYrs41iXWTdZ73JN5YbnoPYSBTmUj9sC8SCSdfgluMgrCqmBnXBkjThQWMd+4RCMRFdmVdFpqopUKdCSJBpTJuJDEhErujgdslbRqv8B8wfh1OhFVug9Eg64OYAeRXkCc3rQkumH2OEMXNowag+idVFbrepRWHREX+zrdm5J0kjrgMkV7OBAGFIbP0riSKGaRcdouyrZJKkDCdVXhKmWEMN5xA0oD3ETCCtrwPTo2aNV098Q0fDhgiRqK9AF1TLm6EQqc9xICvxFCf0ej0t5J+GwESHukMlotYSJNdfdIS2u7sl3aO81VyQEPlBgghToRcUrXkjDuFq6/YcnwXNyfmpqasyBLdW1UIyDRP+jf0L6AVSrsm0hJV5wyB+2SgW2RkNqaal3PwlVhqa+vUaaxtiF9XJHTyuE5HIQAhrBXd2Kqzq2IPSp9Y6Cfg7tyIqqFQof8A2YAACAASURBVBc2E1SPJpF0UXbCDpjQvyPoiTi9Epit1BW3NcaBadioZhAaK7jnBTIp3OtcYSqkK9alrKHqGnRxwm6eFLgomVGvos9FvADMclF3KS8qkwNTHOCXtzeEeRSIAzuMRf/JKRzwjKAM/vNsjXVFzLeXjD1jgInOhQAYUnZXpFLbyoFBtEWFuqKpWxBh6LviurfiWuwXS9RJBZiDZ3KPidAz/2Gz8a53DcfccxHCEH8mOeDIlQXXxkSiRw+wDBRxIarpR8Az1hrHfAIARBh8+ozp6mrHM3VdqkK3qNaNK/SfQrgtYvsACDnWE9/xXMage386t0vKyfjphKHc0KiAD+Cq7msDxpQKAMdiOsc33GgL2f+gvq7R5PmjBGNyQ2JogBh7ZfRr3/8YwJg+bncDs39KwBnZ1+TQvIb7yWUowZjZQdkKisYCOX3GDPl68td6ugrVnUmKsbHscsuqwaUbU6+/WRgsZKefHUabD8YwudngT/t+mhr7vEgALpQe2sMpQn7ixc51bDxNxMqucOtMhZ6QsqiwQLFZdR/nj3s2C5TXKJK5wrvreIbzt+zN+lQXlgWAwHcDYOHFkHj3nfdkyldTdCHmhBLmBIZgoYYL7jmGnru8cw1YeOpd3phzTLXOzi758P0P5b3/faDGB7TVpZddWstRSI0nXww3hHxZZOlTDI1FFhmnDBKM4gfve1gN81VWXSlrBPYte1DCigoFEUCyeZkXS7CnCk9YYOMAhEz5aqq2Ce0GwIEhW0r7hvblpBlQZsqUqdLY0KB1RLMHNg3p/nsf1LEAyEXdBkrUq/AFyj0qhBfkCWjCpqMwcQLF2CtVdxu73Mf4xmBD0wZDjLGKgb/8CuPVcEfTZ7CJjfg3U76R99//UMcf5V1qqSVkmfHLqFFcDIQq2Y8Bi6BYGZgzb77+thro9A1Ctsssu5QCFfQrLBzAHcL0Ak7Rdmw+nMHQN9lc8+dr4VVsRnxGE/kBZsG0Id+Fxi2k4xNjnHrC8vn74/+UVVdbRVZcefl897gBGpbxB6BG/jBG6Cudxystr+PRIgf42dAmBsz1yb6iQk8sywFjuJfn487y+adfyAfvfaiG1QILzK/ADmNjIGYX0UE+/+xzefft91RYnDCnMJYAmFmr/XKwMSJCSrFk6xvlYR0tNi9UPDQASmH3vfziKzJzRouOhZVXXVHLqxuvWFxFjwFuVl9jNZl//vlKtgftjfg2a86yyy6TjaZSWEY2Zwau+N9RP0C8wvZG0wxggvcN9WGNZa1g/DJvC1N/fWpj1r+H9oGB2F9bcg0HA4wrmKEtM2fpXKedKAtAuV9u9LyUMVCQmNuMQ9ZY2rYwkQfvOOYCBw3F8sBI6ssCHeyqM3z9nLTAbTefJbNapquBBfOjusaJamI4I/YKs3D55cbLfGPGSroXNwMEch2bxIwtGHOMZ3YuJmqJqw+ECQBNGDK9QeQk6U05zRH2GmmnayEZjLS0pHFjSCWlsQ52jEhlKKxRj6rCEQWK1MjFRSidkFDGMScoJ+PQCQJH1fWJuYeGC4wbmCgYYwgBpxI5oVHyhK2Bu1G0qkbLCMMDO1xZHOwdMHzZuwXD36QeXd0AV3C/CpgwVVXS082eEHcW8Bwnnsp7Al2YiogDGjgYhKlTo1GRcLdybYlrBn8DCHQTrljCkkFYtL1d505bZ5v0RiolVBWVDnQsegAr0k5MuLJSQ2a3tcektqFZQ1u3t8cU4Onp4UQfrR0AMhgLtJ2Lm4XRSftx+k8+jY3NUt/Y5FhR1VEFs7q6OoPQ2CEVMFbgQKMOEd6bJqI/9K0hkklpm9fiohStkmhNVKprEEyuUS2fSMQZwCYW6wu4un1oSNvEGBrWNvRPKu2idrmUW4/oEwfWZNRti7HlWB5OO4VkArU8G8O7oaFR+7wn2a37b2eQB5o6ga6N7YsBhnC1cut8KMvsMcDDhHHtevu8GBiDFoqyLNDoARBibFI+XLQUENDRpp9V0En6byBXAFPJExXuw47xFgH/PWl/Z9lfARhuY9Pax4H99KebB/QvBCmLWASoj8YQe/TueMKVz4CXAPBhX8oYsTxpO2ULpeg7F2mNfSttBtuLtse1DVvK2Uu9+j5omTFDD8yULRVClHeE9CRcxDbGKuHtK1CI0pD1bl6p1lA4pGGnyXPqt99KbW29AjLtHZ0yevQYvZb5SuJ51dU1AfDj9GIYs46x5w4xnLCvE5xubhqh7oXdsU7Ng/ZiHtOHm26xrey824+eGZMbIX1xkZwmxuClRAL52oGIFj8qMGZgEMZaqzQY079sb38gzqBe2OUXtUi2BdyeIQBjyi77bHjXDH7s9S1NOY8tbggV3llqQOfmStltMVsXllOT4hmXa+jNVrH+P7tpuC1/Wh0+3F8/rf4aLu1wCwy3gGuBv952vsyaNUMPnjDALHQrhgcuLQsvvLAsMm6c1FY7FyMMEHPTAFiA0t/W1paNqmRRVQBZDZhREKMi0IxAX0UyUgNwArMkiNxEBCQV403wfa+K22Lv4ZpUH0TeyaiocEawEdWJRqO1ODAGzQh+19REpSqKK4E7udeTfU75PdckTtkde8ExJjDizIjmdxKtiETCCfoW2RJxDYwYdGUQD+ZAr7Iqoswb2lHlSIh6TX1SSTW+K6srtY0ArTilh/Xiu2zAPAEY4kS/BwFTDN2ehIb77k2lpBP3sHSvpAFuUmlJxMm3R1ktveGQtLV3SDv6MKFKiRP6ur0zaxjzfkok0J5JSiJFPyPiC7DW69yVMhUSikRk5KgxLgIPAFW0RrV40AciYdQCwusPLhwa3joiqWRGYt1xByEoSwM9jpAeiEUqAXqcYcu4MhYV/YaxjSGLO4mxNehVgFvGEGV27IxMNioQ9/kHOvreVUDIDjuNbZlyICB9FAAFChoHoYxN60ijYyXiCiaZW41pqBjQYKKtxjYHQLIyWIhjE3m18qqxX4IZQx24nrYwMJOxHDRfUBf9D+zHOyB1mjpgVjCp7Fm29/AtB6uzY9y4vO06BfwCPRtzBbL2R5CZsaFADHNDAKhMHwiQC5cd6kaYdAe6kK8BWeTtxL+Zl67/aDdAQEAOBYASuEA63SHc1vx5R/+o2xAaS5pPSplJ9J26IAUhumHAKHMqmZDqyioZPWqkHtbDCgNgYb7D4GFuEAEMMAWx8JpadI3cPAQY1LmeTOoBPMCQ9SPPpP35juZrb+NA2YU4B9zsTacUYHQgXkbWWW8T+d0fTiz6SvkRMGNyxuNA5t3s2OoDuidZs/yAYMxahLZGMybLjJkjhGOeR08aCOfqO/LyloPc17PTwYPdKQ00yIrkN5TFKufx/RtslsPgW32wTVX6+nJqUQKIGbTW09CV+v9aTsOG/U+rR4f766fVX8OlHW6B4RbItcCdt54vba0znetOKJKNMIIhQsSiRceNU701ohBhgNQGxpHTgnGCqVk2TG9v4OrSqCfo7UHIYuxSovLAaECcF3eASk61cY0CCOE+IglVV0s3RptqwYQljJaJVKhLDwAK1wHYqMsS0YswqiorpTJcpdF70BHkWgAYgBiek8w4V6TelIt+YkYi+iiRcKUiJuZ2xO6L6xQMMNaO6qHkpyzzIITBhsgnosQAL4HLA8wTRHJDFWqIqvtV1Bl/RDmiXgro9LqoMTAPFZiBAVtTI8mKCknxXU+PdMcQu41JCrFTIh0J31VIDFek1nbp7Q0JTi9dsbjEkymJdSclE6lUNgD5ov8Ci8eJyyalO5XU9nBCtoqoaLvwd1PzyKA96Ckq5HRULAw1bDzcjmAGxHB7SsGCjkkPrkEK6qC349xoGhvrpb4BlpWxEKo1LxW3jUTU+KVMADWAaA7gcFG2GE8OeMhFBMqCDlmAwbnSGYhhwADuLS5Sl2NKOWPfhSVHewhXLWPccLsBFrQB7u4ADsbM8cEVysrngDEGohhwY+W1+xzby7ljKkDhMQvpY/732dY5MMbdQ1IBXADKQMvFAU+BO5MH9NgzfPDHnleMiey3o5XN8lBRbH2ei4CkQtYeGOPmD3ULaT8bmOizb3DbMdaNuisiDh0JSzsi1YG+FCK8ACQKWgZCuOaWpqAwUdFUcNfpUSkQFkRZCkdCOq7IA7YX+kjmYp5M434UVaZNQqNkIUSe1MhmaB9RZupowAp1ob64zHV2OmCZcrHekYgYxzUwgciXtmAes2YBLldFqqWzq1PWW38TOea403+sYIyVq5hg75wwYly+ZW+As+tovrHrNGPyNQeG+gU9cb1VZeSYZg9ZHzwYk2+azwNDfSjdk1xHDXWzFs9vNnCEoSraQI8ue6zqq3getVff7cUc9VP5dZyjx/yfv3m4HX9aXTzcXz+t/hou7XALDLdAfgvcfvO50tnh9N3Qi8CAwwjCwGlubJSmxgbVY8EFd0RTo9TV1qobC4YWBjWGEsYXRo2e9kerlVXS2tamorRq9AcGXQrdmO64hAkdjHGVTks1EXiIfBIJSw2CvbAuEj0KRNRW16iOi+o91NYFrui9aoJXV0XUYMMwJntcdHGrITy2k9ZwEWNSmZRkQojvAjrgpuDcJCojVc4VC1Ak0K9i94UbRdZFCbclmAJFBo1jxxBdCLAl5sJkI/CrYW8DuoZk9CQdo1FFcTFUVTTYuaQYqwDwBxaAalkAIETCTkAYfZckWhydCqAAtnQrmyMtPfGkxGK4HvVKd09SYt09+n1Hd4+kMxXKngHQcewc2jqlzJh4Kuki/cCWwQ0fswTjW7X6qrWv+BvGDKwgNGPq6xucW0dNtUb3Q/8HoACjF3FiJ+IMXymj/YCrGa6po8eMUBd16sb9GMH0Ga4o5rJFH/EMkuqmVDiWkroVxxybIudi40JO23XaKIGZ4QgwDiAgXDeaMC5qT67zehJo6OC2xfjo1WhZjB8bw1yL0U04d//ZxuShXLAoKH9Wi0jFrh1okAVGioAxCpAE1/guQwbcqBKRAjgh7QPGIfMHpgdt5dsrvhuSA6MyCkza34WuSWYz2+cGRhXuX2DGWOhmB5Y4rR8rmzKotG4IP7t5ZGGidR7C6Arag/4zwE21Yphb6uYmqiuFHh3Pt7azdUchNmXnOP0axgzho1WvSJWDXEhzgFY3aBxIpfpMwtqVlra2Dp0XjGsieLFWjVtkMenobJXW1pkyZsxY1aRRYEld4wCKK3QstLc7CQzc2Ga2tEhTY5N0dsUcKydwX+rsbFc9GWXOVVTI1tv8egAw5n9z9bWz/kYTZPTYfMF87fNcaGs3UYq7J+mls22rD7gJLub94X02r8CYUWNYZByVrj87u5h70TwHYlyXzAYcUOCWZMNuKKknAw3lgRCRIvcPBRhTzmMHHKt5s+SnB8aUV7+BOvD/7++H2/Cn1f/D/fXT6q/h0g63wHALFG+BO2+5QNrbnSuKv65hmDQ31jutlkhExoweLaNHjpSGOhcNp6Mzpu5JMAVM+wJjLN6T0M8d88KJs3b3oLuQUMYL/ju10SqpyPQqU6ESgxidDsCgUEi/A/zBtMdNRtkwIsqq4FmVEYR6nUgrp9QYbOyaMP4xotVYhw2jp/rOncjZxk4HQz/TcNthqYBtEzSLGqqBOxNaNjxXowQFJ/1cpkK+BWyH3kxKDXwzFjEkCR3tDONeDadL3dHDsdQT71aDz1gPGKROz8S54WQcnURBIdyZECXvhvGBTiERg+IJda0BlEBLAyHd7kRK4ujTEO66Oy5JNVAzyqhB3EUBhe64M1IBBQL2kJONdVGfkjB7qDLMIxWujQQRhepVtwPDmGik4UqMUCeEivELKIRbFPUGeMLgQXOmublRqmrQRXHPpA8thLIZ7wBRFkKa9lGdxF6n92JRjnyNGNeurh/MsFLFGIAcomAFoIxZMqFQpRPlDdxpYPXg3qIMiWAsq/BswGShjuFQZRAF7P+xdx3gUVRt9+xmS3pC7yAgAoogn/rZQLCg9KYCdrHw2ak2bGDBgmJF7IqiqKiIVAtVpPfeIUBo6W17+Z/z3rnLJmwggVD0z/XJg9nMzty5be575rznKC0T1kcAsWBAwBjtuqTHQvjM0nOITBV9TqWH4g8JOmswJpSeRZBDxi1BPMEWQswlBcQcjpXFTjxszCrHHwUUqLY5nJpVlBnD+ahBo6LzXQAd0s4M3Ro9f3kcQRrVNxaDnaM0bXTKVXjaE8/PlDvtbKXqY5L5SkckAjKaScR21CK6OnWLdeY59FwjOEaNKs5vptqxLsqBTd2r28t7EoqT2E5zLDLFzuXxwOXyCphF0FD1BcFOAnRqfsbFxotWFsE4zaTSwBHvgWAY2XMKONKC0JwnChji/dMGvkuXG/CE4ZZbdJVVaUpnNBhzGNEs/UPyKCBOcdFxkRg3I+3UMGMkTen4EI4wUOQUBOgnzIgJLQ/GGngK6iwrz/GMHuM7J1jFkl5agT5Hu9jpTlEq6Z0c2dblQWnpx1+kb5S3Y9m046k4S3lfnYpWLr9GeQuUt8CpaIHvvn7DAGMOB3Fc42w2iszaZedCVkz1atVQqUIyYqOjJbDZv3+/OPIkJ1cQFgEBGO18JoGnoRuh9R7IHiGjggK+FM+NZZAeoGMQX1b6EW2I9Jro3EJBXlrpmk3Gv8p2V1xSBIAxC3hAFgbBCrFDtlkVgEIgxcS38LxWUHRLNBgjIhzckMkbeRVIiQ5GmOuMiAsHDrcFHZUYQPLc/Js2TKArkuzsCPogIGkTDPZ4PrIKVKoIwQoG/2448pRQLL+v/9XBPP/VmiYKQFIitDzOw1QP1oEWzGS9BIICvjAFg4CFy+0TQCZgMksaUz6DSC+BGR8cZNb4Ccio9BemlPH7+hnGdCm2q4iuRpkFuAkwcCbLARRMpuiuRQRvyV4hy4XAGwV6CcioAD4KDodbhE4pYJyZmS59LwBLHC2uTYiNjxPGj2hxMFVEnIMgDBMG42w7WhgzONesGA1OaQAhHGTQ4B9BLs3eUMG2YgGZLWQ88Apm0fFh//E+6IjDeydDRoJ+AVqUtbVmdun0KIKQDNIFMAkQfKQja0C0iXhvrEP4XiAcpFNgl2KqaMBFGCBFLK31/CajSlhcPhpOKHaMMJMkeFDxrgbqDo9l9RnnnjgIUci5SBEAqggAw/vSc1MDOfprfgowm1SaFlPumKaotWEIgqg0PL+0B9N0OJa1zgs/VxorARnL2uab922zRYs7GNcIApeanaaFlbWJiQj1ijU8bdJpQc8lQl1HjKV4PwbQynbg59n5nFdBRJHh5HSjwOGCzRYDhwAoUUiIT0RaWprcYkJ8nKRMKU0iBWbyh+OOjJ7snGxh4HEOs105ZghI8oe/M83PZlPubLImSFhnRvfuN2Ho0OERl+szBow5VphXWnbCMbViIl2waBwcBE4ZM6aUYEzkkP0EUYOSPNFPCIwJv8BxUWtKUsPIxxxrgEX4VmnHXKQLl+SyhxfqkoAtpytFqSR3Unz3lAemxz90C82ashiUZVOV8rMcpQXKx3v58ChvgfIW+De1wPivFBjDdARtVctgg4G30nfxo0a16qhVowYS4+MQbbfJm20GTdRhYDoIKfvMB2FwJAGexSIBNoN/Bmt5ebnyezDoAxN5GBBF26LEEclCzRimIkWZEWNROjAxVqsI+MbHxigLYjB9RNloUyPGFmuXa7BoxxyxGzbYDYrN4BctGEkJYuqNYWHLdCG6eDHgVYEW00IO74NUCK9e9AnLhuBOMCB6IvoeJeBkoC7ZSKKuoqyw/SqFggEeAz4G1xSIZaqSz6OYQiKQa6R1CZhjMJL4GQM+edvOVCvAcCpzCFjgcXvhJVPHROclAgx+CXAJxLgptgx+7hNmko922kwTcXrgYbqSwXbhG/6ASaWSEHCSwqBUACDI+YRZIilnFFi2iQsSD1LaGokCoCQk0ObYLowBOmcqa+AoYSlR84f9zranjg9tzKNjY1CpciW5t5i4GGH88L41eKdFn7W7kgZE2B4sWuxWxGDFAUoxYwgQsO4cuwTEDI8u+Y5mQlG7SJgxMIE6QfxeyIFUZHEUqMXgmmNesaZU+gzHufrdotJazIq5o+YHgSYlpKsLj9V6LeFgTEj/JsxGOnwNIfDF81O2madTTBeCiBzjigEk4EFQpUMxTYjXYnuyTXg/7KfwNKRQncIuFKqrMU80wKMPkVEk6WYGQ0aGiAIV+S/BGFqDk+lij7aGbKc160jpEpGdosaArh9BEeoKsa6cL+xv3qMWVFYMEwUm6ebkfCbQKlpRImqkgD8/52LAL+mBtJd306mJzBkrHRPdwu7i9ViH+PgkARH37Nkj56HelXay4hhmvbOysgUoVGlzBQpkESFqbTVOMDJJwDhJmbQQpFRgjKqsGV279sRzz4+I+Fg4A8CYSFoxh+t6TLJAxNsqQVpTpPQkY2E1xrSc+dSAMS2VgO9RsJTwP0Wu+qkDYkp/JbVIFC5nNhhzfOPuyMFYEgijdIFbcQP3ZG37SnIHR7926e7vZN3HP/u85W34z+i/8n76Z/RTeS3LW6C8BUrXAmTG5OQQjCGAocAEBpoMSArychATHYOaNWogOTEJdor4xkVL4KT0OCiYaZMAjAEVC89DoIT2s7k5OaFUEwITksrDN/W0hTb+JehC7RhzIIAEprFQlNcURFx0jGjW2OmqZAin6nPHMJAy0hl0oKuBGJ0yoZkK1C/hm3bNrODnAsiIowxTSYppLwbhRfnphuCoZv4QRFIqpAR7lI6OZrQopxoCMNT+ILuFwazSTglne0SFOd5oZgFZFwxYGbwyeNQ2v0EGymTAeAnAEJAJCNhC4VJiRWTkEJBxCSjjRQFTNbwEWEyStuFlbhP1aKhPQ6FiL5kYCnSiBoxXUrJM8JsgwEWMLUYYCbxf2gVTbJepYUxV4g/blQFsZma2YhqRDUMBYmFI+JW7VVysMJPssUr7JEZEfOnWo9pd91u46CzrQ2BGB+scj2qc+Q3wJyjgmPQxBYPDgjsFzKixyP5VArIWBHxKh4ZpL0Se5Lscr3TvEc0XHSgqvR+tGSNj2qTYFBSP1WAO/9VMHj2C9FiUKxvjU49DDfJE2kuQGUOWj89PsMkjrBu6/YhdlwbrOGdMBAY53FQ9NPij05TCzx26riEGzGP1nNWxXniby7nEil4BqmIYbqwJSuNIpQOJXg8oCq2AIc1k0ilLPCfnAcFXzY6xWG0i6K0dqzQ7jH8Pr4NiMClQxkb9KpNypYoSDRnVZ0zXIxgpDB0CiAQWxSY8VsSk6W7EulOXhvNEgzwcL1YDSNNsKp2KxfrxO5w/qk60mLfCHm0TEJRjn6mCan1UYLKkXYoMUBS6db8Bw194NeJCckaAMYVrVvjN//G9CC5lepIecUWJCQYzZtFJFvC9rFVLKM2YwuUo1Sp04NFNrEv3wD3q0UaFSg/GRDjr8XVs6W/mOLGEsgBjSnrpwsyYY7XuPwuMKQ9OSz9kj1gHTtVcOfGq/r8/Q/l4/38/BMoboLwF/pUt8K3BjFFMA6YEKHtrBirO/ALEx8WhWrVqiIuJRVy0DcnJCSooMtgxSgeEehcBsdzVb+czMzJQQEcfQ9yUnzudBfAZ1tZM77FG0VEpSqyblYivRX63mEyIsVqQEK/ckZiyFBsXZwTPZhXYM3XBCAYV6KFsmosW7Qajg1r9HYP/EjpcWC4EBySLSQWZ4UW4AsZHwrIhi4QCuGTGCMNCCc7KK0ojzUllRAUkTSnoM6y9DdAq/NwMQgVoEmFSpoEE4TYchbx+piIp/QoyEtjOBFbIiPH4fPB4qfOi0nJc1I4hg8YXgItaLm4vcqk3Qxcmf1C0aAImPxziWOUzGCOggbHwH5imRJIL3ZkIEFgZDIM2wFbExcULK4bsEauVoJyyqqZbTU5OrqSgkA3BYwgmsI10WhOZMVY72UwqfSc6mmwnMlrITlIsDxbNGOJnBH50nyntE0JjZlSsWEn+n6wR9S1al1M1RumAsB9drgLs25cKj1eJxLIfvB6X6IlobZCY6DjUPess5OUW4ODBA/D6lI4MwRwyIBSL4zDTRQNorAvBHQbt2iJb30M4M4WMHV5bg4MadDoiEmCfggLVscjITBMtFLYrLb8rV6qGTZs2y/wiwKQATWoZKaAk/KfQi32jPfUI5lxl4b1LexiDTwOUqv6CIElKWvXq1XFg/0FkZWeKphPbhT9KpJntq5hxun00oELwTAOKHMdkdAkAZo9Gbm5eyEFKs2bCgVOdOsV+adHiPzKv1qxaIUCe2N1zfbDbJO2KQCPFqFnIimGbsG5kxkDYbvx/igSrOvK+mV4WbbPLOBU2G89rMHnIjBH2jpvpVV7RDOJk5/XEVc5qFy0kpilZotj2qgGVoLEF3XvciOeeeyni8yHlFGnGVClewDcS50N9djwB8XGlJ+mLha+pRrUy0nOwaP7Kk/pwvay1wYwJu0pxTJjIofqxAvgTrH6R05fJ1U5VgFlSRCS87cvkBo8tU1MYhNEVKM3FT0XK0nE0YBGBvxMcff+vv14e3P+zur+8v/5Z/VVe2/IWKG+BkrWABmP00QxGGWyLq4o/INoNFUW4N06sqJOT4uXQzMxMAW1oAxskgBBUqQYMcPhWnD8MahnlMVgimEC9CLeTgAVZJ9SFsMBmNcPMtABfQAAZMiviY6LBUJupF4lx8RJMRRngi9nQirHFREugqwJgFYiH0iuOuHUyY4wjjD2qDo7lW8z+CSVjGCF+2F42BM5ISoxhBU02kNsjzkGaVaGDUUmZkiBRsWMoOMyUC6bnKFBFXSPECvGrNCoyhEQc1AB7qIvj9noEjGE6jQJjgvDQstsbgMvrgdvLzwniqBQSkl88Hj8KXB4BZASM8QXh4rmp5QMFxkAYBQq8YFoTUQCSCrz8PtPTAhCwjKwQMgNob61srvkTYwAt0RK8sq8ZePNfAU4knYoaHQkwRZlEDDghOUkABbKmaA1MdyeOMTJewhkWKh0qwGW4wQAAIABJREFUKcTOEqCK1aNQs8mCq6++Fo0aNQWFecUFSoQ71P5awDS/T9zBps+Yis2bN8JiNcHv9xhgjFOAJY7T2rXqoV+/+7F+w0bMnTsHWWLvbgBCRqCurZkVk0IxmnSf6c+0s5IGNnS/SuqXOJQpAd5iI4GgGVdf0x7JyRUxY8ZkpKUflDZp1+46XH5Za/z++59YunQxgvCKMLUwMgwdFQ3gadZN0WEvMyOgQEDN6OExZJ/p+moAjAAP+//C/1yIjh07Ys2atfh18i/KJcwQwSYzhmNaMVCURow+N/tNs7k0IMP245wgAEdmDOcxr5ubmytpRTxOa+9ofZ56dRti5GtvISkpAc8+8xS2btkIj9spTBymFxKAFI0kQ1spSEYYbbgDBNzUHGE9CaywnTiWq1SpgjfeeB0pO3fjvffek+sTKPQKu8wjOkoEVaivpOy2lSYOCDL7AsKm4tpFEMdmVa5hYm9tAISdu/TAsOGR05TOMDCm8BApfbx+HOlJR3kO8foEYxaeZjBGLx7hk7Qwiac0AXzJHryFjio1I0Y/roq51vGgbMdR7dCqW4rvln7MRT75sSGM8LEaAQUsRZ1PzqHHvoOjXbc8KC2bXilvx7Jpx5N9lvJ+OtktXH7+8hYob4HT2QIEY7Ky0sICR8NtiNR/i2FpXSEZtiimCwUQF6tSRmg3m5iYICwHn9sjjAL+P6n+1IhhcOX20FXFK/oOEqAZoA1TDxjKUGc16OPnXhH1tVutiI+LRUJsjOjJ2C02YebQrprxEdNglPVuEGY6LlFbQzRfCHhQfFSxJ3RArNtV2fNqtotOpedx1JNRYrLCemEwLsBOOH9du+Kos0mgRj2JYADuApcCkgxNDwJR2h2IaUBkAvF3ChQzABZhU4ILBjtBdmP8vrgSKY0SYRjxHsjKMAF5BbSO9ioWiDBAlMaLxxeAU6zCmSJmuCUVOCUoJUDhcClnpewCF1xk2vjJKGCfKJaE3GmAorJkZpARZBaGBpkGDietqwNiN043GoIxOk0pKTkZdrtVCTzHxMr9OAscIf0YsTP2qHQTpjTRzSohMRGVqlUSByeKo5JVQ4aUFpDVoJpuAwq5khlDsEFYGA6XMHNs0bG46qp2aHROU6xft1FS4RQ4QgaSYgcpQMWPfftTsWvXdgnibTY6XClRWaagEMiqXasOHn5kIFJS9mDy5F+QnZMR0jORtg8QQFRpZxrJUywbQ3PHxFQrE2LjmFqnUt54XXGZYlqPiAkHRauETA2lxcsUPRk9RmoV+8GMJ594AS6XG9OmT8Hy5YsEDG3Q4GxcdNF/kZ6Whfl/z4HJrFLcOK8UW0ONfwUO+qUuSiNJATAC+AWVSDHrcpjNYdhVi9uYYsNFkWUkOVtmmdNXXNFK0uqmz5isQAcDPGR/6dQj1sHhUMwXnfbH+2f7kiGmRHJNAtARTOTpY2PikZWVqVKhjJRIYcQIE0v8k1CrZl2MHPk2qlapihdfeAELFs6FzULWGOANKD0asryUsDLFs03weDWIotKo+EOWGAFKgni1atXAnDmzkLpnHx599FGsXbtWgB32B1PfuGYJsEKwie3nU1yxKILS0ndRcLqoPeQXbSul66MYYxQM79ixK14c8UbEZfw0gzE7IkZ8xxurH5MVo5ugBHGmrsOZAMZESkw5/NkpSFIqSzAmhBudZACpBH0caUaUBRhTkkur6xR+kJ/OjdaR1y7JXRRf4/Lg9MR7s7wNT7wNT8UZyvvpVLRy+TXKW6C8BU5nC3w79k1kZh0SMEWJjgZgsTJdyIKg34tKFSuhaqXKoLZJMCqIhIRY+RvTaFjsVhus5ijR+NCFDAyPBL9uZGVmw1lQIGk92iLXbrPARv0GhjxMWwoGERcbLe5NTFOyWyneaRJwhoLBkn5kMsEeEy1AEL9HsMBC/Q8zgzGCFQRIDttPqwBSBcUq9ShK0g8YODKy4w6bAA7TD8jIIWCiec+iF0oBYNGsMFyDjGhWvTnnAaSQKAttSS0KKkCF90zRWnHH8XjhcXuEOcQMD7JeJD1I9HJUa/HeKUSqRWSp3cLPtJiy1tVggE8GAINFpmrQ3lrSisgK8PvEPSa/gIK3UZJm5HR64fD4kOdwwuVXzBgXQTHRslHXE3BA9D+CytrazzQlkxIBFrcpq+pfG52Q4pBcMQmJyYmIT2C6klUCWgatHAv5uQ7k5zmQn0uxYaWfQ5FfCp4mJiWgWq1qAqaxnjHRdkTbaR+tNGvYpywC4LndAjKQjUXWBOvpLqBYdBzsMXEhMGbxoiWYN28WAn43YmMp7myByWwV9g+FhWmzTeaDsmsOIDrGLuk3HAPbt+1E1ao10e++h7Bz5y5MnTYRWdkHDD0Wjic3vB6fpJ6x2wkocmQxhc8cReCPEIBVrLtr1a4tY+TAgTQB30xmghyqjb0egmQm1K1bD0nJcTCbg8jNycWhtAwBcJTmiBlDn3oeBfkezJgxAxs2LhNkMMpMbZ54WC3RyMo5CJOJoB61ZfyoU7eO2DJnZ+cgMzPNSNEi04mC07wmr03mkV0YQHHxdmRlH0J2dhYCAQJ6vB9CbxZhPrEenP9ev1uATbuNlvY25OSmqXkQjEJ8fAJq164jwCFZRGQdMW1KwBxxHTLLOGDaGseO6BIJMBJAviMPefn5sNsomsvrkdmiWGPiZkY2CxSQ0rBhQ7z26khUrVIDzz8/HNu3bcVZ9WsjI/0gduzcLowXwjai28T0KUmvNOGKy1sr8MVsxrJly3DgwCH4fSqtqn79epgzdyb27tmHQYMGYvGSRTJHqRfEdcNpiBIL0Mv0LxPdpDxKv8pigctz2CmKLC0CkSIwTOaM14eOnXtg+Esjz3Qw5nDKxUkDY0oYX4ZvringeyqYMZUrJ0eSuI3oyBzOOzkFUEwIMyg5fBIOMuhxZ9T6DAVjjnfMhc+q4oYXHzak3YVaohDiU5jjdPTN1qlIS2Kep7NQfUu6ASRiLzm+ZYFolfSixnFErCmWdTquXcqqlujwf8t9lOhm/6EHcePFN3pnYtEWnf+fxpEWCNQb9jOxX463TqRRMzg62eONAU1R54/jrfO/4Xtevrln8HYanmmnuv24T6GYZXJykkohKVK+GfsG8nKzJGVFwAFTUFJExBnJ60aF5GRUr8YgltocQRmrBBn8HmX3TG2LKhUrhSxtLXabvBVnao6kK+XkhuxvGZgxyJE0KAFifLDSocYExNishj1vQFyc7BYGgHFyLMEYBuY6pYFQCsGZKNpZmyCpPAQULCaz8SZbBWsM+Mw2CyS1iZa9JquwQGjJzb0hUxS8bjfg90odJDfHQEkETCHgYzAjGKwKkGOkfvDtuclIL+IapQVflfZFUN6YS3vytBQG9SsHIbaZCB57legx2UdkwPAcBCIoUMrUJyIDWgxYp5S4CO7QXpisHA9dkgLgWA76g8J6KXA4hY1B9yRaXlO8N8/hQoHHDxeBJwIxhkuTFhNmHaXOFPY1RFwFtPEoe2qCBUwpidWaMfGxqFipAhKT4wVoYUoS652XkwdHgQsIMJAF8nLzABODbYIx8ahYtSLiExIEgGH7EIyhOw/roVkeWl+I5+O1mQIkOifEjaLMiLJGo+1VV6NJk/OxcMEizJ79O0xBD2zRUaLvIaleCIouiEqZU6BJQnwS+va9VwAFFo6nyb9OQdeu3bBjxzZMmzYZufnpePKJp7By5RrM+G0qnA6CW3lo3Pgc3HF7X+zenYIPP/pAAnETbLjj9nvRpEkTBWiRVeQPYuas37Bs+SK43Q5hT1StWhudOvQUEIP1IwBCi3cyer777jsBinr37o3atesiELDI2Jg46Rts3rwJbdtcjUsvvQJvjHwLHm8B/AEXatasgz69bkd8fCK8Ptpzm7Bnzy58/8N3Mt90Ct0Tjz+F5ctXITM9Dx06dobP5wR1cbdv34Zx48bDbCbY5jQcxShgTK2cKHi8flxwwQW48YY++HHCJCxYOEcAkyuvvBo9etwg98jjaHe9Zs0qfP/9eEmrYr8RtNE6MQG/Cdde2w4DBw7BqFGj8OPP38PhyofZFI0XX3gJVatWwcBBDyMjM136JiYmHrNmzcLEiRMxbtw4jBr1NmpUr41tW3eicePGgNkL+D2STvb22+9i3759si4QPO1+Q0/0u+9BSfPiek5mFlPpHn10IH6dNB3dunXFe++9LSlyBOjWb1iPvnffhcysjBAISDCGIFHIZYujyGADCTvLQ0aQSvXi2kOAWFKVjDS/jp2645lhr0Rc2s8QZkyRpJuIUX+kAL/wPR3zgVkiMKZwqtOpAmPETakU5VSCMLpaxwZjIh2hYf2Sn6UUzVD8oSXq68NfL4u9lr4kHy67dqYIkr5xwybJO3z51ReMDcyxW7FM7r8UJ+GDaf++A8hIz8DaNeuwft163H3fXTi7UcNjniU9LQOHDh7Cxo2bsWL5SrTv0A5Xtm19zO+VxQEH9h9AenoG1q1ZjzVr1uF/D96LevXqlsWpT/s5jrmWnfYa/v+rgMyT/QeQdigNq1etxeaNm/HMsKFCpT7dhRsC1i39UDrWrF6L9es2YNBj/VGlapXTXbWTen1u7val7sfBAwexYvkqWXeHvfgM7NG0Wf1nF24WKY6YkrIbixcsESHSQY89GhJ6LKu743jmOrpl01YsW7YC13doh1atLy+r0/+jziPzaN8BpKWlY82qNdiwfiOGPDkIlSpV/EfdR0kryzVt164UzJk1DxvWbVRiqrExuL79tWjdplUhEOpbgjF5WZJaocAalfbBIJiaIclJSUhOShY2g6SAkEHCt8NRFtF0YeBD4V0G2nReokaD2L4CcDry4cgvkLfZOr1C3G6YomCC2FxLmo/fCxPTjBCA1WYVbRqyZ5gSJYwdI1AiGCPaHT4/LDa6nUTDTHYGWTsENAg6ivOKFqP1C2DDHx5AbQgfAVAPo3uTgD9kxXgK8mEK+FVdDBtsxmJkGiiLa63vokR2fX4fPC63BGYMoMNddAoK8lUalfH2XlKSRJfF0M8xUpnImKE9NtMgeA8sHKcEY7RgabjAKoV8GSzTPUlETF1e8DOljaGMeCncm+9gyhAZMCTuKDDGSRFgrx9O6Rult6HdrzQbiICCgmqYqkTB3wBMwiBS6RgUYY2OjUV0bLQwXWhzLewK9g/McOQ7kJeTD6+bgblK2WEAbLNToyUKyRWSkFSpgrCvqENCIJp9yT2RBgm1Hot2QGJbc3xZTWS9mGCyWHG1pCk1w7Ily7B8xSLk5mTAF2AwrZSI2NiKVcS+NKNicnU89OBAOBwe7E5JQW5eFqpUrYx6deuKTkhKSgqmTv0VGZkH8Oyzz+HgwQz8OvlnbN2yRYCH2nVq4r57H4KjwIkvv/wcObmZuObqDmh1xdUi/Hvw0D4B9Ro0aCBtMv/vuZg3b7awZm655S4kJVZCSspeHDp4QMR569Wrh6pVq2L58uX4c+YfaNXqcrRpczVcTi+ysrKwc9c6zJ4zC23bXIPLL78SC/5ehFmzf0PFSom45eY7YTbFICMjA2npqYiPt8t+fvPmLZg2bZo4/hBkfnro8zIGXE4fdqfsgdOViyZNGok47/z5CzB37gz4/AXSRsLqIiDng4ypiy+6FLfddhe2bU3B2++8hnPPbYq+d90n42bHjp2SmkQAtnHjJtiwYR1Gf/AuMjIOwuujE5RK93EUuNG8eUs8PfQ55OTkYcjj/ZGyZydiohMx6ZdJsEXb8Oabr+K778bDbo9B92434JlnnsXatWvw408/oN99/VCjRl0B9/bs2Y3UfbvR6Oz6qFmzJsaP/w5vv/2OMG/69OmNJ596Gnm5+di5K0VAGgK4553bDElJFfHIw/2xe88eDB/+HC68sCXyC5w4lHYI3347Dp999gmsNiUCrR2YOIaUtTXBKTXXyRoi2KudrcgKJDAtqUqSWhUENWOeff4fAcaoR0jkQKR4MKb06UlHYyOceWBMePh+uObFB/XhzJmSPpQjHhd2iROGEM5QRoy+77IEY6gGvnnTFsyfO18CJI7n195Uok3FB9mnhvUSqZ+5+Zn082SsX78BDqGvAnfefRuanX/eMYfPnNnzsHjhUqSnpcux17W/Vn5OduHDePKkqVi5fBXy8ripAR54uB8ant3gZF/6pJ+/HIg56U18XBfgw/eXn3/FmlXr5O0my/MvPmNsNo/rlGX2JW7yWbdVK1aLpSfLkCcGomatGmV2jTPxRPl5+fj5x0kCenMdY3nxlWFnBEB2ou21ZfNWzJj2uwBMLBUrVcSTTw8JOU2c6Pn5fa6jM/+YjWVLluPQoTQ5ZfuO152SNbws6l/W52DgN5HzaOVqFBjz6Imhg1GterWyvtQZcb55c/7CtKm/oVatmsjKykZ2VrbUq0LFCnj6uScKMWTGf/0GcnOzQmK4fMNOVgLfEtOCOikxSZxeaDXLwJpsCLG2NkeJQ4lVNFyA5ORkGcMce9QIIeMkJztLUhdEW8TjlRdYDgI0jgIRkCX4EmO1wW4xw+soECYOwYuYGLsIeJKRy8BH0kKYpsQ0JqtKWZJ0JV5P3E20TgwBFQNeECZPlAjThER3qZEhARcdi5Qmii3KDF+BEz63U+y2qWWi2RraQUe752hBVi2Kqvg1quhjtdAnmTE6fYmQRsBEByaftIcErUw3CksZ0hobZL2wDmwHrn1aeFVALjJJAnRnotCvsh+mfa+LqVBBk1hTM1WJgT1TjlzUjMl3wMP/F0DGZ6QiKQBJCoVKBVRivKnET5UsjknAHGrIWC12xMTGISY+TkC6ZGoI2S1SP6ansU8KcgrgcbpF3NXjUVbRwhCi+GuUCRUrJqNilYqw2pXuj+hyhASRVQSk66QsqNVx0ndenwBvsfGJaNu2HRo3bi5gduq+vXDkZ8MvKS+8jSh43D5kZh7C7j075LvduvRC0yYXYPPmrVi5cjFS9++WdKHOnbvi3KbnC2g5ZcpkZGQelLSYgwfSMPGX77Bz504BIAh23Hl7P2nzb7/5BunphzD0qeeQmZmLBQvnY+WqRQJK1avXAHfecSf27t2LX375BfZoM265+Q6x/V6wYAHWrF2F6GibACKDBz8Ouo2RHZOdk4mnnnwaDocXs2b+ic1bVyK/IBcd2nfGJZe0xuJFyzBz1gz06XMD6tRuhB3bd+OPP/6Ay837dqJNm7b478WXY8mSJZg5c6a047PPDofXHcSiRUuwdt1qAUuaND0HPXv2xs4du/D991/A5c6VdCGPh45T1OahuHQQra5oY4Axu/HCi0+hS5fOuKFnb6xduw4//DABTqdD+u2669qjdu2a+HPm7/hr/iyxcFcgLFOlTIiPS8abb76NihWq4Mmhj2P5ysXCaHpr1FuS/rVt22b0+18/WKJs+GD0h2jevAU2blqPESNewsiRr6N27XrYvGkrxowZgzVrV4rg7rRp03HgwEHcdddd2Lt3Dx555FHceSeBox0YMWIEtm9nnwO33HozBg4Ygj//nIXBg4ageo2qArjtSd2HF154EStWLENmZrro1jBVSbtE8b44ZzWBUAlLK5adTitTWjzUAmLaI//uR9fuN2DY8Ncjrv1nCDNGtgVKVEkmfemeU8UGL+HsiOIQiiLXCjPzkkooZsyq0lWolEeHuykd69ZPBxhzrDqV6HbPUDDmeMZb0fstjoSzetUafPPV+BAYo0DDwkdT1Z6iVURpmRMZuZwaoGZ3ym689/YHUoWSgjE8lgvryy+8JpvXUwXG6HbKyszCe2+Pkc3bPxGM4caKecvcqJwJaVaSt5ufLxupf2O6R4nWqmMcRKX9Dz/4WIKGEwFjVFsXSE5yeBrjidSRbLH33/lQwKKTBcaciWOErLxxY8dL0/1bwBjZFQWDGPfVeAGdTxSMkdQGl0so/doqVI81glpvj3ofmRmZ/6/BGN0eZFuNfvdDSZv5N4Ix1HOYM3supk/9HTf27on/XnKRjLVlS1fIWCMgV7denUJL0bixr6MgX6V1MDgTMCVB2Ve7HU4JguLilU4MhVvJkGEhwEDWAp1veDzflhNkYNuK1ofXA2d+ngTJFDHNz8tDZnaWEbAFEUMwhSke1LdwOWAJMOChZINZtEbiYqINdgVBE7ti6liVzoPZaoPF0BkJMhVG2DYBmOjio12RmFJAgU0R+FX0FgZd/J2aMfwO9VvMZHC43PA4CiTtiGLDIaBCNE2VPbF2iNE2xjymKBij/kYQxgeXwylpWJIiaFEiuWwMCh9LihC1Low0J7HYFYaC0tigBgyP5T5C2CM8L4LinETgRdtc856o0eGmvTVdc/x0SnIJIOEWkMaHnHwHHF4fnD6PCPoyhYnaGkV9QXndkEUzkRSCYAZrIMpiQ0xcvPQzLcZFSJn5ZaKtQ1DJL64zvEn2Pz/TluIESkhYSaqQhAoVEhETF4vYmFgJB1V6i7quADSigaNsyvkZ06M4/gIeprbZYImORZs27dC46QXwOPldgj5BI8WOTlMU1bVg147NmDz1RxkLvW66BTVr1cOc2bOxdNlf8Aco7OpHywsuRtcuPbFzJ5kxU5GVlY7nnh8u7Lnvv/8KO3dtkznQoEFD9L3rfjgKPBg79ks0aFgPHdt3xfr1m/DLpO+Rlb0f0TEELylyHINGZzfBtm3bkJ+fjapVa0iK0po1q+XeLWQIJVXAHXf0FZB8xozpwvx45ulhyM934bfffsPGzcuk7a65up2wbxYuXIqlSxegz803ISY6CfPmzseixX/DH8yD1WZC7Zr10Lv37cjPc2HChB8kterJJ4fi0MEczJr1J9ZvWCZtdM455+DWW+5CWloOvvhiDPLy0pVIsdspwXlBgVNYbW3aXIW77rgH27btxlNDB6FVq1bo1+9BeNxe/PTTT9i9RzFQMtLTcfbZDbH/QCqcrjx4vXwO0dqafcLVwYJnnhmGyy69Ap9+/hnGfjUWd/fth9tvvwMZGYekzXr16gWLxYbfZvyJzMwMTJ06Gb9M+hlvvfUmqlapjk8/+wzjx48XwIi20suWr0RmZg5efvllTJ8+TVLgunftKWmYBF6qVatKNSncd9+9uLnPrZgz5y8MGjQY8QkxmDt3FnbvPoABgwZg5coVYnsuLmfi6BWtxh2BGGHWUYSZLDp1LzJ1xR1NrS8EYhQ+wRQ1E3r07IXhw1+NuMU7g8AYRfE7nnLUN8nhJJhI/88LHoUBcqaBMaVGqo6nQfV3tJj8CZ5Dff04O7c01y5lapLUqgyqVdxlt27Zhk8+/Ewm4eujwqlpClzhA/SVl14XNkr3nl1x2RWXht1tabRkStNIxR/LjfqzTw2TA0oDxvD4t998H6l7U085GEMq/+h3PpQH1j8NjOGm7dWXmYefh9ZtrkDX7p3LpiOP8yx84I55/2Ok7NotVHWme5SzdAo3Jtsj7VA63n7zPdlMHi8Yw0Bm/Dc/SODD4GH4y89G1GkobVdSqO/dUe+LYN/JAGM4Rt5/Zwz27N4r7hBnyhjhWzwNJP+bwBj2/+xZczH5l6knBMbwWaMB8y7dOqLNVVcWGlrcYI4a+S7279tfDsYAwhJ5Z9T7IqL5bwRjyCZ9bcQbEjQPGPywgCK6SFqI2LEWLtraWtKHjFQlMl5YnPkFAoAo7ZYoxEbbERdHkIS21BQwTUZSYqI8T/R7Ua3/QYFbpg2JFoXHDTKLCSYzgOIxFOilY5LH5YTH4URUwI/YGDJfLIiJtolbEQVRGfEnJym9EXHdQRCWuDjRfWHKFANyCZcYwAvmQiFQiZhgkgBfBVbCniGowcDf0ATz0/LX74OfAInYPVMEWLFwtGWv3BfZKpKCQRxHWfgKgBByaNLsaMU2EdFZp0sAKQI+ys1GpeTw+UIAVb9h57/iwmM2yzXF4lf26MrpRtKvDKtoh8sjjBhiSwRfxN3G6xcwhmlFBHQcDhccLqaMBOVffof21g6PGwVuL7zitmTo2RTdKIvVj3jyKOcmphBRXyfKKpoxCQlJSEpOkmvzHLT85cs6t4P3o+6b98M24jFMLZIxZTGL6G9CYqxop1CMl+lkmonAgJiMK/Yb96ssHCPKTjsGJrHhjoInEMQ113RAo0YthDWxO2UnTCZVF9aZaUlkbHm8DqzfuFLmQe+bbpd6T5jwHVL2bIXXSyZIFOrUPht3973PAGMmCxjANKW0tDRM+HEctu/YIvdRp05dAWPoLvTpZ5/g4ov/gytbX4NFC5fjm/FfwGKl/hTv2SKgFOtJ8VvOtwoVqojuS5XKlQUoYP9zHEfbY3Dw0EHRqklN3SPpPGTGEIxZt2GpgATtrm2PVldcJddZs24F+vS5CWaTXVJsdqZshNVKvTE3atWqj9tvuQ9Wa6z8be/e3Rg+/AXs35eOnyZ+j4OHdiDKYkb9s87G7bfdg7SDufj8izHIzFJaLwX5+aKhw7S53IIctG7dCo8+PATbtu3EwEEPST907NgZffveI/1Cp7T9+/dh06YNAiYdSjsoLxyVsxJFu2mLzhQxE9q374ChTz2LZctXYMCAQRjx8muoX78BVq9egevbX4fXX38NGelZGDlyFA4dOojHHhuCvPxsvPsuNWNq4elnnsbcuXMJCcocXrZ0JdIzMvHSS69gxoypMraubnstOnXqKkzmGjVqyHio36AeLGYb/pw5B4MHD5Y166/5c7B790EMHDwIy5YtgcvQ9SHYRxFjai8dBiQN1haB3yiL0ngi082ntGQkPUnS69S87t79Rgx/4bWI27ozAIw5/Na/tIFxidOT9K0fBYw5MiZXn5xKzZiS4QIlO6q0m/hCx59QetIRVKMTqkqJv3wcQIw8R8qgOYu79Lat2/HxmE8jgDHqrpjjOfHHX+T/O3c9coOs2WIlboPjPlDdAR/uzzx5fGAMN65795wOMMaB0e+OwaGD/zwwhlR4/Tb/sssvkTeUp7NQO+KdUaNlE8iNLnWOxNavvEgLaGCKb8TefuNzvgcMAAAgAElEQVTEwBgyYggesM25wXz5teFhonDH3+AKjBmN7OzskwLGHDx4SIAoMvq4+Rrx+gtlrmESfvebNm7GjKm/4467b0PFihWKbZh/MxjDVNBfJ045ITBm0YLF+OG7n6T9OnS6Hu2uv6ZQWzJYe2skBQ/LwRg2zL8djPl9xp+SAtfqysvR88buJVpwCMbk5WVKYMO1kGwXgjgixpmXj9iYGBH0NZmDSIiPRYUkZTnM4FvR9IMS0HG9i4+LR9VqVSV9iVswt8MRSsVhoONwUjQUAuTQzppsFKYzUa/FZjKJbSzBGmWA45cgz26zIi4uIZSWRKFZS1yCqP6SQUL9GTF81mBM0IwAgyVaChOwMRgzQQGiyFAJSjqOuCwF/LDyXig47HSIqK48EwIKkOF3qesiltQe5fLDttCaOFZD9VjrnmhmEf/uFS0XJcRLkVuCKjwfn8NKl8Jg8RiuT/xdAzVi/S1v6OlwowJBQiRMUyK4xMqLbo3XC4+IiyqLXjJZmKbk9nqZBQaH26PAGOrG+LzIJRDkJZOELCF1f4VezEjKklHYjiaTsGDo6kM3JYvdjrh41f9kUYiTMu8tYBIQhe2kdW4YPOt9Bv+NT4xDfEKcsISoC0TcRwkEq++SdSWWxGIYEW0woQj+xQloR4FiAk+dOnVH0/P+g4V/L8Jf8+YI04V6PGJtLY3sExtojqOEhGTc3PtO0Q/57rtvsDNls7AeqFZUp1ZD9L37PuzcsQNTp07B/v2peOmll5GWdkgYL6n79si9VK1aDffc/QAK8p346KMxaNX6CrRt0w7z/1qAL8Z+iviEKAFj2CYyrMxRcDqoIdMId9x2N2JiKBpsBrWEqOGVnp6O/158iVhpT/xlAvam7sILw19Bbo4L06ZNxYqV82WudencA1dcfjUWLliC1WuW4+ZbboQJdnw7/gscTNsl6TFsr+rV6uHWW+6VdJ9vvhmHffv2YtjwYUjdexCTJk3AwTSVrlW/fiPcftt9OLg/G598NhoZmfuFraYs52lnTqHvfBHe7d9/EHbu2ItH+/9PmGGxsQlo1ux89OjeQ5ycmG4VE2PD6tWr8frrryMnN0vaimxwsXI3m5UotMmMmTNnITfXgTtvvwdTpkzD0qVLRRfmoYceQGrqXuzfdwg9etyItWtXY8hjA4UJ9d5776BGjVp49tlnMXPmH6K1Q3Bw2ZKVSEvLwEsvv4Lp06fg4YcfwgP/e1A0iuiKxtQj1oVz9JxGTTBr1hwMGTJERJcXL16IXSn7MWjIICxdukRYLdQ04rEBH8cdmTIUnObFlCgz1x8CS3JPogFFkInqTGrfqMGYbt1uwItnrpvSSU5PivSYiRCAF/7o8G+nCoyhm1J4KZ4XUQboQXGP3hMCYfRJTwMYcxxAzMlMT9ItURiMUZox4QwhCuZ99eU4WcQe7v9QBH2HU8WOOX4wRj+gGaCVgzEl2tOGDtq+bQc+HvOZDIl+999TIsHk0l2hdEczkGc/kqnFt+cUcCwvxqwNQ23LAoyhgN4H738kYqFXXdMGHTu3L5OmPtlgDIPUt0a+I5upbj06o9WVV5RJvSOdhIKTzz/9ggRvjw58UIK34ko5GHP0bti4fhM+/3SsbAwfGfAg6tStXQ7GHKXJ/u1gzEvDXkFmZpYwYFtc0LxEc/jbr14XAV/ZxZhMwnZhMEzgl6mtTH8jOMM0oBi7FRWSE0N6JiolJSABc7UqVYUBQEtixR5xwUzNkCCUTg8ZKvI7qRmKEePKzxVWC0EduicxaAoy5cXrEXclOjcpFyOL6MMwRcYeF4OA1S7nEgCGIrIU3RUdFiIsTEOiloxKSRLnJQP4IBJEUIMJQaJpQkcUBld0gnG5BECRVATj7be4ILmdEqTxrT+DWrvNppg2BI8MdocGICRA5rEe6me4xQ5c9lJ0HPLy3H55y64ZJKrNVWoSz6FTDkUSV/QqaGWtWC/UhtFv7rVgMNkHTFtyuRQwQzckJ9kvXqX1QjAmt8CJXIcTboJrToIyhjhvcW8sBaxQe0d/kClaFnGqSUhMhj02RgAUpooxPYrsXzIqCNSwz5k+VeDIk8CWTB+r1a5c3KJMoldEUVsG1tq2W6dFqSD4sPYP033I1uB3+ZwgOCagVMCErt17onnzi7BwwULMmf0nk7cQCCrBaBp1U/eHYAYBkMSEirjpxlvFJvnniROwbv0q2GxRQDAKF190Bdq374QdO3Zg2rQpSN2XghEjXgXNKyZP/VkYJqxX3bp10af37fC4Axgz5kPUrlMNt992J9av34j33n8LsXFRKg3ND3Tp0kWcjn7+eSK6dumGS/57BVauXI0NGzaIyw/nC4HFe+/pJy5EEyf+gO07NgszJD/XjSlTp2LZ8nkCAnTo0AVtrrwWC/5eIq5Gd951K2Jjk/Hd92OxZ+8WYRHxmvXPairpRxTKnTTpJ+zbvxfDhpEZcxA//vgd9u7bKuOmUaOmuPfuB5F2KA+ffT4a6ZmpMsfz8vLg9jBdyS0AWYcOHdH/0SHYsnkHhj4zGGeffTaandccn332mbRFhQpJqFGzBm64oSca1G+AH3/8EZ9/8blyJvN6RUCauBjBMLplvfba67j0kssxd858XHllW8ybNwfPPvcMPvnkI1SrVkNS6urUOQtjx36ODz8ajapVK2P06NGoUaNmITCGPkZLqYGWnoGXX34V27dvESaQ3xfE4kVLhVWUl5eNPXt343/9+qF79xskTYlsG4JH8+fPQ8qefRgy+DEsX7FU6icpbjIPyEpTc1OJUiudKRadSqfAGOV+qNOBhRFoMqFbt554+eUz2Nr6eNkJJdKKkWYqEtSG4wXGnw7XoTCYcCrAmMtbt4R2U4qEK6ganUQQRj+K/z+BMWXQnMfCgI5kxhTWfuEDdM+ePYiLjUOlypVKtCE6OQeVgzEnp12Pflb2/77UfbDZ7WLhdyYUMh+8Hg9q1ykcrJ0JdTsddYj0jCkLMIb3kpGRCWp11K5dq8wYSCcbjGG96VzEzdTJHiPcqA99/DllP1kOxpwQM0aeNUwti41F5SpHPmvKmTGFV5d/MxhDIPXpJ56TG+4/+OESOxASjMnJyQi5hxCMIfjCQI3BI4EZji8G0EwSSjT0ZKgPwTfzZMFUqlgRdWvXRmKCSm/iOkILazJFGLSzxEZHCxDCt+9kpJgCPvhcTiU6QhaM1YwYu11AlSifH9G0pBatBqZ+WBAdF4u4hHiYbVYEzFb4AgycgtTnlZQmiuEK9GK2wE9Wic0uOi38PgEXiRjCghLej5XMHupE+LxiJ01gwSQW2LSj9oqFt2LeMNimda/SeiEYIeczQBSdbsP75XE+r08coij6yS0p5yFdkjSjht/VVvNMSdFgDAM/voVnigvPLToWvDa1ZtyKmcMgUQsDE6hwOj2i90HmCDVjqOvrcntBCRenAcbkOBxwuN1w+4PiqkSLbF5T0r7EQUoHpYXnCxlE/Bs1NZKSK6By1WqIi48XoIUivTk5uWIjTRts3itBBI/PLeOGoBs1e+iAxDFUo0Y1CeQJnPAZoPSDWQemJymdGB7HeyKIQwCOz2len6lHZqtFmEEdO3XDeee1wOJFi7Fs6SL4Ag6xklZQjFXaR+mWmAUkat3qKlx44UVYvHgJ5syZKWwG/p2OQQ3qNxLR12nTf8X+/Xvw8ksjhMXxw4RvsWfPXnk50bVrZ1x2aSvk5Djw5RdjhVHyxBNPyDk+/Pg9pKWlSjpVheSqeOSRAdIWa9asFbH5li1bYsqUKZg9exb8AQ+io2PQ66ab0bz5BeKINOFHXmcXXnppBAry3fj118lYu26pOCJ17NBVxHSXLlmF337/FZ26tMMFLS7C/PlzMH3GFGXTHrCISPB55zXD8uVLRBclLz8Pzz83XFyhCMbsTNkk86RZs5boe2c/7NufidFjRmHf/l0yFwnGwGRBtC0WcTExaNu2rbgn7diumDGDBg9Au2uvx08/TcT7778r56JOVM+eN+G2227H6tWr0L//IwLGcDzlO/MFwGBfcu7Tuvvxx58SYWQCe59++hG+HT8OTz31JPr0uRlOB1liJrzzzih89/03qFu3Dj7++GNUr14dTz01FLNm/SFgF9lXS5euQE52Pp5/fhjS0vbjy7FfIDc3Hw/c/zA2btwIj9cpoB6dpWrXqodFi5Zi8OAhwrpi3+87cAgD+g/EylXLpK48VlLq/EoPRoOkBGm0GLli+CgWmWK0iTJ1Ievrrl0JxpzBAr6lB2MKOx4Vu0kvLlrWgXjY31Udwv9w6tKUjgXGqJqVAXpwrGjmuDRidAZwMYDRKah2CGs71v2F/b30Y+7Ikx8NjGF/bdu6DR8dJU1JnbEwQFOKWyiDQwvfQenTlA7Pw38uMybCYlAGLVuSU5TrsZSklU7vMScTjDkZd3YqwJiTUe9I5ywHY1SrlEWa0rH6rByMKdxC/2YwhikQIwzdgsefGozqNUrmFPXN2NdCzBiyHiiuSrFMan5oi+GQELnouqgUEo4tvnCicG/lSpWQlJAgQAUDWIrgUp/GQ2cir1cYM3w5QScWn9etAA5qpXjchoMS4A14BVSxwoRok1kxXiSNhiBKlHLyiYuFJdqGAANRQi3UpRGxWwbiKkWE+iZ+BvJk89A8gQAKj5N0ISrLKgFtAkv83cdAni4wZO4wPSmKNRAERemn+H0CEPE++DuZOgzURHDXADJ0oEZghUCM1MWwACeowkBVwBK2i/HWnYAX743pFXweadaM/GuAJdRCEQcl0UxRWju8pn5bL2CMw428fIeANTyOjkluN0GZINy0una6ke10IK+gQMAYh1tpehDg0SCMBj2KridkEDFNideOjo5FojBkEgWAY+VzsgnG5CIvt0BcoujMxBQoxWhRrld+SrlarEhMTEBSMkXGJQdNgl+XyyFC92RAsWhdHYIoBIB0/cQhixbkvgC6dLsBLZpfhB3bdiAlZQeiophik2cAY2Q7ULA5gE0bNwhTh+Bhly7dULlyVWzYsAmZmZlo0eICVKxQSVJUaG09ZeovOHhorxx3YcvLsHv3LixbtkLYGS1atJA0raxMaq18iv0HdqLtVW3RqWNnbN68QRyAKGfd6vJrxbJ669at4s5Eod9OHTuJ7uH8+X8JH6tp03NxdsPGiI2JQ1r6IUlT2rJ1PZ579nnERCdj1ao1mDV7GjKzMtGpY1dc1badWFHP+O1XVKwUjy6du6NmrVqS6nPoYBYaNmiC5ue3EBHdVauWYcHCeZK+9OqroyT9Z8KE8dixa4OM62bnXYB773kIBw5mYeQbL+Fg2h5hw2RmZcHhcCMxMRkVkxJx2aWX4JGHB2HH9j24q+/NaNv2Sjz55NMydn/44QdkZWegYYOG6NnjZmHhLV68CCNeGS6aP26PAx4RZVaaMZxy1Ij58ouvhTHEl9QDBvTHjp1b0KzZeRj/7XcIBqOEZTRq1JtS/4YNG2DMmI9RvVp1PP74EHFrIvbJebFu3WZkZuRg2LBhWLFiCb76eizq1K6Lzz4bKy5WVapUQKfOnXDWWWdJ2tacOfMxZPAQ0Sn688/fRCvojTdfx5dffgGH0yFubdGch2Y6gzG1TwEvvBfN2tIAjQZMeQ7OMy3yzePJwnnppX8RGFPiIKZotBwJGKCQVwhHKBqYmU6JZkwkMCYc4jglYIxx66XHTorW1FimyyIP6Fg7yKOgIXzjTCEwXUj9y87KEZGvChWTixUm5cShQw8Rey7AdLAoOt6Kuyz1H7igUkG7Tr262J+675hgDN+gkEFTt15dud7RCh84fKA5HbSMA5KSE4X2e6xCQTzSRPlmoXKVymHWqMcPxhRtk+LAGGpjpOxKEQoz3RlKOnfZXznZObLQsQ+Kc/YpKDi6Zkzq3n3Sn7T45XmOLEeCMVxo+fAQq83YWNGqKGm9j9UX4X/XKDpTLJiCkRA2XiOdh4Jn3CBQ/I0CuxUqFD+O9fd1brYWaOQYYnsw3zohUbkeFC1kfnCAVSmGrcPcb9aDef18QJFWzM1ecYUAAe8t3MGF9aIduurfSrLRKlrY/7l5eSL8mJik3qSeylJcnx+NGcP1gwwErj9MBTlWvXmPbMcaNaof89bYZjye6Tv2aBsqVqh4BKPmaGAM+56phDxH7Tq1xHb0eAvXOpbixgg3WVkcIw6+MT/2GIlUj7ICY7g5pD00N0tnnVVP5k5JCq9Pu1HOBc61kn6v6Ln1uk3hwPAxJedPz0R0TLTMoeLG29HAGK6TFNzm+ljvrHqi9VRc4brGZw3HJRkM4aW0YIxeRwocDlkDuLYWdWiKVA/Z1GdkwR/wIz4uTuaHpnkfrU9CfcFUl3j1vWOtyXyGq7fnh9cWzs+M9AzRzSBDKPxv4dc/GhijGK17RdyX7LDk5KSSDKeTdow8rzIyJWBSz4UKR21TWr6+PuJNqc8TQ4egWvXi0//CK63BGAEoyLwwUmTE2tqg4ZOVwFQRslcEsImNlZQGviFnvex0umFKkLxtjhL3pNi4GFij7SKqKxojHrJOIGCMn/orJjIeTHDk5cEf8DKelfQkky8AhuZM8SFgwn0XNWZsdNVhKovdDrOF6S+KUeFlSgwCckzQHIWgyYIgNWmsNhHwtbCifp96q20EW5LhxNQYoa34YGZqFFOLKEDLV6QSPxiCwBSrNVgz4sBEQdqoKBljWvuF41i1H11pVEqWKE8QBAr4BXAhk4QpRzrI4xhWwZ8CRfSPpDGJjkdAjueaq7UsyDTRIJk4MpnNYGosg2kGwfxbPm26qaHh8cHjCyK7wIE8lwsFLhecXj/ynR7DuemwXlpxg1jSvKx0jrEgNj4e0TGxiIuLh9VuF4BFdEIKnMjJzhNhVwoqqxeiAVisdrE0Z5/oEh1tlX4nmEeraoJXTGHis4T3otOS6LCjgBkl8sszEBhimhLBmAtbXCJivfwbU+HYYSYqBxGIEVcqHxYtmo9Zs3+XY1jnDu274JxG58or8OzsXBw4cADNzm+G7du2YPqMydi3P0VSiLp37YUmTZqKG9CBA4dEg6R+/YYoKMjFp5+NwaG0VESZLWjc+FzceOONEntQgyY3x4Fdu3Zh164dWLJkMSxWEzp16owWzVsKI4btwv1nSkoqzmnUCNExVnz0yfvYtWsrkpMr4OGHBsNui0HK7q3iIHTttdcLq+fvv+dj2vRJCASdqFSpqgj7Nm/eEghaxeHp4MGD2LZ9E+bPJysmW9bGkSPfwb7UQ/hhwjfYlbJR1sUmjc/DA/cPwKH0XDzxxEBk56bBYrVJbEPXLVqxV6yQgOvatcPgwU9i25ad6NWru4gvX3LJZXj+uedRpUpl6WOm86XuzcDevan4+JMPhFXk83uQnaueAcJMory1KUpEdcd88Im04cyZf2Lo0Cfg9igR6x07dqEg3yUg1IMP3g+v14G69erhow8/lu8xxWja9CmS2sY2p4NVRjrdlF7CtOmTUbNmdbz/3hg0atRYhhhB5MysNAFEmfq0Zs163HvPfQJ8DRjwKB566BF4vG688OIwjPvqazkvxyFT4nSaEvuJz1v93CPDS6UFKl0ggoiy/w7TG6TmzYsvnpECvtuDpRbh5QJ4NMSgKNFA4k3jwwgkjmOlAJ2KNKWjW1uXHh45rqd+WYExhap7kusehiVwEqSm7sPWzVuxbOlyydl78unH5OG0ZPFSTJsywxBXAs49rynuuvv20GZObyyZZ/j3/AWyQGhFfG627rjrVtmM6xIOYfC6DKZ5/j2794SO4eakcZNzQAFK/n+4mxIfzExP2bF9p+Q2MiglXbhWrVoRu47OAuvXbsDsmXPETi+8nNO4EXrc2B2Vi6Q5Ufdj8+YtmPnHLGSkZ4boqnyY9b6lF85rdu4R86ikzJhIc7YoGON0OLF82Qr8Nv1PAbZYCIjcfGsvySONVNiW1NCguODGDRsNATrIA/madlfh8laXFnJ94DmKA2OoxzLl12kSGLOwD9pc1RrXd7guYsDCMcB+WLxwKRYtXBLK1+Z3G57dAHf0vTUEfHET/u2478X1QeeYExhr0bIFLr3sv6Fb27xpC2bPnCubdha6z1A886z69ZCaul9AqmWLl4to5v8evBeNzjk7YrvQtnvenPn4+6+FoTHMAwngdOnWSb4XHoSxHxmgrV+3ASuXr5bN9kOP3i8ADAWjaV/KwgdG71tuwoUXtRQBZM6fFctWgvVWgtKtC9WHbbR+3UZM/GkS2L/c5PLtJkvLCy8Q3RM9T5iCw75ctmSZfKdrj85ofeUVoqC/ds06/PrLFAEsWAjU9b33DmkXFvYD/75h/aYQxfM/F7bEDb26l8gCetXKNZgza66IzLJwM0xnh2uvuxr1zqobuifO1wnf/4ybb+tdCAwhWPXjDxNFxJNvKy1Wq7QRtV1YIoExHLtsN4453rduX7ZJ26vbyFtSXXh/PGbF8lVYt3Y92rRtjc7dOhY7Jwgo8n7WrlkfWpd4MAEuWsnThU0HtJHAGPYbnd0mT5omjme6bmwPCrmWJIjmOZjCxrpwXm/ZtFXcv65sW1hXiMfxnib+OAlOl0vcBGSMmIALL2wpY+RYIBDXR/Y/r8G25htUBnIMtsIL5wxBDJZImjEca5wD0yZPl5QwFgpE9rmll/RncYXMAa61y5asCNGRuXG99PL/ot311x4TNNXnZR/v2L5DhNr5ZpiuNQTDSffmfJ715xw1vk3AOec0wk19bkClCIBxJDCGawqFIefMmhcaE7Vq1ZR5FA468znGjbA8axYtkz4cMPiRI2yLSwrGcHO5bu0GTP11OrKylH6InmMcT5e3ukxo90ULnwEz/5iNv/9aIPOJWhk8F4GMK1pfLtpD+q13+HfZb/ze8qUrQqkbXMsJJnKNatCwfqHxywCXgCPXgFUrVosO1z397pJNMp8JkyZOBm2rdZ05hvlcKQrsRAJj2FdbNm+VOc55oOcR5xDvXc8jrq/z5/0twa8ec0zp4TOM9dWF6yjXaR7HMU7AgvsSgnMlKZxXixYswh+/zQo5y/B7XOs6dW6P81s0K/S85LyaNHEKNslbf9V3HCvh86pL9844r1nTiJcf//UbcDiUkKfYP5MNEWUW1ovVolJiCECIjomZoqhKwJVty5dGfCGQEB+nbI9jY2Vd5udMebBZLfAFA3Dk58t2nedyu5ySNkTmi8/jFvtrautGx0Yj4HaLHTSfe/KG2mSC3QwBeghaeJhjEm2HPSZOWDg+iroSnDNHKbYO85oo2muJgpVAAO+YwIbPC7doiRAssohjkrA2+Bnvl+BMgRNu2lubFRuGYBBzfgjAeF1uCfJZOF6YYaNFiPm76LUI8HJYI0bSmkQnho5KXiXc62M6lhVRVqsEyAz0CBCptCO/PE/4GVOKteOSPKvIMpFbU2CMMHGocyMaNAG4XJp5Q+trLwJBM/ILXJKSRGZMnsOJAq9H3JRynR7lxCTaGGpIULeX7SlMIDYNQS32V9Ak/cvrWsXiPEEBLGK77ZW2tFnt8iKBoEWBMz/0bGf/8UWk1aJEenXbsb257sbE2BEbHxMCkK3RVknP4Zxh4Ms+5fe4H7GY6GhDVI8gbDTOP7+lWFgz6BbfbM1WYpuyn4Sh45fUHSVMTfAsFnXrniWsHrbbvn2pMsbpcrR+/VqkpR8QkWaer/E556JaVTrzmLBx00ZE26NRv2EdrF27QtZHgkSMRQiinNesmRpTJpPoz6SmqmexgHYmC+rVOws1qteUeyZ7iS88MjIz0Oy88wTAYB0JvtEGu2lTgkAQjRnF4Gkuz8i/F/B54JVrEDyoVq0m6tStJwAUXYi2b98mLCMl7gy5T1pyb9iwFil7d4ktuNcbQJXK1XD++RcIwyU/P1fGzqH0NEkxU+5hFCE245prrhEWzzvvvKuelQASE+IlrYj7U257Duzbj1mzZuFQ+iFhfnFMaot2suKUbbvq6wb1z8GNPXthb2oKvv56rLCESHWqXLk6+v3vAWzZskUElm12JeDdtElTdOjQQYCoxYsXS39xzDZseDZ69eqNmTNniggvx2i1arXQutWVaNy4sfR16r5UzJ49Gy0vaCn3MG7cOGzatEnq1/fuu3H22Y1oII+nhz4JM9OU6Lpm6DrJHBOglWCMmhyc17LWiFOYkVUZoO01dZ7UfFfMmDPQ2jpl7w4lN1yqchQwplimRIRUkELgw5GMGF2lfz0YU6T9S90daok+rMtzmsAYToB5c+djzao1EtxycR/24rNC8Z4x7Td56BPU4ETjhuj+B+8LLfwEb6ZN+U2C1nbXXQN7tF02bFN+nSpvds89rwn63nOnekiEjVWe6/cZf8jGq3qN6rjwov/IG7sD+w9I4ExRO2kdAWMo4Ksah0Hon7/PFNCIDyf+XYExNY/QBmJw9dUX4ySIoqAq606Wy5LFy7A7Zbec7+Zbe+M/YcFFdlY2xn7xtTAgunTrjBo1qwtoQcBo7569suEf+Fj/Iza/JQZjIqCh4WAMg/jPPxkrgQgBpqzsbCXMZ2wUH+7/QCFwSzfpkkXL8OukKYKqX3PtVcJsYhAx88/ZkqN9ZZtW6NK9U6HVoigYU7/BWZg2eQYWLlwsb2xr1a4lwBfbkYvn3ffdKSBZ0fLXvL9l08881LZXXykbC75Nnzp5ugQNFDm8/a5b1MOTb/2zsvDD+B9lg8/NZf9BD8kb2/A3rXwwMGga+epbci/3/e9uCR6Zs/7H7zMlwKDFKMv9D90XEYw5sP8gvvjsK+nzSy+/RKz4CK6xTQi48Z5Y33ABWG605835S0AXgibccD/25EB88uHnck/crHOMcKMkgenFLbFg/kI5XoNXDFKKgjFLFy/DTxN+QdNzm+C6DtfKJp7Byc8/TpJ7oBsUXaFYli9biSWLlsqbeJbrO7QT4ODnH3/Bwr8Xo8UF50tQvnTxcpknBBOffOYx7N9/QMYO5zPnEzcaa1evkznS6+YbcfF/Lzzm00IC0OcEgPAAACAASURBVD2p+OC9D2UjxCCIoAEDgPC38HQT+fP3WWIrT1eR8ML2JijIQPq+++8Gx5Wm4BcFY7i2/PTDzwKukP1QtXpV7EnZK0E3GT+DHx8QYpCwzdnObBuObf5+9TVtI4IxXF/++G2m9GXNWjVx8SUXybrGNmV/cXwVdWIqCsZwTZv4069YvnS5iFpyLWDbcFzyuwTpwgGq4hqXdZk/b4HUnWsIC9utKBizeOESGQ/nNmsq/c3xuXnjFgHwWNiH4YBlpOsxoCZQwQ005yU33gTjOLfIANixYycuaNkcN/bqGQqAi4IxbPdvvhovYEy1atVkrO3cuUvmA10Yhj73ZETQgH3y9dhvZYPYsfP1sq4TpKSjE8dpk6aNcdc9txfL1NP3w379a+7fAlxxTpElMHDIIzIevx77jQCj559/nqwfHPMs7Jv/PXDvEWyqomAMrdW//vIbAZgIFPNtO+c1S7Xq1TDosUdD6xDXiN9m/CHzTFvBHi8YwzV4/Lc/gMLzTc5tjObNm0lAtGjBEhmTGiS5+947ZY0JL+wLzg+Cx83OP1fun8/rZUuWC/gwYNAjqFqtsG7W7pQ9GPv51wLmce2vXZdr+X4BoHgvbFOue+FjkGv9vLl/y3k5ZgnaDBzyKCZPmiquKmfVP0tAcQLCHF+cAz1u6IbLrlDrli5FwRiCaAQYOf5p31w9bB5xQ/5w/8OiyOply36xgOcc5ZjhSwheNxz4ZNBNEVA6EfKlCudGUfZUcfORz59PP/pCngVcvxud00j2N3NnzVMApskkewJeV695nFd8xvGZybWc5aKL/yMsD477evXq4pbbehcLBv0w/m04CsjMcwnIQKCCYGuMzSYaLiJ4qwQ+5PrsH/5oC2v+m5yUiCpVqsjnWtC3YoUkSSOi8CznjU0CQgriuhCkGC5xErdDgI+kpASxgfZTL4UMUcPiOsi0nqAfUXwrbY1C0GaD30L9EFpfK9cjkF0heq1m0GlJNFZonx1N8MsMv6QBAUFLlKQtMUAWFoX8p0R8TWTNOJxSL7IqFNsmKGLCot1CNxXaFovqr9KPkPYwxD45HkQnBWbRD2H78T4JFNFK2UNWSkE++Crewraz2wWMIXiJIN2QaA1N0IWBIdlDXul3PvO4u2QwbbyKl3+YYkSQS7+xZxtTN4ZsGCfbMED3HreAMTkFTmQzRYnn9PoVGENAiSCFCN2ylQyRYwGTxJtKWsdkZqqRWcSTyUyKT0iSlywiylzgkHlAMIbN4fO7kV+Qp4Rg6cJkoegyWU12AaAITmmmLUWQmQpisVmEFUPmlzXaJrgKQQfaoVuZYiaW4CYBQ8i2ImOG+iY8J5kM3Md73F7Z23OM6bWQfRcAwSLDFlx6yiLnZZ0JQgUC1PRhvQgYmER4mKxppmRJiwQlkU320wI2BMlEEkhSpbOZlECtSRhaKk2Obco+VOlVZDTJjBL9G37GPmef8lmlLMQVU8pE5yojJY/OQGTWi6tYlNlwNiPriek/yqGIKWg6VVDrBwnzjNeKipJ7YmEqjsvjkhQzsu/VODIjPT1T1iy+oMjMzpI9H9vQUUDHTZvBYmNqmkpJJPDGa3OtIaOceyOXs0Cl7hluWMLskuy+wg5dYm3v9ss9mqO4llAI2yRMFzKK9EtydndsXLRch4AQ70drJEnbmKOkjXi/XIvVWKKDllkcvQia8D58RjvyGsJGM0BUMs85/3gOcUmippNFpdQJy8wAm8O1ZNiGwl4zm+S5osaORdhzYnUtgAwEjBkx4gxMU0pJ3XE02Y2Iz6GjMmlKc7Yj9FGOTAxiBU41GKMW7vByfPBIcQ/xIz4vEzAm7KynOT2JG7iPP/xEFsHHnxoitsf/vfRiXH11G6Tu24fPP/kSLS9sie49usiit3LFakz4/ifJW35y6GOF3npOmTwdc2fPkwfGy68OlwdFeOGGhkEGg4sOndsXCsS5KNO2eOOGTUcwY/Q5+LZaW1/3H/wIatUiY+RwhzCw+mj0x7Io3H3fXbLR1oXBwsw/Zwnow4BKpwvwbSzvmYvGowMfLuTQRGo1z0cA6KlnHz/CKrYkYExx80+DMQwY96TskeCne88u8iaYCyIBEgZWLP+99CIJpMIDYwbcDIIYpHNTGg5qrFi+Et9+/b0sqoMe719I7DYcjCGgweCGb4wJ5hCkYOEx7701Wh4oV7Ztja5hgA7HABXWudEmkMaNu6KTqkLAhcAXx8ArI18slI7DscMgg2XgY48aYFrhGcY3qG+98a4EDVdf27bQG1i+FX33rdHyhUhgDOv94eiPJYDk291wRhEDlC8/+yoUBN125824oGWLQhcn0DB96m/ykCaINfXXabj5tj4CLvJvf/4xS0BJAg0sZPq88dpbApwVBWM4BmnFTKCn/6CHC40dAjK//jIVjwx44AjmEgEgssNat7lCHtYEoNi/mgXE8UuAhoVA2YTvfkbjJoolIPn2Ph8+HP2JMB/IZrjl9j4lXtq+/PxrAXI4pm6/69Yj3n5/8N5HMl7IyKHDDEv4G/Ix738s9/v0c08UumY4GPPcC0Px+4yZWLdmPTp2aR8CGgiivf/uGMOZqlOIVaNPRNbO6Hc/FNZCJDCG45KAyy8/T8blV1wqYE34nGAg/vnHX0oAf9udCiRkCQdjCAIp4GcJ2ne6XphJLAw0Oe6YrnTd9deifafrStym3Ki9/sqbMiaLgjEcI1wHeAznUXj6BsfAlEnT8MjAB48YI8VdvLg0JY4JLWqpvxsOxgx97gn8NGGiBKqc683OP08O27RhMz7+8DP5/1tv74MLL/5PoUsT8H7/nQ8VKPLgvYXqSYCf44H3fW+/vgJGlKSQ1UYb9Lz8fPS5+SaZdwS/OB+5UeW9EPAl0MX269ajyxEAVwiMqVgBt95xM77+8lvUqFkNXbt3CaWY8DlE8IdBLsGYos5TBEs43lmOB4zh85QvJ3gNrg1XtL6skIvE9Km/46+58+V+CMhy/obGZFY2Xnh+BM5p0kjWm/Dy84RfhP5OwDMcqOBbYfZFYlIC7rv/HtGR0IVj/8tPvxKQjPOVfUUwI7z89MNE/D1/oYD+zS84H2tWr5NnTlOj3/gs/OKTsTJfuOF+6tknCr0gCAdjHn9qkLAlyWIls7FVawXcEhh89+0PBNgk2MyfQvf24y/SrxRn55oZKc2NYN34cd/L32kFW5LCcfLZJ19i25btwoQi2KMLn+Hfj/8Rq1eukY84R7n2hhfuEUa+Oko+0mlKWgPhaCljBGPycjMFEGBgqXRSApJCFGOPFr0FvQVnHble8YfPH22DTfYIAWX+8DNxZLLb4Pd5YLdFh9KUGLxqu2cT2SABH+JjGfDZkZebBa/bhdjoGMRE2+X6XqcTPklvCsBqtyEqNkY0SMh0kBQV/j8BBYMRQMFZEigkiBP2CXVlDPcTislGUWtG2XJLEQtpAGREELQRdotipVA+mIK8tN72U4SY1jVi46yAGGVlrE7ENU10XIImAZ3IXvCS9eMogM/thNvpFPcoxsgEY6JjYyWQk4CTYsH+cKtrFWy6DOaxuo4K/FVQqgR9JW1HBHsJ5vhErNft8QozJggL8gjOeP3IystHelYuXD4fvAEg3600PQKkw8i2NGikZRGIoxqyWcAaAWMkQcgEi80qttbUcolPUOwY1pHBOwN1MgQYTLt5r4bQMPcFatwp8Ip9wvEhKYZM0fJ5RAfGYo2SOWShbgz7z+eRNdRmUVbXBKeYvksQiAwO1fyHg2hhTfgJzORLugm1ZmgjTbDH43XBalUCrTBRTFkxWGx2qzCW3E4yYVSM6HI75DsEO9wu6ocoe2Nl865+J9BG1yIyYWgKJilnhpirYjUpZyy695CZIwCnHKcCfp+X7Cpen8AQNYAIRnhhCjAlULHN+H1+j9fgOdlmrJtiTvEYglQKVOD1eO+cjwTv+LsIzwao3UQmlhduL7WK/AKUJyYmIT0tE/n5ShKBo5cvI6jlxL09Qa60tDSD3aTqo0SeeS8KZOP4S4hPEBt6DX7xGAGDJI1HjVMWDaYEA2Z5WUnQSxzIRXvJDJ+XqX0WWXusNlpJq7nJWEbvixQAogAwjnsWvVeQf00E6RjDKYCRLDVd2L48lwJkOB78BojlhdWm1hCti0UmFosCa1gXSwj8kVliiFzLrTEdzkgf5LlpbT1ixBnoplQ6MMaQsC0pNnE0YEYolmpxKVyOPPmpAmNobR1em1Mi2KvWKvWsKdISx/Vr6CRlcrbiq3CUvmWg9N47o4X6y7fJderURs8bu8tiRcTzwzGfyIaqQYP6shF768135S1o+w7thC4dXki3H/vFOPmILBu+2dKFG8HR73yA+g3q4577+gqYI+0Yxhph2sKnH30eAYxR71mopzL82RcNZsyRYIxiESzCTb1vEECpaOFiwGCRCLTeRE347idJy2Lg2ufW3oW+kp2VJQE1g24GS0wbCi/HAmOKUrnDv6vBGC6q3Pz26n0DrGE6IFyIvvnqO6xZvVZYEI8OejgEevBhMPqdD4Wa+fCj9x+RxsD7fOXF1yWIJNjT++YbQ5cOB2NatGyO7Vu349777xZgRNeX3//i068EGCv6fY6Xka+Mkk1e526d8N9LLirUJkzbYUoSy4uvDFNvKozCe6JFKNktZK3c2KvHEX1EMIQb8gce7neEnSzf1jz71DD5TiQwhm9z587+Czfc1F1SUYoW9v2rL42UBwhBrwFFNvzckH/15TfyNQYlN/TqIawWFo69N19/W97Wi8ie8eCisCOD6aJgDK/x2og3BVwgi4vspfDCh21IvDHsD0wDWrRgsbwpJ9uE98m3+aF5tHcfRo18R37lW2GCNBqI0cew/QniMLWOgE1JC4PvTz76XOjFZGOFz19uCJ4b+oJBuTUJc4gsCF3IXnv5hdfkLT4D4PASDsYQKKGoHM8fri3EjdObr70tgWYksIVjksE9waBIf+ebav6dQBHbLFIqEduTAZDWA2Idw8EYsog2bdqCR/o/IG5tej5wHRz93kfYtXOXrHkcXyUtfDv14vMjZGNWFIzh27xXX3pdNl5k3hVNuSlujBR37ePVjCEoSfbOQ/3vl9QPXcJdZCKxer74dKykgnGuFk0Z5AZr7OfjZP0ieKnBu2O1G8Gb9975AATnuGm85LKLBXAJ709u8jhOt27eJiy2Z55/stBpNRjD+UWdJ7IN+9x6UyF2DtcCrkW8xqMDH0Kt2mRZHi4EWJ8dOlw+OB4whgwjWmNfcEELEPgt+izgeCYwTYCazyICQnz+spDJ9P7bY0IslfDvcjzxDWf4GOZ3OOfJbul7zx2SblO0UPfkjVffkk0wwdt7+vUtBJQvXLAYfBbyWlz7Hh7w4BHaLpxjZK+wcM3RrD7+Hg7G8JlAMJFzPHwesd/4fb4AItDZ48ZuhapJ0GjkK2/KZpxjkcyT8MIxxT4js3LAkEeONZRCf+czgWl8TI1q3/G6I/qCfT3qjXeFGctxRjA5PDUwEhhTkovTTcnhyFWBh2E7zUiToSuBETKcFPGEgIDSKVFpJjHSvyJEC+pyxKFSpUoCxvDZQ6CFoEp8XIIEclyblWUFg/wgPE4GnBBBYKZM+L1ueTEWx7fxtEMmeOB0CCvBZFPgCjVoWAh6qMBQKA6KMSCshSj4hG1AIV8GwBTsZZpFAIiywmqPAcw8h/qu0jhRzBgCMnR4oosSmQlkZrCeBIMk3Yg/bgbOAWEPsZ8VeKwCOj4bKALKelGTjn93uxwC5nhdDmHHFDicMFssiEtICAn28lwEIHSAKuK2vkAoHVdrzOhAX6FHSkOFbSrCvUxVcntFN4aCvy63H/kOl/x/dr4DaVk5cJDdYbKgIIwZo92leEZxjAoqpyH9OfuZ90hwiWwkmz1aABn2Pe+TgW5uTp4AAdQT0mm7woSy2eS7BDy0HgzXMc4Ltq+wfqIgIBuvY7ErgI/xGzVW+F2l00FB1SgZV4oNoe5f2Dd8kSpOTKr9BSSBFTm52fKZxNcSRBNgUrbnvAYBGqerQAAVMh48HpcwT8jY4ekpiqwy2Yw8LrmiYrtocEVriAg+QPdyYWSoukmqi01p2og7VgDwetQ98zi+GJRUHlqzyxjmtwRaDLn2KP0cspJ4noCwccmU8Xg5XhRDhNfTzBiCLZxnbIfEhGRhsfD/nR6ys/xISkqGy0lgMwrbqWdYtao4YfGHhfVUmiiKvaPHnQAhQb+yNDfmPv/O+aFlH1gPpQlFNoS6bw1eyLg20QVMgV4c6zxMMVIUe4j7b7E7Z3oZASn+L4FSI49OjX2VWqjAKrf0PY8he01cu2QpMBzINChlgFWspwLkyFAiAKiAVp5exriJwIuc3uhn7bKkHNt4fekhtoXm0xlC4Dx358498PJL/3AwpswYMWp6hhqz8EOoHIwpyUM54jGnKT2paF2ox8DNr9YpEdAhTKNEWzBqZJmb5EqVK0Z8W8vgnRtQlqJgDLU3+Lasz6290PI/FxjVKJxCt23L0d2U+GB6/ukXwsCYwxtoBnGjXn9b6kVKfaR8+kj9oNJxVL520ZKTnR16k8cgXG+W9XFlAcYwjYpvOSMJI/Jt5Jj3FNPn8aGDQ+wKsgoIep3f/LyIDIb/Y+88wOSqyj7+Tp9taXRE6QiCFEH5rIggSDMEjIDSpQcF6ZBOAqEJKB1BRTpKExClSRWkoxBKICFAqClbptfv+b3vPbN3Z2d2ZzcJJLqXhyfJ7sy9555zbnn/519o343X3aKU/5VWXlFOPOU4H/W628CXMR271x4KuFQXC0i9WB2tBmN4oPByCkW+lknwSy/+W1ei2abNmNzLZBlPGFa2kYMc/Ysje6x+sm8Kavr158eO6zWGAIbjT5ms+64GY3iRnjH9XKXvMvfqjf8/H39KWQC0nSISk2S3cb7Q/NkAQDiGf+UTIMvv78DDoh4Yw5hBp0figtksK/usRvcF0HHcP998m1AYsfLAyvRWVTIjzDTPnGa0TYxFaWM1qPPnW25TaRNeBjDEGt2QYl14/sX6ssrKsz81BLo+EiBW3CmavvmtrytY5TaYBFdcepWM3mO3ykq4+50fjOH8aVO1zwIPZeRpSBbxmkGe4d/oTxg/HKcWGMNqOawW7i+NSLPcvv1gDG3bd/991M/Hv9E25iXHhuGw59jeIGK9PmaOwHIArKrFjAFYQ6IBiwtWSiNzpN6xBgvGsDJ6+LhDejHV6PMTjjWgA9YeLDm3wXw5/5xfa9F62sSTelwn7jPMGa51+vXs885Q+VR/m4Exl+k8wKvsgIP3rXlvfOH5Fyv3manTJ0qbjwniwBiOBQsCNkT1/ZVxOem40+qCMTxrJpxiwO9AwRhegrmPzHzlVQVDOY9a2zvvvKssIDZASmSLbFwvgMbMO2QxO+68Q01vHLdP/KtgbnCOU8+YWNdk9967/65yT8b75PHH9zCzBwC+5aZbdRz7ajPXIMw+vG78YLofjGG8YdYhjau+jgBjYGXhebNHFRhDgeNYfYDpPJv8G9IyGGp438CabGSjcDrrjPMkl83K1OmT6kqKkGGxAMGGJ5b/HjJYMOa6a86UTNpktUhZDCwJSKgsWnABdpOE5OQB9BsFDMUxkmHkIxSMjJfzjOH9Jh6LyKiRI1T+xbMSxgjPPYo2+pCEohYMp0tFae9YqKvmAD+xYFxCrGSnEuopUw6WJdTSRNVkzIAiiUcwOCAImOzEFaaunoBJYv4OVFhAMUUJhGISjsWlHKDgNk+UcrCogqUAiUwUzTBkvAJZWQcKkpQkSpFKoQtbBZaHIFswNosWdMGQgtUJ9ZwJSSwW1zbC9AGEgRWTTiQlxe9DIWkFrHKpSAUkRl1a2AJoARQAgGdhsCDtwQNH2+StzrMA6flzpLIZlfupqSigAtKJUlnSmYKkM3mNsO5KZ2V+e6d0wcwJhiWTIfbaGBUlVV3Ra4hvYBUZEFSi6NXxN8NmZbTE4mrgG40isTK2EX2IbJf3b/XMQajlpRlpBDgSJ5UXObPigLQ2tyiDgfFjngBcscBH/DCfg82BugdmjApfyiItbcMqQLfae8DQCodV3qbyIKUrGJMlmy/ropQiHF5xz0IFIISSGjxTakAB7VtlwCCzyuv7jJufABjaK2A4npwNqZJ9v9tcmOvGSXTctUGfVeQxnpSFNtq4ZhR8MLDHA5YMjakwYxywxDu/k6/RV4BSBkQGFQBzDBL+zRiwmAKYxruWsmMyaUmkUuoptNLKqyjwsWDBIkmnMLFfqLHQnPOoUStUGDEcAwZNZ2e7tokFzWzOADXmAftWoAeJXUD0mmfuO0YU88cBMQqWEE3ugXqAcIAgrk5D8mN1e0AiIYCWgjK9wpG43iM4Z9dvFVDSG2++w2ei6m/kzHULOofd97gG6XOkuACM+RzMPu5DFl1vskBj2jHe9DeGxYwK81ulTcw3BfR0pO0dwgsIUslgsSi77Lq7TJ26nMuUliQYY0oavyyp+u/dj8VPkxnTfdSlzCzxP/UXixmzWF9u5N2j52cakKH5wRi8QaCUD3bDBPD6a02G4gdjuKCRc0DzP2LcYbrip1OqMq/siL3BmJ7eRX2BMfjc8PIP22Pf/btlCIM9F+4KFJ2X/PoyZXIMHIzp2zi7kWhrWBW8vAI0Ia1y8hhXlMICqAaI9Hw9U1AYPRRLp4w/obIK6mfGYLBJwV9rgyHy7xf/0wuM6a8/8fbgpZ6tFhgDnR62ES86rEgDKLiNgnXalBnKMqn2JOEzfYExUOyh8AOuACTU23i4AWawGlpdePvBGFZtHb2+3r76AmP4Dn0BBd6muRlUO5+Devt0YMwmm24sBxy0b68iF6o/DBQ2rtWNNjbmjn8DbAJ0GigYw8sGMi+KHr/8g4c2hSlyEbyAkCnC9IHx41Jm8LO449a/yPEnHaO+Q/7ND8awOu3363Gf03vEWReoH8hAwRi+y5jCfBn3i8Mbli9wbD8Yg5cGgEmtDTAGmeSSBGM4jiuC3RzZcKMNZK99xvabKlWrjYMFY2D6VLMc2T/9evwxJjmrBmMwbEYWBqiK6WuvrSzqq+H8XbgXNJJk5wdjkNPU8qviWLwsnnLCBG0jrBKM493mwBhWSWHk+OWq7jMOaKrHjFkcMIaV1LPPPE9BzaOPOaL2PdprCM9FwDiuGc7DFRF//P318uILL+mneElF0gcIWWvDIBfPIIA8wNl6GxJQFl54gT7x1ON6mHC7eUjRNv2sKXU9flzfwhhkEcFtfjBmm22/I6PH7FqzGTzPmBe1wBi+4AA8VrenndmTWYlnFb+vfm7UPWERBY6QfsKgOnXCiX19VJ89gPrVYO9gwZjrr4EFasa/MGP0fQfjTV1qLqssBRCRueyAD4oyFoYowCi6KdBI0QK0YT7ze0CYYa3GnqHgA6Cg0EUSwWs6QA5zBkkJgEk0ElKQRP1EckXJLPxEAsU8iICEWluEZB/1s1FJEpHJZZW5sDN9hfRAFPxaYMbwMU3WgfkSpIiKmUwpEFEj2JLiOTBnihIg3AF2RDatPjRqzlsuq5EubYtHolLOZyVLEYrJPfcdZCJekY7BsLIQ8I0BrIrHTY6LRCSdkWw6JR0LFxn7IByStuHD9dzxKAGAo/DlHoG8yzxKbPVfQRhAkoKt0GuxCMhTgM2Rk2Q6LUmkUHmCvvl5UZOU8B1JpbOSyhWki8K7q0s6EgnBGSOTK0rOM0SFZaNVEhIQQAP6LhSWIuAEAIaUJRoKKzOmqaVVmltalbWijJyMFejuvAFRtD8cixygx3u3V6YI7AXPJFiZMvjJ4D8EM0Zlb8jfosbuKOBFAxPE5DhNGEK3YtocVOCGMabAj6j3B2wIgDFMkAOSxp9E54SBLLppO4I6P/GkcSwWin8nXTC/E2M2aex2mjADkxfp1yn4VcnijXoFTOmu69Ts1TO3dmwOx17hayoh8r6vzA9toHnEOFaRsTu6GWguSh1mjAESBsZx7zf2CKwTM9Q3qZLJeABjSMVr7+xQoAGwDtY23+edm2cYYAjXsXrveMwW5tiqq+JHmfCOYV44aqTsMZM4N4AM6xYYYDYXjD3XHfnugC+7Jo0xo3KiSj/Z+Op5aM9wHAA5+tGxacyHxkmf3BxTQ22AFPXlsXnH2CJVdIxM/GP0e2Vi0ekTOwoMJ+SBBiga04h+wdAXhh1tZb7SJ2ry7YGWjqXlgEY7l5LsvMsYmTQJ/9De29w578tzT7/c5z19cX/57W23kpVW7p0qG2hMptSgPKlPWZL/QnNFsw5L1bn1LJb55X8tGOM79cFDP8s2GHPkuMN6pBf0NZEpZl95Zaa8/fY78tGHHynQwvxw1Dw/GMMNDHkJL768HOPXUoshsDhgzG8vv1pfvLbd7rs1i73+LkpuDhRbWkC8/4HGeXIzYHWCG9ZAwJj+2A+0pREwhuPjk4FXys8OPVALb25wp500SR/UyER4Mau3YX4LZdyBOHyu2jOmZiElonKd/sAYtP8k/8yda3NA05JEvLlQG4yh3VdedrWujrJi7JfR4OOAVKges6kvMAYTVJJH+pPmcHwKAhgrsDgwunSbH4zBI6g6cau6n/sDY/g8Jpz33v23ShoHzBo8mDDJ9fs6uH07MAZ/Dswkq+eSH4yhKKllJjtYMIY2UPDAgEGSh4cKG0auyCYAaL6y5eZyzlnn68v0kUcfXjk+khXkBxOmnNpLItTDwPf08b3MSt2Lx2DBGAqZk48fry+ftYxN+7r2+4q29n9vaYExHAMGGx5RFLRsgBbIJpkjfsZHf/ewwYIx9YCSvsAYWDH49xB3TKFTbwOsYy4jX2vkvtgoGMPxkLUhfz362CNVRuu2vqKt3WeWJhjDffD0SWdo8eyed/X6B2klbMFVV11Fjj/52Mq1w8s/htiY/ZoMxcyGASqrpaFubuIthsF4vQ3mG8wS5jygjd83picYM1Wp+7U2d4+E0ckCgdt6eMacdryeT62tPzAGySds0e9AngAAIABJREFUQ+7TsONcIhv7uvBXF6sHwvEnHtsror7eOeNvdvMNf1KQHoZTXxu+MqQwVnv4DBaMufXmC2QRcbBIKDz/EC08y6KR1XFSkWImUQBUoQjivAFcnA8IiTm2cm/ypRVXXFGisZAMa41X0pc4JwptZSQgS/E8GdhXJGoGpyolYqU7k5Xcwo8FLkOsKS75KF4vomydkJk2KJiiP9MEHgxzs8pYcVHaAS+BiIKb80L6ECQyORKTMqveGmGtDjJ6nDIFPQUbBR3ymJB5p0DTQC5SzOakBHiSSEgJY2HYIwFR1gufoW1ZWB0kLdFnSKqKBfWLSXZ0SKoLb460trXJCwWgz/k9fiecvzNM5RS5nrSoLlpKjRX5JAp1S1kS6ZQkurwUnSCsDpgFIvliWZKpjKQyMGPSks4XpCOV9NKVclJQA1/bF+CTSVOKGkONWS8AmM6HQlHBMdgrzc0WbY1fDJ+n+DdpFmNqjARl2vhqNq3yVArWnTLFPOAdG4YNxS33OGVBNCGBaqr4y/Cd5iZjzeSKGY2nhgmD3AbQBjAMCRl9CqvFWCQBKWIUqx4jJkFjY19OXgWIZKEfjBQSFAMD6H/2RXtcKhGAg0lPzVDWAQLu+uQ8jAni/QQfHm+z/Rprx5hEBqa454t9xyRUTtrj2kEcOucDWOU+b20JSy6fU/BEQSrmWdQALFguJg81ZgpSq47OTkllsspcGTlylIIcH3xAHUSSEgyVkIwaZUmAfMakUfjqABwZ68zAKxtDZ8Ds/kS+pGehEh8DMZykx99XIfx6FNFw4+GlknleT+6YCo4pG8kStVx/cAx3Xv7nswI5+Dh5zBgFg7z4eN2HNzAAKpw7AJVZU5cUjHGG4zCH1LgXgMmbC/R1Jm2yL8gwgDTmlRVRJhlmwQwd/bjzzqNl0qRlMU2pAQPfhqOva9m/9DRhqVCGPApDnw8y98tPC4xZYcURPmho8PBIvydVY9eNHc3/qarOrvyqsT3128Z6HxggM2bC5FPVh6KvjYvzpRf/Izdcd5O+QOAV8H9f31r/BAypJVNixXralDP1gcjLabVZojveYGVKtIkkGFb0BwPGcMPEGBi6N0UofiZIgKALOsPBxsCYTfqOkfd1bCNgDB9nVQ8vHRfljA73lBMn6J4o1qtNNfubK/Wirau/1xcYQ3/zkovpIzdRQCJMmddddx35z39e7lOmxHH4Lv4EbLB28G/hBWTS+KlaaPx4726PG3+7+gJjnEyFFdtDDq/P7uIGf/klV8mc2XNkzJ6kAnWbNfrBmDPOntpvLHQjYIw+7Iol+cud9yhThoc7G6anvzh2nL6M+7fPGoyBycBqPSsepDXBgGE1Gi8fVu4pCEkl4VoHLNhlt530gT3h1CnKJMJfqnqrFW1d/ZnFYcZw/U4eP61uykxf18SyAMbQPgDfv9x+l5pfuzkC6+0Xxx7Va47UO5/BgzFTaiYl1QNjeFE7+4zzVE5DAhQ+HEtqGwgYw70RaSxMOD8o+VmDMR9/9LFKYwDV7HnXM/XI31ckHeFngiQQ8LPa64ho7euuuUE9dBw9f+uvG6PRiqSyAiwA9jwLMFqut8Hw/M35FyvjEyB1/Q26GU2NgjFc94DpgPh+Fk6taOta7egPjOE7sAlJGYP5iZTUpYJNn3qW7I/86Ss9jdf7mnsEChBPDQMTCXZf2w3X3qRSR79kjM8PFoy5584r5OOP39diDKaJxj4jzQmFVVKitHwvOnj4MIu1ZjGLOQDASUGDHwY/B9RkpR3vmJaWJonHYMQY8GIFnFesej4rzpyTvqMuK5Pew+p1NiWlroUSCRTV8DaPTIiVa6xpqfwourn5s1qPwbDHYlEgxpMQaFHlmd3yUfP4iIIESADwhxhfBWI0c1vK5YKya0hwYkW94pmBiSmfLOSlkE5LNtmlx9BnZqkgiY4OZb8AIlmbQhUwBrAni0wkkVCPHIy/YZBghqsGtyqdyGjf0xf0Kf1J2zDGRUoB48OxVwAEVArkMUaQi6RSWQVfkK8gUYJVk8zkFIzpTKQkkclKHh+UbEHShbyyZSyW107CAQ9a7ALOAIaFDYxBZgX4AhsGMAaDV/5eKBkgR3s0XRTzWgAyj0Hg9g2rh6LXFe8Msiv42Y+T83R1dWp7kLo5qaYCfc3NmnhTlLz2F+9grS2tHthiIA5glrF4KPCtDQbGmGzJSUvcvulrl8Bq528SJjZ+DiuFeUqbHcDIfgG6KNoB6tzmAEV3vpVfBGA2pT0WiElbnMdJNxjjfFWCEtC0pW5WEfvTftIodielMRZ7JpuWTA5WS1Ca4nZ92jkxh0p6bQI6cP74CbV3dkkqmVFQFebO3Hfe03FbY43Pq1fKwoXtdu1r4llciiVjB1l7uwEqf/v1vKWs5+gAJgfWhDzPGOdloyyakAEYRgQyNkkFrAkaKOLGTPvX82NxYIwfiPH3nzLH1HQ6YNJFcSbX3V4/SozxjJVJodL/ykUJBy0Zjt8xrq79nBc/426j16BnIEzbAY0VOPIYPh4nT3bddQ+ZNGV5BWNqxOhWJnJvIkvPZ1MVGNMNFTQOGny6YEzj7Rr0y+KgGDG12uV17qcFxHDCSwGMeeThx3TFDlT9kEMPqkiOOFw9zxgePuNPnqQX22FHHqIvWbW2vsGYsqLW9TxjrrjU/CQoxgfik8FLLKv6PHyQkCDtcA842D4DAWO+vGlv48R6824gYAxsHWjlGJ5yk4QFwE3tu9t+p2bEb19zfUmAMYw/q7kAd8TW+o1c+/OMoW08sM6afp6+QJGo8f0dtxO+h2ExHhEuzaX6PPoCYwCGiFWGjl6d5uPfD+OM+fG8efN0njiDXj6ztMAYvRTLZaFII0aWwocNCQZUf/+KxGcNxtBOjIopQJxUiVQZCjlMe3mBcQUkzB6YMG/Omi1XX/l7BdYw7KzeljYYw/2Fa4LrluKt3v2l1nWxrIAxbo5QfD/6j8fUX4vNgYuNsEo+LTCGdmFODRuOOQxQvKS2gYAxzEvu+fU8Y7gX+CWa/jYuTWYM18qUCZYkd9TPu9ljtfronr/cKw8+8A8FN/hsrY22vvbqG3LvPX8TpEZcgwccvJ+yjdhgT2JsjWSMtJ96m871Cy5ROd+pE0+UUaO66deNgjGvznxdr3XAd+dxw/GWJBjDogpsHxgUx514jALC+JBhoE3yVy1z7nrnzHVEwh9ABn46fW3OkBoZJXJKtw0WjPnzTb9WZgxFqMp+WJGWskZbtzSZES3yJY2wHjFc5UXt7e0VjxNlPYh5xmDcO3LkSP0zGg2r5whgXLwJk1YKXmMhsMqsKTLUZiHz39CIWqKGNd84I+XEIolIQZAAIa/RnwdKEoQ1gMcDUodIWP+HrVPI8dmABE2VIEXNvsaIkzhrNX7QaNsyUhFMUZVFAwOopIwYlThocWdFMUUb/hV43QAqFHNZBWPwjcGL1Ir/oqS7OiWbTKmxLyIvzgewJUSBidwnlZZMKinFXF77LZPLSigSUd8QXcnPmRyJzRXBrOgjqyiQVKS/w0jYwA8kI3yP1X6YHNlcUbJ52Bf4xYj6xnR2JSWZzkoinZFEOiuZQklyjGMgKJk8oIIV7iaN6a4D1OMWmU5AVApV5vyjyMyiGo9MMlaT5/miYI2L4MYvhjFkfx5Yoc+CcllixGIrsyqkxAgkK8rIIb4aDxQP+CKByEluNEEpFtc5p3HRcSKw4wrGwwZxzyFlT2iqFO/dxhBSI2fP6FXhOwprDsnxVYJk7JHuZ5WZ8rrPklNlMwgQBRkL/W/pOY6RokCdGsp6Pj42eHYpKqoiKsdjc2AF++JasON6qWUeM0ZjmT0ml/kfeVbX+K1gXK2/g71T0qjqbC5tTBQ1pDXwALCIcQKMyWVhvTBHytLZlVA2eEdnhzQTSZ3N630QIBWQpH1Rp0V602hPTsQCtrJB1JjXksIiEc/42kmrypbQ1NRkC3Uu1ckcVwzk0r73vINc32gqkjr0wmozmZCxUsLadzo2gGo+QNTPsqkGs9S/xWPkKBvJA770vqUgq/UPw5Inao22Yt4rmCIbCAQY43yQAGNUrkncuAMtvTnFPYw5S3oc6VClIveckIweM1YmTTFZfvW2zMuU6r60DUCWZHcvm7TdFX1jwMd/KxjT2NnXmjK+Puyxk8Hvsc83CvfLBoAYPur3jOmPGUOhcNGFlyhlD/NVv98H+6oHxnDBkoIA0k9SE8yTWps/uvqc82f4PmIoYl+eMfhVPPH4P5UON2nK+B5JMH31Fy9gGC1+e5tv9Yhw5jufNRgDekzsNjc+kimcUStpRowF3jtQxWuZ/9Y758UFY5Ci8ELPjfbY44kC75lC0ggYQ9tgWsC4cKuft/7pDk1eOXXCSXWlV32BMQAEUP7ZWI2uV5DDOjhnhslsSAwhRtVtSxqMQe8b81Iq/OOBDOjv996vL40Tp57Ww5/hswZjaKeL+KbY+9Fee2oa0D77/li+suUWehrIHfCtYV4e+LP95eV/vyyYTVM41ZqLSxuM4f4yddIZGplbz/+k3vXwWYMx9eYI8wPQk5dkAK9aZtnV5/RpgjG/v/qPGoPOfWDK9AlaMC6JrVEwhpdI2FBtba1qbu7fPmtmDPcpPIx43sEUA2yutzmJEWa2jqXn/EOqx5x5DvACOI+ZMj4+bNw7kWiyYdYO667WRqLSRRdcqglTSHb8xt+NgjEO3ICVibm725YkGMMcgEEDSw+jXqSkZ0w7W7bc6ivyY18EeCPzjWf77357jRYgAN9+8L36+5ggA7xUS7gGC8b88fdnSaKrXUIYaCqFxF7KYqGggjGwMDC1BrRrbWnWwgmWH88ol6jUFIc9QUR1XIs8izAOSYtKTzArLUu+kJV43EAIt1Ktng2KBwRQs0gpEBMsdYOSl3J6gYSLFjFdLoWkhOku4qJyVoKC90tZE5ZgcxQxW4V1oSvaHhjD4ngwIKFIVErZvBSyOYnFmiTQFJNi0EyAAWGCyByULZI3lr3HGNHfi6jJKzVGEYlSOqUmv0gUKMQ4VhZj3kSHlGCtBEISioYlEIVVEPJis/MKxkiuIMiKUhpxXZZ4E+bHgDG2+s7YO2YMv6dAZwMc4v6Lh4kDGQBBAHV498rkiKwG3CopQwY5RiqHlAVWRFK68BLJFyQP24A4YvpCgRQYIOab4RgIABkAMcAPsF+QSJkBL34uMWlrHaZMGX6nfhqeZC0PwEHBq8lAXtIUf/cAH5MlRbVwVSBD/YnK0tZqyUwGXFrUt5r6eoCLnn8wKNGmuMrR+Dv3cGULebIYk7gEpbOzQ9OsOA4R1Ba7bfITBTg8OpMDCIwG5gFdeYAXkqO8hCMlyphvj4EMGFgbE8QPElRAH0+G5eY13ya5iKIfKaVrK30J6MPmQAJ+VyiZWS1bBUDwkoE4P/PbMeCqJMSXG0ACGMP3OUfaD3NbZV8AdCR7BYOSSKaNyRYJy/z589VLyCVB8Z18tmBzywMSrR0G+HFPoA816h2JnxruWhstUj1n0rIyaUUWsW0R0ZZqxGbjEzCPJeaIJxXC9BswxgFj1EQK1IAoevcgx05zzKPK2PlMfPm+O5bOowqrx5KmHJDjwBgz9i5qyhpjQ5uN9ZQxIA8vpwL3GBgwHrDksa2U4RRComSQE0Ag02qX3faQicsnM6YP09BexXlFjGfPJIcNeOyZnlHRfkpN1ff8T7SAyIJP2uXJx19o5Dk56M98/dtbiMmUljKg4fXLEjuK7miJ7a1+/zUIxNASbiKwP1gJ6A+MIYbzxutvVh+DiZNP7XX8l176j1Kq2arTlFhNQ25D8fvLE46pmaxB8XH/3x9Q9Pqc8x01rXvu9QXGWLTtFXrs7b7/PWVc1AImVSvsoeLcTCacgv9KQX6y7169UlQw87voQgx8ibbuP01pSTNjWHm++NeXq5ktcgB3Pi6RiIcjL5h+Txj/oHDDpBD26/cXF4whJhTQA5YOq5TV2zNPP6cafbZaBr7u8zCSSN/RFepTfqkrofQf0qF6W19gDCvGLvJ5gy+up6yXWsAA8+TSi6+QDTe0lBX/KuuSBGPoe6RYpPtUb5wzYAZa/GURjGFlGpNo4rU3+tIX1ceHdvr7yq0iw4zAlPkLa31B9jvgJzWvuaUNxtC/V1/5ByFOGDYEcg9/pLq//7mmMbV219JnCcYwR1i1J72leuN3Z0w9S1dRJw4QjOElDh8VUrzqbXg2YaRt1+nAZEp8x58+U+3t4T8mcx0QwJ/Q19eDv1Ew5vVX35ArL79a9trnR/K1//tqj11+1mAMzxjubbBV8I057qRjK0l4/obijzJ96gxpI93otBMqwC33RqKheYZVb5gmY54MQLG7d6/kOIA0bEiYACxqPfu4N990/S1qQj1mz9E9PtMoGENKFCyd8ZNP7gHALUkwhvMghQuwnsQRDN3/dPNtysIcyDOW/RBhzuIFRQ/X/QknHVtzoYbFDT6HXIP7ByvYbhssGHPjtedJR8dC242yGeB3IN8JSDyGX0iTtgV2iRZ+XsS1yg+8hCPAGI2IJQbZk+AQPz+8rdXzAbGY4eZmM7bFUwfkIxaNWZy2sibCUgxGlJkRKOekBBhTAIyhgIuIYLyrMdVWKFHTwT7h+8iiw4AfKrGyF0u1XVV5VcRYJemMzt1Ic5MUQwGvFjfPiZLntcGKtzFevChdL3BYTXQBP1JpCRDz65l7IuNAgpRctFB/r8AVUd9RkoCCyurB4yabTEshm5VUOiXJdFKBiFgcPxDwAIs/5npUwILkoTKGqwYkRMNRDQXQYtF7Z8a0l9hqvoMvDKa8MGHwgiHNO40vCn4xybQCM4lsXkqAIwpMWBS3JZN2xwerNAT5GI4aAXAUkwGFgp5cJxSV4cNGGmgQNFNh5ivtAkxAAsK7DFCaK7C1ioDJEzDzV03VgX0BC4K5EjWQhqIYVgMeJIwRgAuAF4a7KpNzAAax181xPa7JjgCSgjqW2o5CUZpiMI5C6juYzZD4YywX27o9XWyf9D2AS1nisRbP4wWxGcCBJR8Zg8iAAgMFbB+Vc/SuCwVBkLhpjLKZCdMmzhuQUiPga8Q1KwiiniTWR4WipY0ZOYdj2hg5wAymEFIlzpUTV7mSeu3AxkE2FFK/GPt3RrqSKT32wvZFsmDBAklnctLa2qb9BpiXTZv0ylKpjX2jTBVPXsq/1ajbYxbBwNK+EKSD5r3ChvktTCsS2MwLyAMT+TkJW3i2eOwvBVU81hznDhCjbC/MmPO9wRjX3w6UcX3Bz5mnCpDp/sz7x8Apk56VkPApuywohaJjRtF3ZhKt3jjeNUj7aEsqi0l3SPtXJVIeg8+Mo4MSxadKpzbQcUCjrScsb2BMv14xjYIxFojV1/tS/d99qmDMyMG2cmDn5tEmG/uSn0lU4xufBhjTIBDj3g9gxjQKxiADwWSVGyAMBl402bjBzZr1lv6OVXO2SaeP7/Gy9szTz1Z8Qljh4mXQsQbSqZQ8/tiT8sRjT+iNnm36WVM9RLsxMIbvXHHZVZrIRCG290/2kg02XL9bU+u9mN33t/tl5ZVX1hU3bugYC7P9cMyu8m3PP4QbIpKSe+76q7z+2iy9Cf3iuHHyeV9iB9+pjrYeyIuikynBLiLBhWhbv2kiVHdenAGCxv3iyB5RzfzsgvMuUibAqBVGysGHHKgUdT/N8JOP5+sLLSvHfjr54oIxGLzCnOAlknQKt9LCSw/MKIx0MXdmO/3MSZW0neqrgejA31xwsXz04cdaNM6fv0DGTz5F21tv6wuM4Tt/+N21ulrPA4NVYxhY9sJhG7GMMI14kB7zy3GCwbF/W5JgDC8O0ybPkL1/Olbjdf3FEatxrJwTN3ryacf3aOOywIxh7hHLDTOMvsQUef+DftqjrygW8Y7RFaxySa/neulTnwYYg1GyA4IBiPb6yVil/ruNlzjS3u6642456dTjKwXZZwnGcN8k9hoguHqO8PI3Y9o56juCRNE/j+tdH1yDyEH57KFH/KyScsRLz/xPFsjIURg0mjHr4oIx7APwEyNs0jgOPuQA9W3xt5O+xbODYhYpU13Wru+E/GAM8kcYI7DcKt4IXMddCb3WuZeRnlXNyvmswRhOR8GNm2/VF3+eQ/sfuG/lecnveaaQgvTow4/J2L327AEo/effr8hf775Xjjr68F4GzkiaMHsGcAF4cZtj2PAM2feAn8qXNt6w11jANmEV9Zjjf97LPNyBMYwREh2ipZGhujHj+qFd+KoAHm5R5duypMEY5g7zn2ukta1V4455p/Czeeo+KKp+gaH5E489qT/FEBgZkh9Y5jkOe4a5XAvEHCwYc9stv5H29vnah2ra6qUVUWQhSaKQi8ajWoDkc1kFapCsUCxzvqxiR5A0NTdb0RgMqkyJhZCWtjZp1oKa2GpMV4mhhgli8bvRUEhNb0NIIEItUsLHpVyUYDkrkm2XfDqhTIJgOK4GqKU80dP4O1A1IQeKm0FqvlhZUVdjTeQogEqAI7BYAFsK/Bu9SkiBgJx4iT0KLEDL8dJutPiyVKkc58eKP++PybQU8zltM7IoLQClLKlEQlKdi9TfheMqKyZK4R1SH5lgqSS5JFKlhKTSSWU18F3OXz/vGYYyh/T+AXhTzEoeM9OSeXfAUOGYxUJe28R7CcUwoEsmCyCTk46ulORpeyAiHR1JSRA3XRZJ50hVypsZMcwM0pLUgDdtRb8XLazSMfpSJVJWLBPLjfQrHo3pPb65tU1NfJEYZXN5yauZLD4reWXx4jMUJvoaeYeT6KiVh/UnY4ghsLGtDICx+RSzlKRwSMqhgLQ0t0pLa6sMb2vTYxHRjD9PU7xJP+f8dRxoZgwKK7gdE8YBI35Whbvvd8tekB4lPU+XuErV6G81JHbStYqXi5n9snWDAQbo2LGMKeLum8UCMhnYR5gHI+8yINJ932Q8GEeXVbbGZiwPwBx1LlGQRC2SXEISgJXnVQRIw0Z7eb+lTlDwLBRRVhDn3ZVIyMKOTn324CnDswjDZ5gg1hBRIBOwhIvKHTcUZHwAoGAmWTIViV0cy1LVTOKmBrkARvDZPIlTtGJ63G26y5goq8cz+gX044Jjf6GQSZkcQwsMh4Vnzl37C6YWJtb0pUqSDHBxLBkFxbhLhKyt/K+MOw9Ioa203XyBSP+CBVdQdgtArRK4YHgVc9oPADPck8KBiALQJhuzfbKFQwG9FwL+wI6jHbvutodMmrxMesbMMQeeXttAGDHuy362S0/CRjcY0wcLps6T8NOQKX1DmTE9C6lGH8wNf86HRzUGTdX7lHM9c0dubG8Nt7P6gwMEYwAdLvr1ZXrDgeLsl21U75qVZ4xduUgBD/AsgYpNBCcvY+jIKdTZWNXj5vKNb35dhg0frjdCVq/fnPWm3lw+t8bqWiyTN//kP5/SYmHPsWPkphtu0e9/f4ft9AGy8cYbyaqrr6Y/4xhnnn6WXsBHH3OUJiT4N16mMOLlYcjNZq2119L0F1ag3nn7HXnh+Re13T/dbx8FgrjYSb3gHGD7QCfney//+xVNkIHSPOv1NxUQ2eprW8oaa3xORq04Sjba6It6WGPqTNO//3T/fXq9oPY1hqxkUhCxoful30kXon2LFi6Ufz35jOpGDzvyZwq0+Dfa/ejDj1dkOSQqbbr5prLuumvrTfzl/7wib82aLZt/ZVPZ9Yc79yxkEkmlgAPCuYSmXlOoXJZrfned7mfzLTaTfQ/Yp/IR0j3+fMtt+m+KL6j1sA0odOkPkiiQILHt8sOdNOaPqFCAh+rt8UefkDtuu0t/TAHNufa1oc+dOnG6fuRnhx2kBYd/AzzARwJgh3HE0JJVVSIt333nXTVyfPed9xRYqOVL89yzL2ixwYa/QH/SC14QZkw7V71vYC75V7J5MDG3eMDtsOP2uhrNvKWPrrvmRjXAZaW3uh03Xn+LPPv0c2pSSfR2dQELWwqZFRseE+uut06vLoNtgUkyaSmD8fNgfiFDIVmEDS8lru0efd2B/8SlOvZsAHOkpNXaANwAd7jHnDL+xJqGpjyYzzv7QvUhqRUfze8pOGE2EcOMHMm/OZYJq//0GUDMZltsJmuvs6YQEY8xLqvkPzv0gB4xyLQf2R0shZ//8ihZe+21ep0C9zuODQMBaQYSjUY3Xu7PmIpEM6lGt8wTt3F/nDJxuvCCtuNO28s3vuXNkWRKrr3mBp0jgBwbe94g/R2Tl78zp52taTlcm4DLAI9cx++//4Ea3VLIseG1wrXCButp5MjeiUjM4ZOPP00/U+2jwc9gSMB4pO9ZheV63PjLG2uRBjj/6iuvygorrSAHHLRfTYPgWufjB2OcsSH3P+5DGL+TdMfcBohGTlKLFQjDEtAYsPXkU4+vaYDMccafMllfWscdc4R84Qs9nyUsKgCUsSF7rD4OBcUF5/6mIqXhPttjPhaKctONf5Lnnnle5yNAPqA40lLGh/a98NyLstVXvyJjfjS6xz2a5ykeKUhAmedOcgl7A9NifAiQBPrBZJ59zFGefZwTMe3MN561LCgAQnZ2dcmhhx/c67lJu/0R6yqbaW2RDTbcQO/L3A+QIpKcxzOR+2c1OEjK2689PxokUNXPZo7BdcSzB+YdbKa9fzK2zykNuArIysazuZY5eH/XBL/nOoPpx/OWF3/i43nXgCmDFOruO1l0eV1Gj/mhLchUvaLRt451We/carXj7jsulc7ORVrwOXYBgIzJPQzsYG7wdyQ8rAzDluALSHhcpLQzSHWx1/jfxJqbJEIxH4/pyjlzwqJXStLa3KxAT7GYk3IwJqVQm7JiQuW8hEoZkWyHZFKdGncdjrdIJBTReOlCNim5fFZiSFlYrVcvDuKg8yarUU8aHCHMMwYZgRbkKkuBEYPmIIRFjQRhZHghL7p6X0TiASgCoyakvhDFXE7gueQSKSlk08rAMV8dTqUgmWRSksiUAGOInibhK4yPhsJIEg0EJZ/JSLK2RqhMAAAgAElEQVSzQ9Jp2t7tT8H8xPSYP10hD8BVKJMAVdKkHo3wFVFABB8SjbxW/4uSpNI5SWUykkilJJHIKSumKCFJJDPSlUgpwyWVzag0qRQMSA6gK8hYmOkr/7Px/C8FKHj5M6RgCmqRfDYnkVBZwQTGN97cIm1tw3RMeO/jXIhApigtZDNWQCtbSaeFAi6Mu0stCgcjlpAE+KAFriV0YTUTihB3DWMmKDEMg5tIcMKgFnaCsYboKwcI8MyA2eHmp5vbftaEnptLcoIt5UWCO0kY+waAseIdI1djssCUcQU/Y2MMMJPs+Bkx5iVTkk5Mc73yVOcegJrnQ0K7AbIiUWN/uHuSMoHoJAAw9VExZo0CIhWfEwNkuB7td0VjknnyH9c2JxV1TCbaRf98vGC+jhHgC+BENBpXk3X+rWCitwjo5DzBkMWJu+NzHL+Mjc/rdWbmUhUJENezY/1EvTQmf/8x1lnvmOoZpKbO9GtQ2VHMAzb7DmCLS6EqKiCiJKFKlLyXh1Ts9v1Rno76ApmsjfkNPsC+lMmj8dccwwHONi8MIDLzcW4UHJ+x148rsc4+w7uCgqIwevDPipqkDTCSn43efaxMnOS3rOi+037GnjFLAIypxgKqMBm9yHp4xfgfM/0DCf+bYEw//dJ/tzXyTtH3ZwYAwrAjbp4PPvCQ+nTAomDjAQ67g5c/Um2qC0GKmj9ec70WJW7jYuNFdceddpCVVl6xEkvJahZACD93NzRegG+4/mZ5beZrPc5lzbXW1IIPQ1D8KbgxU7zDoNl5lx9INpeTB+9/SMEU2sBGUbHZFpvK9jts34NRghQKRgurWf6Nm/5Xv7aV7Lb7Lj3kK/94kKSY+zyapH2DovK7235bvrLVFioTmvfePL1xUmxADUdnipEx4BQ3YDaYIptu9mX59jbflFVW6Qme1Bo4inJW67RQmvdBj+PTVtKpdh29c5/7wifl4Yce0ULPv/Eizcvu9jtsV+kbbmwPPfCwvPj8S/oCysa4fHmzTRRUcz4D/J5ih6LX6UUxl/zGN7dWwAdA5HdX/kFjbd1Ge9dZb20dK4rgM04/S1Fy6NRbfe0rWoDWMl1kDk6fcpYCFDAZKExqbTz8HrjvQQV8HPOKF1LGf4cfbKcPZLchV7rz9rvU7NGtMqAn5kEHAMgLfbVvwMKFC+X+vz8k/3npP/qgtTmwooJjm22+aa/4aB4ijB2yvXfmvlNZSdhs8y/LNtt+RwsR+u4PV1+rBTXnyQsXxRNAGw9Q+twf20rRBpBAkezooMwB4mppA0DTQw8+otcrhSgb19imm26ic45ClWLpySee0oh2jsnGtbz5FpuqJ1KjG9c9DCMAGWQ/JPoMq0pZow9+f9Uf1W+pHpBGG/A+IX0N8I+Ne8wWW26uzDSiw+kngMdnn3lOE2HcahtjtO33tpF1119HwSlSTrjvuBc2xuYb3/q/HmPJGAPuPffMc/oy6d9gWcCWcnG+7AfvHuY7Ra5eD7GoFv3bbf9dvQfwGcYFIIdCzq36cb5f/9b/ad/X2/gsYKPNkXe758gWm8q2235HPu/NEVbk3XgxnqNGjhTmI2Pw3e220T5odKPvAEqffMIMotkAopHk7bjz9xXw5VrjfofMyM0j7ruAfxwLaRoAEowWxg3wg41rHFAIwNEve+T8/nbP31UO6d9gaNCXPxyzWw9GSH/n4gdjDjx4P3njjTfl+WdfqBQ3fJ+5CJuQee3fmD/c47inutU9rkXu4yT+UZwAusGOfPH5f3tyAlFj1E0330QBJwrGv//tfnnhuZcszUT4/QjtH86dFT+8yQAquVbdfOQ+CrDqv4fBgIP98vxzL+h9hTEFGKZ/uUcDZNfyk3nv3fcUsKVP+Q7SGQpYnmncw2Ch1QKhuGeTzATgzPm7AoU2rrnmFxQcJ5K61uaXKSGt5LnCc8nNeY6/4UYbyti99+zBXuT3gF/cm1nYsWvcrqPvbb+t3kf5DNcw1xFAjP86AoAkubDWph50v71Gx+20iSfr/W6w24L5C+T2W/+i15oa3AYooCI6Flzr39/he7rg4t9gYsJE4h5BAhUb7IG11lpT/fK4p/aVPnnPnZdJMtmp9yKL9rWXbQfGOAbFsGGtsvJKKyoIk2WecG9vaVUpDuPItUexDOODv/O8M/aHrXzjO6OyEgonWDdNUfUf0QSjYFiKgVaTSZXyElQwpkuKeYuCpkhUDgLypkJW8uWCsgmCgEEIqlR+Y+a7ypZQH1k7roIimqpjfw+EDcDhT/WbUYaLZ/rKKrgW8CbbwMAW4168aHLJlORhUSAN8Qp8zH9JS0olOyWfyUogFFDpVECTaAy0wZOGVKJcKimJZEKfJQqoeB4xCmKFzaiWtqtPCclO2gbbhzKQPKAQ4IXPIsEplgKSSCZlUXundHSlldFCX2YyeengfQv/i3xe0grwlCWdg/kB0wlgh0jtlIEVgBJCjDHmpQEpkMwEokJ6VciAuHiMcY0q6ykSjRsYkzMwxtqYUVkPQE1QGQeMW1jwBqE/9XwDYWlradNFRoAavMYoxjUlKG/Mjkg8JsRcR8MmUeJ7mEHzngbQRx+RIsU1Yaa2bpztqqiuB9yz2vWfi69mfnMPcGwXPueuOUtP6o6ydhI8TbNynkLqg2LHZ6HLgUB+lp5ei8r+wKDWebvY9eI8tzg/ZeHkzTPHvc+6zzhQw6VX4SXEyLg2OZ8h/u0SmUhF4npe2NGhiUrMqUWLOvXaBiRComTmxDYuDghk7Fz7HYjlfFvcnw6MUXsgz3g6HOlmduMZA8jC7zgX/Z4YeNcNAJlMLxo24ITPK5vNkxQF8YdSU2IbAyfT8gNhbtzdeJhMqpsdY98hFaykgBbMJTxvuE9w/vR5RhlXLNKE1VOHOaV+OoFw5Zmpzygv1tuOVdJ4ayR3gDG0afRoDHyXSWbM7F4ld7/yJGZtj2956EtdgKCWSKlxhsyC+YvkycdtNWNpbUudGeP1TeMYiv+TNfqq8R0NvssGCMbYDdRWBmpt9RILuNB4SWJVFNo7hSIrTI4miIFr+6IO2fKrW+hLgx895zh8n5fFl176txDV9qVNvqTFrvs+L0tz354rW399a31hrb4BV7e1Vjt5oYbZAjADIg9ws/lXNteX6uoVPfoAQIUXfu4HxDR/Yc011Omft4d5895XzwzAKYpph267m6VRUbtb5W5ujQ4koIVjllBwr7rayrq6zEtevTFw++YGxgOQIvzdue/oyxVFOS+3gBXVD0/3MKpum7/NnJf/Ies+a3RFezDw0ICyDvtm1Ioj9cUbEMa1F0kaL7IUQX6gpPq4tA9wgRf2VVZZpU8pRiNtd/tnjsG0euXlV2T+goVqZkfx/rk11ujhBeDvx+7x7NlKtypR3fZ67fF/nnYg+YEh8P68DxXxB7SimHc6Z7ffuv3uaaHdw73WvPI/UGuNHd/pby759+tWNh575An56tZb1pWaUVhRpABKUKTU2hoZN3XWr8H4dH3ZX9/4j8tnKbi5Zj/++BNtF+yhDTfcoJcJbkNta+B6qHetNzxHOrvklZmvygfvfagv2LS31hxp5J7CnHvmX8/J+/PeVwYQAApy0u5VQ6fz7r03/32gkb5xewB0eOONWQqWcT8DZAOY5vlQfb/t7xyqPWMAJKGAc0+Z89bb+qz45re+rmB9reKg3nXs5n9f15H7TL1z7+/3ta4z2oNs8+X/zJQPPvhAX17XWW8d9WKqvgf4+4aXZcAXnrMAuDxjAShhy/j9TKr7k/GHicbxFi1apPdlQCKis/1Sr+rv9fSMMenu27PnyvPPv6gshq9t/VW9d9W6jzQyVxp5rlS3CQYR7CMWCg474meV509/c6j+9ViS9kWLNDWP5wPg64YbrS9rr7N2XYPseufGMfp71t9520WSTHRWimvzEbGV4EKhW3bR2tosK64wyoAITb+2FWP8U9zqOc9R5gv/5u8UvBTiDqxpauZ3AQUfKIBgzGixiTNMiPcozHrz6hkj2aSUijn1aEEGBSunkOySAL9HIoAPSSyqKUy2sk9RjgGFPf/NUNbYMOEg7dAQa09KZRHIyjHQ96KgnpMFNHPvgTmAWTB+MjkJUCxjmprOSMgHxogyQrLafzmALClZipJ6UWAAKhq9TJIS+4G9zByjOOa8zS8l6nl0WAHK72iZKzY5JzOSLeg+u5IJSWMmnKe4jCoY297eJfMXdUoynZNwrEmy2aJ0JlPK+imUS5qwBBCTzuWMSRSm8LQi3UCTAIniCsakKEjLBoAxMnRpcywu0QhzIirDh4+QWLxZ5wvvWMmuhMq18vmsZHMZlUEB1ug7qJc25M4HMKalqUW9YPifez4+PcyFQNhYCy3D21Qik0llKz46zhiaP3lX5n2SotrRw9w91gEX7try33v97+jdAI7nleIxIBwYYoSVbn8Ze1+x1DD33uF/J+Le75ezcB4Aw1wLjsnjgB7//dnJoQx4QH4GYGEJQI6t4p4FFTDGA+0YN/bFnHBeQ/YugnE0IKXJznTOkZL58Xw19VVJX8kWOTmGSRM9Hxxlpdj16u4b7k8DS0ye537vwBFjOmG+W1RPIMAKM4n2pHtBTHK7Tarx42HMVUII8OilSgGaulrMgZbu3uHAIPd7t5BnwFJA30lMomRMJjdOlrgF+GJx7A6IYqz5HyAyGjOTZcaRoXYpVe6YCiR6rCa7f9H2YAVAxTNmOQFj+pAn+Z9IfYEx/t/18EcZHIKwYMEiefKx5RiMGZA8qRbNqHK7+lS8eivDPAAwpq/084G+6PR32G6bnMHNp4G2p/HP99fy/vdUXQz0/42hT/h7YKj/lr35MDQmy96Y/C+1qFED3/+lPvk0zrVRA99Poy3uGPhSwYzZZbcfKONwedv+fNMF0tW1qMLS02LEK/RY+aWgdDINYl2b4nFphqHgeSkohR8GhEfld4UhLAb+d2kyvM81t1hcMbIXM88MW0EjsFSaFCgAjEH+I8WchKWgkdHBQFFZMaVsUo03YSQQaQ27pYQ3BNHPhYKEwlEDbmBUOCAApkbQEnd043jeC58Gu3hpxJ6qSQEYikXnbxPI04aCFGFiAIAgofAYNCUPpMlkkiY3KcBWMV8PgAv6CxYRBsIY/MLo0KI6b6k/Duik4NQi3WNnaBS3B/ybEWvKYnSjEWU6kMhkBr5Iy7KSTmdl4cIOmd+RQO+jYEoqk5VsPif5koU1A8QAyJC2xFulY2ZUpDN4Z5RF03eQOsGgCcBwAAwLYrYblqamFmXoRWNNyqKjmMUbC1EYaVTMl3AEcMmMmN3ihYFcBnrFo3EdI8YE6Q7ziZQtZEowt+OtzTonchljHdBPMKhgXZmszQAEwBjHtujvmnOsFQciOPNh83Sxd+xuAISxMG+XbkDM1QX2p3q5eFIagCGTPxl7yYFrzgjXvas4mRHjbEW+jYHK1ry4cQfSKUHMSxQyhokBGwAKmDu783AgqLFj8ClCQgi7xRguJc+PiHhrGIy6T08GROFHHzoghv0bvGXj5oAnNz8cEOP6xfW5a4t6ywAwavKaJVhxPag0COmPMq2Mgcb5AZqAm/InnkP0ByCtMnY8Hx5LcbJ7ixGSbGz4vvM7MvAYWSEyN5OB8W8HHtkZkTbGGOW8/RlDBpBK48Y1aZxFYzOBBuD1M4TcTcL62bxkjNkGQykkO++yu0yYaHLh6u0zlin1ZMY0xIqxfu69uWvA+1130Vz90caLaG7EMGOeWl7BmKpT7f/MlwEwZhCYwpICY/o7dPdx+u/J/m76S/73/bW+ryM2CIIu+Ub/V+xxqOBfNodxaFyWzXH5X2rVEBjz2Yz2sgjGXHnZ1SrzPP3MyQOSun02Pdj7qHfcerEsWviJrsq71WS3Gu5fIddUmKilj2BgT2oNBRfGrYiP2Ax8odAOKjMGCY7FX1NQxz2TTXxSmpQ55UxIA6GISKhJ5UYUcAAyapwbhDNTkFI2JYV0UgKlnJSLeWVtALgAxuCTgu5J2W34yyDXUA8Ua5Mz7rRAZWM8qPyFf2hKjnlPaMHuGc2qHwasFxKSaAf7KuQlkEfyAFCQVeCEJB4YMYVCRvuGolwBFzUobpameEyK+YIQ/gBww+9gduQKhUosuCsa1RvDS4bRVXePhUD7+V4ul1EpRc4z8aXATaVymhYDwNLekZIP5y+QVDYvEoxIAS+TVFLSWWPDZAtFSWYyCl45kIT2KpvCMycFpkmmMBimbyISVLDLfIJI1mJMh48YqaCMphUhU0okjP1UKkoy2aWAC8wZ3bxxcWAMBbmxojCGblKpGiyDYLAsSJNGjDKfIRWDFAx0seLaEomYS37GAwW2m7e9gRPPK6gKVGG8AVBMmgOjB9mOyfIAKwB4+LvzCHHzxbF59ZoImCyOcXFyHPrDWCqcG/tiXnXPN8AD/u9mCBuAqBHlCqilK0wlxw50Mi0/gwYwpppZyecA/xSQURNji2zGLyiZSqlUh3lnrCtEeciIYL8YaMI5KcDlfGw8FpADCekPl/ilpbrHngGccEwZx9IBYDHJFEAPht1FNXsOKFvHAFHYJYCiyo7xgBv9eSCsyYxZTbgyiRObGwuO68z9XV+ax0zRA1nMyBlg0I2p9WVAclkzm3ZgMW0xGymTNzl2EnMKMYbre37PuVWYTwpUAyAV9LpgrHfaefSy6hkzADDGr5bpC4zp6d3bB2rTzyOOm4YAxrQv92DMwKCDOp8e2E4G9/4wSDxhccGYRg9rx6nVEQ2gg0s9K6vRs+g9NENF6+Cmq/vWUP8tXv8t6W8PjceS7tGh/Q22B4bAmMH23OJ9b1kDY2gPEd4YsGNGvDxu99x5hXzyyQdeodZ9Bk4e4YoSY3KYieWqK68sI4YPl67OzkqKjivSnJHvqFGjtHjW1KRoWH1CVI7i+S84CYAWWLEmCUTNM8YKPUvZCZbxj8lKMJ+WQrpLAsW8lAoUtKSsBNQsN8DfKfqJ+S755UcBKVMZQgYoljVCGsaNA5i8LF+V7NAmilENHFK/ClbHS5JNpySKgStsBCQesGPYjzJjzPyV9hAIDdiSz6UlmbJ4YQWlSGcpsiKfkWKuqMUgG8lGruB3xbAe3JOHFDTqGlaBFaMU0eqfIUUFYwoANeWAJFM5yaQtxri9IykfLVgonamMCKyTWEzau7qUIUNvYhKL2S+eMLy2VvpBX38NzCJFBjkJxXNJ+9JAKjxjIshPmuIadBGNN6kJLG3p6uxSZoH64uTSnsTD3qfjyJCIG1YfDsYWS2MDzEhLwvgVz6GW1iZpHdYmLW1NaqzMWy/yN/rLgL22ipTc+ZsYq6P7/diBMT3jqzlPj5Pj+c+YVwiR1ebdw/8U2zBvHLjg3jX8slkHxnBebh8KZnnGsHblcCw7HlI3B7Q5BooD/VSqls95htmAdRYR7sAGGECOqQOvyf1d2UwwZTy/IQfKONZKzIv11uvDk1Qxl/GjUUlZMqkyMufJ4thRygbhigtYn5oEDNQFkMf8f5zsyPUzP/MDJnyccbU0M8bF810C6NE0pJIEvLEwkMckRTBpzIrC6zfPRNff39afFrmt148H1BjjyeRTAComjeV4BZMrIdlS02ED7fgc9yOueU1b4t6j0nVjCClTKWfMGDtnS6fiOE5y5YyHmc/5XEbvcbvsOkYmTloemDH1qupG60yvTu5ZLldRZioXQj+Pw+UZjBkwI6a6LxZ7BwN/12h0jKv2XJ8B1VgTGj1s93HqoVJ9oYVLE8lq9Axq90fDbLTGuvN/7lNDhf+yN+RDY7Lsjcn/aouGwJjPZuQ/azCGQtCt0uLTBisGvxsS43gpXx63u26/TObP/7CyKu9WvbUW81ai/avR/PwLa6wubS0tttIciciItmEmOfJYJlZAtyqlHzYFRq3UUSRPOg8Z/O5YsQeAaB0xUnIS87rPDHjZQuWCREoZCeZTUsh0KhijRSNfk4Am96gkSeUOSJzwySha7HU4ogwZk5MQP0TBR0FoPsH6hqV+KRRsVuSpVElZA6yOFySfSUsUoIK/p9IKxgSKniRKWQFEahODnFFQJpdNKzjC/ogFh+miK+pBUfBCC38P/HFFrpOmuP7D+whgg3c4f4oOfZvJpbWIV+ZIOaBpSolE2jPsTalPTCKVlWyhrN5FiXRKMsQYk+hUKpkfjAIxBnq58aJAZcyIwcYYGDDGAmjCyqKJqwltQGLxuLS0tUpz6zAt2LvSSc8QVSTZ1SH5bFpZS8a+4PMxjcZ2xXQwiPGpgVT0A8avzJ+2tmZpamlWUIuxi8Qwd6UINl8UZEoYBwMIOFmQyVa638EdSKASsx4GuWbwq35EjgFSLBpDyTOIZSwcGOOf/46h4vxJAAmVDabGrdZ/lXZ48h+Ow/95jKaRFhGlrEBfd4Qz30uRjIUhMF4sOYsap50u8tyBDkxK54mk3l7plGDia340ZkDszJSdX5NLebJ5HdA2sHG9YsIM40lTm7xzcP47gH3mIWP+SyoHVCNc62cH+jggxkmuHKjjwBgz9y0qIOLAXKR5xH07aRW7xBzafcZ8r2zOq1zRM0q2n/eMyfZLiFzyFZ/BINyxXFQ2pca9gG/G+lOARs21A+qfA6iFJxf9xsbnSDALIJvkP2X3dNdifM8dA9CpkM/q82D3MT+W8RMsQbV6W0ZkSv3IJAZQby6RF3FF62yb/0m7PLW8GfguNpbi28HSxBH8s3EAY+z/2uKwYho9ZO9j1GPHfFqdtQQ6ztvFErleat5a/vt/ONR3y+YYD43Lsjku/4utSqXScvGvL1VTdaLuN9zoi/+L3fCpnzMpbH+6+TYt/KefNaWuoe3SaNgj/3hMY74xKWbl9d257+rL/KGHHyQkLS6v2913XC4LFnxUSe1yq/dmvosXg3k2UNRgFhuLRuVzq6+qUcsUXPjHREMmI6Ggtc0SufhuT4mSgSYab4vJfq6oxUy0qUXK0e4gBDV+ZaUd+UE5I4FsQiSXMC8ZRFFlSwBiZRvMAPlOkHQTjfAtSyAMMySqgI3JlQIS0JV5Ci0zidHoawpNTXvxvCyQLqivBgV9UQqZLNbCEsRvIo1UKqueMWr0isEvhXKeBJy8GnqSKEQwQyFb0Pap6afHFAAU0bSgiElI6BvHsKBJ/JvCk4IZYAf5DhIkQAOkG7Q7m4fZYiv/RAWrZ0w2L+0dCelMZtQTJoHkJZuXdDYrGU3nKVlcNfIcwKQwoIQxHSxhxiQ6jHXGi93OZWEyAIqZlAMwBgNfwBjYLg6MWdTZoWbKFKaZZEKymaSBOGImqswH+ty6HFlMRJrjZuCrMhM8N/AaQt7TBMtJJNoUU5YMMeUmTWquyJMceKLGqwqu2GxzLCvzbjGGCcBFtyG3gXL+z9LPbjwciOHYF+67DjgwiYoxYgw0ceMFOOOcVgz4cEBXOpuWXCZdARWcDQdzFhkOYIx6lnB9BUKSy5phsQEDBpax0Rb8aBw7JZXOKMOpuQmGhwcieoCNA3wsRciYXo4Fw77MWDii8177xjMqhjli6e/Iipx5NNHu1gYDdQwUcuwU10dONmZsl5CCa1zeJv/qlhhxDM6rZww3HjvdzBPaypeKHkjkzr9b2tUtKewGiMxw2PxkAO88eaI35wBTjOFikii9Z5Twh4ExZucHIMNfuXa5NripcP3yvxsHY+GQGgfQyD6KQow37d9t9B4yfsIZNR8BywQYU/fludFq2Xdq3Sv9fHkQxbHdgSt7XJ7BmEGcfe8+G9xOBv6+McCxXlxGTM9R7ru5Nj/7kiK5vX1aneVv7wA7rvLVIZ+YgU/S7m8MFfyL03tL57tDY7J0+nVor4PrASLAn/7XM/L0U89oMUOE9nY7fE/TdFZbbdVe6UmDO8rQt/w9AL1+5iuvyb13/01IL+KeQFoVSXirrLqK+pEszQ2TXlgw/m2FFVeQn+y7V8347qXZliW977/cfqm0L5pfkUmY/0SkkorkClsrdHNaYI8aPkKLcwoyQAgininyRowYWTEwRTKhkgDPoJNo35aWJpUlOENSUktaMPptHS55PGMARzhBDDLLrE8XJJhPSjm9UIIF/C5YNbeUIjW7xYAVDwdkB57/g0Yrw3ZRpg4pQUEFDIKANOqaSpFuEhuSj4jI1rctz7TT43GoFwysjiCfz2QkQBpLNqNGvi7iWIObYEoUYMOIlDHwzRclq74rJqtQ6YuUNWKavjU/DUur4U8zZkVWYf2pvh5eYg3/dn4hNBHQB78ZwJl0hkSmkGTzBVm4KCEdqZSmKSXSaUkD1CC5UFZATqVJ+MpkSJMJIxOKqHTDCu/u5CZYRfyM3+XzZclogmBAmuMxaYphjhzxkpDiyrbBk8TekssKIGUzpApRMHPe5qeh8d6eITSFbizieb8ACJRN3kWBHm+JK1OGaOthI4ZLLGJgnplHG3ikx/JYLxbNbFeDyUuQdsHqMHmQf1OmCl4gniGwMkySyUpaE8cwQ1jROcvm5Eu0zTFqqqOnlW0RZJ6ZQS2kLBfPDIsJHx3XlrKa71r5z++6EgkdIwXmPMkPbbDzBYjjmgIIJdrepFSrr766HPyzQ+T+Bx6U+++/zxLP1PzWTH7NpNokd25fXEVsyAf5mUZ7A7zoJ90c9CRVZQOdjPWDTZLFQJu3TF772TG4HIPIgTF8TturiUZIh8wc2UV7m2cOYI55uAB2AupOnTpF7rrrLrn33r8p+ANYAtjI5oAfB/T4/Wkc40b7ShOozAsKsKQyMSrnaN4wKvnS+UJqWd4S1wBngiUJQq9zMrMSdlLdaUk2x80DCc6MA5MjsLiiIRm9+1g5bfy0mrfm/z4wplfh7C+kGyiWHRjjXbx4xix30dbeaTZwtjUmhf9bysX0tsHtreEXggFiCovDiKlcMA00rqeMpy+Ab5DgXwNtqP2RAXZY1U6GCtfBdvwQiDXYnlua3xuaz0uzd4f2PdAe4MXt2Weel0w6XX3nVb361l//2hAYM9BObWDTliMAACAASURBVODzxGe/OevNXp/k/rDhlzbUmPKluZFE8s/HnpT33/9AX/i/tMlG8uUvb6wsmeV9wzOms3NhxaDSXwS5c3NyFgcitMSbpK21RQsuTGopUCjeWNU3w964Fmb4llDIa7EkBYlj2AmIg/dF3opwpBbNbaMk3DxcDXzZKJJgV4TKeQnlklICjMHUl41CH1YMaS26Xyu0AHLM48OMfTWaGc8WQA+8I1i5V31SUc1hFYyBJQBzRSOwPRti2DOBskmUMP9EXpHJiCA3yWYl7/mMUEBHwwACJSli7kuiUDYt+UxOk4CCZVglKnbQIk7PjcLPA2CQS8Bs0ALT8+igYHWGtJpGoyazQfVboeh2IBJgDKlHgE2pTF46E1kFYWDFIFVCjgS7QH1CUuYTAxiTBfSJhCUai3tRv7Bj8LyxQtMkOJYMRJMS2YL6zbQ2xzXeGkBNZTSaeBP02EFWiwWCGAqTFmWFtMX/GvDkmEC0Vz1jMJiNRSSbS2spAruKNKVYU0yGjRouw0eMkJHDRyiwYylFBkxY3DogkkWZ83v6S5OAPGNmlaJ5MczFAhIxY3chE+NzzgQYZgzgip/9ot2AxCweM4ZSqSTNTc0KDmoaUsGkK46pYYCEMaUAvZD1ADhpgS8FZVkpLws6VdG8XpizgDFJz0SYtjbH4xUwSQEFErEq8hib17RzvfXWl8suv1Jmz3lbQYxZs95QdpEDqNz1yXmT0qTnJuabwnkDxKhkx2O66eXEOBY5JzxjDKXB34XzAoxxkiXzgTGmjgNFHIvOpYArkBSAiWKsGJgoli5F/+NHlFPmEIlPgLgbbrS+3HPPPfLee+/J0Uf/XF5/7XVJpdOVCHonh/KzhCzRKKpt8YOazj/HpZKpT5EnsXJJVhhGW78G9JrQa4157wG1xhRSu6hKv+pYVox+AXVhcwFYAwqXNBZ+9zHLKxjj7vADqDt7Jt74v9g/mGCfNjMhR4RYXsGY/s+23quB+6bXd0sbjBnA2PpbvDhgTGOHrFV01wJcGv3Zkn4Va+ws6o7y4nTgkj6V5Wh/Q0X/sjdYQ2Oy7I3JUIuGemCoB/67euDO2y6WVLKzclJaPDqKssbRgkMUVE4SipqUpikWk9aWVsllM1qUqBxHJU0Rjw1j7BR8YQBtKG5JzKFQY31aU2xyWY01prBqHTZSYsNWVtDEWCqU+iUJl3ISLGakkOqQEPHWpZKCCmEtmDDaBLgpqc9ItKlZJUtqrQtjATNPjbgOGhiia5BWHDsviVAE/wyioL3SwH6pYAwsGgCccjYnZQAKknMARwCANHWJZKCQGhjTXtQRpCalEl0CCwIAyr2OOYNULV5ZcS+VLBWGf7u0H6+fYUtYAk1OASGTniChyOo5wK6ADZNIwXAISDZfkvbOlCTSGUkCxiQMlMGPh33kYMAQ7QszJpeTKOBZKKI/x8cDcMEqJEXBVMqEiSleJglkX5qSFZNmTckCcIt4PjthS6Ty2BXFUl4NjInc5qTU7yUg0hRrMhCMHlOGBV1YVrkbTBjirKOxsLKb1MS3tUXlUMPaWg1wA3zxgBYnFTFQwKKI/UCMAVtFnY98B+kPG/vGN4V+VWPlUFDTdZBu2XzzZClqMOstVjvWDTIX9S0x5oTGJosBMviLZIgZzyEjiygApuBMPiuFUkGikZgCD8h/ymWTUCk7RaVn5iEDGEYqj5nQwiox2RXjFwxElMXBzxn8luZhsvuYPaW1tU3+8pfbZd68ecoioa+5DpDZKBtMQUrzbCGiXBktIYAsMwDm1CrpaQrEmEcLoBFMH+YFIA7j5EA9pDz0A8dTqFQ9ZexaAMDge2aKbVH0/JXrH5ILoIwZ69IPNmeIOF93vc/LfX+/T2a/9bYcf8IJ8tK//637y+YyysLS2HuVFVmfZDNZiUUxAqdfPA+oAACnAShOPmY+OZbGRF9wrvwdMEaleaRheSAawwq7he9YkhJzwKRIDgTS+ey8c5TxhteRnRP/j9l9rExYdg18+1hp7q/e7IEb2M3KeIn6F5+0xFzBaypNfM/L7qz7brXOgk+WI2aMD4EZPBjj674ej92l9GLR3xhXHdY9+xenNY0csnaB559brgXVYEytzyxOa+t9t5Gz6P3dIcPexRuLocJ/8fpvaXx7aEyWRq8O7XOoB4Z6YKgHunvg7jsvka7ORd2eGsoeAYzwYqFhcuTwXAgpewEwAAmJ84cJAXYE8FLAH4ZCKeoVfyGJhOxnLc0Wb20JJ7Ba8pLJptSktakpKiNXWFnBmFIwIqVgWU1yQ6W8hMs5TVPKZ7pYy1ZGSx55AbINiwTSogkj30hzsxRDEdESzWuPgh0Ush4YozoST4pgRqFhTZfRwlNlDCUpB/GWKev+aUcJD5JcXvKwPmDIIC1RKYSZucLwUfKLBCSDYW46aUCRx+ShoIMpU8qXJIyPjueRoYbDnqmrJ87yUpIw6s2pUW+B4h1pFMwPinUYGlqsFiSbhxlUlly+KO1dSUkkM5JIZ6VTk3nyKlVSs1vApWBI8iW8SnISb2oy899MugJyaDsU4BBJpgASAL1KkgFcwP8nGpLmppiEA6RAwbQAVFI3HS1cYZ2USb4K4ZNcljxyFxgxGNICSHgeQIFQTErwqEplZcPge9I6rFVa2lokFA0powrjZ8VH8O3xfHkwEnYsjIohbA7JjcnB3LuCpk6l0goC0L/OHLnyVu/pmhSsA/WAmUTRzXAhzQGY0MRzAI2Szt2uZFrwadl00y1k7bXWk7Lk5PXXZ8obr78uoUBUfXJUclZyrIuS5IqwT/AEsn6NRIKSSHGNGZMH4OZb39pG1vjcF+TpZ56UV1992QCYIoySgkSigDPohWCAwAgCbMGXCD8Zl/RjCVuMNcyTQBimR0ENpE2uVJSmZkBQvIxgoVkC1oEHHaTd8eijj8jMmTP1enDyQ6RIzIXvfHsb2fhLm0g+X5IXXnxRnn/heY3IxhAbvxvALQWJtO8KEgnRD3kFYvPMg3BJmqJRvVZjwbj2MU1S8+mASCzSpKybTTfdQP56973yztvz5Be/PFY232JziUXDBjS9P09BVmO8BCXg+Rytv+4GsuOO31eA55o//k7ZWApuhuNe/wH+xETKIRk5coR897vfkda2ZrnrL3+VRYsWqoQKuRSAJr42zc1NkOK4u2j/VMAYxVkMkGG+OJYNfQQIa8bDoqw4DHynTD2n5mPlM5UpvfP+nPoVZaO1ZkWSUyWvqQAyvvPuB5CpgDHLKzNmiYMxiw3p9P8u0+g4O4xoCTSpkUP2jrGux7LygzH1PtN/NwzsE42cQe09DhWuA+tp9+mhfhtcvy3tbw2Ny9Lu4aH9D/XAUA8M9YDIX++6QhJdFIpmemrWurYSDdDCz1jNR0qjXiwhS1dR491IVA07ozESdOw7zlMCmQqsCPx8LDkoIHFYFRT9eKtoMpIxJFZdbTVpGgEzJiylAFoBSlD8YjJShhmTS0soWDKpR6YgxQzyFiuYAQCIWg7FY1IORcnjkULZjEb1HJASeeyTynNfGTVmLYFkQ+Oxqcj4XMASl9TWFxZBISclZcdQ6KekmM2o7w1R2cqs8FJp8tmcpJIJLc40UVsLW1blc+ojg7dFRCUbyJcCyjRy0grNHvKkNRSrBsZktdAt5LLKQHKGrLSZtCMIKMhJkumsdCSSkkhlJJHKSVc6KxmK8lxOjV4x4gUYUNYQgEMAEKmsv0cyYsc1kMD8TuB9wLgpSMaL0I5GgtLSHJdYLKxAlLXbDJRD4ahkAMeCIuFIWPskV8xrH0YCQfWaAe7ivEoB/HlMDgZQRyE8coURMnzkMI0mt/j0uLaHolnjzQOwgboLBGcmDRCD9KUHEJPLScwDbty8rQZi3DwFOAjHY5KhfzN5DuK531jxredXLMma66wre+/zU/nC59eTdBaGGIBUUJ5++l9y4w03y0cfzZONNtpIpk6dIff+9R659to/SrGU1fn13e9uJ0cecZT86c83y+9/f5XsuecYOfjgQ+Qf/3hcvv5/39L9I/1S+VkuJ9PPmCb/fPJhKcIIC0Rk/fU2kSsuv0o++eQTmX7G6Tp3Lrvscrnzjjvlnr/eIeeee568//5HcvKpp8p78+aaF0omL6NHj5Fp006XF198Xk488QTp6krIySedKmPH7q3yK6RSra3N8tBDD8n48RN0/wBFG6y/nkyePFm+9tWvKTDBnI3Fm+TRRx+T6WeeITNfm2nSNDydGEX+Xi7K1Emny2GHHSF7772PPPLYwxKJiqy15ppy/XU3ypuvzZITTjxROjrbVRp4ymmnyhGHjZOzzzpXHnvsPrnv3vvlk48Xqv8Q8jSAP+bZLbfcItNnzJBP5s/X440asYJMmTxF9hizp6RSCWOnxEJyzz13y+RJp8vChQsVHDn+hONk3FE/l9NPnyGHHHKQDBvepmwuwJrf/vZKueSSi9S8N+95RwESlxSIyXnMH4A5xFvdrDUHyBggaIw4+gt/GlhYu+42RiZPOXs5AmP6qzWrSC+cmceL6fuZWQuvqRBmug+63MqUPALQwF4c6qAbyjBaAshHvcb0N8Z1vrck1DX9Hbp2elL1t2pMwoF1/CA/3V/r+7kElkQHDrLly/PXhor+ZW/0hsZk2RuToRYN9cBQD/x39sD9916tnjHOlJY3IGdQ6RgbLtKWn5vUoKyR1fhQqB9IKGjJOZ63Bj3V0twsEbxBImbCqkUw6SpK9zdGCyvTgDmrrb66SpWKrITDdCFhhxIJmU4xrQVfEJAGc1iIKERNe+kzSF3CsZgEiPkNR40ZAxtE463DCiA5uYPWFN67kko7YFWolAmAwEAmGB0qh1HziIL9G2ZKIauMnHw6rYbFRiUiecWTm2Tzkujq1Hhri6kxWQxGseyvublVzYLZ1Ny30g57H6/IlZBjYHZayEspT3R1pxbQsGIULCqLmvcWy0hxRAGXRCqlQEEynZf2ZErSmYKa9eK/kVPJlCgzRuU+sJtg1OSQ/5ishvEEjCGFCc8TClWAnmLA0mcAWlqaYxLHkBfJjc4RTJMD6s0DA0d/R1FL3LenG4kGMewlLciYBWXAmIDNhXAwJCNGDpeVV1lRYnGkQwH1ssFLx4AA7HyA7uhfItEtzYZ5aqlKFr/smDG0n783hc1PhL/T/84k2c1BdxWbcatp8jCShnWFZKgyRzRsKyL7HnCQbL31N2TmzNfltTfekvb2T2TLrb4iX97ky/LUU8/IFVdeImutuZacPnWGvD17tlz4mwtk3nvvqORn2223lSOP+LnMnj1bxo07Uvb80R5y6KFHSLIrLa+/MUueePxxWWfdtRR42nHHH8isWW/JvvvuJeVATvt3//0OlSMO/4W8//48mTxlghb/l19xhbw15y2ZOnWyHHXkONnqq1+TSy+9RK7+3RUgiRIIhOWM6WfLbrvuJg/94wE548xpsssuu8phhx4p7733gXz44Yfy4ksvyQorjpQ999xDZs58Vfbbbz+dp9OnTZK9fryPzJ49R/71r6flo48+li233Eq+u+335NHHH5Mjxx0pi9oNuAW8BFRlru+04w/kd1f/QZ5//gU58OADpLNroXzzG1+Xi35zibQ2t8mRRx4pjz/+qIIxjzz6qKyy8ury0IMPy0UXnacypaBE5Z333pFnn3tO5sx5U/YYM1pWWmllOe+C8+WSSy7T6/jKy6+U7bffXt5791358MMP5KmnnpRNN91EvrPNt+Xuu+6Rk046WfL5rJxw4gnyi5//UoHGmTNfkX8++ZhKyX60596y4oqjFGy67rrrFEwCIAaMAYAltUxlWFwTpVAFjKm+63PvMqCQ+WnpULvtNkYmTDyz5gNi2WTG1Ks3a5JfGoJh+nw69pAnVe529pXlxjOmwhBq9EWgGmjxOn1J6IAaacIAMYUl2Sz/obkR84DghcFurr0uqUbO5lP6zAA7zdeqocJ18YZoafTfggULlda98ioreYaC9dvIA5AXWjMe/HQ3jNzQ3n4Wx651pktjLD7dHh062lAPDPXAUA8sXz1w319Zef9Q35dgsQCOALqo/4aaYBoDRRNNgiEFBthGsIodMxkEgAv+L47Oz89gzUQ8s02L6xXJZbJqoAsbhkjobDatxcznVl9dn4MUx4FISGOzQxTL+YwEibdGNlLISiGdkVCZuOiggjEatRsOSDgWlzKr1YGIRVmrjMZYMZbM1J0Y1A3GGCOE35dVZmKAgcqukF8oGANTpCD5dFKPHSgXJETMcamon1O7Fc9wBq8SPEpymZQUkGPwPQx0k0k993hzq/pg4LWhPiheXLWTdXFslUKowMQzhU0lpKurQ70y7F0ZI9+ipiah+4D1AuBCjHU2V5SudE7aEynJZIuSL5pHDGwJwJUcKUmFggTDAZU24QtivsG22ovpK/vls2WilvMYzmJuigdIWc2Xkb3QH8aQMqAGWI1xaG5pssjtbM48TsplicJeIJFKvXKQdphMiXNhDowYOUzahrXqdwFkYPBEozFlLkQiIZ1X6TTzLWheLwBVnoGyLtVrvLUZ/uANwvxUxhJ9qywGSxbiO8xB/9hTfAMOaLpUiGjjso6JyxkC7ImEY3LkuGNlw402loceelhuvf026ehcKG1trbLTTjtLJNwkf771Jvnc59aQM6afK2+88aZceOH58vbcNyUeCcl2220vR//8F/LmrNly1FGHy157/VgOPPAgWbigQ86ccYY88sjDKkGKxSNy1133KHtj4sTT5PEnHtbrYfKkM+R739tZHv7Hg3LOuTPk859fXS6/8kqZ9eabcvrpU2WdddaViRMmyjvvzpW99t5T0qm0tLWNlNtuvVuTzW655Ua54spL5dFHHpeO9i558ql/yfRp02X+wgUKUJw540z58dix8qvzL5DLLrtEfnvl5bLddtspQDJlyumyaNEiWWHFleSAAw6UVVdbVX5z0a/llVdn6vWlMdT0WT6vwNR1112v/XvgQQfKq6+9LD87+CA54vAjZXjbCLnxpptk+rSpsva66yjjpVwKyqWXXi7/fOJhuffeeyWTKcjtt98uZ511lnR2tcvoH/5Qzjv/PHn+hRdl7Ni9ZNNNN5Wrr7pa59HNN90oF154oTe+ZZk2faqM/dHecvzxJ8jtd/xZTjrpRDn8sKPkzTfnyIMP3icXXfxryWYzMmH8ZNl///20LVMmT7aY90DZ5JaBkl4PXB/qeUS8tfrQGNDa8920pPdHgDHmOXKpXXcdI5Mmz6h541/2wJj+6k1XLHvEjZ5QzCD9OnAyrzquO8yC+R3y5OMvLNWn5je+vYWij4u1DRiMcUfzd6gjwyxFRgyH7W+Ma3TEkiJ0cOhEV0JmvvKqvPfePJn1xpvS2dEpU6ZP1JWbITBmsWbhf+2XlxQAkEgk5PFH/inPPfu8LFy4SPuL6NPvbPNN+ea3v9HjZv7WW7Nl9ptz5O05c+WtN9+SHXfaQbbdbpul3se8tLw283V59933ZPZbc2TOnLflyHGHyVprr7nUj93IAZbUWDRyrKHPDPXAUA8M9cBQD4gQbb1g/kdasGK0C0CvsiKvc0y+ZAyDQNkKbzY1oPX+HD58mII47t96L6cYDyM5sCJYGQq5nMpXRo0YLiUK90xaC+xVV1lJ4nhMlIoSazFZUzQQkkgQHw88MQJqzJpPpKSYyypzRr1DeMEPliXS1KTmsALrQmOtvYQkJEGWZ1Txfqi8IWuhXlRQwbwpzJSU/5AXuTYX8lnJppEnZSWMNEEJM14kMwAQEh9ipgGG1P/XziuTsTQeABlkUBgKs8JPbZPLZHQlnnOgGHTR1pw3+4MdBMACsAP4pYlBsEGIRc5kLRUpDIOkKIlEUlksmVxB5rd3qUwJ75CcMkMAm+inoDJkkA8RJ82+AXLUJtkbG9qQTuW9fgwpu0YLU4AVgI4w7J64+uroWJNC44F0AF8uAtoYVhSsIjBjiP+l8giGYClFVaZEEUsiV+uwFgV42tpa1LwXMAbghXYDxtB39JMzUnXvCC7FSA113Xqz95KfTWe0v+hr2uTAGJdIxL/5nfr94O2j5+9YRxTfZhgL+yibK8mY3X8kY3+8j7S3t8usWa/LI4/+Q16Z+bL2KcSQRLJdvrTRl+Sccy6UN96YJeecc47MnTtH8Hf9wQ92lGOOOU5mvTFbjhp3qIwdO1YOPexwefaZZ+XMM6fJ+x/M1fGgPaeeMlF22fmHcsMN18lFl1wgK66wolx/3S0Si7bJtdf9Uf7wh6tls82+LJdd8VuZNetNlS29/vobcvvtd8rw4a1y1LjD5KWX/i077rCLnDn9PJk79125/PKLVYL464svkvmfLJRrr71B3nnnXU1B4/w332ILOeSQQ+Txxx+Xww4/RH48dk857bTTJJVMyVNPPSV3332PvPjii8pEgqr04Ucf2NWkYxpS8Iq/xePNcu01f5Qtt9xSTjr5RLnjjlvlzjvvlKamZllttdX1PXfvvcbKnj/6kUyZOlU+/GC+gieJrvny9/vuk3fmvi8TJkyQRx99VGWHP9xtNzn3V7+Sd9+bJ9/73nay8847y4Xn/0renzdPbrjhBjUutkXEsnz1q1vKvvseoOfwy18eIwf/7EA5etwx8swzz8txxx0jH370vs5HwJj99ttXwZ/xEydIV1dXJY2JMQd0xMBXzbY15p57gkk3/e+mHNYAGrrBYrx33nm0TJt+3nIAxjRSpPvVIYp4+s9rEGCMft/jxviOXwFjFnTIk48tw2BMFW4ycBilim60JCko9d5gGhnnqu8uDhhTfbiPPvxI/vbX++SN12fpTZxt2oypSkPrvpiqZVr9ybb6+/3ivM4NosN69d/AZ8bitPi/6btLqvhnRfHKS69WzeoGG24gb705W4FAtg02XF8OPfzgHjfzxx59Qp59+jl57915+pkdd/q+7PCD7Zd61/ICc+89f5cXX3hJYO/wTD3y6MNkvfXXXerHbuQAS2o8GjnW0GeGemCoB4Z6YKgHRG658XxZtPCTygqweiJEDJAhvtkVI066o3HBnuzEsSqHDWuTttZWY7eQrpKnwAypoaalzxCTa1HWMTXtjWlBn8EUtFyS1VZZRQv3bCErkSYSaAIycthw9V3JpIyxQxpTqr1dCkkkMXFpHtZm73n4sMZimhhEsQ8DAyEN/iWwHry8nB4FvbJ8PGaHxkuTGgM0AUOmbMCRO0ekQpwPTB3SlaRQlNSiDmX4hDAbRjYEIJLLSVgZJvkKGKPJU01NJunwXtXwlgG4cYBBUCVcQQWt6HOOlS/kVDLD90ngAZBhwYf4ZLxccoWCpuTAfunoSqhZ6cJFHbKgo1NKwbAa/FJUmk8MeExE43sx7aX4h4GUycIEsAhjCi5YNAAwgCUAO9SkoRCmtABxJU0+MvPTrLS1tUkwYgbEbBSyzS2tahCMhIy+4XRbm+Jq2Mw4qUzI84xhHjTHYtI2nOSkqIIxbcOHqVyIL3JeMHqU5OR938no3DULcAY4yOZirRkz2Ff0F8fDFwbwhf8tkrlbpmYVokna3Dx2Ecjsh0jwQIAEIpEjj/q5mtrCEArHwjrGt9zyJ7nuuhskEC7JFzf8opw141x5Z85cmTHjTJk9503d5047/UCOPeYEmTNnrhxxxCHy031/IgcfdIg88tg/5cwZU2T+AsANzrUkPx77EznulyfL66+/KuNPO0m22HwLlT7Nm/ehnH/+r+TRx/4hW2yxuVx11TUqcYIRMmfOHDn11FNlxx13kPsfuFdOO3W8XHXVH2TzzbZWwGfChFNli82/JNPPOFNCAVjQXBsGqDoyNmP4zrvvyc677CzZdEJOPe0U2X///SvSQqRPN9x4vYyfMFENeLmuMfINlAKSz3EvQEIWlCsuv1x22XlnuenmG+Tss8+WF154QV599VV58qmnZM8xY2S/ffeT739/O/nl8SfI3//2gIwfP15GjmiW++5/QN579wMZd/TR+h3AmDGjR8uFv/mNzJ79tmy3/fdlj913l3PPOdv8g2BmGSKirCykUkizXnrpJZkw4TQZs8doOfSQw+W5516UfX66t5RKeZ1DEyZMkv32O0A9ZiZMGK+MM03EgukWMHAXdoymRXGtB4npNiYW9wS7NxhY5/6u8yEckjFjxi4nzJgB1py9k2EGCMZ4QIxepS6yzruC7dINyIIF7f8lYEwPFMt3lp+iPGmA42sjsPjWNfUO+8B9D8p9f3tA+6I3GFPr9WtpAi59ve4NouPcCPeBYnHD+OD9D3UlZY0vrGGu8UNbjx5YUoU/q1JXXfE7yaQzcvi4Q9W9HZruSy+8JKlUWr71nW90P9R8LeABcMbpZ0tHe8enBsa4w3PM31x4qbQval8mwJiBjkVHR6cAvH7+82tIU3PT0Mwe6oGhHhjqgaEeGGQPXH/N2dLZuchSaTVlBtlRxNgDntxD2cXeyzTyHStWjA2hbI5ySVpbWrRI530DwKFUhCFh8bJU/HyuKebJoGCiFIlCzqv0AKbM8JZmSWVSyiDB6Hd4S6u+w3R2dsrwEcM0nSWbSki2M6FgzP+zdxXgdVRp+72u0brS0pYaUKD4Lu7S4s6/uBZb3L0UK667uCwuy7K4O20pUqSlmko8ubm57v/zfmfOzSS9SZOWpWX3nt0+tMnImTNn5HvnFbfPK1IkgjFkd9B6WIMxIktiwUiGjGE4rNgUqt/5gt5KwCgtciMWbML5MWQJajkyL1TMtdgt0uQ1nUGsOYBELKLMXMlQod8EZVPJhBTqZNNQXsN3AQICLrdXEp5EBsEEICP6mswSbpI+KWWlZYo5w8jmeFT8dAggUE7Cr/jhSMSQF6WRSLPAtIvnS4zSonQWgVYuE0dSWB1kkyg2kBitkm3C6F4BOVSkc0wKT8YNK7iKP6O8ifKkaDwpoIwMrkT8ZkViRUkNwSFhT7kc+XdLfvZ2eTzC2CFriGAMvYHoI2ORzGHGS9PLhQCORSRsTFOik0C6rAAAIABJREFUPIfMmFJJVPJLFDTZTmI8nFbRzBwTDajo8yYGyyItI0FHyc1UlLgy3SWoopkwYj4t590m29QAkgZj9PsHGTjCwjGisAnckHlE3xgmG2251ZbYaNw4jBi1vvI48pfgk08+x133TMd66w3BbdPvxKJFC3HDDVOxZPEikdLttvsuOP+8i7BwQRWmnHE6Djv8UJxw/Mn45NOvccO0q9DUXC0+O2QNDRo4DA/c/3c55r/+9Rycd+75GD92Q8ya9Q2mTbseDY31Itd58MFHMP/X+Zh20/XiibL11tti6vXXo2r5Itxyy2146G+Pork5hPfeew/Tpl2DPffYBTfffCtqquswY8YsldhFYCovG2EKkzIPjkZDwkjae+99sPnmm2PChAkYPHgwSktLxevlggsvRHOgWUXGM9ksyW0pudi2W2+Nl15+AbNmzsTHH3+Ck085RVgoDz38EF579VU89dgT2HDChth4k03x/HMv4aabbsaQwX3w/vsfYOnSapx62umY/d1skSQefOABuO2OO1FVtRzbb78jDjn4INx6y81YsmQhfv5pjrCWhNEmTDbOb4sw0skqOvjgAzHl9DMwY9YsGW/OdwKzV1x+FY475gT881+v4oorLkcwqLxvFOhql+tFvLGY4qX9oCTumnHhZhBP3UPE98oACwnGXH31jQXvwGtZprSkrcrsYb3Z/bSblXGH/EjkY7A7SGdMCEBTY+B3AGM2W32ZUrflSYXAGNOcyB9zD09ETx7sq7HpnhZgujuiETbAhc52O3vWt3j2H8/JKtffeJ0wY1ZuawuAMfdkNQauG2AMJVoECHhDOef8szBw4ICenM3/6mVXd951NigE/d5+8x3sf+BkbLfDn3s0drffeqewYxQzZrcerbsmC1PDfs+d96O+rh6nnXHKWmXG9PR8sO9Tr71RwK8//XlbHHToAWsyFMV1iyNQHIHiCPxPj8CTj92ASDgoY8D7MRka2uOFX4XZCLqIcSV9O1nkiwpJFSXKxNeuil/+oU+MRFpTkpOVRCIBRSxKmqLYCilJHmIBTZCGwEtFiR/haFiMXMt8PrgJ8mRzIj8vqSwVlkUqHhN2DGNuPV4vnD6P4AUKRKGPiVMViuQbsDinZIkMGX5SN707sS98l7TbHEpGZEQdKxBHedKQViK/o28OmTT8Os7fpzKItAQRCbfCYQdKfD4FPqVSSDD+OhlHJp002CxROb7S0grGQwlQkEkmkYolBGBoDYckorqsVwX69OmjTEOzOQFg4omYLEOAINDSIt4wTFEiAKNSkSzIpOkDw8jqNKKxJMKxGFpCYSRTyjOFQIbdQXYLgZa0MGVS6YQAM3FGQ0uCDGOHGX2dERNges+QfUO/mGxGsQEkOphePh6nAGwcHLt4ulCaxvUtcHm9aj1KWjJpee/2uJ0qL9tqSIHEZ0TFnTPWmgAYJTblFSVwuhUzSJKdUprJIqY20rQZrxwXi3ArgR0VKc7faZ8Ys6SJPyOjRo2FkiyZATmeX8WaUebGlKlwmzYn5x7PfxrnnnsBausa8Owzz8BuV4at9Eu65dbbEI0m8MSTD2HFimW48cbpmDd3HqbfegsWLJgnRslnnXU69pt8IBbMX4aTTzkOhx9xBE46+XR8+vFMTJ12FRqbqmGxEEhiepQbLzz/Evr27SuSm+232xnxaAL//vdr+Nvf7hGW2ZjRG+Lhh5/Agvnzcc11lwsYM2LECNx+++0oqyjHnDk/Y+JmW6K2th7Tpk3Fl19+Aq/HgQ8//AiRSBx77L6XAHM0iOY4DBo0CB6PT+ROTU2NuOvu2xAKtYp3i5ghe7zo37+/SIOcLhceeuRh3Hnn3QYzJCNeL/R/4bboGbVo0XyEgkFhVBEQvOTSSzH721l48vHHUer1o0//PghFoph2w8147rnnMX7cCLz33vuoqlqB006fgu9++E7kbQcdsD9uv+MuLFxUhV133R3jx43BU08+LnLKk086ATV1DQKa0vB5g5GjkIinsWzZMkSiIZx33jkiBfvmm9kCxuRyaThdTlx26RU4+qhj8cabr+Oqq65AINAk84qx4EqOxH8p4FHNebKmcsa8U2w5NnWuFFPG4VQfuidPOhDXXNNZmtIKfDPjx//oM2a7nbZAn76VK+3DsrTaBMao4+t2a/vg38HzpNsJQHxaGLsrtF9jB+ssGLNa8qROAJnfS8HSo/O7ep3iDZNFL929jzvhGKXn7WRWzf7mWzz7dGdgjHkt80RZvX51e2K3W7AHA9bJDroqYl956Z/4/NMv5Gbx1/PPwoAiGNPuRWz1ztnKa/HmfPcd96J6RQ1OOf0kDF9/WI82ffutd2H5suVrAYyJ4p4771vrYExPgRgO7jczZ+PpJ5+RcaYXz0GHFMGYHk264sLFESiOQHEETCPw3D9uRTTSmmcfaEaBpvDzOceinoWyy25DJplSxqeGMS5Bkd6VlSI70rHWBBRo+GqzKLNLMallko+Y/TqEccN4Wjb61JSVlqLE5RZGiNvpQCUlK2SN0OcknYanxAO/zyux0uFAAJlkBv6SEgFjsoy8ptcIzVuJeJDDI1iK4RVDZowBxkjctZi+Gl+6jQJLnkXiHSLQQt7QNpuk3D0DO6VLNN2lMS8LeBrjppICQpEZE6NJL1knEkMdE0CGsqLW1rBENZdX9pLkbDKBCFbkREaURm1jg0RUDxoyCKUV5UjGEsK8oRSDzBguQ8CAYEworCKJyWRJpQmYUMbEA7FLClI6TUZLAg3NzXLs7BcDLFiwUn7BP2QPkRlB5kskHkMkzhjslBw7fWQIxtBgl2yaaCyBXFqxg9T4ZFVEsIN+PFKWikSDTA6CV3a3W9g2HB+CV067HV6PS4E3YgJtEblUNmeDy+GCz+MWH5o+fXuhT59eIpvhGYsnlBRLALMsx0LFh7NpgIlnWjF/FDiofYz4Ax6f/mArccX0NRGQ0GFIlXSxnZXzQZk5i267jX0lk4hgoyq+OVevuOIqjB07Dvfdd494mrAYHzh4CG66aTrCoTheePlp/PjjD5h2/U0C/Fx15ZUizxm/4Thccun56NdvABYuWIZTTj0ehx1+BE4+eQo++XgGrp96Beoblyl5IB1YbA7sssvOmDr1BoSCMZSUVqJq0WJMv20afv7lO4mCHz9uM9x/30NYsngxrrn2EvGwIavmhmk3YptttkUqxdhtL2bM/AqXXHoBmppr5VzccMNN2GfvSXj8iadw/30Pynzq178/pk27CRMnbiFgziOPPIQHHrhX0ommT5+OJ554QoDAESNG4sknnoLb68H9Dz6IBx/4m8xPytFoH0U5G6ehw2rBww89iB223w4ejx8LFizCMccdi9r6ajxw733YYtOJqOhdgTk//YxLLr4cc+b8iLFj18dbb74lYAyNjgnGUPqz/+RJuOuee7FoYRV23nlX+P0ePProw9h4o3GYfsvNuO/BB+BwuDFy1Aa4adpN2GjDjXHJJZfi3ffeFqPkk046Bd98OxtHHXWkgF0EDi+68FL839HH4Y03/40rr7wMLS3N6h5mJIop9gvnFMExJdPj/NIyTcWs02a+BGQUGMllGW09tVPPmHUBjOmMfNBJLbqydGV1CmQTGGMCgvJdMcCY5sYAvviPe8asBjPGdMirc/Tt3jLWeAPdfGfpAbawOgUYezHnhzl48vF/YOjQIZhy1mmF4pHynW0Pxlyb/8pToJwucIC/x6D1YMA69LA74zdzxizxzqGM44ijDoPLrZIMiq29XnhNx4M36csvvioPetGwtyetCMb0/FojePXYI0/KS//RfzkCg4cM7smQF5ctjkBxBIojUBwB0wj844mbEIkoZoyZfaC+ahrCfkO+ZCdUQSNew1eB7yP0+igrKRHZid/vF3NdFs8OK8RDRV7DDcmM+MeIaolfnNOqkLdaZF2HxSbynlK/B73KyiS9iKCNk2mDDjt8JQRjIogGW5FJML3HB6fXjRR5HuJHwm0xcYepSipHm64pEr8shr5WleojsdWqX2mDFcNjEkkSqS4WShZyyNIklz+lB0o2iyRZLzTlTadUmgplMoaBrJjrGsyYhKQpJRAKtiLQEkRl797wl5Qhi4yYIqfjSSSjZLkk0Rhohs3pwrAR60uxGw1HkIzEJI2JcgmCBHzPCARaxBuGSUci4yFwEkvARpDM6RZmjNXuQHNLEDW1tXB53ErKxYQiOQoSh8iIyKI1pORO3EY4Fpc/BDxoDJxiejjNfjMZxOIp5DKKUZITUCQj8iQGVJHRRHBGMW9sKlnG6RTTYBsTaGjga4FEnlPOpM6JSlMik8fldKO8pBRl5X5UVpbDX+JRhsfCsrEKQCTmxzQVjsckBpuFr4BpPI8EYAhaEaThqTPkJjxOMjK0FE2ngKn3ZhVdzp+xyfYTSQEcCD7ZrGQQqc2l2X8bU69S2G233XDCCSeKX091Tb2APb379EVFRR/Mmzcf9z1wO+rqqnH1lddgw3HjUVW1BKFQGJUVfeB0WVFRUYmqqmqcdPIxOOLII3DSSVPw6SczcN3Uy9HQuEwlTwm/Jwef3yeyHQtcyGXtmPX117jgojOQyUYFKBg3diIefuhpLFlAA9/LMX/RXAFxDtj/EEw542wxZOafhx56EI88/gDSqaj46gzoPxhXXXUtxo/fCAsXsH8R9O3XT+RWK1bU4M0338Idd9yOXXfdAdNvu1UACpoEJ+JxDB48BIMGDcEv8+bi+uumYsbMmQLsUaJHAJCMK1jtcr1P3GwCXn/tNVhyNrz06qu44uor0dIawBGHHIrpN92C1kgrfvplLo4+6hgBGceMXh9vv/02lixZjilnnCkyJXpD0TPm7nvuFWPfP/95OwHqmCT1xOMPo0+vSnw3Z474vAwZOgwD+g2QtCrKsv7+0IOYMuV0idL+euYMHH30UbI93sYIAB17zAn4179ek5jwkMEG5DxSwWkE4AjUZZFOJ1XsO8+KSBiVma8AvXKvoOeUApl5HUyefCCuvebmgs+VqsVrG4wpyErpnCXTuTyppy/sxo5Nq5kTlXQxu64zY3p61GoWdKAErd5Gevai0iNcoaMxc/d3RYDlmaefw3rrDcXpZ53WIWqs/XZWBmMoUyo0GJ1N0u73a/WW7NGgtdtFd8AYvlBRY0z6sKYbr14//3vW6s649fRoGxubMO26m+Tr0wWXnCdxhz1p/8tgzJqcD3oI8KVMx9b3ZMyLyxZHoDgCxREojkDbCDz1+DSEWgN5U0r+RhlUamNUJTEiyMKCi4wHYZ0YBbDD5YSNEiSfT8AYt90pjAkPTYBprmt3IJVWEc9kIni8boNRYRMZC4t8bjsViUpqT2VFKcr8fgEl+C5TWl4m5roEY3LZFJLRKOKRuMidPH6PmMcySUnkRTQptRMykvpWmXMyUtml0n/od8PiVPWdaThKrkEplbB2GJHNwotFPk1OWbQn4yIdYrw1mS+SmmTl5ug3k0E6mRZ6BmOt6SOTTcQFmGlpDqAx0IIhQ4fC7fEhEqEfh0OqffrLhIOtqG9ogKe0FBuMGy8eOPFwGKHmZsQiYXllFb/gbBotwVaRdxB0IfCkmC4ZuN2UiDkRiSZgdzrQFGhBXUODJDRRmuHzeQV0SCbSIldKZjOoq21CMBxBLJlCOktgJymypnAsimyGgJQL6VxO/GcSsZSwWJJp+tKk4XG7KAqS4pjnWJgxDpuAQhmaq9IbBlRkKWYMK1nxwSFzScAYG1KZHMr8ZejXvy8qysvhdPF3ORDEIoPJ7fEKO0bMmcnYoclzNguX0yX/1o4/acZz0wzZkMtJkawoT/Kzdt4w8mO1pmY6cG5wPiboj5OzwO5w571UWI+mc/TPSYok+qCDDsJuu+2Jvn0HyfxoDYYw95dfMfu7b/HRx28JmNmrsjfOP+88jBkzBi6nVxKU6MU0bvw41Nc14YwzT5N0pVNOOR2zv/kBN9x0HRqaVghASGmellmdccaZ2H/ywQIOvfzSi3jk0QeQSJJFlsMGI8fjzjseRGNtLW6ZfgMWLZkv4JzN6sCjjz6NXn36infK4088jLfeeQ25XBJp8b2xo6K8Dy679CqM2mAMPN4SAaHmL1yAxYuqcMMNN6C5uUkMqY888igce+wxGDhwoFz39D784Yc5mPnNLDzx+JMC2hGmyGQYLZ+TVCmCeU6HHZUVZXj37bdFlnf7HXfgvgfuRyqTxI7bbYd7br9LDLrvvvc+PCM2EhasN2wgXnrxZYRCUZx1zjmYPfsbAad23WUn3HzzLQiHothzr72EvcQ5N2zoYNx0840YNXI0vH4f6B/I9NwZX83EHXfeIaDg8ccdhxNPPhm//jpPoqzJ4OL5PPmk0zBlypl45513cO11V6G1tUWAFx2PzjmgwTvxiZHYdt6SlByzjUHDe4WqZTm3bXYr9t/voC48Y9Y2GMNZ382aUzFiOhbLeuVuIArtgBe1nmxupf0r+iHbOgfG/CaMGOOguzFkv8nLSDfPr97XysbM3e+FBmOGrjdUmDGdFXM8dL0st379jV0xY8z7/z08ZHo4YCsNz+qDWd0f6f/OJdek+O9sROjN88C9f5MX0IsuPR9en7dHg/e/Csb8J85Fjwa+uHBxBIojUByB4gjICDz9+I0IhQL50RDZhKmg5UcdYSOQHUOPBXGtNL4QC3nGIswFfiX2eX1wORzweb3wsXDPUc5EKUNGPFAyqQy8bq9iqND01e2UYt6SzQjIQpFRWali11izOSnyyRgh08Xjo+GrE+lkAtFwVGQ4Hp9bCn6JZyYzxsmIa2XpKewWSnmsOWG8KFYFBS4WpEV+pFgnLPSVGAcitcnRk5AeIgRexJA2I7HWOTJiuJwAOjkBRJgsxJQoyqLouZKMxWFJJpAIRxBoakIoGsWQ9YZJ9G+otUWkVDaXS44z2NCAZUurUFLRC5tusy1KysrQ2tSEhhVLEW5pMYAkq4BNZLGQgUAgQ2Q0NMF1eaSAD7aG5NgdTidaaeIbjQiwQ48PKRZFniO8HwF1aurqEQxHVXR2NodILC5gDNkgJAERgiIYE40kkIgmZbwyBJsyGbicNHImMGKHx0kQheMOWCk9Y4nOeSLR1zaRtDEVS0UEK/BKGfk60K9fX1T2rhQAjyUv5T3i4WPI4VgM848kXnFlMoKMSHUuw3ObTKTEeLZj0yAh57AqohUTRvmAkM1BRg2lTHZl9ptMI5Om+YxiEMlbOn1cclnEEjFEI2Ta2NG3bz/0HzBIwC+uzxCB2voaATxEikVDV1gxevQ4+P2liEVjmL9gPgYNHIjK8krM+Ppr6c+mm24qYz/nxzkIR0KyRyutd8SMiWwLDzYYuQG8Hi8aG+qxdFmVSNYEPEynMX7sxhjQtz9++fVHRKIqEYipT26XH+M33EiAgkVL5qGubjky2aQYPNFTmfPH5ytD336DUFHRW9DKmtoaVFevQFNzowK1QOAV4l80evRo+aDLnzO1ad68uXl2kjIAVmCnmN6SDWWw54YPG4bhw4ejpqYWP/70o5xDMslGjhghwOQPP/wgaZ4EYbkdSsAGDhyEb7/9Do2NjeLHwjEZNWoUhg5dD59++mk+DYt9GdB/AAYNHoTKSsVEb2iow+JFi8WIm2PBe8fYcePkGD788ENhcSkZmwU777QTAoEAfvnlZ7l2lSSpbX5wTMQ/yDC1Vgy+NtNn7Z+kjlWB1Gz77XcQpk69peATZe0zY3S38vVn58Vu4ZfznoExgmGZat32eEQbCKO7VQRjfoM3kR5iC2tShHUbjLEANPAli0aBMe0NfPl1Zu4vpPbZMWbsaPm60p3GC7i2pk6oaUOGDlFxhT1uasAYe7yiulrma+/evUB5i9nhv9Bm+UDkw6G2plYSeHgjoBdMSWlJwV7w4TZv7q8YO3aMOIl31bi96poa0VIPHjKoS8YBb0Y1NTVi6tWxz3w4NdQ3oP+A/ujdhzf77jWObWNDsyQnlFeWo3//fqscj5ZAUPrBmzz11qtiSXRn7oVaQ1ixoloePr16VaJP3z5dMrB+nPMTHn3ocQXGXHa+fI3qSesMjOH5+OXnuSgrL5M52p2+c78yR6trZW4MHjoE3k6ShiKRrj1jGM3Nc7n+yPXlXHSn8cVpxfIVopMvKyuTh2Vnc7q7x9PZfvkC9eOPP8l1yPSqrhq//ixbulxe9tivgYMGrHJuiYY8m83PKc4Hfn2hkWSfPr3lel3TY+jOmBaXKY5AcQSKI/CfHoGOYIwUT2QwpFIqitqlZM4EHSy5jJin6oQi/lyAEpdbmAsOsiAoXfL7Uep1I5eLqxhdC819LbBZbCLvEdNUScuhPwnNGehUArhtdinknTab+ETQWJbFOxOWXB6XpOdl02QrJKV4dbsdUuCzliYgkZNoZK2NyorvjI3mwzbVL6b8SNFpd9DAxcg2ziiJUTIpyzrcPmHT5GgiK+lHUfF4EdNOFm+sbDMq5SieYjISE5FyyFpz4iVDZky0KYiGhnqR/YgEye1BKNgsQA9juJk0FKhlEbkA5b36YttddoW3rByB2hrUVi1Cc0OjsD5cXo9IrCKxmPhyUA7CfVmsdnj9pQgGQ8JoYbJPPJFAXX2jjG1Fr/J8VDYLTMqfEomUgDEtIcWKaY1EBYihTInHLra8GQsSmaxizESSyMTTwnZxOF2g4wxBB54xj8sJt8MmjAiCOGKSLAwYAllpBbTZrQLesMBngUtvEzKDKisr0XdAP3j96n1JP2/5dwUsqPOn2S3CyoJFnuHax4WwIP+tDaa5vAYRdcy1+b/CsoFV2CAajFEJYYoFRRNjJVWhrM2ILrbkEI1FJTGI69LMl+PA7lFCRsYFrw9KmRIJxmBbJG6c/VIgUFpAR30sHqdLjbMRpR2JRmX8yDpySGqUDakkWRd2AaWCwaC8g3DeKYYKE7ZSKC2pgE3AT5vElNNY2253wW6jMTaZHiK0QjIVE58iiUInuJUk2MZa2CEgFs+JAhSY3hUzpHvtpVysjzjmnFPKI8huREFbJMGLTUWGc78KoDAbKWvAQsbawtSmRB7olahz9pTmLKxvxBiX6ysAl/cNSWDzeIRVx/W5LAFVAYeNP+y/yIXEjFeBd22/U2lIaj8E3RgJ74DTqY6DciTFAlS1GUEY4jYCwpjkbBrg08ergT797/33PxjTpk0veKte98GYdkyQzlgxcol161nEC6gjGNMG5/wxwJjuHWmh4TCv2cEzp1ujtxoL9RCI0TfLnu6JHhEvv/iqIKm8GfFi83eQg/DBf+oZpxiO/xYDjHlWdqXBGCKun3z4qbBm9A2cspKDDj0Q4zccb+pWG2jIi3XODz/is08+w9KqZfmbKi/8zTbfVBJwGOXY3VZbU4PXX3sDSxZXobSsFCz++XAoKyvFxC0mSgxeIeCkZkUNvvjiK8z5fg5YSJvbyFEjcMTRh8s2GFXM/i5ZUoVf586XfUw569SCIAFvWCz4P/noUyxetCT/4OONauMJG2HPfXZHRUVFfley3cVV+PmnXwQMYgrPkKGDZb3vv/sBH7z3oRjZ6vM8bvxYHHLYQSudK71B3iC//PwroRfSlNlMKS0vL8Oue+yKrbfZst2xss8///iL9JnHqB/W7POETTfGnnvvAa5rbt0pmhfMX4j33/0ABCG0ERzX69u3D3bceQdM3GKzdvHgjA1//tkX0dTYlH9IlJaW5F8iKiorcPyJx66SKdMRjCG99KP3P8KsmbPzc5SFP01qR4/ZoOA003P0048+Q1XV0pXm6B577Q72zdwKgTEcy5lfz8KH73+E+vqG/HncdLNNcOAhB8DjWRm05Dq/zpuPr7+cgbm/zJN19LVF0OPY4/8iwAUbQZoXnn1JgV2GUxo9jXgdTdhk43z3Fi9egg/f+0iMjdl69+mDfSfvjf4D+uHb2d8JsPLr3F9BiRjn4KgNRhYcl5rqGrz3zgcgYKYfxlyQ4M2ftvsTtvnTVu0AVV6L38yajUULF4PzoV//fjj73DOEBkszcAKbem4fesTB2Grr9nOzu/eA4nLFESiOQHEE1qURoGdMMNiUlx0pNoUqdvl3XSDzYwllRA76d1CaxELOiImmea/f65NnIAs4r9stDIpsmvHPNinKWXCy+CU3hWwEFr5i+AsVYUwnW4edjJiMxFj36VMpH80YuUypk8Nlh8fnFXNcGtYyrUfWIyOB/WAhllMpOxI7m6PJKAtFMnNy8tyheS6lJ/QyIQ1EiD1kyKTSSCRisNocsDjdsLMgJpOGv6UBLCxw2K0SYc0/kuAjxrQ5ORYCISJvovFuJIJIcwuamprAEnbYiBHi3xIJtQB2AlkOAXMCtfWoqlqE0opemPjn7VDRqxfCLQHUVi2WZJg4P06VlsHt9YqJMcEYAhrxtPLIyVqsAsaQzeP3lyESjqC5JSDjoUCPCvG6ofykZnktEvGEjEMimUUinUFrLCZgDE18deKQ+MWkc0qmFGLUc0r2mxIAyCJSKAJSPrcDDrshrbHTp0SQFNgcBF+ysozEUvOPlZ4xBBscKCsvlwQf+gxlckxuUvHd+sONZh6ozZkiyI1kK+5ImfOqBCW+P0t6Fw2iTcwZzXbQ7ySKwcGUqjiSybaoa4MGo+Q2BhhDmhSBEUrxOFfSKSNliRwhkb6lhERDZoVmWnGcyH4iiMD3jXgiIqAi04jotyP95koEDmnCzJQszhn6kxAcFNmc4e1DkZeWXgl7i2CmAhUUUEpoil4+ivmjrk8aMam/8/yzj9xpPEV5GeVWnOs2YQCRVUVQgwANwVOOMsE+MTq2MS0LMn8UAKPGm3/o6aONkXmdG57Kcv4EcJVzzGQieq6odTXQoYEX/Z7fBsSo9CoFZDny51OO2QTM8fca9JGUI/EvUgCMMt0lMKuAI71PfQ/jz3S/OI78t2LfqDh7HYnOfhBwU8CQwZrr4KNlBmX0PZz7YbT1tdd2Fm29NmVKK5aIIXnBZibIaHuXdhKlHjB49geuAAAgAElEQVRiTDsQZoxJmmRWKRWSx6yLzJjugTF6qQJoiNJ7GaOyGmhJd98Qerzp1ZfX8As9i6Nly5ZLscRClxHC1HHySzyLQQIqm03cVG5Q/L9ixrSBMaT43TH9LoRDIYweM0YeEiweeXPjhXv19VcaxWb7M/D+ex/g7Tfekejfgw49SAAPghEvPveSoPkTN98Mhx91WDdGTQ0Yi28WiaefeSrWGzZU9v/qS//EzBnfSPF3xlmnwd2h6OUxPnDv36WfjE8ePmIYGuob8dYbb+cBoosuvQB9+vZGc3MzPv/kC3z+2Rdys+U2OwNjvvziK7z8wqtigHrYEYfIF3/G2z33zAvyUCeYcvxJx+aPjX2cNWOWABa8sTE9iMfw8guv4KsvZ0jU35ixGwggQLCC7cCD98e2f95mpfEhyn3XbfeItpXnkoUtb3Ls91dffC1/Z4H+f8ce1W7dzz75HP985V/iG8SCuLJXJeb9Mk+AEQIMG228IY45nhpR3VY97whIPfL3x4RFMvmASRg2fBgWLVgk++E5ZiPIs9seu+S3yuNbsGAhCJJ9/dUMeSncfsft0dDQIGARj3uLrTZf5bwwgzHb7bAdbrv5djHqW3/EcDQ2NAoQoB9oF15ynjB1OjaCYG+8/hZGjByBQw4/SMAo9uH5514Umizn6JH/d3i71TqCMUyBevKxpwXIIyOIjJjFCxcL4MHriaAKx7ZjI7D40QcfY/MtJuKAg/eThyOlW4898oS8+HG7Z5x9en41PkyfePQp2U95RTmuuPrSggwTnv/LLrpCXtx43PqLyueffonPPv1cQEe2zsAYzsF77rhPHu577bMHxo4fK4yyF557SQBQti223BxHHN127dKHZtaMb/DRB58IcEQg8sJLz8O0628WRgyZXmR9sW9H/eUIGddiK45AcQSKI/BHHwENxohnCotpowgWrxEjFliirQVKEW2CMGNUrDFkGbJCK8oUS1GDMTYBRFgsE4OwSCw2gRx6ffDLPH1B6B/jdDuFWeCyu4Qdk0nE4PN40Lt3hWxL5EV2JWdye1xSFAprx2DsSH/5dVv+Q5CAjiVpJGIxMcpNJplIxAjenDBzCBIxejpL6Yd80c+KFClBdgCZOy6P4U2iYozpEUP2hBR5lCwIwJMRRhB9WbhFggppEJhJIBGJIB4MiR8Ms69HjxsvBXQo0CgR32TwpGJJNNXVombFClT2649Nt9pK0pSCTU2oX74US5cuFWkSn0OUvCgGkQVJSmysVvjLKxBJpsQjxusrgbekRN7bCDa4yO4hU8UC1NfVYMmixQi2tMJhowEuWUIOSVMKxWKI8Tyk0vJRicU5wRoSHjI5C0KROGKxFK1KhT1DAMjLKPFcBl6nXcCYbCYp5yGRTilPGY9b0pYIxrDw5fj5vSV5493evXuj/4ABsNqtiCfjIl/ThbaZEcN5pNkH9Osh7sUPPTqaWl9zmk2h1+W/deGtgQP9gYisERVdnZP5Ix7ERu0pSigCdlJHilOI9C2WiIsfC1lF9AZJZ1KwO1jQU5SlYp1l3TQBMLJmLEim4vJ7AotkixGgo4xPwX45kT5xTirflQxyVoswpfjOTlCFPCD50EjBGP9NI2pjnIQlRNZaMgknPXQorTPYaPw7axseG9fn+ysZYSlhePC6Y+KWYobxGuT1QNCRywtLhOyunPKK4th1BE44JvnUKgIZNsaQK6mRZsZoIERLe/S/NUiiz6kGSPT51Meg/60AE8VyUXHnaj8aDOHv2vXFuGdpQEhYMAazRm+L48MxINDG065ki4oxo+agEWVvmD1LipdhoK2PT38A1kCR3vaBBx6Ka66ZVvBRsHaZMRqMMRftXZBfuvP1uvMHnjLZ6Qj+qN11Dm+sU2CM0c3ugTH6uDoDY36HV4MegjFrdn7V8XQmU+KNRL8U6P2YwZiTTj1RgJmRI0dgj713Bx8GRIxnfD0LLzz7omz71CmnYMTI9fMDxwvsi8+/xGuv/As77LQ9yC7QN3YuRJnTw397VH522hkKWOm65QQ4YQwyi0ACCbqx///657/FaI1MG/NYEYQiUMDinAW1WYrDhwoZO9/O/h7nnHdmu68IZJsQoOgMjOH4PPuP57Hl1lsIwKNRavaJLBn6oPCqOuW0E6XI140vXXfdfq9EIp982gn4+ae5+P7b77H3pL1ABoW+8d571wNYsngJNt9iZbCKLzWPPPSYMA1OOPk4keGYW9WSpSL92e+ASdh04ib5X5G1wWJ6mz9tjUn77Ss3VN0IEN1/z4NyPggScbzkKlnJh6r9WSIL4u8PPISRo0bi6GOObGd2zIL/iceeRtWSKtkOQZ6OgARBhccefqKdTIljpBH7VV2JGozZaMKGWL5sBcaMGY3d99xVGE18kHz26Rf416uvywNhk00nyBzQ81DN0a8EzOMcJejQfo7Ow98feFh+RvBv2PD18t0xgzGnTjlZrq25P8+TuUCGEVssFpf4a4IYf97+TzjgoP3aXR//fu0NfPzRp8J8YXy62Sj6n6+8hk8++kzGbdot17cbD4Jf7BcbvZ/M153eAc/LvXfdjwMO3h9/3m7bdsNYXV2DW2+8TX5WCIwhgMV+84X8hFOOF3DJPH8JNn77zXfSt8n77ytjZ24El1579XXpM6/Hjz/8REDJoesNwReffSnXKve76mt+VWe/+PviCBRHoDgCa38EKFMKh1vykiTzc5NFOp8h+v5OYYEAEYZ5LwsZFrv8GEMwRktFCAh43U7k0lEgk4KDUhdLDiU+v8FQSIhxLP1gKHEh69nrcsNGNkIkLOlMleWlcHs8wjBlIhKfiUoenkUyFlNft+k9Y3eITInbUWASPWESiASDIiWixwcTJelXQ2kUAaVoOIw0U3SYCpWlkWsCodagFKsOl0t8VnjceRk7PUqS/HjHL/hOxGIRGQP2p8RXIkAVAYkogZhIWACZxuYAXH4/xm+8kRS9gYY6YbjQ2yIRi6Oxth71dXXoO2gwNt5sM2H9NNXXIVBXi4bmJsSSSZT6S+B1ecWUmL4sHp9fQJRkDkhaLLJ9l9uLSCQuYAyLefaZQEigpQmN9fVobGgQMMPj9gpDx2JzSloRY7CbgkEEgi0ItrZK8R4jSyadlXjrBA1ykzkBZtiXLA14yVyy5OB1O+By2kS2RsmHOq6MfEwUVhLIcrLD7XQJGOPx+OTclJb6UVLql+3Qd0iDMeail2iAcKjyzBgLsmmCC5QYKTBFmbIaVZ7BdjADMryquD7PoQJglJxGpeEAsaiSz3FeaQNXxRohHyaLWFKZR3N/8l6VY39ssDspo2HSTlpAFs4TSlvInmGEOVsmSwaLSnwSYxWj8Ke8jBIcGuBSqkTbAfHcEYsaxX6RHxlAiAIIyBDRUieDaULmEX+WsyrZn92Y8xn65/B39GAieJVCnN5INoI7Kh5csVj4X1XECUsmpWR2PGs0hdaSIQ1s6XdpNZZJxUaTQ2tLppJ/G6CMrgM0yCaSLd4vbMq/R9g8ZPIYsiSON/vHps+XtmkW8MmQRqnfK+aPmY3DceByPFc6cUszdfR9SoNBBLK4HOesmg8cB+V3k0qp863uYWTZKRNoM1teH6e+z+ntrtvMmI7PmEJIAzO7NaOlm3KklR9dORVjZzRl3KX+0ZlhLJchGLNORFt36Hv3Hs0dZEnmg+/eBlZ/qR4CMfpCXv0dqjVX5RljTuMygzEEJMim4dd9c7HKl4yrL79Wtn3Cyce3AwX4JZzAidVmlYKRniAd283TbpUv5RM2nYCj/3LkKg4vh9mzZuOZp5/H4MGDMOXs09oBIIVW5kVOUITghGbSFFrODEbp35Od8OB9fy8IxvDGQhAg1NqKs889U9glHRtZRAQHCMScdsbJ+V9zX/ff8zcsW7oMG240XiQdp55xMgYM6N9uE2QOkS2z0YSNcMxxR7f73fvvfog3//0Wdt51R+y9714Fx40vd/IlznjY8iWIfYrHYjjrr2cIq6Jju+XG28TnhHKek049QV3/XYAxHN+/3f+QMKvOOOd0DB8+bKVttrQEcdPUW+TLH0Ejgkdm6mwhMKYn81yDMfzysf0Of8bk/SettPqLz70Mspg4hwl6aECO8/fO6XfLw/zMc6YUTHJi3yk5IsvoL6bzYAZjKPMhuHb2eWeKp4pufFARaPrpx5+F5XP4kYfmf8dtct+UP+273z4Yv+G4dv2mnOipx/8hP5t647Wi8ze366+ZhuamZpEoHfV/R6x0nl59+TXM/Homzjh7CgYMbD+3+MJ42UVXyuYKgTHPPPWsMM14vASwOjaO29RrbpQviJxH555/djspHSV3jz/ypKxGOeRJp5wgcjw2rkMwktej3+/ryakuLlscgeIIFEdgnRwBpikl4hEBXLQ5qu4o73l8jrLAF+lBJiOpKbrI4f1YgxI01OVzWwoiqxU+jwtuhwUehxUeSpTSKZEfkS2QzOQQYWFK41iCEwlGWvuRpSFuLIYSrxdlJT553jE1xU85OL06aNJpgcRMs4i2u5wCFoD7dDhVhDULqxjjpZOwielpEpFoK1qaWhCLRFXNwSQdGtcm4lIwpBIJATOkljBSjAi6aCCK7A8eK8eAwI6SYeTgcbtRWVYBl8OJaDwmfxJRxlNH0RIKo6xXJTYYOxY2ix3R1haEwiE53lQ8JSzp2rp69B84CJtsPlEYtq0tzYgGWySiOhSJiBmy0+EWc16n1ysx1o2trcjYHPBVVsBfUS4RvNEwo67JyACikajIgQMBJe3PCBjBgyJRxwm7067kSbEYQozYFrkM0SwrovwZ/WVEtsOI6QyisaQwctI55Qlid1jhctlR5vdK+g4RBJGKCD5gkVhr2gCTueFxeeB1+1BZUYHSsjIpgomx6AhrLSfSLAgaK/ODHddV7+ssiCGJQHwPa/MjMbLJpW5UwIwGdBhBzcYYbgITPD6uS98eu41SGP5b+YgQjGEjICFjYIEwdhLJmGE9JEY9AnzIAFo5hpTx2ZGShCnlbyLgBtkcdjJNaHpslah2JaGh1Y9KHBKjYgMQoVyJ735S0AvvicwU9kYBUeoaUwCR9FVOEaWBCkQgg4Yd4rXGayqVjsm+ef3R+4cJWvRcamdSS56T1aYMm+UcW0SKxr0TpEnocTFAE7vDkb/Whc1C+WIqKYAVZU+aMcL+afaKkjURWFJghowrgRhT7cg+iwTQOEaOg8be2Ce6VOt7jLoXcSyMsCzjVChQjiyutmQ3nnPdLzVmSrak39vZf2XcTdBJprzh70NZnSPPElIx6IZ3jBj4KuCMckjlZ2PMF6PO2H+/g3HddetitDWZMboVwg3yTBCzmKjQCt15dhkIn7aFMVnHdFWMNa8LYEwHgOoPwYzpERgjcFh3bX86Pdnc5bdGtHWhNKW2mluNoBmMYXF+7AnHGOBHez+Yi8+/VJbvCMbM+HqmSJEoRTj0iEMKFvXPPfO8yBooHTn/onM7MQVtGyxKW26/9U65ORDI2GfSXl2a3BJQeejBh8Uz47wLz2kHJK3qqiCjhkBOIWYMi2sW2RwXgguFrhEWw5QEud0uXDP1qvy+NRiztGqprEcQauNNNipYTHP9jmAMjYun33IHMukMrrjm0m7Hbv/w/RyR0bDoJ0OlUJ9feuEV8aAhcHbVtZcLkNZVI3Pnnrvuh9/nl76YgTrzem+/+S7eeetd+Pw+XHnNZe1AtN8KjKEk7NgT2oOFug98YbvnzvvlIXHxZRfkwTMyhcjyIKBxxFGHFRwTsp+4HCU2THvSDyQzGMOxPOGkY0XK07FRUkRwoiMYwwdwS0sLSktLC4KKXIfrsk296dqVzK6//OJrYaXRvJqAIMdWNz7Q77ztbukrJU5m1haXoTzx0ouukMU7gjEE4wjKcd5SethxXb0PDbjwpYVgI6VpunGu8fpgGztuzEoAHF/sinHxq7oDFX9fHIHiCPxRRuCJR6ciHgsL4KJZnfort/bk4O9478umU3AIvZ+pL/SXMN5xcspng0WhpvC7HHb43U6UeZzwszBOUfLBCGw/rC4nQvEEWqMJKeLFAJfpRckUvMK4SIukiUU82TFk3jhcDomPtjMvO5WQotbqciFHDxYBGZziL8PY6ChjpG30w7Ag0MxggRq0BlpU8pHEUadgySgQJpmkDwxNWBOSVKQkDDRRdajii+Wdw274dvDLOaRPTvqm2AC/2we3yyX9iScTkgrF7YZjEfQfOBijxoxGLp1DsCWAcLhVPDpSiTSqqpahuqYWvfr1w1bbbI2SEg/ikSham5vQ2NSM1khE+s/C3uX1wltSiniKXi8JWFwu9B86BIl0FstWrEBDXYPImkOtUUQFaIkiEWNCEWVGBBPol5ISg2FYs+I9w0o0ncmCBbfIrex2kVuRsUQpVSyaRHOgFfFYGnYB0Gg2mxFZEsEYP9OtSHki7YZsKfpvsLgVfxnImBD8KPGWSLINP/bw57RG0cCJmUUh1aDB2uD46ybAV1YZ+LYxF3QhryRDbG1sLcqRlFSHTctweD4pORKJktTWSjbEpdLiAE0wJItonMa6CmRhEU5DXWFKZBUrh5HTBOrYl3SWwERaGC9t+xI3aQHqnGSlEEiwWRWDxmDbiIF1XhIlNsL5mGUCASpyWY7K+Lsy8RU0yEI5U05i3AVkAwEiJblRshsCV/SpITOIzJ2USgozPFn4XkTWTDJFvxorEgn6EeWQSWfznn/6HVufnzyYYbfnzXy5bw12sA9mYI3sKc1e0f2mEbSOHpe8M2HjcDwJchDo03oWAjkKHFLjr46NzSxN0gAch0AzbuRnAuQQjHPmgRY9FwjGKHBKedKQYST+QNmcvM+GxeiaXkCcf2rszf5DAgibpEu6bpg86UBcd926mKZkBmMKPZGMCr0NfOhKz9TJI81MgeEixsb0s0F+1MWX8XUJjOk+CLOKx/tvtqFO9tMjIGbVMpHuvKzoXXYNxrQ/cDMYc+Y5p4MATltTy/ICu+i8S+TvHcEYsmIIOAwcOKAgYMI5tnDhQvkCwdQYMhMKF/PtB+zpJ5/Bd7O/l31y+V133xlbbrWFJCJ1nKuUJ1HSseNO2wv7oCetKzDmvrsfxKKFiyRakGBNocaYuFAoLMwBFvFaBmYGYygXorFsoUa/lU8//mwlMIYsFMq7yKQ55/yzun1IlD2xT0z26duvb8H1Fi5cJF+2WOBfcMl5q2QeaaCCwNhxJx7TaV8o2yLLiMd+2ZUXt2MS/VZgzB577SaSmEKNX+PuvuM+Yf2QkaFlPXfdfo+wpmSO9i2QXMU5umCheOkMHDRQpGx6jprBmJ133UmAwULticeewvffrgzGFFqWX5pisah8deIcJ4DFVgiMoRn3XbfdLQ++k087sZ05Mb1ybpx6C448+nABmjq2rsCYjz/8FJRIEVw5669TOj2n9LOhFwx9Yij9oueNbmYwhmwgSvmKrTgCxREojsB/6whomRJBZi3LYUGiGRMs3vg78ZCJRSVimIUOJTraW4I2G+bkJb7PsNDxuZ0od7lQxhjkZFTkQ2RKekpKEE6mEGWssPhiWJGMRQRI8bsdcFotiIdD4tPXp29f9O7L9EYgRtmUnUCQRfxOUhYrnL4y2FxuOGjgmc0h0NSA+tpaST3KJFNIRoOItbYIkM84ZEk8olzJ+PpONgHXUz4XLByU7waLWhZp9FIh+4RFmypkE3nJjdWahZvyG3+JFHdi+JpMiB9NMpPCsBEjMXz9EYhHEwi2tAgDibKoeDSOpUuXo7auEZV9+mDLbbZESYkX4dYWtDYFUN/YKPHTLEQlQpjvjE4XclYb3CXlSMGKusYmtIajqKmvk4ROFq/0IlFeKMr7Q5pIWpQ8h/vO5dJyPBxzFpZ0PxGQhKCY+MUoCQr9cMNhPtPp75NGJJ4WQIagjcNpg8thg89DphNBL6YQcTcECRSDRn+08PtKJUGJxa7DaRXzW5HoZNsYIMK6kD6rxB2CMtr/Q8mFtMRGecx0bFqmwp8Lw8PwlzEvxwJfJDPiE2TI3I0kLq6jQJqMsEtkVAxAhMfC5dX8ICOE7B7FDkunKeuKi3SG8zMaJZOMbBUHvB4FTAqwaQAPGqBIGXHJAtQYh8O5lhJmCpkuNOlVzBjdtHyGYIwALxYmFCnZjZgK0/PJSbBBSY8YJU4WDCV43AwBRQ0kBFvDYtTMSOyUgEQqfp7XjAY2NIChJTnqmiaopIAMM/iiGTC85gmu6OW0z4tilSjwRhF9jHORU3HUbJJWRmkZ2Tw03TYkaebzbQbj8mwoI6Je34u0HI1AoDYi1sdEE26z9IjrqEQsddyqH20WCPo4zF42Ah6bzKK5zqR9D/iDgjErASU9BGP0tWhGXnQ+fNvUzU/yQg/RtQrG9JgRU4hBZDqqdvSTHiIm3X3DWI3NdgWG9XS3nYExZnmS3mZ7A99rhf7ZvimtYyEwhj+/9MLL5WKj9whNRDtrAwb0w4RNJhSU+rSL9jI2wML680+/wIfvfywoPxvlJwRczEa3HLcrL71GKKadmeB2NX6dgTG8CV18/mVybPQQ4QOys9a7Ty9sOnFTMfbVzQzG0MSUPjGFWmdgzDczKdV6ThJw6O3SncaXpIsvUH2mIaw54anj+mQpbbrZhIJGt+0eyrkcpt98h9CE/7TdtjLGnTWCAwQ+CGAQ2DOzKH4PMIbnjMwYMnlOOOk4jNtwrMxdfR45R/nVsLPGmPFNNpvQzjtlVdHWelvdAWM4PvS2qVpchdZQSFhP1I1TwsdWCIzhuaRvDME5nlOCmbpR3rRo0WJcesVFBQG1rsAYstnoo0OAzWw+3XFsOI85ppTb0ZvI7BtjBmPIsGK8eLEVR6A4AsUR+G8dAQ3GaGYMixEyYsQA1JB/8Hf8eyJG2UtK5EP8Gb80243YaP6eBbiwB/hzpx1ulwMlDjtK7RbkoiHEyQyxWuDylSBL41G7G0nKNgw/jQwLx3QKLptFZD18tR2+/voYOnSobJPvTRIrTMsRpwtpiw0Of6kwYwgSEGywMNEonkA0FEZrIIBooAnRYECOhxHPlCqRueKwO/I+Gjy3iVRCfCNSaTIkVLoOG5U4ulDjsWlpeNaSRTwVgctmR/++fSUEgMW8fOBPp2BzOjBqzFj06t0brYEwotEwUslYPpp7+Yo61NTUwV9WhvETxqK8zI94NIxgYwtqGpoQTaTgdLvFj4UsovLefTFgyFA0tYTw68LFWLJ0BcIRyowY+azYITShdbk8SCfpn2HEedNkOZ1S0hxKXSh9sSjJS75IYgITPX5yVrRGwip9h4wESlFyQFNzK5qDUSQo5yHYYue5tgvYVuL3wCHsBgX8EFRRQAqZG4DT7RHGMsfH63PB41FGt9q3hP3mv2mETNCFUmIa3mrmFcG/RFKl8xRq3A7Pi0iAxGy5rVjuWINoNof8nP8nqCAm1GlDhqYYMWK6YvITEUaKwZSQPuTobkTwKyEAHI2ouU1eNwR2eB1QXqYZQHr+JDPqOJjExPmowQCOG9+dyGqitI7sXpF/CdBAbxr6IZHpQbCF8iaCLSrpjMfMY9cgAo2EJaI53WaCS8Nfq2F6y/NCoDEYigpDhp5LZHVxjCXpzAg2MZvUch8EIjXbmMeqUyo1mKKZSZxf5vQkOXYD7FPXj/KlIVhksSq/FgX0tPn8EIwzjx3ntQy7cW/R51WWIffLAIfapE2KIaPX4fLsE8EYPWYaUOG50n8n6KIT5MyglBkYorxMj5He/gEHHIrr111mTJskJH8BmTCF9n4uutLvCbXDMO4tkB/UHRBgrRr49giMySNPndyKTPqs/+TbwloAY8y7LATGtAfI9eQqFG2tXP/bWudgDC+6Sy64TBY99PBDupWKs/Kwdz1YBAHeees9SeRhcclGUGDS5H3E2Iw3lCsuuVrQfZqMbr/jdj06s52BMbzZX2RIs1iEMsmoJ21NwZjPP/sSr7z4qrA7KDHpTuP5IPDARhNZjlNnrTvXPdflTfaWadPFT4WGyocf1eaH0nHbgeYA7phOFkcY5134VzCyWbffA4zhvghcMP2L/kUEXzgmF52nJHaU0W3VQ/bGbwHGcC69+857Eh9NthLNjQmCDBo8ED/+8BMef1T5rhQCY/jzH777AY8Z3iyU4ZFhRqbKNVdcL/OSZsKFWldgzDNPPYeZM2YJ06YrsI/jR+8jsq0OPvTAdkCoGYy54ebr2gwcuzNZi8sUR6A4AsUR+IONAMGYUCiQL0JYjGhJiD4UsmCE+ZGICYDh83qVP4zdIXIUs9xEF0wOj0uSknwWoMSWgy0WRiQYgCWXg9PnhZMpOx6vmIbSwySWTMDrcolMKR4KSsR1Mp5AWWkpevXtIwW9SA9YVNI4tqQEGasDNk8JbC71c8qbQPlILIZgczMa6+oRa2lBOhFVEqCWEOKxCDL86m4Ymmp2Ar1c6MRBQIDyHb7v0PxVmB5Wu7APeLxiImyBGPaGEmGko3H43G6R4RCcIhjDoo/M45GjN4Db5UU4FEEkEhJmjNNhFQnRiup6LFqyTAxbR48diV6VpdK3UHMILeEocg6mFKXRGoli2AYbYNSGG2L+wip8OfMbVNfUozUYFSYGE35omMsPV0RZmGyVMqK/VVGcQypDxgyLex4fPULamlHmiimtSJpsNmEdCXhD02SfHxabGy3BGOoampEQrxOmZtGc1yHeQHzDJshmtTECnPIugjOUl9jgdnlQVlEGH0EbpwNuN5dW8cpsuugnEEDmEr1vOKck6jhGH5QULCIbae8jokAYsmCSBquFY6AStRSro+09XDM3xEnUKP5FKWP4xvCcKyCFDAlyhdg3tQ21LZXMqaVL6j1SJRZxLBlhzXMv7KRUXIATCxxqC2LiyyQsSqcUyCPAYDQi1xzBAJuD3kbqHOramOeUnkb0PuKc4z7IumESmBB76LkqrCcFPlGmx3nK86y9Z9SYARHOpxy9eMgeUya+TL8i00n1mX1jX/v4Cw4AACAASURBVNmPtlhq7SGlzXHN79jaI8b8M44Pu6QBDT3LCJno80E2D4+S75DCkKJUyUg2UjIwMnoUg0WzWNhHfSyKqaTqYg3GKHCvLW2JBsHmdCQB+3htSmy5ArH0tvlzHos5AUqnypklSvr3NF/WY6T7SDBm6vW3Frzzr/00JeUR3b5zxj+FeZWvpFeDFWMwYjqFcFaRosJOrQtgTE+gp06f7wXH8Td+G1gNIEbfvFa3Jx132TUYYwasCoExHZkxncuUeHGRMcP/svDf/8C2FJnuHUv3BosXeU1NLWjQunzZcrlB0D+j/4B+cqPRzJhCEc+r6kdXzJgLz1XHRnNTJgj1pK0pGMNochbMlBJdfPmF3do1+6r7PHGLzcQfpbPWXTCG69960+3CjKGBMeVHnTUyPO66416hj14z9cp2fiG/FxhDmdSSxVUiGaN0jGNywV8vzs/Rrpg9hY7rtwBj/vHUs5JKxBfOU04/ESU0WDS+cFHatCowhg82ypGaGpuw0y47YtJ++wiQ8tw/XsBJpxyP0R1StvRxdAXG0DeIzDMaC9MzprPGeUwpYvWKGjF7JnijWxGM6dZlWVyoOALFEfgvGQFGW7e0NOblAgQ8tOeGmfovX/Ht/KO+kIukwKD00wOCBYwudPmMsjrtsLkc8NssqKSsJZVAMtQiBsCeEj9cJWWw2J0Sm9zQFBCTzzK/X9gWkUAzrARc7DQjVbIot8+L8nKawLqQsztAm9SM1Y6Syt5wej3Kv4IeKXECMU0INDQhFAggHo0hR7PgWAzxiGKmiCzBMOElUJEvxsiSSCXlQxgLX7JLyBggs4CxzTQIpReNfIFnEWe3ItjUgmCgRQAED9lATgcqy8uw3vDhGDzMYPTEk4hEWpFKxVHi8yIYDGJFdSOWrahFNBrDsOFD0a9PhYBdgUAQzaEo0hYnYukkhm0wGhO33gZVK2rw6edf45f5C1BX1yjFZjqRERDFYsnA4/TIOSBTSR+fjriWsTFYFGnKYUSG1cY2EdCALAMW00ycoZ9OJoNgsEWSkMrKe8Nqc6O6rhGhaESYTFZrDm6nHXYLs5cAr5ugnIqzpj8J04W8Xh88Xp+wYgjEMI2I/iaZrCp+CXQRtLEZAEmSkqg4PTvEVSTPWJB8JVMBrgtjniMtqVOXIxkRKg6a2hyLYbxL+VSW0dWMN7erbRFMoccQa1EB4GQ8CFKQaaQ9XNS4qHcbtQcCNcq0N4NYjEwtcRWSDzc8LhpGc32H3SegCNeWRKCs8pXhu7+SFtHXhbSrjBF5TqmcAhRkXECmDVO7AJ/HbXic0N9EyZQ0EKABGUrYJAkpQ7aJ+ruMk8GYIlJFNgo9k0T6lSXrJifAo4BKMhbqw7UGIcyR0zrVqKOMScbEGCMNeGjARJ8z8biRVCgVIS2x0fwfvWFk/iqZkgZyVRR42zEqZoo6HuX1ov4IoCLnSjFs9LxQLtwKoDEDxTSfZi8E8DGSlbgfzfwxHzfPp75OzLIrGR86BeWTlyygZ8zUqdMLPhHWATCmQL80icO4aNqQyx7AErKomuH/82DMuipPEv7fmr2prBqM4Q218AxoL1O6roBMqWvPGPpZLFu2XPw4Tj/rtB4adhYGY2LRmIyJimZsa/SdYaoP3e8POewg8ajgTYWJLiz2eUO4+PILCiY6dTbCXXnGMDKYPijU75KRYDZPXdUZW1MwRpkSPyI3yLPOPQNDhqiUmlU1eqYwYrqyskK8Zvjlp1DrCRhDSQuNZNnOOe+sfGJOx+2SPfHgfQ8JI4bMFLOe9PcAY+hvcved98l+p5x5qhjtsZGtQ5kN04ZodJuP4FzVYAIiuWL8M1OUyFAaOaotvty8emcyJc4vRonz4XzBxee281XiOegOGMP9vP/eh2BENhPGOB+effp5kS5dcsWFK10nul9dgTE0jX75xVdl0RNPPl4kXYUav4DRM4ZvOWede2Y7CVcRjOnGBCouUhyB4gj814yAZsbwgEReZFexr7pAYaEjhQcg/igup0MkQfliiLoQGvjK75RpplShNptIX7wOGyrdDpRQkhANw2kFSisr6IKLnMOB5iamB7XA7nagtMQPr8NBRARJylWMOFu7ww5KPBhz7XR7YfX4kbPa4fB4Ud67tyErSiPHIjcWRUNNDQL1dUhEogz7FZ5DpDWIDNOhcoyypqRF+USQSSDMACleacZKMEbJOpjORGCC+5ZkI5tDBCsU8NjtFti9LkSiSTQ2BBCNhGG35uBx2DBs6CAMW284yisqYHczlQmIxIKSBkVaQ31DM2qrG1BX2ySshX59+6Bvn15wOGwItoawgr4x4SgGDl8fe+67P3IWGz7+6FN898MPWLxsGRKptIA/uWRGpGPUUtFYWYAQJvokVAy3GRyTxCJLDhn6n5A9lFCglMRLS9pPTuKzU4bvjNfjRTSWEPDFX1aOfv36y3aXLV8uPyMFiFI0F2Ocs1mU+X1y/jULgUbN/pJSeZbrYp2+OwSIWH1T6kSwhAwNKdONYpqMHO1AofxdtHmtuuQIHGipmJancJ08i4HsEfFoycJimMzypNG8meda4rmZ7kPDWpE/qWJFmB45HZ3Nn2g2hvFOr7AEo/BXrI1YLJEHAMTwWeQ7yoJAZFpZzaihToesEcOzMkc/IsOjyGDfUDJFYESABSsBK16D9FSxwS5+KwTKVCiK1oVwfwKicZzE+Fcxdqw2XodKtpfNKpYTQUQuIKwY+sSks3LOUyn+4TwwUrEM4K7j+3Qe/DG8YwiSqnQh9khcgwQAI8OJ3jVkwCnfGyOC3uirmfFiNgFuA27M3j5KXsR1aLTN49Q+MBpMEa8iMRBXjChJkTLtS4PEeZ8X3qPoFZROKukS53wqJfIwNg1cMvlLjRfH0JBNyb/bUqLUPdCCfScdgKlT/0gGvlKjd6zSu5AodVDoyJKSYZ/HY2Tw2m9x1UAAl1+r0daaIdSjx7lJ4yUHvSr5Uo823vnC3SN65NfvLE68J70ptEvG5TK2dtCggTj7vLO6NGdeUzCGqTwvv/iKvJjQ3JceJ4Uab+7V1dUdDIILDxi/+icTyYIym7feeAfvv/sBDj3iYDH0ZWNs9H13PyDHud+Bk/Dn7f5UsA/8qiI0YVN6UFdgzA/fzQGLbKLpNChlYlTBY0unxcR4/RHr53+9pmBMKBTCzTdMl4cpKb0XXXZ+Pr2hYx9oSFdaVio/Zqz5P558Vl7y6FVDtpC56Zs4XywIUAxff/gqpxuXI6DBRgDssCMOKbgOo7jfeP1N7L3vnthlt53bLfN7gDEE6e654z7suc8e2MEkVyOQREBJzdHj2rE7zJ3kHOU21hvWZmK9pmDMBwRR/vWmMJwuueKitmvfuCd9/dUMYbiwdSZT4u9WLK8GwUF+2SKow3Sr7bb/E/bYa/dOz19XYAxZTAKyAAKu0fC4UPIRjbEp/SI77P+OPardvaSnYAwf3AQKqbEfNWpEl/elVU7K4gLFESiOQHEEfucReOHZ2xCNtCo/lmxWChQza0LYFozzpewkl4WdfiBO9QWdIIYkjPALNIs0C2OPXRL1zHQdAjRetxO9vS70L/XBEm5FuKUZbp8HDn8JLC43gi2two6xu+3weT3oU1mJSCiEuupq+MRUmAabKQFEWHS53G6UVPZFSWk5fCWlYtzLr+OUb9CcNxGJINzULJKodDyJjMWCcCyGSKgVNhanqSQyqYRIIQhEyNd0+skyDSmRQDyhfD9EvsCiXgyGJRBb0o3sPE6jArS4bHC5fQgGo6itrUWGzBevG+WlfvTu3Vs+IPXq0xsOt018QvjxLZpIoKEhiOqaBgQCrRLb7HQ4UVZeIuyRWDyGFfUNyLpc2Gv/gzB0+Cj89PM8zPx6Jn6ZOxeReFxYRKwAsokMcmQDkZ1iJFzx52QWSA0shqrKsIPvScKCIACVzijPnHRGgBUW0mTCMB6cY0EJid9bAqvNgWA0LClLgwYNwsD+A8D3y6oVK4T15Pa4BCjwOp3oU1EpJsd8z+Wcod8a2TEaUNGAjGY10DuGTUeGC6uCgJGAEO0lRmZZCT+maM8ODUQII8ZgR7BCJMNHS1fyfi1JZUptZtgo0EcX4Qp8Ub9vY1vkJTASPa1+rhkT+X0a++b6+meUKmngoW27bRe36pchEsunklmRypKdQ6CGrJWMjCUB0JwwSNrkOQI4CITY9jMxfBaNEkESgqqc3wTdMnmmkWJ58NpVBtWZLA2rCUISsmwzsW1jH6m5o0EKfS40YkZARiRO0h+If5Cd3iyGrEulVKnj1OdCb898ns1sFz1K2o9GjauStZnHQM4DmUUWBUQK6yilADwNKHP8OK/EoJmMJQcjz3k86hqXfYhES62nWT2CKQsQ05a8xeV4LGZWDMdw0qQDcf0fBozJYySFKBNdADKmB5OggR2wFj2H27ZaGIzpuNe1AsaYOtEz4kgB4GVdBWO6IRHr6l2jM+yHhe9Tjz8trIhLr7zYKOJzSMSTWLKkSr7ua9bCmoIxTOWhjKGpqUnkFyzUNxizQf4mwIucD6R3334X48aPE5lFWyt8BPTWYBFISYeOj9Q3J0o+fprzM84+70xJGtJNJx8xfWDyfvti04mb5I2x2AcyTd57533sve9eYoSqW1dgDNe7Y/pdItGgCd/Bhx0okdFmEy6axb7z1vsYPGRQu6SdNQVj2D8W8m+8/pZ0lSk2+0zeGyUl/nzfA4EWSeLhFwx6uagvDSncOf1u1NbWwe/34ZDDDsbY8WPa9ZlsH67Hcdhz7z269Tr7yEOPybjz5jxp/32x9TZbtmO+LF26DA8/+IgY8J106vErsTV+KzCGxsNM1mLEtZn1Q+YKQSiylxh9rVOteHB8qWMEdGOjmqOHH3mISHv0g0rPUY4JI5rNQNKagjFvv/mOeB653C5ceMn5Qh3nfmm8RyCTqUb8O9t1066WeVaoKSPd+7Bs6XJ5aY3GYrji6ks7ZcVwG12BMfw9mTFkyHA+77jzDthz793bGQHTcJjXFU29yXTym+Ye1+8pGPPRBx/j9dfekAd/x2Smbk3C4kLFESiOQHEE1uIIvPbKvYjRXNcoctkV8ekwvoCLUS+ZMDRmpdQBgMujDEtj8bjh+6A+tNI3Q4yA7Q4BDMgu8Tgd6OV1opfHBXcmiXCgGelsCqW9esHm9qA5EBQGAZkx/lK/sHabmhrR0FiPEr9PfRnP0tw0hvnz5oovxqYTNkf/gYNgY6FFNoaNHhQ07o1LChP/kFnDqOxoKoVAaytoDsy47UQ0jFgsIn8n04YgUzyWQCqRFK+UCAEcI11F2EEOxTYhuETGDxOayCrhm146l4G/pEyYK/WURYVaUVlRhrISH3pVlmP48PXgK/WjoakBiWgCoXAE9U1NaGwMoqGpBeFoHDabS3mFOBRjI9jaInXO5AMPwjY77IQvZ8zGjFmzUFddJ/HVDEWm+ISgByOzLZTGZJSMSrx9xBzVAGvooSMgmZJwkOkSE3mQDW6nS8yYCXKRLdIUCCCZzqKyohecZCdlc0jQ0DiTRiKTlvMyZtRoRCIxzF+0GHVNjVKY+t0uAWL69KmU9TRrRT/3NThhZlrYbGQWKeDFnGSTL/RNsiRJeTLSlfTyGthR5rVtMdaq6LcKGKOAGv5RwAY9f8ym1OqSMzKTTSCKktMo9gP7I+whzgcCfsI0UayxjsBIx0tYme0qZogZVFASLMpzFBOF2yMYQnkR3/Ho4xKJ0uNFAQr8mQBX4q+i3X5UH8Wnx0gj4r60abLIrlJGhLMB3JGBREaYAi1UGhLlX5Eo493JpGIyk2b1tLHjtKePHg/NJMnTlzTbx0hIctis4pmkfqwiw+VcGCwTfe4UINMGorWBIG1JTdyCHmtlZKzG1Gyyyzh5lc6k5pNKEzMYSFkFuOgUNDnjNpX4RFNkYUgRkE0rUFYvK4lYEkfe5mtkBpIEfDZkUpzvk/c76A+QprQSC8QMQ3QPhGmb5AqMkWas2raFrhkxHeGMtZKm1G0wxsyCKTRemhnTQ9pKTx74Pd60gc/2DGVq16Oudsli+6EHH5YbPQELRgGysKJvBR+ofz3/7Dwy+uUXX+HVl/4p277ymsuk4OLFpRsvZhazV19xrfzo6GOOwsYTNmr3VXvWjG/w/LMv5G+m9JUYM3a0XOxMBaqpqcGee+9pAmK6HrC333gH7737gYAJx55wjAAdbD/O+QnPP/MCBg0ejFNOOxGk4+pGdswD9/4tjyYz2nnilhPlZWfO93MEENp9z12x6+675Ndh/7jNJx59SpgLlFkR7DA/CPl7yqD0g4Lslw03Gifb+O7bH4QRQxaGOVKby/Krwv13PyhMC8Zab7XNlu0eMlyf+3/5hVfw1ZczhK1B1gb3bd4/pUo0pGXjTZLbYfxybXUNvv5qpvi4nHXOlLwkh8t9/90PYNKO7jPBt3EbjpMb/bezvxdGzC677oS99t2z27O8tqZWYqP5Esq21dZbYr8DJ8sDjmyc1159HX6fD2f+dcpKMjEeJ+fIc8+8IPPv3AvOkRjOjsfaVWd4bnkO9cOJ55XzcOh6Q9DQ0ICvvpgh/icEDRh/3rHNmvmNSHv0mHC8CbzoOcrztNc+ZPTs1G7ut7aGcN9d9wuQc+zxf8H4jdrAOLm18sGZyYrvy08//ix9IoOEL3i8/5Llxf2y8QVtp112kG3NmjELXp8Pe+61u6RmsTGpKNQawuQD9pVlOzZeS4x8Z9tw4/E4/sRjOx0y9isQCOD6q6fJMowkp2mweW7xZYtR6NUrqmWZDUaPEjYVX1I51i88+5IARadOOVkSxcyNL248Bsaes13JNCXjnHbWqRuuvVGOnW3XPXbB3vt0f/51e6IWFyyOQHEEiiPwHxqBF5+9HcFgk7xb6cJHP8dUwhIZDIqRTicHvkmRGSMfStKMfTakJDQydSvfElL+LXam9UCKdY81hzKHDWUuG7LRKNLZJFxeL5Is+BNKikEmAZ8fGWtWgJdMLg0XJS4WoKK0DK3BIN57+x3xb9vhT9tj1KhRSuLC0APKDjJpid6OMMY6FAYYM51IIpHOSHFLxgmlPCraOaXil51uYY+kkymk4vzKDsQpdUplRGbBxkJNjlMMWHPIpJT5r4MAjVGKuLw+hKIJ1Dc0yseJjTYah+HrDUJ5RSlCkVb5cNbcEBA/lEBrCE2BVjQ0BxFnwZyjjMoCq4O+IkwOimPMmNE48uijkchm8f6Hn2HuvPnyTsDP9GmyM+hcQoCCRrjio6GKcrKSfB6v9I0q/mQqob7iG4Uwx5UJVMo3NStmw5VMzLRYUF1bg5ZgSN6jJaGRLBrKxcgoQE7eO0dvMBaVlb3x6/xFmLdgIYKhVnhdDvTr3RvlZSUCCPH886MSlzen0JgBCbMRrn7n6AhuKKBFgQOU3LBfwu4xIo91Mcj3Ui4nbAgjllu8WvLeooqBwu0RhOuq6XW4jL4G+E7BfbBw1/IgzXjRfVbAQhtzQ72TKXmNZl/ItnNtoIF+b+PxMD6c/ZMIeVgRT9J3xkgPspANRpYNWV0pWCg3kjQsBRjwj4rh5hWqjJElFYznTaRHCozQRrUKmFLzh343ZMhwHWWS2z7eWbNj9IduM1tGTHZNg6lBJwE0KKcywBgCgXKdGKCMBt9UfxXwYjb8NftUcR0NDItsyACKxb/KYMLEDYmaZsMQ2GXT29WyJiW1VCAK/yj5EsGetMGY4j1I3dc437gPpmUpqZiqHzsmSnGbnHv77Xcwrrt+XZQpVS9R56gd+NBBZmO+IuTK7M6TZmUwpm2tzsGYQnBGU0MAX376bXd2utrLbLvdZujVp6I7XexiH50AMxp1XO3erWLFbp0P86GtWh62qq52tUt+BXjskSew4NcF+c2QUUCTXRq78sZPn5d/vfK6FOaaZkvDUxZdkw+YJAwCpuMw0adqyVKJjmbjukOGDhGZEJfXjQDAG6+9gebmQLuuEyzYfc/dMGHTjU1f3bsesKVLlon0idIMXthaghMOhbHxJhuJDIXsgI6NgMzr//w3llYta/crrr/XPnvIsesbBRktb77+thybPn5uc9ToUcKAMRetv/w0F6+/9m/U1davtN3d9tgFm285sR0T4+UXXsW8X+ahqalZlueNiqDBjrvsIMwaNrIiCCDQGFejyEzaIUAwaf998vuhBInMChbiOh5PbhcWi0iG9p60Z0E2BVksZCHo2GS9Qb787L7XbiK5MoNZq5pv/H1NdS3efP0tAR3Y9Fjyv2Qi7bL7zu3ivbnMwgUL8c6b74mUTB8nDeo4Hzk3OI/M7KfO+sEHPNlS38yYjbm/zG0X9UijwK222UqAjq7ilenPwjFpNs6L3hfP+x577y6x1uaYweefeRHz580HGUhs/B0lTLvtuWtejvfR+x9j1szZqKutawMCB/SXOcH+0P+IYAvPh2483i222hw77ry9nLtrrrwe9LuhwS9ZP+yH2W9Hr8d5euN1N8sXv2NP/Et+LnUcM0rc2Pcli6ryrBsCLLy2Dzn8oHbXLceC84sMOU0n5YsUX6rpI0PmlAZD9X7IFPvny6/JtaNfAHmN0deIc3KjCRsWPI1Tr7lRTIipg6ef0YCBbWlb3Zl/xWWKI1AcgeIIrM0ReOKRqQg0N+S/AmtZkn4+aM8GAWNYGDoYI62+Quvnti4s+S5FxoUUp0xVcShmjCWVRIXbib6lPjhyKaRTSjISTylmCcEYmrcKW4LlgBVwuB1i2kswoMTnRzIex3fffodQSxBjRm2AwYMHi6eLeG0Iw4IyoDBaGhqRSsRFjhRpDSEWZ0GVFUCBYE9JWSncfp+ASPxdiNIhxvzGEgI5MUo6S9lGMokkjU3pJyEyJcVSINBEw1ka1vI4w7EIvIzqtjiUIW88js232BRjRg1Fa2sLWlsCKrY4FBNmRmsojCD7GYohmsoiFE0JYET5EmOKBg7qj8FDhmDb7bZHfWMTPvr0c1TX1IDvTWR0ytd/AmBGCozVZofHVyIpROlUygAtALuF6THqIylNizWrxELfGyZjJZPCZOK+wpEwGhobBejheeFx8pmeTqSRMYAuet0MGTwEQwYPxdxfF2LhksVyrF6XE0MGDACLZQeNlsmkcqhEHLfLnX/um8EWzhvFRGBhrOZSmwekuhr4bsh3dPHzsDnyfdKFpWYm0PdFgzHy0ZBAGn1jJC1LmRSrEpPHFsuDNApAMedK6atQfTzU48wkTW6fEjK+R+jf5d8tDN8Uo143SZO4rCr89TrsO5ldbLx8NECST+7iWBgJSMqcOCbr87qQRCKCKzSQZhS5mDVz7AgWtEWFc18E/RK8BpguZeH5JrCQzPdFATEqvl18cxitzXNAhpZJ3SDsGZMEy3yf0u/KZkBKH6sCY9QYIqcYJ7xO9XlX7/1tJrz8eUfTXwUaKVCJv+O84jbJcOIcJXDFexPBGH1ssg2BjNvAGFlGGHw07VayLwX+tEnZeF3yOiIgLGNm5e8tMoaUSPJccN/0RKKvk5o7im3FPk6afBCu7Sra+usf/6O3+O123gJ9+lautA/L0v8EGGOAD/mS14TLqB50LU/qWCoTpf7i9wJjus2IKXS+OoBYsq0CsqXf8lT3EIjRD+Q17UJ3dsvYXEbgDhs+DIMGdyx81oCW00nneTMhK4csCt5MelVWYP2R67cDKtSq3ek9hM3Dgo9SKMb9UVZD/5SuGi/6FctXiJyDFz6/WvCLvzZzXd1x57GRBbNiRY0wTFjAjxg5Yo23293+8OWCX4wom+EXFbJdKgoAUubtsc9Vi5eiurpGHrDS51EjugV+dNWvYEsQCxcsQjgUkpc1xm8XYnJ099h6uhxfOub+8isIzpHRxGPii1d3Wn6OVtfwKSKGtOy/WdbUne30dJkli5YIAMr5O3rsBu1MhBf8ulAekGTr8MW9q0aZYa9evdrJ1Xral0LL8xpbMH8BeG49Xq+MCcGy37Jxznw3+zuRmI0dX9gw+LfcX3FbxREojkBxBH7LEXj0b9ciHG7JyynMX6Yp8dDvd0LdRw4eAi4G60F/ZeYy/Dt/TrBGCmUL5QTKfNSWTaPc48bAXuVwW7MSXa1SZyzwl5YjHk8hGo6IMTBZABabFZRn+5nSZ4GwcwiO1NRUo76+Ab3KK6QwInNGgPZMWnmyRCOIhcOIRyOIhyMCyjAW2eF0wWp3iEFtKJYQ9kvaZkcgGEIj05BaWhFqDcux8pizyRTcNHrNZuCx2+CiP4rdBq/PAzslNpIsZQclGSzYrHxW21xoDoRRXVsPf4kH22y5CUr9biyvqoKNnhYusoycsjy9aaLJNGoamrFoaQ2CkRhS2RyiiTjWW2899B04CAMGD0YklsT3P8xBcyAgQAv9AcVkmGwYm10BJx4/vCUVaAm0oLm5WUlphDXDcWP6k00Se2S8mGhkZ5+ZWhSXd5y+ffugrr4ewdagvFty7CPRiMg4bLAhbiQvEfzpXdkb6w0dhp/n/SoyJb6Dlpf4MGSgYnonUknlLWRTUikyi7UPjLnI57L6g6EG+wiMcOw1I4Xzje8QsZiS7GiZjCqMVXFMpopEQmu/GBq4ijJLMWg4JwQQkNKgDZzR149mugjzi8zf/HaQj3dnH0Qa4yATqu09X4ORql+UvShgSTM/+Hf+0YU790k5mir0eXbaWDI0/RWpErELSRZSXib06iHDSRH7mQ7Ff9hFpsZUMr4Dc39MImrzzYGAMYrlRpaKSwDNaCQi74RaesflOQ8IxvC6oxzNDMaY+22WQpklWpoNo89tXtJk+Nso2Y9iv5B5TBaaknmpmHXxYjIYMxwrxfIxjlVivDnX0wKSyO8oO8tlxIyZ3lECRuWU75Ayh2acuEpZElcTQwbGhDSZWzmV9sWPZ2QaaUBPwBpJhHOKXEzx/3KKFcb1jI/FnKtOh+SKGx9PFSNp0uQDcfU1yq+wY5M0pXUXjDGDCQaI0rGWLUCk4c3dXPMqXKLzArwTczuhnAAAIABJREFUgY+M1R8HjOlwan97vKH9DrqHKZjWUR1aQ6sY2UZXu+7cGLg7Ujcu858auB4PWH7sOj6cfssXrP+FbRXHb+2d5eLYr72xL+65OALFESiOwG81AkxTymZUsoj2w9Cmqkww0SCLFFosSq3qK7Wm+ut+aJkMfy9f8512KZycNht8Tiec1hxK3U5UeB2Ih1tgE3mCAz5/KRKpLMLRiIoeFumFBX6vTzxInPwC7nLKG9yyZctQV1eHgf/P3nWAV1Vl3fX6e+kJEFroICAiAhbAhr2OIo6o6Ch2HbArgiMoCiMqith1LKNiHUVEwEITC4r0TgKEElJIz+v9/d/a594UCJAAQuTPnY+RhFvO3eece89ed+210lsIq4GMGNHSlVSKmmJeuJ0Voh3DzJbtJdDjcnrg9PoQiMRQ4nTBE47CkZwKfxQoc7rhrPDA4/aJOLFJrJqjaJKchDiCSRQtltVpSERJLUa6YtphEZcb+f5BiinCUQP8IaC03CmgUK+ex6D38T2wLWszykvL0L5rZ7Rp0wZWi1GYrHm7CpG9PRfrs7Yjr6iUNCK0bJMhiWRS06ZITU9H9pZtyM3NFeaolEhoJd+SiBJYIqsnBJht8XC7/cJwoYYGhXkJyNhtZjhsNukD8XggE4TJLAWRgyEBYtLSUlBcXCyJP8uhmfg73S5YLDaYDWY43V5hIDEJT05MRtdu3bB+w0bRvolPdKB1i+Zo16aNgDA+raxItE7MZtCRiYmuDmhUL1VSbBhNWFiAk1ClpTrvVWdC6ExVjjP+XcppYqpkSFb21crgec4gdXQMCgAgGFPJmhFPrZpMGBHA1QABfRwrk1YF5lQv25OSGY0JsXuZkoA1mutP9VInlRspJyT+nuVAVotN+1CmM2ZYjhVQZUVsHjVXCCpo0gBmAZ5UjiXCxSaLOHIJkKB4NBqzqEp/Rd07z8fSLYOAF2Qq6SU7BLd4QpbvEcziWNLBmOrzWfKySrCkym1IB790wKY6o1yJfVdpvQgzm4wWzc68EtxiKZ3GntFB3d37UmfO6yK8un6PXqbE48h24e/1NgTDSv+GukgGo2LXVDopGZXwOIEbzls+a9SY4XwIw2K2yvgSYWGeWxNsJgitt5H3xuP00jf+npoxDRuMqVQ+rg1pqd+rRBfv1TP2qtS6boK9uyf7h7VM6eAreKqC9WdhCvoV6oktHIqkrC6XPBTXqd+Iq+vedWn9nuc6FK5TdW3h0bZfwx0LR1uk934/jX3w/6evG++0MQKNETh6I/D9rLcRDqmEmQxN/lG0f0X11xMfsU028Ou0SqL5M7VBJDGTr9BVYqI8xkIwBhHYLXY4zGZEQj4kOaxo2SQJppCPXsMwRg2ilxI1WeAJ+BEI+uTrvM1sQVJCgjAr+BVbtBxMZmRt2oTCwkJ0bNderkdmCBMtvUQkRI2HUFgYDsGAH8WFhcjPzUduXgEiMMJkcyBsMMNNFoLFgZDBDF84Cr+PDIGgWHezjcZYBPFWMxJsFgFjKAgcCvpgJNuH7kE2soOssJkVcBTkl38DnXCMcHv8cHlcSElMwICT+6Iwd6ewVnr2O0k0zljWU1JUiNzcAgFjCkrd2FlYgp0FRfj71VejoLAA2/Pz0bpNO/y+6Hdx7FSlQ2SqGBDncGglGhZUeLyo8IXg8UeFYayXWTEmAsCwn8xmOKxm+TvBiVg4IKwlJrCO+DjRw6MwPrU9yGIwUbsGitUUDkTg9QcFjGE/J8Qn4NjuPbBy9RrsLNiJpJRktG6ejnZtWyMxIUmSYL28RJWdmGQ81dQJqXIc0meVnjCr8qKq5FmSbRGxVWOAem9kkJDtJEwLzcZagQYsvYlUWhvrLBCf31OtdKhmaZ2eV1Ym6wKoELNRyXd10EXfV4EcSnhYgTVqP1VCo8pgFNBU8z7FuUjThbGYbdXYPAo4CdMVK0YhasVG04EcHWiQPhWdFKX3ouvA8NoCvmisIh2UUFo6tJ9WGkE68CFAjFbGQwAmHCakowkW75bO6Os8HWDSz8HjdfaOznDSgRSWKOlgkoqVYhWJNlOl3o9i0unx1e9VBzz0f9MFl1WpltLg0RlS+j1Ut6TWwWQyfYjOso36NeWcBKeEocMyL4JBKnbCQgqwHIpi4XSXojYPwRglkM17IwBDoJLXU8dWuUPR2vr/CRijkcNqrdjZNzOmOm+i+jg7bGBMutIBqRuGso/yo//X5Um6GFR9FkR1YczU53x72/cAwZhDQSU6FM3/C56jEQg48p3W2AdHvg8aW9AYgcYINEbgYCMwZ/a7cLnKJNHV9TFU0qf0NnStL2o02FmCpDERqNkluiJMjmlpSwce7Us6/04whmx/i0AIBkQjAcTbjOjUpgVSrCbEAj6E/SGU0CHIYIQnFJQSHgIdcbSvjo9HanKygAKitWE2Yd36DSJk26N7D/nS7/N7BXxRCRddUSji65P7oD4g9WUovOv1+BCOAVZHAmIWK1yBEMo9AfgjUXiDSrw0wqTREEOczQwzmQ6Iwmo0wGogI8MHr8spiRnBEJYLUQsnKSlOxIypq+KIT4AvEEJReQUSyPbxB5DosCHk88JmseDkgWeiW89jEQv64SwpAnOQrOwdyCt2Iq/EiWKnC/1PPx2bNmeh3ONFq4w2WLr4DxQVFFayQAiwJCckwEzdEZMJvnAY7kAIbndA9FvIrKBFdYRKxEQVohGYqfNjtojDDVkxtABnPk6ARbccNtNZRqEHsMUpJpJkXRGW/bBURK1zaXfduUsXERTOyd+J+IQ4JMXHoWlaMpo1SxdNHgEDYmQfcDxw7W6UMhKdoVJ97VC9FEaJyCqNkFBQuRepj5YUD7YhLi5eWDY+r1/sxqVihwCI7tZDgCQalnKc6swaljkpsEWBiNWBBQ2XqLS81kEEHYzRS5EUCyUmQs56+3WWjgIHTMJE0kEFq43lQAqs0X+nM2Q4n8TJR1yVKANDK2sCMbSHN8p8EqFcVcgk++ksIr38hnGgho3N6pB9RbgYypWJZXs8D5ke3Mge4/im8DXLkux2h5yT12UMw5pVs8z1apmqrhejAyO795sOzOhghu7uRLBW3aMC5nhNxoMACfdl3+jizLsDXrpujM40qs6K4vV0AIrzXQdiHTbF0qsea52Jo7dNlUlJCzUmFaePAhTIduPxjJ2ZrCNQXyekMaZoe6/GjbhsGWLiFKczY/Tx0XDLlPI1Ad9KEGL3mqNaoIlaypLUS0aJw1TXiqn+8qlrUrB7yVLDA2P2GgB1u3VDcw7uvXwAuEJd47+vhh1YedLuZ6ytFOnPLE/SxuYBRvxQxO0AL/2XPqwxbke2+xrjf2Tj33j1xgg0RqAxAocyAjO/eh2lpYXCYCAgwwSDIuwUp2RSpIvR878EFZiMMGklOMOv+MFAQJIksmT0UidJyIUuQ1BDJWFcxdssMbRv2QStUuJhDgVhNVoEvHAHgqhwuyRhk+QKQEpKEtJSUhVIIJa0Jqxbuxb5BQXo3auPgD1MSg0sMwgqIIcCvsW7CsV5iSVPyYkpiI+jdXQUZRVOBMiaMVoQYolGMCQCwqXl5XLfyp2IwIUJFtHHodtQTLRi2HaWQMXCqpSB5VNxcXbYHWakpKYhOS0NyampyN1VgOwdOWjfqQsK8gqRs227ADLHdO2IE/r1Q0a7Ngi5nXCVFMLj9GL7zl1YtHwt1mzeisSm6TDbbSgoLkLnrt1gMduxfMkSBL0EWdTXeQe1ayyMjwEmixU+ULA2DK/biyBLk2JKlJhSP7xnZtsmAkssr2LJlcUsejP86k8nKmq8SOJLXRmCVSYzzDYLjDYyGYwwxYBAJCSgDWMcb09Chw6dsDk7W+7V7rAjLSUJ8TYrrDbq/dhlHDjscZo2B3XvjNJPOgiiJ8j6zwJKSLmKcuzkdWjLrNYaSmTX7qC9c5yAbl6PH2GiDwL0qMIjKQEikBMOwed1y7G6Q08VG2NPMCailaGImDH1QDSHHsZXZ7tw7OlMGI+PWjqqREgJ+CqghD8/9eQEnHnmmXjggQewatUqRKLKIYmb7sKj2DNqf521IfdL/RK2WTRnlBW3gCNGC0488URhg23dulWO8WmixhyDdnucCMqEI1EsWbIEP//yK4aPGF5pi835xPIggpO8rq5ZowNDDCNFm3WwRwdj9gRatDS02kdknQkkc1MAOIIwiu2yYcMGKSm88cYb5b+cuwRTdbBFB910c4nK6wubSunKcF/d4U2/ht6njFmlsK8mGM6xo0ATjamktYXH6ABfiKLJdEoyc5+IsNwIsuggHUubYjECWSHRhuLzSy9V00WUOTaoxaTr9fB+//a3wRjXYAV891qaU0dUoXK3qlRdG5/VcIm61//sftWSonIs+nn5oXyn7XGuAWdUuSnt/65rA6yqwRT7P8HB30s9wJhDkZTt+3L7YsNUP7J63HYP0p8JxtQjWLX0zKGI38F3+F/rDI0xO/L91dgHR74PGlvQGIHGCDRG4FBF4POPJqGivESzxKUbD1ktVlAvRt/43GeSLQkjS5BMKnElE4VJPIEZ/tFLJHhchFa/BGTCtIdWtrlWaxSdM5qjU6vmMPp9MEaiKPd44PT4EQqzpMIoQr1c5Ldq1QpJSQmi+yKsAaMRGzduRG5uHnr06CnC8fzab7GaRNyWpUA+giq0nubXbKjklno4zBVp9ytgUwwCZNCw2RcIoqysFIFgQEAm3ataynuYjJG1ECRAQLZGELFoGFaKicIoQsM2h0XcoJo1b4H4pETkFe3CttxctMxoj23bcpC/M1cAlP79T0TX446H3W6BMeQXMKaitByFpU4sXbsJqzO3AI44eEIhKdfq0rWHMBuyMzfBR2FjcZOxKfFkq030amJGE7xS3hJGmM45YmUdFjCGzBGuhgnEMEk2xKKwGI2KyWQwyH0H5FjFJhLYI8omOBA1xGCwqqSYTCByNAjGMOFPik9Fs2bNsWXbDhSXlcFoNiI1KQE2sQmnWKtJRIFTCKJRo0Rs0SHsCLJBlJZJWLkD6YADgSABPGLwev3SpwKEaCVPBKLMZlX6out5CIhAEVhNnygUIRindFfI/lFivWrMVB/Du5fbUF9H2TVHZfzKmI5ExepcBwR4vLB2YtyPf9QZVXkQmRVm+fdnn30OZ599Nr7+egYmT34egSDdWlX5ksRCmGPqYB3EUeeIiLB0LBKTcasDOAROrht6PYYPH4Fp06bj9Tdeh8vlRIyMm1BI2mux2UXfJBAMYdmylSguLcWk5yfhq6++0gSOVTsJvClxYsUy06AVOU5prChwiJbtOvChlz9Vf87wSI4FKRcSEMYgAA/LfmS8GVVfrl+/Xphrr7z6Kl599XXRxGGJD0EZdX6NSaQ1RbGCWApk0gRIVQmaAFVsO0FS7fkiTCGtlI3726w26SsCfiq26qQEf3g9nkNYPlHGQdlsV4IxBGVYkqe5XrGEiwK+yvqdYLIShxYhcmH2qDHAtsgzjqykaFTclMY92VAFfAUnqY3tUUdUoRYwhlGsTK/rUeZR2xUbNhhTLW7SeP0ODg4AqD6pavz9AE57KJKyfTJi9tu/ux9dx3G11yDU5x8OIGCVj7+6A4j1adHRvu+hGG9He4wOx/019sPhiHLjNRoj0BiBxggcngh8+t9/a2AMtTiM4rojCXgkor7YV1r3GoWRYTGawRIl/Su3bmetlx8weZEyBbNRBE+p0xAKBMVhx2wIoX2LpuiS0QKmgB8hrw8+siE0VgcBCK/HK+5Jbdu1Ec0YggM6Qz5vVz42b9qCzh27oG3bdpKAMyFkuVJ5WZlgPyxvIjjD5Czkp8OSF1Epa/CT7yDtJ6OD7zK3m9bXKmmmHgyZFdFwTJVeUZA3oMoh/HTliUXgEEBECeKSZcKSD5PViviEBKSkNUGZy4nsnJ1ISEqFz+UTB8xWrVuh3xkD0DQ9HUGvC1GfB66SIvg8Xrh9AazdtA2rMrORW1oBbziGQBRo2rSpJO+lhUXijMPY0jkqPj4OVjPZJsr/2xYXJ+VkETo6mY0CsiinGoWDhXhvTMI1Jx6CNMFYFC63W0ARsmrIbNJLMRzx8ZKcmwjIsVQpyDGh9FiMZjPS0tJZ34SsLdtQ4fIKAJMU7xDtHDorEbBjOZEOxnBscKOgMcEYJq9Mrgl60NmGzBR9qe8Xh6cg3ZuVLggZEloJDUtKlCuTmhMcEdVFWwkq+WlDHiODiHvUZlldNZ/Y9wRuCMZwjApQwISc14goXaSYgECKAWMxO+D1+kQDKS4+DqGQX4nnxiwIBQkcAM9NmogzTj8bM2fOxvOTJiEWo422YjTpc8JgiMo84JwgMKJcfVj6RJtmuzDNWN5E8MnjdePOO4dj2A23Ye7c+Xj2uYnw+cpgJBLFOSY28EYwbl5vEKtWrkW5040nxo3DzG++EYBILK8JNJmtCIRDUorHucX7FJAjFoPH4660Q4+xrVEFWLDki5VtkRCBEmWtzUod3ix1ZhhjKYni/fA6LJFiYZXBgI0bs0Rb5aWXXsJrr78u44d/zBarHE9glCCI6D0ZjDBbWJ4VhN1mkfIgsnnIjpJKuyikJIvuUTKWSVjRQCECPpwb3JfjWWyojWR60T1Nd7ZSuj5i4c1ySW0QUS9GgT+q7/UxoSMXKsyqb3WnJ6ORz8WQ0m/SRK0Z58su+3vDtLbOyd+mleLVBiLUIWmuDYjRZ6A+n+rgorQ7f6LaVESxWFv/+cyYps2UZkz9NgXGVOEwtYFa9TvjPvc+AGzhYJOyulxy39fYe+8ewsjs5VR1aX3thx5s3P78e2uYV2iM25Htl8b4H9n4N169MQKNEWiMwJ8Rgc/en4jysmJJApl5yBdgEUMlhYR0fj2xNcBi4JdoqyRvuqgmE24yZaq/I0T0125FJBqWREmVgZhgRggZzVJwbLvWAsZE/AFhxDCZ8wf9qKhwCRhjszmQ3qwZklOTBWTgF2mTxSRAwZIlS2EzO9C7dx/lhiJf/oOiFcLkk+5BZMgEfao0JuDzC6DB8hWCMvwWzk/fRslSlFUuk2aCEh6fW/L4SCgiJSIh6smQBcCkNBYWwCHeQZchVdBB8ILQh80Rh7SmzVDmdGLNuvVIT09HNBRDzs48DBg4EF1P6CUOM0FXBUIeJ9wlxVJu4vUHsGV7LlZlbcXazTnwhIGowYzUtFRYLCaUl9NyXFkm08paNFk0vRRaJBNUErYGQS/+T0o8mFwahA3jdbmERSGAjWaJ7aP7TKjKvYiJsSorM8j9+OjGZIA4K8WCUYRDAdHXcCTEo3VGO+TuKsLm7B2IRA3i1pTgUELGTPJZssUSNzIHOB50FxxqxnBM6EwCpVFjFDBGHIKMBmFp+ANM0iXjr2S3KOaKBvBpzAphe8hxSlNFaZMowIw20fsDYziPRICXNuAsRYmGEPD7kRCfhBNOOFEchv74YxFMUsZiQpwjCd269cDiP/6AwUg1XNXmbl17oUmTFliwYB6em/Q0zjzjbPzw/Xz89PNPGHjGAAFVvv12NlauWomA34tgyC9xSIhPw/E9+6JXr+OR0baFMEq2b8vF6tVrsHrNCoQjPnTp0gXXDR2G0049G2vXrsd7772JteuWwUDbaMr5RKPwEij0U3w6irXrMlFSUo63335XYtKtWzcUFRZi1syvRWvJ4/VJSRPBjlatW6Nv377od8opSExMEPBpwfz5WLdhHTKzsoXxQ5Hn7t264NxzzkfPHscDsTB25GzHrFmzkZm5RUBOA+vYCKoYICw0stg4r7I2ZAqQwnvfVVyEjNatBej84IOpWLFytRzDec//8tqnnHIK+p1yIrp36wq3z43lK5Zh7px5KC2tqNQGYolku3ZtcdZZA3Fcz+PkOfTDnB+wfv06bN+WI85RZPN1P7Yr2rfrhF9++Q39B5yCgQPPlHG4ZMlyzJw9W+zf1bNKZ71o+j0GHq/K9qIiDyPm25posHJQMppiIoRN8EgXaOZkYZnSE+OeqfXxTGvrpX+ytfUZZ5+EZulpe1zfsLNSM6YOwEttzZfDqpUn6fso+Ri17Zc5seeJ1bHq//8SYMwBhq/eL+x6YwsHIqhb1aq6Xk518b6C8GeWIdUWxbq2fO890JjU1nt01ljk1f/oxiMONgKNY/ZgI9h4fGMEGiPQGIGGGYGP3h4Pp7NUvnLrS2QCHFK2IF/BqY2h1mEUgmWpjK71oLNjCMaIaC9dj7R9aW3NZDsaVgk3wZh4qwHNUxPQsUUzEMYwwwCn0ym6FS6vB16fX1yBhF2RnIK0JqmqpEX7ik0NjF9++QVbN2/DxRdfjKbNmmntiyEYCgoDhyBEOBCSxDAY8MHrJeATli/aBGOiLPMIh0BHG5Yg+QMECgjqRFBRUa5YEaEoLCaLlFcxLvwaH4qq5J/gExNDIewYWC5jQFxqGlKbNUN5eSmK8vKklGnbjp1IaJaOi664AvEpqQi6XAi6nSJc7C8vg8fpFCZDzq4irMvOwZpN21Hs9MFgsSEuIUEYB0pwVQmUqrIZiyqhIABEQWUNjCHYEgxHYbHbhEUgoEckDE9FhYA+BAFYjkTHHsqY8BzcR7FVlC2z7p8sDIpYVAChSCACp7MMdqsVyWmp6NSlK7Zsz8H6jZthtToQZ7fCYTMJQJUo5Ulpcq5KDQ6NVaUcr6rcc4SJAJZL+ZVoM0vgTGZ46GoVCGl6MFUaMjL2tDIiXVhWL0OScirNyYj3R8HefYExOpAj5StiM0RNF47zCJo2SceUKa+gSZNmePjhB7F27RrRX7n00kF4ZOQofPzxR3jp5Zdgs5FxEsH7732KNm07YPKUyTjppN4YOPBceD10vrLC666QMjuCNp98+jFef/0VAcQ4F56Z+BLOPONcKX/z+ZyIIYj09ObCvnnllSmY/+P3uOWWmzHkqqGIRmyic5K1aR1efHEisjLXC0OE4BPBvEAoIiDW+vWZIJ5aVlau9JwiEaSmJqOirAQPjRyFH39cKNc7oU9vTJz4DDp36QyP2y0ARFJiImxWC1atWYU77xyBvPwCtG7dEp9+9jFat8pARZkLRkMUKakpKK+owOQXXsYHH7yPaEyx6Yg0kgkjOkXRGDZu2IB4e5ywtAhslJaWIC2tiTCyPvnkUzz99NOV5VgXXXQhnn/+eSk39LIkz2xAcmoifvn5V9x77wMoLCySZ0+njh3x/n//i44dO4i9PcdZcnISMrM24u4R92Hbtm0C2j708AO4e/h9WPjTLzjuuGMRDPmkpJHjdd36TFz/j+vFyl0XKBeWljaG9LIotpk8QI5TbsqanGVvgM3K8U2wmi5fFumbSy4ZhLGPP13rA/4IgzHbq2Wt+l/3klRX/3WNoxTyIth1td9XAir7ON3eU2ZVONXQwRhdQfxPf3UfELagxfAggKK6XLYKazuICx3yANal5bVftNHK+sA6oxEIOLC4HaqjGuN/qCLZeJ7GCDRGoDECDS8C7781Di5naWUSTZtbZSdsgdlqVba74bAkeHQ54hfw6uKrwlowGCsFfPWyJmVTQgkPfd0UgwURNEu2o33zpmhit8FuNKKsrAwevw/eAC2hvVJuYLOzJCceTZqSaUFhYFVywCR37dq1WLJ4Kc477zy0a9dOLKm5kX1BFgdFOVnrQrCEbITyCpckhUw2hR0SDsFmscLhiIff60O5sxw0VjGYDPB4XCLSGwmGKs8hQIywLWIifEtASBJPOgYRbLDFIbVVBlKaNsHObVsQdbuQs3UrPNEYju0/AD1PPhlkscT8IXhKS4CgDyGXE57yCpSUlWNbXgGytudjU84u7CwsRQhGWOjYFKdcb/Q/VSNHMUdEUFnT0SAoFgxFYIuPk5Ipv98Lv8+NkpISuJ1M9pUuCrU7QDBG++pP0EuYNBrYE4rE4Av4QMvj5JRkBLw+eN1uxMU70LJ1GzRv0RJZm7dix858AU8SE+IRH2cVN6Wk5BSJqS7irAvn6kK4OhijW1cT/NCFc9nHLKHx+YKilcNyKtpwU+OHm5SqiGAtdYkUQMhxKWNUszxWNsoRBEOBWsEYvR0c27oTjyqtY/mKctthXKe89Cp69eqD//znTXzwwQcCgD3972fRv39/ieXV114tFuwOhx1zfliInbl5ePM/b2DAgP44/7yLRPdm8eLfsfi3X6Q86+GHR0o//fOfd2HtulXCWHnn7Q/gcQewZMkf+H3xz/D6vOjb50QMGjQYu3bl4eGR96O8ogQjHx6Nc866BKtWrcHWbZvw9YzPkZ2dJfonHO9kNbHEzx8MY1NWNhAzYceOHCxatAg//fQjTuh1PIYNuxE7cnIxbNhN2L59B0aOegS33nI78vPzMXfuXPz2+6+iAzXmscfQOqMl3n77fTwx7kk8N+lZDL12CDasz8TsWd8iM3M9Mtq0xvARIxAMxHDOOWfD7XGrsiHqswhqoYSjN6zbCJvNDpfThd9//x0Lf1qIktJSPPbYY6IFxTaRidOyZUtMnToV7Tt0EAFitnvT5o246KLzcfnlV+CL/32JUaP+Jc+bb2fPQqdOHUUcOSsrC/Pnz0fPnj1x47DrkbMjF0OHDhUwdfSjo3DnHf8UkHHZsiWYNWsGKpwVGDHiXnTo0AUvvfIyXnjhhcoxomv66IBelSsTAVAFSpMdxWcAS5to3U3wluOGY5rzkMyYMWP/3ZDBmFpKSepYcaN7uu9GkqliStSSo+8F16kMUBUU0xCZMVWtV0DEgSf+dX7d1/sSB8eIqc9dHXVgzAEwuercj0fxjo1gwJHt3Mb4H9n4N169MQKNEWiMwJ8ZgY/emyCaMZqzsZQxSFpKUU+zpQbwYtYEfHVXEz2BsZAx47DLslUvTSGowwyNGicsw2AJAe2i0+Kt6NKmBZo67DBGwsJkcHncKKsoQ3FxKeyOeEnGCSqkpaUiIZFlL1ZpBzVa+OX/u9nf4dgePdC9e3dhvejLKwN1LJioerxKzDdM1xXFyrBQWyJMG2h+5afWBLWzWoRzAAAgAElEQVRXVLmK+kpOBg+ZNUDY70M4EESMGjKRiIA6OhDDMhop44ABqU3SkNysJVJatUJcQjw2rliC8rxclJeUoWWXY9D5xJOEHcNk1xiOwl1ULJoxQacTzpJi7CouQU5+Ibbs3IXsvEIUlnvgJRhhsYhGC9tNgVKykaqsnpXuBcuXqJlBdouZArAxA+ISEyQ5JCDh87jERcfn9SiNEz3FkO/cClATIVWSGURYNwSCMTDGFMOJNIBoRLR32LcdOnVh1o0Vq1YjGFQCuYmJ8WjaJBWtWzeH3UEHJbsSCabrEbV6dEFaEWetck3ivwcDBF6CIhjNY1imFAqRccDBx3ZRjJjMmYBYPHPjftyfoAvPr36m2HRAmFEqb9q3XgzvW3fIUYKzilXFe2bJzzXXXIc77xqOBQsWYOyYx9G8ZSu88cZbooeSlBCHp8aPFwDjwgsvwkMPjcL6jRsxfsKTuOmmYcJ22bp1GyZPfg6rVrCkyYBHRo4WYGHWrFl48qmxSE5OwJAh16Hncb3w5puvYcvWLOmP43r0xlNPjZd2PPqvh7Bx4zrceusduPbaYZjz/Tw88+wEVDiL6Ggufcc203KcJVWhUAwbN2bC7fILWDlq1Cjk5uagQ/t2eOutN9G8RSvcd9/9mD9/AXoe3wu33XY7XC4Xxo8fj/LyMunje+4egbFj/oVVq9fhggsvwqTnn8NVQwYjc0MWrr3mOmFIEbDs338AevXqizk//IAt2ZvlHkOxMIeN0omNxeQYssM2bMzEuCfG4ddFv4rl+k3DhmH8+Kcwb+5cPPTAA+IU9d8P3heA5fU33sTsb78VwIPMk48++hjH9zwBN910szBX3nzjDfj9Prz00hRMnfqRVr4E3H33PzFq1KN48cUX8cILz2PkIw/irjuHi27NRx99gK+//krm/ejRj+G662/C1zO+xuhHR8tzR4SINRag/iyTZ5/o/ChRaR1cVkLCZJFxHJKhFq0EiK+4YggeGzO+oYIx+2HE7OPtIkfyibgbWFAfdkFtmE/DBWNqtvaw5e31BGPqE//aurdul9MBnyOpCbN76+vW8n0tmBqT2vovJw92vNX/io1HVI9A45htHA+NEWiMQGMEju4ITH1vApwVJZVWvsKS0NxSyArgppcfhfw+AQD4pb86IMO/E5BhBsPkWBgHVFMx0tHILGACgQ6LMYZ4qwntm6eiZWISTOKC45Mv7CXFxSgrcyIhOVlcgWgXnZAUr2nTmKR0SZgQRhO++36OiAj3PelEJCYmShvJ/KD9NIGYkCbeSy0VAg4xCrz6KaiqEiiKpypnGR6nWCNcd7O0iesOCuJSUDTg8SDgcUvyLzkJzwUjTBYbrI54pLfNQEqLVkhMTUM44MXG5Yuxc3O2aK90O6kfWnTpggiBFSZxsKIiPx+BijL4y8vhLi8VYCmvsARZOfnYll+Mcm8AnkAQYTr0CFhilPsVXR5x41EsFj2JVD+bYTRZRJQ1MTlJaanQKcrjFh0UlgH5fB4BY+SdLg44qrSH6TMZBARF+CcSM0h5VHxCvNJUCSs3G4JOnTt3RbnLg6VLV8BsUq5DCfF2KWdp2y5DgXBm1fc8RmfGEExRH9fVNQnQCPgTUCLLjD3ZBzoYIw5MYjEcEbcnj9dDIZ1KZySypMiO0ZkxjAHBJ8VwYTz2PV/1NihGF8ED2uvwfGGJs98XxvwfF6K8rEKYKmeedQ4ee2wMVq9eiR7dumLpkqV4bOxjmDNnDvz+EDI3Z+Kuu+6Q0pszzzgP06dPx5SXnkcoUCH3OWbMOFx22WABIP712COiBRQIkGkWJ7onF1x4jpTwnHfuxWjfviPKykpkPzJRbr75Nlx7zT+w8Mdf8fTE8SgqzpX7E5CLI9FoRsBP4MuPLZu3ory8AmPHPo4ZM74WwKBjhw54683X0aJVhoAxM2fOgoHjRQtS+/btcekllyAjIwODBw+CzWLC2vWZOO/cC9Cla2f8tHCBMM/Y33Pnfo+nJ07A5i3ZMBqtojtkpGc6HYcI4JJFwrEZiWLD+o0CoFFf5v77HxSRZI7Pk/qeiE8+/gglRYW48YYbxPr6hmHDsCV7C2bO+lZgNOoTxaIhnHbaGejTuy8+/HCqWNpPmjRJbLK///5blJc7BSzhfRxzTAdcdNHfsHjxYowYcRduvuVGjBh+L5YuXYah110jekoEVB8b8zhuuvk2zJw1G4/+a7QwdfR5VBNw0ZliVTIYBGUUg0bXLlLKRgrIMePyy/+OsY83WGbMgSbTyjKrNiOm+iRn1UDgypnZcMGYmg+PBgvGHETD6gpn7JkA7ksX5nBpxtS19Xu+BOozZuuz5OMLjg9evgD59eho2442IIALF/YZa3Q9Xi/at2/XoLvsaIs/g83FIYUcaYFKC88mTfYUPKutU/jCJSW4IL8QrVq3kAXb4dq46OK1uTBs1bplo37S4Qr8UXodjmUKpLIO31nhROs2rZGSklypAXKU3nbjbe0jAgRj3K6ySgYMhUF1qokk+hoVX2x/qbHi81WCA7plr7IdpiAnpLxIlvAEYsy0wSYzRumuGCnEizBapSWhY3o6TNEgouEAnOXlKC2iiHAM9rg4lLtcYhVNtgmtm+lgI2CMWTkYZW/fhvUbN+Dsc85BYlKKXI+aKNFgCF6PS8prIgQYfF7RkaFWDEtGdFtaJlDBgEreeV8UABacgrCBOMXE4Pd64CovE2CHCaLZYkJELK3jEZ+UgrTmLZHYvAXimqSIoGdB9hZkr10Nj9uDDl2PRetjusOalAST3arspSNG+MrL4C0rkTIlb3kZigqLsT23AOuzc5BXWgF3MAJPIIRAhMLCVVootIvWwRiCQnrJjepWE6yOBGHHCGtEdHqCoknDJDREXRafX8AxAi1M4onMkEnD/mNZEN+LtPQ1mDUBZ/aT2ShgCUvGWrRshQ4dOuGPpctQSk0Sq0PeS/FxdrRq1VLKW6j7wiBW2REr8VuWPOmbriVDIMXj8mgsKlWK5XK5RRRYdHEMLBEJi+U42TFGmFQfaGwh0TMSpxslsMq28L9WmxqvwvKhzTXvWSvBqk2DUlym2DiNNiS+UwYj3nj9LbRo2RqTJ7+Ert174PzzL8L8ed+jW7dOiHPEY8KECXjllVfhdLrx/tT/4pNPPsTEZ57DWWdeKEyM5yZNQCjskzE1evQYXHH5lfhxwTw88shDcg+33zYcl192lWjs+AMuRKJ+BAMhpKQ2g7OiDGPGjsL6DaulnOi6obfghx9+wLPPTkR5RRELqoQRw/WkxUxWUBgejw87tueitLRM2C7Tp0+Ta3fs1AFvvfUWWrXMwD333IcZM2age/ceuOeee3DZZZdJt5Ahw7lL56iUpASsXL0OF15wMX3R0aVLJzz37HM4pktXJCUlAoawaNM8//wUAaMo4Mt5Tc0nsqhYvsd5uDlriwBGtLV+YfIUTY8I6HfyKZj64YfCNLv2mqtx/fXXCRjDNhhM1C1SujNkuIWCLAMyYf36DZg2bZqAMXR+Us5MnBtE3VhSqVyS1q1bj0cfHYnBVw4SDRmCMVdffRViUJpXYwjGDLsV38z8Bo/+61+oqKgQsE93V5JnlgYYKhaMAj3VpsaZlClRw4qzSTScTLBa7AK2PfHEhFqfsg1AM2b3BLau2h/acRpZpOos+y6Rqc4t2R2IqVYAVBmshiHgW3vN1kFgHnVfdNQDXzgUgELdLldbH+8OuBwuAKZ6KOvW+tqCf6iT2lUr12DNqjWymN5VUIhT+p+EwX8fVPd+/4vseajjdiRve+GCn7F+3QZUVDhRVlomL5Bnnq8dRT+S7ay+YGoI7TiUbfj0o89lzhDAJBhz6un9ceVVV+z3Eot/+wNrVq9DUWERioqKcf2NQ9Gn7wn7Pe5gd6DF5U8//YItm7JRULBL2vz4U4+J80Hj1hiBA4kAF+/fzf4BfIfQBlg0LyxmdO/eFcNuuaHya+mBnLvxmL9uBN5/d7xoxhDo4MYEhRuTD6X/wS/wBgVCR+iuE6oUlZUyGo0lwyScgIHupEMwxkqAwKREfZn4xgxRmKIhNImPQ5fWLeBg6UosCHdFObxON8IRlTyXllcgEosgISkRNgdLUcjEsSgBXbr1OBxY+MvPyGjbBt2PPU4SIxEPDUcRDvoR8vmlTMnrrECA5TKhkAJjwFInm1j1+nx+2B0OScbdHo/SgmA5lS8geiVMyFjqw3NTwNZkMcNqj0NCchrS0psjOb0FrGlNYI6zIuwpw/o/FiNv6w606dQFnXr2gjUxRb70W+LsYpNMDCTA9lSUI+JywV1aivyCAmzeuhPrt2xHodMNVyACLwVZQ8qOl0AUS6psdhvi4+IVw0QHDrTEJmqgc1WcfGDQ8kZ43S5E/H5h+pAZQwBNCqsITIhojGLFKN0WxWIRYIPtpeuVRQM7qJFjsqDbcceJnfHPv/wGK1lBFovo66SkpKBNmwykpiULGKQDIaqMSllTS4KtWRHT5YkoQSwcQYi6PAKGKcaP00lQQgE4DJcv6JNSHDlWbJrVWNNBKbEl1sap7oLDRJlgFcEFBchQP6YKtKmapXtmifTHkuTbYMTFl/4N99zzIL7/fh4S2d9pqXjv3f+gT5+e+Ntll2PGjJkYctU12L5jBx5+5F7k5+/EE088hfPOvhxfff0Fnnn2SUSjIXnGjh71GAZfMQTzF8zF6FEj8eAD92HwFVejsLAMebkFMBojmLfgO7RunSH7saTskVEPIjNrHW695TZcd91NmDd3AZ5++t8oKy+QMcU5SqFjM0WmIzEpr9qanSNOQQRjCAhRXLddu/Z4+z/voE2bNrj//gfw5ZfTxHq7T58+2LBhg4BYfC9QO6Z//1Nw4QUXYPWadbjgggtlrrI8zWF3oPcJJ2DgGWfg7HMHol27DqhwenDNNddiw8Z14jJmpO10NCJzkOVcZLIQhH1xyhRMnvKS9CmZSwMGDMAnH38ioMo1Vw/B9ddfL+yYRb8twtx586WPKZpNFyu6I+njieV2zz77DDZtysLs2bOUzbg8l8iSUhpIHOdkzVBDZvg/78GyZcsxhGCMISxsN4IxNw+7FTNnfoMxYx5DhcspjlR01BIxa6N6TumsLp09xHNLWaIw1QgWKvFm/p3xZxsuu+wKjBvX4AV86/OS2kvSW0d0Ym+aMdUZMXprGi4YU1uZTn1iWId964ktHIrEuC6XrP06tYEvhxuQqUvra4/7oYhd9TOvWbVWakOXLV0hL7N+A07BVVcPrkOn/5V2OXhtooZ0t/xStnNnLr7833QUFxXLC2bSixMbUhNrtOVQj9mGcKOlJaXYvDkbX/7vK6lVH3BaP1x19ZX7bdrSP5Zh7Zp1WL1qrbyMr/vHNTjx5L77Pe5gd+CC4JefF2Ht6nXI3rJVrj1u/BgkJScd7Kkbj/9/GAG324MvPp+GnTm5OOGE4+UL6pbNWyQB6n5sN9x2x82VWiH/D8Pz//qW3/vPOJSXFwvAojMNdP0E/UuxSkSkPgJWs0VYEPq/6TbX3EcXlJVSGpDCbxQbaB4jFSFkn0RCiDMb0Ll1C6TFO2A2RJhtC5uFgq3UeCEjg6KbCYkJSElNluPEaVv0UaxISE1G5ubNyNmZg3POv1DaHg4GReeFpVSGcBTRYBABn0dYMbQQYgJI7Qgm62Qh8DoWq1VKkNwut3z11sEYlr1QI4bXtFnMkpTa4uKQ3KQp4pNSEZecAqM9DpaUFBiMERRlbcCmNathdyTimN59kJDeHEGWNkQhgr9EfJi8Bd0u+MtKBZBxFZegoKAQGzZlY9P2XORXuOEMhBCMxJR2i4jYUpQ2qsST4+IU4KGDG8Jg4gd8CwxWGxLi4yTmNpsFFaVlwoihjkfArxLuSiYJNTm0r/5kxLBkRmEkTH4JutGWWk2JUDSCJs3S0ffkfliw4Cfs2lUMu43aQExOI0hLSxN2XXy8Q1kCayAMS8iY4NItiewqsQfXmCxk7rDEJRaOip24xWIWhoEChqg0xDIV6gxHRA+IgAztufUxSIBQ3Jc0vRf2kW5/rRLoqDouyNIlHqeAoZqb9jM7SOyV6Z1T9XG8bfsOeO3Vt5FfUIxWGW2xYsUKTJgwDl27d8L4p/4Nl9ODtLSmmL9gASY9Px6FhXl4ZuLzGHjmJZgx4ytMemE8gkG6Opnw6OjHBXyh4Owjj9yPb2ZMR3JSCv5YvAyTX3wRJSX5UmZ12WWD8MD9jwiA9Oi/RmLVqqW47fbbceMNt2DunAWYOHEiysp3idMVMxJqxVBrRjkyBbBt604pe3vqqScxY8Z0hKMhtMlogw8/mIrWrVsLGMOyoezsbSgoKBC2yeTJk0V7h+Prk08+EhFigjF///sQPPqvURgy5CqcNXAgcnfmwmIykZOD1157AxdeeCl+XbQIQ6+7ToAJmIjFhGRcsAeyNmYiLj5Brv3I6NFKENxsxsMjR2L48BFYuXIlHrjvXplfs7+dJQ5N5557jli5UyOJ4/OOO+4ShyQycOigNHXqh9Kfw4YNw+bNW+T+OV4vueQi2Gzx+P777wVwJfvozjvvwvLlq9Qaz8A4QQNjbhEwZuzYMXC6XYpFFosJuEWhcY4xVV7HZ40CJDnNFEFG5YFkEPHvFroqkecXjogm0Pjxz9b6HmkAzJgDeb8dHBjDK9YGyDRcMKZ6jA6jgG89sYVDkZzt+5INOfmuZ7Aqu/TPvad33vqvsC2ONjDmUIy1A3nyHI5jZs/8DnN/UOh/QwRjjubY6/37+itvIStzU53BGB7HhcSTYycIs+lwgTF6e/Ny8/DS5NdkMf1XBGO2bduBHdt2oO9JvSvLFw7HXGu8RlUEmNC9/+5UbN+2A3eNuF3K3biRWZm5MRMnn3KSWOT+f9j4BX3F8lVITUnGMd2O+f9wy/u9x/ffeUrAGDIO9GSEBzEZ0a2rdbo+2QNxdPqx2yuTYynz0ZxtmITrgpj84sykxWa2ihW0COUSoEEMDiPQqWULNEuOQzTkFSFYltTwC7jH5RbAvKK8XMpqUlNTYLWy/MQsgiAWqx32xHi4fV4s+u13dO7SFd2P6yFATNgfEI0IQziCWCiMKG2aQwpsoDYN2Rw6G4DJnK5rIhKV1I6hngkTMzJEbHaYLBbEJyaIhkpcYjKSU1MRM9tgtDkopAOjxQRjwIOspX+gvLgYnXv2RtPOxyBmYvlPQMAdA8yIEUQyRhF0VcBfVgZvaQkqiopRVFiCjZsJxuQht8wJDxkjUYPYVAsjJBqtFKoli4fsIMae/eKhACkAu03ZQps1hklCQjw8bqfEg5kktXIIbnEjE0CBIkatbDco+jEERMiGYZwJPMWgnJfo0tPvtFPFvnvO3AUCLlAbSLRWEEWTpk3Qpm1rYQ1RpDiqMZsIlhBEYYkRyz2Y8JKVI8K+FEcOhiD+O5LlqiRYSCk0OzeYxCEoFAkKCCdtZ8Kvbbx36gRxzAl7y6TEnSvHnbBG/FJ6psR8a1vDq3yL7A91K7qtuyp7SU5KxbPPTkGLFm0QM5iwcOGPeOLJsYiLt8kaLhqhm1Wc2Du/9/6r8HicAsacefrF+Gr6/zDx2bFSHmM0mPHo6HEYfMU1mD+fZUoP4JWXX0Dv3n3w5Rdf4dXXXhYwb+CZZ+H22/6JjIwOcDorMPrRh7BmzQrccsstGDbsDvy08Cc8+eSTcLpKRX+FrDPF/iGgxTKzIHJ25AsYw/0IxrCEiGDMu++8h1atMnD//fdj9uzZ+PXX39C0aVPcddddwoghfkWXIzJUCDCsWrUOF118MUaNfgR3jxiOnxYuxIjhI+CuqMApA07GM888h9S0ZlizZgOGDBkiMaTtOy3lCWgyktmbsmGxWcWq/vzzz8f2bdtx5eDBePyJJ2C12TH9q+mYMGG8gKv/+c9bOKXfyXjxxcl46403JIu/9tqhGDfuKXF8mjJlCr766ktMnvwCLrjgXMycNRMjht8jc4EMnrFjH0NqalO88cabeOedt3HHHbdKSdbSZcsx6IrLpKSI8Rr3xHjcfOON+O7bbzH28cfh9noUKyYaRTBCcJDaUQpQ5JzQx5Qq5yMDh+As9Y7Cwo6hhTz3I6h7+eWD8fTTzzVEMGab8qWuz6bUcGo/ohZmTO0FPlWH17z6nm05csyY2tRsVLtr1jQeKAiwn6DX47SHqzxpf4wY0kk5CXbfeBxf/rtvrD2lVZ5OM6vPMKy5bz2CVePAPxeI4aVYdrHkj2UNAozhApcbF2UHux3NgMCCeQvxzdezGiQYs7+463XZUhf+F97ee/sDrF61pl5gDG/36aeelTKnww3GsDxq8qSXhFL/VwNjmOw//+yLsmi+/Iq/YeDZZ/yFR85ft+lkVr3+6lvo0qUzbrl9mCRyR9vG+SH6JJrI6d7u7/NPv8Bvvy6WGPz72ScPyTvrrx7Lj95/Gi5XmUpCYrHKJFfKjbQclWwE+QMT4oWVoBJrXTOGc1xnLDAeuiAm1220keaIk6/PBvmIDnMkjPYt09G2eRp8ngrYbWbRiGGSLmCMzy8uL26XExazAc2aNEVSSrIwHswWGyImk5QqrVu/QVin/fr3lwSTZUpSLiEsmQACXo/opUjJDCIiRkowhgk+wZ1QMCiCo3aHYsgIm4RrGQJOCQliMe2IT5TEy2y1w0IQig5TVqtoi1gsBpRv2Yxtq1cjtVk62vfqA2NiMoIUL46FwLIckzkOBqMdhlgAAVcZIi43PMXFKCkoQHFRKbKyt2L95h3Y5fLCH43BG4ggwMRQ07Agc4HJgQJhWCplE7aNaKIYTHBYeW7R5ZW0y2qzIUJnIS2x5P1yjUZ4h+WvIqZqpIhsQMov+HWf/UXXKorLch7ZrGa4WYbUtCl69T0JCxcuQiaFie1xSEpMFqYKbcRbtGwudsc8NxkzBGQk1hTopROVCEEbJeHl7wkgSewNRhgiMWFLsHxFHcO2KN2QUITHBxGOKmCFvaeDKkpMWlmdc7zayVAy02FJjV/eV7iSEaPAnj03rSTJyEQdECOmKF2kCBVGEfCH8MCDo3DFoCHYmbcLr7/+Gr7/YZbE7qEHR2Lo0BuxNXsHPvr4Q3z22buw2cyY9NxLGHjGRfhy2meY8PS/YDBGpRzu0dFP4Morr8GCBfMwetTD6Na1E16a8iri4pJF1JaP43A4ILbedittyX14bMxILF+5BAMHnon77x0lAr8/zPkBYx9/FKFwAJFoWBNeDiMUJKgYrWTGjB8/AdNnTCP0hrZt2uKdt99Fmzbt8OCDD2LmzJm47bY7cO+990ruRABSOWkF4XI5kd6iBdau3SBuShkZrfD19Glo2qSpDCyj0EUo9hxG5sbNeO31t/DNzJkCdlAAmUBMLEIANCzW07Sh5wes5ukt5TocjxQaXr1mLd597z18/8P30oft27XD9Olfyhwnu4bHsVyR+5JB88wzz2D16hWSH3/8yVScdNJJGovLLPENBQJYsWoNpk37Cp9//ikefPhBDB9+N5YtXY5LL7sEUc5DoxETxj+N22+5RSyyxz4xFi43yxajwjQKcC5peJ+Mq6gawwqErrKXV2C1KsfULdy5y6BBV+Kpp2pnux9hZsyBgDF7uidVTqADAGME3Kg6wR5z8ciBMXrL9nxA1LEa68De/QeAK+wvQatLQ+py2X3ZWBNp/2bGLKxYtlKzrlNXpQp5z149MWjwZTVAl4U//oy5P8zDP0fcgZat1BfAA9/q0vpaHvN/akeq63368f+wZPHSIw7GEPh67aU30LvvCTj/wnMPPNQyX8mVPahTNOiDf5z/E2ZMn9ngwJj9zXPSYN9/90NZ/P3z7jsadIz317j/vvOBaGbUtUxJP9/T459F4a4jAcYUY/KkKX9JMGb+3B8FfOT29yFX4NTTB+yvexr//U+IwIfvf4zlS1fg8sF/w8Czjj5AjKWfr778Js47/2wMOK3/XiPIhfSUF14RhhA/HEycNL5REBvAB+//G25nudLWqP4C1j6OUkPEZreLRTVfzwTkmagokUsFvAht32KRP7rbD9lWUvqinbXK5CYKBANomZaCY9q1QtjvFteexJQk+ZpOTRrqvLjLKlBavEvAk6bp6WjevLnoljC39rG8xW5DOBrFsuXLkZiYhBNPPhk2Rxx8Xi+MsShCdEJyuxDwMzmn9K4qFfJpZTtS8kQHKN53LAqzySjMDrGwtlnkXNRiEXtv3oXRBLPDARMtuR1WKXcKFBdh3R9LpcSqR69eSG3bAVGzRb60Mxnn/ZtEwJjXCSPk9iDi9SJQWobCnB0oKSxC9nZqxuxAkdsHdzgKV4CitSHVGzEgGA6J0xDBGPaDOM6Io5BRSrasJrNowzDOun21lOaIBbeygCYwIsK/TNEZQjJuPF7NGcsu/crknNo0IuobDiE5OQmnnn46NmzcjF8XLxOWDM+fGBcnGjgs+Wrbrg1atmoh92m32aQcjesEumNxc0g5m0mcigiEeeh0RTtriw2xaEz+S8tzAeq0xJesnZjo18TkGK/PXVkWpUqplGOPvlk5Nq02GZMCxISDVd/1Nb92TetV4qnKksiAoENWRHSzWKrFdjPGaoyE0KfPibj//pFweXwYNXo08gvyhGnTt+9JuP32uwQIGDNmDDZv2SAlYgMHnoN77xmJn3/+ES+/8jyCIQpGGzHwzHNwww3DhPEycuQDok10bI/jcOklg9CrV2+JPRlbi3/7HTZ7HE49rT+mfvQ+vv1ulpTAnHHa2bjuH/8QfZ5PP/sEH079QDkOxYxSbkdtlXAohgcffAgDB56F9z/4ANOmfQmf34PEhATcM+JenH/BBXj55Zfw9ddfy/wlo+W0009Hhw7t5T4yMzOxZu0aHHtsD2S0aYN7770PWVmZSE9vKnbU5593nioFDIexavVqzJkzT7RnaFdNEIZIoJSoaWyu4XfehaHXDcVnn/8PdqsNl1xyqTiqUWLhgw8/FKaPAujYH1HRtLnzjjvQv38/2Y+A1Fj4kVMAACAASURBVM+//IJ58+Zh2bKlop0UjYSR1iQNt9xyK04+qR/SmzeHz+tDVtYGacsPP8wRgKR3n9548IGHBGwdNPhyaRfHzGmnnobJzz+P33//DeMnjIfH61asGY43YVYpgE40lKIRAVJVOZ42ZrT/EsiXuSfAo2JRXH4ZWT8N1k2pPquKvSW9el1fLQnvXvDO6nuqo2vP7o4sGKO3q+q+pZV/ZiJ6ALjC/pK0uvRwXS5bl+sw6WdSQgeIlNQU3Pfg3UhIqClmyUn36MgxQkm7+95/olXrVnVp4l72qUvLaz+0LvdzEA2TQxsCGMMH16SJk0Vg9Nzzz8ZFl1xwwLd1OGJ2wI07RAf+VcEYMrA+mfoZOnRsj7vv++chisaROU0jGHP44p6fl4/PP/1SKOVXDhmE5OTkw3fxxitJBPiMfmzU4yJ4yBKlY7p2Oaoiw/vjO5/aF4OvGoTTzzh1n/dHAeN1a9cLaNN/wClHVSwO9GY++vBZ+HxKqDboD0hCQ1YMy1yYcDAJ05kxXKTGxTkkcdVFXyWdiipbYD1RYb/QAUllZzGV2BAM0cqBzLEo4q1mdG7THMkOK4J+L8x2KxJSkhEJh+CtcMJXXiHCvmRSOJISkZCYLACDsCootBmNILVJExEtnTt/vpQrnXDyyWLPHAr6KJaCmMcrFtVsKwEBlu0w8fcH/HK/TEwJzNH6mhbSdKqxOGwwCDuESb4DoXBEABUCMeYEB12WYbQaYAiFkL9mDTZmbUJ62w7o3KMHbPHJynaYwAdvWXOUEriKiV0ogqjbB39pKYoFjNmFnTvzkbk1V8qUijw+eMNB+AMU1WXZlEGup+yhDcKKEcYSHV3IColzVIIxqv+rkgjllBQQpxrRzZDcMsrGixCz2lMxlxgDYZURiAiF4HDE4aRTTgEiBnw/dz7ydhUjTEcjM2CzW0Q/hABQh44d0LxlM7mshWCVUTFWCADpzHUCUYw95yg/7LCsRgF4KgnmvbHkhgwFcagxm6WkiRv/zevz7FFuxHGkbyaWi2haH+p3+j/y456Kkx4ZgnTq7zFx9CEgY7UpW3CpqjMa4A8FpY3KAtoMo5kMDxfsDpsAPRz7CfGJYu3NjawUXkOBkbT8Vmwek1mJLbOUiLEg64bgD+2R1ZwxwGEnEyYEh8UCf8ArZXncjyCjn/pHdLoKhqU/BFyjZbnXA5uNLHSjMHiUbkkMHrpbxccLkMF5SO0ZlsmRzSQxoAW1xpai9pDEnCCl0SztZhu9AR/iHQ7RUFIABce+egYQVGO/ERwVMFZcjVRZT/VNjouSseRQz5RgEDaLTbRg2J86i071WUjK47jxGcMY8lliNZtljkrJnGZHz304jgiOKrYK22VDKOiH1+vWWJFmEQDmfVksNvgDFHCuYuoJe98QFfZXMMA4KRCJc4pbMKSEkWkrbzUrFSGdIVO9FI7ucIqhpbS06KY0ZmyDdVOq0T97/lCjzmjf5Um1Ffbsq0xpX4wYvSFHHoypCslhIFLUztTbXxcdRMPqA2XUNRF/ZsJz4miSkdEa9z10zx6t56QZ+cBooZQeHBhTn9bXMrQPIm776ZLKf24oYMyEcROlTrURjNl/zzVEMKYuc+/3RYvx2SdfiE1iIxhzeAR89dFE69O/KjNm/zOicY8/OwKkiT/x2FNymZGjH5Sv2EfTxgXyA/eMlFuqCxhzNN37obqXLz6fgmDAI4YAFNA1G43i3MMkjGUk1YV6mczw97qVsE7V9/u9ktDrgIxihJjEEYkfzvXzMA9lIhwJ+WGJRdC1Y1u0bd5Mfg6ZyLqxIxIIIujywF1aDp/HLc49oofC5EdLgngtJqxk0rAN27ZtR+amLUht1hzH9+6NOJsVfmc5ghVOGASACSBI0VgNFBHd1og6nu3kj9RdUQvlmGigMJmkWwpBkbDJDFNSPIzxdnUv/gAKszYje+0qmOPj0O3kfkhokQ6DyY6oL6C+qBMLsBgBlr5Qg4L22cEoIm4v/CzBKipEwc4c5OzMw/b8UuwsKkMeXaUIXISj8PtCIqDLRFmcgcJMRE3CNhG7ZoPGZrFYxZK7khajDQz2ARkxFDVVFs+K98TE3WQgu5zslKgklQTYmIBSqyVmNKJDp45iJb50yTLk5hUiTHZLGDBbjbA5LDJGqBvT5ZguaJreRBx1LAYFxqiyF6XnIiCEmSAGRZmZiIeFzUEHIIIZVbocMQFjBOATG3QFuDGRJ0ihZAqq1uUC6mmO1DoTSxcPVt5N+t7KvFqwCLEtlp9UHEIEh/xyTRGeJsBkNMJLJpXYmyv7bwOZTsGgJPCsZVGCwHSZYvlVFZtMARPqOgR5RGA4xngQdIiIsLJiSynQiYACWJYVM8IYC4p2DK8fDEY062qWEFFrhyCIAVabFZFYSJheivXE8ioyOwgkUWdIxVwBGhFxqWJb2MdsP8vB+DuOd+7LMCmAhaViZDqpcjFuPAcBJbFxjlGIW/Ur74lsMulfTbdGt7Sv/jzSVSU4N7lRh4kABs/F3+klZqpktqbbFe+VJXf6vzHOOqDGOLJfeN8C3lh5PMEXgn2qVFKMy0RwXNmq688vnpe/J8BjVBQpYXgRkCFAqwBblgcaYLLQcU3pB0VkLNTcqoPOPP+gQX9vqGVK2/efzVaiKYo6VyspZB9J7f5JJPveo2GAMRopVJq6/5Ad1Mu33qc/ON2Tulxuz/KkvY4EufW/AhhTl+T2oPpRO/hoAmMOV8wORdwP5hwNDYypa9wbwRigsUzpYEZ+47FHKgJkLT4zYZJc/tExI9EsvdmRasqfct1GMObgwzr9y1fg97krbWQpeEuRXvlaLLR9JqIEJ5Ror0pamFAzEdTKRmIqOSILTn+vKKeSKCwmxbQhO4aaJcJOCflhNwEd27REh5YtxL46bIgoc6BwFCGfD87iEoQCQSQmxMtNBkIB5q1ISEyUJJlgTHxKsoAtTG13bMvBqvUbkZCUhJ49eqBJcpKAJiGvG16fSxJQkRSOEoygUEdESq+oD8PsLwRa6tJVRyWfRlppG4ziBBSl409yPKzxcTCEYyjdvBXrFy1GLORDx57HoVWPY2FIjEfMYEXEF6AMrUr2+NXfahah0GggAGMggrDbi6CLzJ9S5G3fhpycPOQXuZBTWIKc4hJ4mRjCCLdfsTBUdkTtGbMGKhAUoeV4VEpsBDhjHY7OANEsqvWfyY6hhoqu52LQRHYJnEiSb4+TRD8UjcLt88Fss8GRkICduXkoyM2H2WJHmCUxoQiooZyYHC9JKoWZu3XvhtQm1PIJCTOG7RBmkGaPzhiQGUMgRv9DNocCOnSARCXJZDoJC0GHxLSxF6aQ725gjD7qdcCn8udIFGaCTkyk5Uy08tY4QJoGiF5WZzASFAxqtuZmpd+iAQUhOhXRZpkOOxqDR4AcIwEkBcYoEIH7KNaRLvLK+SHMlGBMyocIQBFQs1pNID5Dy2v2GwE6hkkAKxNBnrCAL2xzKEKwiC5RnH9qf16S1yGbhL8Ph9gW3qtqJ0vZCJ4QmCBoJ6LXBqOU7bGNBDXIqGGMyRjhOQng6eeQMWYik0fNb+6vg6rqZ5blqN8JM01jxVRnxuigiQJD1L4CHArLi4wUspj08iQF+ij2DF21FFtHhMM5D6X0SQm5KKKUGlsK9FKi06pNBLcUmKKAJTJoWOZHtg1ZQ6rPhEljU9dnbHh/ZM1pJnEIiM4SO1IBTrqwNEFqnqNqUxoyMr/lPoHBg6/6C7spaQBEZdK+h+Rv7foRe4NYqhHTtJg1RDBmT45PVUJUF/jiIF689Th9XZO0fbWmLperHWvbe7/tC4zhgkEcR8aMl0l96x03i7hY9U3/arPvKKqW88vPzpw8FOTny0OabJz05s0qrRtrOwfjRkpt7s480AWFdaydu3RCckqSLFT2tfHhQfvdLZu3yoMlo20GWrVquVeBwb2BMTyPLqi7r3tnrPLzC5CzPUfKulq2bCnxqluMFHWP9ZovPDcF5eUVOPOs03HOeWfVuEUzF2F2Rf+rvikaqw9bNm0RgS+6JZB1QceC+opLCqIfCqOkpFRo0SkpNUsh+LBUqvMh7NpViKSkJKSlpdZoj6KVBrAtezu6dO1cKQIpFFp/QL665eUVoG2bDLRt32a/oo88H78w0rWHzAZSR2kfu2b1WsycMXu/mjE8nuNoy+ZsFBeXolmzJujUqaM4nuwuSq0vjslO4tuHY5Qb252ZmSVlfS1atkT7Dm1rjEHGo7ioBNlbsmUBwCSNQnz8aqCPVZ7b7/Pjj8VLMX3aDLRr3xa33XlzjdhxzNcm6isvfL8febn58sdoMoqAaNNmTWrtY44JWoDTardN24zKa/A8/F3WxizRjOrSpQuaNm0ii419zqdgCCUlJcjcmCV16unN09G1axd88flXBybgW4tmDGNIq2D2M10lju3RrdZY7N5Oio3uzNkpcWGfdunSCUnJydqXt5p7740Zw7iQSrx+/UaUl5Wja7djpP/2J2DKZ4OzwoUtW7Lh9fjU2OrSsYYQem3UY7ZKX1jpLawSuKtqc/X5y3nJebB0yXKceHKffZYpsV0lxSXIzt4qug3NmjVDm3YZlRa6u8eQbWT8GR9HnF0sVvXn9sb1mfB4vRKPtm3b1EvInYkaxy1BDPYRt06dO8m82tsznIvlwl2F2LaVz26geYtmaJ2RIRTq/T33axvDMu/8fuzS2sBz8vnI53N9zsdn2o7tOXjt5TflMizt5TjVN7ZP2AuRiLjXbNu6HZ2P6bTH801PrrgPbVG7d++qFvLVNpm/Hi8qyitER6L6GHE5XfIs4vFdjumMJk2b1jrWq59PbHF9fnHiYhkKN74TW7RoIQmF+vqsnGbGjB4n/37pZRej34CTa7RLJUFcWKuFM9tQXFwi74vjex2310cI9+W5d2zfKf3giHOgfYd2SEtNFeZtbRsTHsY8e3M2junWpTKO8h4JBESrJjc3T9YSPNehELzf1zOwrv82/YuXBYzh2GKyxa/Y1G3gz7Qe5jzjO4zvHsZEB2H0caESIvVFXt9PFOAM/GatrLB5Pv1dJckbv9KbYkhPTULHjFZISY5HxEjx3ZgIhUZYLuD1wURiCb+EB/xaW4LiYGS1OQQ0IGNGMSLMMJhMKCgsxbYd2+FyOtE6PR0taUVtMSAc9MPl9yIoAsBmmFh+QlDGqEAmuiaRhcJklIkgwRmCBUzKyKcxs3RJkj8znLkF2LhkOYq270T7jm3Q6fjjYKeejc1K5RwBnYxCiyExwgijTSWZMerc0IZZmDFOuMuKUZSXix3bc5FXWIGdu0qws7gEHmrmGIxw+RQYo7R5DLBVln0EZEzTlpuQA4Vz+Ucgm0pwTF+BqzIS5QBjEnFVppHU6yA4Q/CBLABmlG6vF7wSARkKmrpcHiUCHGGSbhOtGYIxjjiWyMSQmpwizBh7nFXAJvpGsbBDXLO0ciOyiIigud0ezYKZ/RjSdDqq1voyljQ6BUV/eTOcT3wORujUozEZahvT+rOA6x8RMabbkKY5wzIlJuFM6fmOEdcvzl+5NJ2zNCCAZVpkVch7hYk92SmEcwi4qISebbDaFFOsqnSFIIeC3oK0IWd5DBkpIHssIOK6eskMxxbdmOjqJUCAVv7GOWcERWYVeMDqp6jUuJng5xjQxJx5HrtdK09iaZcABKpcR5hHAcV+UVpCCjBgH0fCLHkjIKTKgGR9SaFqYYJxM8mY5bOSbBiJjLZu1t2xeC6dgcR/599DUeVgtXuZkp4/6kCZsGEIbgori+3TgEqNOaVszRWDhWVaOjeBz3mxKA8E5L6FASSMIpY9KjCStDsdgFL9onhPfN7y+VXd8lyeUyxD5PNDnOMUiKOzmESLie5nAsBWlSepcUOgWB+vCmQS6oBYwgODr7gKEyY0RGvrgu2K7lLrzKn6ZY2dtP1rlBjVkpfvD4zRZED3+x5qGMwY9fBUW13gi/3e1p471Pu0B8eI0RtQl8vuS7i3+ijReVN7A2OcTqcIjHJhLsrztPsTIa4qyTj+jiUW+/4yqB4ui39fAopPMqFt0jRNQAuio4lJiTj5lBNr1Ubh5J/3wwKsWLEKZaVlarJqlMGu3brgyiGDkZSUWGsHrlm1FnPnLAA1FvSHG4/n4vtvl18iidbu297AGAJBVBFfvnSlPIj4xePYY7uJuC7bz23tmvWY9c23cLtcEg+6xBBYoQNVz17H4cqrrthnAsOH4Ddfz5brUAROv8/dE8GT+52Ev11+cY2mU2zx66++QVbm5koBQO7AxUWnLp1w2aBL0bx5ep0G+i8//Sr1/yXFpbK4Pu2MU3HFlZdVHst20YZww/pMWdATmDhj4Gki+qxv8+YuwJZN2QKe8csNBWqZTPBYjoFFv/wmZVjc2CcECm646fo9AB39fExIvvzfV9iwfqOMH33jwpvxZ8LJcbk3a2uOHYqebtiQKYmD/qWBgMfpZ56KCy46r/KcPNd3387BrvxdAjRxvNz/0D3Sn5wP+XkFle2mgGr/U/vJzwQQvvh8miSQFLkmCEhQjHOmU+eOGHLt32Ws0jr9y8+/0hZS/IJglH2qb6lpKbj3gRE1QABe9/tv54AuLnzRBWg5qn0tYrLE+OtJJccPxyKT35ycnQLMjX5MlR2wv2Z8PQvr124QcFTvA/bz4L9fvtcxQgDm21nfCyiqi0xy56TkJFlcEtw5WAFfAmVsN5Nd/StgalqqCNUe26N7rW0jsMX+Wr1ytYyp6s8IHnPV1YMFkKy+1QbGcHHAMUKLXgJYelxO6H08hv7jmloTdrbx54W/YukfyyQZ5cJEf1YSaLjtjpvRtBldE4Dy8nJM+9/XAowQnGA7mbhyPjOJ1DfG4Kcff8HmTVvkVwSeeQ/8Gv7Dd/PkeVaQv0sW1A88fC9aZ9Su4bVq5WrM4f75BTUWdpwvffqeIM9bvaab18nZkYMF836SMUO3KWoZcd4STPjog0/k/rhxvPL3HNN12fgc+e7bH7Apc7N86eUzX/8iyPu/euhVNdrBc27N3ibznceyBIgAJzUaKIbJhHzINVfWCaDT28dxQV0TAR95fa0dvJdjj+subl67z8Ha7o3z+a3X3kZpaVmlrS2BVvVFV23DbvkHFv36u8wzlv8S3Lv+xqESc33jeb74bJqMCd4j5yGff7379JJdOIZmffMdCvILBLyiyOToMdr8dbrwzfRZ8oyuMX9PHyAlRXvb2I+MAeeWfpy+L4HY6268Fq1bt8YnH32GrI2bBPDjxmfs7mDV3wZdgn79T8bKFauxcvkq7Nq1S4S4+57YW+ZKbRuf4bNmzMbaNetArTp9YxLRqnVrXHzpBQKuV9/olLcpa7O8R3j8ncNvFRCPz28yIn/5eZE8Z7lx3dOqVSuJvz7n6jI+/6x9Zk57TcAYtlVnv0gpAUtjQiqxpT4ff1dRUaHpTKjSAcaESZ4OzHDcE5DhxucAn7/Uf9DPSxBAGDJMGqMhJNgt6JDRChkt04V1wN/zCzpBEtouCVjo9yNK4Ve/H36vW4B4iz0OYAkFSx9gFKCCltd0OApEwti6dSvyduTAFInCYTIgOSFOwGAjv5RHwgLiMDXTv/I7CGaQXEJ9llBQnFzY9pQmaTBYTHDYbPA7XSjL34W8rdtRkl8kdt1denRF686dYYxPQMhkBiEJExkJTDCFLcEyHQuRBUTJciGryO1F2O2Bq2QXyoqLkJ9biJ15JcjZVYrc4hI4fV54o0a4NOFhJoJK28MofcBlre5kZTKT7WCDxWyVf9dLyxRApYsr8/KqhEMdxwRardANJrOUxHj9fgSjMWG/0I6aMASFTPn8p3W0lH4QbDED8YkO0d1Ib9YC7dq1hdGkEmLiJap8RrEI2BZh48Ak80itAyKic6LGlfqgUgnSsSfJoiD7gawV7aOUupc9Mwr9/Sn3od0Pxw+iYbHC5hEEmgiokd3k8weEXSUgGRN/EdHRSmjE1UjFR8SGQ3Qr4n2ocjvGggk816miLyMC1gQ/COApQITsDr6beR7OgWCAHwGVMDHbyueT0UTwxw+TSTEvOODMZivMxP/4xySFUCouLEMKRaRcjbfH31oJLtsImhDoIXTGecjxEBEwSN+o62PmSQn+aa5n/CDGtooOjYAxKv6ii6PFnUw0XQRa1jWkommbDsbojBeCMXr/6etUPZ/lPnopkuhN8fwU4dXEdPW+02Mj4F2lyx8ZSOp5TjCIzwPFbFFjS+aB6BCp+2V7mXswDgSuuFUvudLzEwEjxUlMGcBwU+CVsq7mueV9T0ac0VzJ1BInsohiQan7pMC06g/9+XHFoCvx9F8OjNE6VrpRm2BSsVRtrlUiUHUEY6pP0xpq8Pt4ezWCMbUH51A42uj9wcSSG5OU6lvdmTc1e3ZvYAwnCxNHThQuxjn5mbSSMssknEnDcT174PQzT9vHiFDXYkLAL4np6c1w6+03yRcxnv9/n07DiuUrBYxhslp946K98ov7qf1wzvlny1fRjRsyMf3LGbIg7tOXi7+rq4FvCnkl6+CrL74W1gGBCH7NZTJLJgLbzQXEiPvukiS1+rY3MIbnZJL22cf/Q0abDPxj2NAax/Jenvn384LxUtCRX0r5AOKC+tefF0nicvtdt+wTjGGcuQjmQnnaF1/LYrjn8cfh+BN6CiWSCQpfvkwcJAHWNoIAjG1CQjzOPPsMWdCyPVzIrlqxWtpBBgPbRSX//W2kPO/YkQO6hZAdcOrp/QVIqr7xhcLF/dT3PxbAgY4uV1ZLBNat3SCL7mVLlsthdw6/TQAKxo+MByafHTu1R15ugezHhzz7qTabXoIgL09+VV4qp54xAMf36ilfcTdvYtL6s4ADagFbOxhDQOXNV98WptLFl1wgbmEKFFogMeK1r6QrjeYYwkSczIh5c+ZLgpGckixfvydNfEHsLTmWtm7ZKsnBP4ZdBybrXGBMfm6KsEbuHH673B9jtHDBzwKgsG/uffBuAWMInOXk5EqS8duvv0vfXHjx+QhozIGtW7bh4ksvRNfuCizkAm9T1iZ88N5UGbfX3XCtJOBcOMz4aiZ+W7RYFo4PjLwXzbTEnwu0lctXCgDKccPxQgtnJofvvPme0GkpOtq8eTOsXrlW+pvPDyZ8+jn0/masMjdk4b/vfigi33RX4XjmGGMyxsSTX+65HSgYM/T6qyXOU9//BEnJiRI/Ag786q0vkB965P49tDnYhk+mfo7169bjtDNOwznnDZTFBscf5zrHL58t11w3pMYzYncwhsnMO2+9J2OZjJrmLZoLGMJnBZcH99w/ogZgwnvlOJn6wScS3wsvOR+nnT5AnpEEKd97+32Zd5yLnPf6xnvhXOUxjOWYJ0bX+kwg++XRR8YKc4NzhxvBFz6DCP4QkOF4rw2M4bOKjnAEBvmsOve8s9GmXRtJaJmM5+zYKc9IgkAEefREu6ysTNpOwI0Agg4mTXrmRRm3BJgJBHLcPTz6AbRsuW+dFI4b3idjQdCTfUCAh3323ew5WLjgJ2F23fnP22oAO5w3z02cLH034t475R4YN4K4BIGbNEmTDwAiZLqfjW3gGHr3P/8Vx5Rrhl6Fjp06CiWdwBafARz3t95xE7p177q/00kfkCFEkJpsPG58bjGenM8Eis4+Z6DEiAAd31/cOGdPPKlPjfMzDuxL/TzX33At+mr7EDDmB4g/fl8iMWf8x/0fe+cBHldxffG72l2tZMmWu41xodfQCS0JoRNCMTElJCShhhZK6L2E4kI3YEy3aaFDQicQ/ikklBAIvRfbuKtre/1/v3vfrJ7WK2ldaImGT5+R9u178+bNzJt75pxzLznPxu9NMxTgZvzyjNh0AGDpafxSZ+Zzxthuu++iz6GttV3+8cKLCqZQ3+NPPEbGjhur5+N+7ph5t9aXfrLWWmtIRzSq7BR2/XkH0W8A8Bhrf/vrC7rx8N0tNisLxnCvM2+9UxmDW269pWy9zRY6Tv/z+hsKqjhw5tBfH6TvPFdYf3B+2oFnCTN31VXHqYE1YBTzBHMRoNWbb7yt/QSQcXkzEPbaESo44Lknb5GWlsWWrScSUUmBsSnsh0DH0uAW9J1PG7lgygFgajCLaW+/fnq82+3WIAspTLUZm7LjbswU2AB5qcpmZNjgBll91dFSXxvWLDnMKRiMhmphGBQk2toqufaYpMnQgwdNVZVE+tVJgSCvJiLhCECMmQpXRaqlCvNh2LfRqMyf/YUsmD1HUpjYZs0otX//ehnQv7/0G1AngWBA39G5dFrSyYTWD/+I9o6o/n9dwwBJJuKSjnVILpqQVGtU2ptbdOd85JgxMm7tNWXAsGFSO2iQZPEHYWc9FJQ8Jqya3lokQnBHW8IYISCNJyXR0iptjQulvaVRFi1sljlzF8uCxnaZs6hRWqJRSeSrpC2R9Lw+jAXojFRpX2M/Y3Zru/TGarJ21mfoBbdd19psNhpLhnEJcIWPDowKol+VcGE46xmg8m7WVXEBthAsHJGa2rBE0JeRAWeVVfQ9DxCD5wyGvsQP9APHnlJvnzQZnRIGcqgpLQCFxXz+YBwZGaazCuZ4PiGcx4Ao68ju+K7d2gyiWdMytgFjyFhEH4IZw72RlQm2D1Io1learQmwisBaMyuZhw39Rr1sYKfA0lKT2BoFxgE8aGfqQDvyw7H0H+6TMQCbD3ASVry7R+efw9/1e4jQAsZKUUlOMKzG1sr2DQIA2bgzljtsG5MiKTuq1jbDqGcWM+i8x/jDE0axIwNIzdvJnoVjSzkgQ8ehN8bdepRzG0DHtY05BdsJKRXFgQ7u/HCgEmlj4fiZQv4NcHdt92+RwaQ+ydDmbPO7eG7voQJIUXfXp7UPZAz4cpsy7l4AyXhGlk3LADedewDlfFIiNdxFdqXeSZjvwmayfuqKMegB3cgoBrCa02eizBj15vEkV7QPHcQbbzyLCXvvIxO/kWDM/N49Y7oDYyoBA0oxmm8HGKOQU/HBd2WFYdTx4wAAIABJREFUVMIjqeCtWnrIMpy2cqBkyfr4L/enp5+TZ595rnjQT3+2n2y+xWbFgd373bizdT7tZfWMKUVty1/brke9+SHo9WdbYKIFWNl0801lzbVWL56CSeGRhx6VV17+l/zswP1l44030sneFQKl6dfdpBPAkcccrrvH/s9uvWmmLq7ZpWOCcIUdxxuuu1nmzZuvwNLOu+7YpdrlwBjq8uwzf9bgYautt1RT3dJAgKD0zpl36/kIrF1hAURww+6ue069PSPatTsDXyYo/y4l57/qimuFQOq3Jx2rQaQr1Bsw5IH7H9aFGCwBgo5KChPwDdNu0oC0HBjDOTg/7QxbpRSM4XNeeIAoAHEEpC/+42VlaRz4qwNklVXGFReeN06/RUGoTTffRAhI/IW2uG7qdA02YIoAhPgLDJAZt9yh8pByYAwv3muvvl7ZXcedeIxK1Fyx3dW/KhsJAIIAr75/ZyaxF/72T3n4wT9oeyMXIw08jADSAAIg3n/PQ3LM8UfKmDGjVXJ1zZXT5Ltbbi4AC/5rEHDR7+hv/nmgO88Y2xXqlAvxDG65aYa297kXnKWLXleQsk294lqVtP3m+KO6jAOOAfhinLDwOf3sU/T/kdBM2HdvvQ8Ksp7LJl+p/7/fAfvINh7Tx12De4MNADDwi4MOVEDUf3+wKKZdc6PApFtWMGb976yngfse43+sACsLMfr6a//+j9x79/26uADsYP7w92/GK8/lV4ccqMCwv30BbW+8/hbtF7QN9XfFD8acd+HZynhijMAOcCADYMDVV1yrAA1j2s+e4llwbgLw72y4vhx86C+7gCoYM/N8CX7POf+MLmOW4PKWG2/Tqhx/4m80MC4tSJDItHXsCUcv8Tnj6dKJV3QLxgAg3XzDrbL2OmvrWPPLNggW7vv9/Qqi0VakZf7hdj/ocnnmK+Zq+sz6G6yngOThRx6sIDxMBACR0844aQm2Uek9ECADPLGQBsz0M3gYl1dMuVqZZ34QgnMwlq+7eroyzmDA+J834Cn13n7HH3Z51ks0oPcH2DzXXX29stDoA/62pk8B+gBscR3HcOvuXP6/w1a54tKp+qezzj1dhg0fWtxddMdxj6eddJb+Wg6M4e/MX2efcb4eU9oO/I3+RRsy5s4451Qdv4BRE/b7if5Lof6XTrLxu+9PJxRBZVcP6w+3yaqrr6L91M+GImAiLeofH3lcwRgnjaRtujPwLZ2fuA6g/L9ffb0sGMNYAch97533FUzhPe/3BmD+4R2A7ArA74yzSZ/qS9icz8vUK6cpQ+iQw38lr//7Dfn8s8+1TQFj3LG33DhDAZqNNt5Q2TFfd/nzk7dIPG5sLnb+AfKYY1xRtoWXtpo24nNLIZzVsebkSxzDWCwGfSoBIG20BYjKsgtWaQYgNfQMiFQHClJfG1FmzKgRQySMmSbyDna9qwiyRRLRqOQSScmlkWbAEihI3YABUj9woARgQ0XI2qIGJMqWwehXA2124zN5SUZj0rpwoSz4bJYkW9qkoMFVQmLphATDQfVfQcZUQA6EZC9tnhzh6ogGefjbZJMJCVcFJFIF0IQkKiQjx60iK62+qlT3HyCRAQMkEKxWgIP65ekWYS8FLr4c6vNh6bVT7R3SvmiRGgy3Ni2W+fMWyvxF7dLUHpfZixqlqbVVYjmReCanckvzBrHAkXe8Miw0oARoIHONAQNK+VB5j7FoqLufqUD8AVNV2SMKhWk8bAG9Zi6CiRtQw1iup8AJgAPSj5wxoOr71ygTBr+V1ddaW+WhLuMOZqikSVawg/pmzQMIJoZ6bhRg0iU0Ww1xHswYtzbX4wuANjGVIzt2Bn3QAIOSqE9vlet4LByPiZ6MW4ak2lraiPObtxCbOmbHElCgQc+vIZlRHDjOGe3y/GGE8BxN6mOyRIJyB8TwuwMRHPhIuzqLADXvFQMUHBijhr+KmABA2PeZ4wBttK0A1cIm+VOwRQETG4WMQa6NsgjTYH1m3r98j2OR9HAuZRJ5kie+C6DP9xnfHGvgBsdazGNrOHtmtJ31NWRjNIxL++yBJlXmp0SbpbJLSpRcu7i5o8h08q5lzC5MitMmq/N8g9zxBnjQNgbaFsEeGHOeKa+Lnbl/8+OJKPCObEtZXbQnY8AzH3YGwcgfSV/PczAzZjMT55q0nUqbgiFlsqkkyvtPn1/egBjrj5Z2ndbjeNp3nwnfVJmSH4zpikF4be7Rm7zx5WegOTCmJxyhnFSpM3Tv3nPE/9L7+pgxDmnUx/rlvYeX+tT+ei1btfyMmIkXTVniJOzEsztUGeCjJLAu51hWMKbnu+naUOxksbu1yWYb68K3Nw8GFpjXX3eTBkYE8uWOJ4Bk9xy6NEEkhQlz2jU36G4o0pJyFH6kCOzGEYxivuhvt1Iwhh2r55/9izJtkOLA3Cjnv0KQwA7nKquuIocfcbAyf5a19ATG+M/JcdwL7As/s8N/DC+TO2feJW+9+Y7+GUADtlAlhYU/wUB3YAzXBwiB2VIOjGGyJZDgWdA/AQwAzqDE+8sD9z2sDBEYL6WLaIJCdvP33X+CBvrlSk8GvoBoBJflgk7OFY1GZfIll6t0AqDF3zbIPG6/7S69JIwimEWwWCi89O69+wHZ74AJ+jImCACYghF13AlHaxDeW6nUwJe+RRt/Z4P1ZPsdt+tyWoK5a66+Xv0XaNvS3X2CFgIZXnjspLPwQw7hB/S4l9NPPlvPSzttt/22xWvwjAly2KE+4eRjFUQrV5Y3tTWLJ/owO+ulBTAGhs+IkcPljLNPLX48a9ZsDU4JyJADlRuXky++TAP+bbf7QRepnR+MoW9ynzBQ/PMMC7lLJ1+psrMddtpOpY2uAIjcc+d9GjzyWek8AxsOVgSMpLPPO30JH4tJF12qsrfS83J+Fjw3Tb9Vx8sJJ/1mCTkOjLlzzrigLBjj5j/YFN09L74P2wWwCengsccf3cWvg7HIfE3BK+r4k44tsgAJGGH7jf/JHr36rLz0z1cUTEcOyn12adtcTucG6glbZcutOz1J3nj9DZl5210KkB7722O6laH2Nr74HHYKzC3Aery3ugARBQDnmxWwBJxErlhpKQfGlH7XD2h0B8b4AZtyYAzsw6lXXqfPmnakjx90aOn4zcjpJxvow3PZbocfFqtCf6CdAWQA9rqTlqnnAzveXukJjCnXRvQX+k05ZswH73+k4CDeT4f++uCyTcymAfIogpWf/mxf2cqXHtt/D4Bp9FvmOv/GAycFUAJcB9itdNOh0ue9LMcBxkghq+OX54YUifFjXjDmAcK7A6kS98haA9Ae8JJxpxlMVEpiwacL8tid1tWVZpwxrMQ8SszLgXV/XXVYaiMhGdbQX8aOHqEAfiGZkGQ8oUwSmDBZgmDNimKMABgO9f37SX3DQMmSOrq6xsATQBgYFWGyOLHrLhIMYGIaQL8gicYWSTW1SKq1XZobF0lTW5Ok0glJpJOSz6YkCFiBPCVt6YL5LjdQHa7S4J4AFzPY2v79pa6+QYaNGi39hg2V8ID+CggBxCCvUvYJQZ4LJrUNyI4UV7PhYCYnTfPmSvvihdLe2ixNja2yoLFDFjS1yezFjdLc1i4deOawA69SkYD6j/BMHFvAgC9kL85jw6J22p7AUo2T8YLxsxq8OVvNflXygckKrBFABI/54TE2NGinzqqkwYw2qwynurqIVIXy2v5rrrOODB48tJiRSL081BTYglZkbgT9KtXx/HnoM9wLsg8DSzrX33kxrzxNO04L+gyJ3X24v9G+JjMydoVe0ZPkAFKlM0llw2jGoqqA1NTWalaceCKhgKC6wXhMHvM3MuCG/4dxoumN6XMqrzH5nvr3ZNLFvu4AEj2PJ0kzQAPJDV5GnbIrx1RysmlnjuvGi/M2od3tvF4qdDXYdVIokzFh1FsoGCMFAMLkMyavU/CJPpw3AIZnkckgnQrqO0VZYDBAUsZuM2aOjXOtO0CNIkAGygGiObmRA0pgidLWDE+X3rrcO8XPbDEgpSuLhu+EitIfO4PGOAHYK441hJmu5w/jXcTJpVj3IIPjnvG/sYxdSWWtuevp+PGeDVK2cKjTfJebMBZTta6TAWPwDcL0WGcsBe7MzJj5wJ6zGR4bKGfAFM8HA9+LysS8VHnWZ3Pl1ZffXpapueLvbLvDd2XYcNv08JfAF70xY3zoi9HgfGF3BWmBe4Zb+sAYm5Urfo42CDxUfem+1fVod8lSVow7CsbFAT/bv5vUWUsM568FjGHXjJ1eJstVV1tVJUmlhq/+mhKAswML3di/I+0/Bto1FGsWaOx6MqBZWBPIrEya7pOPLQtQEQQDAFAunnxBF5NNPxiDT8WMW+/Qhexhvz64y856aasilbnq8mv0z/ifEGCULhYr7QOVgjEwEaZeMU0Xcey+l/piuOtBbSco5bzs8FdK4V6RYAy7OgR95VgAMKD+/tcXlgBjYCRcPvkqfSFfcPG53Uq8ugNjeIHAqmlpbpXfnnLcEvIb2odFzNWXX6P0f1hUfinBG/95SxkTlI032UilaX7gzu0Q8zeYSRedP0nbGNDgZwf+tFfQq1Iwxi00ypmMsni/9qrr1eejJzCGewAoOuHE3xQ9jlz/8AdepWAMbJXrpl4vw4cPl9POOrlbwHd5wRj6JPKCcsWNaep56ZUTi6CLC75g0+y4U1eTa3cewMI333hLQSpAXff8/GAMixB240t9r/R6k65QwLcUNOEzFhosOMqB4AAAD9z7ULdgDHMb3jgwtZD8+Avyy6lXXCfrrre2+qmUnt+xKcrJlABPGbfQ3M+78KxunxfA+D13368LSeYOPyMM2dv99zyoVSoHFrkd+t7mM6Vte3KM0mP5rDswBg+Qi383WccS0saf/WJ/ZZ8tS+mpDpz/2wLGcO9sHgDOYZbuL13GbwkYgzzpphtuVQAcZo2fcdJTey4tGENfp8+XA2Puv/dBZUWO/8meZWWoNg8nNDsVcz4g3FnnnV6snh+MYSzwri8HKj35+NPKYP2mgDF/euwmCVblleXC3I0/kAv8HeuF+7FMSWwMxDRwoe15xi7o8j8n2kL9YfCj0PW+ATLIQ8ygNaA+EjVkeAlVSb/qkIxbeYSMHD7M0g/DeMBENZ2SAuMTeQFBdC4vGd1Vz0tNXa0EMPENw8aBTZCRALKd6pCmI8YEtSpPUFllPjV4tXREpYrzphKSSiYkHmuX9pZmibe3Sy6VUnNVmCZVefPWYOcdM9Sa+hqpreun8oRgda0MGT5Kho0aJaH+9VJVWyP5IOavAc0oBAABwwDQCZUH1wbIwPMmS7aifEGa586T5gXzJEoq63hSFjbF5LP5izSbUlNHh8S89NYKEBTMkBRJhqVONnAAMCZfUHGRRIJVElbz17xkvPnMmeDQ5hZEGpuC+qgUiEA9m5NoPKnPJRSu1nTVBOoIOrjXDhhSmKVmRSJhAvoqCYQswcQaa60p/er7m4wjxTmoW5Vzn9Br8ewU2CATk5d5CFNa7sdSO1vR4DZghtyAMb6PtM8VMRvPmNexf7RfufjRAwSRnsGQwMOFLzsGigKJSQMh3LvKeX+4rEIwewD2kviqJJPWbnnxfJAKkojHLFuRB3Q40ISghrHiZFUqz1Jmi7GUiveoYI0Bh44Jb8CBtYN5ncDeAICAoWLpldWTxxL9aJ8EfqJu5mUCYJpXeZmTFjqZGOd0ITXnhflGn2EcqXQn7MAY83giy5iO3RyZ0BiCJttT8MsL8Ox+uLeg9m8HkDmwwhhcXMtADquLyaz84JuCQT6Poc45P2fsq4DVrROwIoMUTBgD43k+/H817LZwtRouJ5XVZnJIvR73iXcOhf/HLFnNeag3c4oxvrhZQBf1t/HAH8A4zqNp6YsgmzFq3Pva9YO99prwDTXwLQfGFBkyPuTFMyXSDuNGZQVgTJfji8O5MhDGHf51MWPs9r5k014d+T0tYZb8rDK2Svlzll6qOzBm5127Bywqqe1XwYxBc8rinx12CrtFyJU222JT9ZHxF9oM/xV2pPnMGeT6j2EQA4Dw8tlk042Vjs/3MEZlUchOkGMxlLYBen921wCDTjz1BNXluuLAGHYhmZQwjjz+pN8sweYoPSf1AeB5+cVX9CMmZyQrW261hYxaeaUKWUt21krBGHZNCSbYfT/l9N8uYYLpryNyC6Q+gA3dGSyW3tOKBGMIlnffa7ey3RGZGp4DpcwYDGNhZcA6QObQXekOjMFb6bIpV+mLhnOUAzPYBUA6xYvkZ7/4qfq/uOIHY2CT+D/T2aZkTsUbhmDA6WUx7IQxBNumHGujUjCm9L55udGHuT9ABQJ7zE17A2MAI0oNMl1/c5KEUjCGMUvgjrmv3xOotE7LC8bgQdGdjA8j1EkXX6bjEY8VJ6+aeNGlajQL+MXucrkCgwFa+JZbfbcLsOEHYwDZkEaVG9PIP5DblAMlSo8HHMWMlbkFVhX9pztmDGMRoJBFIlIlv4EvErg7Z/5ePa1WW61TWuWu1xMY44Li3gJSwLtrrpqmXgD4zvgzbTkwhjGxNEa9vb1ruNfmphb1GwMgxZOJflzKjOE8Tzz6lGAC7haizFvbfH9rZfJUCiiUqw9jE7AHwIvnxDXoC990Zgz3UtH4LQFj8DSCdQK7EXZhpWVFgjEXnT9R2xvWIxKi7sp99zwgsKkol145qRhU+cEYJHV7+8zk/ef6poExf37yVsnnUhpw8q6AhckcRv91kgLmcuYu2pvPuFfYMvxQ/HIE5xdDMIrUB3aLZUAxnw6CJoKcCD4nkpf66ohEwlUybFB/zX5WTeYUyUlIQwVj3KipKUQO5CPq79IuwUhYQZeqkGUSYtyGIyEFGWDIoBVSk1j0UBTkOZ5UCElSIZNWyVCyvU0K8aSkozGJxtolXchKLgkQZCCQVGMY7GVmyeWk34DBstLY1aRu2BD1qMljDKrwRUCqcgFJwYAhOw1gCcCSBp0k+cmod00+kZDo4iZpW7xAYu1t0toalcVtCZmzuFm+aG6RRe2tEgMMIIMLjI28sViQ+JhEwlJa1yozBi+MgESCuHh0gl0WTLOzbwwhhcOUzWDyM2Sg4UhEEBIl0illFpBNh+CV7DVcBT+ZhAI4VdrutWpem5fq2oCsu/66Mm7V1UzeATimYEonm53/pY+wpkknzQDVYpKApFNk04wrUOcP5I0Zk5BEMqGsBL7g4XY+81RR3xfW08a0ECFFt2ZtUh1SQRLIyjyvGbf+0fmZq9M3lKnlTFit3tbOJtmCyQNbiP7L9ZGt4MGHVCqdBBTj2gAFxkgxZo31MUs7DRiBoazJfgBSXDDPZ5w3EqnRzJXm4WNMFDACWBZGyoCdAbvIPFw62WeMH0aDpy5RQpT1DwfG8Be+Y2w1+9zGqAvCySJmdTbwocqTluWlwHPyxhL9J1DlZZhCXlWUChkYk8tVScGXGckPxkQiGAiHdK5wDBIDimw8UOhvykLzfu8ErQCbAKV8rJ18wAMZTRqvGaRgLuULUhOBbUeWqLyk8TvS+cbToSn5y0v7rinIzbjZ0sQD2hjrSIEt/ISol5dCHlCTfkKd7Rk5o2CTkfHwteoBkfHj95GJE68o+8r4mpkxs5eEAor4g/eRD+20+7FUUSXKFL25ckqnJaGXZQFj/t3tC3dFfLDNtpvL0GFdjVcrxJqW7/JLCcS4CWtZL1p6OYKviRdN7nI6THwP+Pn+mmGgfFlSllR63JRLLlVmAKkhf3vKCUuchgFz2klnKJX9uBN+I6NWLp+9o+sXl2wsJkwCx+efe97TeIoCCD/ZZ3yXQIzrQbtmsmHxVmpU7K5Dz4R+zk6C0yoiUcIkELmQP8ApvSkMEQFLStMH3/v7+9X8kp03KPQUAlF/pqDunieT1isvvSKP/uHxosYVUGbnXXfWYK7SYmDMJM0Ms9MuO3bLGMBoceZtd+juMfKjnlJ6cl8E1ZgjHnL4QRVVZfp1N3oyJcx5uxr4cgLqiTlnp0yp6zEmUzLJmGUTWTLg5Tx/eOiPPjDmV8W6AWyxQEdegxSvuwI1nTbn5XD51Z0yPqRuSNnw99l0043NeK5M4Xvs6ALe+QEWkykZM+aiSb/TrFj+UgrG0G/JUATd3mXU4cWJjI6sX6XFwJgHlHF13G9/0+szYfcYyRJ9zBaQBQUrCW5ZBB55zK+7kSldp+e+eDL30DWrkHuOJx1v8p/xE/YqypQ4P+1HO+4xfvdu2Sd8z8CYNzVg3u+nnT4fvd3UpIunqCfJgb/8WbdgDPU498wL1ND61DNPVjYJc8mpJ56hbQAYixluucIcsdY6a+k84QfEAHFgstGmF1x8Xllj605mDGDM9l1kSv5rwZx7/I9PqA8V9YKhBhgMWGxgzBll0xpPvuQyBZMAGE70zbvXXHWdzh8nn3ZiWRDXwJjzfDIl81FiAXvd1Gk6byHzwE+su4JkAvkL75Qjjj68C0hnYMwDuui7aNIFFWUZ6uk5Y0b797+9oEbm7P7TrrCQANl4pry//DIlzsVYYn677577lb1GoT4/2PZ7stdP9uytWy3xOTLEF174p7zw1xfULNbVAZ8SgmQDY3oyou96SpMpXa1/NM+YrhsKpePKZEpLSvBMpnSmnucXv/p50cDXXc1kStfa+GUOKskKtsT4VfZJp0wJ03HSPpOeesedd6i43QyMsTkBfxravafywL0PesyYzbuA/f77Yw4vl8HQnZf5nvcUZdKlF2t6etcXeI8wzujTfgmTv04GxjznMWMOrfhev6wDMfCNx9v1PggCkQiR4pa+zbrHvznAPOQ8ZFzGSgt0kQpYJhxtCwJGglFn5ioFY+dp9iPbWSbdNZMBXizVwaA01NfI0OFDZfDgBulXg+ktHiswOJAHIaEoSHUgJNlkWpKJdn1f5nSn22QMCvDUkOknoCAIQAQBnXpHuGQhXJzUQASWZIsiy097hxRiCQV5kC0lMylJRuPKHkDSQjYl2BawoZAujRg7VkauspqEBvSXfCErVQTeHoOikCZbkEm8MOLOwRYhYEVCk4xJqqVV8rGEtDc1SuOCuRKLR6WtLSZNrXFZ1BqVec1tsrC9TWK5nEQTKU21CxgDsyCZTEtCM+sgj6iSmtpqk1Ah9VIjX6NBwGghiOY76iWSM1CDNgc4MUAgL2FSB+cKgnFuAGBMU/kAoCB3scA5QcyJ1Av/EzVVLcjQoYNko802lAENDdLhZTJDRqYQh/OQU1AjrRklSVMO48IFyDCOSCpgsiAfs0JgriQkljQwS32GvIDXMVBYAwHGaIabPPeRlppIRGoiGAgb2BRPYxac1oDbw/AshlRCVicbh/6R8QAGslHRzgBQsHhgGGmK43zeMrPiBcT1VHZlzBgDXAxMcUCPyY1gsCg0pgG/gpD8powTizcAYzS9Nd5IarqLXyT9lX6MRAuZTpWkksba1BTrmhWJ48zzRq8NM4YTeqwjx2ix521mtYZF0IecVMhLyext1BGTWKYiWCDeuDUKltcGnoeMB6IWwQ2x9qECykTxkDPH9LG27kx/bWCL8/kxphb9ysmOisibQoTGnlOfHc87h7FoWY+sTVReZUo7Ywdp3Y0JR3uodxPPxjF61DLInr8zUwaMUfDF887JkSEL/x4F2/CsgSlFPzMQk7nQsWIMiTNyyV7j95HJk64qO0UbGPPWlzV963m33WGL7mRKFYAxJeSNnpgZ5cAY/53ZkP6mgjFkEuoM+L9pYMyKlCf5nwkLkmefeVYXJoAUu/xoZ/nuFpt7h/QOvJTruV8VGGMvCAxD58lLL76sen6X4hEpEsAD/ZUXwpmnnqNVtWw1lu6zt8JkhaSCBSxmjEuzE+jO7cAYFnwwNTDlpT74WcByqaTgBcHCElDHpQfFFPUn++5d0a5upWAMO+gYJ0LrPvn0E3sEY8isQjppM8n9eSW3ISsWjDmwS2pXfwW6A2MI3khvC1hx7AnHdFvn7sAYQCACGZgUZMPpLgV6dyf2gzETL71oiaC0u7mVzEJ4nACasPNPWWfddVTm5Af/KgVjePG99urr8uTjT6kGHXCQtO6AorzAMEk2mdKKB2MunXi5npuxufue5ZlN3N+XCcZwfsBJzFh/d8n5+hzN58Z8MvCh8GdgqaRz+8GY3118XpfsZO77vYExmp74/oflvXffU/NggONxq4xTf5UX/+mXKS0JxnAN+hftxqLplDMsO5EDEPc/oKtvhv+eugdjCsp2wSdow403lEMO6wQ2S9uENOTXXHmt9k+yfPm9gPxgzCVTLuxxXumprWm/t958W32t4rGYAnWYCsNSI4A0mdKnZcEYd17AopdfekXHE0wWCvPyz39xgER8RtLd1YM6vPv2uwrWAsLwXkCyRh1gH5hM6cP/SjBGwdRJV6iBOqbzu+/540qGhh6zosAYdnDdu7y3cfrav1/X9y1lyhWTlF1KMWbMtw+MeeqJm6S1pVGDDwITAEHb9c1LdYjsQ/2LDAaX1afUG88FPMoCIZuJZqXBu8ICJ7cL73wj2N3H70HPQ+BZRfrsWmV4DB8yUIYNrJdaJBSkONYMKGr5KnlSL8fYbTdmjkmQABICyhioClebVwfppdkth+4AGOJJIgr4l2QtxXQgm5NER5uk4zFJRqNSQJKTz6iUqK2jQwN6DdrAbpAeBaqkfvAQGbXG6lI7dDBb6JadJRhWtoqyUGAQmEerpUAmKNTUuVWSj7ZLx4KFkkeG1Nosi5sXSzyTko6OuLQBxixukwUtUVkUjUpLKiVxMsUQzCqTA0eboHREU5p+mgtUhwCxCtKvplr6wdyAAYTXhjIxLGWxpkT2ZBaY2CqryRs3PCdkOzAqAJOUUaTeLp6cqSooSQlJgv5gEJqEwwEFxHmP8DvrRieJIRCuVv8eC+iTZINKJj3GiqUP1vbBEDyONwySIcxgYU1VSbZg6ZnjyYR6/tC2HqfH+9fFeATUecnmkDsllElFemiCaPNQKUgqk1TxeWRvAAAgAElEQVSmi8bLBPB6Po3aiyBhKpkWAHj6j8mCqFmnKbAb0wCSamhLnyHAV90U9xpRMA6fIZM+0SIGjMCoAlBw44X2yKaRwYR9zHDzaFEZXzG9tGX3MQaJSZIoPCvXzrCYuC8ycyngmTNAASYHIJtBBMboMEaaxVuMISer8U+wbkwyXs3Q1gPIHLmEfg1bJifa92DMABKSsj6bSRVlQUWWk7JlrK1dWG592EATjjPAxsyB/X+ztSo93Yqy4lTm5ANtvPYwNosH/nopr51MS/uzD3hz9xvyupB/TewYgPYMjSHjxxM4Z/HefB5HxboHArL33vvKpEsuK/ve+maBMdoAHiDR9Z9i5SsFY7oDZipNae0uaDKlr5YZY8DHMtBWKl2aLMOpe2r3FXnZFXGdFQvGVN5Y0Ppvnn6rLhYZuLAPyBrBYGS3kMFKWtbd9vhRpU2mGYDwTSB70Smnd/ViqOQkfjCGHf5n//RnefqJZ7R+GCASbFVaSH0749bbNUsMz+nc351dUWrpSsEYZDwYI4Iqn3/RuV3kVqV1JC0yaUSRtHXnzVH6nSIY8/2uWWzccUvHjFl6MAYA4q47fq9ysnMusMC7XOkOjIFxMWXiZfqSxsy53O51T8+yOzCm0jHHAo2U8Jj7Ug4+7FcaSLpSKRhjcq3bdIF9Nt5APnaLecZ8OWAM9WT3HxYATLGeALEvG4y54JwLdbfoookXaPPR90757ek6R/x4j92WyIrW2xhdXjCG6159xTWaJhrGAxI3v3zmn/940ecZUx6MoY4XXzBRARHYgZgMP/bHx+WVl15V6VJ3/bU7MIbzMWbx2EH6cOHE87uVRwJyTL3qOpUpMbb8GbpWFBgD6E4mM54VgI8/FXanZ0zPYIx7jjAHCNTJkEWBZQFjrrfCc0aiSRD7m+OPVhaSf/76bwZjuM+rLp+q8tRK2Xf+tlkRzBjOd/IJp+k4xQAbhll3hWyFpKOH5Xb+hbYZQ/m2gjEPPTBV2tubpa7WGJWkhGatWh0JSSRcrfO4P6WsY7a6FNcazHh+EC7VNeNGJQqezIhjnFko48wfYLn3FN4sgVxGhtTXyUpDBklDbbUgACoUzCcCcIHx5Rg7nE9ZA6SzVkBEnSwI1SQIQAbzgDTFniQDSQOsmEAmJ1k8RWJxyabiEsSoNh6TFJmLUgkFZzo62vVa1Ju0tsR8Q4YPU9PeoeNGS6hfrRTwpQFoIsVNlQEmel8SNHNZ4ARAGAWMREKppDTNmSXtCxZKKtoh0WSHxNJJZca0NHdIS1tcFrcnZF5rqzTHAWOQ/5CpGd8RshRFJBbPSCIFu4U03SGpDhWUVVQbqZZIP3zBCsrK0ODV8x3ReLVAGmuT2JDYyPxIcgrGEFyTAjrnSaqch2d1OCTRdEHiKiUhu01AGhr6q5QWpivBeyIRV2mRBbIGarixoEaymN4CzAGSeH2EvgKLMJ5A7hNSxgifAZzxk8ykTWaUxYDXYx/ov16Qb1dQL5VMNunJrU0mBigTqjYwEI8dY5MYMKEBumdGo94ueIYgm/IMjAFvMN61vul5ipBNCaAHHxL1HMGF2iRNapwLi0N9RbyAHWaQB8bQ14whZvODC979zHAHNlBH/g54Q5/qlOx0pn92wAMgnwOH1K/Ju6uMpsPG54S6mX+QXdzq5jJx+f1OXJ06wR6rrBu3/L8DS8iqBRgDnqb9ERla1jJM+eubdUwUPHRgaXnSoCIE4ANjDOgipTSmxC4mgy3X1WenyJ7x2tH5VLnn6+pAG6n8Xk2qO8/h7gNI013HATxuHvGvl/3gS2e9bI53rBx/nQBjJk68vOwr45sFxmhLdAa/PnCpIq+YUs5LaRi9tEAM1flawBgP9ettYbbMn1eOLxQvUWnA1lOdKrls79dxZ+me4bQ0YMyxJ/xGVu5RplS+1gTGAwc1LLHLipb8ysuuVrSf1MLIiyhQ9WE2YPaLF0Zv2ZdcO2KK+fxz/6cTlWVT6poKubc+UArGsDB64L6HlJlARp1fH3WYyoJKCz4E7NSWykAAZK67Zrr63+A70pNm3p3TD8ZALf9xN2AUMojrr52uEhVSau+2e/eg1SUXTpamxiZliPQk3/Lfl3nGfCRbbPVd3b0uLV82GPPJx59o+mBeAkcfe+QSaZtdfboDY2CoXHHpVSqNwDzyh74sQb31Az5fGjAGzxYWSaWSOupOWte333xbZQLIBVxxYAx9nOC7u4K3CG1Beu29J4zvctiXDcY8goTsL3/XRcGZ557erXcScjWMcr8MmRJyPUC19dZbV8eQK1deNlXmzJ6j0gfGZTlfnu7adHnBGPfskCCcc/6ZS4z7SsGYPz7ymGaAoQ+QzQmZJYyAI485oii9LL2HnsCYp598RvAuohxx1GHqQVCufPHFXAXxMBkHZHMsBI5dUWAMQDEeYcjIkCn6waqewBhAehb5ZJTxF+biW2+aoWATAP0uu+7U6zC+9eYZ8vab76h0BXmmv48wf31VYAxGzFttveUS9YUtcdrJX55M6bE/PC7P//kv2vann3VKtz5q5eZ2B8bA6Ny2FwlXdzIlznvlpVerL9caa66h5rvdFddf9jtgX4FJ6sq3FYx5+IGp0tS0UOrr6rXfpRJJT3YB+8K8HwiakGs4g0vu2QVQrHmcRMQZbhJYasCb70yh63bgXVDpD4YsKMUDIqfprhtqI9JQUy01+KEo6GDsFzWgDQV1HrD0sgWprqmRgid/MmAEDwyTQ2lg6qXTxScmR4YdPGcAXvAmQaqUTEgmlZBEPC4dzU2S6GhX894ojJl0Wmpr+snQESNkyPARUjdwgAwaMUxCkRrJk2UIsKcQkBDsjGqkLgYfWGpjglFwEANjCkiS5s2T9gULJN7eKtFEuyQyaWmPJaStNSatHQmZ29Quc1tapC2JFwuBPFIU8w0JVFVLPJmRpP4kpL4f8pwqYbcfllF1dUhNffEAQd7hMvqY/ISEUhk1x/WyTBtzJcOJQ8reAZMxkCaroANBfzJXkIQnCQKIWWedtdWwPRg0VgIeKY5VbRmJOlkcKs/BVDWZUraVi9P4O3+Lx1PGAAG+wgOkYPKgdC6rYEyGdOMq2bGAvourb5E1Q/Dt/DuqJAhwAsiimZrMEBiplgIyKpuzehtYZTIaGCaGW8C+ABwqKMhEqamp1XMpsKNZdWgnD2hTQMYzmnFBrQ+MoS87VoWBVQYOuFjI/euCfcaRA0r8xzgmiQMCeC7cE0wdHZOAkgouYbZr8jLte17Kc5e+2YEqLjuSM/V3QCk+PC4tubFoLAV08Xtq5muSJe1THgNK6+8YLya26mS7aIYtZzbs5en2Jkz+ThzC+9KlDdf7hi2DmbCTvHkAjJs3+LqLs5iDKO5e3L2ZXK9TAsd51Qg42wn6uPnH3R/nccwhzuO/Hp+55+DOxd/c8/12gTH+lElLGPd20pl6XbV0OWBZYBg7wVcDxmwmQ4cN8jR9OgxLxFlLd7e9Hl0JKlJykt5Bku6vWunlKpNC+c9WNBjqQhfrDYxhsJx64ulKLT362KNk7LjuUiN3X/Pf33mvBmrlgIDbbp6pi/aTT/tt0Y+G7DoEKrQjgVa5XVDqRaAGyLDmWmtogwJQsGPNYMajpHTH2rU6u0swaErlDaVgDMczoUGpJ/Bj54J0q6WgCxKSYcOGqQ9NaXkIidA/XtLgaO111+61u3HAxXjGNLeoyfG+3XhwMMmz6wvQQ8FPw7/77C708UefKM27N++V0ooR+MDqIFAEKPMX2n7e3Ply0/Rb1DyWZ1sqC+vqGbP0zJhoR1QunXyF8C/ZJU4/+1Q1Z/OXpqYmuXHazSphoVx5TSelkevDFEC2ht/RGWedWtZ/iL5CvyH485tFLw0Y89qrr8msWXOU4VBa/vqXv6svDqAazCRXnEfC6DGjte+XKywYT/7tafoRvj1IlPwFUOGG629WU9IVLVPiOl/Mmau767QRXhSAWqX94KMPPpKbb7pNwShkIEhsKi3OM4bv8N1yBYkKwd5hRxzSxdsEA1jAVxYfsB7KZeqin9I2pIn2Z2BZXjAGxhbGqJYN6eQu1WbB8dQTT8vzz/2lW88Y9wXmIMYmhfTcAHc//fn+stnm5f2VOK4nMIb7mjLxcl18AlIdfuShZY2r8dbAY6McW2FFgDH0FxgRFMuU1RUoZs4ACIE9U+oZw/PmmZVj8Ll6OyZRT/3MX4dyfZeAgrlj9uw5X4pMibohpeP9AVgOg6t07OABBRuKUs43aXk9Y5AY4htDf9h6m61kvwP2KcuWIhscu+9Oysm4cWDMj368a7cZDd399ATGkBnxmaf+pIciVUKKUbo+YnxeMeVKBSfOOu+MLsDdtxWMefDeqwyMqa+3TSgN3snOklJzVAI+ZKvIgtzuPawRFwjRFoA2zCcOuGGuQ6JEsO7fZdZda8/w1wE3BFb8v54PnxbJSU04IJFAQSJSkPrqagl6QXt1pFpZyaSaVmuIUFDCCoyYeW0wbL40BOSs8kJBzwsFmQV+KcmU5NMpySQSkk3ENINSOhGXaHubxOMxibW3a4ajTCoj0XhcwZYx48bJamuvJZH6OjyBpb5/f6nlmmqmS3ahkERqa6UAAGAuuhZ4IyeBHaPBZUGysZi0z58viZYWSXS0SHNbk0STCcnmqySRysms+Yvks7mLZCH+UKmcpGAheBlyUsp4AGCgnWCkJNVXB9kQcp4I7JjaiGbHiVRjymomp87Kg2dA++LJgviJb3EOPGNgEuUwAA6F1FNGU5lHIpbuulCQjnhCBgyoU9nkeuuto/0ERgT9nXMyPxkzAaaSBd88Z6RHNAeGuMkEWaps3c2YYq4BVAKkIYMRzymTNxAGZgzGwDBjDIhxo9f5vRhbRkEGPZ+xHeyHdMvmYUI9uI7z++AsSLIAKYylRQcyyZeyXFTOFSjeE99HogdAQ1ps+rx5vljaZwO5zBSae1LwAGBEb9NAHuqmv2ndOk1zHSPFAUP+McLxjjnm0k47xoeex4F9nsTHDyaoV4yaNlu/U8lNAc8Z/E/wHTImEb+7c1t6Zgyi4yrp4//V84hMRdVhzUbENbgvQCmYYhzjwCHqS4prTzFUlBT578Ed7+7bwKnODFSuX+jnyt0w4MYBRUsAUh7AwzHuXhwQoyBxETTrBGSUwafgXmf85+pRukFW+nz8bewHYxx4BhhzybdCpmTdUbEI7cpdYuFlBWLM9HdZy1cDxpiB75fuE1MpKtKlsTynnWVvQp8TTvdPoXKwZ0m+U+lZewNjOP7MU8/WyfdnvzigaMRK8PWf/7wha665hjQM7Jpus/QaeBlEItW6O+mnEzKJkdKSQXru784qBg6kgWTnlkUaixUMUDfZtNM7hsHK7jSBLgEiO5+u3IdZ7cuv6rkI8H68+4+ExYabvPHbeeqJZ2T1NVbVIMHfluXAGL5HsD79uhv0RQuocdChv+ziIXL3HffKokWL5Ohjj+jydyYwdrsJks4+/8wepUT+NoMtxDUHDRokZ55zmuqVKSyuORcgEvUGMECCRPvBKgK48gMW+CTcfMMtAkPn6OOO6jUrlL8O+Cywa8+EesrpJ3ZJ1f3iP15SCReLS7wzNtlsY/nlQQd2eezLC8ZwMrIsAWRQNvvupmrg6FLyvf/u++pHwYL200/NbHkixo8+Lwk/oIJE4VcH/6KYjYfjMcJ94rEnZfbns+WwIw/tshtfDozpbtzBHvnL//1N03e7bD+uv933+wfk36++ptlQ1lyrU1rhZFgwqi646NwiZZ1nhdcGwB4vZmfwCTC3v2fKyt/p47DAACP5vZwnA/4hGLVSltbA1z1MTIyRuBEcACgBCLmFIdICxqAzrN1s800Fs9JK5ycHxiBFA9BjvPp9dZCl3HPXfWrui2eNn13BfQNGYsBKRjRADL8MjDnihb//U5k9AIX+TFLLC8bcMfMuef3f/9G5DMaBe+bUiT6JtIy5DXAPg1cCr3KFOXTiRVM0NTrGmdXhsAajPTEBewJjuMbDD/5BU8XTVnhf/WTCeM0S4goeKaT8BrxCOldq/L0iwBjeFRgsU9bfYD055LBOVgpeV7B3Ghc36gKWZ0PWMVeee/Z5eeXFV5TF50+5zc7hnbffpSbZAOJkiOmp4HVwyomWIpk5+/AjDytm6HnzP28pYLa4sVE9Efbaew/ZfsfKTdYrMfDluk4mxCbEUb85Ut+BNu/EtZ8AaM+eNVv/Vg5gWl4whvPee/f96rvDZgq+Zz/ec7dith4COd7hGOtjYuwHLM854zw1BMX8GmaiG3vMKfTbNbwNEK7RExjDZgHvM7KaMQ7oc6VGvjDw6LPlvJK+rWDMHx+4VtpaG3Xe1IBFWQ85TXHM/Dhw4ECd6yxdb1Yz2RjjoBN8Qc5E0VSz3nHK6vCCKj8LwAVWXMsFUhoMYTSLCiSCOWpAgvmMBHM5qSHVL+l8Pc+OgQ0NMmQQLB7zgilgLFtdrXIlzf2rWWw9nxrdXQ+an0g6rb4wefxE0imJtbVLItouhVxG1x0dZDGKRqWjtV03VgAR6gY0yDobbiCjVh0noZqImoQSlRLU5akP3hxVAanpVyvB6ojWwRgYFiTiEUK/gHWTT2Uk0dwiqbY2iba3SntHq0RTSYmnc9IeS8mcBc3y6dwFsqg9JsmcWEpoz88lmyXAhu1DOmrYJglN6avBcsA8NiI1Qf1bpNr8PFyw7YxyMauNA4p4ZrqsKfAB0axLMIk88AIQjTTZPPPBQ4dogM7m3rhx46RfXY3GMy7tswI8nnTMBaz2rDuNcjFS4d3nZxZg7KvmvlnzclGDXJUqZZWNZIbN3D9gXldGBc9X0ywrCGNAiDPK5blH43zfQB8n+XHXdmCgA08KAYRtJi2zfMfm0wKIQ/9kHnBeMgnOCxFGiSAGJjgfGb1j0EGADZfJJw/QZHIwzczjATb2HjOw0nAbS1/jBzccIOJnk7m6q/+LJ9FTvx3Pe4VTqRLPy1hEX6F+yLlM5mfgFD9OdmggmhlvA9TRN2AuwYwhI1JYx0/BM6GGveaBXgi08JDxWEVuDenamd/9gIuOSY9Jo3OMJyFyf+u6DmN8mZeM/8edw89YYYy5DWd/H1MTbwXZDGhyxQ/G+Ounz9IDqfzt6QAld3+u3g7c0nMXcrLnnhPkwosuLfua/3plSgs8A99iG3jooI/wUDTdXQYwoPMry/Blr7m+GjDGY8YsezV7XMQVP1wGMKbSIKS7ClR6yWW7jqHPrjB5wL64cfrNmtmiYWCDHHXMEbpIgEngLyym2MVkcbzxJhtrmj4kLLX9auXgQw+SwUMwVO6+EBDCLMHLBSNBTC6Z3P72l7/Jq/96TQOt0sXwf157Qw0yeSlxvywUYRFAa4RJw+Jl/wP2k+9siOlZZ2FXFXr6gvkL9Y9DhgxWuj5mXJ9/Plu++OILBZRY/PppebQB6am5L84JEwEE37U1gSGBKe3GopYMSdw/k9Zdt98jr7/2urbhXuP3kJGjRiot8N+vvi4ErGQLYbFb6XNzcivqTxA5cqWR8tknn2nWq+13/KHssOP2xUf56COPyV//+nfdIeH5jN97Txk6bKgyZmAPACDhf1PaTr0NAoIEl36X62+3/bZ67zyv9rY2Bcjee+d9QZIBYEbgR5ALKMCzIdi6Y+bd+jckOt//wTYanLqJl0Unbf7HPzymmVNIAY0xZ2n/u+Wm2zQAo9C+GDoT9BLw4texwYbry0033KqfA2DggwFo4zKPwLB64W8vFF3wN9joOzJ8+HCtH8yfIUOHKOsCQMC9HFg0wmZyO7rHHHeUmn66TBelbef8DvgcKdJqa6ymIw1W0mOPPqEGqYcefnAX01G8hGBF0A74gwAoMh4BCwmUkeTwcnK+LSwCMWDmhf/eu+/roou+ACiA7GTMmNEyeuxoGTdurErLCKSQR5GxiQJLAsDOnxWKcyxevLiYGYZnuOuPdtZ2dn2VcX/j9Fv0WVEYh5yHtkMK9rMDf6oyBFgL+D2Q0pt3KQFub+X2GXfKO2+9UzTUA0hca+211JQa4JExR0rxAw78aVkZ0qv/+reaPEMNp75IIcaMXVkDP+pH29Kn/EAMAQ9tjPk1/RmAjsCyvt5S0FL4O/MI0gmklIwdQA3uj/7rnrfOL0OHKAi00Ksv16IdYZbx/AARCVoINEvnVb7PPeAtROkpa5PussXi8tlnn+u5qStsCuY2wChXeCa33TJTvUIosPF23mVHrTdzG6ngyRx26OEHdTEuZjFGdiEAPkBQ+htZvoaPGKb9vtK5y9UDAP6zTz/T6zLmGhoa9HlGOzrkh9v/UD/jd+YWAn5koBhFP/enPyvjib6w1957FtmU7733gTz1+NMayP/y4F90kVZ118+mXTNdxyB1YHwxxj/44ENpa21X2R+AN8DniBHDNesWu9MweborPAPmU/rs7++6Vw+jf626+qr6Hihl7jkTco5j3lrvO+uqETGAlwITh/5SZayMLdqBsQULECYNz/qtt94RNhd0/B5xqKyy2jip61dXnPtLxy/vmR/ttos+VzfPwhqkHzsGJWMbdgrXn/X5LGW/YfBL3/M/Y+4PE3r6Af2bc3784ccSjcV0LGy0yYY6vpCVPXT/I/pO5jkCisIy9GcLAswFsCFQJWjiegDTvNsZS8yFsJdK2VC8R5gTb59xl6aY5x30wx221TYqfY/A9AL0Jk07JvWM1Z4yDPY2Ny3v5489fK2kklFlB7j0rup34gUnjjHjfCWYl2gPPwsmGLDdc9YpLg2vMl5CZtLpgkrqSoDj2AqubXQHvBBQJkagukoitWHLqJJK6U9dKCw5MjzlsjJ86DAZWh9Ro1kFcWCBhEPmE0PAS3CpmVM849xMQVkeymAgeEynNP10nKxF7W26TsO4u721VdraO3TcsG4IhWpkrXXWkXFrryX1QwdJLWuCYEBS0bg0LVwkyY4OBXOQ/9TW18nwkStJ/4YBCs5YumMPZFBPmoTKoRLt7foD+yaeTEqKFPYdCVncFpV5i9pk9sJGaY2npRAIC2yYZCpjaXyRDynlIqTvDOZ9wCgkKjRBOFAl4GH9apEpBaSmGmmXtzYOwNYwFgtAh8o38gCtKfX/QLaE2APPEUpVOKjr5lXHjZWtvre1DGio1+dK30C+w7NyCS0cGOMCXvfsHUuC82VSWWXG+IER3oOsfwBB1FhXCTohBSg0wxH+NZLXrF743HjqFfOEpXm9tM3unDlNKW3SkmQGQ9xOqYwDiVwd7Xc7D2AMP1LAFNdMorvYaCigY5mJUkk8aCxDmJOzqN+NZ6Kr51XwAmZQXqoCMJsyek8GQFi2KzI3qe+LyojsmnQZlfV5oA3n6hwb5o3kGDw8SzPGLmjabbfhZICCS5PdmbUs4wFLPEPaAFmZ/b8nS/PakjFJqngDeAIK7GlWeOoGaqcyHmPYcB+ZjPn7uPFtyYVM9gJTmnt0WZqQhDmA1IFkDgxhnvFyKes19HMf4FUEvvDtgSnlTXgKOlUF1Lya58G8VOxj1LnYCTtTjzvcQftCgKz1gJbWn/muY+k5+ZEf+HH3ae0AYGwG3pQ995ogF1zQNYOwm5e/GWAMtXE922PF+NVK2hpLCVR0PXwpv+x7a30VYMz3tt1Mhg7vOfhf3hepfr9SZKR4MXP+XtZS6eWWNCyu9KKdYAwTBD4P7PA5bSr1JoAFrWcXz08xe+Hv/ygyFDiORe0uu+0i639nfaVx9lbQ+f/xkUdl4YJFOukQUDIBVIerdQFGkFluNxivjHvvfkDT9/oLu6LId0atvFLZIIGABGYH7AY/gssC9Cf7jteFsX+xiIyKHWOYJPrirKrSxdwBP9+vmDacCYSFI4EC5wRQwg9h971+LPPnz5cH7n1YF7dMclzHXZeF59bf27oLY6O39mLhQiYggAxXH1Ikb7v9tjJs6FBD1L3ChIdfx6OPkDGkw5vc7cVF4AJziIX+0hbqD5gDzdxNntwbgekee+4uw4YPVcYEzBz+zu729jv8UKVABO9zZs3WxbervwZbu+6k0isK7CSkOtTZtRX9b9VVV1FAxxWAEXZO2VF3hf7DfW1GuthCQc4/50LdVWIHHJDNn6aa9uE6PDcW965QZ8AcgEACDVdIDXzPXfcqK8vtmsBeaRgwQNv/e9/feommRC6nmXXeMdCI4xmnLO5IC8t9l6bGZgwC7pEa3BVAG3auAWNc/wQ4wMCX+3OF57rn+D20/wMqkImE8QNzZattttJFMGbW3IOjvbMzPnDQIA3gAb7o65yXPkYQQKFNCJon7Ld3FwkfwOZdd9ytwasrtPHPDtxfZYvc92233K7jhhTB+PPwvHsr0KkXLlyoKbu5B3/hmRCMb7DB+kVmW7nzAcrBniFds78AGAFCAgC7IJM2dEw11xeoM32WY2lXntndd94jn3z0aZe5kfpgsrvjTtvrwp30z/46AzTuudfusoFn0ozpMOeChr7n3nvIyJEjys5V9IOJF04xk9kTjlZgoFwhdfbMW25XaaYLugg2hw4dIsccf3SX/sVu1p//9Lyylhw1mHOyQNpuh+0UiCAY9BdkV088/pSCBW48ArIiXWGsdec/090zBsS7afqtXZ4L/Xr8T/bS/uf8cujngDCAtYx/wK/7731QPnjvA20vG0u2s0owvv1O23VhT/XUxwDIkFJyTlcwYed+qAtz0J+eflbH2g47bqd918/GKT03Zsucr7WlxQJR710BEAOz6fAjDlEg3BXG1W033y4ff/Rx8W/0t11320WvBXgD84/nBKBGfwf4SCSTNn5bWovjF3YTTMkDf3mAGskzL95y0wwFWUrH749231UNQV1hbPB+KB1jMNoAOumjLkhx32HuuPryqcp8pNDX6P+w13j38Wx4xyLRJDuX6zNsYKy59hpLMCWZVx+478HiJonbOab/4ktTrg6ASLCDlOrvtTXjEODIpdsGBIYBB5BYfI/U1cm4Vcep9O/rKo8/Avz0TacAACAASURBVBgT0/cT8hD6MEGejcOgjj8XZPM37tFJU2hr+hRsd79fjPuuo8G73XB3344F4EAafabqSZGTIMbBtREFg1LxqFRlM9K/OqJmsOl0UoYPHSJDImGJBEU3mQJ4aBQIqmHIhNV0WNPyeg2aVb8PMiXlzCsmlZAsjJSOdn3/AJQw7qKY6sYS0kGa62xeRo8eIxtutqmMGDNWgnU1EhlQr76g2Vhc5s2aI4vmzpWWRQuko61Naur6yUqjRsugIUNk4OCBKmNRiQ28C0CVeEKSqZgH4MSktblVUtmctMdT0tgelXmLW2VhU7sCMwmyNxWCksrkJZFKaZsgvQkUCGgJjA10QI5lWXtE+ikjKSC1NSFlxtRUw5AJa0BKTMo8nMXjJQ8DoyDZTN4zYw1oPQCFzG/HWCaZbFrWW2dt2WHn7fU9CwjT1tbqy5xkABvn5V1l87zJfWwNZuAcP6lkRsEdZZF4gYcCQ3HANTXV8bxYzNcFvggMGSRAgDGwY1yGH/2XDFYaIgBiBKwOSK4ySd1ECISqJZXmWp3hZ3Fsue8oAEAGKfgTKvyxTErqHWOSK8fIUTYMbZiBDWJ91LEnFPCjvh5YYTKlKsnkMpr/ys7hgAmTUSHLIk2zgReWUtotk7m2A2Qcs9ofJJsEx4AEBTABE7Su9j0nS3MADf86FpOLWxi7KiPTLFOdxsIKQFQBoNj6ivqzMYz0zTFYnKSJeiCjU38Yj+mirBhtLJeW3M6tBrk8NY/twrPofNcj4dOW10fk+rWXAVzr0QnwdWVIuf4VCZnE0W/mq2fzJFf+dYVjbLm/hdVbCUPmznN3snU8bMlnUOzePaVgzF577SPnXzCp7BT+9YIx8ztTWxvC6StLKVHqOXyvNLhfso2+EjDmh8aM+dJLpeiIV5HKPFy6r3Ull+t9d7Ir+2VFthELWxZmLM7Zye8EayqpudWElzPACpMsixF2XXvbvWKAL1y4SHfh2Z2p5/rDhvZq2Mn3+E5jU5NeD3roiJHDe71eb21GEIfRFwvp0gUsO674mBCEEVhQz+4kCr1dhx0OGAe8CPGC6W13mkkTNgELIeipQ4YN1UXz8hTakACkuanJzjl0qAwa3HlOPoe2PnjIkIqC7+WpC0yWpsZmqa6JyEorjejSrtw3i0zMlbsbI+wiL1iwQE3ueBlyL73J61x9ex93diQBEtIHFkQEV4wTgrTuCu1HRh5e7PSVUgNg9z0+n/fFPF0EAoLBHnKFQAyQZPSYlZe5r1XyXOhfyCq4HmOXseQAIz77/PNZMpRF8zL2OQBIUjuzAGDnG1DYyfN6qx/tCGDEzis7RzpHDRvmmQn29u1l+5wFDoEwcyJAG4CnH+CFrcTvgCu99R8AKQLt3ubCpa0pzwoAnH9ramtl5IjhGmh9VYW5ElAmk83J0CGDu0j46NP0fQDFUg8u6gdIy5hnvDJ3864AHFraQprVuVqHrAwZMkgGDx5cfB7MCbNmzVbvn55AmKW9pv94+sn8eQv0fgCW3FzujqG/M8+PGgXzrveNjWWti74P29qkcZHJw2r7EeiO7FESB8jCRkNNpEb7t5NZLU8dmMMBs5jLAGy7riWW9czfvO89/tC1kk7FtK+5DEmu/9L+jHV+3BrCMWN4TgR4HIuHiisu0wkSGic7dCCMY8W43/k+GxYasGUxbU1rEMWahQAtl0pLIYfLCYEa2XPSMrihXkbV1UqNWnQEi/4wauyLp0ykpssmUA6fC8AAGDDRqGRSccmlUwqQxDo6dF5sbm7VNMcAMW3RmM7rG264kay7wXekZkCDBPvVSFUtBr2WUSfOdxYslBzgDlmPYDeoyXBQ6gfUFduCwDYFEBONSizRJqlEQhJRwJ82iafS0tgWVQBmYUuHNLXHpDWalGQmL5lcQLMmpQBRkBF5pqx6YoJDoioCev01L8FCQWoiIamJBKVfjQExVQGYF5ZpGxBHgZKCsYSQQAGC5KRKUqmsMmNC4WpJZVMKxtCOG2ywnmyx5eYqV9EsPbBWCMIxevWAFqrD3/iBBQFUgq+Ik0bxOcouW4uS7tyTFZEqWs+VllzGpEqkAVdQIVDQzE+kTXbZeszmQu+2GMgXkMyQihujYUyYM0kJhkMSqq4pgr7+4FuDbCRvXsYnrRuV02obI8Z+zGPFZXJS/xUwhhzp0zEttnvQdyWAmwJcFswj8wHw0tTtiu844ASAwgAs7esKkBm7hXsntbs9WjuXY2E401+3qaGfY1DsZcziO+qLFDCfHjY2HSDmAFDa3o1VN8bJisQ9+o1qFUzxZH6ATNQfuZqmd/cYKa5+liIdSWOn5ChL2mvPF0h9djzQSgEWr6/6Zz9tP8a2H8zxKEuAMY5B4wAgx3px/7r5CANrx2xRdhLjA8ZYmHTlPC9LD24AjEua3Smj0mdJljWX9tzLZsX8o2Aa4JkHIrp/1XMoZJ5ISNH23HMfOe8byYzxwBiH4FlLlCHBLAM9oyhvWs532n8NGFM5vlBssd4W3D01baWX6/4a7gzLDqQt+6OvtPZLXmF52mzZ6/vt/WZfe321z66vvb/a9u67Wl8L9LVAXwv8N7TAI/deqWAMwIhjJ7KholmSfEab3CtgjduFJiABiNFjgxbYUVyQpJtAQWNKOImTCzL5mwvWnFcNwaH61MBuClfrhlYhm5NkyuQHJK4mjh7Uv7+sXB+RfiHzwCDYjNRUK6jDLj1+Vmrf6xm7YsabSaYlk0pKMh6VfDYt6WRKWpUNE1O2FCmeU4m0NLe1SbC6WtZaa21ZY601Zejw4VI/eKCE+kUkr0andn9VOPXiBRKLQ5lQMAa5Ch4oABqYHyuwlM9KMhbXdNmZTEo3wGAMJlJZae2IF4GYuY1N6h2TzhQklkxJOlXQzEnKN1EGDFIemCCqLTFWBwG5ZgTSNEgSCVVJTXVAwkGY3GZQq8E8iBCAAlmMFPzIKEACUEFGqHQ6JymeEQa+OdJJ59VbbautvisbbbyBAiKO7epYmg5Mc/3f2ASW+UgBFpQ/GvMB9qT0R4N95wVCrfNIZuIqY4KHoZ4x+bykcmR9SqhnDIGjZy8i+YKZ7SroQDunzNfFjIMBArLGmvEMaQFR7HrG4DEOkZn0aqDvmRrj+aFeKHl8UiJS2y+ijBzLKEQgbjIhZDkKYmjK8Lz2vRBgBH3NM+iVqrD6wwDaBKssmHePgPtwYIzLdAUwhkkz4JlrHwd42FiyNN3Oz4Sxx6Ynmz/uGSi4k3MgjkmqGEulckD/GCQrkmPN+McsHkVOgmUyQORKBsa467n60V86QVaeB9mxGHkAQ3b+cNh8pui+tLcr7nvV2n+tFO9fQS0vPbvnZ+MHqNzxRbDGA+i43+LGe1VAQp4sy81p9r2usslin/TAGNcWynzSv9FlDIxRFpHHGMIgGwBNax8oyB57TpDzL5hS9nXwDWHGmCGXtbQfjOldnmQYa/myPMa97oz/FWDMUmMLXsstBw5S6SUNZ+vuQl8eK6Z8j6m01t0vrfqC3e7bZslPlk8GtzRX6jvWWqCvf/b1hL4W6GuBvhboa4GlbYE/3n+1gjFO2uAAky6eMOr/YEEtPxoUeqwYx2rh77pj7AXDBLYExxQnueA95cAaJ621gBdmiVq5qswIdqsaqWbTyjIgKw3mm+FgQAbA2qoLywBPygRTh/Um4EN1NSbEuqdtaXoDItlURgGIbDol7S3NksaHJJmStpZWlSe3d+CBk5K2tg5N47zymLGCwfvKY8ZIpK5Wd9gL4ZAElHUBI8w8ThQsIvMPstxszlgzHjCQTiWkvb1NktEOScRikk0m1Vtp4cLF0t4Rk1wgKIua22Rhc5u0xBL6E8/klFWizJWMaIalQDCsPjowYzg3wIGl/lU1iBmfeJKsUFVBaiOY9+al2mM0WIpvy/oEGMP9AniFqkgNjmFuACxJUoAZts1PbhzpX18n2/7g+7L2umsqiESiiiLrwENH/JJwC9ANkAG4wfw4ECBNtJn9dg2IzVcEqRFswlQiJYV8lUqxNMtSJi1ZzJtpZjXo9WfE8fxbUmm56sqpstnm35VDDz1c3n3vbQXr7Fhjh3SmW+YeMZM2SQ11U9kaTCHNeGSgDSAGfRomSCaTVi9oY/tYHKMypbyxsejravIbgD1i3kAKloUi6ssDw9IyKRmYRLrxUJisUU6+BUPDPF4AUlz6aa7DuFA2iZcO+9e//rWceOKJMmXKFLn55pslGGa8GFCjRrLKisnLm2+8KW+99bacetpp8umnnxanAXd/DtTR8adyMsuw5ZgmGqYXDJBS8CGX0fqSLt358ThwVsFUTSFuYAqAEkwfBb0KAfn440+1z5xwwm/lxRdf1GNdOOgAEL4X9tkYOMmiGmB76bEdqOT6TylDRcG2vLH3nOeOSogAYhSjNK+kTvCwE4xx8lNlDfmYSY41jN+PA2P0+/QTvJkAekL2LB2WtNuPx8t5538TPWNgxmj/9QXB/ni4AkaMD8NZ4t3SB8Z4TbKUGMOKCNgquWR5GZQfgPl2gTErot2WdoH0bT2+r62+nifX1+5fT7v3XbWvBfpaoK8Fvs0tABhjBr6WfcYVghLHkHFSAo7xZ0DhdwfGuACSYwmAHJWfY1z2EccMcO8rt+OtQRVevFVBiURqVEoCiyOJeWswoAyZsBrVBiSUy8oqQ+qlvjasBpyACwTGKtdR0MjMO51Bgpqowi4gg1J7h6TTCU+iFFMApqW1QzpicYnGEzKwYaBsuNHGssHGG0n/hv7CRQOhKglGqjXnDv40BGSOjUImoxTpopEUe7vu5huVko7WFmltbpLmxkVehqaEtLS2SzyZlmgyI20dCWnuiElHKi3RVFYSmnoadgHYTkBi8YwENKiEMWJPBTAKaY5rNwNPLFqCWxIJB6Q2UqXHIRGDvUCDALqws0+6bs1apSareATpr8q+4d9gGDQjK4MHNsgOO2wnK49dSRkPSBddUO8PiDuD3ELR2yUeJ30yYEJQ0yArYyJrcpROdoRJjPDzSSaQI1GXnHrkpJE8hTC6pR8Zo8au2cmqh1ly0UWXyBZbbi3XT5suM2+/RQpiPjEKVKlUxQAH2o9MVLA+nNwrlaS/GNPIgZCwbZRNVMX1zEsGEALgBnCH+wlX47HoUnPH9fgaT8JHmwICRGNJiSdg1vAdkepISKqrQxLWLFcGagLoAV4AOIYA3DzAwLA1A4c4H/354IMPljNOP1Nee+0/st9++0ggZOm8HfAJKEPdXnv139La1i6TJ0+RRx991ANZePyYPsNOgrGU9STGZqirIJPHaOP/9R49Rlw+l1ZJHvV3x1F3MoQhm42nklLvSdudTxDXoN4ffPihXveaa66VqVOnajsBHiLR144Iq4T7VFkT7W2ArZtfqqgDacY9U2Y/COSYdoB5AK4Aag5AAcjkWmHAGYyOPVNkBZi1cY3l5NrOMboCnjSpFGBUQNCNa6U2BSTEHBS0THD0Uc69227jv6kypVklRjElNBcfGNMz6FKeHdMHxiydae/yesSUwGo9rjuMEONnxHRB4Xwo0nLQc5Z65VMJhFT+pH1B7tI1dl97LV17Le/Rfe29vC3Y9/2+Fuhrgb4W+N9tgScfmSaxaKc5qy3hbIccjyTHXNF1YNEo1AXInawF14LFFLYKwljwSeDi951x5/Lv1iMv0uwwyggoWJYfb+cefwY8LFha1oaDMmZwvYRzGamWKiGnSTKdsMAMyMTiOwlUhTTuS8SjksukDLQhiIzHdNc+2hZVZgZZvNqjMWloGCxrrrW2rLv++jJ63FgJIAUBFKirFdLKIBXqZPoXzMsmALMhL7l0RpkeuVTOpES5rKSSSelobZWFC+fL3Hnz5IsvFkgsnpZYyn5a2+MSS6QlliB4T0s2EJBEJiu5PDvwQWXr4D8CUAIABKhAsBz0lrPKLPJYMdSBGrJrX1sbVMlSKOyxGoyfoUBPEjNvwIRMVtNaa6DJuZWbofwZRCYyatQI2X67bWXkqBESS8ZVTmTsFzO3tT5isiN7luYXArjAD6AHzw7jXigvGlhnyCyUV5kPZsJpPFNUcoTJcF4ZUPhl0SeUreDJ5nJ5xFqwbowdlMvkJFwTkYkTJ8smm20lN950o9xy6/WSLwBshDTYX1kTZoi0trZIW3tM7wyfHAL06nCNpFOwkPIyfNhQ6V9fr+cGcFrcuFiBGFpGg3rAlWhM6urwhhuuGaBmz55rjJZ8RuVxZEcieyodjwyogCzJJEa75qeiaaKr8f5rkMENDXqtufPmeiCaAW3cE2wcxgvefcOHWSKLxc2L5Je//IWcfNIZ8uYb78n48XtKMJyXYNhJiIyVEygE5T//fkNa2jpk0qTJ8ufnn5X6/v2FtmtubJJMOqCgl7F99OlJNJaSVVYZo+OGe8Y7TuVlyqLCiwZwr0oG9W+QwYMGq/SvIxqVRYubJJXIKHCHDMn6gCcfIxNWoSAff/yJgjLXT7tBbr/9DjWBxpr5888tc6Iy4TyfG36nrfH3w+cRw+ZFixeZmbJKI8muZem/yR6GHG3MmDHKTOOZLWpsNKaP6x95GD0BNeEOhaplyOAhUldXK83NjdIRT+vzcRJGfKYU7PPGlEalnu+NuS11ss6N1WeMOJvXDDSj7L33/nLueRPLvkS+VpnSnPmztIbFmLw0Fq6AGWPdZUkwZkUAMZz7Wy9TWgp8YUUEbJVcrlOZ1BvQ8lX5xlRS654WYX1ym6Vdoq6Ivra01/xfPr6vvf+Xn37fvfe1QF8L9LXA8rUAYEy0o6Xo4eJ2jQFP8IRxsiONUzQ7jwUpzp/ByY38u8qOJUPgwnLfGfX6WRV8r9P8tUrqauxaxvog+LZgR1P4IhFSNCYvdbXVMnpQvQTTKQnCmNGMOmkpeGBMAc8MUvAG2cFPGxiTTetuPsE0WTkx+m9vhRXTKs0trVJbWyerr76GrLveejJm7FipH2gpqgPVYanuV2P/75MysKMPyyBEcAtTRpPm5CWXSCngg2EwoEwunZZ58+bKnDlzZNac+dLU0iapbF7aYnE1C07EUxJLGEiSRtIDsKOeJniPkP0oJ2kCf0JRUmWrRMrWtdbuXsogTZFMOmWRWjIpqWdMQYJIv8KkjBZJpjHhJZU1ficG+hCdE3xTVAWVz0kwkJO11lxdttlmSzUyjyaiEotZFkPzzHF+JZ5prbI48F0x2ZFKWPJ5IVMeXwgVYMhkJIHZsUq5wpLjO9TYuxdNq+yxrJxJsHoIKWiEj435xWA6jHFvPlCQKVMul+9u+X2ZfuN0mTnzJj3uB9/fQfbe4ydCtsd8IS3NzU3y4MOPyJ+efU6TY+TVhadKhg1bSQ78+a9ks002lbr6Ws1w1NLSIq+88rLccOP1mi1so402lKOPPlpeeOEfsv12O8mIkSMkFo3JlVdeo+bqu+yyk9x33z2y8y67yhZbbimFQlZmzfpcpk+/RV568WUFL+jPZG07+sgjtD2HDG7Q1n773Xdl2vXXy+efz1a2RjqZVDnX2muvLRMnXSzDh62k4NT7H7wr77z7lpx1xvny+utvy1577aFATDiCETAgT1CZGvlsQd584x1pbGqVp595VlZffVUZPHSwxGId8szTT8utN1smUQA6xsqWW24tBx10qCYfqK2D7ZOVjz76WB55+I/y2ONPavuSnWv/fSfIgQf8XAYPHKwSr7aOdnnssSfkgfsfko4YGVGNZaKsI1hEWSRBeT0XbKJPPvlUs2kBxvD5M8/8Sa655pqiCTSPn3582mmnylZbbaXZbwHVFsybJ+dd8Dv5+JNPzQxaWTQ5GTdurJxyysmy6SabKGMJ6d9fX/irTJ16nYKNXLu2tlquv/46ef7Pz0tzY5uceNJJUl0dlMbGRfLKv16XSZMnGwvQez6MJmXNuA4OAKr9shOMMWaOYj7qj+VkeeodEwyqge/530QD3yIYU/Yd0btfjPtaKRizooCYPjBm6V/elcAanRhbb2CM9voePGWWvn7lv1FJrbu/Vl+gW/lz6GuryttqRR7Z1+4rsjX7ztXXAn0t0NcC/1st8OQj10m0o7VI33dSIoAYlzXNvWf8fg/+LCcOHHCSEhe8GBhjPjEuy6I7hn/9KWkjoXDReDSXw8vCMgCZzAl/DCQBeQmHCjJiQK0MIBDCtFOD/5xnEmrMmEh1rUpG2ts6JNrRJmlldyR0J51MdosXNSk7JhZPSChSLauvtoasvtrqsvKY0TJ48BCJAMCAc4SCUlNXK4Vi5qJOJkgmm1EZBwAJATGECuRUZGiKdyD7QoaTltmzPpe5c+dKc3tMkviV5PLS1Nwqjc0tniwpoNKlOMFlGrkSLBPyJQXV5yUBWwQfES8tMgAMa22XuUYlQR4Yo+yBqir1jkFiEajKezIllttIU8hURB0MDPGDMbQv0pRwKCCbbrKRbLLpRpppMZ0jbbClcyaTIFIQe74WtNqP+d0QlAOspDBWTib1M8AYmDtkz0xlMDs2SZRe3zOIdrI25xGCrMbJh1KwnpSt4sla8qImyZdfMVU232IbueHGm2XGjBtk9dVWlalTp8ug/sNl0aKFEo21yujRo6Smrk6OP/54eemlF9UYeOiwYTLjtttl5ZXHSNPiRmluaVS2DFniyCJ32WVTZMaM22SnnXaSadOm6XVbW8g+2qigwhtvvKvhy04776RgRyab10xuAxrqZOTIkZrifu+995HFTYuVUHDsscfJWWeeKclEVObM/lxZMiNGjZLPPvtcDjzwlzJ/wULtJ1tvvZXcccedQhayRYuatK1XHjNCMyCKhOTtt96X3XffTYLhKgXZjKuFHKwgQQnL++9/INk8DKSsGkW3trfJaquO0XF32aVT5d577lV2yg9+8D2ZMuUyNXFeuGihsspqayMybuw4HRe/OOhgeePtN2TzzTaRRx68X/LprGaJRQo4YtRIzeZ3+4y7ZOLkS4oTJYa9aqDsZYN67733pH//Aeqzo9kn58+ToWQFbWiQv//973LUUUdJe3u7fv+444+TM04/Q8djY2OjgjHjxoxRRtKEffeTDz78SPsbffGpp56U1VdbTUE2Mt0N6D9AQaerr7pGpk69VrK5rEQiIfn8s0/VKHtA/0Ey5wvYOAXNyFcdqZXzzztfbrn1Fs1KZRI2k6pRHDPG+rT59phvkH2oSiWBEWSGy5yXuWn8+P3knHM728P/BvlGMGOKN1dEVyoJ0rt7Ea5IKOZbzIxZBnxhRQRslVx26cCYr2LBU0mty9WjjxGztE9nRfSxpb3m//Lxfe39v/z0++69rwX6WqCvBVZMC5Da2nnGuKAEoIUgzv3u94zhqi7o8r+H1J/Dy7rijleTS8/Q12Vp8fvSFCVNZEHSFL140pA9BqaE7ToDyJgfjEk+ctmEDOsfkSF1tRLOE+xbFh8AGbVzyZMBplp9I9rbohKLtkmso01aW9s1QGtc3CQLFiySWDwu/errZdSY0bLeuuvJ6NEry8DBg6W2plYZODl1mQ1ILcFwEINZy0Ji61xj7IARILUBAEKmBBgTj8Y0hTWGw+1trfLxxx9LY1OjhGrqpP/AwboNCQi0YMFCaWltkWiHyZXaE0lpjSWlLZ5SCQ3ZfeCDpLIZuzZhoGe8WmQnkb43V/DSQ1MZExwBqGC8SgXVi4P65/Lqy5JS2YcFnyq90vOKpurFtLWuplozKa2//jpqXpzNw6ixgBUDYHxBNLaD+VP05IDlBDvCDFNheQAgwTioypk/CMwkPGs0iMVPxsu4wzO31NidaZJd+mw1ys0kPTNcbw8XWY/k5NLLr5TNN/++TJt+g8ycCSBzm4wbu4a8//YH8thjf5APP3pfGgb2l1NOPU2GjxgpJ598kvzlr3+RzTbfTKZdN10SibT86Zln5KGH7te2Rvoybdp10tTcKIcccoiMGTNarr9+usp7nn/+L3L33XdpAD+wYahsteVWctDBv5KOjnZ56eV/yfTp0yUWj8kFF5wnW26xlQIDl14+RTbecGN58sknZeGCBfKvf70sDz/0oCxetFC23HprOf74ExRA+fWRR8rihQtlypTJctBBB8trr70md97xe3nzrTdl7Coryw03TJNIpE7eeuNd2XnXHZUlhqdOCJlM3mRd+Cx9/MEnEqgKy/sffCgPPfSQ/Pn/npPvfGddOefss6SQD8txxx0vH3/8gRxyyEFqevzRR5/I3XfdLa++/qr2hNNPO0123mlnefypZ+TwI4+QK6+4TA7Ybx95+z9vyzVTr5W587+Q4SOHydHHHC0jho2U3550orzzzjvaFwDhAGPc3PDhhx9KbU2djrOnn35GHnnkEc1QdfLJJ8vOu+woF1xwgdx0000yduxYeeyxx7SP/vm5/1Ovm4UL58l666wjV151tbzyr1fl5z8/UPvcZVdcJvvuu698+slHcvdd98irr74qqVRCjjn6aNlvv/3ldxdcJDfeeINEasLy+eefKZj72utvyMyZM+Wdd96W3X78Iznl5FPlpZdekkMPO1Ta2tsVvAGQKUIUXjZyJz9yXjTu3rSPBgBjQjYXeey+CRN+KhdedGnZCfkbA8Z0AWR6kSd92aa9/pb61sqUlgFfWN7ArdJL9n6dr4IN43/Klda86xjq/T5WzCLov+ksfW321T3Nvrb+6tq670p9LdDXAn0t8N/cAjBjspmkBkROhgQIgmeM84tx0iX3O7vkfuNPPyPGBTKa1cQHxjjpkj8FtjEsjDkTUqCBoM6y8mDSCvhgcpyCRCJh/TcWb5OBtSFZefAg6VdVJREva0oyjaFqUAIFspwYcIHHRWtzs3QoG6ZR5s6dJ41NzerpUVNbK6ustpqsseYaMnrsaGkYOEB9NjSVse6KG+hSAxiDFErZN2yPm4Gu7o5jPItpqZdNKU9GGfVJyUoiFpfZc2ZrYMj9jFltbRk6ciXtSvF4VNkGBOFtbe2ysLFJFra0S2NbXDoS+M2kJQVDhnsjNbNKmPVECwAAIABJREFUw2gnJCGwUMgyVRD1vMDQ11x4PblFXkKBgtT2wwjZzJNp446OqKQBjpCCeUtjPxijPhq5jAzo30+22WYrBWPwygFYcUwV5+figDeXWcukZSZjAlhJJJNqmqwAXI6bMOCmIxbz5HBBk0l5nhwK3uTzRfaUGTIXJJ1OSTaHKavnz1EQyWLSWh2SSVMuk00320ZuvmWG/N/zz8o999wjn3z8udz7+7vliSceU1ZQtpCTnXbcVS666CJ59NHH5OKLL9J72faH28nuu4+XKZMnyfz5X5h0KpeTDz74QBY3LpRzzjlH60b2ojmz58nMmXfKbbfdLJGakMSiGTnnnLPl8MMPE0CH4044Xj7+6FNJJBJyzrlnyZFHHiOvvPyq7LPfXnLh734nBx90iHzw/oey/z4TPElPRmVAM2bMlE022VTOOPNMBYUeffSPstJKo+S++x6QC86/0LI1BfNy1+9vlx132FXeeutd2XmX7dWUOYwhcNCya6mXTjAkH73/kcqUPvroU9ln3wmSK2Rl3XXXkttnzJCBA4fLeeeeJ39/4a8ycOAA2Wef/aRfbb2cf/756oNEKvZjjjlGgZvX33hLdth5Z7numqmy74S9Zf6cebLvPvsrg6imLqIMl7XWXFue/8v/qSyppqbWA2Ns3PL8P/zwY/WTefed9+TEE0+STz75RO9nv/32lcuvuFTlYMce+xv5wQ9+INOmXS//+ter+oxef+0NlfeFg1Vy4e8ukn3231/OOONM+cc//yn33XefNDQMkDvvukOmTL7MGC1Bke+su57MmHG7tLS2yeGHHab1hJkDEPTQw4/IJZdMUi+pnXfaUe668y6ZP2+ejN97b1m0aJEZhHu4BACf+lU5/xhkgZ4krzO7Fb5FBjBr+mtlhKVlr732kUmTr/rmgTFfzJ/lyyjuvL6XTZ7UFbNaca/EPjCmsrasDM7ojknyVYMvyw/EuJdDZa3Td1QfMPDV9oG+9v5q27vvan0t0NcCfS3w39wCT/3heslmkILYTq9LUY15L4a6JhEKW0YUz8DXGe8qXOH9zcmbnHSFoCXsAQF8z9kOwCRRngcZVTSg5P+rhIwm/qAHUISCDwnHwtRBSkPa6H6RgKw8ZJDUA/aQmxkmSw75DKKhoGbvSaZSyjxZvHCRtDQ1KRjT2Nisu+x19Q1q0jt23FhZefQoGTCoQbMP1db203vFKNRkVGkNKkPVYWXd4EsDOMC/1aQAzmHamzZABkCC1L6ZrDJj2lpbNOBDUoEoaOhKY2XIiJEayCXiMfWyaWtpkeamFpk1d558sbBJFrVGpS2WlHQmr9mkUpms2dHgNEIbAXbkkBphhsvfLSsR0h/YHcV4qYCsSKRfLYCaMU5oRwAlpE+AMV5CZTPC8AJbAuHhw4bIllttLqviuxJAZpJQQMalAnZjwT13TWeMAS/GqGKZhvBccav/sIQMpSmIxD1vFFg+zquG86lcDclZKKTto4ybPEa4CY8lZZEId5jLZKW6NiKXTJwsm276PbnxlttkwYIvPClQVl579TXOqGAMbTd8+EhZc8215d1331EAJZ1JS01NP9l00++qee/OO2+vQNY223xP+9jixYvk3HPP1uvdeOPNMm/eApkwYV9ZtHi+ZLJJNcOFAXPEEYfLU089I2effbY0NzdryuxzzztTjj7qOHnllVflpwfsIw8//KBsuOHG8sXsOfL/7J0HmBTF9sXv5NlAzskA5oRiRFREMSsgmH36njkhmEBBJQhiThgx55xzxCwoKoqIESRnNu/k8P9+t7pmZ5dd2GUX/6Bb7/MBMz3d1VXV1XVPnXPuXNJNAyYBLrpFdtllV/WTmfTAAzLx9tu1fphJIyF6+aVXTVYpd1KGDL1QLr98hPw042c55LADFSAAjOH5Mgoa09Kzf58jKwuKZMyYsfLqq6+I1++VrptvKg8+eL90bL+5DBs2TD7/4hNlsNAm22+/k7Rv11527L6DtGrVUnrs2kPB0xkzZ0nfQw6RTh3ay+233iK9e/XWdoep8+4Hb8msX2fJzB9/lqKSQq2LzZxFPegvxskvs37VMfn0M8/K2DHXKMDq8Xpkt912k8efeFTb6+STT1QG0v/+d5qsWlkg06d/r2wWGD9IsLp13VI279ZNAZWHHn5YmU8tWrSQ76d/p1nQ8IYCZGmany89euwmsWhcSAP+zbRvZO68v9SQeOjQS+Szz7/Q+aFv3wPlqcefkBXLV0j/Af1l7rx5+vwwt1gPGX0OHIBYvWqc+a0iLsSXyYDHppBFLCH9+g+S6zdUMMYOEfvg1iWjz+pipvrIm6p/jf47wBhncq5H89UGjFm3AHF9AjW1qfXq46IuY/SfvDiry72tW9/X5QqNx2a3QGN7N46HxhZobIHGFmhsgYZqgfffmKRgjGa/YTcezxHHLwazShgymdSxiXgmwxHXJ2jOmPV6jKzIfoaJLhmSrKQG/xm+sxIUWB2c1zJpSO+DPAkJgNmsNmljMYL1+wMSCPjVwyaRiEjQ55J2LZpIy2BQJBaWtAIyZHhyiyeNlAkWRpkUlxSrLwjsGAK+oqJilet06bKpdOrcRVq0ailNmzfRDDYEyIAxPl9AZU4mNbEJ1Dg3waSm2k2nJZifZ3bGMd7FOBR5TjQqkXC5pONJ9UspKiyQFStWqJTFF/BLu86bS06TpiaVbzot0VC5hMrKdEd/4eKlMm/RMllSWCwl5VE1+Y1gPhyLittrDHgBZhR0ITNQIqFeJRaMIfMMHjM2aKQvgWpygz4J+AHSPBIJmz5O+/wqu4LdolIrhxmgQak7JV27biq9e+8jzZrk6/UBYug3e5wGrvj0OH1pmU4Er3xnPWM0U1IyqZ4xJgE3Wa8MUKN+N+RodoplZMGOMYyDtHqHAASZ8WXqqQyslEs8Aa9ce+0Nssuue8p9kx6WVSuXyhVXXCHlZTEJl4XErSmnDLMIkIq6AYqddvp/pXnzZjJu/ATZfvsdJScYlLKyYgmVIxtbLjvvvLNmv4IxQrnvvvtkyZJlcuyxx8vy5YukPFImibhLxo+/Rs4883R599335eqrRsqK5QXqpTP2mqvl3HMukClfTZNjTxggL7/8knTvvrOUFJXo+IBNpSwivRcDXL37/gcy6qorZdGihbJkyVK56qpR8snHnym7KBBwy4VDzpNLL7lcfvxhpvQfcJgyWRjnpMvGQNqCYH/+MVcKCork2mvHy2uvvab9v+lmm8gDDxgwZvjw4fLhR+/JoYceLEOHXiRdumymGYuWLl+qIEowJyBdOnWU6TNmSp++fTUNd4tmzWT4JcPkkIMPkY6dO0k8FZGyslJ59OHH5P4HH9Dn1WTXAuwDiDGA7i8/z9JzT7zzbrn9tjsU6ARcw6T3qaef0Gf6+OOP1bTdp+Cbs2SpPttmnFH1pOk3ccm8BQtk7NixDhjTXErKTJp1QFVtT2R8pF4Tl97j1K+nyl9z58iiRUtk8IVD5dPPv1Bgsu+BB8rTjz+u4OyAgUfLX3PnIjZUoJR5CCBOGVqOmbSq6RzPKgPKGLYc1bPAswVr+vUbKOPGb4AypWxmjENEs/SY1d4fVaVJfwcQQyU2OjBmHfCF+gZutb3k2q9jz1QPVKjWK4/a1roaMKaWWb5qXZV/wYFr7/t/QSP8TbfY2NZ/U0M3XqaxBRpboLEF/iUtABgTCZMZxUk5i/QHiZITiADMEPQQpESiEc2UY4tlwVjgIhugMcwYE3zyvQ1E8WkgqrGf2/ca8bOyZdQ7xFyBXXfSKgPGYGyqBq+pmEISrZvkSuv8oPjxNEnGzI42WZ40+E5LOErK6JAa6pIFB1PTgpUFUlYWkrbt2kqHDp00oCWFtWaOyg1K02bNJRDI1fvPXC9p6q+ZfxyAxuMjAOUekpKMx7StoqGwhMpKVLoRC0d0979w1UrNIoSJbPsum4k/N88BJtLKnCEbTDwSk6UrVsmCJctkWVGpFBSXS3ksZsCYeFy8fr+2FdKqSAz2iVtiZERCxuTs3nPfiTiBJZ68ZKRKalppv98tTfJzxQeDIRHXADYBG8nNMcZ816Zfpt4+v1u22moL6XNAb5UGAYZYyVA2GGO9MgDWLBinaJaTcUtz0VDHaFTSMQyGzdiKJRKazUrZFHq8+Y2ybPD9UUaMCZAJlPEZIQjOLoAxbp9bxo+/UXbfs5fcO+kB+WXWT3LHbbfKn7Pnye133O5kX0I6lZacnCaazhsQaMqUL+XiSy6WU/5zqvz551/y/fffSSRaLjN/mqWpr2+99VYF0GC+UPCCwZz3uONOkFUFyyUcDUk0kpJrrhkjZ551mrz91nsyZvTVsmpVgabLHjMW+dK5MuWrb2TAwH7y8MMPqQ8LGY3eeuM1lV2p9MXtlmZNW8jy5Ss0VfRPM35QZgzmu/iqfPD+ZG2BQMAj110/Xv5z8n/lh+kz5djjBkg0FlUyjD8AiwhWEca5LpkzGzCmUMaNA4x5RZ+lTTbtIo889Ii0adtZTXI//WyyvPX2a9K2TUf59tvv5Y/f/5RwNCyfffaZHH/CcdLvyCNkxs+/yKFHHC4d27eXzh3bybdTv5Mtt9hSdt2th+y7fy/Zv8/+0qxJCxly0RD58MMPdYzAYoNFBnzCszvr51/1Pu+55z65c+LdAmwI0HHAAQfIww8/LMUlRXLyySfJIQcdrIydadOmyZ133qnPI2bP8Nvy8pook6usvFzmzp0rzz//rOTn58nEiXfIL7/9rnMB4CLyxZxgvqxYsUpmz/5T+2/uvDlqjDx4sAFjINkBxjzz2KOyYvlyGXD00TJvwXwDHsLI8pg5gDpWjGczZu24t/MV7Bk+4/qa6trjkSOPPFpGj7mu2jfG/6tnTGUwZu3ypOysSY1gTA0rgDpiDPVledTuchuvPIlUe7iZz5+3QB/ozbtuJlttvWUmXeO/ZB22zrfZCAysc9Ot0w/XV3uzMFowf6G+UHfepXvmxVObSvLbeXPnS1FhkfTstVedflub8zces/G3AAsYxsjcv+ZqUIUpIvNsTm7Oxn9z63gHJSWl8tecv2TRwkUqgaA9WDSvr2d8HavZ+LN/SQvgGUOmF7s7bAMQr+OXABhDwG58SgyQkg3GWCaDZS5YU1fdQVbfBUvpN78CP7CSF5sem3kiBzkQW/2OdKBCBoN/DIGn8WpQM02XSNCdkjb5QWmVFxRXit3xhJroeh1GTTKd1EwxGLCSuhjfmMULF8nChQulSdOm0rlzF/U1CUVCem8AMC1btZZWbdpIixatDBjj84jX7VcDXCtlUGNaB5QBTPDgtZJKSTQckShptOMwOkJSuKpA2TGAHE2aNpPWHTpIGlAEyYbHI+VlZQpW8LvC4jJZsnyVrCgqlWWFRVJcFpJQNCahSFQBIPAvMiGVhWIqh4nAIkq7JOXCI0eEBNWplEkVTWCO/wVMDBglTfNzJOjzis/rUelWVAhAYVSYdNKmfwj9E5qxZocdtpPd99hVg/1I2KRcpk9tP9OHFWwYE5gaLxkDsGk/OOAVDKF4CPDMBLWxRFxNgAm4GQj8YccHZJlUOqlrkXiKupn04c6oyWRftWDMtRNucpgxD8kjD0+Sl15+Qdq0bidDh14o30//xsk45ZLzz7tQttpyG3no4Ydkxowf5eabb5b99ttPXn3lLbn++gkSCpdLIp6UoUMv1iw/BPOjRl2lYAaGsAsXLpaBAweqF0k8Sar0pIwZc7Wce+7Z8sYb78iwYZdKSVGRpNMeuWbc1XLWWefK1CnfyrHHD1Kj32effUb++P13OeKwQ3QMM647dO4iV105SubNWyi33T5R4rGQ+tkMGjRIbr31Frnzznu0Lbts0kHef/9daZLfXGbM+EUGDDgiAxaQppo6mrYX+WvOfGXG4GcDGEP/8b597NHHpUOHTWX4sOHyxZefyrRvp8qypStk4sR75OmnnlEwplWrVvLWW29Jt66byQ8//SQDBg2Sm2+8UfodeZhccM4FMvmjj1Xq4/a7ZcKECXLMwOPki68+lzPPPFPIpMQ9kTJbwVCPS2b8OENyc/Pkyy+nyumnn67ZtQDZbrrpJhk08Bj58ssvZdjwYQq6vP32m/rcH3HE4bJw4QIzdpIizzzzrMybP19Gjhyp5540aZKmE7/1tltk0n0PCNnMuO5ePXvK4AuGqifQ888/p+f6c/YfsmTpcrlwyFCVKaHEO+DAPvKsZcYcfbQsXrpEZXEWWGScWdZXhq1nkpAp0Jv5zAGNjYeTy6S27jdQxmyIqa0BYzKzdR3ZBo1gTAOBMXVs9+yr1g6IMQN3wym1rbXIihUr5dGHHpeVK1Y65nAG3dxs803lvAvOEZdNZbbh3NwGV5MNq+83uOZp8Ao1dHvPmT1H3nvnA1mwYKHEojHp3KWzDB56XoaOvqYbAMB8+813FMSxlPNrbxini9fG0tgCtgWgIjPPzps3XxJxs6hmoUWKyYsvG/qvBL5n/zlHnnzsKQGQsfINGAO9++wnRxx1WOPgaWyBv70FyKaUTCCJMIa9CpjAmED44vGoZImxyqYVnAX7LrLBSXaQzm+t5ER3kDVgMSCK9ZlBsmC9Z8zusgFrAGPM9a15rmHGsMOuXjDKrjFmtIl0QiQWkVY5PmnfvIl4BflTWDziFp9jBOzyuCQWj6r3CpIpmCuYd86ZM0d8Po9s0nlT9TJhU6G0pFT/HsjNkaatWki79h2keXNYMgGTnhlpj3MvON7YNvB5AJDcEiflczQqCQxnE3GVBJUUFkkkEtJ7C+bmSCA3T4M/WBH8HpYRZrRkXyosLpWVhcWysqRMlq0okBXFpVIaikhZOCQeL1mR3CrFKEXCFEtKJJ6QGMa4TnYXt0p5CCxNymrah7rAKmmSH5Tm+bmSEwio9KU4FtNsTRZgUWCJ5Ml+l0p49txzd+myaSdlpsD4UXDEyXZk56wKbx8TpAJmWcKUggMOYKPprWMwHUysANMBJgcH4PGB1Mr2v3rIuNJSVl4qsQTnM2BRZTDGJUJ2Jh+gwI3Svcfu8sCDD8lDD90rffseIKNHjVPwaMjQC2TZsqVy0EEHyRlnnCN+X46yP0aOvEIGDz5fTjnlv/LttOlyySWX6H1isstnubm5ml4ZzxgC7fsm3SuLFi6RAQMGSGHRSmV4xCJuGXnlMDn3vLPlrTffl0suHqoprl3ik9FjRsrZZ50nU77CwHegnuP5556TXXfdRT6Z/KFcdtllCshcd+NNclDfwxQUuePOu+Xll56RPn16yw033CChcJmcd+5gWbp0qdx7352yyy7dJZX0yM8zf5fDjwDQMc8l6iCbdhmJ2u+/z5bCwmIZNWqUA8a4pVOnTvLII49Ip46by4gRI2Ty5A/kpZefVz+WSy8dLpM/+kQALR988EGVaPl9Xpk+4yc55LDD5KyzTpPxY8fIX3/MlnPOPk9WrFwuhxxxqBrtFq4qklm//iLnnnuOMqw061Usqvfm9bjkp59mSE4gT5/zU0/9n/z2x+9y9tlnKzBTXFQqL7zwgtx88y2C4fUtt94iRx/dT95443UZe81o8Xn9csklw6R//wHaF++++64ykbbZZit54UXAFq+cf95gmTlzpmyzzTYyaswY6dxpE/nhhxlyzTVj5bdff5W5c+fIwsWLZMiFF8tnX3wpzAWwvaxMCdBrwaKFOvY0bbwzeI0MEqadkeVRf9rZGpfr/JZwvnMYfwrGHDVQxoy9vtq5+/+VGbNgyTyHPKdQ0xpfLo0ypVq+e2uPNegJ6xO81fZSla9RWynS+vKKqV2t2ZF85snnZJPNNpFtt9tGlixeKt9+853u+Bx8SF/Zb/9969V2tezNjfqw+rKuNuqb/3+qfH2e5+qqjFHcn3/Mls8/+VwWL16i2uLBQ85Xbe/aClTY3379TT7+6FM1Q+NlNOFGwBgWrI2lsQVEli1dJk8/+ZwEgwGlNxcXF8u3075XAHzf/XpJ/4H9/nXz7BeffSkvv/iq9Dlwf+nQsYP8/uvvMn36D9K0SRMZdNxA2W77bRuHTmML/O0t8PYrd0sa6Y8DmlAB9W5ACoF8JyenYvfYMbvMrqTNpGQ/s//WPx15Ct9ZPxqf32cMaJNJPb9l1JBNCcNfwBjDjgGkIfDkMyMLMFmd3CbLULRc8txpadMkR3J9GNgmNNW0l11spC6k/k0jezEmt/F4VAGSRQsWSiqZkDatWqk3DP4ygA1kb8JLRbyAPn71kFDT4IDfMZbF4DdHYQV2+mF3eL1+DWDj7PyreW9ckvG4RCNhCYXKjXGt7q67xU06XMAkJELKYEkLDO3CgkIpKQtJUWm5rCwskXmLlsiSVQVSCqskmRKfPyh4voajsDLiEoknJZZMS0JTXzvSLE3vjXjL+Gyotw30gnRCcnO80iwvV3L8AQWmimNxBU4y6bH1NynJzQ3IpptvKj16dJdAjl/cHrcE/H4FYyqyKBnJUDYYQ7/yH32UTiHnSmiAq95BADNxY96rbaF9wr9dEgZYIk22Y8ShnjNu7jOiYEwsRkrrzKgy52c8pdzi8Xvk2gk3So9d95R77rtXHnlkkjB0BvQ/Ts45e7Dk5zfRcURWrNKSMpk161d5/PFHZerXX8qWW3ZTf5kdd+wufl9Q24J6kN2qc+fOKo0aNuwyZebcN+k+WUz2nf4DpLi4UFVV0bDIyCsvl7PPPkPefPM9GTliuKZJTyVcMvLKy+SccwwY069/f2VptGrZQq6/boIceOD+Ot4BmSLRuKxaVSyfffqF3DHxLlm06C+V2/Tt21dGj7laOnXsom1YWlqoLKtOnTaV6d/PlH79jtRzAsjAIgJs45xkg/rll9+lYFWBjBs/Tt544zU9BsYlGaE6tN9ERowYKV9/86Xs36e3nHfuBdKxQxcDoLnSKqkDxNqkSxf5Y/Yc6blPL2nZsqmMvupKOfqoAcZDyeuRaDwqRUVFuna8+dab5ccff3SAWtg5SQPoukV++ukn7S+kUHvsvqf4A35lhC1ftlJ++OFHmTjxTpkxY6YyTlq0aKZMpCOPOkKCQa+mPS8vi0hpabl8+skncvfdd8qCBfNVErTb7j1k/PjxsvVW22SA2hUrV6pE6bFHHpdXXn1ZB8xvv/0iS5ctkwuHXCxffPG5ZhADjHnmySdl6ZKlMnDQQJk3b56OPQsqM8ZpSzM+jeEw31v2mGUMAsaop5ECoOb7I486WsaNu+mfAcasfhfrl3WxcmWhfPXZd+v1xder967Suk2L+l+jdjiDc52/ybSXV9L67aI6ttvaG4mJ6rrxNyoD5oIh52XOj24XYzdc9f+pBanA1Clfy36999FAoD6loYGB+tTl3/Db9dneU6d8I889/XydwBjb5p998rm88hIv/fqBMX/+/qdM++ZbOaDvAdKufdt/dJfOnPGz/PjDT3LYkQdLy5Yt/5H3Gg6F5bZbJupi5dLhF0tOTlDvk8Ue89DW22y1wdz34kVL5PPPvpC9e+0lXTbpst7q9decuXLn7XfLHnvtLiecdFzmOoBTSLbIXLMxFBasn378me5u9z34gFox6TaG+/o31xEwBmYMzyuAB0wtigVngoGgblbx/NoU1xxr2S627WxgUtVHxgYuGdDGSXPM7yyAb9gnxrcBUEOBGHwZkCVplh5xPBoMQyYY9EssEpJ0PCrNc4PSMtcrAXdaXImYCfzdJk03AaIx4TRSnEh5WIoKCxUsyfUHJCcnoAKdeFz1Mmrem5uXp9mTYLggqVGgwUVmohxNh82ZYNqADCAHAkBSu9h4QhJxDI7xezHGs8l4Ujxu0uDiE2IkWrSv2+NTwAhWDplhysIxWVFUIvMXL5XlKwtledEqCcdjkla2i0vBl7IQKaZhICSE6mKAC98Q2Y7Ek3puj8+nxyJHIrh3uxKSG/RIkADexT2JlMVj4vb69BlGOuLzujWldetWzaRXr57Stm0ricTDkp+fLy6PT81WrV+GwZYqAlH+ZcEYAnsr81AcSNlVJhW1AWvAMgxTimNDYWPma7x+YPkgW0pLJB6VeDIuCe5f/WKqru01rZVsudXWcuJJJ8nMmTPk0cceUpCOz7fedic5+OBDZNNNN9P6zJw5SyZP/kj++OM3J+OWAfiOPLKf9Np7P2natIVKk7744gv1Jjn7nLPVwuD666+TY487Rg499BC59OJLZfmKZeLxYbqblLy8fLn3/kny159z5aabbpTS0lKVjzXJz1P5Udeu3eSYYwYokwaT4NycPDnm2EHSs+de0rp1G23TKVOmyJNPPqm/BaCB9YUZL78FLGreoqUUFhbIk088IX37Hizbbru9HHfcIM2gBLhhs1jxzPLc7LTTTppG+oXnn5fX33g9A3Li03LGGWfKiy++JFOmTlWQqV3b9nJg34OlR49dNYyb9fMsefXVV2WHHbeXww8/QibeOVE+/uQTCQYCsusuPWTo0CHqqcSxP0z/XiVEi5YsknC4XL12KvxTAFNc0qplK/WL+eCDj2TaN9NkyNChmn0MAIS01CtXrtC+BSzjOQrmBKXvgQfI/077rwT9QTWpfvGFF7SNSDVuWHVkl3LLtttuJ/vt20f9Z2DOLVq0QOv+1VdTMkqHE044QX1hbrn1Vvn0008zQO6pp54sRx11lDKi5s+fr8+ieiKlzJyTkcw5rBcFYshGZtl2jlcMEimbIY46HHXU0TJhwq3Vvkb+X5kxRqbkROprCdiz/WK4k4rD12+kv9GAMWvHGCoNgIYI3GpzyYa4TsMugNZe69dffVM+//QLOeb4gbLnXntkLr/h3UvDtgy71LfdPFF3f0hj99/TTqnXrvQ/vb0atvXX/WwsZjCGy8vLVfrs+ijTv/9BHn/kyXUCY6Z89bU8/8wL9QJjFi1aLLffMlFlLD333kuOO/GYet8mC0d2udq1a7uaX0G9T16PEwBE3HXH3brgOuyIQ+TgQw+qx9k23J9+/+10eeqJZ2T3PXaT4086tl5zzfptsBjSAAAgAElEQVS8S+SqN11/i+5Od9uim5x/4TnrZbwQxN5y4+1SUlwso6+52mRu2UgLAOyrL7+utR9x1XBp07bNRnonjdW2LfDe6/dJaUmBBiwwPygALTaDkvFpMTIlghf+TQCT7a9gg5jstYGl9sOQyN59BrSw4IphCpgdZoI9ron01QZGyGSsYWaGQaOAkUeD9WQsKs1y/NIi6JEmPhF3CmmOR4BvYIh4NI0PQZZh1CCNIYMR7JUUxrtul2ZpIhlLLJGUYDBHWrRsrYEjZ4BNgydaYUGBZkhStpDPp2wYgkkkDCbtt0mFDeMmGjfgTcAfkHjU3LthuHgV1NL0zW6TRSocikhxaZmsKiqRZQXFsnDpClkBU6a8TFkvbl9AwrGkhCIxKQtHFTQKRQErYJl4JU5GpHhKvCmXglnIyCIxgAzkSQEJBj2SG3Qr2QgZUzwp6kWDfa5mUwIE87gk4HPLtttsIXv33EO9RjA+9vi8EgP8SVbIhUyGGcOMsb4/ljljDI2NZCmZMKnM6TtYSeoRA6iCL4z6z/gkHIkr6wNvIkoSCZBKsGKSTCMVMRmhVi8G1VIATGVPMfUUIbBnjMAK8nh9IinkbaZOxhPH+N7w79LSMmXx8F8gkCNhzJKddNywO/gd7C3q7/P7lflENZOpuPgVnExJIBCU8lBEmVXIwzSTF42TFgnqmIo6zxIZyYJ6LjYqVBbmxpyXsU8qeeOnEqQe4Yiyrdwe42XCWgEmDOANx/MMBoOMP5+ex/qdZOrsZKuyGdBsSnIqgjl18+Yt9DdkfmIDGkaQ+vLgtYQhbsKAQuaZNPJBmxrd7/NoOm2eOwAKvgYk4T8YZNqHMKLSItEIaeYB3mCzYcprADwrd+NYmD0cw/k5B3XWz1NJvb9kMqbzkWYxostVDpVU/ydgPc5tgNK0Ap6W6cU9GPmRyfSkRBfHdNftNvWw0krbhuB4ds6xXlXZx9i5x8o4aTOVbDLm04AxA+Xa8bdU+1L5/wdjaukn0gjGrGFRsHZ8YbUf1ydQru3lVr/G+pIe1WXBtPba33LDbQKl7fzB58gmm26iJ/83SG5+mP6jPPHoU3q/7ABDia9Pqc8Yq891/22//QVq7SNPytGD+suePSvAw4Zsh/qAMVO/+lqeqycY883UafLMU8/pLR10yIFy+JH1881gkfH0E8+oOerQSy6U/Cb5Ddlc9ToXjAIbyB5z/CDptU/Pep1vQ/3xfXffL7/9+rucdMoJCshsqOXnmbPkwUkPa/V27tFdQer1UWDF3HvXfdKufXu5dPhF6+MSf9s5n37yWZn29be6M3v1mCs1u0Vj2bhb4J1X75FopEwDKt7tgCEEHc2aNcsYsipwEA7rMQAyJnVyhfmqTX2sgaZjCmsDF7uDz+cavMXMTnq2XwygDGAFhXNZIEcDeifrj72G+mU4ppqSTKiRb8scr7TO80s6EZW0CztbWBYp8SKLYVcbFg5mnYmUgipImcpLiyUZi+muPJE2eEF+k6bStHkLBViQ7uDJEY9EpbS4RJYtXSqlpMaGUaIyKwxECUQxOCbwN+tJAnY8KmDYuFwmmxTgh8qZMB3F0wVpVCwu5XjLlJbLiqIiKSwJKSBTUFqqmXkAiLiXKEyXeFLBmPJIVM9F6/MZRr6SSAuZqAiWCdyRaiEPCvrowxzxBzBfjqusKZYArCE9t5FXpEkZnU5Li+Z50nvfXrLdtltLNB4yfeAFdDPgiKbEdgJaO9qNaWtF+mnaADCB8UNaYsXBOBjKjiPL0gxLEVI8ByUWJ8NOyDCHAFHIABVLSCgWMYG6I1erlhnjSL8U6KJu6hlEZifSWQP2mXEIUwa5D381Y9ME5pFwTFlGZET3+3M0M5VNo20yaQWUGWWye5n7AtggO5U/iIcS54iKPydX24C+RNrGuODOm+TnS4T7UMYLYJ1P4mSySiR0bAeCvkyqZI5hjOp1QhGn7gagsICXWXOnFShh7GPGbMFQ7p/nxx5rn1+bZt6CqgBCjFWeC+41EgHcM2CKySRknntNcZ5Jd278nvgM9gj9qBnIAOSc8aAMKMf3iSgsnkhKWWlYQRayLFlQh+vYDEg2s5pCpgrIGDCFto/HI+Jxp8UPs8sBSy2gwrg0cjgxgJ8jezM+VZwLMMeMGNvW1m+KelInC1BZIEbljw4Yo9ONnqsCBLSMPzuvwbaj2PanTkf1GyTjxt1c7YtggwZjqnJeqobRjtBm/bzhnItrausNXaa0dnwhq43+JnlStSBbNhizem+un47MvBJqdXoemJGXX630UhbELVu13GB3bGt1Q3U4CFT91ZdeV/8GduObNmtah19XPrQRiFnnpqvzD4dfMkJfKMga/qlgDEamr7z0qso0DjnsYGlST/Bk0cLFcsuNt0mrVi03ODAGrTWyrhbNm8vBhx203thOdR5oDfgDFjFXDLtSF6eAYUhCN9SCROCVF19Tn6RDDztYmrdovl6q+t2075UphCfMmeecvl6u8XedlFSokz/8WHbYaXtlstlF+N91/cbrNHwLAMaQzYWAjMCOQI2/t27dWpkgPCcaRANc5OYYKZHu2ptA0waBNkCxNcym/HNeG8wgVeF3dgfaZnHiYiZNrvGHocCMYTde/UeypFEoc2BUIL8JumLSxJOWVnl+zWwEq4Dd+AhsBqALWDQpzmXSOadicWUwlJUUSSQUUgADg16Pzy+5TZtKbl6+7sxzDuQJoDQASEgKI2XlypIoLy5V09ZEIqpSCSPhcquJfSxujHMDOUGVAylrQsEal3rNRGOkdy6TUDiqhrqlobAUlYckkkhLcXlEQjHABSQraZUcxQmeo3GVKUXQGQHQIPOJxSVOmmeC53RKGS45fr/4kf0kE5IX8CnIknanpDwSk1A0oSwb4kxriqwppFNJ6dSxtRzc90Dp0L6NhCJlWldlhMSTCpLQfzbFtWU52WCUezfgnFvHivHf8SiTQdscVoTDjooD7iiogTGyW5lHVqaUSCcNKIKxMf4/WWAMIIuRm9no0WQlsgarxozYZHOKJQGEkEVRhwpvHB1TgDEpwAOvlJWVSziCt45hViDtgnnk8XIewwhBYqvAGeBbIq5sJ78/KOFIWJkzGOcaU2u3+L1+hzEmyoSB8UL7WaDEpoqnnowRwDzaSdO/A+IlDaBgMlWZ+7QAGCCoYYwZIAYJGu1In/As8R/3p8CQw2Dj+eM39nvOZ1PUQzVRdpADkgE+cp8WiLDtbABTfFWoYVp8ZINyQEplHwG+wDJD7ubIGwE2kS7BGMpOd27BJQvY8tuMb5HHPB/6zKthLhJDzokEy4AyAIoU8Bj6i/rac1jmisodvX4dF5r5zSm0s2XrcKz67PBZ1LCXkOpZQMiOayNzrACLLCij2dwcMEbnpXRK+vc/RsaO3QA9YxYume9w1Kp/cTSCMbV4odYJiKmfYa+tTW0uWX0wvqZfrl+52eqoefVti2nTzTfcpjs7l185TIO+RmChFuMw65DG9qpbe63r0fbFcsmQYXqKfzIYs65tVNPvFi5YqJKQ1q1bbXBgTEPf64Z4PjUQHDNBqzbi6sulbaOMRT58/yN56413pMduu8gp/z15Q+y2xjr9i1vgw7ful5LigozsgaAJvxBAYzavMN9W/5NkUr1UrMmlDbqz6f02OLIBe7bEieOUEePxKthhTWEtQ0ZNWx1WDufh84DPr2GplRZYiVSCXW4X8hqPNPWmJd+TlKYBjwQw3/UHlOlCdiUncjMZjDQ4T0maDE2ptJSXlUiozGQ14zeBYK7k5OdLALPbnFwT/JM2WgGZtJSVlCoo4yFwxkQ3ElaDVQAI2DYwZkhTHY4AXpmMQgApUYAMQI0EoA3GtAmVGhFcRgC/4nGVDsXSLv2vnEA2DQYEk8UBKGIczzndmtI67cYvxiWROBIoAJqUBH0+CXrdCsYE3WnJDXolNy8gKVdKQpGElEbiEk8a2Y6uMRw3FgCrrbfuJgcf2EfycoMSjRvDXgAkPHMwQuZ46w2TDcZYIA5ggPOazEuG0QHo4YKhkjZMIAXw4kkFpNxismIpy8CRLgGwAUJEErRXVJIJTKVN3ysYUAmMMfIQvX66IjMUx8USCb0GxzuWJAbIw0cInx8MWGEXxfDfMZIbmBdeny/DGKEm1rxa2VwOE4xMPxxHEK+mvYA9AG/+gAH6Ukk9H4a3AEIGHDAZwxhLsLA4prw8pPcOEMhvkZYlkUTpueMKQAI4UD+OIW6hbQ3AyfUM8GJ9nmw/ZMsF7ff2+aS9OY/5PK33kNQGAhzFgwa/o4oU5upBBLuFxtCsQmkJKPgKKyXpZPhKmPoCBObkKjADsAlQRZ/T/yZdvRk/FtCgnwCfKtgzxkvIALyw5pT/oiAM8jvAwwqmEOCekRsZD6OKjFyWZQP7B7mSSY1uwFy9thhJnAWG+bsydmyGKofZlzneMei19TbzG2bFJuZVqaLLJUf1O0ZGj7mh2rfI/zMzpmYwpna5ldbjm3FjYMbUBhWp0kQNESjX5rKrX6e6X2XnyNowwBh29Cbd84BORiOuHi75efkbmAHxehzzDXTqhhhjDVSVf/RpGsGYde/eRjBm3duuIX6JPAzQm3LVmBHSqlWrhjjtRn2ON157S9kku+2xq5x8yokb9b00Vv6f1wJvv3KXRMJml9yyUvBqaN60mX6GwSh/YrYKkwLGBAGmDTStHMkGOdnBOuezQWFGepQ2O/T299YnBtNWAhuCMgv05AQIXlNq6mt3/wla4wBDZFZKxiXfm5ZWuR5pFvSoRiEQyNUgk2w8gDGE3h5kHC5vRsPgwkQ4HpVQSYma7QJwEEw2adFCPEEDzFh/HI7FpwKvGyRLsbDxEtHsTZKSaDgs6URKfT1KS0okFgpJYeEqKS4t0eAf4AWZC/YW4XBUEviqJAwoESYVdlqU8RIHnPAFZFVhsSRcLg3Oy0KAG0hvjOiH4JY4GDAG9kw0ARMEkAbwJSA+N+wYtwQ8KfNn0CcAV4AxxeUxSblMvykjQaUmBPYe6bHzTtKn977idqU1Y44yXVzIm0wdLchWwYIxz4EdLxZY408AJwVzHDDEDT8paYJvACX8bNSTxJxVv1MfGTxJvH4Fl8LRsEQjIUdWVB0YYzL14hlDoV6GUZJWICvbKwTWB+2vLJaUYXJYuYv+CQPDkfnQ5tFIVO/LpjW37A0N5QF0uEYyqf2tCeCdY5Ud5TWAB79BCqWAgeOJpFI89WNBjmWAmrxcQD+XMp+QgxnQ0Wt8dJS1YgAH6mJNkH1eI1nieeJafM61qRNjlmMteKntnCU5sjIhKzEjQxKSMstSg8VlxgYSNqqQFJ8HjyZjbptOOb5RZBhPuXROsGMAQMdkvEIKF1WQx5gLIz0CnAEcMaCITatu5gp8e8wxKiVSI23HgymFrMuAgYYtZ8yX1QA6FHLAG+pmpE4cw7E8W4wN08/G+0bBnnhl4Mb2LeOe722fW28bC25lyzCNKbipk+Yu02xKg2TU6A0wtfXCpfNrjOvXxIpZr/Ik+w5tBGOqXU3UBogxk6/+f9Y51iRLangvGR5W0un+9ddfsmD+QkXfkRx17ba5ZsMwKGzlsnjRYvn1l9/k7TffVbT7P/89KWM4xfGdOneqdVYIrk8qwrl/zRPSZPOQkp1oq623lHbt2612bSZK6K34E+zYfUdpn3XM8uUrNL3pwoWLpFmzprLdDtvJpo6XjX35setStTDhWsMsvmPiYDLOLmRAIIUkBRR++bLlWoddenTX+80ufE+bzv5ztuzVc0/Jy89T1Pznn2YJIBaGk1tutYVss+3Wq7GJbIaUObPnCCmP0cpu1nUzvY9mzZtVO9a4J7KYLFm8RPbep2em7dlZwuH8119+1924Ll06y/Y7bCctWq6ekYzrwnaa/ecc6dlrr4zko7CwSGb9/IssmLdAdyGQBtA3ttBfeDjgHs+uD9fAQb6muvI7+px7m/vXXP2t7fOt19DnmIPSfjvR5x0qxgX98Ntvf8iiBYtULrb9jpX73CwsorJ40SK56457tdoH9O0j222/TaW2bNGypbSs0i7UE8NfAAnGJ1nCkF5wf6Q4rK6sD8+YkpISHTdz/pyjZoWkkCeDTlVJA/VlLCxbulx+mjFT9uq5h7Tv0H61amI0x9jknhiXLVq00Pvp1KljRlrCuTCq5hh8bPA7GHTc0ZKbawwpTXHpuKyavpsXMiACY2np0mX6Uu/YsYOO4w4d2lcrxWD8rVyxSn6Z9Yv2Mc8+O4Jkhvr551kaVGzedXPZaecdM+aOZaVlsmTJUpnxwwxNb9yqdfVAhY63VQWa0YHxxkK1Q6eOsvXWW9WYbYr6zJn9l94Dz07Tpk2kcxfTRuuaoaqwsFDmzpmn9WCByjOyxZbdZPOum1VQkrNaF9Nk7v/F5016yVP/9x9p2owUo6YwT67NiJoF1orlK3W+3mvvPbQfY9GYPtP40PBMb7FFN9l2+21W6xfmwfnzFmjazVUrV0mTpk103tps881Uolm1cK3ly1bouZlnSO+eXXgO8YmY9fOvsvc+e2ldKIwX0sH/9svvsnTpUjWK5hmrOnaRai1ctEizD/04fYbOn2QgsgX9ftUMfvQ974W/Zv8l8+cv0LmHcdKtW9ca32/cd8GqQmEOxlCXPqKOC+Yv0MxdjI3OnTvJrrvvqiaQVQvP68IFi2Te3Hlq6ghtvnOXTrJ5t8313mzhnJiZYrrN3MsYtnISjqGuxUXFmjGLIG+XHjtnfksd6JfffvlNA9RuW3SV7bbb1vh11FCQ9fE8z50zV+fq1m1ay5ZbddN2oG0BCZhn6XMMsRvLurXAB2/eL5Ewkhtj1Mozan0z0mr2GdNdec2qI2ldewDWWHDFgjj8aSUIdudZDT2dACwjW0oYTxjWMVbypMEp0iNlznh05x3fELvjn06YtLlq+MtutrIu0soAaR7wSL47LrleQBMkCDmamUfNUQE7CNKVlePXbD7q66IpqGMSDZdLCGlNLCm+YI607dhBcpo2dQxajZErviOWqaBeFciD1EclIQHWm0hLYjEpKyqRhPqlJKVw1Up9t5WUFGva6igARSwpUdgz0ZiEIlFlphC0loZCEkslJUr6bXFJWSQmEbxPVJqBtCghLjxCYPtE4ob5EU9J2uVTTxnagjrAOKI6QZ9LcoIuCQYMKwFwojTENWHniKYF1yBYvWZTkp8XlL332kP27dVTQTk8P9RnxckuE4pGtP+N8asZC5aBYIN9zmf7H/CI9zTrOQJhLpVKpPSZjccMKKMbTurLkdLjYJ74ggH1VlG5krKkuCYsGyOTqW731AAG6YxkRzP0qD+Mw4BwMmorSwPj17SRptB3GogrJkXGHI+mbmYQqglxwsjqGI9GPmT8g4x/CkwLWE6mD9VryY3XUlgfQAt4MKagwzAOGbuwSqz5sW03C0oyHgC9jGTKq6wvngGuZTOYUW/zXDG8TV14HugTI7cBCAro9bN9UewzSdvARKEfLWCq4iPYQoxhvc+KOcSAOKav8G+hRTFVxvuIlOeJpGFCUYzsByDEyMcs2JQBN5TtZORMDn6mv7Nzh2HvmNT1ZhwZoI/nztYBZhHjlfFJOwEcGWZNRXYvC0Spia9zr8roc9hJgDEWSMluB0BV2852M5T6VRj2GtBPASnSXjuyKlt/DHw3OjDGdnU2d6Lis/XIoqhy6g3aM6a2yEjmuQGlW7cXsT4QtfhpzUa32b+uDmqrR8WqqdcnH38qkz/4WCcBO6FwGMADQfeJJ59QaeE948ef5PlnXsxCw81kaQsLXbJoQMutTfl6yjfyztvvCYEVD61FVgn6jux3RCVvj/fe+UC+//Z71aYyOR5x1GEaWFPvTyZ/Kh9/9IkCJbYwkZz4n+Nlx5120I94ab/z1rtqmGgXShhi7rp7j0peDAAQnA9DVQqL8aMGHKkAD8a9BKkEHtBizzj7NAUobME89Y/f/lRXe16a55x/lgaijz78hPz5x5+Z+2MSuvaGcZUW8wA4jz3ypJ7fINCm0C4EbsefeGylNLYc89jDTyiIxkIlEAzIiCuHK9hDO/IdQZg1B+Rcnbt0lnPOP7NS6tfnn31Rj2MRxQto8NDzNXggEH3y8ac1ILCFl92JJx+vBp28IBgLBP7Z1yC4vPCiC2rsftq1xj7vf4QCWLa89877gkdERZ8fLgceZPr844/o849X63OMTm2fE3jedvMdCqqYnR4Y1ya1XnY56ZQTFVizhbZ98/W35dtvvpNYLKoLBPxYKPz9vAvPkU2qSd3b0GAMbfvS8y/rte3zyfNGEIonjC3olZ987CnNegRoRH+cf+G5Gjxnl5UrV8kD9z4ojHH6id8RCDLGyDLFeN50s001kMSMlR0wu/jP3rHVdnS75eqxIys96yxiGE8AZ1Y/bK+PXnzf3vuuFui9/eY78t2303X8sSA7qv+RckDf/QUGBIG3fRa43pjxV+tiE88QQFmed/r1kmFDa0yl/NUXU+Tdt9/X4KfyHJMr/Y4+Svbca/dKbUTbTbrnQQULO3Rsr3p1/k49CKyOGlB5jNY40LO+ALgFVOFZyp5n6UuCYtodKZgtgFn33DnJUJ+ducDSk+0xPGM1gYIc88KzLykwYne8uAbj4cnHn5GZM2ZWmYuuqQRIA1499sgTCpIoDd2hETMGAEGyvVqYi5kXOZaxx7zwv9NPle677JS5H+591sxfdJ6iv+y8yXlfe+V1+XrKtEoAOPP/OeefXen+SBnPOLF+FyzYoZ7bsvMu3eXkUyszZWDQfFTN+43FLvfBXGGzTnAe2ov6lJWW6zuRY84+70zBtP25p1/I1JFxNOSSwbLZZhUePtwLc5sda/ZdZuvH2MH3p227NgqyYT5dXFyi/QOgP3joeZnUxAB3Dz/wmI4X2gx5GnJgCqD7ow8/LqtWFmTGBm2x++67yon/OaHa4fj7b7/Ls089r/MIgT/npL7M54Bs7KbrjnA0ovPvsccPqs2wbjymmhZ497V7NbW1Sgy83sz8aA1AeV7oc/5Uc9KmTTL9bucnO9faIKXqZWygrsEL0h8HjGGOtLv6LvVcMWChBm0adDmyD6RNjs8DzImUkKo5LW2a5kubPJ8kywvEFQ9rKl5YI3i15OUEJVRaInFMfXVdYrIYEeDFeE8AxkTCEg4ZMMbt80vbDu2lVbv2EnWYOBqYOUEjaw1YHgo84PZLEEuAmUCq4BY3GZkALRJxKSsu0u/KSsqkpLjUyGGQLEUBMyIaeOMXE4vHpDwakfJIWKLJlMTTIjGYP2mXxAlqU6JgTEkoLGGCbpX5ANDEJIEJr9unYJErxX8ALCkJBN2Sn+eV3BwDHMTiaSkq4fdJcXm86p9j0/KmXUlp26alHLD/frLVll0lEiqXNAG/Y4LMsgPGhvUnYYzYbFfMQ/y9Qn5iMhVZ5oNKcTS4d+l6CFmQS4xUyIupsoJ0MIwMO0ZTfwOGKCsooWAM0pmaYhuNPJzwgvGZWdN5DMBgMzGpoauSPQBbvBJVgC6u1yfjEheGSWVMm01/4+mTSKTUM0ZNn6MxzTIFeIwEib5jvlXzV0xOHONpr8+s06yJMWs3xhtSG9gelt9knxsDlHiUDcQcx7siEAzqeEKyR1yjgFAiKSEFPkx2Ks3o5bB5LNPHsFD82v52E9fWz/HXNUASMhtrcptERme8YgywUPF+sowaQBx8W7wqTzKSJMAYwBPLlGLNARhTsa42qA7vEJWv4SuUMPIeBeMq7J0zfjNWTqU/dDlmxZpGifTwpl25HswrzKXpL5uy3npSWTBH+TZkaVIWFowhM68YbycyqxnQh8K5AVgssGKBZAuE0SeWqWf7mvcX41hlSm6X9Os3SEaP2kiYMYZYVVGqD9EbNnCv9EL4h4IxDZENqFZgzDqhPQ3HjAHJfv/d9+XLz79SMAJQonWbVro7/cXnX8qMH37SRfO2228r/znlRA30Kez6sdNKcPLOW+/pZHXCycfpTu+8efNlt9131SBvbQVknYWy0s137yH77b+vtG3XVliEfjr5M/nqy6kKVJw3+Bzp2KmjswhdqtcgQC8pLpG+Bx8oBx/aV008CdjZOey2ZVd9UX384Se600fwQeCQDRgR/LFAZ1E6auyVmsmiauGFOGrkWN3dpQ725cBu+fTvpsvXU6fpZ1XBGIIodjIJ5Gm/s849Q/74/Q+ZOuUb2WWX7mpqNv27H7Q+195wTWY3GrbRQ/c/qsDXAQf10dSwTGIE4x+896GUlpRqW5925n8zgAyTHfUhgCDFOMHalaNGSElpqQIxPKLdd+mui//58+bLV19M1Tqd8r+TK+2y0pd//D5b+4KJ8oIh5+mL8YnHntLd1j322l0XCC89/4qwuwprYfCQ8zSYIGjv2aundO22mdbjw/cn6yTMfcPgyC5c2wZHSAx62z4vKFTwy/b5+ReeJx07dXD6fIm257tOn5MhCNPkV158Vb6lz3fdWXf2CbQn2z7feks565zTNdDgpUgbUad77rxPz3nAgfvL1tturQti2p12PfCgAzIsJQIkDS4XLZIBg/rLrrv10JcN7KMHJj2ku9ns2g8fcelqzKaGAmPGXz9WgSCeMVhqAH7cy+effalgHWNj9DVXZRhItC3g2bRvvtVngVIVjOGYW0kJXFIiZ55zhgKQnPP33/6Ql154RdkjI6++XJkDvGTZ3V+xYoUCbgCRZA3zeb1SVMzO/0LpvvNOlcAe0kwCRsK64XnmeWTxwM4/Ph/s5FP6HNhbjjjq8Myii/vhGMxf6ceDDumrwefLL70qO+20ozJvyBJFue7G8UqXnf3HHJny1VR9PijVgTHcL9cFpGV+26/PfnpeWFnMD/weYI0g2LIwGCfPPPmcBt/HnjBI5zPaesnipfLCcy/pvMfxXbt1XdsUp99zPq7z8ouvyvbbbye99t1b57Oy0lIBiCadOQvNLpsAkp6tgBglEo4oww+mCM8dBUkOu4Gob1sAACAASURBVKswNGB27NjdgMw1FcY252B+ZH4+9bT/KPOB+RWghPb57tvvtR9oV7vTDpMEII77BvDedtttdKfSAkoA53vtvaccd8IxmUABViNslS8+/0qrUxWMgW3BXAFQwdj67+mn6D2QTYixxFiBocH8z3PM/NO7z74yYGD/zO0BQhCQfPHZl/LjDzN0HuzdZz9lIcKQApxs7rAHWewBvH/5+RTZfc/dZI89d1MDVe6fuZL+Za6DSYfvjAVkeDaoK/ML4wTwesDAfvLAfQ8pKM/cB5jP3MG7w5q305bcG3XjfQq7EKYd8/b3302XTz/5XAOkseNHSU5ujm4+/PmnmXMB07n3bDCG+RY2HEAi8yr3Neqaq/TvLz73krRq3VrZQzC2vp32nZApjv5iTqrKKKKteB/QDkf1P0LBAerPPPHRB5MVEOL53rPnntKiRXOVf2W/L2s10BsPyrQABr7hUInZAff7dWxZUIWxX0aaZUdWA2ulSRMDxtgdcJtG1+7cW9CEC9ggL5sVCTvFMnvVj8ORL8BmyQRT7I4TunuRrmhO4QwTgMCZALttm9bSummOhFctFW+sXHxivG6Sabd6xDTNz5doCKaHAWPYkSfY5x7i0Yhm9cGXJKYBXlwNfNt17Cj5zZoLwh8LDKkcBjYBkg8Ca4+R+uiOfMJIVtzikWSUc0UlJ+CXMCAvIE8UNkhcInivRA1gQFDKvZbByEkm1GiUVNYAJdjOEhyHYsiKMPeNSHE4KgUl5ZplKaw+MwmJ4CtDSAsbIW0ABexX3IAxAbc0axoQvw/jYLfEEi4pLg5JBKYGrKN0hUzE5UlJt66byaEHH6h+MbQLQJZhB5AeChPhhD5/VkaiYJTjhcL4sAC88XQxQbOR8ZRr0Ae7x2buccPmoe1UNGSYF4BaKmNCkoO/h/IfaG/MaI1kqiqrVt9V/J+TZrsivbZoPypDRsdJUv1FlP9Cau8YwAosEnMPmCSb/0gZnauMIGIN2D3UTmU8Tv1Quxg2l8/450TxQHEqkSUbos1gQqm5sDJbGMl4riC/8Uoc9pSY1OcGUHCp2bSCL5jx+s060N4333M9w+4BEDSyJTvnWcmPBRGor+0TI92pnCEJMEalYbBhlAVkpFAGnKgIlC0Yo1nCXCJ+zuUxpstqeg145WRZY6xYc2AD6gPg+M1GKywi6h83gEdGBqVdb9vIAIcUBbCQYvGdAoPqupwZV+rxAjDrpLO20jPLeFEglzHm5ncmqxrrQG7PePAYAC0jUVL5lQGKLCBk5z8LSGf3hc5pGXaZYU/16zdQxoy6rtq3yv+vZ0w1MqU1yZPsHaxXmdLGAMbUBhWp1N31Y8RkJrRaLEzsg7n2QxsOgMm+FgwXdtJZNLLYzK4PkxELvmnffKc/OeSwgzRAyi4szB958DFFtgngyN6iTM1a4n8sNFnwI0mAvZL9cmCh8uD9D2uQuHevniqPyC7skH7z9beyb+99VEIA7XrwRRfo4tfeB6yJN19/SxemFw49vxJ9m+DvxutMDnsCiuoy6/w661d58P5HdIew6vcssMdcPU5/XxWM4TN27ifefrcG8wAHn0z+TMEJgmomqEceekwXTyc5u5gcP2HcDeooP+Kqy3WBnV0Anm66/lZF59k9HznqikrfI/O647a7dFf6qtEj5N67JmkAC4hkZQy85O+8/R7dVSVQps+zCy+bu+7g+6XaH+xkH3rYIdrGINUUgACCFNIbw55YvHCxXDD0XGnZsqV+z/VpFyZ3gLLDjzy00jUApR6472GVmnDv2X3ObxgP2uf79JRjqqQLf5Y+nzpN9tt/H6X+0+cXXjy4Up9P/ugTefO1t1QKc+HFFyjYZgvtXhsDX14MN0y4WWVo7Iqfc95Zldi8BFyAgbw8r71+3GpAXkOBMcgEuNZxJx4ru+62S6ataB/6lwIzgjGVXXgexlxlxmZVMIZxf/21N+kzB6iXXZDv/PrLr3LYEZX7rLaeMbQvjJhpX0+T0874nwa5VcfXbTdPVCCJRcYFQ87VMZRdYGL88P2PGmQioaEu+x+wnx6CJJJgnnuyhXF/zehr9Z/VgTGwvR66/2HZpccuChhnjzcWA/ff+6ACRPvu10sGHmvmGD6/4dqblGZ90SUX6uLHFnbzJn84ebU2qnQTVf4BcHf9hJukXbt2es+ZgMQBagjeAWooyCoBEbMLspI7br1TP7pqzEjNalXXcuftdysgSVsCTvzvjFNl2+1g86XlqcefUXDLpqHm/q8bd4PuGjIXEaRnF9rr7on36uKLNrdAOccApF09YoweXhWMsecAEOUcMFgAh0uKi2XwRednJEscB6DHsw4AybxZtQAuffbJ55U8Y+wunD0WAIR7o2/7V/N+gyUCiEEBcGK+yi72OWeuYz5hsQ6AxEIRkPS9dz+Q4VdcmpGuAqoAwB96+MH6rsx+n1K3BQsWKjB4+pn/q3QdzgXLqyoYYw+CTQQAzPvi3AvOFtKcA4Qd2a8CzASIunGCSQPKvArokl3GjZ6gfTP22lGV2E8cA4jz8AOPan35PnvOrOs4azzetABgTKjcsEl53i2Y4vF5FWQsKChQQJJ3DQFks6ZN9RjrBcNaykojLKBj5y4T8JqUtrZgiGtlA1b6osG/Bn2Ok4impSZrjN/scEdjhjUQCIjb8Y7YbtutJChJ+eX7qdI61ystm+Sqeai4/erDgqGt151ShgV1V0aIkyUnncRsN6zyGM2OVB6WYE6ubLJ5V/ETlIvJDqPAgzP34UHDsQAOQXxzVAZugA0NkTHgDUfgzmjK7EQ0Lsi83GmRaDgq0fJiiWPEq94eAYnGIgo7xOJR3ZBKAxKlUlIWjkhBcbmsLCiVlUWlUhyKSUF5WFYWFUs8JQoUKdsDY1wnoE4BXaVg0AIiuaR5E2QxZi0eT7gMMwbZkMut7aCBK+CC3y277dpD9u/dS9EqZF1quwtok0xrHWHGWL8S2tEAAyYdsv07fWtZFZZJYJmmpCCGDYHRK4CYxup4gzhgDEwPWCqAMOrv4XVr3QDKYGwjCasejEkrsGX9SOgr9XRRdgf9AqvGnNMwJFwq81IJi64RDaiHPMewkE0KcAhGKkdRGVfFmLRMCh3HDlho7tv4HFkQwrBdHKNlNR42SCB/wpAxTBbzLOXm5OpvMQO2QIHKxxwpjJXdwKaiQlzL4wb4wMfFADkWjMmWznA/FkCAyaJ1UuYRAKKRoSFN0v8whMYwGrZXVqlgxhg5EOngaU+AJZUTOum1jVTJsNosSwqTW55d1vUmSxNrFWO0TDFSLyNhtACI3Yxk7GHv5HJyVGtXZQFbCozSSBmGh2HXWTBF79GR4dm+yXjlGJdopwsrwLJU0kg0rQzN9iufWcDY/k5Nj+24AGDz+qV//0EydpRJXFC1bHBgjFY+q5bV4Q6NYEy1fVnjh38XK8agylWrYXuwJpitlihHLW6Zh+/Wm27XwGjYiMukXbs2q/2Kh5HgfOmSZbo7yK5d9gKgOjCmFpfWQ7j+7TdPVD+JYVdcooyYqgXmCgwWsjSNHnd1pcUtQMGUL6fqriQv/9PPOm01Ng6BGLuZ7GReeNH5qy0y+Y5jYPEgJcqkkXMq8upLryn75eLLhqxWP9rmystH6ZHVgjGJhEoMCB6ZUJH0AC7Y9uO6AEf2vlmkE2wCXlQNCmy72MU+/2aHnN1XWwAnCNgAbZAtAMAQbGf3Fy+2uyfep7487M4PcoJPew4mfYIsdmlZkBOwA4JlnwMADSCACZW2P/3M/1aShjBpk+6cXXj8D9iFzUy4yaTcdtMd2ufs3lbf55M1Swp9Pmb8qMp9/txLypwhOOSlSLvjIZJdCCxsnw+9eLDuQNtSWzAG+c7rr7yhzBxkD3hGZBd2xdnNZ3dx/HVIOyp7ZzQEGGPb99DDD1EJTXZgx4t65PCrtUo8kzCoskv291XBGMCzm264VQEGgkJ8JtZWagvGIANDDsYu75AqQJi9BsfccctElUYRUCK7yy6ArDDIGHPIgy4Ycn5Gxrdq1Spl5AGQ2QL4d+UV5jmsCsYA6N7izHHIO6rLQvT+ux8o8wiZAIwFu2N2/fgbdRdy4DEDFIitPXBeuTXNM3evAiHVAWcczVi+96779bkE2L740srzTUOAMQTwgFvsQALC4PFln2vYVIxh63sFyAHYAaiQLYPLvrPxYyYoa4SsZLDmbCFYuOKyK/WfNYExti48/+yMIwFCppVdADsBQxQMPf+s1YZodWBM9kH0PeOc99uIq4ZXO9ewGJ946506H+F7BCCUPdfBngEko++ZAxjTBMkU5krmATYyWPhy3zdOuEX/vPTyi9SDqbrCjiaBcHaBtfLoQ4/XCMbQb7QZ9UDuut0O2wrzQnYwRX0uv3Sknvb4k46tJPOE4Qr4Xx0Ay/HM1WxMABDwXoEV01jq1wJvv3K3esbQRybIMjvHgA30FWw3ZAa8k3KDQWnWtJmuEyx130ojbOBTsaNeAazY77SmKSM3s+NXJR3IF2APONJvjieTkgaYZNSJG/NPHUdkhcnNVRAhHSqRbz5+V1rn+aXbJh2U5ZD2BJQ1AigSIE1xOqEBuDJjnAiOZzkRIwNSXMrLyiUUjkjz5q1ki222gQ4hccczxHh7mKANE+FQeZm2CVIV9V9S5oFPd+nVG8VEtZpdSQChSO0Mq6g8LOUhpLsYuppdQDw00kLd4lJUXCx4s4SiYSksKZeVK0tl2YpiWVVSKkWhmJREyMCUELUjVXNXI8WB9RFJJwVYx5XyqhQq4BNp2SwoAR++LJiZpqWwJCRRglgFDcx44b5at2sp+++3r2zRbTNJJTBdhTGitqQKUEViIUk4EhbLWqK/rNzDBtcGFEgb5o+m5nYYQ/RX2pi/EocDiqiJcZy2qcKMUbaKS1ORqzwqXC7RKOOuMkhgRzuAQihMRiPTP8qGoT1iCp8pkBQMAi4GpKyU8xj/HwXCAXuSceOTYtAPZcPAPNK035zP0XLYcWpNitV3yIKGTvYhbRvHG4lsS6y3wlFjyGtAkKTKyEw9DSuHuMrvC+iYt1IjHesAN86zaDdDLBgG6OFyMYaMWS91swCIBVI5twWolFmGzB0wRplqNn21ASwMmMfnLuMTlK1fcVhO/I5zCPJATWENQ4Zxb8yLaRckS/bdQp0AY/SZ9xhhFvUGjLF2Cyq9csAY+3fbzgA4ZJcCUlMjX9pNMyt59HwKACaRlRnfKfPIGT8jit/vNWCiY05jQSo2p4KBvAwTz4Jr2peOTKkSg8/pY5g1dpzD3eKZ4k+eYTtfDug3SMY6WSSrzsYbJBijE4BT06pgzN8JxFCFDdIzpo7MmHVddNvBUtvLVQ/6rIkB07DsGAwvH3/0SWnTpnVGh17d8uP7b6dr4AnND0p29q4ZdGl21LKZMbVdwgDk8FuAAyQp1RWkQBiHUq65drSa4NpiwRgedPxpqgblHEcARCBUExiD3OnO2+7WewKsqQoOsNNIMF+d9wkU0SsvNwHx2sAY6jjqmis1SK1ufDGZYiyLpIDgGelIdYUgm11nJm+kY9k76BaMwV+AvoKpZM0xs88FGIOEZG1gDG0GSFZ19wS5EKAPn7NwRyJUtYy+cqwG21XBGPr8ofsfkU023UQZAtX3+Q8CA0b7fMIYyc/ucweM4dr8vro+J7CkzzF1xs9hXZgxaxvDsMWefuKZ9QrGUAd216syi/ic/r906HCtZvVgTERGDr9Kv68KxrDgGzVyjNKGeenCjiKYXpMkobZgjA2g15Thhpc10jdkegS2464bU+mZ4HnHc4Pn5AqC6LWkcYbqbUHRqmAM8iXmGNg3NY03mBFIsCjjrxurcwztC4MMORIFMOboQf0z2vG1jY/s7wFjb7/lTgUQARdrKgTC48dcp/cNiAozyJaGBGN4dpC2WWlNdfWBuQJLinmtJrCO+QrZI8AxrBJb6gLGMOYuu+KSSoa29jxIZ2CZrCsYYwFRxg/pwGsq33w9TSVpLLqvmTC6kncMjCWkexRAORiCNRUL3NTE5FnTmLFgSU3MGAvGcA483JAXsoubXbKB5qpgDEzGzz79Qg2Vs31+sn9Pf/JegAUKK7Gx1K8F3n3tPonHTFYUC8jYXWLYr7wfkSsTAOIVweYJzCe78+73+jTwwZfBGISa7DdqiuoEn9TQ/p1z5yoL1GTDIXhHqqPxqXpKkEHFq9ICA76AcpjsP5oq2e2Rth06yk7du0syVCZTPnhd/NES2WHLzUyg5PVLEtAhmZQc6oDUJk79HSo0fiVq3ppUdizycL5q26atdOqyqf5WmRIOMGTNRIld8FQJlRlvD5VRBTzKxiCoJkAFBABcITDE6FcD7WhCjX1JhY1EhHtVbxW2/F0i5ZGIlJaGZFVxiSwvKJKikjIp4N+FZeoVUxaJS3kopgwGGBfmNpyUw6S/dqWlnHPiF5sSyfF7pEUTZEqG8VAejktxeVQ9aWA7GblWSqUg22y7pezTa29p0jRX0omY9h9tSAaoUDlZpuiLCn8NKgzTgQxU/JltPoE0B7DUyEsMs8QUE5BbqRggj/5W2SUUR4LiSGassbBhYzEu8OQxZzIxi/mHYdsYWRWBuTFMLhW3xzBGkB7h5eX34Z9nPGDoK2syG0/EVP6irBbdaEgoUKSOJg7oB2BhGCiisiRAAdKgM5YUjHQT9NtU4SnxAUr4jASG8xngh7s0jBIFNhxWiEPecNIz4zqsTaJSIBxsDePKeFwCDKk8xjwGkkqZ9NeGwVRxHM+mkSkZEIvfYrjLcTY7E2NPWz0NKyip7QIow7mRdmVACgAcxzdZx2rKGOEa3xSn/xyTZ6MyMKASrCPFNxRAMYAN/4spMwaQxqSqNj2fliZ5+coeVykUEi0FiZIkojc+O8b12MwXpHqHvaRG4mR14yiaFzDQ9KVmW1JGm2Xh0EakMTdyN5sivRLzx23GtZUuVXxnDJ45GwCumaIqICs1dfa6ZcCAQTJu7I3VTsQbLBhjH6XK/jENx6JYrTVqOPUGB8bUFhnJusH6gDG1vVzdr9GwQAy3+8SjT6rmHs8H/ENqKkhaWJyzi3jp8Is0e4ct9QFj2HHEq4YFSFUavD0/LwJ2p9kNvGDoeZXo1RaMwZPk9LP+Vy3lcm1gDODGXbffozujMDj2P6B35t4IRgjqCWarykA4qC5gDIDFf049qcbddeoxbswEfdmyO5udHapqvyALI8ikTS4ZflHmvrPBGKj09Gt1pbZgDBICfFKqFgvGoCO/eNhQ9ReoWmoCYwhsMn3evLL0wa4KMn3eqYOaCGdnuEI2BzOGrC9nnHVa9X3+519y18R7GhyMwfSW4BMJF0EL42N9MmPYPb96zEhp3nz19q0PGEM7wx4CYMWzgkJ2IACHPfbao9rMMLUFY6695no11MULJjvDTdXxAaMNORNlwg3jKrGXLBhDYIrRqe4eraGsCYzhGlxL55hqs5CldX5hF5cMPIOHXpBhOTEnPPnY05oRikIGLaRiAIyWHbHGijlfYj6MrxJzyJoMrVmsIY3CfBngBxmhLQ0JxgDyALKsqVx1xWj1MyDjWlW2oHlO08LzQJ2PO/EY2XOvPTKnqwsYg/F6NnMuu071BWMefvBR+enHmQoWk4GqpoKfzt133Ku70sNHXqZyJFssGMNu/ZCLB1eSY1U9H0wq+o774b7qUuoCxgBe8bxWLWsCYyz7i+eA1OhVxy/zCRJYfHdgkLFB01jq1wIfvPmAJOKkXjY7y9b7wf5pd9kJ+gDWCHBtSl0AD7JvVWK+OLIelRtoJhwTSGYCM5fxl7AMAZt5BXNcDbeRQmi2HZOy1gRVNrDySV5uM9mxx27Srl0H8aRTMv3LD+SvH76S3bbtJvm5eZIO+NUEl+Ay4PJITsAn0WjIZPhJJDTDHymUXY7fhSYT8OdI2zZtxBcIoN1xPCcMi0EjUg1gDShUXlom8WhMIiSREO4fU2CPgjOEl5jywnrhvIA0PpdH/UBcqaREoiEpxfg9GlXJMFmSSssjEk2kZcmyApmzYImUheMSSiSlqDyijCQYJzB+AKFoQ+OxA7tCBMlXJJWWsnjMeMaIW/KDfjXwDQZ8mnmpuLhcymNJTZfthk0hHkkkopKbF5C9995LdtxpOw3uTRBNQI1HDIAJPj1m958xYKQgjBAyB5H5xzAdLCiXiiNzMoyIDHPE8WYBXCBIRqpUUmze5Vo02jcF1kxUM+6YtM0wV6gToIp6emR28hkn5l1rGVXUhTohb+R3pCkn4DdyOK++NwFajKcNY8uwKbAjAlugfaljlIxPymwy2ZTU7NXvU8NmEiOAq5h1nkti0bjWAzDGjA57L+Zf2Wa4mdvF7wXfGCezkJXWuAA0FRgx4BfX5p4A3g3TxLS1PkcOk8dmGbLtoCwNx0zYpF82TDPrL2OfQ45XqY9mUTJ/VwBVgbYKMMZublaAqKZf6BPATRhfXJP2sKw180ybZ9XOCfoZPi4KqJr05SZDVVqiibiQvj7spMgOBAwYg9LMq3MH5r383aSzJpbBe8bjI207ZsWGTYXJcpqsZwAxSVGTZkASDJUteycbaLFzkb1HC0BVGBAbgCdbz1MhUzNAmZ7DTZu45Oijj5Frxt5U7US8QYMxlWu8Hjkxa8B4NmYw5u+SJ1UGYmqSJWX3Zm2OqdvCgQfg9lsmaqCxd6+9Ml4J1Z0FyQbsEUwN0atjYGhLfcAYKxHifOzY1VRApTGarBoUWDCmx267qEa+OoBrbWAM1wQgwCCRYAs2id2xgBbO7hVymupKXcAYMg/BFqgJhLO74gAc+JysaTH8/rsfyrtvv6e7ySzMrRN5NhgDoyUbNMuuf23BGDwloLVXLRaMQUYEGFQd+6YmMAZ/DuRZGCqvU587YAwgERlQaupzpHUNwYwBgMRDhTYvLCjQxUjzFtDJA0JmkvUJxtCvE24cV8lfxPZFfcEYzgPICvCxaOHiTIYp5Hr4hlQFLmoDxvAivewiw0A45vhB0msNu+vZnjfID63hKr+1YAyeFzw3awOu1wTGIBPEowg2wXbb1zzH5OXnys47d18tPTdAzQvPvqgeRiyaKSySAH+rZqiqaf4CiAGQATRGjlNTYU62XipV5UENCcbgnbJ/H+PBU9O8NmLYlRog9u7Tu8aMeASEO+64vQI22aUuYExV0Cn7PPUBY2jLm667RQ1999mv12pyzOzrYFjNu5C5HvA3mwlkwRjmZTKGZXv9ZJ8jGwhhXsIoui6lLmAM2fcqp5Y3V1oTGANwBljEM3r4UYdJnwN6V2LCzZ07Tybd/YCyVJGEVWVD1uVeGo81LfDua5OUGaMZfxx5hPWvsAwY68lAdhkAP+Y6PrPBGAGiDSY5p5EoICswgIaR+5ggPSM3clLHquGmesT4NLAxEpIkqgjj7eHC3DVpmAkur3Ttto3suMseEszJV6ZC4aI/5ZsPX5eOzQLSsV1rScHG8ZhAOhVLqaEupqMWjKEOdocfDxj+49+wgSFs5OY3ceRHhtFFcG8kQZjKJiUeiSpZh40pwBV+r2mIHZ8SK7vS9iH9MD42ZFqKGXCluKREPa4wIeVmS0NhKS4Ly9IVhbJ42SqJJNMSisclRN0SsAtgNgAqwMJISSgSVjDB7QSLZGAKwcJIGqABgCEn6Ja83IAyiYrLQlIaiksa42H8ehTsSknHTu01KUGHDm21fawVAQwC5hjABO0Pp8+4L2MMa1gKlglh/YQUV6FeNnWP47mijAv1riFDUgV4Y8E4+6eCTMoYsgG0McgFjME/pqLQ6zrK9D88bSy4wTkYu7CMDaBn6mlScxM4e1Uixd8No8SkKVaURchqhJ8KwAfAkJEZMTb03Z5OSU7QAI8AMQZQsJwXh+nkSIFMOm4TgFpgRZ8JTLK9gGEVsjuesVDU3J8F2+y92nFqgZjMXWsDIIGiLxl5ps0ctMykv1ZDbDxNKlJGK7vG8XGy0ZpmsHKkOCZJmJFRWTDJ+OsYgNQCRWrmrL4wAf3Pzg/me6d3HKZdNghkACAr1XIpGElRlpEzpoC2vH6ypfF5RNsMwAY5ILEMbe8P+lSyZJhTxqjX3IdpOZ4T7X8Ei87ANqCQAYczgKGCOcYfyra9vX8dX04fVnzmZPxKGUNxniNAn6MHHCNjN0ZmTPZLcD1CMZVNaqq8eTcYMKa2FJWs+q9t0b+2RUZtL1nhFG7P2PCsl7XWVcGYOzQQIxuHNW6s7ndkzpkIGFNcIpddfnGlLA3rCsbwEALGQL/G98Sa2K6t3tnfNxQYgzTolhtv11PDKAGAYHcfDT0v1SP6HV5tteoCxrBAB0CoaYzho3Ht2OuMJGro+atlwsiuAJmK8NHBz+SSYdUzYzZEMIY+B4yhz8lOQ5vUtVhmzN8BxjDeSUUOGwZJF9fEOBWvFTKQYLi5MYMx9mUNYIlfEfIu+giW2jkXnF2JIVBXMAZpVVWz7+y+Jr07oCBlwo3jNdWlLRaMQToFGLO2UhMYY8CNSZpKHmBnXeYYrs15uP8vPvtKzV5ZYLEoZfxmS4lqqie+U2TR2WzzzWToJYNrvB2ugxcTnkxVJTENCcasCQChcuw8w4xhh3nIRRdkfGTW1g/2+w0FjGH+Jl07QD7eNTUVDKAxlUZWgSwOkNuWbDAGmWm1LCFnR9QCkWRe471Rl7K+wRjqQhYwNh0IRGBp7bjTDtKyVUv11OFzdk4xSl4TK7Mu9/RvP/bdV+5TA18kQ5p6neBbfSDcCuha01aCD3/A+GHYQDwToDm79dlmohqsOGxBG8wQdBEs24xNNiuYBmMut57fBoaqgtF5LaXyHsNgyZWevfaXrlvtIImkR7xkgYkWyYyvP5Rls3+Wbbp2Eb/fI4Ecv/gJcsvCxrHCCVTZ0adoumEC8yxmB/fr8wUlL7+JMkjs5pEFY9jdxwvGg+GsE7yGHDAG414yKSVIP60eOEn9U2UiZH5RaZRIUVmpZveLKgvJrSmqy0NRuWqT0gAAIABJREFUlSMtX1Wkhr2Y9EaRVXANxT2MtCJNOt1U2knzbog6xqfGramwhXxScdgTcQnmeE02qWhMykJRBXVEwZiUuNKkT/bLzjvvpBkz/QHDdkDKQRsAVLCWBgQi4LdBKoBGBXPAMFM0q1DMgBYYFRsGkWWIGnlHNJrQj7lnvElsu6rHS8bDhBuFZWKyIJkAHlNdk+lICLqdB1Uz/2hKbEeqBFijTCEHYFGwzafgHSwfK0viTz6HJQPYovVOJxUwxlA5Foe5FDWSHWWJIFXjogZUAURp2iRXmRkwcAzA6FE+jPWXMetmm/LYZt2yqbY1iZb4Hb8U47Xi1nd0yuVWwCgbrLQAZtX5CUaXiZuN1MyCXy7Hm8cwWXh4DGDAWLfZg4z3Saa2zqlN3ytApHKfhDLfeRZs1qlsMNUyRHxejjG+NTablQGPTJ04zva19qEL2xmYY8Y4WNvN+hdhSqzSJcMq0oxKKKuczE/qh+MLqMcTG4++gNfI/MTIwZCimWxJDrNIGXUVXi92fYSZtAKWzhymDeBiPgA4NiCwPdYYTVeAU9yPStocwFE3wwWGjGzsYMx6hWHMINsYmDG1RUaynsj6gDF1udzqYMz/z7LlvrsJVGbrpEm6zJo8I6AuoydnMidlsjUrpb2s78u6eMY8/oiRSRHgsgiu625cQ4ExtD5BEG3BApXUr2S3QOJQlQmU3VN1AWNqkvzY86GxHn3VNTrRIiGomg46+7rcN4vnHrvuoiactmwMzJhHH35c06XT5/g41LnP/yZmDDsSE2+9S3fW8U/A6Di7rjb7ycYOxtixw4IB9saHH0zWdMoHHtRHjuxXYbxcGzCGc8Go4Llg/OJNUVP/klKYNLsEg0ixsktDgTGcE3+imT/9rGm6Yb3VdbxVnZk51wvPvqQsQbxIkHSs7ZzvvfOBMtkIkPC9AuSorvDsY35M6nTaLtuk+O8EY6jHsIuv0LmoqndNbd5UGwIYQz3ZQMAQGWYlGYJqer8BRnAsZcy4qzOZkfh3bcEYHfvDr9JnB8Yfc3hd1hN/BxhDv8DSmjVzlnpAUFj4wlyAnXr0MQOqZdzUps8bj1m9Bd5/7X4pKyu0m+qZ3XUN2VDpOEwH3U12GyAiEAxoAGMDSs5qAA/TV/Y/a/ZhZRYA0gQ8MLis+aUFdnweJA8BXb8R8MYUjTEBfTgaUjlil06by969+kjT1p1E0j7xAlSkIlK0dLZ8/elb0r5pUNq3zBevOy3B/FwJRxM61gM+n/rdIDUhO4/Wl3M7ZqfWhDgQyJWc/HwFD4wXhTF7tWl2kScRAwK+kJglliA9dkJTb8fCUSkvLpFQqDzjHaNGyCpjMiDHslUFatarDASXMXktR44Ui8uKwmIpKC6ReApwJSGRBFmLACY8JrOPI12xAAgsD8CAKCmr3QT+XglFIgpe+Pwu3ThAmpNO+zTYB+jQlMGJiLTr0E4zf3bp0sl48kha643vD/2Dr4vx1nD8RRyZjAWv6BeAIdufgHaAMbQPn1s5E8BpKBRRQ1YjETJSEoaKYbMAuNiMRW6VeAGIGIkO0hSkO3GVo9nsRhxvRDXGJwRAiz/V8yVCXxvTXoAo5Fba126PgmL8WV4eUlCA7wH5YFYGgjmSIjtVMmmMd7XvTb0yRr4et+QF/EZeo3U098k4qGBbOJmq9LMKuZYFMIxPjgGOLKtEJWBxA4bo9Rzmhn1Ss5kc+ncFY8y4NOa8pi9glhlZlgFjALus+a4BERypkGM+a9hN2voZGRRZwC2gCkClKccdSVP2+oHr4OfCuKaocXPcSLvU4NcBnLSv9LoYGiFFSyoYw4VhaWG4rIwh2FDGNMqAMY4XC5mjDDDs0qxFyoRCupciQxvAsXk2vc53mpI802eaNsx47qTTBnxLGpDIVJvrGnBQ21U/synPE072qgo5nK0nzzH1Nb8DsEvLwKOP3XiZMX8DFNMIxlSz8qgbGLMevXzqsCr64L0PNT0vBWYMDJnqCjvn99/7gO7ssnNmKXUcWx8w5uPJn2oKYsq5F5wlW261ZR1qL5p2GT+I+sqU7H3gxYKpJSagLz73sjIiRo4aYSanakpDgjG8wG654TZZuXKl7rYjg6ipjB97nUCtv2AIWXQqMuFsDGDMxx99Im84fX7e4LPr3udrAWOY2GF41EamRLronnvvWW0zk82HrD4EcqPHXbWaPGFjBmPYCUW2QPaYqsVKQ8ggBUvMFgvGAGrg44JErbpCRhgAVp4jjiNbWHWF5/6jDz/WTD1IcrJLQ4IxsMjeeuNtPX1VI+M1TTYslpBuVOcVtXjxEs0Cx87blaOvqFG6Ys9vM+Xw7+rSJ9vjWFzBSGFBMmzEJZXkf38nGEN9rht/o6Z1x0eIbEl1KRsKGAMABhBGYT4FaK+uwESadM8DCkggI8teHNcFjCFN9tdTv1EDaN4hLVvWPv343wHGcO+MMQBKNh4AX7ps0lny8nKladOmawUV6zIGGo8VefOluyQaKTegi03l7PD9M7vBasqK4S4sB2fH3eORYACjWL8xDY2Q+jmubBpNQU2A5ciUCOis7wjvPo6xbBll3BAos2Ptc2QLpN9lF9vlllgiLqsKVigw0Wuf/WXnnfcUjx+JUkA9UjyupKTihfLbD1MkVrRU2uZ5SVIsOXk5kvYGJKLZe6JaTwLvWDQiSWVTJPWe9H9OQOgLBCWQk69BHEV3970mQNaAjQA8YVLywgqIJGDERBSM4fNQaZkyV5SJoGalZizDHGC+WVlQJOUAOWmXxJMi4UhMyvGecXlUTlRQXCrxZFrKVdIEE4Ug1iMJ7Rfq4lUGk6k7LCKREPeXcimjJhyJq+kuHjuGlYD4AzDGBJ2xRFjyg17Zq+fu0r17dxO0azCfVDDG7w9mJCcGUDFyDzUcdsAg7sP4C5nMbIZR5FPD4mgYjxvN+WRYHqm0AkIRZDgOGAMgYsC5uCQSRiJmAmaTKQe/D0AcGBYAZwAP7qyMSoAfCiAT3JNRKWJSbVPfsvKQoiMW0GbMWPkc16WegDY2G1WCjEqAPV5SqCNBcktZKEzSa4fhwxg0AKMXNpXbrf4/pj0cTyGPAToMqG1YPdoeKosy47lCZuT4yaTS+l5m3cbYIJ15huGSBchYIMY+h3qylBm3yPcUTFCzaq7l0+fIAIymXzhOJUuMRweMqQB86JLKgBESLeptCz4+FCtfzDwTtIcjBbRAUybblCY8cwAW5znCLFnbAHlYChNqeCsu/be9b09G1gTbxGETOanBLahJv+oYiUadzXZTVxhP9H8kEsuALdofKuMy6cSVbZW0KcgrQLOM1x+So6x2UgZWlURepu3M3KDzG0wzt8iAAcfIuGs2QM+YRUvnZ3qzpuB/vYIxtcAQ/q0ypdqAMbXfKft7ZEtFhYVq2scDSNBx1rlnrpahgYcDTxVAD2j+AB/Z3jr1AWNWrVwlN99wm04CLIQxZK1u1xhq5w/TZyj1O7sNGxKMIQPRnbffLfjjQDN/5813pP/A/ppSuKbSkGAME/ozTz2n8hcK7BwMeKuOGZspaBv8J849o1LVNgYwhj5nzJk+30LOPLuGPi+kz3+U3n32q9znawBjbFutDYwhCxEvkDWZzNq0uaSzhVGRXXjJv/7KmzJ1ytcbpUwJ4+H/Y+874Oyo6u/P629bNj30TgqQ0HuRFlogoaN/BFGKolIEBEKTFqQJFqS30BKSUBQR9SciiGKoUkMLJX03W9++Xv+fc75z375sFtglBIK+4bPsZnfezJ1775TvmVMIhvzw1B+UH2rc8bm0KxbhlZHTlDNee9V18pJh7HLvZriQxIaFLR/UmDwz6ZCDltsHb+Bk2nEu0B+pUhbCdnyRYAzlhm6+jRw9Eiec+N1lmA/uuClV4XyjgTfnEc/t31x/g9K4HOXfrcu5S/8NLudddO6nplBxHRYRV1x6ld52suhl+lXPqHSu54x+99lvb+w/Yb9l5tyXDca4MeBDFAEKeu70XPjw/ebrb2LwkEFKR3PLqgLGcEyvuuJa3d94f6EXSm/smBnTZuK552bjmO8cLbZh5dIfMIaSqOuu+ZUejnffczcxy3pjTVHay8j2yujrLwOMIQ39/nse0AsUnpeVZvWfeJOr/uFz98CD912DQiEjNoGlGRWUZkJZjtH3LbWFJIkcU4+KJTFNjL0QQigclDyF0g0uLAjramrN+8MrqjjXHIvGxWK79WnSzC8yY1jYmHyEqUSUqBQV+bykaTHIWplwwMHYdLMtUWLhXKIJLyOFM/D7Moi3LULLx28jkGxHNJBTQVzTOEjpRakU2RA5RXOzwmJEdRlgYRHIp0UmOIXDiETrymk6jl0vVhD/wYK2kFNf8JqTKWSRJvuCzIxUWtdOIxQVkE2TsWFSG6YwxWIdiKcySKboBVMUaycW75J0xxcIIJ5IIZYkCJNDJp9HPJkUcBCM1Fi/s28jEf3Mc8Tv45t5v8CdVDaPjJeKk1OcsnnNsJgks4ayE3+IhVEOIzdcB3vuubsM9x2bQRHRHgjK5wZX/BMscQWqMS7M84fshEofEzIT0okk0kn+3tOXqRCn3KckwKRbLmRyFPYNwSB3rTPAzoAm9jc9dliyKzkIARRZ+HopSayHHaOKrBsnjWK/5mlWnPc8QwxREuBBAIX3SHdsji2iIl3rWYoRx4FzRh49BfqJsB8LWsdMrbtNbrUt+FAjU99iGcgSM8SbPNZmYwAZyGAVvpOwab57yUtO3iNOi+exxM86w2uBO5T4cA5yjOmv4pkUy77Z3y13YvQ013dAipOT0RyX7TbDX1vHLTmBoOZnQ1DGQKYKTxpvjghwCvrVnwZwEdQy2ZVMdcme8/p6yJAhaG1rFevJgTEE0XJM92ISWZhsoyKKZHTJ2Ntj0niyWraNrDYXpe2YOm5ecg6RxcN2KmmpaO1wKWhOUqi5WzTzXQcgOXsjB6BJSlXgfLLEMra3zGqqYHCVPx/gnAhKpnTxxVf1eg3+Sg18CcZ8VtFfBWO8cfusjqoY3r6DJJ98X+7L7r6I/XzuJ4PlPmgt/tPjf5Y0gW2jISVp6ZW6eMW+Tp+FbbfdGocdeah3UehG5VYEjOH++eaSSQ/cP4vz73zv2+UoYp6Yb70xRwwYPtyyMK9cvkgwhvticgoLMl6MiKzzrfcneQSwHX0BYyh/YiH1WTIlbo8P8wSneJGrb6jH908+YRm/Bv6eRSzXY0zvmmutuUx/fB3AGM25P/6lPOacc2RguPhpjgPnFMeWJpPLjfkngDGV59angTHcP6PB+cDK4px97AomMhj4kDtu3Fi4KFj+jb48TNrh0rSkWSlELUuXiqrLuUIJRM90Eheru+566+DHp/5wOWPYTzuPGevMYpjbXhkGvu/MeQe333aXfDR6mig7SQ2BmB0qWENMFiJzi+PDRCAeFxfK6/7vL3/F3uP3EiOAb3BvvvFWRcqz7xh7TOZL5fg89rs/4Kknn1ZByMSgntfFLxKMYRvpr/R/f35S+yGo0HO+vfHam5g182HsNX5P7OZFFyvd7GdTlC418eADlymqyRJiVDWj5Y//FAZb5RhzblGWxf4jG+GHP/4BKO10C/vrxhtuxoYbbiDwo/JBjut82WCMA9+4b85tgsOVgAwfQHkefPD+Bzo/aH7ullUFjGF7HAOLY0/ZV8/72/P/fgEPTp+pNKjDvftb5bj1B4zh2LqkO859eqEdfsSh5RcMfKgmS+u1V9+Q95q75nF/XwYY42LeuT8adR848QBssGE3s/KLe7aobok9cM/dU1AsZCUdYgEqKQpZC3qbbOAKCw67/vn0+2g4onXIhgl7BVQykdA6LPJrojVIK17X3nyLYeLJl/hvFkQELvisQPkZAT8mpuTyGUlNJIFJZcRSoNdIR6wDAwYMwqSJh2PDjTZBIEBTXBaaBIVYfOVRzHahY9GHSDR9hHAhiWCwhEhtAyKM4c5nEe+KSQoRooGqZBUZyTBk0ErJQiCIcCQKsmMIPomVQDaEFw0s5hAZHWRGKH2GkcAFFFhI5/OKvGbCEheyV/hzjilKpSJSCSbhxZDOZpHO5pFOm6QmniTgYHKbrmQaMW6DKTX0MMkWZHpLVkuuaHG/LNAVLZ2lNwz3RIPehNKXCESQ1CA5E9kxJTOldeau+WIWq602GN/YdUdsvNGGYpUIZPL5EE8kNJ7cnwNDuHWCMW7huHHfZoRsBa37vFgJ8aQ8ayhLYlGsAjdMBhTNe63tFoFsqVn2eftubA76CZlUh2OSyTAKnPsnK8sijDk/GNts0cW2uKhvec4U6EtS0jOvC8I2GY5J3uyYrFh38hT+jtsiK4RgkORLMqw1iQr/T/NmzQn1Vze7wjFmaJJLcMmZ54tB4eKbPdaMgT9kLNn5QLDCGQ5T4tXNWCFDLKQ+U7KQl4jEceH+JIsrFkym5CWPkRUTDDA1zANFBLKYhEnHEAhoPpLZ5tgwPKcJgNKniQwajg3nIUETJUTx3/JHIrhiBkWujfyZzCUy3Ngmjp1rH2VKxsix4xRoRs8YATklyeq0XQWn+VArMLZWz6o0B+d22E/cvxsnicUkveJ+TermABGlRnmR5Ww/wRTu04Exbn7ZPLQUJ4255l23sbieZTzDaLWbUJdnPl451x3ry65tJbH5vtYGvv/zYExfUJFlnhWcvu/zP0D0dZfOVd321Aea0edv0md8srvFjLYl2MK3dVyYpkCJAk/WeR/Pxxuvv4FNN9sUhx15iC4QrnDizZ409r8/9QxemP2iLvJ8uOMb0qFDh6gw68vCt8bT7ntQUbtcCEJQPsHtNTcvVYLNbrvvJg8Lh/Tzwrxg/kL84fd/xPx587HW2mth4sETBE64GGReeOj3wbbxgZrtmXTwQXpD+klv9Xm8v77+Bl0o2Af0Y+kNQOPfyaSZM+cd0FCWCw1emdoxdOhQXajZr5Q5kGHR0d4h81cyBfhGvNKstGcfvfLSf8RE4gMVWULbbb+tDBU7OzvBv/EmQnPPTTYds8xHyehh6s9jjz6uGxfjd5nexM+6Y+A2eYyMFCdjgNHBjGHlmPPBkD4YH879CI8+/Dt0dsaw3fbbYJfddtFbXIeWM9aZVHz2KW96LKhZ5LBP9fART+DjDz/GPXffpxuJPfRPwFprr1kGtjjmD9w7fdkxX8/GfGnTUrS1teMbe+yq4niZMZ+3QGM+zxvzSYcciDXXWqvcnxrzRYvBAusfz/wT9RzzQycK5KtM6yHQw3htHtMGG20gSjhTxchamHTYRKy33rqS2lByw4XF6IYbbyADa8479uuWW20hnyEHYnKsjjn2aD1k8ub3zN+fFXOGD9A8dzinGwY0fOopwfbTTPrJ/3tK++c5yDj0jUZuqAdrd6OjxIgmyA/NeFi/Y4Q001sc24KMAJ7PnEdcOBeYmEaJEdvLFKibbrhVhcCWW2+JUaNHimpOWd4zzzyLddZZG989/jvLxE3TY+JX1/1G8jgWF2TS8S1ic1MTxmwyBpMOPah87nEMaG7Mgp59zLm60ciN9KA95605kpGN33cvSZQqF3de//7RxzB/3gJdS3hej1htRK+JPjwPya5hkfn7R/+gTZFRss22Wynhx817Am/33zNNKV5c2JcEkzi3GEXM/mIf7bn37uX5xmO77OIpyKQz6h+y1Pi55qVL8eRf/qbrCZkWvcW69zbIHFu28Zm//0N/5liQdceCnJ4lr7z8KoaPGCbD4krWDI+RfT77uefxf395Up9lvxHEHDpsqMyWP2uhseL8+Qs0H3jeU67D6+mw4cM/1SOEQDyvFamkGSByDg8aMkgAHNlVPKePOe7b5XOLbeU5wrlJlh8XMqzIwKC/Duczx2I+r0EP/a7cFs5fJr854JtAz0KeB3/5m4BZ3k8oqeF84DnNh/rFixZJ7kgQi0ApwUD2H98W0nfDLV2xLrXF3V/WXW9dbLHV5nqo/fjjeYq+pmE707+cFxo/685FgpNsA691HJt111/nUyU9vCfSC43t58LrIq+zlLry2kGw8uhjvomNPaYR02KWLFmCZ55+VtctjiePlaAc74W6zzYvBQFaMqe40L9qk8020dxzc5z3I0qP7rvnAa3DOO8999qjfO3m75jkQhYQx8cZhvK6T/8ujivvXWuvvZaudZWsnc+aX9W/994D9079OTKZhO4ffC5hgciCm/dhnit84ePkD5IqsUgsGguAxTelG0o8yhcwoKFB845/5za4cJs8Z9wbajdv+W9e2/h3XrP8SrOhz0eiDMa0tnUo1SaVTqJx0FBMmnQ4NtxgDELBCKDo6zAKRZqDlhDw55HvaseCOS8gkI8jiCwCwQgGDxuqeNz29jYkCciwTZGwgAZ6hzCa2150+Cz2Ohyx66sHVJAtw3hjLjTopVGvCkEhC+ZC6sAEJ31SH1E6QxZLPI4MC+Eso5e7xEDJFkrI5pgsVEBXPC7woCuZQWtHp6Q2dfUD5IPRGetCgv1MA9x8Xn4mBQIXWab9UM4RRHtXF+JiJpTkDcNjYNIMJSbcPiUckgOFS9h55+2x7VZbCkDTueVJjzjmBPaznomvK2CdebFAAE9qZsfaDcawXzTeibTnMUJpUtrkQDKCjQj4EYCi1BtjXzn2gmMqmAmsSUXoF0NmDGVEBtz4xbbIZNPIeMlPqg7INJE1CMEQSuUI3higyMUV0/zZHQP3JwDOkwPRS4fQDsEPghlKf/KYN1w36vnoyHNHfjT0HrIEJ87dcKA7PtmxT7S/cKQ85x1DhYANr7HOH4Zt4M8uSYj9yHOF13Fui15CDpBwYIe8juT/Q1jA5h7lZQEfPXbojULZlc0BAzXMo8XFkVtJV9R57c5d2cjw1/QW8pg7HCvOsXJbPRDD61gBaa4f2W7Xx5Gw860xAJZ/c2POPiZgttbaa6OjIyajaDdOfM4j0OaYPBxPJ2EjcEqpIfsrGqX3D+PBjb1EUMgxhzR+YsrQSNjGxcmznOTPzW3XLgcoGoBjQDH/xra78XEyNPu9XS/0edh4HjzpMFx22bW9XmC/UmbMggqZknlLdy9fNQjjWvKVy5T6iox4DV7ROOv+7K63wv6reZBZvtX0b3n89+at4BZeHA894mAl3+h6UoEm8U3eY79/vGxKV/6Qtw6lDEyd6cvCaxrfGPJh0118+DleOKn1r4zS5u9Z6POBfpnFB4wcORJHfPMw/ZoMl8cfe2K59rGQpPTgk8aCUiUWkVxnjTVW77X5BBP4Zrzbmc9NJh+OPe5oPXyzUGcRVbm4fdL085PMJLl+c9NS3HX73SoUKxcWwHxDzYeyyoV9xkKZRVfP/R108ASM23ycLvwsSgiU9FxWX2MNHH/Scbjh1zeho619uW3svtc3sPMuO0lCRR8Gh5y7FWvr63Dc945BbU0tbrnpNrAA6tkO+hFNPPig8q+5DQIrTz/1dBlRd2NO88ueYz71rnt7HfNRo0fhyG8eru0SrOI86tm++oYGnH7mKeUxZ2rKL676pQAuLpynBLgoUaicF088/icxKtz2CKZQyuAijenvwbnAYu6Y447WmD404xEBDj3bwJt4T7lTz3GgD02v/VtXi+NP+p6KXrIyCBL13D5vYj889WTNyd/++qbl/s7jYr+y6OVN8Y+PPSHAqjvFwVpDUIIAXW/nBxlsTzz+53KzOc+PPuZbGLFad/qM+yMfgmdMn6kxqVxY5H33hGN1jvRceFwEV5edO/yXT0a5PVlq9G6589a7eu3rH596snxr3ML+IhjCa0xl35GdcuL3v7ccQ4DrsDgmi4fGhJULx59Abc/zcLkD6uUXZOGQUcIH5MqFyVP7T9h3uX4nOHfnbXcvd4xiW8OHU884BQM+A+S75be3qqDveU7y3zRO/7RrEUGXO2+7SyCrWzg3mHRFJknlZ8kUu+5qY0/13NehBBA2HYNPassOO26PvffdSx/jOTf7udnLbYdmz/TJmv7ADLz/7vu97qeuvl5pdHzrXrk4L6TK3/Ft4RFHHS4GS8+F4AcTxno7lqP+35GfGmvOh/b7731AbJfKhaA3fYsqZW8vv/iKmFs99zNw8CAdx9KlLeqz3trxne/xPFoLbW1tuPHXN/e6zoGTDsQWW44rN4Pm0LffcqfW5UsBMt562zavqZXMuL7M7eo6y/bA/VOvRGdnq4ozfvFaSyDGeUDwd5wLKmxohJkzQEJFGgEMvrmPhlBbU4O62jqdaywkXZFTyUJwBrCuwGMxyy/ug2wLGuzyjT9NXNvbYiYZoYlrIYf6+oHYZ58J2Hjjsaiv4TWTHjd+FMmuIEOgVIAvn0LnkrlIts1DKRNDyBdEw4B6ROtqkYzH0NayVEwHgjF8NW8FHVN2gmJfKHEnZPHFzNalfMgxUvk7k2/Qs8NYE45l4Ip+ftau/0Vbp1hAJtYlCY+PiVDxOLL5rDxieFzJVBpdZLYkU5IbNbW0o6W1XUa6DQ0D0NLeIbZMplAQA4b+MgSY6BFDk91CyY+uRAodlBlRu+M3BolYH/Tj8LH9AWQLaWw0al3ssvMOGD5kcFl+QUCNfS3JFRk/PspnCBYYs4XHzLHk3yvNe8lAqLz3qjDNF5FOEqiCgGhLejIjWzKC3DMzt+vYKda3Zp6aStKLxox+RUIqkaVjvjsk1rBN8qrxFRSJbAlABR0Lk3/kGdNFtlW3X4nblwP+HPDDMRIYQ2Asl0Mma2CW2Ed0I4pEyl4zBigYqMFodUYZu4JdUiA23mNQVNYF/pDJb1zxb2cdmSbdccvuvkSZEtvj0olcv2cVp2WLA4/4XSAF5zwoFQxj3GbjsNFGI9UHL7/8Ct6aM0fnlcbUi6U2xhOBJnrwkPEWEkip5kuWyBSjEPwEIj1TXoIxDpggYOTmhNUU3XItB2QQAKH0yUmP3HnBbXCsCRrV1NIgu6RUwHicht55bLrpJnj33XeRz2XNb0eMHJvHBpCQrVOwpDSBYwYIcr8ktBBw5MLjtX4kIERwlQc7bFEIAAAgAElEQVRnJZBkV56pspNNakS8eW7goAeyeEw+ByK5a5kBO8bYMYCmKGbMJIIxq6JnjANjHKeiCsb0cvvvDzrSA2Do78NEf3a1KgMx7rj5sEBGB2+kPOn4Zq6yAFrZx8AChW9diZTzDQP3/2mFQn/Hqy/rc/885pD3xqYvn+ltnRXtK16QWADpLZj3Fq2vbKPP2+av4nMccxa7PN7PM+aft5/5hine1aUHRL497M2kmTcMjgHbyLYRjKmUj5BJxBsSf/952/FV9Pky53s8rrf1BIvIOujpj9KzfQSwGG1ZU1srCuxnHfcy53TY+rqnBOfL7IPl51vvY+/axActdx7yWOtYWPURZP6k4+IDC1kKOe9hnNe5z+r3L7OPeu6LfcAHPD7Q82GJxeGK9sFXcTyc53xbTimFnffL3t++yDbxIZVMBKWO6A1rWNcJV4B+kfvqy7ZYHP7+kcfkvXbgpAliZbk32mS9kR1G4O/ll14R64n3QMrleoLifdlXdR3rgRnTfoFYZ1s5bppADMfBGArhsvcD7/Eyj2URQhK/xyzgeoMaGzCwcaCXGkRQpdtrxMleOKcq5QyugOM+jJFjCTD8YipQW2sH0pRdeGBMIBDBbrvthe222xX1NQNp92uFLg1oXQpLMQNfMYaOBW8j0boQgTwZAFHUNVCCBcQ7O3Q/ZRkepIxENWUJPso8giGLwaa0g8UYfSq85yuaCHNf9LiQXMWxBFSMsTikRKiAoMeqoZyG0qUSU3IotUokqJ+RrCuVSYupkC0W9KJFhrhKAsqhrSOGpW2d6oNoTY2aF0ukkMxksbS9XawZXzAiEKYzxueuAtK5AmJZSne8WHIW3ZQIBTh2UcmhGoc0YI89d8K6665p/jhkmijpKImUJD1kt3hJNF5ilsC3YlHrdBfbJkkxkMEqPAcS+Is+3XNposoxt0jugGRLbIOQAJ/JRMgcsrQmY/wTEMjQK8djU6lA9ttcEAhW8iOdpUE0gSxj1VCeJrZDicW3zZ9E3MAg/k6gTsCSfrhUsh7E6GDxHQjKMJlMSMqUzLiZgEJA89wBGGSiENQyP6BuIEoR0gQxKl4Au2cNJ1OqLPD5aSdTYrvIONV54Y2BM75me13KkrsWs838nQMNoqEgctkMxo/fG9dcdTWGD1tNbX7ttdfx41NOxYcffijGj/nfWJoWmUTytfUiuMnqIQuJdCCBjJT/+RhDTuCLZtAmMxR4xXFzrCKbMeV+dcestpGlVmFc7IAMsppvuOFGLG1twzXXXIPFS5bo2nLGGWdi4sQD8b3vHocPPvhAUjm7FhAcMX8hyoHIfqPEkJIwjjtlfCbDMknTsmBVQF5WZqBtyVs8/IwSn7oZU/ydpXKZBMwBrpy3HCcCRZWsGAPWuk2PnUxplTXwJRhTKW6pgjG93Pb7g5B8SWDMZxUsPTlOK/dhpp8dVNGYzz6Oldvyr9PWq3315YxWtZ+/nH6u7qXaA9Ue+Hr2AGVmZE52xmLyqqGU65MWggWXXHS5YovJFCTjr7p8vh6YOf06JBOx8ttssiidaSiLRRaB/Df7nMUgiyEWZ65IDAdDGDhoAPjdEpPImslJ9uQSlOjxwMWKGUoxKPcIeQWQeVu4oo3MkZbWNnR2xPlqXIUWP0e2xbixW2LvfSZg6KC1BMawOCabo6AC2WQbvkIXEm3z0LnkAxQSnXQSQeOggaitrVPiUbyjDbHODisyg2GWegYu6XsRQcoVWPQx4SnEopzMGyvqAkGL7XYAkwEKlHZ4RSulKaUiYnwZkEwpBaiYzaBA/51cVmCxFdlZ+bQk6SuTy6oNLEDjiTQ6uxImz/H5UN/QqFjoRCaLJS0taGX0NVOMsiXEYkmZARd8fqTpd6IUHEsZYu3KwtUxPDbdbBR23GU7+ANkENnxskSlzw+Tjgz0sH7OewaobjY5lhTnARlMxg4qopDJC5xzLCGTQPgEvvBFKQFeYVaUuxBkIQ2D/UGDaJm08p+WEsXCPsvt0fDYZ0W+FdfGqKDZazpr88qAGvusMV3IjqDsjGAXTWAjYru4aGp5E5VKknmz3QSdBLyxqwIhbZsvMvg3jrvDGZwvjSQwitgmE4ym1LaKMSqEYtnc7XH6cTgccCJgS/Isi2nuPhcMuCDQYf4wnpTEAzoZ/+z6gp+zeWfgSDFXQCQcwK9/dT0mHTQRs2e/gI8+nieJ2N133425H8y18fQkYQRjBFqS/aTzsYgQwZiQOC8WcV0yaZOLF5cnTjgkCSGBNm6Dsj5ug31CwIPx0xYUbxUiwRg7n/3mFVNkn5UkKX1+9otYuHghJk++AP/85z8lj7/9jjswbtw4TLn8ckybPl2eL0zgMoTFwBi+hOQXwQ/ONxdlbn5AxsJylhrcNyVa8pYhU0ysJZsrXHiu8vcyCc9SzmagI8eK42SsPfPcETtQa9D8t6B+05T2ZF0EeCmTOviQVTRN6StjxnSPx2felb5SmVI/cIYVlSfppP/M3rDJtrw9jHdx78Pnv/hV+tLq3va64t46X/yxrLpbrIIEK39sqn288vu4uodqD1R74OvdA/969jkZolNOedzxx37mwVz981/Ie6u3VK/P/HB1hXIP3Df150in4hW+CxaLy+KbYIzzfVDhyzfILHCK9CMxo0wW6ARe+LPYM97bc8rrWDwTxOGbZse0cKCL/DYIeHjFrbxBmOqWTGFJcwtisYQKQZno+k1Gs+aaa8mfYcRqG8NfCtvDLWVKlLXw82Ip5FHKtCPVMQ/tTXORTXZgQF09aqL1iEaiYqzE2lrABCH46S1BuUYQhUwaIb8PVDaQ/cKGUdJBQIhtZgFMZiYBAvYJgY6i8mxsoY8FzV3I3iDTouCZ9zJJifILgjFiYBDYymXlmUFmDIEeM8n2oStu0g2yNPIqfCMIRmvQkUhiQfNSRWMncwUk0nl0JbJIpXIg76MopogEP/oK+gCmhJM9suEG62LnXXbE4KGWLEXwgsenWOhk0pN2WKXgJDVldgeK8iNj2ySNITPI55c3C/2COA8cI4EAiGPMEDgjq9JFAwtE8EAIAWj0aCkWkFPykZkGy3RYbSAYw4LeZGPcZlbGvcZ6EQhCRkvOAEKCWEwCc3HpLOBZzDvj2S6CW/m85qmTDdm6bAXThwxk5EJPPbKJeGzxFBlBNjnVr5Ip9f3CURnHLcaF1788tyoll9aKCgmQdmFm2frJA6XYXktOMhPnAEKSwd12y42YNHECZs16BBdeeAmS6ZQADfqZ8LwcN3YL1NU34r333sf7c98RO4YnDLcV8BcRifK7HzvusDMi4Sief342WttaBH4QiNxuu+0wePBgvPDCy5i/YKHOF7aJEi3ugxibgCwEsP9++4s5NH/+x3jnXe4rgFyW/VbEwMYGSagWLlyIc8+djBeefxGNjYNwx113YpNNNsHPLr4E9957n6LneYwEawcPHoQttthS4O3s2bPF4iRgxeMzgCUveSJBv/q6Rmyx1VYY0FCLl156UX40nENk2gg88vRKnL8CVGSKTUZQEaWiATLO1FlyJM1DAljmJyVLX3kUmXzPfH4I7DDa+ghcdvkqGG39yZ4xK9Exph8nCSf4VwbG9BNjWJFCrj+7WpH99P3y1Jc1+9PqZbe36hxDX47zq1/niwD6vvqjWLVbUJ2Tq/b4VFtX7YFqD6waPfCH3z8uU3CaF9OHhiyET1ooWWKKGB+ez7vonM/li7RqHPVX34qpd05BIt5RlnKyT1msOkDGgScCHLzXwmTPsBBWjHWd+cS4Qp4ghSt8k0mCD/bW2dH93fZkIBq0t9FO5p1IJtG0tFkSnHQmL3YKC8KaSET7o3nzhAkTsfHGWyLoY0w1GQVFEH3IF1gkMcmlhEAxhVKmBa1L3kGybRHCfv4tLHYMJajJri60NC9GNpNDJBxBOEDPCZObSHriLSqayXrwQ6lMkms4jxkCNnwDTyBHpp8lFBjNzDQqJjUxZjeXk09MIhFnFJCOgV9cv7OzC82tLerDxsZG9QHBGDJKqJhJZnJiu5T8fiSyeSxqbZXBb1cyi2SmIDCGXiopSnUo1VLes0k7VPrnsxg6ZCC+sdvO2HDkhjLx9Ul6QXYA5Ucs2gnOuFQZM+KtlGzwuCkpcuwB+tCwGKVMpOgZOYu5QrNZT9pG42Hz/8nJIJkJSZVSIe3PV0K+VBAbhn8TsKcxMk8VAR+SqBB4yEmiZECKmZZbgk8eyTR9Ziz6WSbQTHwqUH5FrzNW4BbWwIJbgJffPHDcQr8Zl/zEecix4Bf3QQ8fZ+LsfEUc8GTtWxZU6Xkm072nDGp5njLsf84fAmfufKj8XOX2ez47drfBmGU7bLsjbr/1VgwaWCdI0B+I4sm//g3Hn3gCSqU8ttlma8yaNUumxAF/WLDCK6+8hG9+6yiBMZRC33brjQpN+MfTz+CA/Q8UOMnjGjduMxRLBTwwbTo222wzjYc8DH9xHS655FL8/e9/x/eOP15MlXQqiW222R73TL0HjQMajc0UAp77179w0kk/QFc8g/33HY8bb/y1neuBMN555x2cdtppePzxJ8S28YvFEsLue+6B9957TzH0Rx11JK677rpyFDXbNX36dFx22SVqD8+j0047BWedfjqOPuY7OPvs8zBqzGgEfEWEwgGce+65mDXrYZ0TAldAFpeBW+6ctb9589kzIeZ4mDeMF6UuCRfZWLwOyMyo7BPE6xe3OXHioZhyxS96vZivkga+KxGK6Xfoz1cCxnwOnGFFirn+7G5F9vPFPk70p9VVMGZF+n7VGfMVOYpV+7PVPl61x6faumoPVHtg1eiBV17+D+6b+oAetJmkRXPe3vzH+PeZ02fhuX/Nlpn0PvuNXzUO4GvaCjJjumLtyxhZsrglIMOilKwC/iyfDb5NJsCQSKhYph9XZaIK73dm1GkFLdNRWEBznUrvGAIf8rwLBctADH0qCEbQwNbHQlwSBSuWjA2QVxG+8067YpfdxqMmzCRMpuwYYFKk9ICapWIJIT/jf7uQ7liEeMsHyCfbEfSHEAnVysyXIEOiqxOxlhZkaYpLjwgarlKu4xgMPBb5jlDyEJCPCGVLkmdR0sDjZLQvZVweK0ReHPJEySGbSiOTSkgKRAkeU/pSiaQX4ZxFc3Mz2mOdAmIaGy1xTN5lyZSAqHzJrySlRDqHGBMB2zvQkaR/TB7xNCOy6SvCt/sGbMjQmIVmkOa9BQxsqMG2226F0aM2Qihi/c/KkT48ZAs4ZhOnrWOjEKhgPxO4cIwMybAKBRW/pbwBDIoHLlpMtDOzdePsEn0IgKRTNO51ciLPksWUSzIyJpDivITos+OYMcY+opSG0hyygOLGT/H2LbZWyeKouQ22waV2OWaMzFwVd20+NZxT/Hw8ETcvEDFdOK6WrOSOQ8W4GCkeg6Ii0tkBMPIP8nxRKk17Ky8B/pLnQ0LwRW0wzxaJsjxf3kqwxn22EvysZNDw7/Y368d111wH5517Nvbdd2+FUixasBSxri7cctvNaGlpwg2/vkFsDnqzvPnGHIUibLfDNvjj44/h/PMvRGdHF2668Tc44IB9NT8XLmjCnHffVRrhk08+ibXXXhOHHX4EFiyYL/8Zsqq233579TMZXVdeeRVmzpyBMWNG4c477xbzrKm5GXPffw/w5TF+/Hg8+eRTOPOMszFkyCBccvFF2H33bwgc49z/3e9+hzXWWAsHH3IIampqlRq4pLkJhx92OE495RT85Ceno7W1FU3NTXjv3few3vrrYfToUbjrrjtx7bXXas6edNJJOO/ss4lzonlpK96a8xZyuRR22GE7DBo4CKeffiZ+/9gfxJ7j5YQx82TISG6keHSL9CZ4KIZMRZS1MQJ5bmk2GJvJ02LxPKdxM/12KG088KBDcNllqyAzZuGS+RUKLptiTne10u5Xn4MZ889nXlxpzeGGd/nGNhg6bFD3Pj4HzrAixVzfd2d0q+WXT+rUlSlf6nure7Z3RfpqpU6EVW7jVSnXlzEk1fn4ZfRydR/VHqj2wH9DD9CT4P77puHNN9+STIB+Aowc32CD9VQA8MG4paUFT//9GXS0dypFaf8D9v1Kjbb/G/qdYEws1uaxEextP4tO9jnBARapHAulnFCa4kUcOxaBKxj1xtlL3XG/c4Wq+z2/02PBpds4GRRNbWnY206vlVwB4VAEAfnSkOVhb7a5EEAYs+mmOOigwzCgYRB8Rb6tZmElXoskBRQQ8O04ikmUsp2It36AVMdC1AZDSvyhNKF+QINkMalYJ+JtbUo7UiSyCjQz95Xfh2foGy2b+ZphsHxjSkWEye6hbMMziKUEiia9maSlxBQkWYp5jBNj8ZBB0tUZQ0tbq7axxuprIBqpkWk3P8tjTaSy6IgljQWTzqCprR2tXQm0J5JIZvNI59kfYaQylGjwrT/f4luSkt7go4iRG6yLHbbfFo2NDQhFAp6kJ6+4Yu63stA3/1lLOeLvXSIWx97FkotRIjzB5kgxb7ImB+BQvuIYBTxX6R2USmY9byEnu7FxJDOGEdXEh5wnUTbHY+f+rW0mEVqWGSOgRHKSoBhTRNXYZgIyznC6WDL/Hc5dzh0D9Cg7MUAvl2ebfMjk6b7jR02EEjHbrjsW5kZXSracp4hjeHF9B0Kabw0ZPd1eN+wo8foIAhBAos8vmRYEZsxZpcyaqQRhejJwej5D2r+NvRTyBTCwsRa/vP5X2G+f/TFr5iO49LLLkC9mccMNv8Zee4zHc889h8umXIHXXn0d4WgYd0+9Hdtvu62AlFtvuR2//c2vcMhhh2LBx/Mx+bwL8MLLrIl9WH/99fHoo49i8eLFeOSRR3DnnXcgnozj8MMPxaWXXiow5uorr8Ejjz6CmbNmYNNNxuLtd+biggsuxFtz3kQk4sdpp56CE088CTMefAhnnnE6hg8fihdffBFNTU3aBtvW0NCIW2+9DSNHjcbVV1+NGTNnIhyJYNr992PEiBF46qmnMHnyZLFywpEgrrrqKuy///445ZRT8Pjjf8APf3gyLjhvMpYsacXsf7+Aiy7+mTyYTjjhOPzk9NPxyCOP4dzJk+06RhlciaBduMzGM8DNp4Q4SubYv93nAD2w8vKkqhx3b7KYmTCvUb4SJk48DJdcclWvt4OPPlyIF2e/tlJvFd/Yc3sMGz54uX34HBhTnmTlVfqJmPSn+f3cNJkxVTBm2Rho6+5KMKQKxvRnCn5d1q2CBCt/pKp9vPL7uLqHag9Ue+C/qwdYRL0952088fifsHDhIh0cH4QlWfIKtC222hzj99kbQ4cOWa6g+e/qjS/naO6degUScSb4dBeULlLWMR8ImlCOJG8LL65X0iJJXEjzp3Gqmfq6f7ti36WU8J7IQojrKG0pFBTgQ8YFU7La2mPI5OhBEUQoEhE7QyyLDP08vEQXnw+MU9911z2xySZjJW0I+swc2PxbWETb6+sAWHylkE83I9EyD0jHESwwljstNgsZMijlkeyKoa15KVJdNJz1I++lxIj94PcpWj0aDiEYCZl5sWcKmqNcJkLfm6jSi/g+k4yYTDop3wv6cBQLeQE9JRSQKxVlLCtfmK6kGBqUPg0bNkwgDMEYPX2XgM5YCk3N7UhnC/KLaSF40xlDZyKFNNkwPnqmcHt06OBXNxhDMIl+MdttvSW23noLGbRSouGYH5IzecCWIqZDNCsNaEwce8n97ORjLgXL4sQts1pRwZ6siWAIDWLU89q+sWcsXYlxwwasuIVgTJL9JEPosMAVypHIjnEyJWOrECAhaEMmi6Udcf7I18Vj9xCXckAImVHZjMmq6IkjJoln1sp5Fk/Sj8RLcfKXEA6EBS7xeJXISnZSxmLZ+W83/9lul9jK3zkJizPo5b/5e3e94sttzUompJOpRPPevNVW6jP5jXT3h+Q7ntTPjsUAqaBzC/YMgwUKyN+zBB/ZQJEgbvjNDZiw30Q8OPMRnHvu2ahviOJPf3oCtdF63HvfA7jm+l8gl2FfFDFy1AZ46qm/4eOP5mG/fffD9ddfj33H74UXX3wFP/7RKYinumS6e8y3j8V5552PN954E+effz7ef/99+bQMHToYzz33L8RinZgy5ed46aWXcO/996G+vhHTp8+ShEmgXiGLnXfaHrffepu8n75z3LFiuLz91hx5xvz0pz+Vge/qq6+O22+/HWPHjsXlU36Oe+65FyNHbowHHrgfnZ0x3HTTzVqPbef4b775FgKfCOr8v6OPwgknfBfn/HQy3nxzDs45ezLeevttAXo//OH3cf55k/Hkk0/jtNNOx5KmJShRvhT0Y/XVV5P3jJvr7G/K7pjaJlBX08wYMwRjvEEVSFseM851D7Tk+fU1AmP6iZT05x5Udp/uz4fMM2ZVBmO+iGKuLxyT3vfjPrkSx63X4epLi3v7YJXp0Z/Z/0XMrf7s739x3Wof/y+OevWYqz1Q7YEvqgcUZd3ebkksJSimnIUrjWGryxfXAwRjaOCrgtErYB2Q4rwZWKyTHcPEJC+6pJwqJPmQi7/14pBZ3DqfEBfXa140YQEh9Ihg0cPtk+3U1tYulgfZMJQDKXaYTA+BPWQhhMvFKqUeY8duhd133xMDGgYiwLJXUUDGR/DKYEXe+pCFr5BENtmCdPtCINmGYJESJktI0n6CPgEmibYY4rEkUrkM4smEAQWRCOrraxGNhDTvovSXkQzIpC/+oIFLBGIk9REAkTJwBkA6lUDG+Z0EoFjrdCqDzq4uJBJJ1NbViQlA/xi+naeBLM1vOzqS6EpQopRFe2cC7fEk2jrj6EgmkCv4UAqGkcmSEcLj8IlpYklKxuyJhIPYdacdsPm4zeQfw4QkeqMQ9AiGgwLUeHxkEXA8ODZMdrIkmW4jZo6dmwPOq0VMkCKQU/oRvXIs5tpZ3XLcXfwvzXEJsDqQxkAZA5AIxiRTaYExlKlwW6l0oiyZsoLYAJ8K3MLztiWAQr8YM3Ilg4rfyfrJpL2EHPdZspx4fMkkkjIBlhUrotEIwgQQaRqdSBkAE44g5a3jpHYOZHHyoZ6yJMeaqGQakf1VF4lKGsPjUhy4x46RsbDnO2TnXBEBzxC3bCBbYnKTGXsoSr1EsMcivWUsXSwh7Gcqkl9gzAH7H4QZMx7FeedPRiTqw6v/eRUtTW346bnn4Yn/+xNKJcqxOD3TaFrShEULF+H0087AMcd+GxMnHICZMx72WDUpeSZRxnT0/zsG//znc/J9McCCQFle8dMdHe2YMuUKgTQ04PUHQvjhyafimWf+IeZRIFDCJpuMxv333Ie6ugHyl5nz9pt46423sGDBPPz0rLNkFDx8xAgxYzbbbCwuufRy3HHHHdhppx1x3333iOHW3Nxi8ws0JC4iHIpi+PDVxJ4866yfYI89d8U5Z5+D11+bg/32O8Cby8CJJ34PF5x/Af72t6dx2uk/wZKmJvMkQgkNDfVef1oyl2Nhebwmuy5RFimAsZvRZJHglAJaDDwvTByvUCiAgycdjosvvrLXi/JXyoxZtGS+JU15y6rkFePa9KWCMZ8DY1iRYq4/u+v7flY2QNOfVi875/t+DF/cA8zXeUvV/lq5o1ft35Xbv9WtV3ug2gPVHqj2wBfTAwRjYp1tXmFhSSkCwLy38QRW+DsyVQhGRMJhz9jUM7pkMUn2kpc6xOKGBaxYFxW/V5Q0PVfovSI/BigCmglDnXGCDBa5qwhb+nFQguQxBmTM6ydbIazCdsjwEdhn/P7YYL1RJkWRTMmicA2M8d7S+vLwE3zJJZBOLEa6Yz58mThqyIZIpQQKRGprBUqkYimxZhjry7fk8WQSWUYp+8xHhgwZmv3WBEOojUSsfyhuClgaDQEaMmPS3C4lSoW8wAUlKfEteyEnM2NGWnfFEwJR6mobZGDa3tFp0bmhMGJdCRn1JtN59QnBmJaOGOKpLOKZNIr+oCQ3ZM3kC2YqyuPgdsSYYIzwwEbsttP22HCj9WRQwuMhyMNI52DYjLENVDEfDLJIMh4zxhWoXMc9y5j/jyVlyXuGUdzZvOSEJtOxsGx6aXC+OINal4DkgBW/j9HA9l+2kFMMNrdFzxOOayZL4125RPeY3DanuJBBIjBHUjBXQpORBWQLNJTNyU/GsVUoZ5JnUbGoFKt8jtIrA/dkfAsgmcqYdxHnheeD4zxhyiCLZ+bc86xzx1b5XUlkYfr05AV6cTZSxsU20NSYETw6Ds8o1gRmZNFYzHt3opQnZ2L/KnaM4JsBT/SkoXnsb2/4DfbbdwJmzPgdfvazC+ELlPDGa69iyaKlOP3MM/HPfz9nEq1cBjXRED78aC6aF7fg7LPPwRFHHo4DDzhARrdnn302whFLvTr3nMn43ndPwJ/+9BecfPKPPLDKorcXL14kAPWKK67ABx9+gNtuv1UgydHHHCeQJMWUMuQxdrNNMfWuezBgwCB5uzz/4mzMfe99JS1NPvdczP73vzF4yBDcdvsdGDt2HC648Ge46667sOdeu+Oeu+9Ca0snFi1aYtCdjx5HWYTDNcjniiBQf8UVl2L8PnsIjHnttTex334T1IeMb//B90/EhRdegL89+Q+cdvoZWNy0ROcGmW6KoxYY5i9f58RKUrQ3A6pKkibRrNoCmMzIlyeKxZKbjxF/pUSqoF8Jb5decnWvF+SvFIxZXqa0EhkWn3PTqzYYs2JMj/7AGt2FY198YPqyzud9QOhPq7v3US18+9vfKza3+ru3/7X1q/Pxf23Eq8db7YFqD1R74OvbA1PvmoJ4V7vn7WHHUekDU+mFweKDcqWyJInFJJkPSigxboQrSq1ot3+Xk2f8ZprKojRJc9qEGdbKyDVELwcrPiWTcjHGPp9ipLlvfuffueVtt9kZO2y/qwrB7v2qXJdDrKlxCqB9DMVHhVInUl0LkO9oQiSXhU8GrxZdnRNzJC8wJimzWAbLBBV/3RGLSUpFZkwto759ftSGIygWmMQUlsGvnDwKTA9iiixaqKAAACAASURBVFBWbJhcNod0JiU2ASOhaRJMyU5LW7uK/mi0VpIYskO64ilQ9kQ/G0Z7t3Z2Ik0mRDCCto4EOrvoH5NCRulKAWRyBHbYuSwieZReLDUFS6U81ll7Ley+605YbcRQHWOuwGI2LzCGrA03xhznTI5GugRQKHYykMb5xLhZrfUyFi9t42u+P2S+kJ2SSWUFRtVEyVqzglUR3mmCLd3skLJUifKhIOPKcxoryo5kEpxJepKjSv8VyAja7ZugoEuesqrB2sP/aOibSBoYw8W1meuQ5WQMj7zYOPSMYZQ55y19inhcuXxBIJmbw+X5a2ifGC2V50YlG8b1aff87fblcUClxpgx0J5Uyop9yso4SoVydDWLfnfeEEDgfwT91H5+EQDLFRUZfdNNN2H//Q/A9GkP47zzzkNdXQQPPzQLa6yxDr57/PECYyjDoY/QXnvujnvvvQdz3/sQl1xyCb71rW/igAP2FxjD9KFSKSFvlgMnTMQvfvFL/OeV13DwwYd4rKoANt10UzzxxBNiLP7851Pw9DNPY+ZDMzB40BCcdNLJ+Mez/xRjKRzyY4899sBNN94qo+CzfnoWXn3tFcx54y0sXLQA55xzNmY/95wis2+/4w4xYxhtPW36gxg9ZiRuu/VmFAt+nHXm2ViwcD5FdWJ/DR48DDXRAZKwLl4yH8cffyzOPedcvP76WzjggIOUABUM+sSMuejCi/DU357Fqaf9RMbAjKkn6KVY+jBTo8yDyjGbeI6YlMyvc8xJMik54xg5YLmbrdUtNZs06TBcMeXaXm8CqwQYU6GIW3l3qv9CMGZFI4f7Bmu4ovzTPGJWJvjSc0r0rdU9P1Utfvt+alX7qu999XnXrPbx5+256ueqPVDtgWoPVHvgy+4BGvh2draqSKksLp1pqWsP721MoKGUhga3SkNiwlLJ8/Xh5ysiYXsWLSpoxIgpShITT6aQSmbEHKBUR+a7TDUKUIZBEIWJS2SBFATCuGKX8hGyVjbaaAz222cShg9fU2wDSTiMq2IFukEkzHEWg6AUzKKUjyHXtQT59maEcinkknFkMxmEa6IIRS0+u6ujXb9jf7BgZ0GfSvGLrA0r/hnLHWKaUog+OAYQEchhcUe2SCLRhRzBHXmgFOWNEygxjjmHjs6YZB2+YBgLFjWhraNDjB6a9nbG42IdJdIppLM5+ENRpSelMwXEEgRjyLSwgt6IGuwfcgd8CIYIchWQy6cxauTG2HuP3TBo0ADkMmmZALOYZ3+SDUIDX/aXpEEZSonMB4UgD9tIwMMKULKMCMQQdDFPGQckkP1Cdko6ldd3GjvXRgmUmHcQ13d9xs9xnbLfCpkJYTJFTIJGxhEXSlzoHUN/ksq5SCaCjFWVwmXMHsVXy0zY+Xz4kSMYk8h6Y2/sGIsTz1hyl7cfgS1FH6KRsOZaThHcjAqnubFckD05nsdYEeuKcIaXquN5Wblzoycow9/TetqxjBwYSUaPMVy6WUcCXci+8NM3hswYO594boklplQxAw7o00NQgoBMgT4wKOKWm2/EARMm4J57pmHyeedrG5dfdgmOOfoYzHzoIfzwR6eYEXYJ+PCj97Wtt954GwdOOBC333k79tt/H8yc+RAmnzsZfj+9cwJYc821MXXqPaivG4Bvf/vbePnll9HYOAhnnHEGTjzxRIExl025HLNmPYhrr70Ghx12OB54YDrOOedcRbsHQz7cccedGL/3/vjrX/+OKVMuw8JF8/D+u++JGfOziy7Ev5/7l6SPt91xOzYbOxY/u+gSTL3nXgweMlDHtMXm2+KiCy/GHXfegWiND5FoDa78+TWYNOlwHHXkt/Dcv5/GD04+AT+76Gdixhx44CQxpcIRH048wWRKf/3r0zjjzLMwf9FChKMRAbycWw6MIbuF57o/GEBWLC8mLYUlcNR54sn22GehsAGZBGzcc77zFDrkkCNw1ZXX93rpXoXAmM+JlnzWHWkFN7vqMmNWjLnQV0hj+aKxEnj5NIDmswbm8/y9r63u3vaKAlafp5Vf989UgYKVO4LV/l25/VvderUHqj1Q7YFqD3yxPXD/PVcqTYmL+Sd0F5Hunlb+vVeUUt5CVkhNtEZFLtkiovp75r6uCOV3k3vY22UWuUwTYmRtrsAiP4dwmGBGAD6mHZX3X0Q4EEA4QhNVFqEEAYwdwO+UDw0eNAK77jIeY8duLdCAbbVymYU034HTQ8WibM2zhEyCLEq5GLKdC5GLLUEp0YUSpSsysg0iFDUZVCLWhUwqJQNVbpXtpMFuVyolwEKeH36ffDvElgkGxIShES8LekqR0oqozsjjg4CN3zs2+pZks2QGZTFvwSIkMvSmqUFXKo3OrrjkLPlCDqlMCv5AFLSuSKQySKZzOm4CB2SC2HHRnFfIgAr3QjGnrw03WB+777IThg4bqONIpNKoralDKGxjRYCLn+exEhgjiMO+p1+KJV4FPINcsmSCAmNcyoyT71BylU5nVZwKKMgyacvqCGIZSmTKZLUvgVUEc/JkpmQlBeIw5Vn80sDXA/dY7BKQIbvCMbJsTnhzXn4deQFkZLgQ2JBhsGcazJhvgjGOGcOB57pJpWX5EOVYecdGyYtYD4q99ityOZsvIBQOiyEj8xBvkYzIA2MqWTM9z8TKc4dgzDLnlBAYoTDljzn2i80N9hkj0xmpTsIW555hQkr9scgwFHwlzYMCp5YPuOXWG3DQgRNw/7RZOO3U0wWGjR61MX51/S+w/vob4IHpD2LhwsXYe6+9sesuu+Cjjz7EtPun48abbsFNN9+ACQdSpvQQJk8+D8VCRkyvaCSCY479Ds7+6dn417/+hb/+9a/YeuttsNtuu6G+vgGdsRguu+xyPDDtPqy11hq46bc3YtNNx2LGjJn48MO52HnXnbDnnuPR1NSCRx99HL+8/lqEQj4BMAQmb7vtFtx+660CnW665WZsvc02+NuTf5e/SyaTxO6774LLLr0KwWAEt99+K4qlDLbcaivsu++BWNrUjqeeegaXT7kI3z7mKIEur776Fg488CDNGX+Akdcn4MLzL9J6PznjTIG3PznzTIzaeCOcffZP0bK0SUy3QiGrDiYrht1LMMbnDykungSyknde0FeJ/jw8ZyhjMnDNot35/dBDj8QVU3qPtv5KwRh6xthsW0HE5NPuOSu46S8NjBlaEW39GffQLwJg6Bus0Rvg0/OTK9jB/Xpe6FurKzdZLXz71cF2g/wyh7S/zfsvWL86J/8LBrF6CNUeqPZAtQf+h3qAzJiurvZy4VgZ41oJznAFMiq4sKCtiUTL8b4sPPkm39gpxkjIeTIVyppcWg8lOSyM5D/CN8wywAxbfLUvIEDB3UeVWoQC0ml6gzCS1qRKrEgJ4FAFtdHGm2GffQ+SkS+LcgINfPvtpDL0fqBsR2yEIv/GcoqR1+0oJJcg29kMXyqBdDwug1SCMb6gD1nKb1JpFLM5xWdzoSooTuYMzX4zFvlN9g59Ugg+sDBLxg2sIWsj3sXiPoe6+noVfhRXhSNRSZMWLVmKroTJjwhKMUqZzBiX5JPN06eHRxFEgvHWGUqfcgIvwGKR4IMnd/FUQeZ5QX8cf0nypO222QLrrL2mDIcJUZFRZIwQesvw42TY5MVekcGsIrVTYsVw4RgRQGHx7H52LB8yBrIEh3I5sXp8JR8KuSKSCa9ffMYekiEwzVALJt+iASq3weOjJEvyKFOzif3ENjJRieBPt1eHV02yOJYpb16JVFzoQaMZKdkU/0aggoCOsWh0HCn6AFGGRd+fWs0hsnSYgmVAH2OxyTCi50xRbaBkTewsjoGYK54nkWe86/xo3FztDcAMM37b89gRq8zblkBD72HcnS8E/Wicy7YFmW7lrcsxYl+QHUMpF6O4syUCdVnk00WBN7fceiMOOmgCpk2bgdNPO9P8ZHwljBgxDFOnTsXm47aSh08ikcCSJYvx7D+ewXW/+CU6Ojpw8803YeKkAzFz1kycd/75AhDZZrajtrYG+++3H6686kpEozUCq2jeS6lSW3s7Lr30cjz06CzNL86zSy+Zgp123kWyr3i8E0uWtuL551/CJRdPQSLRqTPo+OO/hwvOO08g6Y033ohbb7oZYzbbDA/NeligxquvvoYjjjwU+XwGm226haRSG264AegbnkqnsHBhM15/7W3FXcfj7fjhj07CeeddiNdefUNgjOZHKY+TT/4+LrjgAvz9qWdw+k/O1LyeNm0attxic5w/eTKmPzjN5HoEJX3mR8RrUEbzxvysCLYqxalY1Nzk3FVCl3fCOeYfx5DMmEsvWUUNfL3TZ+Xc0r6AovJLAWN22wZDh/UDjFmBark/cMZngz5fljypP61edipVC9++n1rVvup7X63ImtV+XpHeq3622gPVHqj2QLUHvuweuHcqPWM6ym/fnT9CZWqM+b/QI4SJPAEV7HxzH2H8by6HaI0ZonIJBcJllkU8lRRAw9QaSX3SNIG1JCJun1InFr8osUh3Jpn82WQzLJZDMpwtCYxhwcqiLRytVyHPt/R777UfxozeHOFQnRerTLDBQCNKUaQ4ITxTMsYM/8aUJRQ6kOpaiOTSBUAyDn+acqAU/FGCC3ztXUCO0iOCCGT3+ANIid1RQDqbRTpDCRNNdunfwtSjDsRTGSX6pNI5xXQTKWB6C81/S5JvhNHa1o4lzS1o6+iUlIn0BoIByXTKEo0sZkqx1wRf4om0kpN4DBkyS0pBFEpmGBwKEPwqmHEvQpLYlJDHwEF12GLcGGwyZhRqo5ZURJmFhSZzHXs5RwaKJEZeqgwBHv5HIENjrpQmSOpDGQc/TI8YrsfUK4I0YhVJSmNymkQ8KQYMj4ngU65YEBPGAUEEcix22u/Jlrr9ODi3KCMhAEGGDNtooIhJ0LgNtktx15TqkAlBlkLRPGwoRyqwfwRU0bQ2JxkK+5igH818CbSwPyndsXlt++c85HcaGZMZofnjJS/pu+GMZcCx3Ge9nLACWcQS4vqOIWMMISdpcnIv8yJhehglSnacHNawMwDOpsUcM9PkguYVGTxkwHBbjGo+6qgjlc512223a5+uHwcPHiKGyqhRY8QCeuaZp/HGnLfQ3tpq0dl+v+KwFy1ahAceeED9ShCMXi6Mm2Zk9JgxY7DLzrtpDBYsmI8rr7wKbW2tuOrqn+Ohh2YKQOUYNTQMFDtmxx130ni88dab+POf/yJvKPnh+EsIBUM47LDDsPFGG2psf/Pr32iuDB8+HN/85rcEov7l//6Mt+a8oWNebbXVsMMOO2C99dZVP7799jt49tln5RmjdCO/DwcffChGjhqFa6+9VuPOL/7t5JN/IKDvwRkPynB4441H4ltHHYn/vPKymD6UYzFknAtBRZ4TBE8tmY2wl9A/j9lXyXIyI3K7xnDu+HDwpCPws4tWWTDmC0BMPumu9AVs+n8ajPlM0KcKxnzZD0Qrc39VkGBl9m639nfl7qW69WoPVHug2gPVHqj2wBfbA7MevE6eMSyyK4EYVzjadwNGkknG1jKiOqICUjIkvw/1dbXlt/001GVhTFlPisWdQSHIUNJCGYBX1ZYlGl4xLWaLfGtcAW5FJYs9Fj5maspj9yEoiYn5a4wZMxY77bgHBjUO9wABZQtZKk2Rxa0VDGRvuJ+VkORLo5BtRaJ1AeLNC1FKJRBgMQZ+eQVtvoBkIqHIan7WYpSDYl7QTyaVySk2mtIKGvPS16W9K4F4Mo2sPD08f5kAC+mszILjcZoCM9qaXiY0uKWXjiUiZbIZvZ0nu6C2tl6smTi9YmieS68Y+rTQ89bPiHEyNlhMFiQF8vvCamahVMCAxgjWX3cNbLfNVhgyeKgK92KJjBSTWLmwKcmVPODBJSZRaqWj9SRBHI80ZUo0eCn6kE6lUcoXEA4GJcNykdclAWpm6lvMG0vFHyJgAAEy3CB9ZXgsPG4nLWNfE5Rzi41xSQwZzjlLFrKxd0CGgDqCMjnzsZHMjcV0NieGkYvW5s7JBNIzsN8v+ZFMh3P8HRO6jJHjvGz4M5lC9HEtz3+6h3gGruovT24mtosHBvU8I/k3sl0077z1CDBWPosTeOGXEnnoEyM2jAFa/DclZZR0FYoEpejHxL7PybzXHwiW2+RAIUVAE6gMm2ePgVYFJZSlc7ky66zAiGimS1EqRjkO9xWyFDWy0MiE2nzzzXH//fdjxoxZuOqqq8Xy4niefPLJOP/88zFv3jxMPu9svPjibDvP5PfDWHGLNZcGTdY7lMTxr0WEgsYIouyNACflYIz0piyPgKCYS5EazU26IFlKl7FWyobhGgcCgmY6rUQqc+rWOHJeubHn55ykjn2jvi/kBSRbehLnpMkXCc9y3M1A3EzEi15Sl4HMHGvGuHvAYdD+TcCMfz/wwENxcRWM+bQbkxR3va7QurQdzz7z4hd7V+uxtV1WVWbMMmBMb8DLqg3GVMGF/kzbqjypP73V33Wrc7G/PVZdv9oD1R6o9kC1B1aVHnjs0RvR0rKknHzTXTwaC8W9/VXajZgt5m3Boo2FGMGS2qil4bB4ioRN5hJLJpBIJlQ0mbqJUpmoV+RakcrPOC+SYCBaLoy5TRVJNAQuUSYQKu+P2wmEKFmiIW4WNTX12HnHPbD5uG2tKPeKeQecOECGjg+e2ERx1QJsfFkUUu1Iti5EoqMZuVgLgnmCESWl/bAwo1wpl86imCuIjRIMRVQt52FSLJr0sqhjkb+0vQMfzV+IJc2t6OpKy18iHAqraGNyD9cnREO5VpLmxQLAjJ1BoEYR1GInAJFoLYJMGcqXEIvFEOvqQrbgQ4rEFD/9eZT7oqQoHg1AwIXdXEB9fRgjhjVihx22w7prryfZBSVJxAfsfb6DyAx1cbIbSx8imEGPH44Zi9iS5gYZGTyeTDqDYMmHEIt8Rm3biipU7UeCYJCshQwT+bp4XinsP26LMi4yUzS7OGe8lCwXh07mQb6Q1fg65ooDGBwYwv2yrwRolQyIISsilaGPhwF7Avw8ME4SO58lOJlsyQpxAosyXs7nTSZFyZajwRgMpGOj3EowgVfYV4KVPc9l/i2qdDADCkyuZCCfA5QcGMljDSpumV49BrKQkWSMmiKyuYyNtZ+MH89cuMwqMtDC+r+gz9fV1QpYYH+wz/L5EgKhUDlGu+QvifCkeOcADbgtPcvaY8DrgAEDcOGFF+Lww4/Eq/95DbNnP4+1114H48ePF3Dyyisv45hjj0YkGhLziGbM7DeOA+PWCf4JcNMYCMpQ5HttXbQ83vw7vWn4GY4V46qD/pCASbKi3HG5FDX2C4EmHqeuKR6bS9I9Dzw1QInglc1pbteNl5ki+81wnAgUf/DRsJfnHUEfuxaRqaPYcwJJ3li7MeN+jNFEchjnmcWkH374t6pgzKff0D4FjGlpx7NPrypgjKnQVsRipz+Cn2ULyE8CY1awQZ86MP1p7bIbqha//XuEq/ZX//qrP2tX+7Y/vVVdt9oD1R6o9kC1B1a1Hnh45q+wdOlij2FgMgpJPLwkIechYQW7ATS897Ew4hcLFxZzlH+wqCZIw2K4s7MDsXjMiipGD/sox2DRRomIvX12xU2A0c8BkzmpqPMkCO5lKotk+sREI/T5KCjKmUU05Szc/OhRY7HXnvti0MBhKqhcMhQL2FLR0pXIPTEYokj7GHvgZooNmQf5GNpb56FjwXsIZRLy3JB0BD4BMfQdyVEao+hjP8K1NSpA6TkhaQeL4VJJMqWPFyzChx8vkHlpvCslFkBNNIoRI4YINEnnjEFAJgHbama0ZEDoXT1yeXrDFBAIhjBg4GCxDFrbWhGPx5FMF8SMSZG6UaQkjGNRRKHEhCSavxqLaEBdCAMaothqqy0wbtyWViTn81bkFtk/fu2PyU/ms2ER1yZNMiYIi25PYWOgmYCYtJgx0WBEtSxlQgTLXOHriphCjr4ucUFFlH8Y3FQCf8/x5TFrbDzGCdkK3SCgAUDZHNOpPO8cLx7d2B9e/eAjY8d8bbIZ8+kREEQfGYEXxs5w++DHmGJl/jVMZyKQwQQd6wObj/bl2QTpdyb5MaCxP4u4Op4/jEBFsWisJnW/dxKlgI/AAc8POwccAMVBNtYO56PHMqIUxxnteOeLY+jQn0mx3wTuCMZ48iaeL26flX3Cn+ltQ1CGDLeycbAPaGxsxPe/fzIOOmiigDMCcUxReuONN3DfA/fh+RdnC9wz4+GgxkHnrj+sdR3kZww1Ap/GKrHEKGPumITR/Fg433htoK+PzY/u8XOm0jZGBkA5GWVPMIZjy8WNm0CYkIFFJc19su2sDQTzaM6rOSKgjuAf5wzH3aWzme+Urhhi9nSnhclrxufH4Yd9E1dM+UWv0+MrNvBd0L9Z29cZvkLypGWBmdZVCIxZ0aKur53dv/2sTHZMX1u8/MTo3zH0dWL9965X7a+VN7bVvl15fVvdcrUHqj1Q7YFqD6z8Hpg29Up0dLRYsea3wtyxJQwoMHNX3e/EJighSKZHyICY7qLJM4lVHLIZhvINPT9LxgI362RI7jNMAyLQwm2ZZAcIR7qLdFeEmSeIFdhqS5Bv8SHJAb1m6mobsccee2HjDTdZRv5i8g6TKnUzYwooSlph7BL+5PelkEk3o6vpQ8SbFqCUTqKGhSLXUkxzBvF0QsapTCYKR2swaPBARCjVSbGINK8JGsC2tHVi/qLFWLy4GUubW5BMptHYMABrrTVChsX0ihErRkCMsT/EPKFBr8ANAgoWV90wYCBCoYiYMXExjbLoSFIeRWkSTUbJRrGfczQdDUVUODbWhVBXH5E3x0Ybj0I0WuelVrErivBTplLICeDhGLtnGZmaeiwXFsYm+7Dndao2lBbFFCOOp2e8SxCHi0xOvQKayVL0jgmEwkqayogBVUA+a9HZMvP15gnH3jFjjA1lhXY6Q+PmXBmkccWwOyMIBImZw6j0RMqkVWSWFK3Qt3lrBbQDWhgLLphA4KAxs3j8/Lfmlpv7XvS3m+MOaOjPMx/NnR07xwEH7vMEmxwgyZSegL8kc+nyuUQQSF4sBjzwWFn089/07iHbiNvK57rBKY4TTZO5cNwEXJm3sQcwmA+QsWDImDGj3gjdceWvRLAIAjkdGJRIpLDG6mti11130/z56KOPFHOdTCbELmP/22eiMq4m0OX3EZg1CZEtlLcZAyUQtD4XGFgw8JbGxDJezpiMkcAlx8R9nsflwDDHenP9aHK17n7TPNX2ma5mgAsBEx2fJ5fi/Jc0zGPN8BwMMmqe8yFf8IAk6RqFzUnqJFmjJVyZ9ImyJjLfTFp26CFH4Morq2BMH+9WHiKpMxqgZ8yqwozpzwne82D7A2usyH762Ml9XK0/rV52k6vOMfTxUL+i1ar9tHI7vtq/K7d/q1uv9kC1B6o9UO2Bld8D9901BV1etLVkLC5e2nvrXskaIIdbPjF6s0zGgAEKLA75dp2gCwteB5qwKKsshuXxQMkHC0kWSSUzTlXSj9/SgFjsOD8Nbs+qbDNpZVHK/cBfQDAUUKy0+VMEMHr0Zthpp90wqHGo5zvDIs0KJz32l8hVYIFaVIFaJEjjC3rpKGnAF0cx3YFY0wKk2ltRTHWhmIgh5KPRMM09MwJbuuJJxUs3NjTIwJiMDye1IpBCn5y2jhial7YoUri9vUMmumusPhyhSBixeALJtBnnkr1AWQUlHCkCFYyt9gXkAUPz42hNPRoaB4pd09kZQ1cihaWxJJJZsnzI2ylKZiKZRSmAoNpTQH3Uj9poCAMGNYopwojg1VZbHcOHD0NDYwNqamvEamLhmoh3qd8tlpweIwGEPDZIUibF5gtDhgtBFnqNsCcLWYJARUWVc06YbI3yspIHuuQRoCkujX4p/ygYM8b5fbi4ZmNLGNuAIIWTTCVTcQEzjknSPQ/tnFBal5hRBbFiwpGIDJIJwGQzlhLFn7sZV3kZSBO4YjvlG1IiA8dAGweEcIY4lg6/u35yLIie7egu9Jf1D2TKFr/Mb8RMmR04Y/IvA4DI0qBMyUWfSwpVwagps42KRWNR0RyZqUs6lyBwzMCTgHxYyGgjkFYWo3myC+7LSXsc+CRGCMhsCWmOEYCIhEOoravV2Ca7kvIKYr+KWOaRh8Jc3/P00XnrCeUEfuTcecdDNvCLaVSUYcn3id7GSrAyxor1p0VFCzLlmPC64Txn5Alk1x1jABn443x+BF56gKFbzzWU0jRxaWTEzPHhtctj6XmAlsAbv50LvL4JbGR7eMBk6AVMusX2mlkxt2msnVyuKFnTYYcdhSuuWCWjrVdVZoyLeC/9j4IxHhK18u/vn7GHzwvGVP1P+jp0VbCgrz3V//Wqfdv/Pqt+otoD1R6o9kC1B1a9HrjnjsvR1cV0FXtjXGZCeG+kTUpB7wfz+OBiaUg0Q7VYZPmClOgVEZT8g0UjCybxTirebDsWjHvjHwxYCpMMXOnj4hl2lt9mk+0RDMHHt/eU4ag4jigNiUWsiuYCZEw7bPjq2HP3fbDRRpuA22UbVUFaPjF8xaDYMd1sAUtNsaUA+LPwl2jqm0Cqsw0dS+ahvelj+PNJ1NeEEKWhajanSOd8riBDYH+QPh8eAMGUIPpUBIMCUhYtWSIwprW1Tcaka6+9hsUqpzNKZeokQybFKOGSknBS6awAGRrhsohsj3UpwWnIsGH6XHtbOzq6kmiJMVqb6Uo08KX/B9kBrKjDYvxQFFQTBAY21iEUiaC1M4ZYPI2aSC0aBwzAgCGNSqkZOGiA/k15Sm1tFKGAD5lUEsVCTn4wrL1zOUuO4njQz4b+IKVCCSGySGTSa745HG9FlDvTWsZEU46UI8CURzBMoCSEDOO7U/SL6ZagWPKRAXAseC1umolUCc+jxYrxyoVgGueKedxkkPKYFJwrBOYIxhDsImDF3xlIaEwfggtOakepmaRWFr5VljRV+sJwDnVLlNx86fZ+cQyLniCNgMXvEgAAIABJREFUM48tb1cgkPu8pUCR/RIKmmeMYtfVMDOUNTYZzZ2NxaE+SaU0PwSO6Dy0drjzhnOPc8cxcQy8IJgYsbHiuaq+7D4OVxXqbCmahJBR7AQEc948Y1uC/qAAU6ZysT15DwjT8QWsDTrnPANf5z/DowkICHU+PiUEQ2TUGYul7BMUJCPHfsfFAbkCZj0PGJr/svmOSWfR6QSlDNzqNuw1/yJCQcvKy3h+GghGqpeAZTJ2ZIht62ocGW9NY2xRq7ge+9BYgCa7NOCI1zqy6w6tgjH9ubF56Lhn7rXqMGNWDGDoD6yx7PVshTRf/en4Huv2p8XdH60WwP3r8mp/9a+/+rN2tW/701vVdas9UO2Bag9Ue2BV7YHpU69ALNZW9oyhcYRjJ7CYJoBCv4py+k0Jiv9NpS3lx0kIHLtAprfZrIx8zashrzfK3A4NP11h6e6j9PuwN9FWhKmg8kASynronWISApM78U21r5iXnILADIsnFpksRLfaekfsvNPuki3ZW3J6vFi56SsFPe8aMzC1xT0Hk43Aop9ME7IKMkjFW9C6dD5aFsxFtqsN9X4/atgeyoMQtGhlGnl6Ud3cXyqbUsIPv7d3dKClpQ0dHTHU1tRi9dWGSR5EdgbBnAQ9MvIEOLJewlJcMdYkA9HqtaOrC+lsTmBM44AGtLS0or0zjtZECl1Jmvb6EFBaEP1MAghGa5EjcFDIoi4SQGNDLfyhIJraOtHcEkckFJSZMJONorVRNDYOwGrDh2Pw4IH6Wm3YEB1/Pku/DoIDBgolCNBQHpPPoZg3YCRPhgkRIEqzssZ2iUZru4thJutkM9oX/UNKXkoWZU65bMFj0Xhgmmf8K08bzyPG/DwIVBnDYzkwxgMTuN8kk57yjFy3JByBWfkCKLEh0MX5Y8V9HgnPV8Z5rNTU1UtaY1IlytXMt4W+Os4riWCMmEOSNnUDkq7I57w2g95u0Ejbcr5EnneMm23kM5Gh4cCDUMiPKP2HOJ/I5NDkJHPMwBOaDos55iP4RB8dHpMBF86LRh4qbp4LyDGPGzLYxAbxzIy7JYcGILp+5c8E/MwDiMwQQSweaGMGxqEgRXsmixPrR9JBSy0jAY0eRBbM1c3AEQOIjBLGnovBYswWxdmDrKSM2FLGjotqHsnzSaCuseR4DTE2ipMJGTgsYI3sOp8BVTwWByYTOLRT3KRdbqwC3lxyzD3nJ0NWWCUAp36VhtG2ws8TjNG1yQPuHLhFIPGQQ47EZZdd3esl/r/PM2aFsYNVD4yRbe8KHFd/YY3lE60/becrwzOmvy3uvmFWtr2joxOvv/o65s2bL80rO3Hw4EEYPWYUNtl0TPmGUHlm8MR9+cVX8MEHH8rcilrFESOGY+y4sVhn3bV7PYn45oK59h9/9DH2n7AfGhoavIt6Dq+/9jrenvMOYp0xDBk6GNtsuw022HD9XrfT2tKKF194CQsXLpITPSmAI1YbgdGjR2K99df7xGe0pqZmOZkvmL9AN+zGgY0Ys8lojNt8bAXCvuzHHb1y7vtz8dabb2PJkiVagce6zXbbYK211sR/XnlVv9tiy831nRcy3ujnfTwP7783F7t+Yxett0z/pdJoamrC/PkL8dGHH2HPvffAGmus3mvbeeF6//25ePP1t/QZLsNHDMdWW22JdddbZ7nPcAzffec9vPH6m9hnv/FYbbUR5XbNeettvP7aGzIO4/FvudUW2GSTMZ/YZ/wDb6z83AdzP0RbW5tuaOzz9dZdF1tuvYWc4nsujHd877338eabb6G5qdnrsxHYapstsc46y84PdwNraWnBC8+/hIULFukmSfM0tn30mNFYb/11P7WN1T9We6DaA9UeqPZAtQe+6h54eNq16Iq1q9DifcycJjz2i95mE4gxA0+CB7y/U5rCQshSj8yjgvdxgTCRGply1tXVCyyxlBq+VTafjmDIb2aaHguGCU1MduEbd+6DDAtLlSExxBgaJqGxt9/ybvBzvRBqorVeQZqXFGHE6utg5x33xMYbjTaJks+TOal47zZo1U86zO5nUklDxDcpoeQjq6MLpVIKifYmLJ77NmJNi1HrK2JwbR1orZJJp1CS0TGL+ayKVUo3upIJZLJpARH0i1m6tAWhQAjrrrOGCrquRNIAF7JGsgbKELBpaetAZ1cChYIf2VIRXakU4qk0GgYMwPBhQ5WmxJSmtkQG8VSWfAOxKZh3TQDCx2hfvrUv5FAX8WHQwAHwhYJoiSWwqLlD/jZ+BFRwSxLEBJ+AHzW1EQxoaMCI4UMxeNBADKiv01c0QukYTXKTStGisXAoGEKYDJdEUs+kXChLY1EejVqKlp6PVJhTI8RimDAb50wG6aT5bHT7idjsd33I+cc5JYZVgR4iZGpYEV9ZLMkY2GPGKD7dk5HY1ggG5pBMZMQ2MmCEMdH0Xuke73AkhJraBjF36G/EuedkLjzusmypyLllQKEPzgelmxlTKf9ZFjTq1vXo92RSeSWf84zhsZKZRAMengPmUUIpj8nrCNqx37ge5w7Bi0yGAFU3S8P26dN848/0YGG/kcVFKR8/Z+ezgTsGTBgQVgYpPGkg+4Imt2oH2W6qDwhU0POFoJYxR5gAFZK0hyAVAVKbBzw52dcy8PU5pg+ZVAaEcp7w2HmuK0XMix43iVsQqWRKIJ4mngfMOrYL5XOKuZckyxgqBppYHetYLeYjYyCsPKM8Zp7ArwowRka+HqvN+RSZbMrzuOK6mns2ZxyDT1YyFUlw/P2kSYfhoot+3uulvArG6MJbWfyvamDMijFilr2NfPrtvH8gzMp8NPh8YEwlektQY/oDM8zROkAdMR8QcuVM+OO+dwzGbT5umYNYvGgxbr7xVulK7cJkemXR4wJ+HHzIJOy08w7LUCdvu+UOAQQ8sUnZO+X0Hwt8IJhy151T8d6775cNoLgOjeR+fOrJWL0HQEHg57prfimzp1GjR+rC9sHcD8pmdcd852gBDJULt/faq69j+rQZmsI8Vl54+KDDv22/w3Y44qjDegVkCEQ8cN90vPnGWzpWZ/rFizC3s+NO2+Mfz/wTxx73bWy+xThdaC6YfJHeXgmFB7TtnXbesdwk0mN/df0Nntu5rXPkN4/QtnoubOesmQ9j9nPPq994oeK2XRTdt44+Ctttv235Y/fd84DAIYdsf+e7x6hdXP/BaTPxysv/Waaf+cGTTj4BY8aMXm7fPBYCdbffeqcAFXfDZ6Sj6WqBtddeC6efeeoyfcd5MOPBWXjphZelDxYqX9Hmbx/7/7D1NluV98f52BXrwjVXXydDu1GjR+lNzNy5c/XQwoXH0XNcV+aZVd12tQeqPVDtgWoPVHugvz3w8APXIp2OC+RgFDULMi0s1lTMWEFGs1D6VRB4SKdTljbEt96BoL67BJdIOCoAh6koBFYsYtoMd9PppFfYdhuYOpaC3paXTJ4RidRqv4zlpRRIDBcWrEEvzYRQRCAI7osLy30VoIUANhm9BfbZZwIa6hu0L7+Pz3ws4rxX2kpRCnjcCi/nR7IXrue9+Q/4UCixkM/AV0ghHW/BwvffQfOCuQhmM2iIhhEJe2/oWUAy+rpQQjKVQDxFMCYDn+ePs7S5VRKN1UcMxqDGRhn38m1+tmDPRR3tBGLa0d4WQ2tbp445Hwyik2BMPI1orb045LPu/EVL0NyZQFcyp7FhQlSJYEjBj7w/gGSeoJAfA8J+DGis48Mj2hIpNLV0wM9jlg1GABaTZHIdkpAIkAWYEhUMYNCggRgxYgQGDahHQ10I0RpjJpkvkCfLyub17CMjWEqAstmyXEvrcrssmumxQfmKz4v1zhWVJOWYG5XsDM4TYzvY32kmbTUcQRJNyPLUdmAMn93IjBFbwzN3JoOFc1SATIq1AbuBkdVk65iHUX19vYyi0xkmTJlUhsCHTXsyPXx6puczMeestYWj2A3GuMa4Yt2BMm4bFlneLQdSyDY9SDzvEifL0hwFmScGWAqTofcOR6jAqOa051diIjv53hTtvDMmkRfBzuhyyfh4zhnwYoazlZIwlwrlWEkGcLpnZRsXM/Y1ySEZQmYebDIkO4cIxhiRjYwatrWArLRyBC/YTx7Yozlmkj5Lb7f2cL6JNeOZehsI4tOc4hjxOsP9O8BIRuFeO405ZGCZYw45o94yS49t9Zg9rt0EX8IyDrbxlmTSO0a2xZmFG7umoIQyHo+ZTZPPZIAuHXK6x96i0SdOPAznnz+l10tvFYzpAcZ0n8w2kF+1TKkn7a4/N9D+QhpfZ3mSu7Dx5Hnsd3/A87NfxDf22E2RfQMHDRQL4uOP5uGJx/+kNxA/OetUrL56N2NjyZIm3Hbz7aiprcVBkyaI8cETa8GChXjs0T/oO5dDDjsYu+62c3kYljYv1d8emvmITsZTT/+RPnfP3ferYN99z29g0KBBMmd7eNYjAir2P2BfjN937/I2eNJfe/X1SMTjOPlH3y8DNdz2Iw/9Du+++x7OPf+nGDp06DLD/7e/PoUn/vhn7LzLjtj1G7uK9cO3EHPmvI0Z02fp4nzkNw/HDjsuC4YwcvC2W+9A05JmTDz4QIwcNRK1tTVIxBN4//0P8Mc//FEmcFwuvuxCRddxYTvJvvnldb/Rv3uCMW6due9/gJt+e4vW6Q2MIdh179T7MO/j+Tj4kIliKZGRQuCCANDfnnwKDQ31OOucM3Qz5NLa2oqWpS2Y/sBMdHZ24uhjvoWNR26Eu+64B12xGPYav6fYJtRUz5rxkNpPMIegTs+FANm9U+/HsOHDMOGg/fU5jllz81K8MPtF/Oufz2HsuM0ElLjzL5lIYurd94rdcvChE8U8oiM90wue/vs/8PRTz4hJc87ks2R65/riqiuuEbj3o1N+oHHldXvp0qV4aObDAurOu/BcDB06pD+ndXXdag9Ue6DaA9UeqPbAl9oDM+69CvmcyWtUQHtGn0z3yeT4EqiAdCoj9oJo/xVvmq0QNUYBCyM+p1GuooJWsdJeVPb/Z+874CSpqu5vp+nJMzsbyHkXgWWJIkFgSQuo5GDEnDOigCAgSDZj+vTTvzl/CIhKDhIlo4DAsgubw+TcOfx/59y63a97emZ6dmbZVMVv2JnuCu/delX17qlzzwkhgUMiq4mMJpxeSZI3B6HeB5L4PACXKC2pqfBCRg3eUiNBg7YICC/KdtAfsDDUYjqbD8m01q1pc73XXntz/UAuosbWAQAYaK+WQTFBBHOmkFyFeTxlx+DFPhJTMAXgNpSWxFCPrFmxSFYueVlifV3S2lAr0xobJQdRW1hE5yDuOyR9A/0EtQjz5AIyOBSn1O6smS0yc/o0liqhFUMxME4SMjgwTECmo6tX+geGCRAk8yJD6bQMDEGTJ0XGSmNzs/T0D8qqjh7pH0rSYpttBTMmG5SEBGQ4mZS6uojMaKqV2tqw5IIh6YklpaN7gC5D4VyAQqp8SYaXmGCNRFAGo5bPYLRAoDdaWyN1NRFpaaqR6dOapaGxQaa1tUltbYT6NxGU63hlLtSGgWZLRMGBHB11yC8igIMTnWaZiSbqeDGZTunLP1frw+ZkALIgaKxsFEt8S5n6KjuLJS/DKH1KJzlOyIJIo2wN+89IKg0gIUSmFlx3ABhivov5J4CPgeEY527erjzARwVoEQNlXyj7A/EhkFW2WB9cMEZXUZFlWzAGgYGpqK+KyQKUMPCKYzukYAzZRJmsJBJ4+QmRa4AjAZ4v9AsMH4AHyE2sLIgj2VzPPOZQsdyIRywBtNxugAHCl5ApHC9HoEJfpAIYUzDGgA7rWzig4BGu60wWLC8FcXNwMcIPWVHF8h/sNxIEcIRjBQj88XdqtmiccP9IJNNk2YBpbuwXaytK8tTVSLdF+wD4qXV7UegX5V4Ekz1xXwN8ceUVASUtmdSYaTxNkwafwT4c4tMA8YBB5UBn81h6KjSu1tdg9Zx22tlyySXXVLxvbz5gzDqX8RRrQXXgl8ZpSwFjiv1e50BWHGAT/3CiEFLxCLjonnryGfnj7/9EAOKst58x4vB9fX0EON59zrvIyMACsatrr/46b0EXXnQ+gQF3wY3su9/6ngCwwcPm0q9e7NUy6lp4UP7ghh/x+w9/9ANy6y1/l2lt05jMo8yJN55cTn7+s1/Ki/99iewJgAm2DAwMypWXXy3b77CdfP4Lny05NsqbUJZz2OFFBgpWADABxgVAIwA45XTOO++4W+68/S7Zdddd5DOf/1Rhn7iJ/e+Pf8aSqo998qMye/ZuI2L0zNPPCpgoeGB967tfL2GH4Ib7pS9cwG0qgTH4HPG68EsXc51KYMzdd90rt/39djn9zFPlyPlHlBwfsUSsUXp19DFHESxyl5/8z09Z9nXq6aewpAtU2I9+/MMFAATr3vyXW+TBBx6W3d8wh7FxF1Ckv3n9t/mguuCiL7Ee2l3IfvnjjXLoYYfILrsWS8MA4qHdGFMuG8jGz7e+/h0K8AEUOvmUt3GXOHeXX3al7LjTjnLueaXnFcyc/77wX3nz4YeNiL//gR8BPwJ+BPwI+BHYmCLw+19dLalUTBOTPNxU1Ka2v3+IiTO0WuD4wxImCHGCQVGj9rj69hzfJTnfwt8Qg9XEppZMAmP10k42HGDygmTGxEKt/CgYVAaGlSWY9THfUmczLG0A8KKuJ0iiNCmj8ywAGYjnRmoI4szdaz9ZsOAt0lDfrCVWdHAylxx1byldgkoRCaC8Qeeqyu7IiGTh7KJv+HPpuHS1r5BXF70gPV1rpK2uTlqiYQlkkiKZpCSgFdPbLwOxuMRZJpOUNLQ7IiGZ2dLKUne87EHiPTg0IMMDgwQeYsMJAi0d3X0yEEtKPCuSSOekf2hQBoYGWY41beYMSaYzsqajmyCNBDW2OSSk+YCk8mEK+9bXR2XmtFqJRsBsCkhfLCtrOvvVOYrYmTISsp69srFTLMFlIkpgJifRCBgbIbZ7+vTpTJCntTRLa0uzNDc0UGOGLCkk89EQk3KUmmTTKLsBcKbuWSw5i4TVShusoXyQTCKCNiw/0zIT6nsIWFgZrof9qbuXMjO0dAi/KwsDNj2wGwebAqAP9Wkg5MNSpaTHVAbTRZ2+BgYhCgzWS70kMwoeYrESFx0TAP1qPCHbKOe9GN/lzJdqrmEDR9ROOqA6O2CKFJyUAIxFCIBhXTBOTMSYQthpMJ2iKnBNIMEbxwAuwKwCm4eAZNHC2doVzNMXimNgrMWYPSxNEqFDGcAYvGAGYEcA1omRsVVMZ4aMJNPMgdguS8p0YZ/VvqpQp4L1Ib4NyhKapiVKyrrCeR+Oxwme4XO7d/CseG5SKjAcLTBcIjUKzNjxlPkCQFBLlLR/cGLLSiAHsAtgkN67VGcITC4AY+r2ZKwiNNvGHfan+jjqIGdaNjgm2n3KqWf4YMzog8wHY2xwjoxROTCyvoGadQVitJQL6Of113yT+h8XXXKhzJxZyiSx/hn6aX8jcb/lpr9S3+Skk99acahAj+SXP/81L9gT3nK8nHDigsJ6KDn54fd+RK2X1tZW2XqbreT9H3ivRGsViLHlD7/7kzz5xFNywIH7C0pabAG74srLr2Hd4SmnnsQEfSxGFJk013+bDJ8LLz6/Yj9ROoUSKqDO11x3ZWHiAgAD5UkAG8CaqbQseW2JfP+GH/Grb99QasOG/p/3+fP53WhgDB5c55/3Za5TDsbggXXVFddwQnb5lV+VhjLgC9uAZfTwQ4/wuyuvuaIkFugTAK3GpkZpbGiQT3z64yMAlfvu/SfZUWDOfOoznyh0Eecd5wAxKC8pcuNQPj7QZpwf/PvVr13CSVL5glKpx/71OCchV12rbQaD54rLrmLsAR6BwTQZptvo9zD/Gz8CfgT8CPgR8COw/iLwx99dL7HYgEf7V/YLnokD/cMs9bC375rk5CUehy5MlD+Yn0HHAjky5hD2dlnZMmpbjcQWL2OY5EC8tU63I8BCUUxNtBsbm9SlxSuNwOfpjDItCLSEi6UScD9BEkvmSxDH9b7z3JVmTN9G5h95rOy15z4Fa+OREXSZAi4YA7AHDCCvxAKitpm0hI2JkktL/0CntK9ZKp0rlkpyoFsaAlkJZuMoluKb9L6+IZYdYT5EOkRYpL6mThobGqWpuVHqaqOSjA1LfDgmsaEhGRxOyMBwXJav7ZTBWFKyoRoZjqcklohLLJ6g+1JdY6OEo7XS0dlDlgfKlHB+hO4ueUlmIwIr6vr6GpneWiMNdWAWhaR3KCVrOwYkB90OoDAERxSYcuctBnZoAu05+XjWwCxJo3VyWBrr62TmjBkyYwb0ZeqlNhqhvkwkGpY8QLFMlkwhlPRj4bwrEKaGB9yj0hhH6ZwIxHWh2UEWAoCFlFf6pGcKII2KqGpCr+3VUhEAeRiXGEPQo8nA4jkLEAn4jDozYbxSYJqlNWBRZCUWR5uQkAM4UutiYjoeMwP7K2IXar1sZS0GQpTHrXxcuesZGMAyFwBPSOitFArAhTmVeS9/AQbU1dWqnlIWmkwo1dHzbMwPMGRwvgEWIC6wNUejwZahOIenrUR3JuoflQOPpS0ugDEAFgLC8ixct9DRwXVL/Rprv9neeyCHvSw2XRaAa3D3MkC1AHaxDQA79TwqsJWVfMazqK9X8ed4PMYSMwApVnZm5UM4hkkpmKgvQcOA50zl6d6oBAUs2lW42cY616UIs5IzDIwxy3Fq9YClR0FsBRA1xsrusf24ABvveYGgnHzKmXL5FddVvEn7zBgnLJWAwQ3FjJmsaC8H1wSeyxs+SZxIa0s7Zm1/4vEnqRMD8ddyhslYoUBJDQRpwWSB6G2lBSJXV15xtQwNDcvMmTPlokuUHYLFBWNQ0gOtkXLGBdZDwv74Y0+MAGNAM/zmN74j7WvbeQM66E1vlKOPmc8yGrv5u20CqwXaLNNnTJePfuxDFdu7cuVq+cPv/sgHxMWXXCgzPGAKYMbCl1+RD3zofSzFqbSsTzAGJT0Avnabvau8/R2VwaBHHn6UzBYs1379Ks/6UltaAGMaG+TcL35epk9vG9GFBx94iOyncjAGbJTvfecHfJhf8OUvVhTorRSP++/9p9xKcGeOnHX26RVjhvai3Viu/+Y1nIDiZv/1a7/J8iecV2j4jHVeJ3C5+qv6EfAj4EfAj4AfgdctAjf+6VsyONjLRAeOM3gjPzQ4TPFZ5LFgxyA5gkYLtBwwV1IgRnUZAZLgZQUSSYAWmngqy6GhoU5q6+ok5jnbKJsG+hBUxOAcwEQ5qQsRRBlL3NPzU1cYS95coVS4AgHkYWLsifnizTX0WGj9G66VvfacJ8cec6K0tkwrlGcY4KDHd5PUIhgTCGrSBieeLJxlCDQpQMPSHPIE4AIzLJ2rlsji55+V/s5VEsygnAkaGhHJwLlnMCZDAwMUog2GA9Lc1Ex9CTC3wSwKIpFOZ2Sgb0B6YD8dS8my1e0yFE9LJhCUvqGYxOIxYBaSQAkY7IWj9RKPJyUNW16B4xDKQ9ISCoQkI1GJJZPSiNKi1qg01oGVEpTuwaSsbe+XHFSHsXilY5VABTcxZ/IJ4VZPP8TEX8FOQvvra2uksRF22S0yfXorBYPBikLpDZLyTDohSZQbke2CRBwOOHDfUqYCdHYwl7JEF3FS6+ViJYN9h2br+Ve2AthYCvCByQR9Hzh8oVQtA+JJYX5NYM8T7UXJCkpgFMxRlk0aAsGhUGFeZ3bKo118VuIyGiBj83qLo4ExBeYGknfq9ShrpMCQoTtQnH1X1j3AADBlVEsFIs+IG77D9ZKCrTRxKoAwOVqgazdZ58f9KxdlfGaM9ZXXRl5LlACAmFMa9WscsV9ruzFj3L7yuPmi3ovFk8waT/PHHWPQcME5MuYQBLCtVNHio6CJlocZIGK/m7YQQT1PEFz7g3I81fexc1BaZiWeRo8eH0yduqjeiwAAq5NThBE0AAjn1tWmsXMdDobk1NPOksuvuL7isPHBGCcsGxUYMw5lbLwncLXQxoYHYQqX+HhdGvV76wMEWcGagFbMqaedXPX+vvLlS4myfvIzH5fddtt11O1u+sst8vCDjxAR/trVXy1c+C4Y8+5z3ilvPOjAivsYDYzBytA4AdCwetVqbgv2xdx5e8nJp5wkjY0NJfsDAwOlNLixYJJSacENBQ8huDGd+4XPFlg6X/kyRHihbfMZ2aHM/cf2sz7BmBu+/X1ZunQZb6pqWzdywc0dN7m9580laGQ3WKxpYMyC44+Tt550YsXtRwNjVqxYSTAGINbnv/AZnsdqFuj5rFq5qqo2A8wDqGdtBjvmJz/6qaxevYaHAttn73l7kwGFkjd/8SPgR8CPgB8BPwIbewRuvvF70tGxmkkHABgAJwBkqO8RS1KvDfkdnu3JZJoCvwBfsEDXA+wWMIfBVsDb9CJrJkeRVGxnb6pRKoL9Yh5j5QbYD4kJAX0DDUDH3j4b28ZKGbCd/aDUBPtIJbVsAC/wM3QKQvIWlelts+Tww4+QPd6wt9RElG2grAUc0Vgh5ToaYC4okyJHsAbMAu8HbjjwY8kjwU8CCpF0ok86Vi6R1156XnraV0oiHpP62nqWDaXhktTTJdkUyrcCjBGFY1HihQIuaGpksrK6vUP6+mLSH0/Jqo5uGYonZTiVZqkTE2LooOSFQrPQxEFSi3IlvOiHpg8YHywlCUTY1hkzm6QukhVqrOaD0j+UltWdcMtS8Al9qLQYI8YAMCbD3jYu24NsFfygrCYcJNMJ2oTNjY3S1tYibdNbpLGhVsJBBRSUJRWicC/m4wD0aFEuyl7BfFbZV1puxn+pOcPCHGV6eCVKCsaoAQdYNmiL6nuA0RAgOJVJ6dgylhXm8dB7gcsX3JVMAwXz1BS0fjygB+wc66fFx4ADy0Xcvw0sKP8Mfxtog/244AP5IQSbiqwkK9EBsESmD68Nvd5wLWFfiBHOnF0HKCFCiRIZQACWKBatsTCQACOFmie85kbag1v8hhDHAAAgAElEQVQf3b6BGaPXqxqc6HlQ+BG/m8YKjmMgCRknHgMKLKcwRYi1DMgAPIxfQkMe68r6D7BP7a6LjkgWMzuHdq/ANgYMGhOHQE6N2l+7zBkal4A95ulbVTonVpZHI5dgkAwv7MfstQtsJi92BsYY6GPfYz8Q8L38cp8ZM+6zzhB8d8UNxoyZBBhTLRBjN7PKgSkVwho3eJNeYSKtLj2Y3Ri/880bKKZbLpA7VtNw87r4wkt584DL0U47j241/K9HH5P/+9NfeKO74qrLvPrMUmbMhz/6QZm7914VDzkWGIMNUK50z1330SEJv2OBTfMZZ50m8+YVWSx333kPhXsBphxz7FGjdg83AeimmG4NbnjQcsGN6ovnnytbb7N1xW3XFxiDm9MVl11J4Ansn9HihEY1NTfJLrvsPKKsx8CYk055qxx73DEV2z8aGIPSLbCgtttuW+rojAZkuTvFw+TSiy9nXezBhxwke45hl41ztfPOO41oM/qLc/bcf54T6ANhgaj0WWefQcDJX/wI+BHwI+BHwI/AxhyBG/90g6xdu0IGBobI1ADzAuL0eOGeTmmCZ2UiAGKQzNKJJBIhMwFzrIZGOCfBhUQFLfW7tITCOt+ElhvnczmwEtQ0APMYS6JQIgA9GWVFmJ0sQBtsF2Syj0XLNZAopjn/gX029WOQpMOOmG4tYNiEJBKulV122VXefNhRstWsbdlutNWS8UqCpgEBA0a1NoxbkIeODN1hlD0DACqXwxt8MGHikk0MS0/7KlmxZLGsWr5MYoODkkmmJZBJUUsmkE1Kio48AZo+TG+bRh0WHAFAypr2Tmnv7peuvmHp7B2QRCYng4mk9A4MsD8oQyEwAV2YLBJzMJiyAoNIaNIEghHa+8ZTaampjcjMWc0SDWfJUMhLWIYSOVnb2cf9EHqC+K63uECBJeUGhGEVOBFp4qxOPtTdgAQyHHTovKNjgQwpydMmu7WlSRobUZIVlZkzpktTE0Az9DfIcYV5E12vvXawnCiRkAREeEt4/1pmQ98nz7ZZS4yUzQDWEPlVAPBy2kYCVAlYXWuZHEvjPDt29BsgI9qgFsyqkRSggCyEWqE7U8q+KF63lsc4jk4FDZvSq9sSf5clYzElEwbaLI7GCUHJGmjUqPUzADiUhYFBZdeCbq9ORLh+EsmksoBYikRfIjbCBVbUfQhW5qXgkNtaFxTiWPBKowzYUVFkomS8Vk002K5fO6aBLBS0NX0cAqsKLrFUysl9C0ALBYO1JMhcn5TBYjb2ei+wcigDcMlqorgwRHZ1DJDZQ/YKnJeK1tfGvkJbPRdsjZWTmirwqPcPCPVy/HgC4+bkZOfCAB73ZTLAmK997esVb/M+M0axb8cNrRQU2HLBmNd7WjB1YMwR8w+X0884taoOAIG/6IKv8OL82Cc+QvBitOXRRx6jUw/ccq68+vICsuwyYyYDxvAmkM9TvOzO2++mBokhy+//4Dkyd29N3O+68x6547Y7R4jzjtdhTFC+fD7AmBAtuHd8nZkx6MsVX72KwrY4R2ecedp4TR7x/WTAGJRnwboc9o8oYzPXo7Ea4YIxRx09X049vTLjajyGGc/r4JDcftsd8ti/niic1w9++P1jglITDpC/gR8BPwJ+BPwI+BGY4gj89Mdfk67OtXSawZwHSZ7qK2hiAyAFnyMpQUmE2cKC5atv7IVJuL0pBzNVQZasZHPKeCCYAxFNOpIUE1rbBsKlsMcFoGPlKHhGW5mDlQdTmNPTm0Cy2tIyTaAfA6CBbjCZNJknKBFHEtrU2CLHHnuizN1z3wIYY6UupWVKFlS1GVZWjLeQraFJGv5FTpnJJCQQAoMnKflsAjLF0t/dJWtXrZRFL78kXR1rJZuISW0gLxFByVKPpBIpaW5ulO223VYa6pBoYz8iHd29srq9R1Z19RE0SQCcyGalt6+fordob01NlKDCcCIlQ4MxScK5JhCWZBIJeUASALtgad3aKC0tdVIXRglUGr44Ek+JrO3oJZAz3mIlHViPGiWAukIQTlYNHTgnMQkF+OVY/KJUDewV8CiCdKYJSn1DrbS2NFJfBqK/zc1NBAswDyY450m2GPMjkUqoexYX5cUUzkoWQrsKxFgiHkeZkpe0pzPQE0FJG5hYGAcAzFTsGbkAmDEYyyhtGxgc9AAmsEYy/A420QTpyNDQ45aySWzcloIxWK+8NKmcRaPjvxRcIL+J4ATiq+K1LF3zBGQpMkunH2Wd6JgvitGiZA2i2lqmEyoI7OK6M1czY27wuvV0l8rPP8Eh0tJUHJgAXoGFhCtSQS0AV1ZGiHuBC9hhn9ZWnH+U7WC/dkyCPBTwVWDFACBuk9YyNfxuorwAxUwDylgrFmOsC/APPwb0oLTJ2oz+Q/AYC+4dBioZUynvlIgBwcUZMAtvi3Ph/NHu2hP6ZQwU3DMwxs0NTj31rM0YjFknTdnihYTAVmLE2GDcMGCMIv/rukwE1igOlLGYMOuTJTOR1pZGpDwBhksQnHYg3AthW7swx4vjRRdcQpQZIqvzjyp193G3/evNt9LGGFbMH3G0WqYSjLHj4UIGeIDSKDgnwUoZx0SfH37oUdpk4y3QZVdcypvz+IuOKTBjcBN+7/vfI/sfsF/Fzaplxpz19jMpSlu+jCXgCw2VNWvW0oYbts4uajx+H4plSuvCjFmxfAW1dvAQPv/CL0pbBb2ZSm24+mvXSVdXV2FcVWrzeGCMe15hPX7TjXpewYwBgFft9tXEyF/Hj4AfAT8CfgT8CExlBL5/wyWydOmrTLyRxOLljpbyBAl0WBkCvsMbayspAehiJUNIpIJIyClAWkd2DK2L81oCgGQXJROwtgXbxUogkAip/ozaU7MEIK1lR3SZySrzBqAEkkLTFKmJgvmCz1CSBPBFWRRIXunU4tllIwHfd583ylHzjyNwY/bKyg4pn4y7NsoqFKv2xJ6lLcqUoJ+RQwIPVgzEY5FMplFwI9lkQoYH+6Wnq1Nee2WhrF6xVIb7OiWUSUp9JEgmCNgiM9paBVoZSICBea3t6pcVa7tkRXs3GTLgCiQzWRmKDTMZZCLO/qh4MkRoUX4EIAalOQQlRKSxpVGmtTVLXTQk4XxOmQO5kKRyEVm1ppssGrJKEGfPwrzSOMKcxRLdkCmPFMCAosOMASY6byqyWEjdELUyjwBkiEakpRkgUZM0t6BMK8wyriDsxb1zhnk63I+UJaFcD5Y3eXbVusci+4Ml7wBRaKedlngyLYODMWobYfyZcCwAGoxnMjHCWj5vJT+mBwK2jIEdOIQ5B5XO3YpjoIR94jn7kIHjWHW75UJsuVeeYwm95TAc22C8ALQLY8wXtU8w9gE4Ii4uCAEIQdlRKU8zCdo3xVIk00axdhooY9extQfXD0qKWOblgTXKe1KAAtvTOjoY8NzTHKchb5uCS5R3zgEqmUC0C+wBjAF7zQVjGAOv3SZvQCAJpVpOqRcBozKHJuuDHQPrmKgvPgNY454PrE8gxQNj8LcxbrgPjz0FVp1qEmUkH9TyqbDH4KMujddeA2UsTm9966ly5ZWlpih2bW36zJhJgBYWhI0NjJmseG918EY54ONuNQVBrXoWUF1rR3sYuJ8DKAFgggUuOrPnjLRtrrSfG77zfVm2dDltos87/9xRWw5Hnd7eXvn8eZ+VnXbasbDeZMEY3PQXL1pMLZHyBcDIj37wE9lu+22p84Ib0ysLwfD4KVc97fRT5MgxACS7Gdl+Ucq1fPkKOeCN+8t73/eein197dUl8oPvje+mBNtp2E+XL7i5XfDFi/hxuZvS3279h9x3z/38DrotO+9StI+uZshMhhkDly2AMWDmHLfgGHnbKM5Z5e24BSDc/Q8y9jj3LqNoLBAF53XRK4srCiVDMBolUyg1Qxx8MKaas++v40fAj4AfAT8CGyICV1/5BVm5YintfpFcoIwDcx8IYBogAtaAvmlWQV0kIyq+q8lwEImkp9uAz8GasRIYe2vNpEq9ldUNhlaxyjTh7wAo8iquisSKmnooj0FZRwhlLsoUQKlMKIQSnDx1IQDIwK0HbYJ+BHI8ezMPAGmrWdvJEYcfLXPnzpNIJMr9aMlS+csuL+H2LHY8bxWvCARt9jRUyPhJSj6QkRz0ZNgfWGBnWeYRjw3JmjUrZMmrr8ii/z4nA13t0lIblZltbdLW0igN9TVSXxOmi9JwPCkdPUMEY5av7ZK+4QRLOlLQ34lBq8d0V9TZBeVJiRQAoCDFaMGKAbsjEArKtOnTpKmxTgJ5LVECyIB1A5EGWdPRJ309gwTEMgIQpyiMbGPOzpedXzIWKHarrA6UwlgybQk+k1Y6ykBIGQl3noAezhdElpG80i48n5PaqFpko2ypsb5e6qJ10lBXx3KQbNbABZ5VMpxUoVbdgVRAtliGQ2DBk/vBuCRINYzSurwEwmpljvOFkju0hw5BUQUPUZqupUARj01lIsJFHRdonJSbEJUyZTSZRxygA4RrwBzDTEwWcXXHvqt94pa8YD2Ac6ZhgvWU1QQwJipp6AZlVcwX/QATBtcojukK2xqQYkCQnUcXPDJWCkAYAqiBQEGol0CRB0TY+UX79Zovlg/aOLHjGLBkx8GYMZCkAJaAeeQBNq7uDMBZgHZwkMI5YQkZNaZLRY65b2rTaMmVtc+uc2NMmd6RlT8aI4YgJIR6UT7JMqjifvCdAVgq/RAgAIZrCh0HUFwDEWHsI53S8R5SxpoeNywnnXSaXLFZuilNEWaw0YExk6DFVAttjEz+Km05RQEec+ZQbYtLd1IJsAKt8fprvynDQ8N060HZES628gWaLDXRGtljjzfwK9Ngwe8LTjiOttXlrBqAIj/8/o/lDXvsLh/9+IdLdjlZMKa7u4fCshd95QKprSsV5F2zeq18/4Yfyo477Sgf/+RH+LBLxBNy3TVfp/4IJjOf+uwnZNtttxnRT+jOwAnolNNOLvTntr/fIXffdQ8nR7B33ne/fUq2W7u2nS5My5et4LHKra2x8iUXfZUCfGDWvO8D55RsjxvZn/90ozz5+FP8/Ky3n0GrblsAZoEdg5iBYQRWSCUGE8AKWFC/411nlwAVkwFjcCP9+c9+JS/+90X2HyVCaEP50tnRKU888RS1h9C2nh5tMx4CcKCCqLDd5N1toUnz9FNPyzvf/Q62uaurW2749vfkK5ddNEKfBoLAOK+77LoLx6ldj2gjnKDWrFkjKIsazfFqQ0zG/WP6EfAj4EfAj8CWGYGvffVzsnbtaiZEeP4ND0M4Vu1lAazA3YgWunS+0UQGzzW8fbZkKFSj4pf6Nj/KpNvYBpawK4smzbfxRccYLSUhiyIC3Qy1w2a5AYREc1km+Eh4CAZ5ehJ58keQnwUkWqNWvFgaAEZ4bjxIVlEOUxOpk91330OOOfo4mTFjK+rWaImSaacYo94rT/H0YlRCFgkgYQjdJo/fspLLJiWHNoSUDQTxYlj6BrI5iccGZTg2KEODvbJiyRJZuvBF6Vi5QiK5nGy3zQzZelabNNfVSF9fr7Sv7ZKO3iFZ3dknXYMxCvdChJh+TSm4C+kPgaygAjCJpGrYJJIZlivBvailrUWmtU1nuUsOcaKeRkbi6bRITZ10dA5Idxf0CsHhyRS0M2x+YuUcmmhqmQkXT2+ESbUxU1BCA4aQI45Kno9jPa2sKrgqqYWxOm2lKGRcE9EEvKG+Xupra1XwuVZLdGCbDe0ggDGJeJy6NPg8y3IkZTxZgg0GRSKplun8YUVPSBKIGfVUVB+HwAw4UV6bza0LpV/BUICC1Jk0xrXGGOtTgwVAW5kFuAEROJIBLQa+GBvH2C8WQxd4sd/tO5sjg8yl/fCOabeiwtDENQfGiurzgBVUDg4ZWMbeegLB7jr2O5kjYZSaFbVkyNCBDot3nePwxXYj9qVCxIXmOY5QhTGT1fNhY5bAB0oUnc8M/ID9NhzGAGjhvAAoAwoGZoz1wYCWPBgzntiulSnZcey8oB8GULltMAafC5QZu8U+s22xLzLDPBAQZJ8a6lAFCIyptowyaHQsBuX008+Wr31tc3NTmkKcYCzs4/UtU5pceRIv/CrnCUUwZqwtpjDIo7ar2haX7mAkmKTfA3z4+99u4w1o1qyZ8v4PvY8lMaSuplJy333/lKeeeFo+d+6n6aqDZXBgUK679hsSj0HNPixnv+NMAg34HfvB53BqgiPOpz/3Sdlhh+1LGuOCMR/6yAdGFWU1AV/sG2VCtnS0d8jXr/smBWmPXXBMYcKACxg6NTf/5RY58a0nyILjjy1sA7DiJ//zU05Q0L8PfuQDMmPGdE+cLCNgt/zuN3+Qww4/VE4+5W2F7VBu8/Vrv0W0HA+3937gPTJ7tjKIXl38mvz6l7+VrbfeiuwZLJXAmJ//7Jfy/HMvUFz405/5BOOItvZ098gvf/5raW5pFgATiN2xxx1NgAvfm3vRLTeh3OtB7h/uVe9577sKzkKpZEoeffQxMlE++vEPjWDO/O+P/5+89OJLZLWA3VJpMfvsOXNmE6hyl/b2dvn2N27ghA2aMe9+zzsJ3Gm9bE5Wrlgpv/317+XAN+4vJ596UmHTG/98U8G6GrpC73rPO+mMhAUgDUrHHnrwYfnkpz5WcKmCVfl113xDjj9xAeNgE0HEAq5cN9/01xH9uA822rf8jfvdY883yCc+9bEqr2h/NT8CfgT8CPgR8COwfiJw9dfOk46Otdw5nu1IZFUMVfUqsGBepuCGOh1ZYmdvucFGsDIBPA9bWloKAr+aDGspBDUgROcM7gs1bGPaDa5LC4AYMGPsLb8lWslkjKwdJNvhkIkJ55jUW7JuyRiSpabGZlmw4ASZt/e+EhC8yPPAGCp64gBFPRWduWoJjYIxpl+i64KpkcunJANHpZAK20KRllABxWhjksoAREnIUF+vrF2+VJYvWiQrX3tVIsGsvGHXHWXW9Bbp7e6S15aukN7BuHQPxGRNT78kUC7hMYQAJCVTcU/sWBkqAESG49h3js5AYL60TmuWbXfYVhoamiUPICGZliTYTamYJGEXDZvsgYR0dQwIsJlcANooel5dloMLEBiQpqZJmly7iqesJPKYKkyaCdZoOZUBDDjvWm4GQES1huCuDXAGx0UJDpZoTYRsmdraGmmor+NPTQTgW4JAlLoPFduqyX1ekkl8r6CcsWbAkII2DkqTMI5pT5zP0yXMhHwLAAjYDmG4EWXJoEFfAfpRa6ZMN6YQD8822r0Sy0ERu17sczfpt+2MMWJtAZvLva4CAP3A8iErTDVfimCKls9UYneYNot73boAkn0OEMSyShc0yVRM27Qdth8DacrvRtxPQLWDDKgqALLe2LVt7dqEexM+Q86ipWdp72pTsM99oYs2ox34zHI4sJFw77BYuG3CegYymbaVATzWjkIZpAcCYxsAQgS70DYwloIKxqCsK5fNEBBGuWIorPo8APHOOOPtmxkzZoowgmoIKK8nGDMawFDNo3UikMZIweLygL5eJUsTaXVpFEaLFVgj0FkBq4I38GiUIAVE28AUwXawn951111KGBcAWn71i98IWBG4MFE+A+0ZMEAATGBC8J5z3jnCbamzs1P+8+/nCQIBsUWiDkYDSqRM2XtoaFhefullufuue7n/1tYWWXDCAtl7773oGtTZ2SXXX6N1hCiVmj1ntjQ1N8qK5Svlhef/K7vvPkfe/d53jmBXuIweHGvGzBm84YAZBJbQ8SceJ4cf8eYRFtLQogHogpsJHoCzZs3ija27q5vCugBnoL+DpRIYA2vqH33/x7zB4JiIE0CU9vYOOfCgA2TBgmPlRz/4McErTKZmzpohB77xADlyvurxQMgWQNHLLy/k37C/nEbALCB9fX18uLzrPe+gTo6d597ePvnvCy+SxYTzuMOO28txC45lvM0VCTdS9O3++x6QZUuXkb583PHHybx95kpbW1thAD37zL/lj7//c6GmHeOjobGRSv1gwQD0OvrYo0r0bADY/fY3vyfIxDY3NkjbtGl8+vf19nGidc573yV77LlH4TgdHZ1y7VXXsw8A8GbvPluamhrJOsJ5BcsKQJTr6oTyMABtWBAzF7Sr5j7gr+NHwI+AHwE/An4EpjoCV1/xJVmzZlWB/m+imUiO+BbdS3YKb4xNXyKb5XdIrNJeyRHmWGD1Njc363f5FF10wEDAwqQeQqkes0aZqIoMmKW1MTNw/JpoVMI1CrCYyCfWTaehf4KEDTiIsXTMIkXnnyxnCMBpCABJSg488CBZcNyJMmM63CaxLTLMcjBGWRQQL1bwQcEYWEaTSeMxY/Io9cmnJRBQ62UmbjgetDQyKcnmYdk8LPGhIUkODclQZ6csXfyKrFr+qkRDeZnV2izZdErWrG2X/uGkDCYysqqnh7bWiGU2o4KxACPAJGJ5heS07CYn1EiBtTF0UDBn2mGXHSSTxgvGlCSHYhIfGpZkakhimYQkchlJZYKydm2fxIeTZPNYYo1/rbTDgK6SOTj7W2Ri2NgjMOCUDSGWdFziv0iiA6oBRHAmQAtvrStSLR5aGQdwfvRFNcrXImEk5TXS1FgvjXTngl15QMLQVCH8gjHilUVFQl7ZnOfWo5VvLEHLeOeVNtpkvCiQABaRjW30Ef2N1IQJTMG+HZo82B7bkDxl1jsBs0SvnNeUgxMGIhh4YuVJJq7rgjQGGBhAZUyLAqvGs7NG2QxKvvQ6ULpMOVjKdpAW5on90r7dQ6rKbhoBr0zNbTvHBKyJyhJodTYqMoHKwR0XpMH+cL4M9EB7yUrhrsOFMiM9BASD8bmOBy0dA3AH6BasKq/0zStvApsHzC+z3jYLagNmDOCyrhrTBW0xMMZYNraOgTFoJ8YbXMKs3AzlgnDawtgEGAMNTzC1IOSN69EAa4z5U045wwdjSseYDtItFowZt+OvBxizbkBMtXo6D/7zIXnk4X8RcICSeiQcka232Ure8c6zmfhXWlD2c+stt8rSJct5weOiBTUOwAz0UTBxKF/+8bfbWbNbvuy77zwm21jgirR8+coR67S0NLMkChf4M08/y/b29fZSiR43g/q6OtnvgP3ImBlNpBcMlbvuvFv6+wY8+8iwNDY1ylvfdiJdekYDrRa+vFDAUBkcHGK76hvqCSIdetjBsnTJUvn+DZU1Y2zyctcdd8vjjz0pyVSSN77GpiY58S3Hs6wGx3zyiafkb3/9O0VyTz/jNNlp56LGjgXitn/cIc8+/azE4wnGGjfPbbfbRs5+x1kybVprSbzuvAN97B8RQwAcB3hCxM/95wWCXuULQJm3nvSWko8h5gstGABhRmkEIHP8CceRFVUpbmgjzve///0floqxzTURAmgYV2AEuQvOK0BBPa99+vYmGJS6+no58MD9yYIqL6O79Za/C6y5AdC874PnEIjzFz8CfgT8CPgR8COwISNw5VfPIxhD5oJXrqDAS5rPUDzLoDWC38FUSWfSnv0rWq1zbmNEQLMFL8qYTNdEOOchQ4HCpMJyECRZKFPRJEodbJicazZdKH9Ce6hj45U/4UsIAeu+NAmHLgqck2rrYH2dpdgmWoOXUWSxIKuGa1E2K9PbZsj8+cfIvHkHUJgYWjMEXSjr62mSOCZKxXNSdIAqECNQwhKAdgzmC55+iWFBYJLkM5IGEDI0KNlUQuID/dLV3k63pZVLF0lmeEDCgTzbPjAYk47eAekeHJKhZJqsDCbsEFINoo05vnSklkwmo2K1sQTjst32O8gOO+0oLa1NFOgd7BuU7s4evhhLpIYlmUlKEgLDwVpZs6pH+vtjTDA16VegRa18keSj9EJ7XZjFe4AL5tpgGCuQoMk+QLbSxQO2CkwiBVCIDzgsHAVjkPR7ttVesk9qiiDxBUgCfZRaqW+ok/q6qEQ5XqD7ASYCSrN0PGbxd06BAnSJYwzcq1yeYy+bVttknd8Wy3fUySrNhoEdwzIlwf7zMhyDS1OeY14Doe2yvlufXRBitOvXwA5zAMKLXQO/XHYMStyURaLOY7oomII5YyIRZ+ewTgQ6MukUxw5LojxdIR4LvC9PuwlaOaPVVEABSHVP9Pqh1TcP6Q0Az+pZWWOmnVw8vwpwqdsWPy2UReUkRBts1XAy+2mM32A4QnFuYzHRKcpjxlDA22MC5SnYA8wwxHsDXNHwIhcCx+gvXvJiv3B/MzDLQB+3RExZWXDWMk0gj/PmOXK5zCIWG3ki1epgBTAxR2cojNNoRJl7AIExjlymFO5JAGM2rzKlKWDGaFI/PiCwWTJjKoIxHtJfuFsUL/SpnwCMH/exblrVtgc3D0wIFIFWS7hq2Ed2Y8DNAA/rSroz1bZhIusZRbMgLhWGcJjVK4++J6yvNDjYBQb5gNI3SWNfKACc+vtRH5xn7baVEY3lpuS2AoiztRUPEZcqiPWMGlj+ubsP3AB54xWlqprq+kTitq7r2kPAqJA4tr31GWv8gRaMB3y1beZ5xTbeW4axjoOJDB7EaAcmGf7iR8CPgB8BPwJ+BDZ0BC696DPS1dXBZtj8gmURuQxfXjEB9DT6MmBZpCAoijkJ3nQXGS9MOKPQG8G8o4EAyXA8IbHhBEuKsC7mBUgu3fIMzsVq4IqE8gNNoLBg7lNbW8ekkXocHouFbfMYK9CZwXMYiTrbmIMFsr4A0kRYCFpAfwVJFNgx8488RurqmqC1Sxtc1eEIeWLAhqhUc1YyksljvyiVwSt+lOtYHp2XXCYpieEBSSQHZXhgQIaHhsiU6Vi1UlYtXSLd7WvYXmiW9PUNSHf/kAzEIRwKe96g5CFUjPkewAV0JBSma07/cFwSyaTstOtuMnvOHC1jD+aZnHZ3d0tnRw9fxsViYMfEqKESqamX1au6pKNjgEK7+HETSpvv2dzS2BvumNByJYuLATHGLiplJelaVgrjWGo7uRn6ZQLQSHx1nKkwqglFY34fjYalrbVJaqMR6uPU1IQkm/lvGxIAACAASURBVE4SkFAahQqqYvtMNi8pT/NF56BAaHBqlLWDhSAjrbIViFFnZ7AgIhRIhltVKoMxhbEMTWbMwVXwWJk/uh8XTBlrXon1bA6M68nmpQbUkKVDdyscT4EuBReUkYLyLWjjADihtlK0jvbzplFjx8Z+yAZjh1Axp2WGlfIFXKPu8Qu/F4Ag3Ss+Zyke+1wE3/RYGb36CaJoTKj/FAaLRMEYBUIyEvKYJAC91N7e0//xwFyALtgHAbJ8VmqR63iMOYKuWY0J4oj7B/ZrAsYKLKoDFH4QY2O8YH03TgYamd23MaUgXGwxKIBszLv0nugKAtv+jAGF70499Uy5crPSjJkKMEZ5WePeSV8/MKatKqbOaA0evyfFLfV6cIO4PoGXSi2eSGtLtx8PYBj3hG5BK6xrrKoFY7agUBa6uq4x3RJj5ffZj4AfAT8CfgQ2jwgAjOnr6ykkgfYsxNtz04gxC1eAMdDqsJIO124Y824kywBVWloaCcbgJXc6BYFeAB5aLkCmjfcWGkmhsmOUEYPkyco6EF23rADJu5WcQOQVbbJ9ISGLRiN0EmKSrqkkRV1RMoQXLGjz9tvvKEcfdazMmbOnhII1ZMiYToiVPY1+VhVc0KQNrI+sZMiM0bIrW9Q2GsdOSzoZk3h8UBKxIRnuR5n5IO2vB/t6ZNlrr8nqlcvJYoHGyVAsLrF4iswVgDThEJg9HjEBb+hDYUlmURKWl9a2Ntln/wNk++13oL1zKhUX6AZCO6+rs4fgDs5pKpOQVAaiyRFZ295HIV8ktmB9WNJupUou06Oc9WHrqsCsibsWgYliWZebAxgYg8g4v/Oc60eWFBtAYSVqBnQw4Q0F6DYUqQmS0Q6mDMA3hAlcEFTtWPzB8knnwGoAmAf2lLoquQtY9RhjOn7UDQzrgnkEZoyKzWK/Clip5brptDjn2XHkqWb+iH25pUXuy0yAMcqEKYICxmzRsi/0X227VcQZgJIBREVtlfJSHV4FFV7eAq8xwM3YJIx1WQpn7JLRGOU2dgzkwIlFXM3RrNAeYHbsYYhgiZVjZTCeBMAXwFgAJ9CkykqUelCqi4N+mp6OXe94YWwLASNPR8Z0qfAZ9mnjyh1PVr5kbBpaWVfQAoL2DceXd60YwIN9W+ztXnX6aWfL1VdvTtbWmxkYc8T8N8qMmUVNi3V5dFcDbxQxmPIAvp6sGLvhrksvK98w1m1Pm/tW6y4G7YMxo4+Nah6mm/vI8vvnR8CPgB8BPwJbVgS+cuGnZGhooPBWWRMYEj1U78ETD6VeB5RLIGDLyg2vXMU0KgiqQGMmIq2tTRIFAyZUwzfhWuIiZIciMUIpkz5z9e25liSpKxKADCauuQz/xWfqvqQAi7FnsL0KuMLEAQyegERCAUkk48qYhrUyWBb8L1sQdD3wwDfJkUccLTNnboW9kRnDChmvlEWTZKcEh/oxWqqiea2W9aB9cFQqgDGFhNPTScnBojghsVi/pOAUM6BuMQMDvRKPx6Snq1OWL18mixctlu7uLkl7VtVMONF3lF2xdAjMoaikczlJpDMybdZM2feAN8qc3d8gzc3T2N+h2KB0d3TKihUrCMj09vZLd3dnAYyBM9bgYEpWr+lhIg/0qwC6ecmlJbyjzYWMiW4uMi5LpPIVo4iLJvuVS2aM7WCsDuyHJUwFxpXaKgPgAwMZpfOhIASgoS3TSEAGoFUw6LEzkLzn1bocAJeCH1qKhrIXLEjk0RcrYYG2DH5oYwww0CtnUnCu6DjksoUMrHIT9NHuGtY3i6tt64JhLhhj37v/ApBBe5uaG2RoOCGJpPbBPYcWS9uOGZkHMpSfUwzxcuchnv+MAjy2Ldch8BUkOIUYcZ+eSC/HgnfxoPyQ8BgrFor7INvOKx9E2aBqsmi5G6oIDaAqjBOKYY8EA4z1g/Vw3bvxQ5tx/zAwxj2/JixO1o4HBNs+9J6mfmm8uzjAFUA+MNN0TBbtr40ZY0AitjnrzHf6YEzxArBgchiN+zR9PZgxkwFjxu+B0/PCuJ0CNGvcyI21wkRa7Z45ry5xUsfeMjaeDGjggzGjPi4nxV7bMkae30s/An4E/Aj4EdjcInDJlz8tg4P9TM7sjTNLPqiPoKKhlpQCjEFSzETc0+ZgohtC4qpMmtq6iNTX15EZE62tJwAD/TiUklhJgYEranusoI7ZWRsbBmCHWV4jGdT11P7XkkUlwgdZOgXxV2hvpNJ6rNooyqEg/QqBXdWdSCYzstVW28ibDztc5s3bVxobmqkdY/3x+AmFBF4PVARjqB8SwJt6/IBN4aE4nHp79s/EIPJk+2SzKQr5JmLDMjwwxPJxLR/C53Hp7++T5UuXyqJXFklXe4ek4gmJAnyKBCQCgMETva1vaJD+4Zg0tU6TQ484XPY78CBpaGySXD4gMJLoH+ynO9OSJa/RSKCvr186Ozskm0PJTYrlN5lMQNau7ZbhOBJQZbVYqYWxBMac3bPcxisHgusTT4P7crBS/uGxhApgTDFPc4+vx9UyGwUviufYAAG42ABQAeMIbBUAMrDJhqBtfV0NxxzLiqARnckxxlrqoyABTa+cFAXHgsuSgUx0LkcZPoAZEYlEouqs5JX7KCOoGCG3zKvae4L1uXx9OAUpK0jtkt2yMb1mVAepJhqhpTlsol3QhdFz7KzHa48xfQiUeOMA1y6Eat0F3yO+ZMh41yCQS2osAWgDGsb7gJYf2f1CWS5Zak/iugajCYAMWHIAY6wkK0MtInNt85hnnoqTgU2qOVQsg7K4Wzu1jSqFYNIOxl7BOiZRYACN5VAFoFkrrRSM804w2Tbon/e3sWxwf7T7k5VAYb9wU7rm6m9WDPvSJavkqcefG++UTOr7+cccLDNnjSR+BFavXbmuWfkkGrQlgzHjgTDlDJlJhHnMTSd+2icDLqyvXmys+51srHwwpvKZnWxcN9bx4rfLj4AfAT8CfgT8CIwVAYAxPT1dHoNBNSeYoOVUJNd+sA8kwQbGoMRHQRplP2AbgCLQjUFi3NI6jfavtKz1knfTeSi+oS62DAwVJH5WQmKsA76BzikDBT+6IEnW8gYkzZAiqautYbKczqTYFjBqUBZBQ2ivfVpeFZCdd95V5s8/WnbaaWeuAzAGNshq12zMGEviTYcSx8beUEoBQEBjBbCnsHiaIgQVCMaoZkYcgMzwsPT39tERKZ6ISzKRpKvn4GCfdLR3yGuLXpHly5ZJIh6XxmhIomHVi2GswmGpa2qWgw45VA469DDZeptt6A40FE9If/+gxGMJGRjok2VLl8jiRYuks7ObzJh0Js5zkgQDIBuSNWt7pH8w4TnbKCvBnf+UJ/iMtMfAKLJXtJzG1T7R/nvxGjHYFDgw4MfOH86VsR2U1QFdoaKNuZvYB6Hf4qUXJr4LOABON4hzXTRC1gi0SpRV4VmxF0SHPfDJE1/FvjEWAcagTA06JDiP2BdEkpF0ExDi+VQXLW1cMcexJN8tPRrvTuMCJm6sA941pG5CClAY88NASACT+DyFa8mxECdwAPDUc5pymS3lbJzSv0sZLPgu5DBSuF9Ux8HGOQhmURHw4Xp05SpacmcKDDi2jjpHiCP2A8FlgKWppGq9qDYOJLc1nhoXE0nWmOu48wSgWR6nwJiWQen4M0ZdAcDNZsk+szgaQMO+ETgysWcTo9axYnbmBkxRt0p93bmNOaMaWG37szLO008/W66/7jsVT/+mB8aMhyeUdJNweOknBciyOkBg82LGjBY8i8WEgjve/WSU76uLe/nGfiJcXbgnG6dEIimPP/a4/PXmv/Gm9rFPfETm7D67IJZXXSs2z7UmG9vNMyp+r/wI+BHwI+BHYHOPwMUXflK6OjtKDA0ImnilDEh46F6ZyzHZ1aQoT1aGlZMgqQoRwIHzT4D21i2trRSnLehDwP3GewsOF0xoMkBjxgABFQQWliTxDXcuzTbRdUkAGhSFUFGOBKADSV20BiK/mmihPAKMGhNoVVUR6G3UFlg5uSzcNOvkoIMOlkMOOUSampoJyCABLCbensuSJyKqYwCZfFZy+bRkskgykZvDTtiZ+zr6JPgc4BXAGLCMUom4DPT30WabOjHJJJPV2NCwDA32y9q1a+W1Ja/KiuXLJT7YJ7V0FUKpVV4ampoIxLzt5FNk6+23l0QKbJc0gZhYLCXxBH7vlVUrV8jiRa/IihWrCLCBJZRMxiWNkqpsQDo6+6SvPykBuDR5gqsGlLjjXM8ZElhNei1hLr0WRnNTqnTFKOuhmsXAH2sX52dBPffYBc6fztk0QefYyGPcBKWuLiqNDQ0ea0QBO3X2UecqS+LRDsY+Bg2jqAd4qRMR+ts70O8dR4V/UeZF8KQKcxjro7EzrD+mh2Oglqtngm0MQHBBK0v6AWiqbpMCEi64BXHsmpooGScuuGbHtXPnnkcXSHMBorAnWGtAEUrAlJWmXBhc4wBMefyc9y8AWU/cmCYpjtAzzri1yZgkLvuEFuIeGOOeb2O7GDBlIJH1yT2PBlphPwUGn+c8ZeCKywAz0WgDsXQdZWXpPcSzBvdEm3E/wmemdaNt0PuNbXPG6WfLddd9q+Lw3rTAmCnACuzirOZixzobMxhT3S2r2NORwr0clk4opiDAYwZ2oi0u3K788pAqB+xkAIObb/qrPPbo4yNojbV1tXLel86V1taWKlux+a02mbhuftHwe+RHwI+AHwE/AltSBCDg29Gx1iuTUAYBRHChw4I3wvjbwBi1jIbtNbRjdF3yReg84pWs5HJSV19HC1q8xTdnHGWcaD6LhAhghAniml4E9hf1youQ71A8kz8Q+FXBVewvHFQRXbyBD4cgDgyXnAy1XfB9kc2BN/QoYYjqjNhL0lAm0dIyTY499jiZN28ewZiigC+YAOYUpUk/+5nXsqRcLkWmDh1pJFyaoJeJxbI8SuDSmKIDELRi4sPDEh9OSC6dlqGhIRkcGJRUOkVx377+fln4ysuy7LXFkhwaIhiDFszbbz85+ZRTZa999qW1MUpwUJ40PBSTRDIr/YMx6e3pkfb2VWTGrFi+kmBMPD5EQAbnB7lmd++wdHYNsZTHEnJLbF0GjIFmaj+uoIet72QeZZeJAliVl7FyhMrfGcAGMCsXsNIYxcT0/OjC883ypjz1TergzBUOSV19LXWDMGZR4oQXkpZomxsPAC0k4mRY1ajLKfo5PBwnqKAaKVqSVxi8Vd4cDAgw9o+VuvAacNyH8LcJZJvmiTHNbF2LP4ARlmJ5jCZliSgwAPaZATV27BLgwysBMzDIFUu2LgXg4MWSQx3zUc/ljLo90IHhteVZfedMMyogeZY1ZiWVzpAxpsAmrpkieOT2uzCWgPiWjyLP5l5BIm5F0BN/m0212y+9rIv6OS64aHF04zESXFTXtZEgoI5L3McQE7iVebcQrzyvqDNzxhlnyzWbvIDvFOEEWyoYMz4Qo4N5/S7rBsb4iXD1Z2UysVJLb4dK6xyWddYV1Narb9mmu+aW2u9N94z5Lfcj4EfAj4AfgamMwOWXnivta1dzl+ZQxGQ1leDcwN4Ka+mEvimHtW4qnWX5j80s9LuQ5NIZaWisE+iciJeU2bMW+82mM7S/Ncq/JYXIKbXcQMEQMGyQjQGMidZG+EZehTTTkstAwFMTZZRLYWGCytxOHZr4xhxJXEjtqy1JM5tubDt79mw54YQTZcaMmWRCoFQGDB2zGNaEENa+ACOg1YHkXe2zYcfL8pVRmDFsCcEYJMkpkWxaUskELa5TcYAzaf4OoAuxGAT4Eq2R5/77gixe+DKya6mJRqW1tVWOOuoo2XuffaWxpYXATV1dPZPD4aG4ZLIiXT0D0t/XI+0dq2XJkiWyZPES6ehol2Ry2GPnIFFOS99AQrq6YY2NUist87ISF0uWXTaB6yRjpTNueU3pOCwK705sfFZmzeixFRjMOzY/LN0KqaW5gQ92PAAyETI5RBob6wkKAoUDGIZ2my6SgU0AFU0MFmVtnrSMJBNpSYN5ZWLOYEAVBJyr6507v3TBAiupwV5UgLqoa2L9cdkeGK+uqxlASbNvRpuLWikKxth5tH8NkHAtno0pYufaehT0rhtrLyzWVctJS5Xy2YwnWA30QttBsImMIpFUMsVCPlz3xvTRsiQFU+wzA2OMGVM4PvRfcA/wSpYKffHEwtG/ckaRxcoFYSz25awkK+WymBR1sopCvdi/jnH9MWaMAUEAgN1rAMfawsCYkaVJxUtC680msmyMzJiJ9YDDdBRmiasRs771Yibe6uKNc32DRBMZERv3uj5wMPXnx4/p1MfU36MfAT8CfgT8CGw6Ebjyq+fJmjWrCjoV1M/IwX1IEy17k85/s3A4CkiaAqlgoqjtEspACol9EmK6UQr44jtLXApvp2kZq58b+wGWtnBiQvkQ1jNQyFIiADPmAGNgDNYFi0a1a/BmGyVSKiaqiZnmU3B0yguAAk3e6ewDu+AArILr5YADDpSDDz5Upk2bRqZLMAg2SlEjhPsCpALBXrICDPQh2uKkId5cmP/o59wyj7KpFFQ0JJNOSSwek1QCzKOUJBMJSSRSFDiGVgkS33vuuVdeeP4/0tzUILNmzZLZu+0mO+y4o/T09VIAuKGxUXbZbbbMmj5DGuoaJJ0VWdvRJd3dHdLd0yErV6yUJa8uldWrV0siEZNcPkVAA4nzcDwtnd3JEjAG/YO1sznguAm6naPKzBjtenEepSU9674U9YDMhQlJsyXzbt5QzuYx9yt1ttLw40Vjc0M9zzXOOQVZg0Hq9JD1EYVAr44JHYdqiQ1WB0AaxIv9dqyz3b4ZwGBMi/J+W1ysPMcFHPCdqzXjxrx8vwpAFkus9N1pUWulCPSUggTledZIZpMzdD0RX3V1KlrK072K4JbaPAMkgZAvlhz0mODwldA4BSnQrQwq3B+MCWQ6UdRwKjigKTPLBWMM+MXxwh74ppo02iZctga4uIBhOfDinge39Mid77sAjoJxyrQqBdB0LLnnT49bZMRYewDGXHftpl6mVPW1ayuWJ//ebXMLA2PY66pit/GBMX4SXP3jyo9V9bGayJp+XCcSLX9dPwJ+BPwI+BHYHCNwxWXnSkf7Wia9dEOCJTVZJVk6IeFZiUSKiWsmJcFAULJ5COWijIOZm5fMq+OReMltXX19AasAyKDPXLWtRRIDxxtLPJOpOBNM2GKrzkeNNDY2epa4lOslGIPvkXDXhMGaQIlSlGwWtVnWUgXoxSjDQDVkoBmDHwJMdBZKMsFE+QFYFvj3yCOPJigTramXYEBttwlOsCQkLVmKB5s9c7EkQkEAc1TKOyQZHFdrsrAdHIDEYxUgeQW7BUwVaOqgvGM4NiypZJYMmb/e/Fd58sl/kQk0bVqbtLVNZ9/7+vqkt7ePR9t6661l/333kwP3P1C22mY7iafS0tfXJatWr6BuzKrla2TNmjUSiw1KKgUmDNg3aUllArKmfYhgjLEjDGixsV1e8jHeXMnOIc7BhMAYuFR5MVJwwSt/IaBSZByBsaTJswF7SPyhT6TsJNWSUc0Pjiuur+ceLj4oaYNJEP4OB0MEY7C/OoCOcOcCiBeEOK7mSrkcwEbYrSsAkskruFcOxFjyPhoYUw6GEEJx9uPG2b4rxlJLw7BYqZj2j5cbr5WRxy3alZffp9wSnPLz6X4XsVPiWZ+j9FBBuhwtxCnki1IpgIzUeAp4LB2AsRHvegELS4WhrY24f+A8GcPHwCgT8LVYqlZMQECKM1tplDoBClIR8DwZbN7AKV6njn6LG0uLoYF3xkpCW3CPAOCm4G+x1NFYMyq+neW9z1gxqimkR7fzgv0AjLn2mk3dTakqQIGnyjsBpVooLko4kQflpsyMqVyaVKn3xUE7kdhUv+66sWLGu7lXf/zNf00/VlN/jv2YTn1M/T36EfAj4EfAj8CmF4FLL/qc9PR0MuGA3TLEQAF6IPODKGgmk+Jnahuc4edIuini65UkIKE1KgoSXmi71NbXS5YuKDmyENQWWSREJx7YTCc5q4cuipY7KDMEyRcSPurVeLa1ODZADTBf8LYepRqapGuJUposHZFIGEkWXFa0/CMMJyLPjjmZhNVxluK70ZqItLS2sMlgpey0407Uj5k9ew/J58MEnFCeRFZCDoK9Wpqk+jHuOa4ExhgrRpNm6NhA0wQaMWD/JAHEpFKa8EPLJJ4mUBKticqLL7wof/7jH2TV6pWSyWWkJgwdE5RowcoGbckRIKMNcSQiO22/gxz0pkNkj7lzpaGxVlatWi7Lly2VlctWyKpVa2R4eJBATDKVULAtE5CVq/ollkgyXmrdW7T0LQcdLImtblSPV6akosDuUrSLLsa2AA5gdJFFZboiXlzzObrzuKwHjAXTZsGYwxhBMh0MBaUmHC5YYNdEtLQG3aY7ESzKUZoTwP4AdMDeHaBYWkLhMJlXag2urkATXQyQMBBgNDaM9dllyNixDDjQv1UryVyGlDVi4KDGqRzkceNk+3SBOJe5Bu8xBYR0X4ij5diRGpQqqVeVjuyAJHDd0nIcQtuhgkZMJgsABfhjVsKRMAFPXAMoxXMXOp2xW0qqwPUeBjjilSQaWwv4C8EoWo3rPUW30dZQC8iEpnFcjxbnOr3Rjj6bk9r6KLcD+wn3PFwDuMawiWtdjWsTQKxq8miMyRQLooxRQUDckwASnX7amXLdJu+mNPHxXTiXyg5ZN0BgUwVjdOAW/jfGvaEUtJroTWT89dct7nrdTeKkj9+wDb5G+c1wMg2aaKzsgTSZY25O2xqN0K3BnWhMq4nHVJ7zao63Ka3jj8nJnS1742eU/sntrWgnOtn9+Nv7EfAjMHUR2FDPkMsuPpclLkg4kKhiAXiC5ySSFTBJNKlE4qq6MbSl9WyiwSQw1osmiXmJ1tZItLaOeiZmR+uKwaKv2De2M80Lza80yUEuaBo0AIbAhDFrayZotNVVJoMxO7AtnJXsTTb6gX0DwGFf+LY+KLHhYdrWtrQ06Xd0DMrLHnu8QY455gRpbZ3pMRBCAtcnADEqQmzn2tXfc8CY8YYCErcsQJGUJNMAuZBcwqUlLSFobASDctONf5E7bv+HJprBkGTSGUkSWAITAXwEPSfJZELyWS2l2WqrrWXPvfaUAw7YT2bObJOVK5bJa4sWy8qVcFTqJqAGEgrOYyKZkZWrBiSRTLG1ZhalZWNI5FX6wJJgF5xxk3qbV5XO58vBGAUKmCiX2JIjkFpGpsCCitKOt9i8DcfGeS23ci5oiRBkKibn0Cdiwg02VH2tx8BRFg6YNZlcWhAgbU+QjK0cAuOVm6k7V1EUerx2ut9bAu+23Y2ZxdTAEXfb8nmTC5qM1oZK95BK29n5MyaOMlKg91QEnexapM0zo6XXvs2lAXrG4nECNpFQmPFVFzOAhgBucxTwBpih1tD5AtPO2g+NGouNtQX7A5sJJY7l4BSuRYAkFhuycSiwrGOJJB4ANx5YY1KZOJ1WqoZ+WlkazzlYRhyqyuTRH/yppWQEiAjy6nFrUEYVRkkWWFVZyWWyctppZ8l113234mnZ+N2Uqrj4xhv0ehLXDRTYVMEYvZD5/7LwlJcjbXysmPWRBI83Rl6v73FzW71qtTz6yGM8NWe//cwpOXS1Mevp6ZGHHnhYurt75N3nvIv0zC156e/vl5dfXCj/+c9znKx9/JMf1clHNU/9CQQOx3nsX4/LooWL5ROf+hjfAviLRmDN6jVy//0PSDKRlPd/8L2Fh7gfn+oiMDwckzvvuEsWvbKYD/7ddttVTjntJG9iU90+3LUg+PjQg49wfx/6yPulqalp4jvxt/Aj4EdgyiKAZ9Nrr74mD/zzIdl99zly+JFvnrJ9V7ujr1z4aenv7+Hqyo5JENDAD9qHv8GqYKJHi2EkLXjrrYk2gAybizPxC4AJE5FobYOWCHluPAXQxSnVcJMtOBqphbVZ5qruhCZPCtrg97AnGmyJJ9pg7S0kla5zjGdRC/YEtFHisTiKUaS+oVYaG+rp1MSkKxSRI+cfIwe/6TCyeDCRQyLpam1oYlssrypnkowec1B7UCYV17fpFAIGoweaJSLNjS2yaOFC+cmPfyyLFy2UCJlIQcZ+MIaymhAn/plcVjLpNJ+piAfEf3Fu6urqZM6cOXLiiQtkq1kz5Pnnn5eXX3yReh5waUpmYKOdlKHhhLR3oGxJmTGF6ZAHPLjnw8o17GWA9VXBlWIZTXFOVRmMUdFWc+HRCLlxc4GK0eZn+BxjAefJNF5cy2Tsz7V1tv0YIwXfRyNgVGEMCbV6ALJEa6NeuZYyYzA+KAsUUvYDFjtmtdeTu155P12tEouDC6CYuLQJ+9o6BlTgbxuP5UBF+XGrmeu651RLDBUgLcQv5LFjJEDWCGJhjDWMHzBNAHZRmNsrDwSLDk5rAE0yOdVmAujp9sn6xXIkz70J/aJWFMEzY/949wL2WxQYdZy9CBRB7JtaPwBjFOSjExaWYIh8DQOLXZcwLW/09GhYYqfsKvSTIFkwVNiPKzyMu5SBMdwmn5EzzniHXHfNdyoOkS0EjFmXy0O32fzBmHWPTXVbThwEq+bmUN2xN661Oto75E9/+D9Ztmw5L+JZW82SL198/qQbWU28UBd80423yOJFr/J402dMl8+f+xlpat5yE63bb7tTXnrxJVm5YhVvsHjLd903rp5SIAZ2lH/8w//JKwtfKTxkrrnuSqmHYNwWviDZ/9tf/y7Ll69gJJpbmuXSr17MyaO/jB8BjNlnnn5Wbv7LLaRKDw8Nq22riGy/w/byxfPPndBY7u3plT//6UZ56cWXuQ9Mps770ud5n/IXPwJ+BDZMBB55+F/y4D8flPZ2sFJEDn3zIfKOd579ujfmkos+Jd1dnUww0pm0JOLqolTjOS2CfQGXFDJVCgwVZNRWFqFN1lIiA2NqpCZaSzBGXxwCuFHLXGMDmIsSEmAWHHhiv8q8KToi6k0+owAAIABJREFUqZhvuCDqi2wLyRbaiAQSzxVzlVGBXS03KCZaHpsnF2BJErLtulq0L8xyJySREAPGPmdttZ2ccMJJsuNOO6n4rwfGuKU8BY2Ycc9UWUkOy50QW+wBrBiRRCJNa+662nr585/+JH/43e8kkwE7CXFTnZt4CrEPMrlFaROABBO1VaAgT0thLHPnvkGOO/ZoqY3WyqJXXpFVq1bK4OCAJFMAbVIST6ZZphRPWHwMSCstVRqLYVFeujQeGIN2FYR1vZhVw/Jww2tshqKjjSbYbjttny5IZ2xSlNKQ1UEmVlHMGWOAnI9sXjJpZelQhNbbt4n8WvnKuKe8wgrlDBNqL3ksC7sWXPAIuzBgCX0x8MsFBamX5NmOuwLH5QCNC3RZ08rzCld7BkBDORgDxlYILC04rFFTCiWHWg6Iaw9tiQ3HtKQHLJlIDZkm0I3RwjQ4osGBLVVwUzJQynVvQvsUjEFpGezsVbhYAQ8w6XK8BrQAStkvLCUEQBsISgTIjnf98zYEVyYCPfhYS5Rw/eCaRh9VgwY6VDVemZICzwb2gRmTzigbpmSBGDSd1LzyqHxOTj8dAr5bFBhTyoSZzEvujQmMmQisUezzeMyYdbltTGSbibTaHtZTQIeaSBNfp3Vx8eJty+9/90d5+aWFUwLGVAPE2E0bk6fb/nGHPPrIv3wwxntzAHrvz376C1n0yqL1AsbgBo3abbCR7rj9Lo40H4zRCw6T60Q8Lv/vZ7+UpUuW+mDMBO9Djzz8qNz8l7/KWW8/Q+bts7f09fbJb3/zB054wPDadrttJrRHG6v33/eA3HPXvT4YM6Ho+Sv7EVg/EQDAAeHWn/7k52TVbjgw5pPS3r6mINLrsgyomQJdk0SCQUDiYiKcsIDWBFFBGYIMSFwCOd5jAMZ4RiglVtFY1xJmJo8sTwpKOqOuLEjINKlUe2oT/8R2JgRcZM9o8mhJIXRnCFxkMkz8yMaBCxL+yypIA5edhrooihMkR4ZKnpoWWt6Ulz333k+OOeZYaW2eVuDdlwrTliVnow4P0zphj0XyAGMAgmQpbAydG5R41dc2sKTohu9+V5556ilpam4k68jmd0w/4XhE9oGKKuOnqEOiYsoUSE0lZNasNjl+wfHS1tYmzz//nHR0rJVMKkEx38FYQjq64hKLq1OWnreR8/LxkvrKYEplZoyGp6i144Jx+GZEsuvE0z2OC1ggDsa0MuaOgUS2jYF9Nt6okeONr9paCMoC4EpTJwmhgBYIyl7wk0grCwT7MuZGJYBqrDuDAoo6PoulMTr2DZApB0vK42rnwc619bXAIvFsr43xYTFwz6mBOdZWfOeyiArxARjiDYUCIEOGigofcwymkyqcjGuO2lIqfJsEyOmVN0IHBuOR45WlX8ag0+vZvfZxPPf80UY7HJAa2JqHFQBS3SYAWDh+muwwxpY1kR6AA00ljAloSoGpk815tuQKbPEYWZQVFVldyvbD9hHqVqFPuK7snEN3BvpD5dcIrl8o56i4sd4fFYz5dsXhsHEzY6YoJ98ywZhKwVvf+jDuGJs4COPeBNbPtGbj2Ottf79d7rn7vkmDMdUCMW6vX331NfnBDT8aFYzBzejeu++Tfz/7H9lv/31lwQnHbRxBW4+t+Put/5B777l/vYAx1mwwY370g5/wTx+MKT2Z9917v9x6y983aTCmq6tbbvzzX/gW5cMf/QDp4OtzeXXxq/KD7/0Pr1GUdtkC8UlQ0qdNa13nw/f29soVl121RYEx/33hRbnz9rtkxswZ8t73v2dCjKJ1DrS/4UYZgY1xLGDi/+tf/laefebfGwyMufRiBWOQ2VjiSaFbMgWUMWECpmGUG2TSmkB7zBi8wSbWYKUiwbzU19dT/DQP7Y4SJxqdv7qJMgRawUbIpgEQqEYDdFzcUnybdWI7sBVgr0tBYWpUKEikzMt8QdzVGDNIqCDIGh+Ocd3Gxgapr42wbCfDY+a4PcsvwhGprW+UQw45VA488I0SjSrT1TRV3IHNRBnv/kfYOasobumiYAzFgD2WI7RJotE6wb39tttuk//7859laGDQA8W0x0gYAcawrMj7G8CYucDgM9h2w946i0Q1A2HglOyx++5y2KGHUL8HgExXx2qRQFYGh+PS3Qcrbdh0j5zLj8dYGRuQGAuMKQJYdgy3ZKcc/GHMnXIZN2E3sM0cviye7ti1bV2WTGGfQbiDgU0VkVQyoXbtFPAFOKdyD7Bcdsuxylk41dzg3D7ZnN4FESvtoxKTBe1C30wLyYAXAzkMELD+YX0r17P9GbDE8eKUmFkbLF4kl3gAkg58OE0pMwbXPtALjkmUK0XrC+wcYyyxnAfaUylP24VAooIWZN6lVVjb2mpW2nZ8rofSKM8sGMwWzz6KOjRgwyRTKd6bANbwXgHbbYg6BwMSJVMHYJNyctAWCvtSABjMMtVFsjEIkMcAYLTJFVge61rg/ckDIBDvMwDGXL0pWltPEoyZDAhjA2HTZcaMFrxyzZhqbhfrss7rC8bgIn/26WcLCKXb4hkzpsvsObuVdALlOkigyhdcoPsfsN96LZW48467OfGfbJnSuoAxKAn5zjdvGBWMWbFipXz7GyowNWvWTDn/y1/kzXFzXsBYwfnA5O36b14zoa5i3P3z/gflzYcfOmYCjvH2g+/9iPveEGAM23nfA3LY4YdJff36BQomFEARefCBh1hCt6HKlMAYe/HFF+WAAw+YaNML6//1lr/J/ff+k39fcNGXZNttJ8ZKmeiBf//bP8qTTzxF4OCAA/ef6OZjro9yp69cdNmYYAwmSyiROviQN03psTfEznBt/PD7P5Ylry3R6/P6K5kkro9lyZKldJXYbXbp82h9HMvfZzECmDA/9eTTst322415bWJcYyyAqbe+x8JEzg/a/9tf/16efuqZDQjGfEq6OjskndYSALz5RuKiVr/FchD8zkQHgqemXeGZaFjChThjHSSODfUNFKHVnB/SsyqQqYKYYQmHlFmDpAZxyKQ9UVmIBXtAAdY1/QckZihlwnZ1LJXwhGFFyyVQyqT2xcpIYYkKSg2yOUkkUpJKqBAxdGJqIiHJZOEEgzfvKGNQTZK6xkbqXUxra5MTjn+rzJmzO9k9LHvwxIKNfcBkvSIYU3kEBATMmDTBF+jjWIK9cOEi+dn//lRefuklp/SmyCCIJRNkJunxhEAMgHkDKPIBxCWib/VzcLbR8qbZu+0q8+btxXO7YsVrEgzmpKe3Tzq6ExJPYD0FT1TzRzVXWMoDVgKcm+haAztvXVygAL+XM1GstIpnuwD0KKBXqUypHKwoB3oQHwMarK8G4lkpibE8LKHG38amQDu0TypOW2gXtXK0dAZsCjqYe65SeOnCMcpyvGKJkLXNgAyX4WHxKQe33Hl8JZDFBYysbS5rpHy/LpBTvm0xlnrNgv0Fxgf6AiDSABoFnBSswQ9ADMaIgtFFpyRP1lbjxB9cs8pSw3MO12cYTmZarVPC9MH1AnY0gJOMJ4bLY3nXuXt1AIwxJoqNsRDAFQ+UhRsatsM1qXbeeV7PKDmC3TzKuPXekpcIdKUI0qoYNdbFZmD14HoAoJxKQwpG96kaTqWgpNtGAwvd9tpnJTlaICCnn36WXH3lNype+BuYGbNq7Ix9owBjeuThB56ayHNzwuseMf8gmTGzbcztJgptjJ6ob9xgjDpfTTiEvFE895/n5fnnnue/uJEA7Dj0sENk9zfsLttss3XJTteuWcvSlEcffUza17bzu332nSf77LsP/12fAATENotgzAUT72zZQ28iO1Aw5rseGPPZEZoxS5cukxu+/T3ucv5RR8ppZ5w6kd1vkuvecfudDhhzbdV9wGTnxz/8CUG9z5/3OQHoN9qiYMwP+fU11131umrG4OHyPz/8iXR2dMrnz/uszJw5s+o+vh4rKhhzswfGfGW9AqHl/XnllUXyq1/8WnbaaUf52CdUvHldlr/8303y0IMPy7Rp0wjGrG9mzJWXXy19fX1y7nmfkx123GFdmjzqNgrGXOqBMeeO0IxZsXyF/L+f/lzapk+Xz537mSk99obYGSaEuDaXLV0mu+62i3zu3M+ul2b88/4H5PZ/3CGHH/FmOfnUk9bLMfydVo4Ars9/PfqYnPX2M+WQQw8eNUzpVFq+/70fyvJlyymE/dmNZHwXwZin5dA3H7pBNGMuv+yz0tPVxaTN3nrrG+LyCRsSHVD91eYZz0nFPZQ5g5cBAGWQDAMcaWlulUBASw1U4FPFeQnEQKSTYEAxyafbiVfGYG+okSCqs5DqP7DcAw5IeWWzKOCib7eRgeG7kGfVzCRO9G04yiaAquhxYcIKUCgn0Zoarw9qZR2GcHEU5gcB2WuvuTL/yGOkbfpMJpxM1KzuykYa1EFHMGMqDMNAXnIAfyDAm1HWUX19Ay24b7317/LrX/xSkqkktV5YZoF1vFIrWGGrLXVaIS0PcDCxZWhzSCgiQ0NDEvKS51gsTnDqgP33kenTW6WjY6UMD/VLMp2WVasHZHBYdWiM3QRgS52yKFvs6dUoGFMOEJQDEkUQosiM0c+0NInnIYfxZPo0Gh8XzCnPa1ywwWW3uOPDLd2xiLulVy5QY8COltUFaHlOwAGCtV4xmtpse4BDoFR3SPugIMZ4i8v8cX93RWCt/7ZfnEvVRlKgwBUNHquMC/txgSJzwrI8R0EsZbxhMQYLwRf80OVKQSdei9TV8UBGLy64C2is9dpFLsfSnyyuNy0pNIFvaEoVtV1USFfjqvcSl5WDz4wZY8dXZkxAghDdhhZMGPGg4hT1YiBcDaYb98fOKigYjdSAXye5rLpBGSCD4yvoCF2llGQy2A4gn4I75siFtrkOXZVAMQJTFicXpA4E5LTTzparrxoNjFkpTz3+3HjDZlLfzz/mYJk5a2SeEli91gdjENmpBmNG14vhMK/w8JzU+R1l44nCR7qb0UGk6trY2dkl3/3WDUT/3/eB95LGP9by7DPPym9+9TtePOdf+EXZauutqjvQJNbamMEY3FygKYObMCZ9W8KyrmDMwMCAXPaVy+k2szGDMZh8XXLRZdLY2OiDMWUD+o7b7hSc/73m7jkpMAZ6LQ8/9AjvNxDPXZ8LEpoLvvhlTgouuuRC1vxP5TIeGIOk9k9/+LPsutuumwUYg9gtWrRYFi1cJEfOP0IamxqnMpyFyeV113ydwP+xxx3jgzFTHuHRd4hn2hc+90Wu8M53v2NMMIZj4ZVFHA8cC41TPxbWpesbAxhz2cWfkZ6eLiZYdJPxWA24HynbwV2yIgF1TgFbA5av9sZaGQhIzvBvhGADdDhM+NNEUAFom4aGvYlmYhZS4MZKKtwygYCxeJkQBVTkM6qgjia0Gb6xh8WulbEwoQoqMyabC0hdtJbP9GQiLqlkTELQpqiJkDkLCALW1wB8ampR8hSVxsYm2WOPveSgNx4srd692Oy3C2/QRwFj9NgWNxUjZplSNueBMdCpaaQBwG9+9St59t9PSzgEpx91cTJnGvQFcU6l0yy5MCtvvNFX2/GUJFNpyXruNXmI+VJsGQfP07571112kEAgK319nZLOZqSrKy69/cMCfEStrJFkhwiygSGjdAcFZCA1bCCaWwZUeU5fCsYYMIBYVAJjsA/3HFu03KS3XF8G6xeAurIyJgM2sB+XiWEAjOmbGPDB4+dUZ8QALnyGsYsypYJ4rAfgWPsMEKocg8p3AeuTMXxsW2uzASLWbtuL6Z1UAqvc2OnvlTWAAIiaE1WhpEu9oAvARRGMKWrkGKhh27gvstNwVsrkPeBSQR6sb4AGLK2tjMcAGBfgsOs9n0mXlKOhHRGI9wK8pDYMmCzeNS55AcgI8NPYTux3KCxRMJmgDQVwzWN3YbymUrifFUHeTLYIqqENJvRtQJiVYyL+LghmsTAAEHkUwTwPzDr11LPkqqtGK1PaGMGYdWBGlA/tiq7O6/AU7OrcsMyYdYE0Rgc0Ku1tCoI9Iq7r0mrdiQ/GjD9IJxOj8Zgx4x9981vDB2M27DndkMyYqQJjXs8IgpnyrW98hxOay664ZMqtp7dEMGZ9nz9MBn0wZn1HufL+JwrGbJhWjn3UjQGMueiCT0hvTxcbyvICT9jVkjC3B2DGwH4azjxgdUCvwXVKIkiRA8hRK7W1CsZYYkM3FQIgKKFQy2qziOXcB8BNUoVTmfzgTb4nvomSEgp2MtMGd8N0aaJsg2rYiNSS6aIAhiWrACtAaGloaJLm5kbqhCQTw1piJHkCc3A0SqTTLMUAo4TOtsGQtLVNl/lHHi17z9uHQAnAFAMlxh1PBDbQNtXYQIKpgFdWojUNkstk5aa/3CS33HKzDA0PCCyBAcjoOYB2jibL6Esc/aG2jibcKHWidkYG5SD4RBkJ8USS+jIEmFDSkU7KNtvOkNaWJsnm4ly/rz8h3b2DkmFVGMqhAEDQU8gDY1SvBwLNAGcs0bb5qcs+KbJitA3GptLEW8vasKi2TykzBp9jPSs9suOwVV5pkZXVuKwSS+rdvKK8TQZuFEAzT1zW4qn7V8AqGtGxCHaHHSeeAusLDAoFCC0ZN+ciczKqhilj7XTb6I4dAyvsGOVxLs+f3P67vwOMcVkyFkcDVA2U4nE4jkrBGAJGlGjREjnrm7F0wGMxgIqaKXSdMmaOstZsPBTWK9jUF8+9rUPgCePcAdUMGIQmFGIN9h20nFBahMWAtIIobwGMCZMVk89myY7DHAqsnWQ6I+lUUsJeyRvAGNOtMdBWj6kgroFl7LMir4JbHNtIFo5ICGCziZZTRicnJ518plx55WYJxhiQMDL5nwq9GJzUTQuMAXo91q3/9WDFrCsQM17bx32kcYXXgxljF6KLzFfXOl1rLGYM9Cuw/6hnC1dpv+VgjIsolyPm5dtXC8YotVhvVuMtk43HePuv9L2+RdEJx3h9Ln+goW+g9+IhC/HAu+50NWOqL1OaKmYM+mLq7HgbWO2DuyQGAQiUVb74N2VmDB52mGTiLWpdXW3VYG2142MqwRgcE22F/elo9+Fq2zXWNbHw5Vfkf374Y16bX/3apVW/va/2Ot1QYEy17XNjg3pvm8jbpN0mk9VeR7Y/ipFmMt4b8JFnoNLb2WqPuS5gTCW6OxNQz953LFC+EMsq1i2NZ3GiPl78KrXPxvdEn43rcu6t3e5b5ErPgnUBY8YbC+vyzJrMc2xjAGMuOO8j0t3dWbCrBdCi18RIEVowUMwRSPj2Gporth4LGuiOBGFaiKIGAuFCgkhAIlQU26U+SVCTLtrNIuHyQBXGlHa2ygChfW1NhIAM38CH8dyo472Sb6epIIxEqVjGg88JWhBkAVOnUerqotRUobNRJi2pjJY1NNQ3SSSq9/dMBtbRWd7vYdO75x5z5c1HHClbb70138q7Cf5o40UlSDQ+OA6AjpD3JjmXxfyrVha+9LL84ue/oMAu2oVnIeYtaHMqDY0YLZWhBa8BZdTCyJEhAICGSjYswwjK0FCMfYXWSzCIchKhJk5tXUhamhqksamGwsh9fTHp7umXVBJ7VeAFYIwyY7RURytUcP4UQLJ7Uvm9shSMMTaNy3jRJHw0ZozN8ywxxt92LBeUsOu/EiBk58O9R5UDHwoMAXHS+aWBKWgX9IOQ8ONzY2elsmBomdW1ljZhceemLmAx3n2jPH7lc1d3TNn92Z53FhMDWvC9KzRb/H6kvo8JEltbC0CLZwFdYMR4JTgAS21Bm3i/RMkiL68AtVqoOOGV6+A7BTNwHeJ6LbJQPLEosvG5OJoxBUCG9tRFW3X7HWAMSoxwb6ghsKL6N2ivCQEXQBUwZwjqCUucFFRS+2pcD5l02tOTCrHECeWYhXGbx71KSwMxV3dBJO+u4l0hul8cA2VPvIfgCvG0ut920hly+RWbUplS1WSNscAYpQdNdtmUwJjSyVnlh+Q6CbJUHcR1j/dYE8uqD7+ewRiI20Kks6O9g3W5dbW1sufcPeWYY4+uCrSwflQCY4aHhwXCvq8tfpUX+vQZ0+VtJ71VtqkgBOresOGq8uADD0tXZycfCnX1dRT0BMW60jIeGANdkWeeeVZefOFFOe7442iZO9oCm8X77rlP2hGPtMZjj732kGOPO5a0XizZTFaef/553nzdpaWlRebsPrvwEfQvoKviLlttNWuEHgZutBBixM9A/wCH87TWVpl/9JGyx557jDlUVq9eI/ffe7+sWb2GN1rcWLfbYTuKmD3y0KOegG91YMwzTz0jCxe+Io8/9oREaiKy7777EixwlxNOPL5Q8jCaZkxPdw/LZHBeUGfeNn2anHbGaYK+j7ZgEvbk40/I88+9IP39/Xz44K3d0cceJfP2mVeyGURWQXF+7F+Pc4zuu98+I/RMjj9xwajsCuz7hef/y8meu+B4e+z5hpLPYLuKt3C77LJzyecQLe0uE8ueu/dehXaMxoxBuQBcx/p6e/lwnbP7HDn9zNPGBGQAPEGoePHiVyleiMR1+vQ2loW41xIAubvvuoelKcuWLZe2tmkyd++5pX1sapQFxx83LjiGsY8YP/H4k5ywnvO+d4+4HyCOjz78L15baCPaBe2EnXbeSQ4/8s0yY8aMqm5zD/7zIXn55YXy4n9fZLsOOvggTiCwQEcAYwD2q+4C/Yv7cN/q6OCEo7auTvbee64cc9zRFbWxRgNj0E/EFjo7ODcQXN53331KjoXJ6glvOX5Cmltwb7rrjrsF91ecl0g4Iq3TWtmXOXOK9wg7ECZIYAdBzBT3q/d+4ByOpa7OLvnLjTdLd1cX36pjvJxy2snjAniYXP3n388Jrulddt1F3vK2E0v6BID8pZdepuYI7lkYE7bg/nv3XfdKb08vhR7R3vIxOjgwKPfcc588+fiTHJMoYyu/RjA2D/PKQru7u9ke/Jxw4gLZa+5egufDLTfdyn5jzjpz1kw5533nFO6z1h5onuB+gjIb2MYjacB5OviQg1lCNxrAgv3iHHR1dysgVVNDTaA3HfxGmbv3/2fvPKCrKrY3vm96Quhi709FsPf3VOw+/0/Bgg1BRYq9o9joIAjYqCp2pNgFVGwoiIC9YkUEK1KUTkjP/a/f3mffe3JzQxKK5b3MWiyS3HPPmTNnZs7sb779fXuWAxfZ8Hjv3fdk3tx5cvY5Z8mWgR7b/Pnfy2uvvCbLl63QdAbGE225rnc7fYpxOOfrOZKfb+ksnI+5s6qU4V9//VWmT5sh/F+EiwzBcp0cFeKmLbnX33//XRgzzDEU+sSWCanItG+z5vbuyF9LX/hMPvroE9WM+b8TT9C/0yauRRfuHPTTXUJizPQDHAvDZauttpJttt263N+YD5iTmZ/pH7zHSDdkLRF+L4b7vAn4lteMob7ffP1NTLzWj2/QoL7sEho7vKvRyQsX2qEmKZWAMbgpeR9yHYVkz7csiq4MIICl4RQW8mxtV9mCxRRJiaRLTnZu4EwTF6LVQEdK9XjGMYE+31PGTGqapKZnmPhsSXxDBicU5g76QGYgUG+BOaAOaT2mheHsCnbGKTwHAzJKlP/C/MVcwj1ha4zYJwKjgDEErIBHpCaZE0uRriOsjqlSt249OeTgf8oBBx2ooA26GIAyYSBCf47g6qJcGAWHLMBGMNUCVJgxtA/Moby8Anl58svy+Pjxkpe3RurkZEl2To5ej/uF0YIWjgIxUUuZUc2MInOPYkzBgDHLbUSVI8J8a2BVmt67Bq5KeSmR7Jx0ZcdkZPFZqfy2ZJnkrSUotaA1lfYog+lkQSd6IJbCZAKr/nzDP1d8sQWRqQod61PQQxxoiKVAGUxU7uu+8eh6Qp6u5mwFq6MJ+nKsA0TheS/8PMJBtT4U4/qYGk4gJmusG9PEoU9Q/PowY2KOPAEI4EBBGPzhO+UBqYqtEv5LRDcZTIjZ0s6smD5QmgX5AdvEwSG/hv/Oek8tngNNofj1DXDnX1gjx23Z48/BQEtPU9Kxo+3i2jCmz8TY0zGkbLA0jY1oE1yM4vOX6e+Ac+kzKwbQQ1/GWDTapohBMw7cxYl+FaTwpYTAGAUBgzbx8cw9+3l8E9n7RDztsY66oln9I5JKHw4Aq4Iic0vzOcra2trJgPkyXV/BJONdXK7fUJsAaKaFzMratGUsCxAfM5sHFIzpd0fSh//D93/rNKVaZky5AVwlHWhTM2P+O8EYBjMLcUR3WXzVq1dPdzEWLVysi+vdd28q57U/V4GQ6pQwGHPjzV3ll59/kSfGPyXLli2L0U05T53cOnLxJRdWWDAxWbIDjwU1i0zsWOvVqysFBYUKNPCS3nf/faXNOWdV2OWtDIwhwB8zeqwQXHBuSrvzzpEDDzqwwi3RHiwkEaOkPerXq6dq44sXLZK8vLXSdPfdVK8HRxImOESVWegDhjDZtTq5pR4TXmwjuPXll1/Jc888pzs+LKYRuiTo8ALwQDvhesKCHfBnTV6eLFq4UBcjBEHJQCg++/ijj2XicxN1F6t+g3r6Ili9erUAhvguhrkpVQ3GoPvw6COP6YuOAJBJv2GjhjoJU/c1eWukUcNG0uX6a2JCvYlgTFZ2lgaTzzz1jL4Q2VkjSGeSR5D16muvrBDQUs/58+YLYpTsBmy5xRYaALLQph70i8uvuiwWHCAsjNAqATgBVGI9WdwhOHvt9ddqEJOs8AL58osvZcqrrytowWKVACtRFJvjSJ0BIOvRu7wILwHzZ5/NltenvKEvphNbnqjC2s66SgRjAPAIKPk7oA8LoTVr8rR6Bxy4v7Q7r22FoJJnQZ/EphzhbpzA2BUkyKRd6Ue0qWtAcO5ZM2bpeXm5AsjVb9BA9QRYwDKu991vXzn/gnPXGUwS9GJpDUBLG/Dsrrz6cl2ge+GZPv3kMwogAhhuv8N2OuYJ2gA+qqu9Avj24guTdXyjUcPzBmhCJ2DN6jXq0NOhU/uYExCaADNnzlImHv2RoJx2YrzQNs2bN4sBGeHJvKmhAAAgAElEQVRnXxkYQ/0JnPPXrpVVq1br86PfswvGnEE7Nt29qVx4cadY8LOu+ZD+TID75BNPaXs1aICQZ0SBO8YmffvfJxyvAaq3J9955KHROg64HoETujkrV6yU4UNHxtwaeBYAXHzmgViyutAnZ0yfISsBdkV03jmrzZmxQwG9nnt2oo4vCgDkJZddrAKBr702RcF55mn69erVa/QYwAAAOQ8Ixo0Zr2Arcw0L0Zw6OZJbp46OdeZLnknLVicp+PTiCy/JRx98pAETBTCpxRGHy0MPPCJzvpmj5/RFZ//b+tm1g8Ic88jDj+qCGSCFBfuKFStV6JnCmGt5cssKbmoIF99/34M6NgDfqSOAnwfvnS7sGAPln3riaZn92WwdN8zlF196oQKKtMMbr0/V99Da/HxZG9gDN2veTC7ocL4yPRPLd3O/U/FsFuRNNt9M/+e+aWvesRdd0lndjxIL/frVV1/TazLWec/4XAywRmEe3H777bRP8L5ifFKoX2ZWlpQUl+i8wD10uqijzpn0bUS4FeQXkcNaHCpnnnWG/ky/+/STz3QsMf/zvVNOO1n7O3ONF8YB4DXtRB/k2XGexo3joon0g/HjHpdffl6g77GszExZvWaNtjfPFoCLZxUulTFjuO8vPv9CXn15iixatEjrRZ9hTULbeOGeeL/yDuTd0aKF1au6IDDnueHajgEYY6kGGqQGwUqYIaOBnpDyYwEOv1NPDWDVNYkUpRTJSM+Uurn1NJ0ovxDgsLytrVsSe3DFNUtLiyWS5seV6XOkEBAyd2sgHAjLWgBuaTDpGaQOIRhsAE8xwXWZOQQBqLBGSE9NVSCCWE8FiGFDqPivpafwbHwuycjMMCehwIIa+2kutOXWW8nRRx8jzZvvJRnpvjljwArnBcgoKyuSCMKjgQMUTILUFAI317VBNFhpBQpSPvLQQ/L5p7MlPT1V9WwIckvLSjRwhbhQQmpPNCKlURMf1fVbYBVOnennmjaTmi6FJSWyNq8gsM22AJFNoJRUfrb7q5ubLXXrkpKVKst+Xy6rVxdIaSmBckQiqVFlxmiQruwmXKlSJZpCMMy9VWQqhjcPE39W0KlC2BBmUOFaZCCVgj+B0Ks5YqXEhGbLuSCVE3sGIAA0qCioS9vFgAAVQzYdIk+Lc1BCU1G0DoB5AAjIj5iFNPVhzQcoxfOjKLMrYGZ4mkwiYOnjwu8LyAVGVb06ufpMXe9EncWkTObO/07BO028KxXJzsqR4hJszGGMAEra82MNC7CfGknXcVUaMaADnMkS+iz95ueffoq5lvG567yEhZiBRO05l6nGEu/7rIxM2XabbdSBS4GisqjOO59+9pleT0ERI8XIDjvuqGuVxYt/U0CJtCBs01UuG0e2MpGddtpFCguLdQ2LfgyMG3U/EuYXTqk8GwVP6Cfm/AS1DSclRHfjQt/M8/r8dHMKEIn1eKEK/MIKq5OVre8CWGjcVlZWps4bPBsHbBR8QVg8I01BWDY3QJAQ9k5Lt3eYnlPlnIMULfpGwBgyoJmvWL1gxOhI0fZn7dtaevX9HwFjqsQjKrza1/2Hvy8zpoY3ulEOrzkYs4ydpO/m6T92hthV3ZCyKdKUAB1YtLNLdvjhhwmBNJMOCzxcanjZHX/CcfKfE8vvqFZ2H2EwpvXpp8pjj46V5ns2l+P/fawOcnbYp74xTa+x4047lhPJdEogAposDk8/s7WyHQiSeZkAxlAnXsjntD1bd87DpTIwhkmEhez383+QB+9/SL9SGRhDoAy4wu5liyNbKCNE22PJb3LPiHs1MDz2+GM0wPDy5RdfycMPPqK/9ujVTUGcxEKd0VVostlmctkVl5ZLuwGIGT5khC6aWDyzq8fLgYnxvXfeE6yFeS6cm7YIF9rypRdf1oXx0cccpaCZA1qffPypTHxukqWGVROM4VjaiuBrYP9BGsQQlBCYksdNIElgycLfSxiMufW2vvp8YeNQp38e+k/dEea5U08KAV8i8+TtmW/LhOcmKRDS9tw2KnzIfMf17hx8twZdWA2f066NnsPrScA3oN9typigno0aN9JF7CqtZ30NfKoqBL/33jNKFyA9e3evAPIt+GWB3DH4Ll3cdezcQR3JwoUAauBtg2XzzTfXOoQXJ2Ew5uZuN2qwDZuDsbFr0930Pp4Y94Tu9qelp8lNt9xYzrmKxfTYx8ZqENTy5JPksMMP1fqxyPzxp5/k3hH36QIEZxRnJJgjSJFMfX2aBpEOINpOabEsX7ZMQdDEvpTYTow5As+XJr+sYFAyMObXBQvlztvvkn323UfannuOPmvaiTlv1L0PqKAo47iqQt8qKirUoJw5g/5//Y3XKYth2fLlOibClswvTHpRpk19U05qdaKCDE6xJpjUcbomT05s+R8FPMJlXcwYFi2AMhOenSg77riDXHhJZ7ORLC6S5ctXqG1wdZ2kvvrya3n04dHa9qe1PjVwdoto2z82eqwCVixWAVkZJ14Ye4BsDz/4qM55jHnmFp5xm3ZtlC3z+LgnZMeddpArrrp8nc3K/ME4ph5cLxGM4Zw83yefeFrZSDvsuL1cefUV8uD9D6v7Em5zuzXdVReKTz/xtDJoWMzTjwHJKYB7LBKH3j1M6wZgzNxJXysoLFAgiXmexRv1gYlzz8j7NOjnON6RMK8AeBg3ADMEa4AxPo6Y90cMu0fnnPYd2+u7lAUscwOMGtgeFKztzzzr9Nj36FM9u/XSvnHdDV0kNwB3uOdnn3lO3zG9+/WMMee4lzWrVyvIwXuv80Wd1GIdgLxN27MUPAHIxHqd9qF+Z7c5U+e4cGHxfe+Ie6VBw4bSodMFykzjWN4d48aOl2++niNNmmwmN3UrD6Yxj5CiB7DP+wn2B2Od9wKMqLFjxsuypUule69uOt9RF8YaAuYU+tIBBx6gz6OgIF8X284Ooe0BGUfTF35ZUA6M8boj+D/6kTHaL3v16SH1G9Sv0L+4Zt9e/WSnnXfWuS5cAJuGDRmhdbrwok66IcFzZyMFUJB5hHqTfhhOEa4MjPFz83yZN6lXzz49dF5PLLBo+vXpr3PUpZdfXNV0U+HzG67tJEuWLAy0Q4wpQQEM9mLMD3AJ0pRgDRhA4gGqCr4qGGN6MXVycqU0CpOjQANd15NwAMYDYtqE56xMkFTOVyZFhQTPzmYAmHA7XnNysTAINkum1MnN1g00xhwbHyWB6CdgAH2aOT87M1NB0qigxRLot1CnlNRYigK3TB1gBBAQ8zusHwIzzp2SlmbuSkceI9ttu0OQ2pOuwTogRlm0SBkoMH9MZJe2AuxJ03Qtzb5CjDTQs3nppZfl2aeflpXLVmj92DTgtgqLC9WcyQAFY4+gy8F8xfxIvOprHLe3LotYUMlY4XloYKr1cickAxtYR+Xm5khWaqrk5xfJihV5UlwMJGCOVDhPaZCpQEqKpEXiYIyzLbQ+wfNw9kUFNkHAgDCmQxiACadGOGPIGC+c35kfzlqwIN1YGA5y8DP3r0wjtTEu3535DCFmC57t3A6ceH39G8660HtDNFZZQWW6sUf/wg7dCv060EZRQM8u6n04XIMwGGN/j8rNN90op7Q6WbLTcwz8iQTaJJGofD3nK3nq2Wdk0nOTVLdIU6M0wqfPoSLMsSUKDg8eNFi23nLbwIY6fFXzg4JJeOlll8rChbDcLK0PoBLDagA1Z83Qn+DmWLpeVJo03kwG9O8ve++1l+y0406xPs95vvjqG7npphsVmDEP+IjMmDlT5nz7rfTt208WLPhFXckA7dRSPipSmF8or7wyRVauWi0DBgyU9z74IADNzHmM9Zux4iztCC0aGCr00eKSIsnMSI+BIL5ZQ7swFs2ymr7OWKadAA5hvqTqvK8W9wqoBZbYwbEKztGf0s3Sm/djcSnsvrQYi8bmtDg7h58sDcnATWXd4NbGJiv9haerzLWotGzVWnr+LdKUqp2e5B2sIjOmFoyp8Tt2I36hZmAMi8wnxj+pQYkXdncvv/LS9a5TGIxp2epEDVzXVdgBJABm4CVzU/rh+x918QdlueOFHSqwFWDMsDNOINTl+muNmlpFcTCGIB5ggOCRYMMnbyaRSROe1106yiWXXaT34Z8TdBI8HHTwgXLm2WdUYAnADiDApC2vuOqycrWpKk0JQOTmG7rpd5KBMSywRw6/V4MHdi7Dyul85/333lf2Crty13W9NragZCd+YP+BGvgceNABym5ILPPnfS/33TNKSJs57vhjy31MG9PWMJASHbLYpb7j9rt0RxU2TTiwJTVj6F3DZettttYd+zBjwS/A7ixBR3XBGP/e+mrGEMDBaiJ1hmfozxW2Q++effX0PFf6hZelS5fJ4IG364vinHZnK2sjXAg+SZkiTQl2RJiWuzE0YwiSAFsAfHjuUPvD5YXnX9R7opAmd+757crVgcBy0G2363OH3RIuDsaw4IaiT2DZvsP5+sy80G/vuv1ufcEl2jkDYjGPYC0OOBF+xgQgBMGLFi2Wzhd1lD33Kp92t7E0Yz756BMZ/eiYpGDMG29MlRcmvqhAcyJgCyABu6WqlIxwewFsPjDqwXVqxhAc3zPiPgUKCHYTxylzC3bitPH1N3QpB479EZoxpI/QnwAtr73u6grgHkHFsLuHa+oS/eKW7jeVY4HQD4fcNUyBDMY87xAczRjDLJYAuQAE+ayqwiLJ54BEMMa/O33adAVCeVakupCSA+Mj3Eep652D79J+f811VyszwwvXqImA72OPjtEUFlgnAJPMXT7mZkyfqSw1wBkK4/uuO4YoQ+nGW7pWAMNYkBKow3CjfXjPOVBEO/bu0Vfr2qXrteWaCiCH919iqirvJ8CYH77/QfstqzDYM35OTsIzuPvOoQpwcQ88Yy+k5dx5x90abHS96boK9QWwGNBvoAaWzAP77R+f62CnvvzSK9Lq5JPk2IR3BOdnTn5n1rty3L+PjbEYaPvquilx7KMPjVYmX5gZ43WHjdW3160KmgFsnXW2MWfChbQhmEaJICLnHj/2cWEDgLUEzLRwIYjmvml32GAwXML9J1maUrhe2N3z/gb4ghWbWNCauv++B/S9c9TRR1Y1LCp8fssNl8iihQsCVkXIajoIaLk/E/MleIFNwC50eZtfnFVw54FJkpUFQwzB2FIpIfUlUBbw1B3GUQbASWlJTPdFgR24AmVRDaZ1v1/FgEtVgJM6ZGZkmbZMwA5hswiAuESZG8Z8KCoxNyiOMWC+xMAO2A5R9G2IPy2AAijB0cg2vIpl7dq8IP0p09IaYJUoI6BUtSfq1q0v//rXYXLYoS2kfv0GoTQWQBiC3RKlKhibiN1/Z8VY8AdgxTj95ptvZPTox2Q2QGo0KhmpaZKTnaXBZkFRgYIxCt4ENtr8DkOZfuSaHDCH6RMKPhYBkMHqQHgYy/ECY2GoI5CJz5pbTKrUyc2RDAV3ymT5ijwpKSGgTZVoBL4EjAkHY1CMSZWSKPdV3v7Y7y/uZGVgGcWZVaa34qBUPH0p3vk4p7E7wgK+vr7xVBLSp3wdFWeb2FlU3yZIIwkDI8VFds8cHwZjFMAJmDjOxnFGjmnloDUSUWCM3wFSzTE9qoCasnQixgZzsMevG17jW90MIIH9ccftd0iH9u1l3tz5Ckr7tbNyMmW7bbeRzOxMOe+89vLGG9MDTSKRkmiRMmZSBTZImey51x7Kuqtft6H8MP97KS2Op5eXacoRQF6x3HHn7TJ12jRdQwBfcC8IRZeYWrOBWprKIxItLZOc7GyZNGGiNG/WTBnwX8yeLXn5+dpP99hzL9n5H/8QgMMuXbooy4874h21ctUq6dOnjzzzLAzwiIIxKhhdVKwg58svvyJbbbmNPPDQQ3L30KGqMwVTEJDVssaoHXbeJPrgnpSubDTaHwYL7e0pYwaeFGuanj9P2tCZb4BKas1eVqqsF/RmdNMuAPi8b9r5jLFFd8USXueLIHXNn2ls/KpKjvc1gL0USUtPVWaZ1Zs2LNV2JE2pZ5/BSefev1aaUo3BmIr39N8ExtQM2thwJ6Iav50rfKFmNWZHjSAqsRBsHnRweUZHdesWBmP0JVCJqGlskaOIqNEKE8EYXmAsoMkD79OvV7lgwL/PDi1BD5NA3/69y+1MV1ZnB2P4HLYNGgRhpgB/54VKYM6kRYBwRrCbyXV69eijtoT9+vdJmhpFWhC7xkxIA28fUC4QqwqMYbfkxutv1qongjG0x+CBdyjo0efWXkmFQxcsWCAjht6juy7hHVXOB5uGhTTBMukDBGLhwmccc0uPm6RJkxD1O79AenbvrSh2r749k+rzANbMmvm2fsY9e4rAbbcOUt2Abj1v0UAqXuKC0R6Q/1FgDNcBVOLFGS6073XXdNU/8bzDgSQBF+wawIpkIr8TJzwvb059UwMngu+NDcZQJ1KeSJVh9yW8s8qzZgwQnFHY0b72uniKFn8DrEG74bbB/SsAAw7GcBw78wAqiX3D7Zzp0wTd4UAXVg67f+z4JjJZWIiOGDpSd7qTMXY2FhhDug3sjGTMGNgpgKswkC678hITeNyAUhUYQ0B0a58BGpj2G9CngoYMl+ZZAarS53gmZttq5Y8AY0i1AxBKlpLh9UAz5ZGHHtVf/+8/J8T0O/idtKKhdw2LpXbCOALY9MIcBfsuEYRK1uwsqkjRBPyoDIyhrtSZeRpwCAArkd3nfVTBGProDtvHLldTMGb8uCfk/Xff1+sdAHh97jmxd4RqRRQVx/So0KLheFJbwilW4XtdsOBXHQe8V0g9dSAHMIv3CdcBAIcplfguSmwzFq0jh92jaXbMRTfc3FUaJmE6Ag4DEnO+W0mpClIhAdVJ4znqmKPklBDgEL7O0LuHK9uGOZC5kMJYBjji/unXldlOG9sgfraagjEwXz795NOkYAxnnfzCS5rSRCrHDTd1DRhd8etNnDBJtZV69O5e7p0DkNO7Rx+pV7++MqeS9c1xYx6XD97/QOfBfgP6xp5FVcwYrg6Dl7UFaXA33nyD1K9fnvH4/MQXlJHZvect5YCz6k5FgDFLFqO3ZgGb1x8AgB16iqd6CMyPIEXCz6871cUE1wREUdWLyc2tHzBWgnSjANjx7/h7jPmJuZ9ABziAaxPIewBF5FSKAK4GWYiEUhdb1/FdFw9WnZZomab0kC7l6wRlRyCCz32lw4RBZyaeEkh6BOchPYbvwwT01AbThoBDEGi1RCKy7bbby9FHHSt7772Puh/BxNHUJ2yrS9BpceSJ/7mvuAsMKVzU/aWXXpJnnnlGVi5foXVLA4wh3Q9WB8weiWvF0F4KhpGWtDYvBg6EwRhYMZIKEyBF149he3J3AmJHn3thrGal4zYF0zdPwL1M48P0YTSVS4V/LQWmRAEsSwXimfgcEgYjwp85y8WZTX5cvC96WpG5+ZgTV/z8iVohDqqE564w8KEpPgEDxq8BEOV1tf5kjCFnhrBONTaWpbEZ4GL1IciGpUud3OYYlpHXIxkYE16T+TX0eGVPRGXQoEFyXtt2Mn3aW9Knd++4+G4kqppW3Xt0k0YNN5MjjjxWfv4JpgnUFXsA6SmmrdS06W7y5PgnJDMrV7p36yaffPxxOeVUlQ6SFFny22JZtWplSOfH7kvduXzyJCVLEMFOk2a77yavvfKqLFm8WF584QV55JGH5LffTMx7s802l7Hjx8tmmzWRyy+/Qqa8PlXP+8svv2jaad++fWXM2LHaXmmZaQpKkDoPkII+3DHHHiu/LFigqU4K2ABWRo0FlZ5OR7Nnh2tXWgrMMEuJs2LaQHGhZRPzJRWVv/O+c6YTt64i3+qGFAcfw+AKz9yum64sHI7PLyjSZ8Q8x9xigtvxPq76QgFIR420n6VFNLXLNY9IYwKWwU2pe6+BSafcvw4YU2MgJpjMEm7rvwWMqRms8fcDYnhsADEAMomFRbWnWlR3oeDHhcEYcvB32mmndZ5i/vz5unBKBsYAtED9ZnGTbKeJE3O9F59/UdFXNCnYBayqOBgDlRiQoDJNg2eefk5ITdll139Y2k4korubUOQBK1qfeVrSS8FeIcikdOt5c7m88A0BYwhoSRVip6lN2zZJtaDJh5808Xl92ZMWsvPO8fZnMc3uHRNkIkOCXd0B/QfK5k2ayEUJ1G4Wv6SJ0Q7JdkN527z7zrsqeEkZOHiAahSwqwsrgrx8tHnCJfzS/qPBGIImAozE5x4OGhLBmKr6FCwHQI1NCcbA4mBnlbECGFe3rqVhAVYC0jXfo5nM+26+ggD0V54XhQUOu8mIWF50SXnaPp87GMMLFUZNIvOJY3j5dbn6em2zRDBmXW1DX2MXH3HhPwuMQQsKVg9pQTDhSHVk97o8OFjVE45/XhUYA9DCPdetV1fanHN20hPDGCM4Y7FBesp2220bO25TgzFc867bh+hijn6y087lBZ+9Igpw975VBU5JL7vq2itjC8UwGENKzk3dbkjKeqtOq9YEjKH/0UfDbA2/hvfRjQnGAHZ073VLUkDNr3v/vQ/IV199relHh1XCBGIMAsYgpg1gOWDQrTH9GWe5MCey6G9xRAvZbbddK2V5hsEYdFNI/UxWSC0F6GF+5l0Au5QC+5E0pGOPO0ZZRhVLVF54frIAsu69z97SsfMFesjrr72hmknU8eJLL6rOo9VjNjYYA9uOfkkQBgsxzLajnfv3HaCMKVK4wmXCcxM10KL+Rx6VjJkSVYCS8U0wwDPyVKXqgDG8X/v06qd6Ru07nKdpkV68XltsuWWF1KnqNuSNXTrLsmW/K6tFGS9smwepMe6wA8PCdDgC4VUsrpUxQNBKmqUJkPLFrJy6kp1t1s0qhJFQPGBVrYqsrOB9GdUde5xNLKXUd/6DFTNBllo7m7MdKUkeYIVd10jB8MJ1FMQvExO9TkO8NzPG2GJcGOPHdCYAZLiuMx8IIFXEFy0XFfssVSbN3nvtK0cccaRsvfU2AfMHTkmJOiChs0IxrRGAH9gq1mbZGdny9Tdz5P4HHpTPNEBNlWhxmbJ2sOQ2c2lj1gC++A69p9PAQjZfJQMw89au1foDgiHgWwKrKNBHAZCydCKC8LhdcVZ2ptTJAogwvbaikkB0WZ2tPBXNxpaDGh4Qe8BLu7kmS/jRhtOSwqBE8n5oQIwXZ5g4m4W/x4CkII0pnG4EuOTpUhUAm9i9mztSOMWJc7iAtDl1WT+2Enfr8fOH+1L8uHiKUuLffF5S9gvgTkqK3Dl4sLRr21bT108//fQYyMBzadAgV8aNHyd777O/9OnTXx544CFlKJWUIeCMWGymZKWn6Rw7ftx4BTo7dO4sb854q1yzApw5W00diALreH/+BjZZvRkjmarRUiotTzpR7h15j/y6YIGccvLJkpe3SuuH/lRmdrb29RtuuEF13Nq0aav3hKbm778t1TTiZ555Vp2Ojv338dJ892by/nvvyTuz3pbOnTvrOJowcaL8vvR3adWqpey043by8ktTpFWrVnLTzV0VOBk0aKBMnvyKLPx1ibJieAaXXXaJfPHF1/Lxxx/LAw88IAcccIB8/dUcGT5imLz00uQYUMazZXz26tFTzjjjdGUBvfHGGzJ69GiZOWuWth/HnHbaaTrmSbUaNeoBZeKMGTNGevbuJYXFRcooc7aSp1+qS1xMtNd0jdT9DaZW0NaqQZRqwG9LmDG9BiXt6n9jMCbZ/RhquzHLn6UZU5O7qGona2O2R+UTZs2vsqmZMYjIJgvswjUlB3zM6HFJwRjoxGMfGxejGq7rDhHNuuqaK6oVEKzL2jp8DTQKAF522GF7DUB5zui1QNX2CXNddSJNCQZDGJHfEDCG3X/SoyruYlSsBbv/V117RQWmAloXtDmLbBayXgj00arhPrnfcCHPHZCnqn7O5wAdpCnxM0wZGDOABBde3Ln8SymE2v7RYEz/gewSl3e88Zez0+nXBcboS7C0TL768ksFoKCfw5yhbEowhvN3u7mHMifCwMbMt2YKwCFaBU8+/qTWhwCFtCAKaUekKEHbP/KoIyp0lsrclMIHVheMoW2g+H766WeqIYPWjVsb/llgDPfBXELqSXhRRroAgWx4fFZnFq0KjCFtC0ZCdcYpGh+wOMK79JsajAGoveWm7hpoArBsFbjxJLt3+hX9i7RHAFUHMMNgDGl/65N24derCRgDANmzj9U9sWwKMAbB50SNpcTrwmSELRIW2k3WlugjPT/pBf0IoXJnQ3H/gNaA117QYjnv/HZJNVHCYAwsVpyaKiv9+92mOjnhsXdT15uV2l/VfM64gPHkaY0AvoCqCIijpVPdsrHBGM4HS5D5hZRbwDkvvCNhc6F1k+iIh26NOqlVsWPI50cc1UJOPe2U2HmrA8ZwMOw86gBYSIpXuF58Bvs3mShyddrymsvPl9WrV+qhCk4EeUXKeCk1tgfBiQEy7BxbcI/YLGlD6JQBxvAz/iKZWdmaqqTJKUGKS2LbqFW1ps7EHZEQ+HTxVNNLMWBC02R0x5vgJwA3Av0VBYSC1BNSyYtLqYs5JFFvwBPEcYsKC3SzCKwE/S2uC3iggXrAzsjIAExCawUgImDn4NoUsHfcXQdx4kMO+accdNDBkluvTpBuY8AHKRPcK3oxtAe7/rQhqQ3R0qhMmDhJxj/+hKxeszqmQ5KblS3ZGZZWQRsXl5KwZWwMCn9Xjau1+eaWpI5PpZo2YqBVqhQUFpsGRqD1A/7jgImJpBroQJvXy0U/B026PE3VcJ0MZcek2Dm4hqZzqJNOXLfF7s1ALH/nxd9HxmYIlzDrhb/7952JEu4X/iwVXNMUNU994pkbu4WijIjU+LUS34eqJRLo1ijkEzgYeVvyv9fLdXmMSWVtBChn9x93fDKwyPAjTbcLXHRIi3GwzdOgYvdP8F5WJnfecYec166dvDltupx19tmaxmN9rFT2338fefDBUVKvwWZy++C7ZNT9DwbKsKjlagKNZKalKogOGFM3t501/skAACAASURBVL6c26mDTH1rug1T7s11UzhvIE4EKGjdx8aPF71PnjNauSkR2WfvvWTyCy9K3po10qd3T3lj6uuyevUqBViKAz2UnXfeRc083nvvA03ZW7hwkSxdtkx69+4t77zzrrRtd65ceeXVsnjxYhk6dKg889RTatdOH+/Xt588O+E5GTrkbjm9dWv5bu581TZEpLhevTo6FqdPnyHXdblBVq5cISUlhfLjTz/Kzz8vUJYo72WeEewcGG0333yTjB03Vu8TthDX23233fW73CesSvp41xu6yuSXXtLbfvDBB+XIFkfKshXLpLjInKbov7379pEJkyaqZkxiXyaFjjZyAV/vtypWHPRL5hDANrSZTjrptL+BtXW1mTEVdWK8A6lo138BGFMjIMZmruq8SzfhMTWpcbwadFyo8mHNGIT8EN9b37IxBXwJAnDSYNeYQLKywn1svfXWanFcnVJdMIbJ7I5Bd2pKBkELEyRU+ZkzZmmqyP+tQ+yYiWObbbauQIXeEDDm7VnvqCsMizkFPCq5WdoDcCqZPgsOQgBcuBHc0v1mpVIzYbJQJLUAMCYsAMqL9ZYbu+tigkB+XeBaTp065ZwtHLgCoCAYiM0TCePljwZjBgy8NeayFG7CcNCQDIzhc5xMEIpFaHmrrbdU5he6DTCmWIRvajAGZxhAVEAEdsV5dogYI8R52RWXKDhEMMKLDNYX45m0hGefflYuvfwS1TFKLBsDjKEe0998S9BuQYsKhhquRViov/7a64Kz1J8JxnDPBJJvvTVT3XLU3SISUSvl1mecJtsmcY2pbC6pCozBZQZ2GmKz2KSva95ijkgEFjY1GKNpn7366QKLeS3RajhcX6zoEeeGCQj7JRkYg2tZOCWoOnNw4rirbprSHw3GAC6TylVZYef7pq636McAzljGV1YABNHGocAeRKjTC4K9H330sY4hd45iwYp+V1jPjONrAsY8dP/D8vnnXyjwDlMDEAYwhoIuVlhzJ1xv3i04/eTWzdU/M/fRZ9DVqin4trHBGOrzzqx3VNQZQIt5DuFk2uWe4fdKfkGBauSEAc5wCiqMoD33Lq9dFb73urm5FdKIqgvGeGoY795uPW5WMI0g5b6R96nzIPVK9l6uzpi55or2smKFbYo4wM33eJ0CJFhAh2CmOcywXjF73aJY+gbOKVEFNyKSnZ2jVtEa3AeBiz9rD759h951R/hcd5qDXWqEgElbIMCy4J96sAttwECK5WXEiqYXpFiaD6AF54EVQz3r5OSoW0x+/lrJW7ta689nWZk5Ksyr7irFhcqccYDIAYc4S8acEWHn8My33XY7ZUL+Y9dd1BYZECUj3QR70YaxPhLXGaQtfvnpR3n4kUflrRkzzTkpEJrNycySnKxsdbjhPGbHHVHtGG836mEgE6lYZoqMuxnzBMyYgkK+pzlHmnZBmpDv8tPHANO03VJSpH7dXH1WsB1gyFhKiIFsnqpkqWNYXLvTUaCDE7KWdhAiDqi4Nkzc7tnndQdSPKi1dJBApDkAeAzwUJlWDbz53e8h3H/8HIl9278f/rvee2DN7Awj72uuP+JgjgNz5qzkQq7xOpqTj6VUxVKfAlcvru2sHq+HAmqqsXWnnNuunaZnPvjQwzHbZ5yLTjrxP9KocUP59NPZMuj2uxSYoItHI7BTSpUZU1pUJPvss6eMGztO6mTnSvvOneTNmW/pMwPYIT42XAbQ0gBMdIisnZjXE9hptG2ZAXOAhB3any+9evaUvDWrNM3p27lz5I2p02Tq1GkKsJjFe4qmItIPf1nwiyxfsUJ6dOsp7S/oIPvuu7/8vnS5zJo1S1OoVqxYKvPmz9XxOnTIMBkybJiMHD5UzjzjTFm6dLl8/8MP0r9/P1m67DcZOXKk7N60uVx33fUy+UU2FKIyb95cdWD6fv6PMmnSJJkwYYIcccQR0qtXLwVqOnRoLzCA+/btI23bniNff/mNvPrqq/Lcc8/JFls0UZCIuO2KK66Q9z54X5kyhx9+uDofznjrbRkxYoQcdtjh8tEnH8tX33yt84b3Ze9napNtHuOxcUN7OhvG+q+lQIJNtGz5PwDGbCo84s9gxtQE2ojf958FyNSktuWnRZ+cnenBZLO+WjF+5o0JxsCsAPwgYIHKv7FKdcEYJrg7Bt0lu+66i1x8mdGySUeByox2CBT/mpYNAWPefftdXYDimNL1putremk9Hm2PXt376EKCgB6RQlxYEOvEVYXAI7wLwmR2843dNO2pxZGHS+vTk6dmJasMdsy4U5Auc/mVcSHjxN23vwsYg+YKVHd2DDpf2FEBLy9okqBNsqnBGJx0AGQAO2BUIC6KUGebtuyQH6wvePR9SC0BsCOQc+evytItNhSMoW888vBoQTgTYWkCP3eI+itoxiT2TZgCAJKk/bFYA0ggSErsl5UNsKrAGHbWcAhDvwYR7ZqWTQ3GIFDa45ZeGsi6BXFldWQMT37xJQ3a2dX3NgozYxLTrGp6v39lZkxlGjZ+jyx6u3a5UX9FVybRPS/cFoCojF2CgdvvGpQ0PZZAbcqrUzR10G2i0bcKi27XBIwBmAWgpR/SH11Xh3p1urCDCo5Xp/CMSHVEgwAWFIBMdcumAGMIUHt2M10HF+ZmXCMqDVsmcfMGQOS6a+ydidNgq5NbVrf6elx1wRhANeZf3q+APrDvWBOhr4TrIgDY+pZrr7pAfluyOKazYucJ1n8R01cwNxbAmEINJk17wfQZDJjBpQgAICrZdXKVTUIgQ+ZLYgFn8QCYucLHvjMLdPe+zPQZjNXBebm+xUYa+AbCqnZus7BVMKkMN60CfU+w+cNzJGBCHwNtuoLCtepqBssmCyv63NzgvrCNRpcGXRnclIz94akx/O7pLYwf7rl58+bqmAfgDiNW70Pv1xyp0Ivh+9wDdXr9tVfkiSeekCW//y6p6RmSv7ZAbbsBY+rWydU6coOAKaQpJbJjvC6FpFIB2pQCPK1VQIV0G7RjIIXwd3ObsXa2QLNMd/lh7qSprTeOSlhhGxjj+i36P04+qsmTrlblDgLxN9rAzm2MEG8Xuw43bwBU2ErZtDzsnBrkwqri/kJAnQe6FhgHVuYBGOOpRQ7CJDJhfByF37POsol9hpRukMbF3xysM4DRrNrD4svlNzKcWWJuYX4dbwMV2sVmOQjWPTUKgA/mxB2Db5cLzj1f1qzNNzBR9XnMspr0tAULfpZHH31Mhg2/R/tlKa5c2pUQrE1XHkLzZrvKuLFjZasttg00fgwUQgSbe331tVfl6muuleWrVgTtalbMqlyEZlKIZSUANYEDEf09KyNdOlzQXs4/71xp1KSxWTdreldUHn/8cRk+fLimHnOd/PxCZUTDBCQVDuB12fKVqicDS+WHH+dLWkpEAR3uYNiwkTJ0yFAZOWK4tD71VPnq6zly4403yZdffa5uUf369ZU2bdrJzBlvy8UXdVbx6R9+/F5WrFwlr74yRXr06KHPZ/fdd5dHHn5YgaGrr75SvvhitowbN0622moreeSR0QqwuC7QQQcdJM89+5y8NuU1ueCCC/Q4wJzZs2dL69PPNGCJMVZWIkUliAabjg1tVI7lBCwYEqbWmSYSkYx0YyDZXGjA9MknnyH9+t2edAr+89OUNhhDMMfvSrfp1/fNE3zv7w3G+Btugxt5Ha1YczDGGEwb+GAq+frGBGMQ8SOFiUGEcCxaKRujVBeMgTEEcwjAwvPy+S7gATs2COSGhTerU7cNAWM8TYlJGEFj9C/Wp7jbE1bQLNLRuEBwGGZFMuZE/763qQgvLIubu99ULVFO6uVMnpycbOnbv0/sRZhY578DGPPDDz+qRTMTO+lwOwf6C34vfxQYwwsW5xZK31t7K6WWwA29JLR5KLAyYGeQqkTAhWsOuh78nKxsKBgDCIWNMxa1OLGFx8RfEYzRxVFxiVJ33VadFBxvv6rGVFVgDEE3ri3MWzyjMAOiqnPz+aYGY1i09+jWSwFWwFcClcoKoBUAIHbQMIi81IIx8Rbz9Jew2G2y9sQ18LVXpwipTzj0VVZYcGIdTaobbkiwbdA/CQcXLuBbVZrSbf0HmZB0/z6xeRu3PgJVUo1IOapucVFfhJN79u5e7fS+TQHGUGfs3WESkWYHw4tUW/orcyGgcGIBvKEtABZ571WmFZesPaoLxtj8+4LAKGuyeRO5psvVClJTL5wVk71fq9v+Xa/tJL/++kvMwciDXmObmH6LBdelysCAiZGBm4gy9s3SlnsuIl2puFiy69RV7RcCGZPOjYMv/GyJQcaEcdF664P81ekgOJeYdbGxdQJ7oMBlCTDGgnaOMbcVWMOepuSpSBowl5Qq6IF4MudUW9uiEtXOiKcskZJFih3AjYmEOjjk4IMH2x70wabbb/995OCDDpTtt9suEOu1+pSE2Bjc0vfffy+PPHi/pnKjQVNQVKzzJBkkGampUi+XNstUWESBGACoIG1GUyh0h56IyMCagqJCbWvAGEsNTFOdD4AZPtcUk4DBwb3r/cCUoN3T0/W++S6MJktT0qdk/0VcIBnrbgO6wim3rrPjDJB4GlN5ZoyzbQyM8RQjY52ENWfCATAiyx4Ye+pIGEjwvqn9KAbwWP2dler18uDaUpBMA8efHX+jDfifOcv6T5wJAcOJ363FzFI5sR5cU9O1BGtlBKCNleLXo8+mRVLkrjvulPPbtpMPPv5EZs56WyI4/wTPY/MmjeSMU0+T6TNmyOWXXyUrVq5WMAbAhr6KS1lpcbHss+8e8vi48VIvt5H88tNPKpSrwstpqdpf6At3Dx0iL7402dLu0H2yRtI+pY81eM5RQLHANpxUpWhpieTWyZHtt9tW9th7Lzn66KNk333309QgBK5nzZwpV155pWoU0Wd/+uknPR8peKTUvfrqFOnVu68sWrxQ2VSlJYXy7TffaJsNH36PDBk6TO4ZMUxan3qavPTyK3J9164KigLG9OnTS9q2ba9gTKeOF6g9/NzvvpMlvy+VQYMGy5NPPKkA1h577CFjRj+mgGrnCzvJTz/9IDNnzlCQc/73P8lPP/6szwvHMOaB4445Vq2+AWO6desuhx56mEyaNFFuvqWbMue0PwL80W9KimPvMH+G3J9ZdRsQ5/2f3sCf6QsOADNuTznlDOnzl3VT2ghBeXyCru5rpfrH/b3BGJ84N0IjJ22ymgMxNtg3VX1MUHfInUN14txQzRisShE9ZAImGCAto7K6M9lWx7mD+68uGENKENoXuB/wQqCgI/PAqIf055Nanai7X5XVCVFhJqVw2RAwBkHFYUNH6ETLwp/gaF3t4bsAiV0nL2+t9Ot9q77wsGzFqhWw5cZbbkjay3CJIIjgfGjgVLagZIIErHBHHayyhw8doedkhxC70MT6UgfYRrCgSJ0afEdypfNkFXNra3bNru5yZTkHqMTjcUIaMWyk/nl90pSwV0eLBR0CAKnE4oFBcmZMnnS/uYfuylHPzTffvPoTYMKRKgTZ7zbV8Dnl1JO1P0KDJlXEF1tz534no+65X5/D9Td2UdFmhHthPiUrGwrG4DpG+kKy4I6XMAKl9N2kaUovv6rg5u7Nmsoll1283u2yLjclgjRsfzffPO4QpjNzNKqsIthFpHBV1j6JlaoKjAG4Q2ibZ+Xss8rGKXNbTdOUYMg98fhTGnDCjqppYa5kp575lcD02i5XJ03xBLBil7+ouEhda8Lt93cGY448+kg5rQpmh7spVcWMoe1dJwRw+6ZbbkgK0EPBH3LXUMFV6YqrL1dBZAoMD1ykYLBVnLO+k/vuuV81vPhOTcEYWCx9evZTsA3mnJdR994vX3/1jab/YgFeGSjB+KCveP8Mu64xVhmzyYrvxIeDItfighly2OGHVtpluWZVbkr+ZeZA3BYpl115qc4jq1aukhtuTs4adZBaGWFXXlppal3ie8zninVZW4dvCIesAbcO1CAU0A2HQp4F740NWXvdeP1F8uuCn0MBpwegJpJRVJyv7BGCkOISfi+TCKkQGablQdBCsFJYhP1smeTk5Eq6MmMCzkUoSFVwJFgm+q6ygx4sHwmCnRnjTk4GuhgYYbbWxGywMwIdmcCBibYq0XQbHIoIygIWA6kbgZhtdg4CvjnKSilAvFOZMOm6IYdlN0AT1trMn7xXWZ+FRX2dCUIdEezdeqst5KgjjpS9995bra9hNmAVDVLlYAE78K++8oo8dP8oKSbNKyPdnIyUlSIasOdmYwdeRwETZY0AxsCNCAn5qnCohv4i+QX5mjYHQ4G6IhasttY8g5JSKY2KAlOaehO4U2kgCXsjBsbkq0GFgR7WtlyB55CWbla+5gCFOLMxP1iHUbh/fi8v5Kv+M/q5AykeuIaFhB2MCTNcYiyZIHVJdWECkM+ZV35MOPWJOrjuEHVztpazVqiLpu8FLlx+Dq7NeOUzvse/8BiiLePpSmGNGWP0ODCn14ma5TLFP+P8AB1pkYjcMWiwnNfuXJn21gxpe+65aqcMYAATinSh+++9R05seaJcd90NMv7xJyVKeh4iuwgtFxXrWGvefDcZP26c1MtpKOe1by/vvP22iTwHwCYAT2lJqYrR8reyQGBbk5higAJ1xIaaZDtzU6pfL1edvFatXG59j35TXKLW7Xvttaf069dPtt9+B3n99SkKyNBOAIuc57dFS6RB48bqSnTQwf+U5SuWmUsSgMq3ARgz7D4FY+4dOUJOO7WlAspdb7pZ0x4ZJr169ZTzzm0vM2e+K506dlAg57t585Q9BoiCEyvPYr/99lMx37q5dTRN6auvvpQvvpytY7UE8eriUrPOBsjSfp6qosRdu16vTlAtWhyhLJ9u3bsHqX1RSwMEwMmAwWZML++3dg4Ds/xZa39Um21jxIRZc6eddpYMGHB30vfPfwEzZtNKpvyRYMz6QBtVv1w3FTtmfWprfbDqOle6Vqryg40JxnjQwAKWSZTdwWQBExoIzz07Qc47/1wN6KsqDsbg0nTlVZer5kdiwZXmgVEPKogQtjjmhY9GB6k95NNfdvkl5dJV/DxLFi8RLDapc3i3YkPAGNpj2JARgssU50SgtVnzZhXqzsIPgKNtu3OSsmeYzACU2LFjQT332++UPk2aS7LCzgxWvQBsMEJg0CRbwH/4wYfy7jvv60KXPkZ92Zll0UxbX3HlZRU0Ct54faqmMvGC4mU9+M6B1e6fLHBIt8Bh4cqrr6hU/4B72hAwhvZCxJh+hl4P6RrhAvgxdvQ4wb0kGRhD+3W7qYcuKgiqaqJPkux5vDFlqlpV4wYGhRlKfpjdALMCwV7Aqh133EGWLl2m7kvhfhg+74aAMSxCul5naRonnvQf1bgIF4C+F154UQHEZGAMIB+MAdoES+31LesCY0jtA0hI5joDIwwdoEQb3HXVoyowhn5/+6A7ZfGixdqnAcJIa0wsjItnn5mgaV01EfB1XYrKgMHqtCHsOBzSKLQL81xi/0BfCi2XFke2kNNDrBi+83cDY6gzYwJmWVjcurK2qgkY4yL0zBPN92iu7kOJGwMAX7BZ0BGiP/j8uWTJb6pL1quvgbXhAkg4cvg9slvTpnrOZGDMHnvuIee1b1dBqJ3zMK6wUoaREWaK0H9wUqQANqGPlbgmYLxOmvSCbNa4seCKSGGBj1PRqlWrFcjgvMn0T5jTYeKFHa9wYqN9jj/hODmp5YmVdtGagDEEt/eOHKUi4XvutYcCTKR0VaZrRnoeLE8A4t2a7qbCzMneYzA6mU/C7KWaMGMY/wBevFcZ96wlAMMOPuSg6gzNSo+5oUvnGDPG+pft+sKE4ffikgLVMiGgjkZwHIJpUSZZ6QAAZQaqRUtVTwYQIienjqSqVbRJPYaDaM5DIBoJXG6olOmToBeD4C1mwBb8IkIKO8TBGDIGPAWkIG9tkMaBjW6mAhCkbAA0INrLSWCK6NyD0HCwbkjPIF0pI8aM4fqcP6dOlqSlqX+K5OcDUJTGgnVPyXLgQQNtBXuikpEWUWfJY445RnbacRdJSUmTiNpMB9o2qSnyw48/yKOPPCxvz5ghWZlZUliC2G6Z1kGvXxLVVKXGjRpqAA/rAcDF7h2f5viaXFlFkYiCMQWFhQq6GqACABIxdhKsGwVkUJ4xIVx1QorAYErR76teCoyhMteWMUDNABJEbBFj5voK02g9+Y6DFj6nu5CvjXMAmzgYYywR63aqRRPShvE+4X9zgNZJOnGALp4WxHlibR/oy7imjFuksyai2N/1yva8adPSOHOF4JtrYPXNPTB2SbFLxn7hLA4+cR/UobyWjekVhe9PKxEtlfSUiNw+cLC0P6+9vDHtTTmrTRsa0toJu/ZIRPr26SudOneUJ596Rrp17yErV62QlLQUSc9Ai6hMUgBjmu0q48eOlzrZdeWCzheqgC+dnPNYKhxAAa5fplnnRdtdU9SMsaWpZKkpqk9Ev7h/1H1y3DHHyLChd8tjo0cLLukwURj/POttt91W3nnnHdWOwSHp888/l59//llWrFghr0+ZosLRp7U+XSY+/7zcdNONUlRI+5fKd3O/VdciUq+GDBkm944YLqe3PkWefXaCdOvZI8aM6dsH3ZfzZMaMWdK5Y0eJREvk23nzZPHi36VHz566xgNL2nfffWXM6NGSkZkunTp1kLlzv5Vp097Qe3/gocfkp59h9pmYMf8oPNdPP/lEBg4cKIcfdrjacPfo2SMmPm3AZuAeZ71U28dBQgUSFV6MiTcF/cDGvwMy9K1TTztTBvT/rwFjnKYYf2dsQqKF/L5kmcx8q6L98ga91RK+3OLIg2SzJo3K+cFXdf7kgMamAl6S1eavCcawuGTXNZl9crK7gAIPpZ8Bg/ZAorMHdG1E+Zi8YUAQNLAQZOLOX7tWFzpTXpsiRxx1xDpZKuFrT3ntdYHtQYF+y4K02R7NpEH9+jrAmdAmPDtJtthyc13cOdPDz8EiCzcHJsEGDRrIKae1km222UYXRLx0sTmd+vpUaX1G6woLMGyvyWtv3Lixuh25toafm3O6IKTrgITrTjBB6hTX8fZg55Tcb9qDhSkB7uEtDteFb2XAGyLE6PFQAJWuvvYq2WyzxpV2eyxNAQEoXO/EVieqNTALAETC3n/3fRW1vfCSztKkyWax83C/LJi5L0Cv01qfqoExYoYzps9Q8ej99t9PWMDTfmh3sACgPWMUzkpqRZ+A9cELGro9ugpM7IsXLVGr7bPanKnPhzL327nabpR+A/pK3UCYMnzqsMgj2jg4anjxQI7fAcGo36rVq+WL2V/Ihx9+pDtzsD9Y8J1z7jm6qEDbh+KWp+TA/99/TlBNA3ZLlixerGLAZ551hkD9r27h2bvuDwEcQEti8AdzAgYFBYAIp5fKyptT35SJE57XvoiuTLIAy7UxeLmREuCOWzwr+iuLAsblOW3P1sXJ8mXLVFsJXRYCO4CzE1v+R/bbb18d642DvgYjCgYai08EUHHtAWACcKQvMwYqA5HC9/PpJ5+p0xipUomuao88+KjMnTtXnWEIbJ2tBj0WBkvDRo3khhpoMH0++wsd/yz+SdfAwjqxLFiwQEYOs3kLmvwpp7aS7XbYTtsW+u13385V2vBxxx0rxxx3dLmvo/dDGhHzDuMhESz2dEW+xHNlzmTBT/+DKcV9JnMbCl+EwJR7Z77mWFh+Bx18oAICPEvONW7M47obddElnaVhw4bl6gjwyDwGQEkd0TBa38Kci9MVAreJLA4/5/Rp02XCc5N0rqLN19VH6S/0UYDIcMEtDgcexgpAAuLSAJYAtcxP9E8vLpSNBXqbdQj4+vgede8DKvxIgcWJLgnnZ05hzn7qyWcUrAWcD9uYIxI/aMBgfQcxX3s78wx4R5GGmJhKxpjzNCXulesAggL0wCZgvpnz9Tfy0uRXVMPmjMDdzu+N+YO5EEFr3g+HHn6o/Otfh+izZ/6kT0x9Y6oGBR06tpc6uXGQiJRELNl5ZszjvI/RA8AhB3bctKnTZdnSpcpUcTYp13VXJ5hYuETx/FasXCmff/a5bLPt1jGtOs776MOPyWeffqbOfOsST+a8vDdIkaQATnfpem2Fd6rfN+dm0waAmALD8z8nnqDjn8Kchdg5c9bFl1yo2mDh75JqBEBZWR8N9zXXjeJvjH/q1bAGc3yysXTdNR3l99+WSElJsTJTfHfYficNolDWrs3TYCc1HVtkd7khpSTQcNHgB7AmqiwTHGmMGWOhjKdvwIYDobF5JEVKA2CD66RjE6up7ljIpkpaSpqyBChkFYQDeHVGChx/PHiib+fUzdU1EKk7HMP8r2BGSIjTz5OudtbpOpcSa2CN6+87Dd6x983M1H+evuCMCwWFoiUCZJGVky0HH3KIHNGihTRq3EQiKQBaKWbtDWP61dfkmWeelkULftVAGGFWUolgv3AdQJmszGwFKGHIcK0yXJUAbQJBeMZT7P5TU5S1yv3xvmfclZSYx4+n3JRwywAp+j13VrIYiwDdmS4xIdqYK5WJ+RorxaJRBx/4m98/Tyrch+1dynfjaWbGbDJmAeAWArPQEQDdlAWl/8e1eTgfjAZva2fG6PPH3SYUEHIc7zHmJPqTMZzom7RZoYbZ/M3tufVnLK9LTdsGjR3mIZ45bA7O4+lX63rf+JqBdrBzuiZP3O5agST6ciA+jWbMeW3byfQ335Rz2rWVktKoziXUFQBwyJCh0rLVKfLC5Mly7TVdVGS6JGoAS1Z6hhSszZd9991HNWNyc+rK+R0vUAFfirWVERfSItaunFfTrAJRYRWXzsoUtIZ8HPJ/eiRVTjv1VLn3npHyyccfyRmtT9f3SlpGuvYr+tKxxx4nY8eOk4ULF8q1XbrIrFkzlfmKe1Hvvr1l6tSp8uKLL0mTxptpStCb06bquJwzZ46274iR96rmzPBhw6S1gjHPSq9ePWRt/loF6vr27Svt2tE2M6Rjx44KEM2b/71u9N3S4aQm8QAAIABJREFUvZtMnjxZ67QPYMyYMZKRni6XXHKRfP7ZZzJ69COy/377S7cefVQXhjFDm7U49HC56NJLZNSoUTJt2jQZP/4JOfKIo2T0mNHSrVs3KS61dnDwTPtdwMKKjYeUVMFpmzmJ42CZWdsBHFvfN2FjG5ctW7WWvn9Za+saZ6xU/MLGtrOOzx4iyoz524Ax65oeNvZn6wfGbCpWDAOA4IlFCGkB/M5E9n8nnqABGFS+cGFSRVgQlgqLOEqzZrtrYAL7IlxPaNwshCj8HQCFCVZfxNEyDWY1yPP8yyqaGpE9Xrxvz3wnRt/kZa8vc4mqcNwBBx0grU8/NSnlnHsjVx2dEJ8gLKfaXA7YUbqgQ3sVrvWXAn//5us5CpSgA0D9CcpZCOPWxDkBngg60JygAI7856T/yN777FUu2CbwdFeOcu1Rwq5Cme507n/AfuvMiXehQSY1FyiujK5OXVhAPT7uSUHHh+Ltxc8EMizYL770oqTOLOzAT37B7OtUkC07S3eVoGryHXbD0DWhEBDQbqS4ras+HMtLGaBu/vzvY3nt/vKlDdgtZZXy9VdfyxtT3pDvv/9BrwG76rjjj5N/7LJzbJeJ4PPNaW8J7B4KKQf/PuF4fUbcK32QgNEnd/pKYVGh9o9OnTvos3vqiaf1fAQh9B9PhaCe6M3Mmze/XD3prwRKiGhWda+JXdr1G2AzndOuTYUeT9oZbCYKmkekiCUWQJL33ntfrdoBS6jDvw77l7RocZiCIv4CI8B/fcpU1Rai7NZ0Vz1f06ZNdacJUA/ghWL53QghFgr2vIAzY8eM011i2pFg+uw2Z6puBoWAEMvcWJ/KylQ9l3r160m789pWsFmvcA9FxfLZp59qKgCsPPoXbULah2vAAPZiN81njClYAjyTOd/MkTVr8rQPVpZyEb4e38E164VJkzWtj/YhoNt77720TyWCJi7YyjkS5y3GO0ATop4+RzAWv50zV+cIAnu+gwX9kUcfoWktPifitjN40B0Kcvl4YveUsdP23DbqEFWdeR6HK9LZEP2jDrQ5gT3W5IAU222/rbKZAH3DBcYGbCrAE+qMGxPpmrs3310Dz5oUdu5wt4LBQfokC3eADJ4h7w/ukWeHM1usjx76Tzn8iMM1ZTDeR7/WwNwBkV13C/ro7rvF2tdBNOoHmw7XFeYugCQAFwBCGI/vvfuevDl1ui78ufejjjlSqeDJGJR+ryyISVein1Mn2gGnOs6xevUafTaAWonnWLx4idx2q7EBGRs77LCDggrcx6JFi+Rfh/5LmW/h+SEMxhz372OVxYF4LW2nwp2lJZK/Nl/nLuaGZHML7Ll7RtyraVMU3s8soAmAqDM6NXw37Kync25xiTI+AfMpnJv5nF1O2hKA/qJLL6wA3rnDmI8D+hvHwxZpefJJeh36wofvW18g8Pa+ACiT2Ae93Rm/vbqbkC+MJxhE6wJvuSbpRp/P/jw+55CqE7zHAOkvufyScil51Is2RswaEJO6Hnf8sfqO5T2RrPB+BVClXsyXzDE1neMTz4tmzPLlSwM2jH1qQWapOruYkw+it1GJpGZIUZGzVQItjiB490Cde/XUEHck8eAHO2zWQgTkuhMdhaWRpu/srDQDAlw3xoJaUn5ABCzo8fewB8+x9BabDCUnt472Ef5Om9JOCJiqtXRC4JyaQXpStgadrENoR4AkQHW+zzXoV7yLXRPEUxk8aMvOTJOi0hLdLDn66GOk+R57SlZWtvb31EiaOrg8/PBDMvuTzwRJXkAUQBZfZdt1SP1JkcaNGslmDRsHduGFUlqCKLLpvaiQaABGAOKgEcI6wYLmAikosGP1/MXFAhhjeRhmyey23Ka9Y7bfvrNv12DMWepRnBkAOyMt5hzkzBllCCW4WdlnlkJmHSgQBY5YCg8sIrMoD1J+1B49rifkKR+AJT7OHEzQc2u9w7otItlZJtBcVGypU8yF6uAVwWnKrOYBbQC+aHAVVC6BJWSCx2iekI6l6XfFlq7l9x8O1sPvPAeKwqCGj6dw2ynbCxywtFTuuvNOaX/e+fLOrLcVDDAhaAM8DvnnP+XKq66SSGqajH50jIrgRlOius5g3nz55ckSLSFNaQ958vEn1BWs08WdZepb04L2COys1WEs3j677dZU9t9/f3U4+unnn/VajDniGp8vuIfM1HR5Y8oU2XGH7eX+UaMU1Fi2YrmeG52W22+/Q7bffnv57LPZcvU118gvv/yimjFslHbvcYvaVh9+6GFy3z2jZNmyZQruLF26VObNm6dgzNBhw1Rcd+iQIdK69WkyadIE6dETF1WeWZmCMW3PaStvzXhLLmjfUccd62nWXN179lA3Jeq75157yZjHHtOxeOGFneSjDz6Uk1u1lIEDb5Mvv/pWBgzor3P7thgCdL1Btttue3lszBgZMWKkDB8+QjVjsMTu1uOWGNjsoLM/P+/f+hwVhTSBcvs9Hhf735zRB6Dc6qRTpV+fv6KA7+IF6xfRx94SNkhrwZhkr+NNzZKp+aOrzgI96cqiGn8kUGEhai/p8oVFNTvW4ULwy05hYmFiYPGSuHAhACDgI+gtLiqSjIxM2XyLJpp/ngjeVKO6egi2a+x0oW1Cnndaepou8PfZZ2/Ze9+9q1w8zZnzrbwz611l0gAusHgkAESTIDEVhaCTRV3FEpFmzXfXyQ1Nkpg4W+hAFujh3Uk+gjlAQMR5WaB4ewDu7LLLP6oVjAGQEIixGMbGtKrCpMjOIWkd7IjzO3bWBKTHHXfMOgWFaWeCnOXLVmggRAB0/L+PU0YI54E9U1pSIuxEs0Nf3fLd3O90Bxg2ATaiAEuH/OsQDWgoLKDC1u3h8+640w4xJgC744mTPsfCAHF7V9r7w/c/1EVV3Xq5SnVv0eJwfTakpQHWENASQAEEhccbdZj84stBPespUMEOqzN3qnu/fpwFnj/Iyae0VOAkWQGwo0+S55yMCcSLlHonFhYgBPTO9Prh+x8rHMNiivtnnBIQvTz5ZQXFWHTRl7h/gkEW+9D+AS9ZLBx5VIsKc8GsGbPk7bff1YUWu+2kXhxwIN+t2qoeUAQmVLJ7ICCnEIDRb2FHsZPDdcj733b77Qy0SZKmmKw9AY09eE32OYBMIkMJACs+bxXrDh/Pi+smikAzppjfKs6JAIhNy81HH7z3gdp0E4jARGvWrJkcdMiBSdNV1tW3AF6o33ffzdO+yRggwNx996bK1kgUH+ZzAKPKdieb79GsWnOP1wlBP4KxxILoN30Q4AnAIrHA2CGwWlcfBShsGvRR/z7pfbAx0tLTlVEEm47UIi+AIDCXkhXm6XUF+jwLmF60D3M9Y4F3H+AyzzsZUEV7AtLDBOHZs3sOaAloiBX1/vvvpzvT4RIGYxDw3WeffRQc+eabOXpdgh3G35FHHbFOG2UAN5guP8z/QQEjxnL9BvUUAAQAWRd4wHz+0YcfydLfl2oASRoqcy8gRTJh+cKCQnnm6WcV0M3KztYNCAC3sCU673jqUbEv5MhOO1cU5PXj0IJhbLY8uaWCQVUVngvPCZbUiuXLdflOm+22265a/8RUZzaZmPMTC3NgsjRhP45UMJiPgFqVpQBXVdfw56QpLVv2e+CIFGcg6HtL3ZTMSUnTlCRddWOwmlaMRBkPpUbkR0i3qERZVArmAmKkxJkOHKIsizJ0+Izmr7qugRYDO9Gc09l3vOdS09IDMMFACQ+ECLxcH8SB0+ycHN3V5/sc63MJmilszHiqid87+jIuIEzfN7YNmx4AMhn6fU/LCQMyfJ/rsz7KzcmWlHRjaaBr0eKII1T4FECmpKhUXnjhBWUDrEGYNQBjlCES7KhzDTQ6dM2TlSNbNNlCNx7KFIjhMwNZ1JmKNJMgKKS+eQX5CsoY8GSAEiKrCizQ7gHwQfqNtZWDXQATlqpk7WRpZ962nE/bHrZJlqX4uG6MPr8AjAkDF0mZMWrAEogHB5iacp+CAFdz2ILiQBsgVhr24IH+CtczMMcO9L5hOjnlxYA5jn7Fu7C4xHRgAFw4jjbWFBQNI2DjmPgzDC4HY8LAnt+b91mvZ3ieDt9/eDzxd/o/zzk9JVUGDxok5517rhSi8bN6jTKi0B6BIdWkSRP57fff5fsfflKXoc+/mC077ryTjB8/Xhn0F13UWd6a9pY0b9ZcnnziCcnJriMdOneQqdNhGNKn0W2y2AjtIbvXYrnooovl1ltvleeff15u6d5dxWyZ73nO1I1nmJGeoZoo/9h5Rxk3ZqwC9ujBMH9zDBqEpIV+8cWXMvKee7Uv08akKS1bvlx69+kp4x9/XMfWzTfeIldffbXMQIj4sstk5qxZGjsMGzZMho0wZsypp5wik56foMyY4uIi1WTp2bOntG3bVqZPny4dO1woBQX5yrxZtmy5dOvRXevP/e21994yduxYHWcdO7RXYCsrO1NantRShgwZrkAQfZRNH9rl22/nyn33jdI6jxk7Tg477DAFmm68+cYYruDAGm0XnhsclAEAZD7yfsZxMXA06Jc6h5WVycknny79+92ZdNr9czVjNhCM2ZTpSdpa0T+OGdO4SdUv8cSBbL+HlOUrPOJ1fVaT13D42JqDMP7tTQnGrO/d1PR74YB5Y91PxXMaal+tAs00AY2t1vc20kEb0h7+3Zq2YyJoUdX3/fN11XV965L4Eq6qLhva7BtyDxvyrBLrXZ328kXxht5zdb9fVdus69lszLaprL417bfVve/qHLcp7m9jnvPPbJvqtN/GPKY6Y2dDrre+bVnd7yWCMYf809ywdAFaFlW2Wk1YGNW9bmVzUHXXFxuzv5ZbEQXBf02f2fred3Wvgy4bO8/9b+tXo+dR2flJU/ptyaIYgOHzO24uFiSbPTO72SWlMFQIJHE40t4RfJ4ikZRUZTgVFWEJXabp2ZkZacpOsLQYc9VB14LAUPuSsilMp8FoFWUKhNjxwfcQy8XOWdM6LFD3NCKf+/m/QcOGCsZo+k5gvMB5SBdiU8tTEWLPJ2A8c07+cQ3XAgGkIfB31gxgTJjNBUBaULBWA2DSnTg3aXWHtThc9t57H2nUqLF8P2++PPTQQ/LlF19IJukmxcUKchvzmhwuS9FRsKPIUsI0AG7QWO2BAWOcAaQgAGBCsH7kfvOLLBULbZxVqxDyLdVUFBWyRasnYJkAxljA7sLMgUhvmgEVzvLx/uHPn/qg0UEdk4ExDkzEQQxjO2kJMWO0vSN2TcAYYzyZU1Z4rNjP5mDEzx74crrUNPtejKWHi1HIjph+Rf/kmQFm+fOk/bx/kabkYIwJtpozjuvaOHi3rvWEASA2LsJrxPDc7/3M2xx3ok4dOshmjRrHGPMO5AB8sPEzbPhImT9/nt4nqXZt254jJ5xwgtx3332aClQnp46e45///Jfceded8u777+j1GSNcR59FaRxE+8c/dpFevXrJwkWLZOCgQZpm5E5VfC8jSEe0MVgqTXdrqiAKADwADO1H3T7+9BN566235JlnnjGWWWqqdOrUSY488khlnkx4fpK2b6P6jaRLly4qZH3PiJGaKnhWm7Nl0qTnFQQ56KAD5YYbrpcPP/xQRt13r4ExKSly8MEHyrnt2ukYuK5LVx2DV111ley//4Hy6GOj5dVXX9X7bLzZZprGdMAB+8vg2wfJ55/Njj3/44//Pznj9DOVEUffByz65JNPZeLEibohc+yxx8pll10ms96ZJUOGDFEAOVlJBGuVCZigBURbu06Szi2B6G/r1mfXgjHVfYGVO+4PAmMODzRjqlvHeKCeLGIPAzC1YEx12/SvdNymDuj/Svf6R9Sltj3/iFauvUZtC9S2wP9CC1QGxvwv3Pvf5R5hACG2j5YPOmEbo1xzxfny22+LNTgi0DAb4qgyeQAECLYMjCmS4hK4GQiF2t+dXeE6I9SHAIggGKYqwEp2Vo6m7jmroUTdSAzYI5XHU2lM5JXNepya0iUjMyvG0CAQVH2QkJCsB8T8D1BCMAYzbc3avNixCrQoSBRndzigg6uTB/TxINuACwUi1GUFZyW7VwAZwADYFIgV5+WtUQDJBYdhZKAdRhC93bbbycsvvywTJ05QFg3ONdjHkBKpjkSGTGj6CMyjshJsqYsVSNh6q62lTna2Mnppcw34AMUC0VkFcminiLmmwdIFjFEHprIyZeAVFJOaYw5JymiKxkEEwDDuh3bgPh2MsfVUWPwVp5l4epczkLTd9dzxNCNrR3uWiWCMigYH6VGuY+NsF3+GYVDNGCy2OezBruvLuK6PHW/90oRXrX9wXnQ9DGBLV/0Y2GeWhpWqzC1+dqFWP4emYWrfj6fCxVKugkHmv7tmCPds4tKeyVFexDeq3u9RTTeCZZqdkaVsGROp9uukyK8LF+oztOC+VBlUsB1hzcBIhPXBZ7BuYV0tXrJYNZwM0Ilr1fjTo+1oA1j09Iclv/0uhYUFurnr/RxSEuwc7j8dYDRos53/sZOCqAY8psgvC36R+fPnG9MnAH247y223FIWLl4iK1ev0icOgAYbm3rjGAarH4YwfRHjD0BWtNYARhcuXGDPKXDC2mLzzXV8oHPmz3vzLbaQFStXKSAE4IheIOeH8U5KJTqWmn6njK9UdTLLJZU5KrJ8+TJZsWKlpjg6uLrzTjvJmrw1yth3MCYcP/hcpsNS2TDGxnLQzI+lfmGQkHZk3sRNqV8/S4tPLH8zZkx58d5qswfW500UEED+CM2Y9QNjKgNi/GarS62oaeOsLzOmBmyPmlbpv+j4WuBg4z3M2rbceG1Ze6baFqhtgdoW8MDHBXxJU3JmTG3r/DVagCDgkYce1TRSxMTXpTVUkxpfeWk7WbHCAj5NZyGGVEAGVpSlwThQg3U1egq2O4w9b7qmSmDzbOkZuBGtlTV5qxUASUvLkNzcepqyAJhB8KzCtjAlSDtJhQVjYr9pGWkaIAJWEPxlZhkY4wFROFA29xtYNoAZJZoOxj9lQXCN0jJ1HOK7OVlx7SEHVfSe0i3A9ODKDBX83ixwdbDJr80x/OMz6mnslcJY+gcaREcffbS60MAI+PnnHzVAtRSaDFm0aLECKKy2S6NBCg9Mi5J4mhTBKQGxMmEC1lBRYaHek7YHx6O/khJRoIfrr161Rt2TSsuiGgAX4pQUuANpWlHASLF7pd1IVzHmkeu18LwJbB104aFoOlmqMVV8jnAwxoGseF9LzozRzyMGWrjagAbjqaYDFAZ1nKljpHADWZRERCpbmjFjDHAxIMG0h1yg2LQDsQ2Ps2hgVRUrIAMYWFRo/Rm2kAXq9pw9dccAFq9TeXDKn4UzX/ieA1ueyuLf13YF8EoxkEfBJ9iF+vzirk0ORilQVFysdSyLWN287znLi2Opp6doebv7uNUWM5xOS0y+R0EbG8MONJqWE6AjqYJx5zD6RhygtL4AqEH/C7PS1FY7JVXy8tdKRpqBlgbaGkNHExoDtzXrVzybVLXpVpJXWZmmSTHeAXLQdPJ0ODR+SBcGTKOfmi5Qsco92LM3kAQ9O8AYUhkBTHmmPk8pM6rYBH0BegA8DXArsu6YADLEQCqEpQM2DCw0+7vbvltquismq1CyprqlS6tWp0v//n/BNKWFNU5Tincfyz2tyaukhseGwJgZf5CAb3Vr+OcGmesHxvy5da5uy/65x9W20cZt/9r23LjtWXu22haobYHaFmCBPGLYPSoIDhjzzyBNqbZl/hotgD7W85NelMNbHKYuamH9ig2p4TVXXiC//75YgwrSjyxdxxgy9AkPqgiECouKlc1BkATbAuaFMh90+egBO6k3RXpccRGaJ8YqwXKa/zlfSiQqxQjVp2dJKnbQBFeBY055toq55FAPZ4kYWOBgkdlvA4I4cOPBqQM2GbBZMjJiqSWeIoFTTfngG9kbdFnK23G7Bk2YQULbu6gv9QoHxjAS+M7s2bMlIyNNtbzQVstbUyA//viTCpziOhXWPaEeiDMT/ADebNawkTIhjJlTbFbdJQScpZo6oWBOaakUFhcr6ATjpqjYgIv8gkIpKAJ0CILWIFDmmZn1tDscxZlNBPyAavoUY85TEWUBmXYGwIMBKtr+sdSnOHsAcK6yNCWyYYL434L2VNKODIwJpzs58ObAhwfOnt5kIB0AngFlqu9BUB4CLwoKjE1k7BjykCLKENH+KikKYFkaFP9Mv4jrltcrc5vv6gSjcT3L8NoU2FJBGmylQwCAgj0qoBxnFqXEBJGjyngKnyfWFsHxCrgEQssOOtFHVCMnyLkKj6HEuUFZIFqngFmEsxJjUh2F7JlwLmOHZakOEd/x1D1nqRUxB3jzhCyh/dr6bGKpnsZ64zpp/F3bQJS15scVqQNagYpGI+htovEAt/T9qGpTMdf4fMS5uW/mBwVHC4pM/0hZd8bS0j5LHWKOboiGm4x1vI3h+hngpwBl0M720PhuJGARkR5pc2KYHUM9TznlDLl1HcyYD96bvSFTdJXfPeqYQ6TJ5hVdayMbBMZUp+9XWbUkByRgDTBj/ipgzLrTk9bnZmv6nfUDYpIhjDW98v/C8bXgwcZ9yrXtuXHbs/ZstS1Q2wK1LVAOjGl7tgqB15Y/pwUI8Ke89roKEhPMf/D+R/o77mdXX3tlhZ3dDanltVebZowKm0cIxApUf4NgkeCGwMP0FHCmKWXj25xxNKAtLsdeUVUQKP4BYMJ51hY4qyNFhacBJgjysaLNTLNAKpwS4swMD+RgQ8RAieBGWTN7wMg53dbY6+o75Mr6INDCOjs9XQNMB5tgKvA3BxgM6EiRiCIHBnY4k8B1ZVxQ15kQ1I16IjYPQGGCx5buwr0j4o5INLbVS5eukK+++kr1O1SHhXQhTbsyMEqtuFMIgDOlbp060qBefUtdIegtszQmFecNBeuAMdgEAzDk5xsABnupsLBYSsoCsd2YBXKcaeOgi2qGiKWnWVAcD8CMgRBVRoqv9T0QJvA1xo0FscYmsXMZohN3UzLRWDSFYDNYeo6CBgErJQwqemDu9fO0FRcjBhDIqZNtqSYwO0KuUPRVTX1LSdcUMsA4PT4nR585qVv8rrbna/MVrDJjEEvZMkCGe/I2KM+MST7GHIgxsCFcIoE7VdAgyqhwJoxfz/o4/+w5c2ll0QTglx+va161cjdtJQACigEmJrLMPdo4teMcVLNnXB5gTAlSrPwY6qOspLK4gxfnSUtBsNvS9Nzp1MGaQLbbHndIX4uf/f68/iRmUWNAFpgqCiTCtkk1tzK+42CYMoJ0/JXEUo20n1GfkLgz12DM0LdS040xhF5VmRhgQ1PBiElVhpsBcSVazyTOagFw5mAMYLH2xRiIY8CSje14Wzqj5uRWp0u/fpW7Kf3NwBgDBDZZitJfHozZVChUdV7T6wfG1AbF1WnbipS46n2r9qhkLVDb52r7RW0L1LZAbQts3BZgkYlr0lNPPC0rV65Sy20c1Zps3mSjBv4bt9b/vWfDyenNadNV28ILjooXXthRNmtStUNhTVqmyzUdZcniRZbyESHoRwQWnQ3ACIkFeTAnSsvYWXZrZFGbZgdkQAkspYR0AoI7gttiyS8sDHatLeDHBQUQIzszUx2EPLD0OocDcv5GsOnMhfiOdFQDMQJtBEf5nGAUUIJgzvVp+D6ABcK2nMd30VXkt7BQGTXOcFEGCoFbANB4ChTn5pyWxhQHafi71y0vb62szctXK3Dqwfnr1aurYFrTprtKw0YNZPmylSos+uOPP2r70o4K9qQZSMT1NbiLpKrAat3cXE29Sk+1QJPg1euoLJNoVAqKzDUIEKawAJZMYHddUCTFpQYMeXDuAb63Ic/K3IQslcYCdnsKDlClpJRpOpGvu2JuRirSHBdCNdaMiS4bYBCwPsRSgRyMQbOFoukxQepM+Hn7dZ2xFGMuiaVUYT0OGFNWVqLW34Ax9FvTgTHGAmAM3wMMgxGTmWHBPmCMghRlMCpgb5kwteqmBEAdQA1jzgAiA2PsfkLr+HKhWtjltbz9NuAT/cmuYGBEuG3j7BbuwYSSHahygCvMRuIcClomCIuXS1MKpfU50BJuU60AKYFBqlAYsNG2jpqmjt6/XsxACIoDkAbCWppSsvW4Hx8ezzilOeLqAKhax0uZjmEvnpqFU5imIAVgk14neC5+TWfGwHMBbFUNppIyKdTnaqCU9rVAB0ZBXkmLseHCbRsDi2DepMKQSVFgVPtLANQwXk3MGhQvYHoFulm4KfXr+7cHY+J6MZsMiAk6YPgF9ddixvyZQEySxqnGm7w2KK5GI4Um3+ofXXvkulqgtt/V9o/aFqhtgdoW2Lgt8NjosbJo4aKEk0Y0oLzw4k66KK4tf0wLEJANvXu4Cl8SZGMRvXuz3aX16adWsLjfGDW65ipjxtj6u0zKorbLDhhDUIPmhoFCuOCQyuTshsCqWpkzlrJkWjIE+Zka0GBVu0ZZCFF1WiJGN7DErK+zM7N0pzwrA4ZMfFc/DCA4uGIBNvXSiFSvBdPB7ak9OAu7/wCgECKvycvTQNdFeFWHAiaKarlYSgSfwwJAlCLMXHDwAuCFfxS3vOaaFjhHpSC/ULVz+IxAs379urL11ltJs+ZN1V0mf22hpi59++23sVQZBWMCQCQcxGakpkud7JwYGMN9h92eNEhUsWPqXCyFxaTmRGX1mrXKislbC9gjqrURTq/SJ+yIS8CsSOWZBiwgT23S4JsUtDQcZayXOeOBn0uKDYjxOhsww4FxZozpATu7yIJXd3gCQMHa2dsvcV0XbgtlO0VgrpjuCGCeuitFooJtuYE98ZQzMthIZeJ4TUlS16RUKSo1py/u39KsLPYxtzDre/asTew4DMZEyR3y9XxI88USXryEfy6/CauASKB14u0WB7zijmJhACUZmBJmoCi4EBLVrWoucIAnRck1MNss/czvXftFBKAhnl5UGUuH7xUH4Eg4NSrWEkEf83M72KH9StOhTJ/KABdz1uJMGGEjAAAgAElEQVTvjC+0j9YW5Eu0NCrbbLO1gjW//PRzbEx6H3ZBbwVO1P48RZl7gDFxoAtwJc2YZSVFkpJmKY9hxpE/hzT6F+lvmuaUoowaQBeV6A7Sv6zOBtA4mEq9Tz31zP+WNKVNyIjx3vGXZsb8WWDM+jFiaNLaoLiqqa+2japuoZodUdvnatZetUfXtkBtC9S2QHVaIBygJR4fTiOozrlqj9nwFrCAEdWJuJDspnr/Acb8/ttiBWLMGwjWQKHehDFOYIwQ/FrAoywMBGXL0BwxnRGvGwKZaDuo8GuKudeQpgTIARuBAJfPAEXSUs1WGeaCATPZJlqKuCdBWZAe5cGX75qbdkypOTXhOhRomcTcmkrMEpq6qftORqYUKdsHod2oMlz4LswY19kAfOH7MGiKg/NxjOroBPfr7BgXUXXWhqcy8b+K8wagESBBo0YNZZddd5bttttOA8A5c+ZoqhIuMRZs41hkwsEOTKSnZQh6NjnZ2cbaKbUUpUTrZcAYvsPfScspLCmRVavzdOc+H/0MxE9DVrzGRDERXWMDEZQCJrm+hqWekc5h6WaklRgY43XjuQGq4SblwICDAmHNGD2HhjUGxkQI8nXfPXDR4tkHmkRhoNf7Ef/781TmT7GlAVH/7BxcutIlPQ3tGgNXYJbQ38JBtqZ4BYE3fYYg3RgoZXoPMGPcWac8CAKwGAefA3mioP4Ba0gxJ4+fHIRJBGP8HAYeetBv34xr5QCO4KFkn4fYJnyN+gdpaWGGirWp9ZkKzJeE6YdRDejJcZoKpw8ilC4WgHKeEuZgEf87UOlAoIOUzoTSO0uwKA9/358nYAzgBr9zDtf7sdQiS4l0sLOkrESKS4uplbLDQHdXrVipd8UxqN0oCEnKHsyUdGNGGYEpoul5dBYVTmZ86eeAwcV0aLOVD0r4maSnRLRPQWjiyaGroyLSwXPW1ClEskvMtUwBmeA5AMYM6H9X0okfN6W/UZrS/y4YU/ULNuBDbfj7PckZasGYTdKsoYG+Kc//v3TuqsfJ/1Jr1N5rbQvUtkBtC9S2QG0LbHgLXHNVe1n6+2+B4CshBgE0wX+xuvOotgbpCppSg55DVAoLcBJCo4NAnl1i9Ds4BoYEaQPYNsOCSZeS0qiQxmPuQ2a7C+MKRgwWvbpTnpaqKUuZGRmaJoRDi+76qwN0sFkZiARrKkm0VHJz66hldjhQ9J18E9U1tg4W3QT2BG+exsRuO2flOEvlIfCkrgT3prehaTE52Xpfefn52tAqQBroi4QDQk/hUG2SgvyYtTbX2X77bWSnnXZWEGHevHkKxqxcuVKDx7TUdImkmF6H63ZkpKUqMJWZZfbWBcosskAf4VtlcAQgC3WnXVetXiWFxSWyNq8geGYE6Skq3QL4wPf5n3QOBFQzMgGZTGNDjwt0YwCQrN24GoEzjA5jjBAIA2TRjrCAnJWhkIsyY0ylV1k7Fg8r4GMCz4ANFjDbM8J0x5gxeqUgLSKmXRII8tIuXK8MMCbAd+rkZquzTrqyY5COiduLe1pfeL1IHQDZikpgIRHMp2j/zc83FyzPyHCWiD1/VRoK2DJB24f0WNwCOX69eDpPHKRRWCIYoHEHJbtOXLxX7z9Il7K2j3+mfd+7fwC8JLJnHJRJNhPouXAUy0ZnB6etteZe5PozwZecwVJiQjoKWBgTKlWtuQsD9zJ3s1JwUN2hLN0sXML1iYFFpIKZCJGNd1yONB0QUdwi0/oJ/jEGjbEUVXFvG8sGOpr4dyidTlMhzQLeATzmLOqmiWFBWpemGoVSxqxeJiKtT4mUw7SIpOnfRNK8U+hwsNRMJKEMgC2139H4UaZPqpCmNGAdbkq1YEx4LCT01L9CmlLVAaYP5E3FnKkFYzZ8KVP5Gap+vpvy6v9d565ty/+u51l7N7UtUNsCtS1Q2wJ/fgtcc1U7Wb58pbIPLDghVclAheUr10iKMkzQ6TBmRWqKgRiIfbpwrjIngGnQ7SgrVcvrKAdqkF+moqnKsNEUkDRlNmRlZQaMj2IFTGDeEKhxTmWlAHpYSBzT+iBQhOVC8Ip2CN9xcV8DUGw324J+LLMRjsUJJs4McKthT1FS5kUgYOtPwwNKFy1l95+UHwMa4hojzoLhHK47AsAEQ8aDw4YNG8quu+4qDRrUk8VLFsqXX34pv/32m6bWpKVmGOtIUzRge6RIJgFwZo5kZGVLSWGRsgJsBx77b9PPcSFhS1MqklVr1ihoVpAPa8iC/awcExdeuWqVrM0rlMIiwJh0qVsHoIfnUqQgGQBZNIoVc6mkpZvwrgb8sFgAPBB2LS3V+9O0L8SJEQgOhF29TRyM0bBL28nEcY1ZZ33LARyTAKkYxHsbqoVwSBw4NZpmvs0SldzcbBNolVJ143GgjTZxMIfvKpMIlgRgkrKAImLcrIgUF2J3DaAEiBRnlzjLJ8yY8DQ1B9z8WQCMIUgciaRr0K94GQwgjd+trn5u18VxkI9jYgBbIGYc7nu+3g0zfRzYsPNbW8bbs2KMGAZFnOHlLDIbJeW/o8yzAKThvM5MU5BVXaeM0eJsLNKUkgFBXs8waIRui4IhwT/uAaCSVDMfj942OLChCZSdlSMpalW+Jkh5NHty5ifmlIgyoZhz0HGx+mVm4MAU/X/2zgLOqqp7/4vubsHEAtQXE2zCTmxRUZFGuru7EVREkRAwkTAIQSUMSgEpAQEV6e7m/XzXmX0598y5d+6dYGZgr//n9/flzol9nh3nrGev9Sw5Tml3jc6KqdwUkwalVLJL3NhEfRJ9lDF9WiWeIKqIqNFULnFS5E6cPKMRc0o6qwAOJBIpgFprSSpVelZ69Ej1mjHOEEwyvZgQfEPqIGOS+kVtyZikRNgSCImHrsUy8bC0V7IIWAQsAhYBiwAIKBmze686Fo5RTtYpT71rz37dYabErfMOPh1TEhc9mKOO5kS6tHLkyGElT4hw0Sop6TMouQCB4URmOKKpaI1AxjhpCRnUuYJcyZqVKBAn9YBrQshkyZw5oOmCc4SD6JSrPqmkQPoMVM5x0qQcYsApl6u7/DFRGo4AqUMkaKlcFeB0hFyNQ8j/Jn3DnfJhnEzuqeRQ5kzqWvNs/J+2L4tDUNEmszNvHGUEeg2hgNNZpEgRKVKkkLZ91epVsmXzVo3qUbHUmFQvCKMsmTNJ9swZJUu2HJI2fQY5tP+A7Nm9O+B0U40GjJUQiNFEPXb8qBw+iuByGjl48Iim4JCelTVbViXGtu/cJfv3HRSyxNJnyCg5smWVzJlJ1zjhRCwdPSkn6KMzpIEg0uyI7BoiywgcG6JM9T5OnNLnDi4HHVO/OmYUGTKGfzqaQm69Gqe8tVeLyqR9GP0QUyUoQ5qMMeKypJll1IpcOOxaYUdTrhw9IaNHwj2VyCANi8ictBBYp+UwKW4nHVFfSmBDOBrCxKwG7nFgrmN+M6SKo+gbk6OjorCOHg5kjEM4nCVkTMSNIQHcGiuGbGEsK+QesdzAc/gsVQ5JBEHqpDaF+kb2kiN6f4gUj9yEjvmYSBF3ypJDiJ4tbU10jWqnxJA5XkLGtMVNFjnlrM+WRqfPKOHOdUzEGucxp44fP6riuZrCFzNvnbHmVPByqnOxdqDfRL86xJ0SeWlFjh47odoxZ9IyxhXVAO3k1Gk6Wxqc/63pbKQmpTmjZAyRaUTG6FhMS0RNekEiiYgdIqyMRo2SksepdJZGnn76eenevY/vCyUFpimdFeqN3WIGUvyJgbCv1BRLxphQwOT8IIgf5qnVMXbCas+NEGFqxSixR6NhrBN6XYtnQhG051sEghHgI401kQ8ja/FH4Fy+V+LfyqQ9k5BtJyohfmZ2R5N7necD2yETHA2RC8Hqv1lZdu7cKWnTOKKn6gyldyIbjh4/5ZSzPhWj2aFaHg4ZYHDib3v27pFMEAnZs6qTS3/i2JPq5AiiUi3IIWOM1gxODREw3CdzlswaiXE2bSjGEYupjAT5gR0+dEgyZsokubJndxzCGH0X43AioMsYojw0gRekIhixDxNNwHWMmKnpZxX01XSI2Fp/nJcuYwYlYHhunFH+CyHEb0TB4FCeddQdBxAHkmMZR1R8KlSokD7vpk3/yo4dOwPRDezw0/4cObKpRkbenNkle86ccuTYcdmza5cc2Lc/UGknfUaHVHK0TnAYIbmOydHjEExplFyBWKJKVNZs2ZRY2bJ1m+zdc1BOqV5LesmTK5dkzIh7jfbPcTl86LhqzJB6QVoKKWD6LDERNqa0NU8V0PU44egGuaNjvJExDs5OCpOz2X5W/0ijLhBL9fkeN9EeOObcg35JL1RIOhuZgBZPuvRp5BRjKiYqwpAC5pqa9pIGUdeTKt5LVNDhY05Za9LAHLyIKDpLEhgyxB2F4o7wCDjyMVEvTtWodDp2tSx4TGSMEfb182uNXgrXMqSHEUk2641JG+JYI67sJj3c66RGpWlZ8vD+XBDZ6KrS5r4npIRpU+Ca6KOcPqVECf3vEKJONSVDnrmJJr/IGI2NisGZc5k7BQoUkF27dmnEHGuDM28zSu68ueTQgYM6NhmvvFfy588nx44fkZ07dkjOHNk1vc68d8/2N+JGrFmQMad1vBsyhugexU/XIwcv93g5RRpVesR+00kayJ6Y6BA4IciYM2mIzEojR44eUVLIRGBBxqAhAxmTMiNjtv8XlZfv5MVFdUrk78hwZMzsRZFfJx5H3l3uVslfIK/vmSYnM/Yfk1Ijxnu36DFP7o+leHSDVomYPu072b5tuzRv1TQ+l4jqnNSIUVQPGMfBvECXLlkm8+b8JNu375BefbvH+/IXOpbxBs6eaBEIg8CWLVvlm6++lfXrN0iXbh0tIROP0bLmz7UyccIkueTSi6Xyyy/G4wqp/5Q/V6+RiV9Olssvv1ReqPx8VA+EA7tq5WqZN/cnWf/XBunQqa3kzJUzqmsk1sF8oC/5falM+nKy7N27T52C+x+8T+5/oOJ5X6ygft3KsmP7DkmXjopGIgcP7lcyBrKEaApC/h0yBseT0sFOGpCj1XBC3VIjigk5gZN05AgpBaQdmYq2jhAw0S+GRICsUUcqjWjKEvopmEkLUW2RmGgBtE6UTDl1SnLlyiW5c+RQ0sGIeOIUkmLj6NKclIwZqLiTIUaM1ucrO8YhM+k33Eu1SWIEOc0ZxmHDz6YNppoSJIuJFMEx49+ObooRu02jv5noGMgRnE+ImT179srevXvOHh+jE5IzZ3bJlTOnFMqfV3LmyiX7Dx6S7Vu3yMH9B5WQINqGzAuTxhVIFyG64BRVXhBoParkUM6cOSV7juyK7eYtW2T79j1O+lK69JIrR3bJlAncnX49cvi4HD5yXEkLFfhVfQ2ce2fD2B21QftVXBln9xTnn/0/dzUlhxgwaW9OlEgg7UUJhpOaamacYjfehozhPo5Y82lJe9ohiZzKR2c0xYV0JQafo/njRMgYkk3HA1WyqKJ08oSWAE+TJr2cSpNGjh45KqdOEC2VScVjiQDDTF97Iz1Mn5pvUf1vjB5OgIzRH0iLcdKUHI0cJ8jAEBXub1n3tfR+rqpMJrLEPBP/1ZLmnsgZt0BxNOugpgN5UpQC90zvVDkypsRKTHlok+pk/g4ZY4gNjjdzx03mBOZDTHSKeW76iTFKCh1EPtfMljW7kmasBUePHZGTR08qSavzLGNGyZkrqxw8eEBOaTpaxgAZ7B5DpCxBxFDW/QQVs3QYOtFKGJEx7tQv89yQUBko4c7htCFDRmdzIaa61CntW9E5QkSW0Y06cYI0q9Py9FPPSY+e/Xy7QSNjfl0WTRdFfWy5imWkQMF8sc5LsyVaMkaBip4YiLPFYS6paUrJTsaEeoKk0ohx3y96vN1iUnFinwIOIE/5k/GfyooVKzV0k5d4p67tk7RlFzp5sGXzFpk75ydZtWq17Nm9RxfBgW/5L1KRdMSFjmckGNljLAKRIrBt2zaZ8PkkWbd2XcAZ6N2vh+5UWYsMgd9/WyKzZn4v//6zSU+44X/XS7UaVSM7+Tw5avGi3+T7WT/Kpn8dDP5X+gZ5o/rrET8djuq0qTNkzeo1AjHIOt+pawfJnTtXxNdIrAN37tgpX3z+pbYDh4N/m13mF196Xm6/o2xi3SpFXqdpo9f0mZ00pTNy7NgROSM4f+gkOAKwuGRETbBrfPIk1ZGcajAHDh6Q9BlIGSDt46juHuMksqtN+ep0WgbYiU45S8Y4oqyQPZqOkslxfJRAiYmUMPocAGaiL/iN/mGHPkeWLIEdeo1qOYGzjQgvZaZpI4KzEDxOKgPmjnbg3+bbwi8KwnRUYJdfRTydZ4YIoE0mTcukyRiHGcKA53AIFJz9E86Of+48SqSo4O7+fTGpTUSoOFVrcuXKKXnz5pSLChSUnLlza0nwTf9slJ3bd+harREJmqLhlOLGNBXkDP10UuRMetXm4ThSQNCMAa+t27bJf/9tE/z5NOnSSA6IjBys9071pJMnSG9yUp1UM8hsjGuJY0guR8uHY00kkabkxNz/bKWns6WtDQGBvoY6/1o5y3HyHRKBVDinD7yEjJl7Rp9E9WFOiEZGOCQL6U1pJVeu7JKe6jiuMsqGjDGEAWQM9zl5Bm2d05paw/87cohr6ajQdrkjPNxkTMj/rYQkESM8Q0wEnYuMcUgYRzPHmJKJripI7jFIlJA7AsfgAonH7xBs3jEcIApjhH3jWlwM8aBj2icyRq/n0vUxbaXq2WmXppKJAlMsPaWxfYkOnlnnjpPWxf2ZD5deeqnsPXBQ+Cbhmv+7obSO3Q0b16vOz5mTTuUz0ve4f968uTVtaOf2bar3w9+YF04UXkYlbCBKjh13CBltH4RRTNUuh4QK9nvN2DNkDKmWcvqUCvmaKDFI4mOkuB05rHMNEtnMP5UlOnVGNWO6h9OMST1kTFzDKJ5/T9FkjJtwCRcNkxSRMtETMe6FI569kWynzf5xjkz6coolY85hD/y2+HcZM2psvMkYs6ifq7SycwiNvZVFINkRIKLjxx/maDtSExljPhBTAkk7fNgHsmL5yguSjDED+L1335eVK1ZFTcaY8zf/t1kGDxyqDmpykDE4OUMGv6PhG/UavqkVeujTzz+dINeWuEaef/HZGAHSZJ+ytgEWAYuARcAikMoQSKGRMcERMEkm2ms6K9WQMedydMWPiEnNZMwfy5bLyBGjNSzORsacm7FGCP87Q4fFi4zZvWu3jBo5RsNJa9SuLgULFjg3jbZ3sQhcIAhAlo4e+VGqIWPY1SIa5ad5v0i+fPnkzfq1kz195Osp38p3M2Ze0GTMlElfa79EGxljphlaJYMGDJGDBw4mCxkz6sMxQqTTm/XryNXXXBWY/YfRlYipwHOBLAn2MS0CFgGLgEUgkRFIoWRM8FNe2GSM0huJ3O2RXC5+ZExqS1FyI7H8jxXy4QejLBkTyfBIpGNIgxj61rvxImO+/WaazJj2nbakXoO6ctXVVyZSq1LmZQ4dPCQfj/9UHnjofrnkkotTZiNtq84rBJYuWSoffjA61ZAxBw8elMEDhqgGFaH0vfr20JD/5LRvv54m06fNuKDJmK+nfCPfzZgVbzIGAcdB/YfIgQMHzjkZ89+m/6RPr/5K7nXo3DY5h5K9t0XAImARsAichwikcDLGiZBJMjImAr4huTRjzoZXh0o/Mo1PKqImAnA8EyIlhIQnZI6eCzImtWOUEHz9zk0IGQMRAyGTO09uady0geTOnTuxm5dirseOP07mxo1/S41a1aTUdSVTTNtsQ85fBFIbGUM6CREUiLDfcuvNUuW1l5O9cywZI5KayZgfZv0okyZOkVtuvUmqvPZKso8n2wCLgEXAImAROL8QSAVkjKnDngTAR8A3pGwyJqmIGLCOABxLxkQ9KC0ZEwxZQsiYY0ePyW+/LZHLLr9ULrqoSNR9kZpOQAOjcYNm2uSatatbMiY1dV4qbmtqI2OAmoo7CI2Wvqm0ZMyY/GWHLRmTusmYTz/+XH7+6Re574GK8vgTj6bi2WybbhGwCFgELAIpEYEUTcY4BaTI0omeGIgI7Agum3LJmIieMAEHRQCOJWOixteSMYlHxlxIWFoyJuqpZk9IBARSIxmTCI+dqJewZEzqJWOISEQvhnLWjz7+iDzw4H2JOjbsxSwCFgGLgEXAIpCyyZikDPyg7yPgG5KDjNHHDpublRSVk8xkiACUEPMmJTrHWs7w+HFtsSm3F2rah0tT2rdvnxw5clT1ZLJmzRJ25eADjntyb6r8UE7NYBMXRlSLOHXKKUsY164u1zcl40yDOB/HnTJ/pqxaYi9zPB/3OXP6jKTPkF7vFamh6XDgwEFJmyaN5MmTR/755594a8ZoCcBTp2X3nt2SN2/ekNUsKGlnyknGNQbCPYcf3hwP3uBBe+hryuBFYpRRP3GS0qCclyFQrtPv3MQmY+KLifu8SMeYU540fZCQqsGMZ0XTww8zznPOzRDnXHBjRrlUylA6c4iSpfEz7s389bbNrClp0zjlVuOa0+buJ46fkBNa+jHyccI6kjFDxliyYQYb+iCu+cc1OMbdzrNjNq1kCvMM4cgYxgIi2ljefHmTbL0xc4znOM2akz5drOfx9vCRI0d07LBex2VgQTld/psupoRuXH2q5xw7riUsKXOZIUwETmogY8yc8b6vwmFH/7vfMbo2HD8h6dI77zy3RZumdOTwEdm3f7+WN82VK5ccOXI40TRjnLkT2Tzk/h8M/1D4NiAqhugYaxYBi4BFwCJgEUhMBFIwGUNt8vgTA3GCFOGlk4WMCZBQodiolEjG0F9xon7ODsBhoiTrnB/naE16EEuXNp1WQqAMZbZs2WK1xY+M4SN90peThaoifIBnzpJZnn3uaRVj9DNKcI4ZPU727N6jH5J81GfOnEnuLX+vlK9QTh0xPyO0/tNPPpc9e/YoyYEDSMnMF196XrJkCSZ/IDQWzF8kP839WS697BJ59fVXlPihnfPnL9Tymzi4tevWkn/+/ke2bdsWdEscs7vvvVty5syhvx8+dFh+/HGOHD92LHBcuvTp5dHHHg5yRHkeynlOnjhF9u1zPpTTpksrt9xyszz7/NNhndLDhw/LZ598IatWrVYChbGCk136xv9pCDg4DXyrX8Tjg4/pZUuXyayZP+g5VE3Jnj170Pn0F7oyc+bMCxByjIFLLr1YHnviUbn00ksiuh/pUIsX/ybfTZ8lF19STN6o/nrgvL/WrZePx32ieGBFLiostevUlKzZsoa8Ns7AlxMmye+Ll8jJUyeFCED65NbbbpFHH384liOzauVq+X7WD0LlKYyULO/4feCh++Tqa66O83kUk+kzZc7suVFhgqP11ZRvZOH8hXL8xAltM47Y/268QSo99aSOca9Bus2dPVcr21S8v7xUqFheD9m1c5cKZW/fvl2JqOw5skutOjWkcOFC+nfG8rSpM/TckydP6RgsU/Y2eeqZJ8MSXX9v/EfGj/tE9uzerU4751111ZXy0isvSrbssed7KLD2798vv/w8X+9/x113yCOPPhQ4dP6vC3SeQaowZkuWLCGvv/FqnGN/7Jjxsm7tX7qGcB7z88GH75c777rD95m2bN6iGDC+atWpLhfHCDZTOWzSRNajJXot+uC++ytIxfsrxGoDuimIpi5dsky1U66/4Tp9jg0bNsq4MeMFghn8ryh+uVSrXlWJJa+FImP+3vi3jB/7iezevUdPyV8gv7bTrds058e5gvCq27JmzSr3lr9HMmfOrD+zNv0879egnZEcOXKcfZ4zIkuWLJWJEyYLa4iuOWnTKvnz4EP3y403lQ66/t69e2XO7Hky/5cFcufdwX3nfTbIlBnTv5Nff1ngkMsx63X+/Pnk+Refk8uvuCwWHhBCP3w/W9deCB/OgXyoWLG8Cmv7WbRkDM85feqMWJe65JJL5OZbbwr6nfEI5tdce3bus77M/nGuHNjvrEnGHn70oQDu5rd//v5X58zuXbt0zqRJm0Zy5sip70j3Nc3xPC/vye9n/qCYtWjtpE6Sbjpm1DjtI/rnxptLy4uVnw+MyYjJmDMiEyZMlAW/LpTTp0/xKtMxftPNNwpj8dChw/EW8KW/mIdr16wLmof3P1hR7r7nrljz8N9//pVJE78S5iJaRIwLNhCMXV78cn1HWrMIWAQsAhYBi0BCEEixZIxTlSdCxiQ+CER46eQhY+JiNVIeGRPXTmJ8uii+5+zcuUs+/fgzwTnjgzJPntyyZ89e+XP1Gt0tzZ07l7xQ+XklO9zmJWPWrftLnQCIFUiYfXv36gcr9sxzT8tdd98RdD5O89iPxkvBggWlTJlb9SOd3yiJiVV++QV1Kt1Gacyp30yThQsWSfErr5AiFxXR3cWVK1bKjh075aKiF0m1Gq9rJQdsw/qNMvXbaQHHjuObNGsoX3z2pV4jU+ZMwq4iVr/hm5IjZw5ZMH+hzPrue3Uc7rn3brn9zrJaBppdUAynbtvWbfoB/+sv81X4snyFe6VosaKBph7Yf0AmT/pKP8TBtGChgnLk8GFZtmy57N+3X3VbICm8O9HckxBvcMyQIb06OJBLe/ful7Vr1ipRhkVDxmzevEWv99c6x7ktULCANGpSPxYZ89HocYo9H9q0Dx2JRYt+k61btkqxi4up6G9c0UObN29WbDdu+FtJAoiQlm2aK5EBKfXzT79Kvvz59Do4vxxzyaWXSMPG9XyvjSNARSTG4dVXX6XOEaQETjfnQhC9VKVygJgwDgRkyOpVfypWtB2nFvw5Fweh9ps1gxyFUHMHZwRi8e577pTLLr8sIkwg9HC89x84oG3Onj2bjk2eRTEpWkReqfKyFC12UeC2Cxcukh9m/ij//bdZf7u33D3y9LOVBOfx808nSKHChSRXzpxKDODA0Rb6kHEGKcncu+yyS7Vs+d9//6Pjg/lzW5lbYz0aY2jat9OVQIFYYM6A16oVq2Tbtu1SpEhhqVbzDYOcXlQAACAASURBVClQIH+cSwoEGSV4//13kx7L/V6uUlkJJAg0+oCxf+L4ccUAu/mWm+SVV1/yJVV43i+/mCQ5c+XUsZ8+XXr5559/ZVPM9UuWKqGOr5vEmDzxKyUgiDphXNV5s6YUv7K4riXMwb179qpjCAFIdRnmMYSQmyCmlPLihb/Jli1bA2vPzbfcLF9/9Y38PO8XKVr0Ijl0+LDs2L5D1wX6o3adGkpyuM1LxtCeKZO+UsKDNYkoFXBgHBQrVlQaNW0QiNTBiWV+zJ0zT/vPkCfMVxNtBNnNHIN8gKi96+475a677pDCRQprM1iTvpr8tYDTDf+7QSMkIJcYe1jjpg11bpuS1vN/WSg7djjPFErjA7IbfCk5nS5dWrn8iss1soU1kOtyLmRZj15dNfIP4/kWL/pdZs6YqWvqlVddqaQpJMTKFav0+Xin3H5HmVhjLFoyhnvRjm++nqpkOng99/wzuvZwb2Mc16l9V11XW7drGcCd9tMny5b+oe8W5kOlpx7X5zyL+3H5bvpMxResGQ+ct2bNWh3rHMcaQWqOqUZFX33+6RdKCkN6QQj36N1VFi/6TcZ99LHe35BakKBvNqgTFRkDWQmxTZTOlVcXl+zZsunasHbtX/qOMe+JTl076Ds8GuMdOOHziboBAQ6MY+Y4hAtWouS1SsDxrWCMeQtZuOnf/4QNENaPHDlzKsHIOxqS1xCc0bTFHmsRsAhYBCwCFgE3AimXjNEwiwgZk/j0aYSXvrDImAhB8eCdkogYduP79R7gfKg3axj00caH7XvDPtBIED42W7drIfnzn3XQ3GQMH5JUr8G5wwmEQFixYqWMGfmRhrTzUdexS/vAxy0fxr179JVjx49LqzYtJEsWZ+cXYyeVj+Iu3TvGinKZOGGSfhATWYIjYoyP2t49+6lDhkNIG9w48/EL+UI0CDvsOGmvVHlJSl1XSkaOGKVOAh/oZievb6/+6hjjELFD6mc4Wd/P+lFatW0RIAM4DsJj5IgxsnrVKnm92mtSqtTZSj6kbvXs1luIJmCX8H5PTv2mTf/J4IFDpFixYrpzbnbEuS5Ew+CBQ5UciYaMMTjM/O57ddT8yBiczG5deurOOY6qsb1798mg/oM1isSLabhlBHzZDaZyU9v2rWXQgLc0AuOVV18OiOniRBPBYsYeZILbcE4pkYrj26DRm0qoGGMMMBZwiHieps0bBY2VUGlKJiUukvK9BhOikapWey0YkwFvKdHixYRzenTvLfnz5ZOGTRooEWNs4YLFMn7sxzo+mB9tO7SWHDmCo5PeGfqe/Ln6TyUhS994g3wwfKRGuECQYTjqkF1YsxZNlESF6KrXsG6A2Bsy6G0lZ7ztNu1g152x8ESlx6VCxXKB9hH50LtnX4Gc/V/pG/SZI12rRrw/Up1ZCI6XXqks/Xr313YhnmyiVN57531ZuXKV5MqVU5o0bxSrmhdk4dC33pErr7pKatR6IxDxxFpBlBhEDf3nV/UHMqlXj74asUDUUNp06eT9YSOUlGE8k1rEud279FTHu+ztZbTvvNazex+dX2C+csVqJRwg7iCoTDt+/XW+vmohap957qmgS7jJmG49O2sbILi4F/2BUdHMRHLUb1hXiQpjOK296IMdO5V0IhLIzyBOiboj0iJvXif6gPWhVfO2SvI0b9U06LTRIz/S47v36hKUpoXzTjUlnjMUGUO/vD10mBS/4gqpUbtaUCQaJNmQwe8oOdGgcb3APSGpEXK98qriUrtuzQCRTR+w7kN6QaTyzvGOsWjJGHNTIga5J+OrS/dOsWCDlCLCDDKOtnrXm7/+Wi/vDn1P1/uK9zlRacZYy6ZM/loxYt02bT569Ji8+/Z7snHDRv2NPrvjztuDzoUoGvbOcP17n/49pXOHbnLJJRdLlddfkTV/rpGRI0brmHaPx7giY1iXe3Xvo+mITVs00Wc2xruQucbzcM9oyZj1f63XPuVdzlwyKVSMf9aeX37+VecS74rXqlYJ6j9+f/+9ETrW3GlKhw4eiiraznfQ2x8tAhYBi4BFwCIgIimYjEni/omId0gjO3fulrk/LkzSxtxd7lbJX+DsjmSkDkPiNyoiUIJum3xt9X/6KZO+lh9/mK27XGVvD45C4cPqj2XLVZDPOEF8MJrdQkPGsGtGmkm58vfKveXuDvo44wN47Jhxmj5R6ekn9e8YH7E9uvbU1BscBzcZg7MKEcIHq9v4wOPDFUeRXTYTqWKO0faMGCW5c+WW5q2aBDnn8+b+pB+StJ0ol7vuuUvuvOt2bStO/+hRY6Vh4/qBdkz9dro6TBwLSePtN/CAvMiTO3fQjiZtgfT5ZPxn6kA/UemxWBEApIORuoED43aaSGGA+MiWPbtG6fhp7dAfOL7xIWPYSR0y+G1fMgZy48svJioJALZuw3HKlDFjrCiAcPOJnVUIMFI5SMtiB7lajapBVZxwOLt27qGXwWFjt9UYxMCwd4fL1i3bpF6DOrpb7TbGCClX33z1rW8USGJoxpA2MiEKTIggGPHBSI0oq123hhIBbmPMMA7ZccaeePIxqeBx+iZ+OVl+/H62ElDsLj/40ANyz713Bcbff5v+U4IKu+rqK1XLgbS7fK4IDSJSZv8wRyOy6tarHdQGokXQdLju+lJ6nncOsYuP40gqVPOWTYQUmEjMEAzFLi6qkQE4cJCdXMcYqYUQjRCiRIS4I28YC/37DpJcuXNKk2aNYqWe4QgypxhXRBQwbwoVKhi4Nn/HgcQpJv2FtBsi8cpXLBcUcfXxuE81mg3SiPHoNUMqEVEB+VeDCKGCBQKHMa7GjBqrEWRg3qFzu6BLuMmY28reKmv/XCtvVK+qqX7Gdu3aLV06dtN/Eh3HemaMMQKhgMPLmG/Rqqnv2tOxfRclMzjfrE0QuZDIl2vUVIMg3RwiqPbs3RtrTXVwe1sjCP3IGIgp+gwdEggMNyFq2gyhkDtPHl0rMYidfn0GahTQU888JbeVuSUII+YsqX9EhtHX3mi7+JIxRGB06dhd79WgUT2NnHTjyvgykR3MPVLV3Gbme9MWjYNwIgoPwoX5DEnobS+pQO8OHaaRI7zHWrdtKblckShgOKDfYCUniQojMo1+Y+5BnLw1cKgSQMxJY+HIGDZHIMdYH4h08ot6Yc1+a9BQjfqMhowBwwF9ByuJDA5eLZsAIfnLfJ2H9B+Rfm6c/ciYSNYQe4xFwCJgEbAIWAQiQeDCI2Oi4Bv4KNyx49yRMclPbEQBTszoSv42nx3mBw8eks4dujo7xj27aMqOn+FUL1q4WPLkzSOt2jQPfKAZMoZzIB7YTfYaH29E3mzduk2dmjbtWuohfJj26NpbdRhKXVdStV6MhokfRqSp4GhAWHTu2sF3l40daD5s2e0l6oDUBGPoHHwy/lP9J07sm/XrBDWVSBV3yhCpHgP7DdZjatSqFqs08qqVq2T4sBHqoOD8GONDu32bTqrx0q1nV18hVePw6i5xvx4BPL/9eqo6Kc+98EzIHfH4lLY2eG5Yv0F3wf0iY0iTGTt6vDoaOOn0SVwpSeEWTMYLu/cYjlyrts1jOXJEMzRt1EKPqVW3huqJGENjg7bicNZv9KavWC9jgogbwuIJpSdtx1hikDELFy6WsaPHRYwJTnb3Lj0kd+480qZ9y5D4mcgV0qcgPNxmooXos7vuuVP1ltym479DV/2JaLOGTeoHRavxO1Fl6Keg9+Qe5+A9qP9bsnnLFo1WchM45h67d+/WcU/EHESAlwQL1eekPUFgYpAkOHLe6CPShDq07RRDxtSXAgXOkhwQa0Sa3f9ARdUn8jNIU/obItdLprDOEFUD4QN2RMexpnjFhEmVI5qNdInqNd+IdRvIXtIEwbZV25aSzUfLiIiDd4YM09Sujl3aqRi2MTcZQ9QTkSveVET3uPeSMVwHcuPtIcP0kvQf/eg2iCAiXRg77tRIUkRYUzF0cR548P6Qa7p7nkDGgJsfGUNE0s8//axkvTfiI9RYgGAg5ZXICr81xPQ1ZDQRUolFxtAeSA/WDlJL0WAxtn37Do3IYWywbpCqBZHhtuHDPtAUv249OgcILsbVe+9+oH1CFJOXYDXnM2YYO9jjTz6m+BvjvdS/z8CAaDnrWfHiZ4kiUoog/9zvvXBkDBscbJBAnL9Q+Tnf6DVIlUH9h2haXjRkDBszpLQSMffkU0/4djFk28D+b2kklncehYqMCTVW7O8WAYuARcAiYBGIFgFLxoRB7MIiY6InYoAuJZEx5MCzo40jSxpIKOND9P33PtT0inYd2wTyxA0ZQy58p67tQ1a3YZeXj3ocI8gHPr75aJv05RQVRsUQtCxb9jYVkfQK8PJ3HO6hb70t6TNkkIcefsBXbwJn74dZPyrRg27ENdee1bhxkzF+WjTeZ+dZB/QdJOw2o8/Bh7iJIqDtbw95Vw4eOKg79O7oAqJ32BmEuMKx9DOiPUg34Tqt27bQKAiMnVscTqIZcGT8LBoyxtGROnuVcGQMmBFxQZoNO544gJQl5dnjY24yBn0QxHb9MG7cwBG09JIxOBs4nURSPf1scCqI+zomHYoxZcYWf08MMgZMIABx5AwmpJW5yTd3W9CJIZUG0dBXX3slJGykPNBuxk2vvt2Ddp8NGYOjSnRUFk8lMvRPiIrAnqz0uEZ+eNcUiBgIGS8ZgxNFlAP2wEMPSEafql7stqMBA+EBWRGpxoMhY1gLmHsmNckNAtdu26qDLxkDyUJ0BsK5pGz4GX3Kbj/H0R+kfBiyxU3GXHHF5Zpa5JeKRiQgzxcXGYMGFJF8fgY2XTp1E1IvIC6JdjDmJmOee+HZWDpZ3rHpR8bwLIw7ohuImiHNyjwnGHTv2kuJTVLz3GaIA9LcOJ50JcR/EXMNVbGM64UiY/ibSf0kDdWb1hOfdYFzzFhJCjLGrDvouqBxZdI8+R39Jwgn3nvgAVFG+hnGXG/XuqNGobnJQObbgP6DhUpuzVo0DhkdCMHWrXMP1VrzEoVuMoZoT6LCvBFpXizDkTG8X3j3vvTyi1LGE81qrhNfMoY0WNKUiI706rWZazMueP8RaanzsF9PFabHLBkT31lhz7MIWAQsAhaBSBFIQWRMsGhtklVSioJzuHDImChA8YyslETGmA8qPrrYRQ5laCwQcYIz1bAJufaOgx6utLX7Wvv27pNOHbqq09izT7eAk8SHG2kZpBSYctqEurMjhyPpLkG7fPkKGTF8pH7EUuklpGRzmjQaYs7HpFtvxZAxtKFt+1ZK/sRlODXD3nlfr0MEjPlwBw/SiW68+cZYkQtooODwIXCZzaVxEuteadKo5ojZvUfouGWz1uokoKNgKuV4z4uKjPGU6wpHxnAfnNxxYz+WXTt3BoSX+dh/8MH7VXQ3GnOTMTjNfo6xmzBxkzGMi1bN2ygh8NQzlaRc+XtC3hqdElJLMDQ6TFpNYpAxigmVdD4CE6qnnNb7+GGixFqLtlrO/eFHHpSHHnkwZJvdkQ/oKBnND04wZEyJEtdKzTrVYznRbjIGsgZNDq+FImPWrl2nER3MAdKHlKzzszQixYoWlZeqvOhbRc3vFONgh3M2Q5Ex4NqiaWuNWIDIubbE2XQ1770Q1ka7A3OPKzcZ8/IrlYUUIT+LlIyBdHvs8UdC9uHQt95VQW0IG4gbY+FKW5tj3GPTj4zhuEULFqu4OSkojVypKIgZE2WBbolfNSKiAkmjIvoOTDDSdZ548nGNBvFaODIGgoF+Ye5CbCDEHK3RHnS81q1br9ElpNkhws56nxRkDOlY3bv10pFN2qkRNiZKj7Wic7cOGqlJFFvZO8pI5Zcc3SD+RmRLy9bNAufwO9X++vYeoP3Auhyu9LchY71ivG4yJlKCMxQZ46yNbTXVCdLer4IT7Y4PGcM7qEXTVjoP0YpBBDqUsekxaeKUWPPQkjHRzhB7vEXAImARsAhEi4AlY8Igdm7JmHzJWBo69ZMxfDTxUY82C2KWhDuHMkfE9S1NKcIBNFEbkZIxXLdZ45bqzLrJGH7ng3/L5q3y1ZSvAxU/IFzYbXaLoxJxgN4DqR1V2SmO2YnzthkHk5Bv786jm4xxpwaFWwBOnTwlvXv102gRKtsYEVWq6/BxX6deLSVU3EY5YxxGKk+Fw5R2UjHG7FhTCpSoARwfQvfdehju60dKxviRfnGRMdwHhxkihcgKyBCMyjUIlYYqT+6HYULIGHcaB1ExRmfI7z7oORAtgXXt0SngLCUWGXMWk99k6jdTQ2KCJlLTRs21HZR2fvDhB0IOLbQljGh2+05tgtKMkpKMMakUkIpVq7/um0LnNJpyvTm0ulmklhAyxgjPcq86b9aKVbXN3QYq0UA2YOzIm9TKIDKmSmXfKlKck1hkDLouCMY+/UwljT4xllhkDFF+A/oNEohsRFJNSWpDRqHVcell/qXmSRNCNJZ0k507nQpWRBsyjyAJ3WtDODKG1E1SLonCYU2KpLqWwYH3C2s2TjvEQPErr5TSpW9QnZjff1+q4t5JQcYggMwmw8aNf2vFLqKsGBvtWneQ28o45d6NnhWVgBDBhphkTCFY37R546BoNEgtrkcqWuNmDcKSMV9/9a1G3Vx5ZXEV1DY4u8kY9xoVbm6FImMgsZo3aaWn1mtQV1Nu/Sw+ZAxEMiQ45o1U9N6DqEWiFzHep2bjw5Ixka6Y9jiLgEXAImARiC8CKY6M0b1N/f/iTxCEBSPiy6ZRcuRcacYUKJAvKAUjvh0av/MiBiXo8ikpKoaGkV+PoCElZBE8DGXoSFApCY2Zdh1bByoORUPGEPWRLl16rebhhwNOAdf7bsasQBlb8u5NyDhOGAQIeifsXkarZxIfMgY8EP1FdPXii4upQ0LbCRMn5aNN+1axIhcgMaZP+06jczg+UmM3ko9sooH4kEcrxc+Smowx94SUmfrNdPntt9+1mhYlfNEQ8Ush82tnQsgYxkKThs2d0uLl7pZnwqQpUToZcU3EQnv3QxDaKa2bmGRMECbfTtdS115M3G2GSCR9JZQRgURaTrg0paSIjFmxfIXqHKEV44hmZ4l0eMZ5XELIGMg3yFr6m2pbt97mn6ZEI0zFnHBpSpTW9ivpzfmJRcYgJkz6JRFzbv2PxCJjGE+jRoyRpUuXaXoQlbnSpk2j6zAl04nuC5V6ZDoLEoI0UIRp0RrCEC12k6rhyBiiL1o2a6OEV4OG9QRx5kgNEoay4AULFtSqQZSZNpaUmjHcgxLLs3+co4K46H1BvpAm27ZDK313QWhQ0ejosaNanrzYxRfLwP6DlWyqVr1qENGP/gzvSbSDIG68pczdeJj7hktT6tqjs+oRxWWhyBj6FNL3zBlRko4UND+LDxnjnofh0pS4368/z5ePx3+q7yvIGHcKrxXwjat37d8tAhYBi4BFICEIJDMZszkWC+DJREjIs8U+NwrOwehTOGTMgsRth+dqd5crIwUKnhVNTNKb+V48CmBizk9pRAzNGj3qI1ny2xL9qKcqCEKrfrZ58xYZOvhtrZjUolUzj4DvSN0tRCQwlBFZ07lDF91BrvSUvw4D54LR0SNHZfy4T2TZ0mVanaNF6+bqYON0D3/vfb1F+47tAro1kfY9FVQQ8OUeOO3eKhGhrkNePFo1nPdm/bqa3tSlY9eY6lNlYp2GFsyEz7/UqIKu3TorZpFam5btVBTx5SrOjq6fOWTMOzHVlJyqOn4WOjLmrRgBX8ouB5dV9l6H6kB/rV8vH7w3QttVs3aNWELGoe6/aOGigIBvn/69wqQpOSV4a9WtGSTgi/7Cjh07lARr0Lh+yP7CIaZfr7r6Kt0pNuaQMc61o2l3XH0VDpMe3XopSUc5b6dcuz/Z4Tjso+TSyy7VaiRucwRmfxCHjKkRIk2ps57ipCnF3hmfNnV6jGbM1UECvkRGDXnrbeEZWrYJLsce13PH9XeHjJmmJCRpNX6aGE6aUntXNaWzAr7t23TUcu9Enz37/DMhb8fcgmBwylufJbycyBhHiJb5E5qM+SpGM+b6EAK+o1TA10lT8hcSpnED+g6U7Tt2SI9e3YL6yPQtx7DOuFMl/camk6bklLz2GvpTw4e9r3Ndy6RnyyaMsdffeC2oAlO4voHgQtuGymQQ77ffUVZejEnN4TyHjEEnxAj4Pha4nIkoYe6/VvXVQHROXGOBaLW3h74jRBY6ETzB6VFo9iDW7ETGNPYR8J0q06fNiNFeiS2yHNf9SR9jjWQMduvZRcnatGnS6DrCbzwzFcUgJ8tXKCdl7ygrgwe8pWlf/Ntt27dtl359KNN+Qku9h+orzhn2zntCtTIntfJs6poTGTNABXy79ugSBRkzU+/HGHEbIthEqXIP7uVnDhnzVoyAb0ffikt+53Vo21GIyrrjrjvkhRdDR8tOnDBJqzDedPNNSgoZcyJjPogpbf2YavRYswhYBCwCFgGLQGIi4JAxSxPzkrGuVa5iWSlQMLZEQ5ot24PJmLNRMUnUnig4B+P8WTLGvy9SIhmD0zF6pBNqTPg6ZXT97PffnLQcHJwXKj8fiGxxImPiJmP48GZ3sk27VgFygt1JnM6HHj6rrWEwwinr1b2Phovj1LL7hojqoAGDNSIB8U0cklAiiOzoQra4d47jS8bw4e6IaW5RByh//vyyYMFCad6yqW/IOg6vEUml+giOZagdbJ7FTdbgQEC2ULEDPQC/5/sV8uHjz8KSMaHGmpOm5E/G/L74d8mZK1dQOVgzFkaOcBxUnN9QJJF33CSUjMGxx8GnNHbNWtWVbPEaH/4Qd4sWLNIyyje7CCw3GVOtxhtRpViZ+xCKzy62XwUVp+rOkiBMKEk98ctJSsS9+loVKX2jv5M9ZfJXmqaB3ojbaeO+SUnGEOGG1hHOVslSJZWMCDWHjh09JukzpI9TaNRglVAyZtSHo1WwmdS9UHOLNaN3z75C9ZmWrZsH6T6dSzIGkdbePXrLtSVKqLiu2xKTjNG0zu69BULgrrvvVGee9aFjlw6+0YWskSuXr5ByHkKB9i1csEjGjhmn6Z+vvn7WeQ5HxqhQK2vSur9U5J3KTm4dL/dzow1jyl5/NHqspjqSatmmfetY83bGtO/km6+/TTIyhrHQqX0XJfd4r0GQly1bRp6o9HigLRB6EHtsQPA72PB+8uriQGQNGviW9gFC61Rg8iNZKW/dqUNnyZA+g1bhcke/JDYZg67Xgl8XSKFChXyrlvGQ6EONGA6JflQ6d4OMyR3RR+KYUR8JUai0v3mr2JXAuIhWNuzdX/bs3qPRQkaAnr9ZMiYimO1BFgGLgEXAIpAABFIWGRNSxTQBT6hv1OjPP7dkzG2+bJXTahqfVMDEDxxvVZvo0U2aM/hw6tG1p+zcuUs/pFu3axkrWoJj+PDaumWrUw7XJeRqyBgiV3BKcPC8RlTNWwOH6I6su1QmH+9EP1ACN1++fI6YaEy3sYPeu0cfFWNt1rKpkhm04713h2uEDIbwYpnbY0emEE3x/rARQvUPd6RPfMkY7kUpUQgJ/QhPI5pCVKNWdV9HlXb26t5b+ADHcalRu3osXRmuSdUkiCw+3I1D7Ij/fqXPx878o48FC4iyUz7qw1Fy4sRJPab/oL6x2hCO9AtHxnz2yee6Q+1XuQjCY/4v85UYK+JKNwg3KhNKxuzdi8PbR8U+qUzVuk3LWGV62bHv0bWXEjY4BV4nicgYHEqnqs2dUU+izz/9QlMWnnk2uLw0F/p43CfCmHJjgpNC2WnKyTL2WrdrJVmyZA66L+ODyCqeq33HtqpX4bakJGNYGj8cMVLHM/bMc0/LPffeHQsX1oPh7w6XGrVrRKwTklAyxinXPEbnOZWYGjVpECtiAkFtyg8TLeBNA0tsMqZw4cJaUt0veszRbflKUzu9RF1ikjF0DCmSjENEyyHISEsh8sfP1qxZK5+M+0SdaO9cgDiEQLzv/opaetlYODKGY1iTGJMYazglrr3kMqK87wwdJu06tJHMWTJrhBIRhaSU8pvbaON77wxXrbCkiozhfpO+nCw/fP+jRiZBYhFZ5K6C5pRZ76hNYw7yrmEu+9kXn01QQgcjcob3mHeddcrJT9fNCm8J8MQmY/5cvUbfhYx5L7lGGxEdf2fou3L82HFtM1GvvGMjMUfIeJSum/RP42aNJUMGJ/XTGITgu++8J9dff51GTLmxsGRMJCjbYywCFgGLgEUgIQhYMiYEeueWjEmuNKV4sFQprJy1t/v+WLZcxoz+SEt3shtW6elKGgFCf0KkTJ86Q9auXSsvVn4hVmj8yhWr5IPhI9SB4niiF0pdV1KKFi2qH3AIlbIDmS9vXnUgcCiMIVjbpWM31RJAFwanRtOUjh6Vb7+eqh+/zz3/jIZLG9uzZ4+Gn1PZJnPmTFL29rJaeSV79mxCKhTOGk7HI489oqLE7o/En+b9rE6NU9Gpu2/6QKiFAa2cAX0HBHQXKlNStOxtIdcRPr7ZUWZnFpLrzrvu0OpQmbNk0coiK1esVIf4pVcqB0VscB8cGYgv8OP5iK7gwxidEnabcQZmTP9O7w2mOF2UsCU1BgtHxpjwfaJ7KK9qKg9xHo4w5FrF+yvIXXfdGSAJ0ExAA4CIhSZNG2m0RCQGUQFhgfXq28N3NxmxzWZNHAcIcguNB2M8Mw6OeVYcqScqPaH6RhiVWaiqc+TwEXmjRlXFwGvduvRQ8WUEp52UkzSyadMmxb/ifRXk6muuDvsopPEtX7ZcMbnzrjslRwxxopgMH6GRUV5M3M4rzsyTTz2pfY9RMpY2792zR96oXjVW+gbHfPnFRNW7oCw7FU28kSuMfcoqY3Xq1ZZrXeXbzcMwf0jzYE55taAguZhD4IJYNJWhSpYsoWOB1Ic//1wrREmRssG4jUuXxNwTfRDES0krI03JT9OJe3ds11krNEG2uKMQiHphV571iDHMuCeqgd1/SC5SStDRyJQ5s1Sv8UYs7Q4cU4ScN27YKC9Wfl5uVrNQ8gAAIABJREFUv/N23741TjrrFOlrXjNRYDw3ZCrRVqSMQQgeOXxY/vhjhRCdBonFuuWdb47A8Ed62R69u/lWo+J5mjV2xr2j+3G2NLa3PawlpNCwXmJVq70eMuJq1YpVMvy9D5Swuf+B+wJVgSAHiWxkzjRoVD8gwM71wG0I5cI3bPRNe4HwJFWKNCbGIoQ714doOXb0qEAMLF78m5I8hoQwUU5cH0K5RMlrlfBn3tE/RYsV1Sgo9FvQJjl27LjOfYOlGUulrislNWtXj2S5iXUMc23oECdVisp0pOV5xzJkuCEm6Usw8zOwH/b2e0IlK8YEfX9PuXs09YeNg8ULFwsVzFhPEJ33pqaxniPGDCnUsXP7sLoz5v6QfZB+Tgn2akHN4jqkOa5etVp/pz8gytBkY578+ut8ff8tXvibMOeerPS4FC1WTInhS0JokZkbMA+JEgIX+uOG/90gDz/6kGIIgcb1EanPlDGjEHHorbLnbJq8L6tWrpKHH3kobFW5eHWsPckiYBGwCFgELngELBnjGQLeqI9zn6aU1JEw5oHPPyLGPBkh7Oz+mfLSpFnw4YqzTNRB5Zde9HUA+PAifYUPR1IHTOlfc10+3vmgrvLay7GcM5zonj16y8EDB5XMKVCggBQuUkj++ftf/cDlw56de68hfjp82HANv/YaxAdikThPxkgF+vmnn2XG9JmB56McKJESV10FQRIcueC3wtG+0SM/UqKHnXLKEYcK1zfns8PIR63B1H1diI06b9YOlMp2/w08Bg4YrIST20hnqlb9DQ0Jb9+mQ4AAw/mt/WatQIqAHxnDjvovv/yqxBoRSRiOAw4URAHnTJo4WYU+cc54NkiP06dOy/r1G/TfterU9E1h8uIFmQaRNnPGLCXWMEq9EumDvgljAgdpyZKl2p5t27bpMVQrgfSA5HJjS6QQ5ASOAAaBgDNLn9AXpHNdVPQi3xfTt99M1XsY4zlxlEgPwlmJy+KLCQQS9zVtJmUOXJkftL923Zqa9uE2SLpZs76Xn+b+rM8GTrfedos6fZA6XOuPZX/oOKbcLpYrV06574H7NHWMsc81iKTg/3DYMHavy99XPkhkFpIU5xInk3u5DXLPSxKGwwlnD7FW+ohrsW7ceNONUq7CvUrMgDn9hfAuBBFpHxjRLxBikC7uMTvi/Q+VFDRrCamK6EhxDBFpEFDeMuns1NOGFStWahv4e4X7yssdd94RSBchYm7u7HkqumvmJBWKKlQsH+SgGjIGh5uxSYSHKRFNu53nK61EqJsoY4799NPPMuu7WSp0jkEgQmpBrOm4P3VKySbGB9Ekpg8r3FdB1zs/HStwgGQiqi1DxgzSs3f3kGsPWi1ERDBWaCf4s27wDBjrKU67sU0xZDkkL20DY8hexhyVhoxByEAub9r0X6zxAmn83AvPBZHTEC5DBr8dGP9ch2tDmtN/rP38HYO0Y5wTUbJzx04laSA0uSfnsB6g6eKOaolr3vJ3iEU0UyDwX3r5RbnNhzw3KaU8Q6OmjXSehTKu886Qd2XHjp2BtRdSkTkE1sxB5o3bHFH65TLzu+8FAhfjHMYEZCDvPK+RagYZSlRPAIPby8jtt5eRyy53iGiMPiblkLnsNsYQguc33XKTDOw3WDZv3qw4Ik7MeyLSCBnIHtabwDzMkkXXc67FuKIfvdFXjGnWfqpocR7HUm3whtI3KCEX6b0j6V97jEXAImARsAhcuAhYMsbT917n79yTMd7BaJyLxE5Vip6MSYk6MaGmLmkzpMGsX79eDhw4qDvlV15VXCM3iKQIZ6Rc8GFLZMo///wj6dNn0BLUfIBR5jOULgV5+OgR4Ezt2rVb0qdLJ8UuKSalSpWU4sWLh4zCwOmEGKHs6OEjR/Sj8LLLL1XHjvQCN+58QLIz7Gc8o5/Apt+x3GvhgoVyb/l7faMw/M5BzPX335doRARlovkQL37lFdrOcJjilCxcuEiIZEmTJq1cccXlcuPNpeWiixxnAWcOh+eWW26WUteXCnJO/cYcxNXBg7ExSJsmre7Scg7OGP3Ac7IDTBRA7jx5nDFww/UR7ebSNp7zwIH9PnCkkbx58+hYIAprz16nuovX0DZwkzG0i7G1YsUq2fTPv3L02DF1FEuULKFjE0xDGaQe0RobN27UtCF29SHqcuX2F6r2Xie+mEAIUFqXXWTK5eJ8ck+iuIg6c0ckmXsS2XXihJNW4LYMGTLqDjyEBsSHn0FKMQcgAY4cccg2t9HP3h1s9B4gUlev/lMJuiyZM2ukTumbGGdFwkZYua+N0+tHOOJk05eMLf7OcV7jb5qi6FKh51iiLdhZ37p1q1AyHO0R7buS1/rOV7Rw3ISJuQ8ElRkfrGlHjx6J1QbGI0SgMUPGQB4+8ujD2hac0v/+26zXuvnmGzVaAGLEbZBfRML5GREg4IEDjVPvZ4zPUKLiRu8FfS2iFEIZ4w6RXlKBmDOUxc6aLZtWYyLCAgLMbXv37JUTJ0/EulzGDBljzRFIB4gkolvQzMmQPr2u8bfcdkuAdHNfiLULAo51nXkPKU/0C+MU4mrc2PGKJ0QMxCRjINQcYMMH4fRoDDIAkVkimhCF9iPPGfeTJ30l11xztfYpFdnCGfN4+fIVigHVqQwxwXMRheaNBqM/ENL1Ep7cAwLHj5xgjjPXY80VHwz27z8gpIMSoco5kJWlbyyt70KuDymCnhZzmnUnLsF29z0RLF7z55+ycuVqjdRk7CKoD4nE2uv33mRsGwLa236/MRVNf9pjLQIWAYuARcAiYBBIEWRMklZQ4kmj4B2Sj4zJk8TaMN5BHwUoMaemJjImuaa4xShxkLc4Jg6O9ioXNgJuMiZcNaVzhRKOPKlVRPS07dA6ZMW7c9Ueex+LgEXAImARsAhYBCwCyYmAJWM86CcPGYOAL7uZiR39Em5oWTImKSaeJRESB1WLY+LgaK9yYSOQ0sgYolAGDxis6Yk1a9XQSl3WLAIWAYuARcAiYBGwCFyoCFgyJqjn04g3SufcpClZMuZ8mYCWREh4T6bUal0JfzJ7BYvAuUUgpZExVOhBf4hqdVSRsmYRsAhYBCwCFgGLgEXgQkbg/CdjoggA8XOkz08yJgpQXLPDEg1xLxUWo7gxiusIi2FcCNm/WwQiQyAlkTHofXw8/lPVe3n19SoRV7aK7EntURYBi4BFwCJgEbAIWARSHwLJTsZoYk5SZedEyTkkHxlzLktbRwmKJWOimtWWSIgKLt+DLYYJx9BewSIAAlSRWbpkqZY5ptzxubRZM7/XSnJFihTR0uNz587T8ulUDEMM2ZpFwCJgEbAIWAQsAhaBCx2B5CdjUggRo5yQj5LwuYmMSflkjE0dCb9UWAIh4UupHWMJx9BewSIAAk7p8OXyxecThPLyRYoUlucrP6+ViKhMk9T24/ezZfKkKYFSwtyPKlr1GtbTssTWLAIWAYuARcAiYBGwCFgERCwZEzMKQjmC55aMIWolqdgpHtRGxSTVpLdkTMKRtRgmHEN7BYsACEyfNkO2bN4aC4wsWTLLs88/oyXZk8qomDRl8leyft16OXjokGTNkkVLJZcrf6/kzmMjYpIKd3tdi4BFwCJgEbAIWARSHwKWjAkREWO68kInY2y0QtyT2pIIcWMUyREWx0hQssdYBCwCFgGLgEXAImARsAhYBCwC5wMCyUrGbN2xOf6hGnGhH8WVwzmB55aMieuhEvr3KECJuZV1kOPG3GIUN0aRHGFxjAQle4xFwCJgEbAIWAQsAhYBi4BFwCJwPiBgyZgUFRnDkErKVCVLxiTFpLUkQsJRtRFYCcfQXsEiYBGwCFgELAIWAYuARcAiYBFIPQicn2RMlJxDyomMMQ1PbN2YKAFxjV9LNISezJZASJyFzo6xxMHRXsUiYBGwCFgELAIWAYuARcAiYBFIPQicf2RMlLxDXA71uUtTyuOmQBJ5BEUJiiVjIsLfkggRwRTnQRbHOCGyB8SBwPHjx1WUNimFaW0npH4Ejh87LhkzZYzXg5w6dUorUSXmekV7Dh85LDly5Ei2sXsMTDJmSNTnihfA5/Akqo2xViRmX57D5ttbWQQsAhYBi8B5hIAlY3zKWbv799yQMbdJgYJ5k7CSkiVjkmLO2g+5xEHV4pg4OF5oV9n07yb5999NsmzpMlm1crU89/wzcufdd15oMNjnDYMAlZ327N4je/fuld8W/y4L5i+UN6pXlWtLXBMRbvv375f9+/bLyhWrZO7ceVKxYnkpV6FcROeGOog2bd+2XWZ+N0vbBDGQNWtWeaLSY1L29rLnhCDYvWu37NixU+b/Ol9Wr/pTGjauL4UKF0rQc6X0k/fs2Sv79u2TxQsXy/z5C6RW7Rpa5cuaRcAiYBGwCFgEkhMBS8akGDImXxKOg+jJGOsgx90dFqO4MYrrCIthXAjZv4dCYOH8hbJ8+QpZ8vtSPeTpZ56Se8vfYwGzCAQQIGLqyy8myvI/VsiBAwf091dfryI333JTnChBmnw/6weZ/+sC2bZ1mx5//wP3yWNPPBrnueEOgBCaPHGy5MmbV9u0d89ePTx37lzSvlM7SZ8+fYKuH9fJPNfECZOUmDpy5IhGCjVq0lCKFr0orlNT7d955smTpsiiBYsD46B23VpSouS1qfaZbMMtAhYBi4BF4PxA4PwiY6LnHOLchTo3kTFlYiJjkmpQRQ+MdZLj7ovUihE7sceOHpPMWTInW2i8QTe1Yhj36Dj/j8DBOXr0qD5olixZku2Be3Trpc6yJWOSrQtS/I3/+fsf6d93YFRkjHmoQ4cOyeABb8m2bdvDkjHMhdOnTkuWrFl8vyuYL0SifPrJ5/LEk49L+QrlhN9+/ukXWfDrAnnk8UfkmmuuPmdYMmf69u4nadKmPe/JGAPq3r37ZEDfgRohY8mYczbU7I0sAhYBi4BFIAwCFywZE6kTmPrJmOiJGMZLpPhcqLMrLq2hlIoLRMyAvoNk166dGhL/1DOVkrWpdpwlK/wJuvnqVavlo9Fjda1o17GdZM6cKUHXi+/Jbw0aKn+t+8uSMfEF8AI4D/K5RbNW8SJj0IoZMniobFi/MSQZs3PnThky6G05fvyY1Hmztlxy6SWxUCVKp1uXHpI2TVpp0aqZZM2WVY+BkDlx4oRkzBg/LZv4dt+B/Qekd88+cuz48QuGjDly+IgMHjREtmzeYsmY+A4ce55FwCJgEbAIJCoCloyJA84LkYyxDnLccyy1YrT8j+XywfAP9QFvvKm0huwn17Mk133j7l17RCQIjB/3icz/Zb6Kmnbu1lFy5swZyWmJfsyQwW/LurXrLBmT6MiemwtCdixdskzWrFkrL1Z+PkluChHSvEnLeJExp0+fFgi/Des3hCRjvv16qkyfNkPXUsiYa66NHeEy+8c5mjJ16223yCuvvpwkzxnNRUmR6t2zrxw7dizZyBin75fK2jXr5IUE9D2RLp9+/Lncc+9dcm2J0KlHpGUNHmjJmGjGiT3WImARsAhYBJIWAUvGnLdkTPwiYoDDOsmhB0VqjYgxT7Ru3V8ydPDb+s/qNd+Q666/LmlXmBBXt2MsWWBP1JuiO/HjD7PlsssulQaN6ydbypslYxK1W8/5xRYv+k3GjhknVxS/Quo3fDNJ7p/UZMzsH2bLlxMmSZ48eaRx04aSK3euWM/RvUsP2b59hxIxEDLJbSmBjFm0cLGM+2i8FC9+hdSLZ98TWdS5Y1cVaq7y2styy62hsbVkTHKPOnt/i4BFwCJgEfAiYMmYFEHGUE0psQV8LRmTFNM9tZMIfLiuX79BMmXMKMUuLpYUEEV0zdSOY0QPeZ4fhJbG3xv/lmLFiknOXMkTFQPEloxJ3QNt3pyf5PPPvpArr7oy1ZIxpBmRKlegYAHJly/2u5zokxZNnTQpKhdBPCW3pQQyZu7sufLF51/KVVddmSAyplH9JgqnJWOSe1TZ+1sELAIWAYtAtAicH2RMPHiHSJ3Bc5OmZMmYaAduch0f6bhJrvallvtaHFNLT6X8dloyJuX3UbgWng9kTFw9sHv3buncoase1rJ1c7koBVQusmSMraYU17i1f7cIWAQsAhaBpEfggiRjokk1sWRM0g/CpLwDkSCHDx3WvHgsW7ZskikOoVHOYdef6hjp02eQHDmyB1IwQpEI5j6IMnqPOXTwkJYQzZY9W5xVZ9AnQFhRBR0zZZLs2bOpJkdcduaMyNGjR7TNVPSgUlLWrLHbwnVo66Z/N2lIffYc2cNe+tTJU1oKlNx+SqBmz549zjS2E8dPSJq0acKWaCVtgOfKkCGD7/25HzicPHVSMmXKpP0WCgfTXxwTC/tDhwTRRv5GlZNIjOvt379f+4AqQZwbztzjJV26dJI9W3bJkNH/uQz+Znzp8dmzh8QhkvaGOubw4SOSKVPGoPQh+hN9BSxHzhy+92WsMmYZQ7QtnIHR1q3bpFixor7jAsFoxrRXnJT+3b9vv8Cj58yZI+JyvocPH5atW7bJ8RPHJW/evFKgQH4Z+tY7Sa4Zw/oBJhhjAmziIhSZi4xv+tj0O8986vQpxTUawVYzX9xlj8F1//4DcurkSZ3HzBOvcR7zKH0GZx2LZC3hGrpmHT0iGTNk1HES7llpB+PAe/9Tp2jffjlz+rRGToUq2ZwQMoa5zZhgvUGzKNQ9kjpNCcwY65s2/adzwduO7du3S/cuPbV7WrVpIUUuKhLR1I6mHyK6oOugcGQMKT87du6U3LlzS8GCBcJeGvyZE+HGCOud3/sopUXGUGFqz569UqhwQX0/RmKBd/bJk5I1S5aAMHMk59pjLAIWAYuARcAicGGSMWnSRNzzFxoZE5eDETFwyXwgztOfq/+Ub76aKnwIu+1/pW+Q5154NpaTjYP47z+bNGR+83+bA6fwYX3/A/fJPeXujkWm7Nu7T/7++2+ZNfMH2b5tuzRs0kAKFy6k527dulUFG9f8uVb/jcNQoWJ5efiRh2J9rOPQ/7b4d7037cBLxcHB6bv7nruk4n0VJHPmzLFQ5diNGzbKN19PlY0bNsjp02fDxHAKEEW8+JKL1SHeu2evbNiwUebNnScbN/wtNWpXl5IlS/j2FI7kz/N+kRnTvwuUL+bAQoULqcgm1UKMk8nv4MC1EeL8Y9kfctfdd0qlp58Mujb4rF71p/zxx3JZu2atlCt/b6xqTrRz/q8LZNKXk7XNptIIRNa95e7Rc4zTB6lAyVqwpzpGg0b1pGixonrPbdu2ycQvJsmqVasd7NOk0XMfe+LRkA4beP/+2xKZPHGKHDx4MNB2xDhfrPyC5M2XNxZWu3ftVr2LjRv/lnTp0wlEFFbqulLy5FOPS8GCBQPn8Cy7OH70WPnnn38VP+6JXX/DdfLkU09I/vz5EzRzIGB27tghv/wyXxbOXxh4Zgi6DRs2yLiPPpZdu3bpPSADatSqJlfHlNPFYfrmq2+11C5tNe1C48I99qhMs2v3blny2xKZO2euFCpcWBo0rCdp0zmkIU4pz8k4+H7mD1KwUEFp1KSB/o3npe8/++RzdXowiIlqNd6QK4pfHvLZaRv9jPOGY236tETJErJ3zx7ZvHlLkgj4Mq6nfjtNFi5YpM9l7nv1NVfJ088+LYULFRJxvU4gslg7OJ75jDYIa83evXtl9IdjNEUQYwy369gmrOgxz7lr5y69zty58+SKKy6XmrVraN9wj/FjP1bn37Tp+RefkzvuuF3bA87o+SAsyzzCLr/icqlWvaqSK37GWgJJ+/lnE+Tff/4NHIJTWvnlF4NEaTl2z549smL5Svlu+kzVSGnesqmeA+G37q+/5PNPvpAdO3bob5BSVau9LqWuKxm4Lph8PO5TnbvMZcajN8UHEqdWnRpBaw24MH+Yp7QXPPg/xuirr78iJUuVjEUMJBUZw5jYuXOXrFi+QubOnqf3RTPGpO2B0/SpM7QPDRYFChSQ9BnSB3B4+JEH5X+l/xf4d+h+yC2VX67sKw4cn0XDj4yBWGHN//H72Yopz3PHnbfr2uQm27Zu2apjmeciPYvxcVuZWwPNYL3hvbh69Z+y9PelsmXLVqny2ityy6036zFO338S0/f7I+5793OeOX1Gli1bpvj+F/O+hjyCGHLbI489LDf873r9KZRmDOvHhM8nyLq1f+lxkJb3PVBRHnr4wZBaWIwp9I6+mvJ1gKjlXMYf793cPrpB8ekne45FwCJgEbAInN8IpH4yJglTlOj6c0PGlJECBWM7egkbetEDc74QMXzYIwr417r1cvsdZVUb5eCBg/L7b7+r04bVqlNTri1xTQBiPjxxROfMnqvkxXXXl1KnnepDVHrAcPSrvvGa5Mt/VhNg2tTp6pQSHYAzgR4Au55cZ9Z33+sHbbGLi8q2rdvVecEBxynh+m774fsf1XEqfVNpueOOsnL6zBn9iOU6GE4zDr7b+LD84rMJSm6UKFFCrr76Sjl56pQs/2OFOrwYz8+H4dEjR+Xbb6bK778v0Z1yrGadGr5kDM4FJYv54C594/+UeGFH/6d5PytJwYcq5NTDjz4UaM7ff/8jq1askjmz5wiEAB/wOIduW//XeiWmeFbIMo7xVtDgwxpnoEzZ2+TWMrfqrj8fvBAE2JsN6srVV1+l/3vGtO/UGdiyZYs6ewhAXnrpJTJ3zjx1EE+fPqV9Dwm0ezfYp5Uqr1XRKlJe27t3nz4zzh33RtMBfMEfxzdP3jw6ZooUKRw4FYd12DvDJVeunOqs4AwyvuhHIgK8ZBOk2Xvvvi/58uWVx598TI/HmeZ4cK1wXwV5stLjCZr2fyxbLlRtMf1f9o6yUvmlF+T7md/LN99MVaHMQoUKybKlf6hDhMZF2/atBVJp5Iej9b8QQ/QhZArj98lKT0iF+8oH2sW8+n7WD7JyxUp19HHy3WQMKRlfT/lGVqxYqeOO6JV2HdvKiRMnZfzY8Up4MUdy5sihBB5jAWe+TbtWvoTjtm3bZeSIUdo2HD7OhRBatuwPJSINcfT0M0/JveXvSRB+7pMh2MaM+kifocztZfQ5GAuQhThiRKO88OLzAUePcyEbf/n5F1ny+1K9FPMcMuudocN0bOEoQixhXXt00aigUMb4okIPhAc4k9pCigvX/vzTzyVvvnw63qkkhbObI0cOad+prbZtzKixSqhwf84Fc/578y03aXu8ETL87avJX8u8uT/JNddeo/OeY7jXsqXLtF9eq1pFIL+wgwcPyZRJU7RtjF3mR6cuHZSw+vzTL2TRwkWSL39+jV6ij5hLtI+xZiLU/ly9Rpb8vkTXGRx7CIxSpUppeegd23eog/3gQw/IAw/dHyBXiAQaz9r+13p58OEHNAqFscr4/vffTXq/Js0b6b3cllRkDO1kXYWEhkTh/m4yxhCchw4d1mfFIAY4FiK5cJEi8trrVQIEmfbDlK+FaCFI4NI3ltZ+oOIQ93AIpypSspQ/iR7N4PeSMadPnVKCj7WSaBjeaYb4vO66UvJa1Vc1OpL5xrhYtXKVzgXs2eef0U0DY8ePn5BVK1dqm1m/Md4Hd951h/5vNkq4BuOWKlW+ff/wA/LAg2f73vtsEI6Q9mD5y8+/6p/RnoE0Z0yiZ5UrVy6pW79OIMLPS8aA8Q+zfpDvZ/2oY4y1hegYviF4/0MS+2FN5NCY0WNl8+bNcvvtZeXyKy4T+hgClPNpQ526tZSItmYRsAhYBCwCFoFwCFxQZEw06UkGNEvGpK4JxEcUZUjZmavzZvDHEI7C5ElTZMlvS6VpiyaBnSs+LnH2iWK559675dHHHwlET/ChN/Wbaergcv5NN9+oH8Nu44N7QN9Bsm/fXmnQqL7u2kLsQDZwLT6m+Tjt36e/4Fjedc+d8uxzzwQugTParnUH/ZBv3c4pv2qMHcp5836SFq2aBaU10GYiMvjYffGlFwI7juY8PpKJPuBv7sodfKAO7D9YD/MjY/j4hmDgg7JajapBQpOkBLw/fIRAqvDh+kb1quq4G8ORGPbOe0q4+JExHMcxHwwfIStXrIpFxhw5clRaNW+tpBfP67Zp305XB69lmxZBqTVE8PTrM0AddYgaiBf6uGzZMoEoGMZCn1599cP/9jtvj1U+lzaNGjFayQMvUQYejCcc2zJly0jll18IOIYTv5ykO8icg/NqDCd+9Mgx8vobr6mzbOyzT7+Qn+f9LNVrVgsi43BGIIKq1awmRRNJS+LDD0bq2CAKDAd6yqSv5Jnnng6MExwkiAasXoM3hWfJmjWLvPr6qwGC4P33PlBiDxKwZu3qsRYCnMaZM2bFImPMgTj2OOakx7Ru10reH/aBHDx0SJ597ulA+VnGKQ6gjsfaNYIiJ/ht546dMqDfICU+atWuEUSEMjch7mbOmCknT55K1MgYSJe+vfsrmVe7bi3Jli3r2f7dsFE+/GCUOmzMbSJCvBogBv9LL7tULrqoiBK61Wq+oUTciOEfyn+bN0v3no6GSFxGlR6q9UBYQaxRmt6QFJwLoTdk0FCNYKtbr46SQfz2etVXAyLdOK2QoJCJjZo2DCK9WEtm/zBHpkz+SspXKBdYs7g2GI8b+7EsXrhYiaSOndsHpftBcI/6cIxGGXbs0l7HFCRKpaee0GgP1gkI7fffG6GPiUPPGuq2UGlKkCyMSWOQfIMHvKWpWUTBQQIaY10d2G+Qkj70h1ecPKnIGHN/3h+ffvxZLDIm0L6t26RHt176T5OmpBGQIkFpbLxnmKvlKtwrjz3+aIA049jxYz/RNRBCpmOXDkHYxDWG/P4eIGOOHpPnX3hWI8AYr089XUnJESo/sY5BIjrERFWN+jDGeGvZrLX+00vGmGO4B+82zE3GmL+HSlPy9n2452P8hhLw5d3qjugJJmNq6vvi22+maSQnUZOMV47p13uA7Ny5U6Mxn372qaDb875gbYSUBhPIS2OMs0ED3pL/Nv2n3xKsudYsAhYBi4BFwCIQDoELi4yJIj3JgJY6yZjoo2IKa1FBAAAgAElEQVSIbY8HPCludk34/EuN4ODDr+ztZWK1D0IFR4uPdbM7zA4lDjcf97Xr1owVlkw49IQvnOsS2dK4WUOtIOP+KEVElOvizJCiAAlSouS1gXvwwYijwg41u9OEbBsjKqNrp26SJ09uaduhTVCIPe1FN8BbKtUhWz6T28rcpmkQfjvdOPkXX3yx7mYa4yO3Tcu2+k8/Mmbmd7OUSCK0+777K8YK9yfUvlf3Puqkkb6A44NOjjEiP9gx9SNj+NAFB5w3dom9kTGkz3Tp2E1ToVq3bRl0b3ZB0f7x4sDHL9hDlvDhvGjRYnn+heeUJHJjMvaj8Zq2w05z1WqvBY0LSAPGTcX7K8qjjz0c65mJEMH55t7tOrQJEHXvvv2erF61Wsk5+tRtpLdAILhTuYy2CeQNJIn3eNJHItX0iGviEZny3YyZmgZz8uQJdZZuuvmmwLORxtWjq+Mc4qDnyp1bIx/QdTDGjj+RSldeVVzqN6wX65bzf52vDqI3MsYcSNTE8GHvK15EGxGtA7HhjixzO2t+JX+ZM5BKpKqYdCp3QxhPg/oP1jSxxIyMMWRK3Xq1g5wtvfcZkbVr18k7Q99VcjFUhBf44QiaHfbiVzoVdCAOJk+crORTJMau/yfjP9Xr5M6TW6PdWGfM2Dpw4KD07d1PUwUNCUEUlzvqhoidd98eJvkL5JemzRsH9TNRKZS7J0oAotA9ZmkfDm3Hdp3VSSVSwKR88Ld16/5SIoi2QSAQJVizTk0p5IoIYN62jllzIOLuvvfu4PkXYTUlyCKiDf3IQcYRRM2OHTulXoO6clVM9Jy5UVKTMUQGDug7MCoyxtv3rNesZYxzIiHD9QNEuHcNiWQsuY8xZAxRo0R1Ev1GxKP7vorrwCEaqQSJBplmjJTYxg2cKkahyBjW7WaNW+gx0ZAx0TxLODLGex03GXPrbbfK6lWr5KUqL8m1114TWHuZ00TiET3IRgbrktuIfmH+Pvjwg0qKeiOKKdfNRgnEa/tO7aJ5FHusRcAiYBGwCFyACFgyJo5OT31kTHyIGEdTI7Ubu+i9e/bVfHxC5v0ELf2eceKESZqOwg6YO9TafSyh9OyU86HGRzAOtTF2CPmIZjcMHNnR5MPWiyk58pAoOMVoGxgjsqZT+86axsFHIVorhV3pMN42kyLQpWNXJTbYjY5LZNV9Pm1t1byN/uQlY/jwpuIH7e7avbPq1fjZT0Q8fDZBHTDIK0rSGhv+7vuyMg4yht1WSCmvE8v927fpqM+Fw/f4k2iuhBePJOJoyOChGvJPu0md8gttp73z5szTCBZ336GR0L1rTzl54qR069nFV9CWnWH6F6eUcYVDjJEKt2D+QtW5gBCDtAglSMzxPDdpVTjEevyVxSMWro12bkKoETUCuYPD8NAjDwZdghQlHGwMEhCyxU2S8Pusmd/rLn3xK4trJILXeHYwCEXGkMYEOYflzZtH6jeqp86q2yD1mjR0oqC8ZAyREBBG6EC0atsiJFaJXU0JsqRXj94qXhtqTNBeHC6IV/q/Q+dgp4uIISKHMFIzvCl7pD6Fml9enH/9+Vf5ePyn+jOpe69UeSnoEBxM1j1SJ3Cka79ZK5DKZw7E0ceppo+9ZAwRdER2gL/R9PC2oX/fgTrHHnn0YU0PMoZeCEQ2xjpENKI3KoU1s3EDR0+GSAEiBtwWqYAvaZ4QYaREeY01ETIGfTB3KqM5LqnJGFKk+vXunyAyxvTDy1VeCopmdD8rhA/ED7pj3jkdC5Q4fnCTMaEiGbmEiYBDt4toLvNec5MgocgYNhOaNmquLUlpZAzP8USlx5XY9L6riVSEVLnltlukiouMYWOkU4cuOs9IM8zg0v45O9c2yttD3tFI2u69usYpAB9tv9njLQIWAYuAReD8QsCSMXH0Z+oiYy5cIoZu/Pqrb3TnFE0QbypRuG7u3aOPhmSzK0w0i9dIbzsjZzQMnhQkKhx16d45sJPmJmNw9rm3X4QDu9u//jI/FhnDRy1ilOy4YaQDEEnw0CMPSWafyk+IRRL2j5ZLk2aNolqRwpExpK7wEUqqTHNPmpD7JjjQOPLk5aP5wk69sVBkjPsDPhQZAw7GIeF6RGmQ0gW5EorkcJMxN/zvBtX0MUKy7jZ/8fkEFdj0kjFEOBAxQBWMsreffQ73uRAXkCg8N6QFpAtGpAdaIDib6dOnk+LFi8tzLz4rCHT62aqVqzWNC4PIgsR67oVnEiza63cvQ8agqQEJ4hV/JsWmQ9tOeiqCzKRveQ1dGMZlYpAxCHz6Raq5HTovGQN5yXzxE3p2tzWxyRjmKdEoiM2Gi15BS2XkiNFKHvbs0z1IONSQMVSzerN+XU3/iK8ZMoY51KFzeyW23Mac7tWjj5Ix6KtAmHidS7R53ho4RLUsvGRMj649NaKE6C6IL6/xfOABaUw6B0SiMTcZA4lMX3nv7e7jhJAx4fBDo2nwgCGaWpJayRjTD5D1EKTh+sGP4It2fLnTlNA685Jo5noQeaTeYL369giM89ROxoBzlddi6yfxnIZo9ZIxpNcS7YcmEe9oPyPCEz0cJSGbNZLLEjD3o+1Te7xFwCJgEbAIpD4EUi8ZEw/eIT7RH+c7GRMfTFLqMCdCYv1fG9R5d4vLhmsvH0wtmrbSQ/iIv/zyy2IdbjBCFPabr7/VHe1u3bsEKmK4yRivHoj7YqHIGI7hw5aUEAgZrodRWYfQfz763GQEugJE8xCuTzh7NBaOjEFIlmgKonPYXQ9ltJVddoQ5SWcCb2N+ZIx7jHFuKDKGa0B4QCSQOmTKkSOCWPG+8kJYuTd0303GoNHiJ87LdUORMUR3oFkC6VXAVfnI++w8A4LPPKu7bC2pOOwcUxEGo58Qe61QoVysSBP+jsDu11O+VnFMjPQASAp2Z/2qNUXTt+5jDRmDEDFpG17c3GTMm/Xr+KYAJSYZ43bi3O0MRcbwe9tW7ZUAQM/izrvvDAlFYpMxpAwiYh0XCUQkHPpLpGIgTOsW6zRkDFEzzVo0SVC5W0PGQPD27tczVklsNxnjl+oFcKHIGNY/0kj4L+lqlMD2MwInCxUqrBVm3ClIbjKmR+9uvlEAiU3GEHGA9hWpafyXqEX0phgrrB+pkYzRfmjSQrXO4u6HQppCSjpnQixcaWv3dd3aMF26dQqkiqZ2MoaoTiNI7cUxFBmDODyi+YhQhyLduRbvi1KlSsr9D96XaKmnCelre65FwCJgEbAIpFwELiAyJn6aKJaMSbmD190y8tcH9B3gVOB4+AEtSRmJ8QGPwCDOKk6pWxTSnG/IBFISSMtICjLG3IuUA8Rk//xzTaD5VHOoUat6YMcZoUWIm+uuv06q13wjkscMHBOOjEE3hY9NtCPqvFk77HWHoZey+s9EJ2O4KR/5VHwa8cFIJXzMxy2pS6QYucmdhJIxkF8QW0Sp1KtfN/QzpwmdykcpX1J6pk+foelOGFU8KHOOboDXcCbRc8FhN+WS0d9BWDWxyqGmdjIGQd4WTVuqc+2X3uDGNDHJGJxiIoZwVP3EO933RT+pT89+WnEmFBmDw4wYtZvAi2rCikhSkjGsf21atlMSkSpAF110kX/zQoz/c03GQHy9M+RdJZdIF7znnrtVyyRtunQyZNAQjXBMjWSMux9YB4pG2Q/RjimOj5SM4djmTVrqOO/Wo0ug8lPqJ2Nq+UbC8ryhyBiqm7FpcW2Ja6V2nZrxel/Ep6/sORYBi4BFwCJw/iJwwZAx8amkRLdbMib1DH52qdE1QNOFKIlIDGePD02Mc9zilOZ84/xTjYS0DdIEEOYzvydGZIy7rTiElKtFTJfKRJhJP+B/E7GAlgcluEk5iMbCkTGUtoVUYDefErmhjI9wHGDC19E3cOtMJDQyxosDArlEJCEyipEKQRSJsYSSMaYKCiWeEedNiCFySUQPKR1E9RD237RZY9+0Ke5DJQ/IL1JxcHQuueRiDWtPDBHf1E7GMMaI2ICsQscJTYpQlphkDPeAjCFyiEpYTcLML8qYo+FBW4n8cUevmciYlE7GoFPVrHFzR2umbk3fCKlwc+JckjFUeCNFBMFzSskTUUZkGZbaNWMgcZvG9APiyxDiSW3RkDFEj5L+2aNXtyBRelPFKDVqxiAm7peWDO6hyBi+AahMVrhw4ViVD5O6v+z1LQIWAYuAReD8RODCIWPiKVBryZjUM/DHffSxlv5kF7pbz66CXkMk1ql9F3W+SEvgI9+YN4XLpNdUvL+CPP7EY4HjEkrG4MydOuXojnhtzKix8tvi3+SKKy5X7Q/aZKo14EB16d4pKoHAcGQMRAIh2BhaNGjS+BntRfQWnQY0VC6++GxlKUPG4ChRUQqLNE2J60JEeVNquAYaOZTI9ep4JJSMoWIGlTO4t58eR7jxA5Hn11bIFVLSzDVNdEyo46nSRQloR5CZEuexBUojGcfuY1I7GcOz9O8zQDWa0DGBHAwVXZLYZAyl3akIhnXq2tFXv4O/rVmzVogQQ2OpaQunqoyx1ELG0F4iY4jMYO2rULF8VEPtXJIxRjAb8tddjY4Gp3YyRvuhVTutnIeobMX7KkTVD/E5OFIyhnUeYXUv7kHpZ88+JfeUuydWM865gC8i1LfdEhKO4NLW0ZMxfF98NHqcvtNYq/20feLTF/Yci4BFwCJgEbhwEUidZEyUejHx1UXhNjt37Ja5Py5I0hFyd7kyUqBg7HSG6G8aJTAeRzn6+6WsM4iiMNVbTJUEvxaa1BDj3I36cLSWz82WLas0adY4oN3hHjdU3aHsMs5363atVMTXWELJGD52KUX80iuVYzV306b/tHTsRRcVkQaN6+tHIGWJe3brrceSqkSpZj9SgL/z8YkgsLutoaop/ffff9K3V389FJFaxEvNzrO7YWg09OnVT8ka9EjcTvKI9z9UXRRSq4z4qRvHo0ePydDBQ4XqI95qSlRLmTHtOxUF9tqaP9do31Kylh18YwklY4hOoUoWkSkI1VLKOJTTT+oU5arN8xBJ9Mhjj0i6dGmDmouT0qdnXyFyggiq/Pnz6d+JZmJcek0jK3r0Ue0LCCFvahNjj3u6+zGumXc+kDHzf5kv48d9omMbLSbGlNeooAYZg8jyU89UUkLVaxB8OOvuUs/h8EOYd8T7I/UQKqOh++BnRK45Y+BhrVjlttRExhjyiSpfpFSFqkJHitDxY8eFqjrGEoWMoTrbp1/I5VdcJo2aNPTF+szpM9KyeWuNOPOLwnCXtk6NaUo89HvvDNdKdGiFtWgdvh+OHTse9A7ifFL7jhw5rOKykVikZAzRe6xdNWtXj1UynEpokMxo2Dz+5NkNCnN/NH0G9Buk/0T4GQFotxkNFtKDGzVpEEmzfddPE6Hz4ksIyscWIzcnJZSMQRuMdx9rSokS10qN2tVDvnv379svOXPljNcz2ZMsAhYBi4BF4MJB4LwnY+JLxDAEUhcZEz0RwzMmBJ+UOE1MxSMcBsK92bV2p30cPHBQqy6RQmI+DCmzPGbUR/o4pP7UqlNDo03c2BC9QNTI/Q/cp86X2xJKxlDJpGe3XuoIeUta8zH79pB31RF9reqrgTZ9+P5IWbbsDw0df/qZpzRk300iQHr8PO8n+fvvf5WsMRYuMoZjhg/7QChJjAOM04N4sBs/nCFK2e7auUtTpEjvcZuphkT1ns7dOgZV8aFU8agPx2gJcAixW2+7RcvpGuNDlxK6Ldu0kAIF8gddFydlxPARUqZsmaAywQklY7gJjjcOOP1NGhRpMW5yCyeUKAgcEiKGjLMKgYKgL6LB7rGCc9K7R1+hqgZVdgyhRR9D3pAK5z2+V/fesnvPHunZ++zxpNxNmzpDozQg/xo1beSrQeM3D88HMobn6tyhi+zevUfJyDr1akvOnI5zA4G1ccPf8sH7I9RBP3H8hDqDOIVux4tS8jOmzZDDh48oWYMOTCRG3zIeIcDqN3xTLip6UVCf4cj27zNQHdGWrZsrSee21ETGEMlF5SoM0dEqr78SRPyBNaQwEWSUVGbeGksMMoa0PiLJICHbdWwbWG/AlkiRHDlzaB+3bNZab+smyGgbZDbpo1Q8499169WJleaTGkpbM1YRE8dKliopr/r0A2sn/YAmGmXOMUji2bPnqPg76U68J0IJmbvHqCFjwPjue+/SaBzml3ttgiB/9+33lCCqVqNqLOKhW+cegnYSKX1oZJl1E7ICcnnUyDFCehlW6aknpLwn8sqkiYbr+0i+USifzTuFZ3AT3hDZvL9MNbmEkjE8B9Fwq1at1uvyjuTd635fMNbYPPj6q2+lecumIcmaSNYhe4xFwCJgEbAInP8IWDImTB+nHjImnkSMoMp4fg3ytWvWyQfDR2ikA04zaS3X33C9fozh3C5etFgJBMLcjVPNRxw7s1TW4cOPHdonKz2hkR98vM35ca7MmT1Xy9N6P5BB7+iRozJ40BB13kJ9COMkjB/7iSxcsFCd8TeqVw0AT3QGzh/6EqQ/kcdOO3Ayxo4eJ5RfxhG9+uqrghxNKhrxwQsJQ9UcPsBJcYHcQWwY4okoEjdhwm/t/s/eWYBJVXZx/NAt3d2ghChSgmJgoIKAhIqFoH4GDQIq3d1iK6JIY7cConQ30rF0t9T3/M5ylzuzM7szs8EunPPoA8zc+8b/Pe879/zviS5dtR3G4J0jhz7xNCD/iVPph8pUGKVhu8Pk++9+FEprE4Lkq1QxHkYYCwhu7Q/VflANBAylxYuXSLlyZTUkDAKMahT1n3hcNm3aLHXqPqYG36D+g5UQq1P3UX0LCw7kiMB7iWS+PPC7K16xzuCwa+cuafrsU1pxyZdAEkGolSlLBarmHpecPnVa1w8syfuBV1CF2ypoEl68kAhlYu4kDy5R8uoa9O7RR44dO64EgFM1AwOSJI94+EDUuIm7nt17y8kTJ6TWg7XUaOBhHt0jITMl2cHZ7WExfMgITVSKgAOkWvlbywe0YclrQH4DsHq91WuRvH0OHTosPbv10rZ4401lLm8hVw/EJaVZyWXjLY4hxT7hrba3d5bbw8Sd+NPdDmRah7Yd9SM8ovCWcguVw6ZPnaEfYRDeWaOaVvNBzygzS1jN1q1bdY2ojFK9RjX1gkE3CefDyIdMQ1jbgUP6B5STZ/Uqysd/qPdBhEFCVKteTdeBfqmgxdlA3gmq33jLD9//qEm2c+TIoWXiU6b0XaUokMXk7CG5Nn17l9DmfgzOAf0GydEjR/0mOyYH1eiRYyVzlszSvmM79QJ0hD0EScq+po+8+fLKHXdUlFy5c6qhv2rVat17Dz78YCTDE6MTshiBfPVVGtvJh8I17HPCPN0C1njUcUZSYr1MmZvl8KHDsmbNWjl39pzqL3vlnS5d5cSJk5q495FHa+v5hDck/zNmPNG4j7UnIXeq1Kn0vEFYK8cj8KmmTZTUDVTY0xDQYOCvwtaWzVv0HCJsJTwRt2dpasY2oO9A7dJfueMo1+HECfU4jFiHKpUl2ZWwVryzZv05Sz1jEPY852R0JAa/BQMHDJZjR4/pfYy9UOHCWjWOv3P2LJy/SKvCcfakTXtVZxzsfvrxZ/nx+590b3HWk0z5+PETMu/vebpHCX2bMX2mriNrAtHNGt17f3g4HHNi7ZFIa3/uP5+V4HytGyQ+v+8kQufM5bcdned/CPCy5crobeyVEUNHajW7F1s085kjDj38/LMJsmTxUrm1Qnk9991CSN/wISNl//79Ou8SJUvodXje7d2zT1auXCl7wvZqcn28LU0MAUPAEDAEDIGoEDAyJgp0rnsyJsQ8Ogl9S2HoUz6YN+pugbTgoYnqLO5km1zDmzwMHvKz4FWCQODwRpYHuwq3V5CGjRpEMuT+mfuPLFiwSEusIhgIvDm+6+4aEaVHN6zfoEQARpwTIkU1BowGxgM5QYUQSBTGwcNvxptuUuMiZaqU+hbU20ilLx4+MTZ5sOQ+R3gIL1asqDzX7FlJnz78jT0P+n/NnisL5i/QiiMI7uxaVvm+mh4P2jt37JRJX02RsLAwLbWKIZQ8RXINUWBsGKbupL1ujBkHbw4hkHiodYQqQffVuk9xcYxLvgsvW32vjgOCABzwoOFewiYwhHfvCtPSwBBV7n55o85bfafiEtjzPX3kzpNbu8ajZe6cv9XQdLAvWaqk9ofh4Ahz/mLCRH2L68aS7/GieurpJmrwuYUcQhgTGPvoCkY5RACEFm+2cZl33shyHyQVhifjSJMmteTKnVuNXd5QYyygl94hIuTJ+fjDT9UDw1/ZYveYSHQ8Z9YcWb5shWLI2jHfqtWqaB8YReQGgnjEmEDSpk2jb9nvrH6nEh1gAQmCMYXeIIQRVKp8h+ohFcvmzpmrZIfzPUYHmHINcyIRtBKCJ0/q/ZASlatWkmp3VtP+2FfOOCDBEAg/1o/yyY4xy1pALLHOTqnz8DGn1UTOXIsxSEl25oonHG/GMZAQxkJib7yU2BdDhg8K+E018/9m5jda5hpR4/eKSrPWTzR+woMY5Jrt23bIX3/NlSWLFgsV3nQvFi+mBEOlypWCKnENSUuybnB0dBdCGG81zhjmy3dUW9q+fUfEevMdpcDxVoCgIZyKtYKQQNgbrJM7PwyEyefjJ6g+o2tugZTE0HafQbQFgUj/hIghGMLoGYQZ5w5EG2NbuGChhiUinLu333G7PPDg/ZooHMF4Hzp4mBxxndfcDykNKY5nDEJ/kIPu/cnYMPDxuHh3zDg1vsGlUOFC0uTJRkrcLJi3UJYsWRpxTlCWGAzxjIyqPDH7Z9nSZbqX2Lfgwnqio7dWuFWJXeb+5++zVD/xOkTIocVeYA04Gzj7+d7RczAoXqKYFC1aRHXCHcrCOpOTZNXKVQGtg7NO6MrggUMjEodTTj06MoZ78bT5+adfNRk755ZbqBrIC4CGjRv6DfE7c/qMrp3zm8L99IsnW/0n6qnuc+6BIetSoGB+efQxiPZiV9b+uAwdNFzwwHHE19p7DMzHP9DviV9MjCCkIIZz5cop995/r64Xa8k64H3E7yZCTjnIe7zlnLL069au1+vWrV0b0RYk7901a3iUwYao4rd3/z5+L67+zjF3XiY0feapGJcej27O9r0hYAgYAobA9YFA4iJjQnAACeSBxN9SJg4yJgRQrkw4JtgkdPUnXpvQFt6aYoBCIvBQhmHtLycID9sHDx6UVStWq0F64eJF9QooX6GcvpX3lZcFY9RNOji40IdzPQ/Y3gYO1yVNklRSpEyh9586dVrJj9UrV2uVHR6EMaIxSDA4/K0VRtGmfzfLiuUr9K0xb+cgeDCO3UQAfTiGs/faQWJ4t49hAQYYpOTlSJsunXoZ4RkSXU4C3j5ipPHWHAyYR9myZdTooB/GPHXKdCWMIAgcwogxYrzjIYPxg3cOb/B5GKa6iLcLfUywT5IkaSRvhXAsN8nyZSt1HGCJxwgeOm5PAgc/+seIwIDdunmrXLp8SR/Ey5UvJ7ly5lQCyy2QWYQiYWht3bJN1x2DGe8kjAFfeolB26t7b8WMcuNFixWJcuth/HmTSaprSZOqIRyVHjg6S6nuCxfDS3S7hbVDV9Blhxzw9X1UfaRIkVKSJk0S5TgYpzs0jvmgi3ji4IkEZrdVrKCGNNdBoPH2HcOW/eKdW8cxBiEyCDMLRiDKNm/aomQefRNOgXdSocIFPfaX06Y//Pnee17RjYN5O1493jg7ZDLf+zp/2HesZ1RteOeDItSLMwiPAM4gPEvwuEM/IcfcZ0TUaxy+flxDm5cdBss1CW8sIGIo9w7Gt9xSWkrdXEr7dOsBOsf+xKDGC4TzqFSpkpIxU/j5SMgUOUiqVKui5zbnXyDjjGod/J0xVGeEKA9sL+CZ5ft32pdOsKZhu/eoF2fEOhS5sg6ZPdfBPXZCdLdt265Ek6/8Y/7miY6AO949y5ctV3KhYKEC6lEKORtddTc8Xf7++x/1TkyfPoNWM+T3xzkzafubr7+VihVvlyJFC0cinD3WnjUtXTLS2ke3V1gHfnP4vcqSNbPcfvttGlro/g0M5PeC6mKXLnmSke7favc4+J37d+O/6pUHCZ8x402aww3PSl9eRNHNwb43BAwBQ8AQuDERMDIminW/nsmY65mIielWNmxiiuD1l4so5oiE1gIkTLe3e6hx0rpdS3vIDxJGjHE8YzAUySWCoWRiCFxvCECodO/aUwi5JAwKDzETQ8AQMAQMAUPAEEj4CFxTMmbfgbDg3DqCuxqHWQklEsfdTXyUtr4rRtWUggYlIPflhK+6cTNCI2JiB1fDMXZwXLhwsUwY/4VWecILwCQ4BI4cOarVT/Bkeenl5nb2BQefXZ1IECDcaED/wRq6V69+3UQyahumIWAIGAKGgCFgCEDGLJy/Ik6BqHlfFcmRIzw83C1J4pqMCdUgNDImTvUhQTceqs4k6Eldg8EZjjEHnRw6lIWtdmcVTVhqEjwCv/z8m4YvNGv+nOTOHZ5HyMQQuJ4QCE8OP1HztjRr/ryGtZoYAoaAIWAIGAKGQOJA4DomY0LzimHZjIxJHMobF6M0EiFmqBp+McPPfTcJbikhTkUSk+ARIHTjvXEfyHPPP2PhXcHDZ3ckEgTIpTP+swnSrNnz1111xESyBDZMQ8AQMAQMAUMgZAQSDxkTRDQOyfVCLdns3Y2FKYWsW4nyRiMTYrZshl/M8HPfzRtvwzNmeBqGMcPP7k4cCJieJ451slEaAoaAIWAIGALeCFyfZEwoiWKuIJO4yJggGKorJSdtC0SNgBm/MdMQwy9m+NndhoAhYAgYAoaAIWAIGAKGgCFwYyBwjcmYPYGzCYFfGaO3yb7JmAVxqg3hCXwjJ9WJutMgALnSkBnK0S+jYRQ9RlFdYfjFDD+72xAwBAwBQ8AQMAQMAUPAEDAEbgwEtm3dGQ8JfKv6S+BrZAxqFjwZEzwR46izGctRb2zDJ/SDz7ALHTu70xAwBAwBQ8AQMAQMAUPAEMl0AZsAACAASURBVDAEbiwEjIzxWu/E4RkTKhkTelLjG2FbGJkQs1U2/GKGn91tCBgChoAhYAgYAoaAIWAIGAI3DgIJn4wJgXeIiVF4vZIxMcHkRtgOhk/MV9kwjDmG1oIhYAgYAoaAIWAIGAKGgCFgCNwYCFyHZEzo3h++eJ/wakoJLWdM8AyVGcr+N7RhE7PDzvCLGX52tyFgCBgChoAhYAgYAoaAIWAI3HgIXHdkTKiGoT96w8iY639TeOvM2bNnJXXq1Nf/xGNphqHuuVjq3poJEoFTp05J2rRpY5ToPMgug7r8v//+k4sXLkqatGmCus8uNgQMAUPAEDAEDAFDwBAwBBITAkbGiEhUfiZGxiQmdQ5trJcuXZJ169bLju07ZO2atXL23Dl5+50uoTV2A94V22TMuXP/yZkzpyVjxowJljBIbMu8ccNG2bFjp6xbu07CwvZI2/atJXv27AlmGkuXLJW9e/bJtm3bZMuWrVKwUEF5o+VrCWZ8NhBDwBAwBAwBQ8AQMAQMAUMgthFI2GRMkNE4SSSJ8F+wkrjImCBBuQJGbBvMwWKckK/H+J82dZqsWL5Szp07pyRAz97dE/KQE9TYYku3Ll++LD98/6P88fufAkHGGmTIkCFBzTUxDgZcZ0z/WhYtXCR4xaRKlUrad2grOXPlTDDT2RO2R1avXiPffvOdjqlQ4ULStl3rBDM+G4ghYAgYAoaAIWAIGAKGgCEQ2whcN2RMTAzCxEPGhEbEoDQxwSe2lS6htedgM++f+fLVxElGxgS5QLGlW5AGH7z3oRrlyOChAyVlypRBjsYu94fAnj17ZcigoXoWJDQyxhnze+++L2vWrDUyxtTYEDAEDAFDwBAwBAwBQ+C6R8DImEQVphQaGRNbxvL1thu8cVm1arV89MHHctNNN5lnTBCLHZv69dmnn8uSxUuUMBgxalgQo7BLo0PgyJGjMmjAYDl//nyCJWMmfTVZ/p77j5Ex0S2mfW8IGAKGgCFgCBgChoAhkOgRMDIm0ZAxoRExaGhsGsuJXuNdEzAyJmarGRd6NW3qDJk9a7akT59e+vbvHbMB2t0eCBw9clQGJnAyZvKkKTL3r7+NjDHdNQQMAUPAEDAEDAFDwBC47hEwMuY6JmNCzaFz3Wv9lQkaGROzlY4LMubXX37TvCG5cuWSLm93itkA7W4jY0wHDAFDwBAwBAwBQ8AQMAQMgQSKgJEx1zMZkySEbMYJVFFje1i+iCoLUwoc5bggYuh93rz5MvGLr6RYsaLSsvUbgQ/IrowWAfOMiRYiu8AQMAQMAUPAEDAEDAFDwBCINwQSJhkTdEROEgmVd4iuq4RT2jq6kUbWmbgymONNO+OwI1/YGBkTOOBxpVsk731/3AdS/tby8mLzFwIfkF0ZLQJGxkQLkV1gCBgChoAhYAgYAoaAIWAIxBsC1wUZE6phGAi9YWRMvOlinHREKd89YXvl8uVLkilzZsmWLavm0AmWjNm2bbscPnRIChQsINmyZYtyrJRl3r17t5w8cVLSZ0ivITcpUqSIdn7h94XJyZMnJUuWzJIzZ9Slh0+ePCXJkyeT1KlTa9tUI9q1a7ecPXtWsmfPLpkyZYy2z1AuIAFsWFiYnD17TvGMDg8Sx6ZLlzaiMtKlS5dl544dcv78BcmVO6fmh3Fk+/YdWvHnzurVpHGTRj6HB0779+2XI0ePSupUqRTfNGnThDKViHu81yxPnjySLFmyGLUZ6s3ge+bMGU0k7RY+37ljp5b9zpc/X8S6B9pPVGQMlZbCdu9WncuXL59IAE51jGPfvv1y9OgRSZMmreTNmycgPXfGSxn5zZu36D65KeNNUrRoEZkxfabljAl0Qe06Q8AQMAQMAUPAEDAEDIFEjUDCI2MCYUi8IA+FjAm0m4RBxgQ6Wk9gQsElUWuza/C7du2SX3/5XdasXiMXLlzQb8Ajd57c8uBDD0jZsmUiGdvenjGQG5s2bZYfvvtBtmzZqm0kT55cqt1ZVR56+EFJly6dB1wYpyQf/fGHnyRp0qT6/4kTJ/TPsuXKyiOPPiw5cuSIBDGEEffN+nO2GuH0i2Dc1q1XV0qWLBFxz9Gjx2T9unWyft0GWbduvRQsVFBefe0VOXz4sHw5YaL8++8mvRYi4Y2Wr8nmzZtl0aIlcv6/8/p5+vTpJE/ePPJw7YclY8ZwY5/+v//2B9m+Y4ecOX1GSZMCBfJLk6ca69gdOXr0qMyeNUf++XueYEg74yxarKjUq/+43uPI/v37ZcP6jbJu7TrZsGGj3FHpDmnyZCMliyaM/0LJHASS6p1ub0mmTJn034cPH5HuXXvoGj3yaG0PrOiPssffzPxGjh47JqlSpZITx0/oOBgD12PQByOnTp2WuX/Nld9//0POnjkbcWvatGnk7pp3S/Uad0qGDBkiPv/j9z9lwYKF8t+5//QzvoNQerj2Q5I5c+aI65YuWapr+vL/XtJxOgLZ9t2338u+vft03BkypJfaj9aWwoUL6Xpu+neTLF60WLJkySIdO3XQ29CJhQsWyW+//S7Hjh6LwK1hoyekStXKAU/XFxkTtjtMfvrpF1m+bLm2wx4pV76sNGhQXzJlDl8Tb4HsW7J4qZDfB71zBGKwStWqcn+t+5RM9CfHjh1TXaeU/OnTpyMuy549m6RLn162bd3mkcCXNf/tl98E3UeSJksqeXLnlrvuriHFSxSPuP+nH3+W9evWy7Fjx5VMypkjhzzzXNNI+zRgwOxCQ8AQMAQMAUPAEDAEDAFDIA4RMDImGnCvPRkTGhHjGFZxqDsJtmkM2o8+/ERD1x56+CEpWKiAbN+2Q0kSDFuICgz3++6/12MObjKmR69u8ucfs+SH739Uzw3Igh07dsjFixf1Hjw3GjVu6HH/zz/9IhiEfPfQQw9KkqRJZNXKVTLxy0l63XPPPyu33V7B4x7Ih1EjRsnp02eU4IG0OXv2jHw981vZuGGjkhX/e/VlJRsQjPj58xfInNl/KcmUI0d2adu+jQzsP0iNVbxh8ETB0G/Xvo0SL2Fhe2TYkOH6WaMmDeWOOyoqqeQm6/C6gGSZPm2GNHiivhr5kDKO7NmzR8aMelcuXrwgj9V5VErfXFow7qdMnqrePBAObdq20v6QrVu2yuLFS+SvOXP132XK3iJPPf2k9O83UE6dPCXp0qeT4xjNItJvQJ8Ig5k5jRoxRomrEi4Siusg1j784GMpXryYNH32aV1H5vbZJ+Pl+PHjil/tRx4OWC8x2seMGiOHDh2WqtWqSPny5bTsM2uIJxQGfZHChZVQSZMm3POG8bEGgwYOUQ+VZi8+L7eUucUDT3AeMXyUYtCqTUspUqRwxJj4DiLrqy8nydKly6TLW50kR84ccubMWfnt199k0cLFOpfMWTJLj57ddDxjx4yTLZu3qFcWnivgAIGGbqCnbs+iqCbvTcYcPnJEsUMP8LSBBGFsSMGCBeS1N16N5H3D/D/95DNZs3qtlCtXVqpUq6Lr8Nfsv2TlylVXCKYM0qrNGz6JRwg9sDl86LCSXeXLl1Ucly9fIfPnLdD5IoUKF5K27Vrr3/mesffu3VcunL+gY3u95Ws6fzdZyNggit55q5tew7rhNXYjk9IBbwa70BAwBAwBQ8AQMAQMAUMg3hFI9GRMqA/agVIcRsbEtU468RCBrkjU48EjBtIgT57c0vylFyOMaO7iLf6nH49XUgW9afFSc7mlzM0RDTpkDN4ODzxUS71A7r33HrmjUkU1/AjlmDRxkmzduk2NvM5vdYoIBcJI7NO7n7bbsVN7DyMW75BffvlNPVjc4UoXL1yU99//QDZv2iIvvdJCSrje8ocbveOVzLnllpvlxebNJFnyq2EzM2d8rWRR6jSp5c47q8mypculWfPnhfCa77/7Qb0OOnXpKBkzhocqjR3zrnqq4NXjL/xnwudfyrKly6Rr93civGa4FwMdggSPhv+99op67DjikAWbN22WGndVF7w13DL+swnq6ZG/QH7JljWrHDp8WF5o9pyG4Ez88iv1POrZq3tASvb5ZxNkyZKliqObqIGQmfzVZHnm2aaSNVvWgNqCVPvko09l7bp18uKLLyih4p4TJBzeG1xX8567pX6Deh7tQigw5zqPPyb333+fx3eHDh2SYUNGKKly882l5ZVXX/b4HkKmT6++SqK0btvK4zvW8ZOPP5W0adNqNSnIp8uXLqnnUZErXj94f0DQIBB8t1e8LaA5u8kYPI/+nvuPVK5SST1M6O/IkSNKxq1YvlIJlhdefF4JF0cgRQgj4r4GT9STqtWqRpAh4DR37t/y7dffyX///af3sf/cAoH07phxGoaHPqMTbnFIVK5zkzHONU6lLYgxdNvtieRcs3TJMhn/2edKRHq3HxBIdpEhYAgYAoaAIWAIGAKGgCEQTwgkajImVCIGbAM1/RMrGRMTbOJJ91zdQMgEuiJRjw7jdfWq1ZEMducuvEZ69eitb9tLlS4lL73cPCJcySFjMJYhTV5/41U1Ct2ya+cufbOPwQn58ETDBvo1b+R79eij83jr7S6SNl1aj/to03tNMC4JWan7eB259757Ik1s+7btMnLEaEmdOpV0ebuzR7gFZMtXE8M9bjBO8UTInTu3/hvPk3Hj3tcwJce7BU+aaVOn67V4oniPhfF16thZbr31Vnny6SYeY8FAh5h6uumTUrlK5LAYyJbPx3+hYS14c7jll59/1TkSwpI0aTLp1LmjZMsennMHsmLqlOnqXRKIDB82Ur1NuJ4Ev27xhW9UbYLH1CnT5P5a90uduo9GuhSSaczod9UjBYEYITeNI3hBQXqVKXOLEmluWbt2nbz37vsRYVzde3SVLFmzRFyCZw3EHR5Id9e8y+Pefzf+K6NGjlGdvO22CrJj507p0LGdh5cSutaxfXjZb7yzCKUKRBwyBjIEebrpU0rGuAXibejgYUo8lilbRveHI4QLMa8Kt1VQQs2XoCuQWAieUoVdXkF4pvH/k081UU8kXzJ50hS/OWPCdbSL7rXnmz0nFSrcGkkH+vTqp3v3zc7hIV4mhoAhYAgYAoaAIWAIGAKGQEJFwMiYaFbm2pIxoREUiYuIib2tQT4SDEkIB8I3CMXxFrDB6wFjGs+Ert3fjsjp4ZAxGMLPPtc0ksFPWySfff+9DzQXCvk+evXpqcQGyWj79ekveEUQSvJY3Uc1L40/wSAePHCoep106/GOz2Ss5F0ZMWyUehJgXOL14gghHXiWIHjuNH3maY+uaNedq+TgwUPSu2cfJQjqNXhcata82+N6wom+nvmNdH7rTcma9ap3Cd5E3JcuXXrp3rOrT0zJUzNm1Fhtu0+/3pqXxhHHm4F/P/BgLXn0sUc8+oXUcodDRaUNeMYsWrRYvX3wXKpcuVLA97rbJVQNz5WDBw8qyeIvATHJZUcMG6m3Mm7G78iG9RvUO4XEwX369PLwWsIbaO2atYo/3iZ4C0HcOQJZAUHVqvUbkbw3HDKGa7NmzaKhQt7jg0hs3bKtNhcKGUOeFsL0aj1wv0+42R+EaqVJk1r6Dwz39kI++/RzIRcOeVgqVrzd57379u2Tvr37qy64K2IRjte3dz/FBD3yl9A6KjKGDvEawnuIcL4WXp43u3ftlmFDh0uNu2oowWliCBgChoAhYAgYAoaAIWAIJGQEjIyJZnUSGxlzoxIxLCOeH5AK5DN52ctbwVlm8MHjZPSoserd8vY7XSR7juz6daClrfEQoPwybQ0aMiDCsPznn3kybcr0iITBpUqVlAYNG2jFIXduC/rCwwPPi+QpkmsYUpIkVxPlOmMlXAOjH8OW/Be054ibjGnxcnP10IhOPvrgY83rAdkC6eIYxBcuXJQB/Qeq503LVq97jJVErYR9ELpVunQpn12Qe4QQE0isNzt1kFy5r3qQXA0tSS0tW7f0CHGKbrze30OOEObCuiF58+aVxk82kvz58wVV+QijHe8myIY3O3fUEB1/0rdPf9m7Z6/cdvtt8vwLz0ZcBqHxdpeuutaE3JS/tZx+R2LfTm920bxB4EHCX3fIDmTexx99otW22rZro4SeW9xkzLPPPSMV74hMeqAPrd5oo7eFQsbg9dO+Q1vJmct3ta4d23fI4EFDtf1+A/pqJSyke9eempD61df/F2WiZIiurVu3at6bbt3fUX2aNWu2TJ86Q5MDN2/hGb7knn90ZAw5dT4fP0H3Xs/ePTzC6dj75DCC5HJyLAWrY3a9IWAIGAKGgCFgCBgChoAhEF8IGBkTDdJGxsSXKsa8n+FDR8q2bdukWrWqmqjWWxyiysnpgWEJ+eAYboGSMYRJvNmhsxqE/Qf29fBqIRHpjGkzhUSlCIZ+2XJlNOmtuyrPiuUr5JOPP9PvqaTjj0QjCXDZsmU18a/b08chY7ivV+8ekuGmqxV//CGJp03/vgOVJHjt9f9FhGDhUTRqxGi5596amgTXLYQZEY6TMVNGKZDfM8eH+zoMbnKX4A3hnotDxkB4EW7jlOEOdbUpfT1j2oyI6lYpUiSX4iVKSJ26j2meoECEnCvvjn1PE8y269AmyjF9MeFLWTB/oZJdkF7uuTleGlT0ISQMmTdvvkydPE3DxkjKTFgPc+7Vp4euH7pDMmVy25CzyHvd3WSMmwhxzyuuyRgqb7VrGx7mg26x9hA4Hdq9qXNo3aalJvz1Jz/99LP88N2P6sGE1xf3ODj6yivkbic6MgYSDFIIHMl144QJ0gZeZCdOHJfOXTp5eCoFohN2jSFgCBgChoAhYAgYAoaAIRDfCCQsMiaIqJwklDpxcr8GiVoQ3YiRMUGCe40ux0Al7AePA8J2yIfhLY7hS9WhoUOGaZngNu1aS6FCBfXSQMkYrm3ftqN6RQwc3D9SqAzJTAlDWbxoiXoSMLa8+fJqHhun8o1DplD1hYo7ECTBiJuM8TUGX20R3oLBCmFFyI1TOpr8KeT6oJSyN6Hxzdffyu+//aEJbv15G0U1boeMwVum45vtfYY5BTNvrmUeVH4igTGhRuBLQmDwdao5RdXm8mUr1Dsle/bs0r5jW48kz973OTlQCItp3qKZB3myfft2GTp4uIbe4GGVPkN6eW/c+3Lk8FFdUyFsq3c/DTODHKxe/U5NIk1eE8qGU9XKW9xkDESfL6+duCZjGBPEC6FuTqWrEydOylud31Zdh8CkspM/IcHvpK8mawUyyBh0G7zBvdqd1bTEuT+JjozhPshBwgwJ42rXoa3uqQP7D0jvXn1131eqfEewKmXXGwKGgCFgCBgChoAhYAgYAvGOQMIhY4JhSERiVK40mK4OHjgsc2YtiNOFuatmZcmew1cVmGBGGj7EGzlMifAIDGSM7Lfe6RxpzSI8Yw4ekmFDR2iZayr5UGYZCYaMademg775f6fbWz4xx2DG8P7z91ny11/h5Z0x6F9s/oJej2GKZwUGK234ym8TldKFQsbQHglUyQfieC1gKFOmOU3q1JqfxFt/uJZ7yIPjC9PoNkZckDFOnxBdhFFhnEMcEH4Flt4hYd5j3LBho+a4oRJV165vK4niT774/EtZsGCh5iFp2Cg8WbMjrHHP7r3VC4owsjy5cyvJV7JUSWnyZGPFElICcgK8yZXC3yG4+vTr5ZHTx2kzoZAx7dt2kFSpU0vvKzmRIBjbtm7vswqZN3boDHlnCB/r8GZ7/ZoEz4sWLlIvNMKI/EkgZAx49+szQM6f/09eefUVrUJG+Xjy9BB+F1XYWXT6at8bAoaAIWAIGAKGgCFgCBgC8YVAwiBjguccYkQ6BNOdkTHxpYox74d8ERi7SPuO7SRfvrwejTpEw44dO2X0yDFa1adtu9YRREigZMzOnbtk8MAhmq+D3CAIhvnJk6ci5QDhO0J9fvjhR8maJauW5CVXCzlWCJXByMXTwClbHCgKoZIxe/fukwH9Bqp3CUl/yRtC2AwVgXzlhCFE58svJup+804iHMhYY5OMwcPE8Sxy971s2XIZ/+nnimXvvj3VSyYqofw5HkIQONHlXBk4YLBQQYuQIsLNvIWktksWL1EvI8LNSOrbsvUbUuRKFSE8d/CEAW+qC02ZMk3D1V7530s+h5gQyJiDBw5Kzx69Nclz/SeulvTu9k4PTUjsHR7kPRHyMW3csNGjWpRTfQryD1LKKbnufW8gZAweaSTRXr9ug9xR6Q6pV7+uesVRypoqT9GRcYHorV1jCBgChoAhYAgYAoaAIWAIxDUCNxQZEwwJ4wB/7ciYUEZ7Y3vGbN26LaL6TZUqlTUUxBG3x4dT5plqMu7qPoGQMZAuH7z3oew/cEA6d3kzIryIHBZU+yGviLdAIgzoN0hDPBwyhrf7GJB4d1D2mLb8VRXi2vTpM2h5aEdCJWN0/O9/JGtWr1ECCKN4586dSkqRwNdbSF7br+8A/ZjrKfftz4vnwIGDkv1K2WqnndgkYyZ8/qU0fSZy+Bl9Dew/SMh9EwgZQ2LkIYOHCaQD+VyoqISHkrdQGQgPDDytIKJ8zXvuX3Nl8qSpSsRkzJRJuIfy3W59I5fRli1bpHqN6vL33L/liYb11dPGlyQEMgZPKCo+vd7yNfVuceSjDz+WFctXSsqUKaRDx/Y+EwAfO3ZMIG0gxPBScpJEu5MCQ2BCgnl7YUH0DB0yXMMHCxYqKO3ahycp9iVOsl7WBFJxwudf6H6vVMl/iBIkDpW/cuXKKZkzZ47r31Zr3xAwBAwBQ8AQMAQMAUPAEIgSASNjolGQa0PGhEjExCCPzvWyT94bF152GiOwcZNGmvjWnY9l3959WsWIUIY3Wr3mQUA4ZAxv1qvXuFOqVqsquV2VgcBo4YJFGnrS4In6Uu3OqhGwYeD36N5LqIDjXdlo//4DMmTQUDVs3aFATj4WGqE/ktC6y1ETRkVox8KFi+V/r77sMdZQyRj62rJlq3oGOR4EVAIi14Y/jwJIEMYBjg8+9IDce989HsTR8eMnZP68+UJiXAx4dzuxScb06tlHatSorp4Z7j7OnT2nuVmosgQZE0jIF1WOKOUNOVXhtlvVoHeXW6YtvF7wYCJXjj/PJTyNKNnMePgfcg983IJnFDmEnPbRAcdzxnvfxQcZg67eWuFWTdhcoEB+Dyy3bN4in346XsqXLyf16j/u8d2qlavkww8+Vszy5csnLV5+MRKp4eh04yYNNT+MW6hAtnr1Gs3RQxWsW2+9VZImTaLtEV44dfJ0OXX6lBw6eEj3Cvlg/OnkqZOnpEePXnL2zFn1NMIrivw0tO1LIEsHDRgiBw4c0CpPb73dRUklE0PAEDAEDAFDwBAwBAwBQ+BaIWBkTIIjY0IjYpjGjZwvxlnGsLAwGTl8tFZbwZDjLbxjVFLBaPq0mZr4mdCgbNmyeaz+urXrNQErxiGCp0revHmkwm0V1INiyZKlsnnTJqn1QC1NgOs2FDEOu3frKcmSJZWHH3lY7rqrhq7H8ePHZdzY94VxkSuj8JXwFdq/dPGSjB41RijZzLUYlYw3R47sQijU4sVLhMo2VObJnduzUtDsWXM06S739e3fO6g8GZA8lHbeE7ZH5wnRU8pP2Wq+p5LOkEHDZM+ePWo8g1vValXUq2bb1u2ydNkynUuHN9tp3ha3QEJARuTMmUPzh/jz/gnkAKSKDl5CYAQZBv6QJl9OmCiEKj3V9EmpXLlSIE1p2BDVrNAJMATzZs1fUJz37t0rUyZPUyIGggxyxd/eQlf6Uf567z7VkTdave7hTcJgtm3dph4fCGFW5N7x5YXE92vXrpNxY9/Ta3v06ubTg4M5k0Aaqft4Hbnv/nsDmjNeK4TXHTt2XK+nrHr2bNm0bDche2tWr1U8ypUvp+QUuuwW5gqBBZGFQGpwXbFiReX4seMyffoM9ZypUrWyer54Eyl4Tg0fOkK9wSD20Lnbb79NVq9eLatWrlbyhqS86DUlvx+q/ZDs37c/EinkjGnmjK8jxgIGYOFPqMIFIYqAfdfuEDepA8LNLjIEDAFDwBAwBAwBQ8AQMATiAgEjY6JBNf49Y4yMiamikxPmu2++k40b/9WmMAodY7r0zaWl9iMPSd68nvlknD4JdVkwf4GsXLEqojw133E/4So1771bqlatEsnQxEAmTGnduvVKXmB0U276yOEj+veHaz8kFe+4PdLUDh86rAYuBumFCxcjvqe/UqVLSr16j3uEg+DV8usvvwpJaC9euR4iAZIHrxHyZkQnGNUzps8UwrUwiFu89GKU1ZwYC2QS49ywfqMSGY7wXYUKt2puEXeuFkp8z/3rb8HTg/64jkpNBQsWlIdqP+gzLCi6cWOkz/tnvuZ6wYOIUBNKHdM+JZPvr3VfQF4xTj+Ej5FsdtHCxZrMmTHivcJakksHL6CKFSOvmfc4CT2a9NUUrThFzhJvwonwmF49+ghkSM177pbH69WNNFXIjKlTpyteeK4gkHPowCOP1NZQNub6zdffycYNG+TgwUN6DV5AxUsUk8ceezTKctNOh4RmkZAY0gUCyS2ZMmWUKlWrqMeMPw8TPFCorjV71myhwhLCfNF51h/iivv9yZo1a2Xm9Jmyb9/+iEvwUsPbCUIFL7Khg4epjqHTrOktt9zskwwLC9uj+Y4QwuxyR1Ha3E2I4XXTtn2boCuYRaef9r0hYAgYAoaAIWAIGAKGgCEQDAKJjoyJifdHKDSHkTHBqFPCuvbIkaOyYf169QTA0CxZqpRkzhw5N4ivUWPgb9u2Xb0jMNAJK8mXP1+0yUEx6iFKeKOPoVykaGEpVKhQtMCQLwOvCDxs0qVLK8WLF5ccOXNEe1+oFxw9clR27d4lpUuXjpaIcffBvJjf6TOn5aYMNylZEJ/5NzDSIdl27dxJ5WjJlz+vFCtWzCPEKFhM8KIC+8MHD0nSZMmkaNEimrMkUIGI2LRpk2LpT8hnlDJFCi1xnlAEMgZvGJHL6s1DKFYgIV6MH1Jm48aNsidsr1y6eFFLXRcrXiza/cG9F85fMaUCTQAAIABJREFUkDVr18i+vft1P0JiORWQaJeS8FmyZNbKS1El42WvDR82UsfcsuXrkip1Kr/QskaEUEmSJFK79kNRljNPKOtj4zAEDAFDwBAwBAwBQ8AQuL4RMDImivVNIiIH4r20dSiUUfgkYkJUXa9qbpiEvrKGXejY2Z1xjwBJgUeOGK0eNXiemRgChoAhYAgYAoaAIWAIGAKJCYFrT8YEwT3ExDgMopuI9UuSROTA/sMyZ9aCOF3Tu2pWluw5nFwbwY80JrjE6cQSQOOGTWiLYLiFhpvdFT8I4CFFVbB///1XevbsLmnTpY2fjq0XQ8AQMAQMAUPAEDAEDAFDIJYQMDImCiAxSA/sP2RkTCwp27VoxkiF0FA33ELDze6KHwTmz18gX305SatXkVfGxBAwBAwBQ8AQMAQMAUPAEEhsCBgZ42PFkrhKRBsZk9hU2nO8RiqEtn6GW2i42V1xgwAVmKiCRC6nsN1h8v57H2r1qtdbvqpVvUwMAUPAEDAEDAFDwBAwBAyBxIaAkTG+yBjik65I/JIxwYcoMUwznCMvomESs6PI8IsZfnZ37CFA9SYqVqVLn14uX7oUXkkqichrr78aqYx47PVqLRkChoAhYAgYAoaAIWAIGAJxi8C1JWP27wmKfQjFQAyqgytYh3Mx4YRMQidjQsEkblUqYbRuuMRsHQy/mOFnd8cOApRyHzN6rJz/73xEgzlz5pSGjRpIiZIlYqcTa8UQMAQMAUPAEDAEDAFDwBC4BggYGeMD9KuOMfGZMyZL0MtvBrN/yAyboNXJ4wbDL2b42d2xg8Dp06dl2dLlsnPnDrl08bLcfEtpKVmqpJWmjh14rRVDwBAwBAwBQ8AQMAQMgWuIQCIiY5KIK3ooYMgSj2eMkTEBL2oAFxqZEABIUVxi+MUMP7vbEDAEDAFDwBAwBAwBQ8AQMAQMgagQSDRkTKjGYWhkzLXIGRM8GcPChorL9b4tDJfQVthwCw03u8sQMAQMAUPAEDAEDAFDwBAwBAyBYBBIFGRMqAZiTIkYgIy/nDFGxgSjuFFdG6q+xFb/ibkdwy4xr56N3RAwBAwBQ8AQMAQMAUPAEDAEEgsCCZ6MiYlxeL2TMTHBJrEoaCjjNFxCQc28rEJDze4yBAwBQ8AQMAQMAUPAEDAEDAFDIHgEjIzxwszbkE+onjFGOPhX9lCxuXTpkvz333k5ceKEZM+eLfjdlMjvCBW3RD7tiOGz/hfOX5Cjx47p+t/oeFyLdb18+bJcvHhRDh48KNmyZZPkyZPH3zAui1y4eEGOHzsuGTNllGTJksVf3z56unDhgpw4fkLCwvZIzlw5JFOmTPGLxzWdfeidK24nTkj69OklRYoUoTdkd8YYAc5U9jPrwX7KmDFjjNv0boD1po9jx45Jjhw5Yr19a9AQMAQMAUPAEIhLBIyMiUTGOB/Ed2nr4MKUzFCMvC2SUI78arqfgPcND4rz/pkvu3bukl27dsmxY8elb//ekipVqoDbuB4ujAudwrjGsL548ZLkypUzQcJ0+PBhWbxoiezYsVN2bN8uadKmlVat35C0adMmyPFer4NavHiJrF+3QXbv3i179+yVFi811+pJcS0YjEuXLJOtW7bKzp27tP/GTzaSSpXuiOuu/ba/fNkK+fOPP3U8GJsYskWKFpFGjZ8QSnubREZgyeKlsmnTJsUsbPduafFyCyldupRBdY0Q+Obrb2Xf3n2y/8ABObD/gNxRqaI83fSpWBtN2O4w+fPPWXLw4CHt58yZMzJsxJBYa98aMgQMAUPAEDAE4gMBI2OuoOwuZ+0G3jxj4kMNY6ePUMmEw4ePyOxZswUD6OjRozqY/gP73nDlc0PFz9/qnTt3ToYOHi579uyRAgULSLt2bSRJ0hDYsthRD7+t7N2778r6L5dTp05Lzlw5pXWblpIuXbo47tmadyMwZ/ZfsnRpOCmCLr7YopmULVsmzkHirfrsWXNk1arVsnnTZu2vUZOGUr36nXHet3cHFy9clL/+mivff/+DlCtbVi5dviT//rtJPWTwKnj5lRaSN1/eeB9XQu8Q0nfWn7NlxYqVsm3rNoFge+mVFlKmzC0JfejX7fgg4SFXZ0yfIefPX5CKd1SUZ59rGmvz/e+//9Rr7Jeff5XVq1brmTFi1LBYa98aMgQMAUPAEDAE4gMBI2M8yJjIhmJCJGNi22iOD0WLjz5iisvfc/+WyZOmhkzG8AYbwylt2jRSsGDB+JhyrPYRU/y8B8PDcvu2HfVj3urjbRLbfcQmAAvmL5AvJkyMFTIG43D3rt1y7PhxKV68mKRMmTI2h3rdtgUx8s5b3eT06dPxRsY4YOIR171rDw158EfG8N3mzVskWdJkUrRYkVhfBzz0Jk+aIo88Wlvur3Wfto/n1soVq6T0zaXMKyYaxE+dOqUE8IEDB4yMiXXtDK3BsaPflfXrN/glY/id2PTvJsmUOZPkyZMn6E7WrV0n7459z8iYoJGzGwwBQ8AQMAQSAgJGxkSQMb7f2BsZkxDUNLAxuA19iBHclw8fOixHjx6RpMmSSaaMGSVjpkySLVtWn7kEeLv2wfsfhUzGfPft9/LrL79pSMGAgf0kRcrEla8gtokSCIl2bTpomEWpUiXl1df/F9hCXqOr/t34r4waOSZKMsbJK5MyVdTkys4dO2XY0BFq2BNuU6Zs4npDz9qdO3tOUqdJHe+r0aNbLzly5Ei8kzHnz5+XNzt0Vn31R8b8NWeuTJ0yTQ2/AYP6xWoo49mzZ6VXjz6if/buIWnTWZicW/nAhRwwUeXy4ZoRw0bK7t1h14yMCWSc8b6prmGHn378mXq8+fKM4Xz87JPxsnz5Cs2HNHBw/6DzIuHNNnLEaJ1hYvWMOXP6jKRKnUqSJk16DVfKujYEDAFDwBC4FggkcDImiVwNHwoOnmArKUU2RGkhSYIsbR3bRnNwyCbcqx1ciB2f8PmXsmXzFo0jx7BE+D5NmtSSM1cujV33TtIbUzJmzOh3ZeOGjWowYKhd6wSgwaxUXOlUj+695NDBQ3L77bfJcy88G8yQ4v1avJpGjRjtl4zByMKwSJ8hgzR9JurcB99+850Sc+D6yv9eVq+GxCIYSF/P/Ea2bd0ur73xv1glHALBAJ05cjhhkjEff/SJhjOGajhGNX/CtCB6ypUvK81bvBgIVDfMNeTz+ujDj+WxOo/JbbdX8DvvcDJmlOb9uRZhSvT74Qcfy6OPPaJnnoko2bJkyVKfZIzmeRkyXAgVxXsQMiZYQgJPtZHDRyVKMoZnkz//mCV/zflLXnv9Vcl2AxYOsD1iCBgChsCNjkCCJmNCNRCDJWIcQ92XMphnTOLYIk7yXnK+jB09TnjLfV+te6VUqVKSLFlS2bZtu8z7e55s2rRZDeTmLZpJ6Zs9k4PGlIz58Yef9KGTxJ8PPFgrcQB3haSKq8HyxhIX9LvuriFPNGwQV93ESrvRkTFfz/xWfv/td7m1wq3S7MXno+xzw4aNMm3qdA0radykkaRPn3jyz/CmWT2EcuaUNu1aSerU8esdk5DJGAgT/ieXTd16dWJF75xGxr37vqxds1Yer1dH7r3v3lhtOzE3hsGKxxJES9NnnpZKlf0nVr6WZIx7nE8/85RUrlwpMcMea2OPiozBC23KpKmydds2ueeemlK1WpWg+03MZAxk1Fud31HCm7PWqkEFvfx2gyFgCBgCiR6B646MCY2IUTrGx2JelgP7D8ucWQvidKHvqllZsucIvJpSqCRVnE7iGjfuYPL9dz/KLz//Is1fejFS8k8IGgxqqic982xTSZ7cs3RtTMkYPArogzd8wb7du1bwhVqBKtDxfv7ZBFm0aLHUfuRheejhBwO97ZpcFx0Zg9cChnggZAyGGbkQ8I6K1/LMsYAc3l2jR42V3LlzGxnjhSdhaqxrbO9xzo2hQ4ZrnqHnmz0nt93m3/sjFpY4UTXBXmr1Rhsdc0InY5xxGhlzVcWiImO4yilNzZ4K5dkmMZMx5Mbq1LGLJos3MiZRHUs2WEPAEDAEYg2Ba0zG7PXDncRfeJLSMFEUeAknY+bHGuC+GgonY7IG3EcoDywBN55IL3Qw6dkjPCym/8B+QVdDCidjPlQEQrk/MUIX17oUHq7zqzRs3FBq1KieoCEKJ2NGXQlTahWpmtLUKVNdZMwLCXouMRlcOBkz5goZ0/oaeMb0vBKmFJlQjcm8ors3PGdMpys5YxrFazWl8HCNYRqu8dLLLaRMPFSRig6PhPJ9OBnT+goZ0zQAzxhyxhCm9FK8VlNyj/PpZ542z5grCvTZJ5+5wpSeiXW1CidjRmq7I0YNj/X247LBcDKm8xUyprV5xsQl2Na2IWAIGAIJFIFwMmZ5nI6u5n3VJIcPriHJvv2+yZiYGIihe8YoLXMFCKcVJ2dMwiFjYoJNnK7yNW7cwaV1yzaaI+bNzh2DrswQFRnj5J3xnqZ7PbiGah6UVvVnTFEZJWWKlJI+Q3qPpk6ePCnr1q2TZEmTa36RNGnS+EX01MlTcu6/c5Ili6c3FQ92a9euE7l8WUOwAi3NDHnFA23SpEmkWLFikjlLZr99M8ctW7ZKwYIFIjw+jh87LmvWrJEMGTJIqdKlPDxB5v41V6vDvNDseang523/2bPnZMP69eqxlC1bNilcpIikiiZBrvcAGRdvWPfu3Sv58+f3OX5nfQ4cOCiFCxeKdE1UZAz34hlDbD+eMcwnKl3gO0p7L1u6TMrfWt7neuJlsW/ffsmdO1dEU/Szfft2IUdGrty5pEiRIpG8rFjnNWvW6joThpfhpgzR7j7aJaH11i1bFKeiRYsq6eQLx40bN8qYK54xrdtGDlPydwbRx549e2X7tm3qOYIuBKqD7nH06O6bjAkLC5MN6zdo+BRtB+J9xph27NipeGbIkF5KlirpNwdOQGTMZZEzZ8/oONCDqIS+0Udy76RIkVzHnD6957537mdPDxs6XPbv369kzC1eJZkTyrmPzpKLi3mx3xlnVJ5feAvu3LlTdu8Kk5SpUqg+c24FMx/65FxH8Iy5o5JnmJLbu+9qAt/IZAzrQfggybVLliwh+QvkD2gc6AUEJUmls2bNKsVLFPc5Z/c4yUlWKVKYUugvmaLd4EFeEH4eHNS1ZB8VK15MMmf2f+4H2jxn+JrVa4TfM2effjHhS1kakTMmMhnDWDiTwZd1iW5Pbd++Q7Zs2SLJkyVT/Tt65KiMHOHkjAmOjKHvXbt2a1J/799c8lZt2LBBzzD2LrngohP0fcf2HbI7LEzSp0unuHK/L32nb87yzm+Ge8Zw1nqHKQWzT6Ibm31vCBgChoAhkDARMDLGwzPGTcaE/z08Z0zCIGPsh9n/JnKw6dOrrxo0lBN+9vln5aabbgp450VFxsz6c5b8PfcfTQhMX3nz5dUwqGp3VtNy1qtWrFSjgwfFsuXKSrMXr3pOHDp0SI34nTt3ybZt27TsdctWb+i4MDB//ukXJTPO/3deP+PBrF6DenLHHRUjxn7s6DGZM3uO7Nq1S8kQHnTbd2yn39P+Tz/8JKtWrZIzZ87qZxjDtR+trXH4vgTDYcniJVfa3K0EFv9jWIEd/efKdZUkoOz3xo3/yo7t2+X48RNaGalAgQIaEjbrz9lKPCDEvvfp1zuilDMP5u+Ne1/eaPm6GjFuuXD+gkyaNEmWLlmmBhoPssyFMRQqXEjq16+nOEclOvcff5L9+w4oNnny5JZWbVp5GEubNm2SObPmyP4DB2Tf3n3q8dGydUtJnTqVR9P+yBhwmjnza6HiBSEqjM/7wR1yqsXLLZRQmj1rjuzexVpv12vbtm8TQZxh2M2aNVu2b90u//77r6511+7v6Dgw8L/++hslDhzJkzePtGjRXLJmy6oP7j9+/6MsXLhI9dDB+8GHHowog+yNFfeQIHL5suVy/PhxxZg5YIDdfMvNGq7nzGXPnj3y+fgJWoGM+7gmbdq0HoYEVaTe7NTRw1uG9ub+9bfMnzdPPTvYH+gSOsheqFf/8aD2oTcZg8H4448/CdWu0FuENXzyqSaqJ74EfP74/U9ZvGix6pQzJvQTI7lO3ccikTJRkTGsJQYla8MeLly4sLzR6nWffdMO++Wff+apviHgQXW1smXD8ciYMaN+znwmfvmVGrBgzr9ZDzfBcX+t++Wee33vY8iHaVOnyYb1G3VtkyZLqoQquHuHOpEAl3afe/5qIm3uYawrlq/QtdP9X6K45ndycgUxdshazrD169bruB3945pGjRtqcla3cM/8+Qvkt19+03llzJRR9u/br0QghGvNe+6Wu+6+K8q9DY6Tv5os69atV91F6M/bKG7wRH257UqyXF9kDGOZPWu27kt0AUEfqPDW9JmmPslM1mHlipW6hugf4YbOnNmLL77YTPLlz6dt6TgnTRFKLEc1zvoN6sntFW/3O+cFCxbKH7/9oUQGQj+QpnfXvFsyZQrXF2T+vPny55+z5PU3XlNCzBHm9sP3PypxxPizZs0iD9d+2CM3Gp8vWrhY5szhjPI690sU1zPXF0kb5UKJ6Fn34w8/an4w8HAEgidJ0iR6poRXU7pKxqBz6BNkKZ5MNe6qIaylL6FNzrF58+ap56sjrCPj3btn75XS1oGRMZwly5Ytl507dujvcvUad8oTDZ/QZvmO3zV+75yXMFmyZpGnnnpSSvghi9Dx3379TRYvWiLkrXOEM7Ro0SJS+5HaUrRY0YjP+Q399JNPddysN/PgrPUmmDt0bK8lv00MAUPAEDAErl8EjIzxG6ZkZEx8qT3eIoi3p0cg/XsTVDwQUWI6nFhIJk8/01RuueXmgCrCREXG8JDdr09/NSYerv2Q1LynZsSDE2/Cli1bpmQNpASeEG4yhoezef/MF7xEePDKkTOHvPV2F327PGb0WLl86bKOEeOVBMB41zAvSA3Hs+DEiZOycMEC7YOHbh60u3bvqm8TR48cowYPxgVeLZAbfE4bPXv1kJsyehJSPJBjnBBCxJs7DK/s2bMLiVu/mjhJDhw4oJ9DoDj4klh09eo18s/f/+hnL7/ykhIPX038SrJkzapEktPnkGGDIypJ8RnGHglJedh0hPX58IOP1AjFmKtarap+BfEx6avJimOrNi3VGIlKnDe8GEOQGXjFtGnX2sOY1Tev+w/IZ5+OV8IMgqN1m8geH/7IGAyNfXv3au4bDB1IKB7eMc74buuWrfL8C89JkaJFdO3++XueQN6BD2SgNxmDMTV/3gIdC54Sffv3kVUrV2m1GDwHwAKSjjYwljGoatW6X6jks2XLZqlStYrky5dPH/7DwvYoPOgCb3fdwpxHjRotkF5NnmysBjrtQV799uvvarA98+wzckelcEP62LFjahxhlJOoGAP6wQcfkIsXL6mubtywQcfiNrxpb8b0mbrGVI+p83gdXWc8d6ZOniLHjh1XTwY8GgIlkyPImObN1Phm3vxZuEhh9WqAbGVNMVy6dntHMJTcwh4d/+l41dcad1WXBx98UImQRQsXKdkFqYY+Pl6vrsd9UZExe8L2yJIlS4TS1qx78eLFfZIxTiUqiAs8weo+XkfXmP2DjoIxBjlGqUMQYZRyvvzy86/6JyQFeoOHEvMOpLKSEw4ISYT+ewtj7tLpLV3/Xn16RpBBznXoCp45ELHPvfBcxNmGjkBoffXVJN2LkHeMjXPs/XEfKDEFadCte1ePLvFcGDv6XSlQsIC8+tr/dD+yN9BxDHYIBn+Gt9MQY6Vv1vrLLybqx+wN2jx29KisW7tezzv3WetNxjCf8Z99rnqdN28e9brD8wzvReb25NNPStWqnklj+fzrmV8ryQzZDnnG2cx9H77/ka4h50yHN9vrmHyOs2oVKVCoYPg4162XTJkyyYvNm0X7k8aZ0b1rDyU0uJ7fErcwtlEjR+tZ7et7rgWrhQsWSq/ePT2IJu6F0Pju2++kRIni0qBhAyXGIKsn6bl/UEqUKCGvvfFqwHs13PNsh3rSQZLx24hXJr8HnJf8XrDuiDcZw1lKyWvGyp71pxMXL1yUCRO+UEKZMwwij2cFPFp++elnPUc5o9hPgYYpMWaIE84tsK5Y8XZ55rlntA/6uinDTVKufDk5dfKkjpHx4bXSsVOHiBcNEXp64aJ89NHHqmOcpXfddZdAWnPGcw6gkwi4lixZUv/OZ+x7iOwpk6fq8wlJ/9nv+/cfkPXr16uu33vvPdHqjF1gCBgChoAhkLgRMDImkXjGBGrIJDZ15EHMedDmAYskr5Hdu/3PyhsXSAnaw7hFMNgwvitVqqQGdFTlpv2RMZAfGIQ8KDdt+rTft2MYWzzceZMxzuh5EJ45Y6a+zcRr59OPP9U3urUeuD/COOLBjxh7hDfvvOV2C8YJ3gvp0qWV11u+rgYRITeP1X0sgsyClBg75l29rVnzF6R8ec8H+gXzFyjpQoWjuo/X9cCEN5SUGuXhk4d9Hn4jHjovXpRBAwcLhunj9R6X33/7Te6vVUtxxSAZN/Y9fQj936uvRKuGhGV06fyWhju1bd/W43oMV7w/MPwCLQ8OiQPZ4ouMcRrHs+HTTz4Lmoxx7veXM4aHee+39awBRJs3GeO0tXnzZhkxbKQ+2Lfr0FYN17tr3qUGidPW++99IOgkRj16zhvhJ59uol4h/BvjcMigodpki5eae6wVD/vkICEMChy938gPGTREvbgeevghTa7sFn85Y1hj93pgiH3/3Q9K3GCwVq9R3ePNLsYJesg9vMV3vxmOSkEcMgZyh7CSBx58QPOEYKhA0mHgQD7QP8YfBJEj6mnyxUQlNSE8MKict81cjw6gJ4ypfYd2Hp5XgYQp/fzTzzpnX2QM7VNRjRxJderW0fV0v+km5AGjFe+V119/TQlPRzBY2XcapvRKCylTpox+5Y25P9x4m4+Rju707N0jUniYM27uBxdvTxaM+zGjx6h3AASEI3Pm/CUzps1QMqt7926SNt1VQhVjEnIFIceWm2yFoPvzjz/VC8ete5A4UyZNUTKsYKGC0Z4TXACu/nLGeOPjJmPYE6w3xFCTp5poSB/7hnUmNxREKgYvHlaO0Bfn+Lx/5imB0uXtzh7GN94frDHtDBw8wIPkd4/TO2dMoOvIODjTV69eLXhE4cHlFl5coCcQQpBS6LBbGEP3rt0le44cuufcwpwguiEzKBHu3st4FdIu44T8CzRnEWTw2NFjJHv2HPp74Q6/ZSx437w7dpz+dnqTMYyN35l3x4xTL0F/ZAy6hFdooyaNtFKhe9yMl5cvnEHBkDEOLhAhnCdlytyi5ydt3V/rPqlUubL+xiIQ1998/Y3+bkOsE6rmPm8mjJ8gy5evUF2nDfd5w76CqOH3DjLwzc5veqyJv5wxnGPM53p97gto49tFhoAhYAjcIAjc8GTM1eS9vrP4JpQwpevxR5kHy57de0XaajxEug2VqPaiP1x++P4H9UbhIdBxNebNVsNGT6hR6MvI90XG8DD17rvjpED+AvJii2ZR5sDAQMRbwR8Zw5v5CZ9/oX3nyZNH8ubLI40bN1bjzBGMMt5gI5AaxKq7BU8SjHTawBMDAxWvDHdYw9kzZ+XNjp30tqbPNvUId+Ihb2D/gXL06DF9y+d+sHT6wVDBS4ScCjzsOxhzL7H5uO1jeEF8YDg65AEeIdmyZ9O3rtEJHjO8AebhvV37tiF5Rbn7IKQAT5uoyBjCCDAMgvWMcfoJJoEvIRm9e/XxS8Zg/AzsP0ixhYSElHuszqMesH098xs1MsA3ZcoU8kbLN3TsbkOgTau2qt/PN3veIyxl+fLl8v2330vBQoXUO8MdzsD9n3z0ibrpQwRimLkl0AS+eFANHzpC3ejxovJVArtv777qaUOZXwzUQAQyBuIJouqJRk9IlSqVI9324fsfysqVqzw8FLgIrwsIIN7OY4z7kh7deqp32SOP1hZCvBwJhIyBbMWg9UXGEIoxdOgwyZA+g7Rs/YbPPEF9+/TT0ARvw9QfGRMIXlzDG3bODf6EUIFodc+rb+9+ESE6GLScC2756cef1WOKkDnHQxFDGWL48JEjmnwbjyy34BE4eNAQ/QgvDDypHIG8xsvgvvvvVWIqJr9fUZEx3vi4yRjInpMnTiqp7fa6pD28ZSBwIYrcYVv8JqE/7Bc8FUqXLu3RRVQEVFRkTKDryHV4X02ZPEV/p1q1bulxK0Q1YZ/Ob1qnzm96nAmQ6QP6DVSvl7tdYWCQFnx+4sRx6fBmB5/n7fBhI/RsB7e27doEtGaQ2xBe/Gb7C+GJKoEvvykfvPehhun6ImMgaUaNGC0VyNPlCv11gxKTBL4OueaEDRIOeM+993jM3TnL8XDD6wwvUkcg3flNgcxp7ue8wTsIgo+58lvthNTRhiXwDWZn2LWGgCFgCFyfCCQ4MiYmpXaDTd4buYpSZELmwP6D8VTaOupqSjF5mE2oqsvDP0aAt+AZ89TTTwY0bH+48LDKgzUP3L/+8psaKQgGXuUqlTVEwTvxpDcZA/Exc8bX+sBOuIb7rbCvweH+TV/RkTHcyzUYAd6k0KWLl6RN63BPkajIGL4nX8Yr/3s5ktHHQx9GOuJNxmBMfPLxp0rycK8v/BwSgLHx9tchW9RFfsRowauD+3DTJ1zGkWDe5pG0t1PHTvqASl4B3gBHlU8hOmVIaGQMYR+9evaOloxhXngHvfb6a5I6TWqPaZL/gT2Cnr72+qs+PUvatWmvb/q9yRgnN4y/RNB4ZeGFFRMyBuLxm6+/VeMFzxhfMv6z8RoOQGgXb5UDSboLGQOxgdcLnju+hMTI6DHYDB4yKILQdAgzSFdyUPiScWPHaaJrb0M8MDLmH5n01SSfZAyeILzFxyOmwRMNfPaNVxukbN68eXX/OHjElIyhMwx4DHlyUmE0Om2T52bE8JEazgURlC59Oundp5fHWgwaMFiSJU+mRrhbCOlKniK5z+SlhIzhKYd4kzGObnDeltO8QfUCSjR3yFprAAAgAElEQVTtC7RQyRjmT24rQm+8haSyeAh66wB9sRbsG1+E/cqVKzVUCfH2BootMmb7tu0yYsRISZokqfQb0NcD+48//ETPX4gBcjzhFcY+cYTQRrw7Xm/5mhQqdDWfEvsF4oQ8USSI9nXuO95MnPfMLbqEtYQHDR08TLJkySxvvfOW370dFRlDiO7773+g4aq+yJgvWacFC9WTFE85XxIbZAztQsyCpfcZxQudtzq/rZh7kzF4mEK21G9QXz2OfAneYJCh/IlXY+e3wl+UIEbG+ITMPjQEDAFD4IZCIOGRMVHVmY5maYIhY5R20b6ivivcM2ZBnCpFIKWtbyQyhlAlf0aYeyECxYR8CZAkEDPkb+FhCzKGhz+3uMmYRx97RN3Ryd/gnVvCnzIEQ8bwdjKfj+S0biIlOjKGMCVyIngLRkFE9REvzxhKgPLwSq6A7DmuvuFzt8FDNm+UuaZTlzcj3PTdZAxVaSAIYiKEqE2bNl1zeCCEEeAijsdPVBVafPWZmMkYDJmcOXNEmpbz1hYDCuLMl7Rv20GJRm8yxvta1o6kkcePH9O1JSEuRl9MyJgB/QbI7t1hamD4TDJ5+bKGgrD/br65tJYaDpSMoZLJiy38l7bGswUPF6RHr+4RlWB69eitOY/wkPKuWKYXX6kGRrjTndWrSeMmjSOgiikZM6D/QA3LIPG1z4pkLjzYP6/87xVJdsUrLjbIGPL69O87QEnjdu3baV4pRL15Jk3WpLN4hDBPQtecqkScid3e6a5eSNGVn0fX8KrDw4K8KxC3iDcZg+cbIUx4zyB4zdSqVUvK31ouUr6a6M6QUMkYPFsefczT28zpCyOfBMPeZIyvsaC/hAWdOH5C8xBBuiFxRcagm+gx+YPI9eSEjWHMv/NWV03mjGciRCgepHilsK/ACcKFHFYd3+zgof/kA+Jzv+f+ZdHcK5rTLEd26dipY6TcKN7YkDiapMjVqlXVMDB/EhMyhj0O9iRcL+QnrC02yBi8XVq3ba0V17wFTPA680XGOF52hHYREulP2HeEGCNDhw+J+H0zMia63W/fGwKGgCFw/SNw45IxHqQPhIyFKcW3uhNSMHrUGI9ucSfHKyaQMKVAyZhwGyy8lCcGAjlPKDXbo2cPfUvsiJuMoWwtbva8XfSVENMXVsGQMd75Bpz2giFjMAZ8eT74I2Nou327DkJCREKJcuSMXNrYGQfkwG233+7xcOomY6LyPAhGj8h1wYMqD9wI4TjFS5TQvBZRlff27iMxkzF9+/XxSRw4ZAxeVP6Sf0ZHxuAhQ/4U8iJAcGBMk8eGcA6MvVDJGNpt26ZdePLpMrdEWRYXDy7c+N05RaLSEX+lrd33uMsId3m7i+TKlVPzT+AphP6DmXdolnM/Rz+JNAmrcIdWxYSMAQ/6ZlyQZ1ElIycMhEpsbjxig4xh/oSicM5B3kH4ICT4hhx5650umm8KUhq8OnXppEY8icUhVQhJ9FdJB10hd8aa1avl9OkzijUeEZQyR7zJGD7D0Pxm5jcyb958XRPOa/KwNGzcUPUhUAmVjIH889dPIGQM3m2QlniinDt7TqsCkdgVjxQkrsgY2naIDqrmsW4IFctmTJ+hxAQvkVhXsCFHELqE/g4eOERJOCq7ucNL27Zup7qJznuXT3avA3pBGI2/Euzua8kxs3XrVs05FdXLk1DJGObD+QYxT1WhXLmvVvdzjyM2yBjy77Rp29qnN5Q/MsYZH2uAJ5IvDyxnnE54I//mt985d4yMCfQUsOsMAUPAELh+EbiByRgW1TcB415uyxkTt8oPIUPCXUKKMGBI1BmIV4yuXgheVDxI8xCp1Xpat1QvDEfcZMybnTvqW0ZK01LpiKozadKmiRKMhE7GYDDycMtDOWFBJIgMRtxkzFNNn/KZyyOY9pxreaglQSNJewmj4OGWEtUYFL5y2vjqw8gYz5wxYITnCwkq9+3bJ+XLl9PkklQkgoyJaZgSpA66hPhKCBuKHjj3BELGcG2njp3V4O/dt1cEwdSxfXiCTLy2HDIi0LHEhIxx40G5ZM6xYCQ2yBh3LhQn+SsEXM8evTRXFh4W6ALeM4TgtGnXRnLnzqUENcRD67atIhFmnBmQAOTgwkCveMftUqp0aSlQIL+E7Q7zG6bkzJ0xccbPnj1HQ1Foj/AXxuOdg8YfXvFNxkA0kf+LkB+M9Ntuu01KliyhZACJdeM6TAkcyFNCfiF+46i8h6cVObFYJ60Wlyy5Yk/CZycJ95EjR6VXj166H3mZ4AiYO2GrJGwnj09MhTUhCThlqe+7/z7NS+VPQiVj8Eh6s0MnJWPIK5bXhycpfV4rMgZC2zlvXv7fy/qc4E/wiuGlAzJ46KAIryMjY2KqiXa/IWAIGAKJH4EbnIxhAR1Cxh2udJWkSRhkDFn1E7+yxfYMQiFjGAPJJcmdwttjEn064p0zBuOMctY8MN173z1aeSgqSehkDA/QvL3n4fyWW26Rl//3UlBLEldkjDMICLLvv/teS8oilJyl9GwgYmSMJxkDOUCeAjyOCElxKjI5WMaUjHG8r/gzOmMskPVzXxMoGYMu84aZEvCIe0xUXqle/c6guo4JGePum7L39RvUC6rv2CBj6JD8FeSxIATxna5vC3mH8Irq/FZnuemmDDom8sMQkkIIDB5EI4aNkJy5cvn0vqLcNnsSIoZcF26PiahyxnhPnrODyjsfvPeBeulAyAwY1D+gcMT4JmM++uAjTQ6dI2cODfdKnTpVxHTiI2eM01m/vv2VnCbpa/ESxXXdSpcuFRESRBgt3nNOjhfyBfFvcHWHA4IfZAxrgEcWJHdsiJPw11+Zd6ePUMkY7qeKFr/z/FZ5J1N22r9WZAz9Ew4Mrk80bKAhzf7EySdFomBKyztiZExsaKK1YQgYAoZA4kbguiBjgskV4yyXb0M+MiGTEMiYUEmHxK2a0Y/eG5fz/52X6dNnSIMG9TXppD+htC0VIHDLp2KQI76qKeHSzxst3iRT7YY8M/7yXiR0MoZ5UvmBksO4tXfu0smjAkp0iMcmGcPbZ/J+4IbvLZThxYikmghVegLRf4wnKuyQGJVS0b5yzpC0leStMa6mdGt5ada8WZRwBZPANy7ClCZ++ZWW5yXBMh4PJFJ1S2BkTC71nvBVJYm2KKtNeW3CkMhb4d1HdPrk7/tAyBgnZ4x3lSanWtFtt1eQ5194PqghxISMoSOSmW7btk2TFVPBJ1Wqq0Z8dAOJLTIGD0PyWKgB3ra1ekalTZtGXnn1lYg98fWMr+X33/9Qz6GGDZ9QD4tGjRvJHZUqegyTXE58R5vNXnwhUk6MqMgYQqVIzO2dBJdqP+Qv+e/cf1o2mvw60UkwiXHd1ZRCCVOieh4lwhk34UHe4WaBkjGx4TnolF3mNwevi3HvviftO7aLSJpODhv2CsQr6ztz+gyt9OOLbKGkOqXVIdMor5wx403RwR7t9zOnz5Q//vhTsXq761t+vRidiku+SltHl8DXyQFFeXvyuPkSwshGDh+lX40YNTzacbsvcEJBQwlToh28zMLCwjQ00V9eL66jAhaeYd7hvR5kTNvWSgCaGAKGgCFgCNxYCBgZowl83W4nnv82MibhbghvIx2jgYc3Kmjwts6XUPa56zvd9G1WvwFUjLhK2vgiY2iDvAc8dELCkLuDHBm+JDGQMRAxlOqmalmDJ+r7fZuHlwrlrd05F2KTjMGYpkQ3pVm915HqL5TQpsrQq6+/GhAZs2bNWnl/3PtqAGLkeRMDGNpjRo/V0q2hkzHTNJwKbyqSK0cl15KMcXtpEC5D2Ixb8Iz64P0PhTK5PnPGbPxXRo8crd4VEJb+cvcQejJtyjTdF+RMKFYscjJp+iXcgDxN7pDAqLBzyBhfBIBzH3lOMFbZ6+R/cYTqZ3/8/ocSDxiI/nK3QH6QiDavq1R4TMkYwnkmT5qseKAf/sKkwIMQH8hGR2KLjFGDlCTdmzarFwReA4QskRjbEad0OfuOfB94WOBN4U0ecZ5Sfh4yjtAYEjW7hXxPEBeId84YyL46j9fxiT/7kJLA73R726NMsD+dcJMxJBm+y0+VLO6PKRnD/p46ZZoSC916dPUYEuOYP2+BTPxyon4eVc4Y79LSofyK8sIAIgPcCVM6eeKEtO/Y3qMpx8gnDHHFipV+PTTY65A5rHnDRg2leg3fXmOc+4SV+fuNc3e+Y8cOJWTBhaTCVMzyFjywhg8doflsKla8XasiuSU6MmbC+AkavsoZxHp4553iN2n6tBl6LiMjR48ICuqYkjFfz/xafv/tD+2zZas3fOa6O37suIacsb9INu4W8i9RVZAQ6NatW0nuPJ57LKjJ2MWGgCFgCBgCiRKBBEXGhFrWOmaeMc7dCTOBbyBeAYlS82Jh0N7Y8DYWMoYHN4gGp1qI09WJEydlwvjPlWRo1LhhpJwF/sgYHjY/IbRpxUrNTfHCi89LkSJXc8047ScGMoaxEpawZctWSZMmtdSpW0dxcN5g83CLofTTTz8rEYMh504E6ZS2jumbXyq/EEZDmdUyZct4aAMhZBghlCYONNxjy5YtwttfiAZvQxjDd9JXk/U7DAjePrZt11Y9BtyCXowaMUqTmLZu00rSpbua3Jnrvv3mW63KhQ5gGDilXyl9SqUScrI4WF1LMsadIwLPmFZtWkYY2hjp33//g1bCwTuJ8LvH63mWpQZL3jQzP6ppOXl7MHTZI4S28N2xo8fUywGjnUTYTz7ZxAMDxrFs2XL59Zdf5b777hVK1gcikDGHDh6SPHnyaLlYQqzcRMGGDRvli8+/0M/r1q0TUdaatnft2qXGH94ChARg/LkrjjEmPIYwoHhLzRttR2JKxuCpMHToMB07utO4SSPFKmL/XLwky5Yvl19//lUIZapStXJE37FJxuDNh/efs6e7dnvHo7oT8ySPDOvHOhIC4+utPvll+vTqq+QSoTJOHhL0AAznzP5LvduQrt3f0Uo9jgzsP0j3EcnY3SWSIaL69O6riZ8xTAOtmkbuEO7Fewdy0cGUBLLJkibT3C5ITMkYiDwIPRKJ40GCpwnCHue7BfMXasUhhPA47yTRzjip0kTuFmec7DcSAFN2PFAhnIsqV7TBGpCXBb1xC4lhJ0+aEuGtSYW9oq48aM61/IaxVxkHv4+0VblKZY9zH6Kec79cuXKaVyaQZw/yDXFeO23yW8JY2WdUy/v5p18kVepUSsZCGOFR6G43OjKGvT7mSpJ/sEMPs2bLqtM6ePCQegMR/sZvP+LPy9Af5jElY6ieNmTwUD1L8Tpq8VJzzcvlFpJjozucN9VrVPf4jsTQnTt1UUKLe53ziD26atVqKVWqZMCJzwPVK7vOEDAEDAFDIGEhkLDImBATowRLxniSPgmXjAnkYShhqVP8jcYXNpAtPbr10LdwCG/iCWPg4Y0Sq7/99rvgGYNR8XTTpyIMAR6EeCO4aNFimTp5qt5LjgVKfDohSeTeGDxoiPCWK1OmjBHJZXkIhcDACOCha/68+eoh8EKz5/VtFwYR7fM9xguJMLX9Lp3UeHGHU2FAYtzg+ow8+VQTqVChgqRMFR5iwhgXL1oiUyZP0X/jso6bv9vYYe48xGNEIbh28wDI221nLhs3/qshPYwJoboL8fhgumbNGi3Py5v0Rx696hbOwyZGCG9i+f7h2g/L3TXvUiPZOxQhEC0gFwJvC/FgefChB6RixYqSLHkyTVz56aefacUnvDKcB+/o2mRdhgwZqhWDMPAgcTJnySIrli2XxYuX6FhZdwx1cGB+Bw4clKeffkqNebAl78yEz7/Qt/kYp/TtxnbRwkVajQbhgfvmm29W4x8jhodoDAUwBFeIHfJjYJRDOOXLny+iLUI0Nv67Ud4f94G21bL1G1qK2SEc0CcMT5KIkgMEY5m206ZJqxgh6AoVblhnDJ969R+XqtWqahuMwfGO4O+QXfnz51NPmF27dispQh/oKt4vvLFmfR+r85i2TdJq8kFAEGCMkrQV/cc4wPiEqHJCl8AEoovx0BeJTosUKyoXL1xQIubokaNqhGD4BSoQfhBCzAsBQ+ZAha/t23coIcRaPuf1lt1p/88/Zsl3334r589f0DFxL4bc6dOnZOmSZTpW9qfbc4X54ynTp1cf7RePIYhI8NSywZfC9zAecoTRQXK98urLaii5CQWIEELEHDyoWla0WDFtk+ps7E2IYtbKEfo+eOCgjHt3nBw+fEQer1dXCOmgb/ZHsL8DlKru32+AnD51WueO/nmLQzrweZMnm0i1O6+Ox7mW9Ue/2Pfsg7vurqHzWLp0me7Phx5+UKZNna6XQ0SCBaWxIUac8A2q4kF8o7vc++2332mIaH288qLwcPEeL15vlJUGj8pVKkmaNGm1stOxY+HlnykrrGff4SN6RlHeHJzRdXTVwZAxsLdYo1UrV6kOPPvcs0rMco7xGYlyObN1PnfVkGNHj8ry5cvV6+7+B2rJ51cSsVapUlnOnD2r3igQfwh7nn3COOmbNjhTWRPKqN96a/lAt4Fe51QsQhfwvHCH1fI91awGDhio6+HPe8TpEJId8sQ596kUWKp0qfBzf/VqLVNf64Fa6i0VqEB04+kEWYWg77S5fPkKJWConMWaQHqAX9VqVeTUqdO6NqwFOvbJx5+qJxd7GgKTebhDgfGAg3TizOI7CJ/Llzm/FujZ8PQzTwlnBmtGJSiw50WMm4T1no9zxlIeHGIR7yP2M0S7+/cMrBxPTfqGMEG/3Z6XnKN4U7Hn0TWS44MB+49qXOCOHnFGews6y15BX6k0xjl55vRp1SHIuzZtWgcVShzoutl1hoAhYAgYAgkHgQRDxgT7wOlAGCwRw32effkva8211zJMKVRMEo56xc1I/OHCwxgPPiSsXLdufYQx54wCEoXKE7y1dD9M4UrNwzlEgEPk8FDGg5E7Tp1KTB+896ESJjxkY5ATtoSL9Lx/5usDFQ95CAY9D/oYCjxoTpkyVdt3DMz0GdJrfhNIIR7k8aT4/PMJgscIb8sQxogB+sKLL4QbEF9MlH2uMTIG3j5DKGBUY/hCZGBME4uOYChSypSEpkVcb+zI9TF18jTN+eEWHph5aMSIcxuZ4z8dL5s2bVajAuFhGbIqY6ZMSlwES8jwkMtDNgYqmPOgmyJlCjl18pQUK1ZUvTX8Vc/wp1UrVqyQCeO/UGLFESqg1KkT/nAMeYFxA7HA2mF0UI6Uh/G5c/9W3CLWP+NNkjNHDnntjdciDAPGTDlZvGscwfi4r9b9SsAR8gZR9cUXX2riTYxsJH36dFKgYEFp3uJFfWAnPAtDhTVFMHRxTyd/B8QYyR4JeeFtb0RJ4MyZ5ObSpaXxk411Hh998LHqirsNPH4gbcjDg46SHwidcwSDo/ajtTV8hTAfDAjWDaMRcsrxAmDcX335lYYHOELbDz74gBq93uEskDwQhIcOHfZYGuZE/iYMcn95lnytJXOCjPlr9l9Cnh+3YLA8VPshue22Cn5z2XA9BBzEqrMPnDbIb1O/fj3F2TlHWFc8scj9wB5y9BuiE9IEIg+DC5KH6jXOHmYsGHzPPPeMxxjXrV2nuu28rXfrInhArjl4cF6M/2y8hhPhqYIwLs4fzqs7q98ZcNUhpx90DD3Fs4W96f2mnuscIo99R4iZ26vFaYexUVEIkhk9dMZ2xx0VhRweWbJm0TAm2oKkI6cWJBLnBl4R33/3g5JP6BhGM3oF+YwecbYGk2OIymBjx74r5LFBMHrBhiTf6CbjIzE7eoOHEkK/7AVII8er56cff5KFCxapN5f7rKbkM148YDd96vSIcty6P1OmkJo1ayp5BMHe9e1uqleEuOFZSJgchC5CdaGxo8dG6B3jpIoVJISv/Fi+9N/9mZMLC5Kh6TNPR/IkYg54ZkCKPPrYo9FWSiKnEee++wyjP8Kg2BeEJwXqreSMk7WZOPErHYMjeNMRqkXCYcLiIMjQa0gSzhp+k/BAggDnrHL0izOI8wiC3hH2G+tGMmnnOr6jLTx8+B3EgwhCiH1Tt15dJb3cRLo3zuRMgujmd9fR60ycsTeXlvoN6uu9YMQ5uHfvvoiznL4cItaNE0ThjGkz9BnA0T3GTZlx1gUvPl9nIPMhTJD5OcKzA0nRyXvl7Z0Znb7Y94aAIWAIGAKJD4FrSsbs379Xn/BiQjqERsY4C+UdmuQ7ge/sWfPjdGXvrllZsucId711S0xwidMBX8PGA8VE8zKE7dE3b8mSJZWsWbIqcRHo/f6miEHBg3jq1GnUlT0xiffceRDEYMPdm79jUGFgRPUQG9vz1Xwie/YIXk0pU6TQNfKX5yOQvnkgxyC6dPGSvlFkPg5RxBx5wE6SJKl6ioSiC6w/hjOeH+SewSBPqIJhiaF07r9zqv+QC7xtRfDOWb9hg+IAAectYLVt23b1ioB0i86Q5HqSs+LZgdFBglDCjIIl6bzHcfLkKdm5c4dcuHBRMmfOpHMI1FjEUN25c5ccO3ZUkiVLLlkyZ1b9CoYYCnVtw/EIU6PfwSN37jyS/IpnU6jtBnofHlBUT8I49SVa3Wh3mOIR3X6HgMUDjOswRN0GIuWUIZ0KFy7kc104X/BAo79MGTMq6Rhdf/7mCNnHmNOmCzeIU13xGAwUk2CuY9wY4cyVMt5u4ojfFQhfPvel36z57l3OOPMGlcjZ1z5kXzFffwK+SZMm8ZtA11eb4ec+ZK/EyrnPucjZynnB70j+fPkjvD75jjw0WbNlk2zZsoZ07jKH48dP6FlAjr+8efII5Ikj6Oj+/Qc0RCumZ04weuK+1vk9RU8hYrJkyaweN9GNh/vYr8yBM4o9Eh9nVKjztPsMAUPAEDAEYheBrVt3ysL5y2O3Ua/W7rmvmuTwxTUYGROOlJExgetfKAZ04K1fv1cabtfv2trMDAFDwBAwBAwBQ8AQMAQMAUMg8SFgZEykNfPMIUOYknnGJBzFNlIhtLUw3ELDze4yBAwBQ8AQMAQMAUPAEDAEDAFDIC4QuKHIGP8Gqf+8MdeOjEkiIeYzjgs9STBtGqkQ2lIYbqHhZncZAoaAIWAIGAKGgCFgCBgChoAhEBcI3OBkTOQcMSKexMy1ImPMePat7oZLaMeA4RYabnaXIWAIGAKGgCFgCBgChoAhYAgYAnGBwA1GxjgQksTSO/Wvk8zXyJi4ULTYatNIhdCQNNxCw83uMgQMAUPAEDAEDAFDwBAwBAwBQyAuELjmZEwSSUJy/JAk2EpK0Yf9RB6IecaEtDRxdpORCqFBa7iFhpvdZQgYAoaAIWAIGAKGgCFgCBgChkBcIHBNyZgDB/YFy6d4YBDMzUqzeHAtgTFARsbEhdqF1qYRCoZbaAjYXYaAIWAIGAKGgCFgCBgChoAhYAgkLAQSLRkTDBGjPEz0bjE+V8bImISjsKGuYcKZQfyPxDCLf8ytR0PAEDAEDAFDwBAwBAwBQ8AQMASiQyBRkjHBEjGJiYwx4zmyyhom0W1j/98bdqFjZ3caAoaAIWAIGAKGgCFgCBgChoAhEFcIXFMyZv/+vZdDMRaNjIkrdUiY7YaiIwlzJvE7KsMtfvG23gwBQ8AQMAQMAUPAEDAEDAFDwBAIFAEjY7xKWXsDF99hSmZAR1ZdwyTQ7ex5neEWGm52lyFgCBgChoAhYAgYAoaAIWAIGAJxjcANRMYAZWBJe92gxycZY8azb3UPBpeLFy/K4cOHZc+evXLLLTdLsmTJ4noPJdj2feF2+fJl2bt3n+zcsUOOnzghBQsWlAL580uq1KkS7DwS8sDOnTsn+/cfkCNHjkiZMrdI0qRJPYaLPh49elS2b98h/2/vPMCjKLcwfOi9KQQQwQKI0hRQaSoIqICKBVBAaXot9C4dRHqTakF6L4ICSlMUUJQuvYYqNYQOoQXhPt9ZJpltyc5mN7sbvv957uXeZOaff97/zGTPt6c8/nghSZ8+fTDfjsdrw31dunRZn7WLFy5IyVIlPT6XB97bBPQdffacHD58WIoVLyZp06Z1AnL58mV9h2fKlFFy5859bwPj3ZMACZAACZAACSRZAgEVY7ztpuT7NCXM6FqooRgTeNv3RIy5deuWLFmyTPbs3i3nz1+Qq1evyhe9P5fMmTMH/gYCtAJHblFRV2XWzNmyb98+5YMBseqRRx+R5s2bSYoU9kJCgJYdEpeNiIiQZUt/kcNHjsili5ckW7as0rpNa8mQwSa2REdHy9Ily5Q1BIsrV6KkUeOGUqLEUyFxf3EtcsOGjfLLsl/l2rVrEnU1Su7cviPDR3wZ8vfFG/AvgevXr8uSxUslPDxc39FRUVHStFkTFSmNsWnjJlm3boNERJxSsa98+XJSq3ZN/y6Ms5MACZAACZAACZBAgAiEnBjjeyEmbvIUYwJkmabLeiLG4NvWjRs3yY7tO2T79u1y+/Yd6d2nl2TJkiXwNxCgFZi5nT17TmZMnyGI5EAUw/lz52Xb9u3677PPPiPvvV/P645jAbq9gF4WAsuWLVtlzd9rNNIoZ86c0qZtK8mQIYOuC+IgHMudO3fJ5s1b9GeNGjWQUk+XCui6fXFx2NCZyDPy88+LZMeOnWo3I0cN98XUnCMJE7h586a+o7du3Sa7du7SO23S9FMpXPiJmLsO3xcue/fuk9WrVwvE4+eff07eebd2EqbCWyMBEiABEiABEriXCVCMiWf3KcbEBQjRRN7IY1YeuWRipSs5QtuHfTlc8C0sxRhbtBdYjBr5lSD0v137tpIliy1a6OLFi3LwwEEp/mTxezqdKy5rhEO4du1aefjhhyV//kedDt26ZauMGzfBSYwxDrx06ZJ07dI9SYkxxr2tW7depk2d7pUYA7Fq48aNGpEIMdAxvcvKG4LHBheB6Gjb3iZPllyeLf2Mk8h77tx56dnjc5diDH54+/ZtGTt2vArrwSTGXLlyRdauXSeFCj0mefPmDS7oXA0JkAAJkAAJkEBIErSaSYkAACAASURBVLgHxRj3KUmudpBiTGDFGE+iYswrjDwdKUOGfKkpFBRjbGLMtq3bZMKESZoi06BBfUmW3HrtpJB8uyVw0RCxRo4YLUePHpWUKVPKoMEDJFWqVHazhofvl5EjRrkVYxBF0r7dZ0lSjNn8z2a1K28iY1auWCk//DBfz0U6oasItuvXb8jNmzfu6VTDBJpwQE7/7bffZcH8hbq3ffv1lowZM9qtA89Vh/Yd3YoxqGs1ccIkjSgLFjEGQsyA/gPl4sVLki5dOunXv4++EzhIgARIgARIgARIICEE7hExxkBk3QmlGJMQ80r4uZbFmMhIGTKYYoyZ25hvv9N0knr16kjZcmUTvin3yAxnz56VL4cOF0S3oPDuwEH9ne58f/h+GRGHGHPzxk1p165D0hRjNm+RCeMneiXGwNn+55/NkipVSuk/oJ+kSWNfQBpRXEOHDJPHCj2mdssROgTGj58oWzZvUeESAqajaOGRGDNxskDsCxYx5ui/R+XLYcPlVvQtyZo1qwr9HCRAAiRAAiRAAiSQUAJJWoxxTm+hGJNQg0ns8ynGWCduZoaQ/886dNJaMa3btHKZamP9CvfGGahxsWDBTxIZGSlVq74sjz7qnKZEMcY7MQZ1Q1b8vlKefLKYVHyxolMqCyJu4IxDPKQYE1rPG2oprVyxSp566kmpUPEFp70NRTEGkZZz5nwviNZ67bXqkidPntDaFK6WBEiABEiABEggKAncQ2KMdSEGO5ZYkTFhObMHpYEEelEUY6ztgCMvtFzu0d1Wn6Fbty6SM1dOaxPy6DgJUIzxToyJz6y+GzNWtm/fQTEmPlAh+PtQFGNCEDOXTAIkQAIkQAIkEAIEkrgY450AY943ijGBseJkaDXuxfYhiuFeTlNyFGOOHz8uA/oP0k3s+Xl3yZ6dop8vLZpiDMUYX9rTvTAXxZh7YZd5jyRAAiRAAiRAAp4QCCkxxmrfHqtRFa6AUYzxxIx8f4y3e+dOjEH3loiI07J7926tAZI/f34pUCB/TCtiV3eAQpI4NuJUhITv3y/Xrl6T7DmyS9GiRSV79vtjTvnvv9taaNRxoFaCueBrdHS0tjw2D9TKcOwkg+uiEPH+Awfk5ImTkj5DeilUqJDkyfOAU20Nx2uauV24cEEOHDgokyZO1sOaNv1UsmbLFnPKfdmySZq0aQTrwn2ipWzBggUkR44cglbhJ0+e1PbNd27fkQIFC2gXEVdrPXPmjF4Hwg/uB2vNm/dBSZs2bZyGgWseO3pMUAQX6VQPPZRP9yVLVs/akbviiQumTp3arjsU5kaaliNr4+fmRSZPnkLSpEmtP8JeoePUoYOHJF36dFKkSBGn+0kMMQb2gMKhEadO2ezw2jUJyxEmRYsVkfvvj7VDY3HgcuHCRW3xXrJkCa1xgYF5YBPg/e+Rf3WfixQtHK9ABw6RkWfkwP79cvLUKeVYsGBBQdTVzBmzLNeMAfcrV6Ik8vRpOXb8uNYFMewKdgfbnzNnroSHh2uqS/VXq9lxx/66um/jIKwXDJyfx1Rao8YY4AFhwNFejJ+bz8dz5WjPOA61bfBe2b9/v1y5fEXXhX0JCwtzaftYF56rfXvDBe3RM2fJLI8+8ojkCAuTbNls+2Rl3LkjcuXKZTl9+rTu6+VLl+W++++TokWLaFFpxwE2eO52796jexgWliPmkEsXL8mBgwfl4MGDWjQZ77ncuXNZWY4+xyh2e/p0pJw4fkKef+E5n6YpGXtz+fIVXecTTzzuVPwZNnT16lW1sQMHDsiTTxaXTJkyOd0HOBw+fESPwbqxZw8//JA+DyjSax7YN7wL9u0L198/9lhBt1xuXL8hpyIiZN++fXL+3HnJmi2rsgZLd+9EPNNnz5yV05GR+syabfnUqVOya+du5Yr3MP5uoYYVBwmQAAmQAAmQQOgTuEfEGFcdlDzrqkQxJjBG7ksxBo44nMZdu3ar84WB+R9/4nH53/8+cOqQg9/jA/2SxUtl06ZN+qEeogo+DGNALGjWtInkuuuo4EP9vLk/qIMDZwFzly7zrJQuXVoefDC2tsCRI//KihUrZeeOnTpPkSKFpfY7tewEIVxj9qw56ljBocBcmBPCDhyAho0aODkK5h0yuOED/NdffStXoq5I9E2bYwqn08y1efOm6jSsXv2XOg1wLF9+5SV57bVXZcXvK+TnnxcL6qZgpEiRQiNrspnEHDgQc7+fp1yxbmOtOPaRRx6Who0aSlY3wsraNWtl2bJf1SHFgDOE8zH/2zXfUgcqvnH8+AmZN3ee/PvvUT00c+ZM8syzz8gzzzxtJzDs2bNHxo+bIPXrv69tvI1x7dp1+W35b7Ju3TrB/4bD9trrr6oztHTpMtm5Y5cKDuBSrXpVqVatqtOS/C3GwA4XLVosmzb+I1FR9nYIkaVZ86aSy5R69suyX2Xbtu3KFeuu915dKVu2jNoQarTA/iDIGANOd+MPGqmD52rABvHs7NmzN+bZMZ4fdMnBNax0U8IzAuZnz55TtvkeyietWrWIEc9++uln+WPVn2p3sAnYkmMB2KLFikqjRg3cmgec2rnzfhDsDe4bdg8GTz/ztJ24cOLESfn6q2+kSpVKWrfGGHhfoObJhg0bVNTKkCGDvPRSZSn/XPmY5wf78uuvy2Xd2vUqbuAaxvsBdti0WROnuiIQQiZPmiI7d+6S+7PfL+nSplXbxVxw2F9//TVt8+3pwHm//7ZC1qxZKxcvXpDUqdPErAF782mTT1TgNMb69Rvkr9V/KXus+eWXX1J7ByPcx7Jly+TMmbMxx2fImEHq1a1j98zEtTa8B9BJ6dzZs3L+/AVtB9+yVXMnATchkTEoRm6sH7aJd0XFihViloVnZMqUaSroXb58SWu84B37wgvP2y0d4vGM6TOVAwQYiFlouY19hJDcqDHeXVl1bxYsWCgH9h/Qe8Ie16pVU16oYD+fMXlERITOi301C++w4wceeEDq1HlHbd4YsHMcf+LECWWPfUN3MYyrV6/JzBkz7Z49PGvFihWV/330oZPI5and8DgSIAESIAESIIHgIRAyYoz1qBh1GeIgTTEmeMzQeSW+EmMgGKDjS/StW1K0SBGNbIGThnoUcPZatGyu0SDmAWd18qSp+g32G2/WUAcJH6bxgXzMmLHqlKLLC8QMY+CD95hvx8revXv1W+XPe/Vw2foUjl7nTl2lcOEn9AO1eURFXZUJ4ycIRIaq1V6RMmVK6xy7d+2WH374UZ0QCA3v13/P7QdxgxuieA4eOiRwDn78Yb5e5t0674jcEf1GGdErEIwQ9YNvwxcuWCi4/vMvPK/fqqPbTf78j+o3uSi2ihMHDR4YI1yBK5weMKnyUmWNboAjAxEJwhTEIAgqH3z4gSQ3tdIGJwg9S5YsUyfvlVdeVgcZ0QWLfl6k1wI/FBu+//774jVR8Oz9RR+NHKlU+UV56603nc5ZuPAn+fWX5VK+fDmpU/ddp99DdFu27Bfp1r2rRjzBOT186LA6zRAv4DAhOiOxxRg4h4hqgqOI+3r6mVJqh4gY+W7MOLVD2FGTpp/G3BPWvS88XH5b/ruKebVq19T7hmi2ceMmKVyksBQsUEDOXzgvq//8S6Nsnn66lDRoWN/JpiDQjRnznYqRcD6fLF5c4KDDPuHUo0MXIgasiDEQiSDsYH24r0cefcROjDl69Jg6yEuXLNWoBUQ+vFDhBblx/bocP3FCjh09LrXfqalRPXGN6OhbMmTwEIHgUqJkCfngg0ZOh0PEgNCEa3zy6cdOosFff/0tc2Z/r6IGjjEGHPKpU6ZrRMXrNV5TvnhOIbai1g3Wn+fBPNKxYwc7pnPnzlPmeKdAQAC3Y8eOy7Rp0zWKpAmuU/iJeG0eB2Dfpk2doZF+EE+xP1gD5hv73TgV43LlyiVdunaKWQPeZ3t271URCSJahQovqJixZMlSFcgKPf643ifuD4IYhI2HHn5IWrVsIalS27d0d7VIdB/bi739DXsbqVFuvhZj8P6AoAfOGG+9/aZUqvSi3XJwzLat2/T9BDGlZq237QQb2OyAAYMk6kqUNG/RTAVzHLd2zTrBuwKRiO3atVFhBFGBiHqCwPnHH3/q34zatWu5FGNgr99+M0ayZMkslSpXUvEc8/7995qYZw0CD4Q6I+IIv9+1c5ds2vSPdhdDxMuAgf3UbidOmKjXQ0ReWM4w2bN7j/7dwvupXfu2dkKbR0bDg0iABEiABEiABIKOQEiIMVaFGFCO7aTkTpAJHjGm4otlJEeYc7pB0FlLIi3I23oxWJ45TQmCCL5JhUgAUcBIA4DjPnTIlxohULXqK3ZpELf/uy1Dhw6To0ePSokST+k3pGZhCA4VHJUsWbJIj57d7KJqEMI+etRXSqlFi2ZS0EUo+5q/18js2d9L23ZtJF++vDFE8aEc39LjA32btq30W3XzdSFyjBo5Wn+GSIJH8zt39rHZvb29Yz7cK4ZRM8aI3jFv55QpU2XD+o0q0kDAKVmqhNSo8brOt+jnxRqe3659Gz0FDgJEAjgGcCBxn+brHj58WNsS42dNmsKRjXUwIXCMGzteSpUqKfXq1ZXkKZLHLAMO5qhRXwnayL5S9WV1Mj0ZEFMWL14iD+R5QNq3b2eXioLzBw0aonNC5Onbr7fdlGABPnDQOnzW3k5AgwgzeNBQFZYSW4yBPaD20bFjx1SAq9/gfTvGEAn+/HO1psV07dbF6Z7hkMOBxB5iDghzn3z8kTIyUoJ+mPejik2PQhBp3dJOjAAX2PL+/QfUMc2bL6/d9bG+H39cIKtWrrIkxhjw4dh+P2eukxhj/N5dAV/YnmOqnDsbAR9wQlRb/wF9nVL8cH9IzYMDjGgEx/bacOb37d0nbdu1lvvuswmDuP6wL0fIkSNHVMRFZJJ5PYjsQXQSRDO0dca7BwO8ULsJNgWeSE8yBkSzpUuWyZtvvWknXLq7L6xhxPBRcujQIcmXL5+uz7wGiCuLFy3R04cMHeR0X7NmzVExrXTpZzX9DlFXH/7vA3XujSik339foSIuUnIwv6s0H3frW7lylQqy/hBjDJatW7XVy7sSY/BziLRdu3TXfx3FGAjIw4ePlHLly0ldkzhrRAhFXY2SypUr2d0e3k0ohA4B1JUYg/dHv34DNFWtc5eOMfaCSTAv3p94JrEeROJATDEPPKN4Z2IfYauDBw3R9xVEUvytwUAk2cABg1UkQxQVohg5SIAESIAESIAEQptAEhZj4qv+SjEmWE3X26gY3I9ZjIHYgW83EYFiTnUwHCOIDpWrVJI33qgRgwLf1sORyJ07t5QtV8ap7gK+2UaLUzhTPXp0i3G2jAkGDhikkQP45hvfOpsHvrH95utv9ZtnOL/mvH+E+OPD+lMlnpKGDeu73Jq+fftrJAuiSV59rbrTMa5ELFdijKvJcc9wosAJ0SEQi4y6CRCt4JQjggIDjujoUV9rGsInn37kMgIIjidqyJQrV1bq1quj5xkCA0LyO3fpZJdeY6xpwfyFsnz5b5qu1OuLnh6F4iO8v1/f/up0Qsgy1+tAukKfPv3UIcJ/ECGBSAlj4N4GDRyiKWv1HSKOsF4IOYhaSGwxBrY5b96P8kDu3MoQ34ybx6pVf2i0C0SCrt06O9khxDJ82w4WsDdEdyB1zDwQGYIUCUQ/tG1r79AbQkb16tU0RcvV2Lx5i0adWYmMMeZByszUKdMsizFW3llwnLt17aECSMtWLexSsRB11OvzL2Ls4p13a2t0lzHgNI8YMUpSpkih0XNG7SdEf8yaOVtTFMuWKaPilnmsX7depk6dLilSJJcBA/vH1AiBLfXp3U/rjtSp86488+zTHtm2q/uFUz59+kzJlTOnlCmLVMgH7Q7btHGTTJo0RX8GQcix/glEFogtcPLxTnrv/Xqa+mIeBw8ekmFfDlexD2IMhAFPB1IQsT5/iTF4jlu2aK3LcSfG4L46d+qiaUqOYsyO7Ts0whHifPMWze3q5ri7R4gtXTp3cynGYD3z5y/QlDFHOzLmg4CGOkgQwTCaNWui7xxjIGoJ7yHYCWpzIeWs8QcN7d6tuKden/eO+RLB1d8AT/eIx5EACZAACZAACQQHgXtQjPFMhDG2JzFqxjAyxv5h8JUYY9Q5MQqYGlfBh+cB/QfKyZOnnMQYHBPXt+9IXUBNF3diDGpNIKUIxTPhJJsHHLkvhw6X4sWL2VKGTGP6tBmybt16FS5Q38LVgAOBejMQExo3buh0iCtuHosx837QOhkYEIrc1RDB742IihpvvC4vvVTF5VonTpws/2z6RwtOtmzZXB3P7du2y3ffjdNIjDZtbc6U4/hr9d8ya9Zs/fHAQf09KlQJZxtcIfJAHDIX2sVcm//ZoveDSJG8efNKh8/axTjCEJm+Gv11TDqPeT2BFGPis8M///hTnbv4xBhwB2tHIQbzY3+wT45iDHgiCgvPB0S5Bx7I7XKvEiLGbFi/QdNIHNOUjAv5qrX16NFfa+qMo9OOmkBIXUN0C6K1EPmBqCnjGYJI17/fQC1A6xihFdf7AdFliDJzFGPwzhkxfKQWukb0AwQ2pJDhHeXNiGsNxr5i3rjEGNwr6gUhAtBx4FnC/XslxqxdJ3ifBasYgzQyiHTYE7zHGzd2XzPJ4IK0ty5dusr1a86RMRA78f7BvHjnm+tqmbkiIrN7N9t1K1R8QWvPGMMQYyC4QFRG1KWjAIbzevbopREyiOikGOPNk8NzSIAESIAESCC4CARWjDkT4VEGkkcHOXC1ZWu4io7xQoxZsdavu1axEtOUzIATJMacjm1t/dHH/5Nixe2/8cV1VIzpZxJj3oyNjHG10ajVcvLECY262blzt6YuqBjT0zky5vix45rGgG9SmzVvorVljLF+3QZ1Utp1QIpSbBFH/L5nd9uHbNS0SZfWvpOH7fw7cupUhETfilYBBLUqHIdbMWbw3TSlXu5bW2tkzIpVKiJhfY7fppuv1atnb0EHJdR0SZ8hgzOyO3e0Bgyc+vLPlVPhCWubNnW6FgpFQVR0fHE1Ll64IJcuXdaaChAC0qaLuyOTsZ8qZq1dr0JWvffr6tRI/+jdq6/kL/Co1nvBN89wdHB/RqcZfJuNSIGeLtioGDPQFBnjIkJEC/gOH6XztWnXyqk7180bN6Vd2w66nkaNG0ipu9FF3rxQUJj2xMmTWpwUohxSH1SM6e4iMmaCLTKm1NMlNdXO1VCnfcJdMcaU6gKnsm9vRBqlljbt2rjt8qNizLi7kTGjh1u6JRVjJt8VY1rHFvA1Jvnu27GaBle2XFmp954tssqbsWzpL/LzT4u0DtInTT7WKW7ejJZRI0ap6ArxE+lg2OvWbVtpnSQM1C4a9914rbmS240YZawHz+2J4ye1Bg7q4aAGiIoxg2IjY3AsOodBgEKHNAxEoOH+nnu+vEeiY1z3D/EIEVyo1YK6VTu224qEDxriIjJmni0yBkJY8xZNnaKqcJ6KMX3vijHtrUbG3BVjCsRRM6ZdR11fk2afat0j88D7GXa5+Z/NGq30Tp3aTr9v2dwUGVPZvmYMDtbImI6myJgXY4v84vcoZo06Wbdu/adzo1bP88+X138dC0bj9yrGdL4rxqAgsKmAL7gjxQjvtc86tpeMmTK63aqRw0dpXS1EIn30yf/s6vkMGjBE143UTtR2chwqxtz9O4GaYhRjvHkj8BwSIAESIAESCC4Chw4elfVrt/h1US9WLidhOZ1LoiSL9KsYE1etGNxvfGlMNiYaGUMxxq8G4ji5r8SY3n16uWyT7IkYgw/FKHaJD+xo64tvsNEZCOIDiqS6E2Mw98D+g9WZQURBx86fxXQZGjr4S0mWPHlM7RXjviHctGtjc9hRxyCuFrdFihax69BkZucLMQadaj76+EO3dTnUaW1pq3dQukxpuxbfjmuBEGVEZIALvj0GO/zcsWiy+VykTyCNw5VT5M4QNTVj4hQVkQYM6qfrD98Xrh2lkC4GUWhg/0Ea7VG/4ftahwVj1IjRKtpgnxxHMIgxsEOksC2cv1C7ragdZssq6dOl0/pC8YkxWtT4beeixrhXd2IMauRAjMmRI7u0iaNeSCiIMRCssMcQ4SBMwC7wPH85ZJg8W/oZZTNi2EhNwzM7uOPGTtAC3t17dHVpcrCN/eEHND0FzjhsFV2UMmXOrK3QXYkxmAjFkCdPnKwOOebAQF0ZFLpFhJKVgfNxrfk/LhAUPsYaIATg+cHPMeISY/Au+fiT/7l81pO6GAM2sI2pk6dp6hjeTxgo1l73vTpO7564xBjUHRo98itNd0ItGBQAdjeQWrhq5R9S6PFCKtYb72yNjLkrxvQb0MdljR6KMVaeDh5LAiRAAiRAAqFBIEmKMfZOqWMkDCNjgt00Ay3GnDt7TiNYDh06rDUZnnzqSY3UQCrD33+tiU1TchEZA7Zwnr/9eox+0EZKzIN5H9RWpxBj0AkJQoN5oLbFZ+076Y/QGeeJwrG1BDzdK3fMNE3JQmRMseLFtMaOuQOSeQ1agPSucIQUBxT69WRoodzBw7TezHPPlZd369qnaXkyR1zHoBNU9649NCKpaTMwfEKLmKIwKgoXo5UwCsai+HKRooW1hopxzptv1dCOPY4j0GLMmcgzaofo0oP6RehOhVolsMPVWpz2bppSHJEx3ogxEBeQogKhB/VC0Mrd1QgFMQbPVtfO3TQaBhFCiBRCOuD0qTOkU5eOKpgiSgKpdw8/8rAKpbZzumv0AzofOY7Ll6/ItCnTtPgvOlyhlhJqTEGg3bhhk0yZfDdNySEyxpgHzwIiqlB/asuWrRqhgy5VqBVlpZsSIosQhYNnECICInggxCCiBJElGBRj7taMcYiMMfYCKUbbt+3QDlCox4WBlMYPP/pA640ZIy4xZveuPVp8Pdt92WyRMabzHG3nx7tRSRC9IYRRjEnom5/nkwAJkAAJkEBoEwh6McZqipKzEIMNMqJgrAkxOJORMYlv4IEUY7T+yBBb/RHUi0DxR3OnEtQ0iakZ40aMAbG+vftpqg7qqqD1M5w9dC1BKgs6lJgHnLO2rdvrN+WI4qjoxnFwtxNx8fK1GIO1tmnVTteKbh6u0qXcrXPkiNEarZIrV07p0q2z1wVM3c2PaIatW7ZKufJltYU1Oo9kyphRmrWwtSCH4/rN12N0P/v0/UJTSlCMtUu3Tlobw3EEUoyBHSJ9BiktsAfYhXmftWaMn8QYtEVGKpqRpmS04XXkEwpiDNY8Y/osQRcztBpu3rKZDB82UgUQozsYhNJhQ4erTaOrEqIU0KYeaU3mltaYC2LfsKEjtNsaUs4aNHzf7v2gNWPiEWPMHLds3qpFlNGtB848OsDF1y0K0VLDtaPTv1L8yWLywYeN7WrPGBFPFGPcpyk52vKN6ze0IPaGDRvVNlA811zoOy4xBvuASCvsW+euHe0KiDteZ/KkqbJxw0ZxFEkZGZP4nzN4RRIgARIgARIIBgJJWIwxyzgUY4LB2DxZQ0KEGJt4Flszxps0JURO4EM5Oh19/kWPmG4oxto9FWN+WrhIfv3lV60N06JVMxk5fLSkT59OPm36icuinWihjPbLRYshdeAjT1DFHJOYYgwuCkcQhUjRXhs1J4xOM/Et+qeFtra/WG/b9m20xasvx44dOwW1RvI8mEfFC6QOIP0jf4H8ehk40qi5cPnyZU1JQTrO6YjTWivEVY2cQIoxRrQG6lC4skN/ijFIpUFKF+qQaOFbFzU5wBMRGBPGT7J1U/JTzRhEpqHbT0IGRFGIo3imP/iwkXw1+hutQ4M0OwyIG/36DtB3R5myZSRTpoyy5u+1WlvIUTg1at3AXnr17ulkN+7EGIiYEH3QPtpx4Od4plKnTiW9XLTYdjweAs74cRP03YQ1mLuy4dh7SYxB3RQ8y44De9qpYxeByKLdlEwCN+wa74IcOXLYnYbnHULaP5s2y0svV1Eh3RhxiTFG2huibJAOCSHY3fi8Ry9BDTK8/8xFtSnGJOQJ57kkQAIkQAIkELoEAizGnI438CXeA1ywtxXvxXCsC+NtZMwav+5wxUplJUeY8zfzfr1okE7uGzFmqH7T3LvPF/HUjDkplatUtktFmDJpimzcuElD/tF+2TyQvrDgxwWCjkq2mjHdXRa/xDkHDxyU4cNG6OkNGtaXmTNm6b9IeXI1lixeKksWL1GhBkUtHyv4mJP54htbfAsbffOmXWHguMWYw6Y0pR5OzqWxFlsB35USm6aU3K2FQAhAyo/RjQX35LgGOJ+IHrh44aLOiWFzOAar84sW3uhikjyF83VQwwHCCjrOWLEHRHQgJQvz582XV86dPSsdO3fUeiHGQNrSop8XaccTzA1BqNEHjVxexybGDL7b2rq6yxbPtgK+I+8W8G3tpoBve728LU3G1h48vgFne8vmLZInzwPSycEOYdvzf5gvf/+95m7NmC7Ora0nTNICvpUqV4qnZswkWzeldm1iIjLA77tvv5Pdu/eo2PBZpw5OdgOHFrVPUGsFY+ToEZb2yiZqTLV1U2rd0kmg1G5K27ZL8SeLCwpxJ2TAFvt80VdgHxAQ0XIdHaaMIs6YG8/0rBmztFYI2lXf/u+2dOjY3ilKRTuJ/b5CW41379HNblloh73458VaHNdWM2ZAjJgLpmgVjXtFjRjzwHP9Ra/eKhx80adXvOIm0u/wrkCx756f97CbCxFVsHEIwRiDhgx0bm0970ddo61mzEdx1IwZYOum1L6N9dbW6KakBXxbOM2P92iHdrYaTU2aNXFTwHeSqYCvc0rjZ+076ju+JDrLfdjYiSdSwObNnadRLm/VfEsqVYot8gvbO3z4sNSqXcvJZrG32OM33nxDIxqNYRNjuti6KWkB39i0xuib0TJ69Ff6zsdo3aZVjABsXtiePXvkq1Ff3y0m/Yndms3vxn4D+sZRM+ZzWzclLeD7qt0c4Ao7vnTxklSpUlkyZc6UkMeGjo3YbwAAF+1JREFU55IACZAACZAACSQCAZsYs9mvV7IV8LXPzMAFk0We8ZcY40qEMe7Rs8K9xtG2NCWKMX61ENPkVpxvV2uyRcZ4L8bAwYQTC6cMNSXCwsL0MqgnMGf2HDl27Lg6AWg72rV7F7ddh+DI9+3TT1D3A2IA6gh069HVbStbdEEZPHCwwKFLmzaN1H2vnl3LWTgDSxYtlnXr18unn36iYkOMRceqj05I4HTE1ozxjRgDgWXokC/VKYBjWbN2TRVOjAHHc/mvy7UmRuMPG2mLW2PMmf29QMyB6IQ0gDp13pU0aW1iCZxmdAlCQVKkGr1Y6UVLDj6+7UaXHNT6gR2VLFVSGjZqYDcHvpUe0G+AcsZA1IURIeEIL5BizLix4zXlCnaIlC7jW3xE88yeOUcFBU1tyZZNf48oCfOYlAAxBvPs2rVLvvnqW50y30P51OYM5y48PFxrruD/oyAzhjsH0t17Iz4xZuqUabJ+na3zFgQKQ8BAFy+kl6HukJUxZfIUQdQK7ALPDsQYc4Fo2Gy3rt0l6kqUHvN6jdc1OsJxGKIlzoVIhVoxGOi09v3suVoTCQWhkbICJlg/BmwTNY0QeYOIC3MqErow9e83QB595FFp0ap5vLcFMRGCC56hzzp2UPEIA2zmzpknhw4d0jVg9B/Qz6m7z49JQIxBO/o9u/eoaNGx02cxojsELYgwEK0jIiI09azKS1XsBHcILst//U0j4szRMRBuYHd47pDaaH5vxSXGgDOeCRSKxjssZ66cKkKZW1NHRUXJ6FFfyZXLV6RFqxZa7Nc8fCHGIPIQ713cR7VXq0n16tXitSUeQAIkQAIkQAIkEFgCSVyMSVjxXv2QTTEmUS00IWLMxYuXZM/u3fL9nO+1YGfNWjU17QeFSI154cCiHszkiVM0DaNQoULy5ltvSK5cuSRFyhSyevVfMmfWHL1nOLqPP1FIu6+gOwmKf5YsWVK+/WaMOkKI+MC/9d6r6/LbbLTHnTBugn5AxzeZ1V+tHidLpH1ArMAHd6wXUQOor3L9+g1tp50uXVpp0KihXaqDO164Jr4h3bhxo4obGAjXz1+ggHZrMopMwsmIiDilkRYoSJo3b15tRZ09Rw7JEEdXkB07dsjM6TO1DTXWgOgKOKa3oqNlX3i4JJNk8n6D95SveUDAGT92gjqtyvi+bFKgQAF1jI8dO6ZpQxUqviDVqlez1E3JuAbaGC9bukz/L2ppmOs+4GeIHED6EhxWXBOOPhw6x4FvwI+fOK52gjUjiuCNN2pIjrAceh6cPNgP2pUvXrRYHS/YATiALfjDIT5y+Ih887VN1KhQsYKmS9yX7T6XEUHmNaxa9YfMnTNXfwT7ffzxQto6+eDBQ1qsFREjiB7BWmCH+BdtmrEuFQ7nfC//HvlXW+TWeKOGOn9GOtl/t/5T8eDPP1fLH6v+0PlRWBpOvSEe4LqwG0RLYU5EyIAB+O3ds1f/d4UKL2i0BwaukzJFCnnz7be0C5O7gbkgGqCNOooQo7Dy++/brm1Ot0GNF9RSwciXL688mDev1s/Bul+sVFFefuVlS++lv//6W6PTMGq9U0vX7jgmjJ+o0Rh4pj/v1VO7VjkOW9cuW3Fc2A04wD4O7D+g+1CmTGndbzwTaF+M7mn1G9jqykCMwfsHx5Uu/ayyPnv2rCyYv1DtoUWL5mpf8Y1t27bJ2DHj9DDMgWKwly5e1CglFACGMIp3FAbWgBC7Bo3q632dOhUhC+Yv0D188ME88m7dd/W5NaLH4Mija9fWLVtk4YKfdH68DxDlYhYXXK3R2Fu0iwdvRO4Yewv7wTOBVB5EkEBsxKhWvaqUKVtWO9WBEURS2AcERzyjBQoWkFq1aioXc0QR3odff/2NwJYhmhQrXlQ7VWHdeP7q1KsjkydN0ag27BPaZ6dNl05q1a6pNg1RDfeMyEjcG/YrfN8++W3572rL2DPjeniOkUqGaDGIahB5q79aTYUcs6gGgQdCGYQ93C/EvLCcOeVMZKQgvRV80Ka7SJEidvggbuN9imhD2zHvSJEihWOi93Aw1nD8+AkZP3a8/n3APqO4tP7dSpFC5+vV8wtlZ3CN7+9NfHbG35MACZAACZAACfifQJISY5zTk4wkJ3PNGED1PDqGYoz/jdC4QkKEGDiJ+Cb/0uVL+gFddzlZMo0YgNiCVqI4ZuaMmer0R9+8FXNjqdOkluLFi8lrr7+mH4bhBCPc2xhwFOrWqysFHyuoDkXXLt00pQDpObVr13IbDq7RMb37SXT0TWndtrXLIrGOdOGAjPtuvNY1MQ84CHD2HR0id8wQQQEhAaHrt+/ctvGQZJIqdSpJlTKVFidF55VFPy2SLVu3KhtjoHZFqpSppVWblnYpPo5rRZQQnAPDATB+j7bVDRo10PldrQ9rgjO0ds1auynhjCOVB3sVXxFTd1aJb5j79emvzsonn37sMhLJ+Ab5laoQyJy/PcYew5E7fuyY3IyOjrkUnLfHHntMHTq0p4VgAOfR4AuuiGpq066NOkzoqAWu0bdsc4A/ooAQ8QOnPa4B20GhaFzDGBAHEckDB9WItMD1S5R4SgUGOJ1I/Tn6778x69Y9T5NKSjz1VIwYiIiT5ct/k5s3bsodsb0jsXakpCBFzhhwKn/9ZbmmxBitf/G7t2u+rZ2GsLeIJrl86bJGzyAKCQ5qXM8xnHSww7rN10baj7lWEu5/5PCRKj4Zo2y5shqxkjFjBksRUzgfogfqdaBOR6vWrVR4dRzolIb3Q/ny5dSZdzWwLogncOgNJnD+IVhAFNEirp26yNWoq+rU45nFc4BjIT79/PMi/R2OgxON+VBX6r369dSx9mRAMIHoiCgIYw14dmq/W1s7bmHeLp27apQPniUIC1gDUqg2b9ni9KwXKFBQU2+wJkQdIXLGvD8pU6TUyJNmzZu6jezDuiFk/7kKe2tvVzlzhclHH38kp06eUvvE3Lf+s71/kydLru8YXB+iCCITj584YWebEEXSp0uvbdaNgfuePXO23Xsa64fojdQ8zGmkHIEH6rhARMFceDYhuKMANeYxIqRsonlVqVylUoxwaaTsnTt3PuY5xhrSpkkj5Z8rb5euhH2BKDd16jQ5f+687ZlPlkyvATEIwheET/MAC0TMYK/+u236u5Umrbxd620tOg1hGHNCZDXeJZgDf7dKlSgpVatX1SmRAorUUNwjojoda+J4Yls8hgRIgARIgARIIHEJ3CNijH4s8oosxRivsFk+KSFCjOWLxXMCPjwj6gHfRqZNk1a/ITe+fcSpcOxSJE+hDkp868Y8cNbMKRHxrRfXx7ft+BYdDgYcLYgwrq4V3/Xju1ZCf29mBccK3wijnk58YgrOg1ME0QlODJynrFmzWuLkbu0Qh+D0uFvDtWvX5caN627FooQy8dX5t2/fkYuww2vOdgh+SLlKmTKF3+8D+3ThwkWtg4I9MqdEYf8gTN53v3ve3vKAI4w0P7y6Ha/rzZyILIJduHsWIU5dvnJFI8fisl+wRxRe1JUrKq5ly5rNTtyBIw6hCT9Pltz+7w7EF9REwrONZzdTxkxe1/bAPEh7SZ0mja7ZfF/nz1/Q5yq+e/GGY7CcE/PuiboqKVKm1Ogas23i99hziJiOdXpwDxA5Ll26pOIUhA0IVub6Ut7epxE1h+cCtps5U2anVDFv547rPDyLEGyyZM0q2bPfH+/fJn+sgXOSAAmQAAmQAAlYIxDUYozV4r32pTO8E18c8VGMsWZQ3h4daFHB23UH+jxyC/QO8PokQAIkQAIkQAIkQAIkQAIkYJ1AEhVj4hJirHVUohhj3ai8OYOigjfUbGHwHCRAAiRAAiRAAiRAAiRAAiRAAqFFIMmIMe7bWSdsQyjGJIyfp2dTVPCUlP1x5OYdN55FAiRAAiRAAiRAAiRAAiRAAoEkkATFGOD0XbQAxRj/mycFBe8Zk5337HgmCZAACZAACZAACZAACZAACQSKAMWYeMhTjPG/aVJQsM6YzKwz4xkkQAIkQAIkQAIkQAIkQAIkECwEglKMsVq4FzCZphQsJmV9HRQWyMw6AZ5BAiRAAiRAAiRAAiRAAiRAAqFLIAmJMY6pSWZJx/u0JUbG+N+4KcZYY0xe1njxaBIgARIgARIgARIgARIgARIINgJJWIzxDWqKMb7hGNcsFBesMSYva7x4NAmQAAmQAAmQAAmQAAmQAAkEG4EkIcZo3Evsf8XB2Fpba0xEMcb/JktxwRpj8rLGi0eTAAmQAAmQAAmQAAmQAAmQQLARCDoxxnf1YlwJLxRjgs0AVUeLLfgTjMsLujWRV9BtCRdEAiRAAiRAAiRAAiRAAiRAApYIJBExxtOaMBRjLFlHIhxMYcE6ZDKzzoxnkAAJkAAJkAAJkAAJkAAJkEAwEaAYE89uME3Jv+ZKYcE6XzKzzoxnkAAJkAAJkAAJkAAJkAAJkEAwEbjHxBjr6CnGWGdm5QwKC1Zo2Y4lM+vMeAYJkAAJkAAJkAAJkAAJkAAJBBOBJCrGWE9HcrcpFGP8Z64UFayzJTPrzHgGCZAACZAACZAACZAACZAACQQbgZAXY2y1Xx1rxlCMCTZDc1wPRQXvdojcvOPGs0iABEiABEiABEiABEiABEggmAiEtBgT24SHYkwwGZUna6Go4Akl52PIzTtuPIsESIAESIAESIAESIAESIAEgolAUIkxVttau46KAV5jJk+7LLnfEqYp+cdcKSp4x5XcvOPGs0iABEiABEiABEiABEiABEggmAiEtBgDkM7OqVnSoRgTTMZmXgtFBe92hty848azSIAESIAESIAESIAESIAESCCYCISsGBN3ipKBmGKM98YGdlZjlTy/GkUFz1lRxPKOFc8iARIgARIgARIgARIgARIggWAlEOJijCuxxXfFe7Fp92aaksHVP2IMhRjrrwMys86MZ5AACZAACZAACZAACZAACZBAsBIIYTHGk6iXhAsz96YY419zpbBgnS+ZWWfGM0iABEiABEiABEiABEiABEggWAkkETHGVcFe3xTxpRjje9OlsGCVaTKJTcuzei6PJwESIAESIAESIAESIAESIAESCDYCSUSM8R9WijG+Z0sxxhpT8rLGi0eTAAmQAAmQAAmQAAmQAAmQQLATCBoxxmp1ksRyUCnG+N6EE2vvfL/ywMxIXoHhzquSAAmQAAmQAAmQAAmQAAmQgL8IhKQYY0vZMBeZ9aR+jHcIKcZ4xy2usyguWGNKXtZ48WgSIAESIAESIAESIAESIAESCHYCISzGmNG6E2NYwDcYDZDigrVdIS9rvHg0CZAACZAACZAACZAACZAACQQ7gSQgxvi3vTUjY3xrwhQWrPMkM+vMeAYJkAAJkAAJkAAJkAAJkAAJBDOBEBdj/JeeZGwaxRjfmi+FBes8ycw6M55BAiRAAiRAAiRAAiRAAiRAAsFMIETFGHfRMEDtW4GGYoxvzZfCglWebGttlRiPJwESIAESIAESIAESIAESIIFgJxAUYoz3nZQSXhMmvg2iGBMfIWu/pxhDXtYI8GgSIAESIAESIAESIAESIAESSHoEAi7GWBVisAX23ZT8uykUY3zLl2KMNZ7kZY0XjyYBEiABEiABEiABEiABEiCBUCAQUDHm9JnTlrUYmxCjkkyi8KUY4zvMFBassyQz68x4BgmQAAmQAAmQAAmQAAmQAAkEOwGKMfHsEMUY35gwRQXvOJKbd9x4FgmQAAmQAAmQAAmQAAmQAAkEM4GAijGRPo2M8U/9GIgxK1es8eseVqxUVsLC7vfrNQI9OUUF73aA3LzjxrNIgARIgARIgARIgARIgARIIJgJQIxZt3azX5dYqXI5CcuZ3ekayayLMegsY85s8n+qEsUYH9hGsmSJlFTmg7UG2RQUY4JsQ7gcEiABEiABEiABEiABEiABEvABgZARYwLllEaePiMrV6z1AWr3UyT1yJhA7Z1fNy0xJqeIlRiUeQ0SIAESIAESIAESIAESIAESSHQCISPGoGBvbPHexONEMSbhrCnGeMeQ3LzjxrNIgARIgARIgARIgARIgARIINgJhJAYY0NpL8i4S1PyXf0YijEJN2GKCt4xJDfvuPEsEiABEiABEiABEiABEiABEgh2AiElxngmxPgWOcWYhPOkqOAdQ3LzjhvPIgESIAESIAESIAESIAESIIFgJxCiYoz/C/caG0cxJuEmTFHBO4bk5h03nkUCJEACJEACJEACJEACJEACwU4gJMSYQDqlFGMSbsKB3L+Erz5wM5Bb4NjzyiRAAiRAAiRAAiRAAiRAAiTgTwIhIsYAgatoGN/VhnEHmWJMwsyPgoL3/MjOe3Y8kwRIgARIgARIgARIgARIgASCmUAIiTGuBBmIMY4/96VAc0ciT59la+sEWDAFBe/gkZt33HgWCZAACZAACZAACZAACZAACYQCgZAQY1Ru0cAYx+gYQ4wx/85XYoxtbooxCTNjigre8SM377jxLBIgARIgARIgARIgARIgARIIBQIBFmMizWpKvLxiHVRXpxlCjS/EmNj5bWLMmnjXlpADihR9THKEZU/IFEF7rn0HrMRfZoYM6QX/CbVBMSbUdozrJQESIAESIAESIAESIIGkR+B0xJmkd1NBckenT5+RHdv3+nU1lSqXl7CczlpDssgznosxrp1Td1pOQrstJa4Y41f69/jkEGJeq1El5ChQjAm5LeOCSYAESIAESIAESIAESCDJEfhpwa8SFXU1yd3XvXJDfhRjHBG6qiHjDWaKMd5QC8ZzQk2MoQgTjFbENZEACZAACZAACZAACZDAvUmAYkxo77uPxBgDQnxRL6GXphTa2xvcq6cYE9z7w9WRAAmQAAmQAAmQAAmQAAkELwGKMcG7N56szIdijFmI8VeKEm6JkTGebGwoHEMxJhR2iWskARIgARIgARIgARIgARIIRgIUY4JxVzxfk4/EGFedlFyJM/FFzniycIoxnlAKhWMoxoTCLnGNJEACJEACJEACJEACJEACwUiAYkww7orna0qQGOO+hoardCTfpijhFhOjm5LnKHmkVQIUY6wS4/EkQAIkQAIkQAIkQAIkQAIkYCNAMSa0LSERxRhfgLJPf6IY4wumgZsjlMQYFu8NnJ3wyiRAAiRAAiRAAiRAAiRAAs4EKMaEtlX4SYwxQ/FFRIwxH8WY0DY3+9VTjElKu8l7IQESIAESIAESIAESIAESSEwCFGMSk7bvr0UxxvdMOaOHBCjGeAiKh5EACZAACZAACZAACZAACZCAAwGKMaFtEl6LMa7TNnwZBeMKLCNjQtvc7FdPMSYp7SbvhQRIgARIgARIgARIgARIIDEJUIxJTNq+v1YCxBgsJr521r7onmS+aYoxvjeBwM1IMSZw7HllEiABEiABEiABEiABEiCB0CZAMSa09y+BYoxZkDELJb4WYQzIFGNC29zsV08xJintJu+FBEiABEiABEiABEiABEggMQlQjElM2r6/VgLEGH8JLu5u0l6IwVHspuR7g0jMGSnGJCZtXosESIAESIAESIAESIAESCApEaAYE9q7STEmtPcvpFcfKmIM21qHtJlx8SRAAiRAAiRAAiRAAiSQJAlQjAntbU2AGIMbdxcd449CvoyMCW1Tc149xZiktqO8HxIgARIgARIgARIgARIggcQiQDEmsUj75zoUY/zDlbN6QIBijAeQeAgJkAAJkAAJkAAJkAAJkAAJuCBAMSa0zcIrMSZZTEAMI2NCe/sDu3qKMYHlz6uTAAmQAAmQAAmQAAmQAAmELgGKMaG7d1i5l2JMfMV7zWlKvkpZYppSaJua8+opxiS1HeX9kAAJkAAJkAAJkAAJkAAJJBYBijGJRdo/10kEMcZXC6cY4yuSwTIPxZhg2QmugwRIgARIgARIgARIgARIINQIUIwJtR2zX6+fxBhfQ3EWYnAFtrb2NefEnY9iTOLy5tVIgARIgARIgARIgARIgASSDgGKMaG9lz4SY8xiSXwpTN4AoxjjDbVgPycUxBi2tQ52K+L6SIAESIAESIAESIAESODeJEAxJrT3PYFijL9FGAMuxZjQNjPXq6cYkxR3lfdEAiRAAiRAAiRAAiRAAiSQGAQoxiQGZf9dwwsxJpnEdlNytTBH4cQXkTIUY/xnAoGbmWJM4NjzyiRAAiRAAiRAAiRAAiRAAqFNgGJMaO+fOzHm/2dKIrq0ez1hAAAAAElFTkSuQmCC"/>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Rectangle 1"/>
          <p:cNvSpPr/>
          <p:nvPr/>
        </p:nvSpPr>
        <p:spPr>
          <a:xfrm>
            <a:off x="216949" y="5848305"/>
            <a:ext cx="2736304"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900" dirty="0" smtClean="0">
                <a:solidFill>
                  <a:schemeClr val="tx1"/>
                </a:solidFill>
              </a:rPr>
              <a:t>(Shrestha, 2017) explains ‘</a:t>
            </a:r>
            <a:r>
              <a:rPr lang="en-GB" sz="900" dirty="0" smtClean="0"/>
              <a:t>Skinner </a:t>
            </a:r>
            <a:r>
              <a:rPr lang="en-GB" sz="900" dirty="0"/>
              <a:t>based his theory in the simple fact that the study of observable </a:t>
            </a:r>
            <a:r>
              <a:rPr lang="en-GB" sz="900" dirty="0" err="1"/>
              <a:t>behavior</a:t>
            </a:r>
            <a:r>
              <a:rPr lang="en-GB" sz="900" dirty="0"/>
              <a:t> is much simpler than trying to study internal mental </a:t>
            </a:r>
            <a:r>
              <a:rPr lang="en-GB" sz="900" dirty="0" smtClean="0"/>
              <a:t>events’ </a:t>
            </a:r>
            <a:endParaRPr lang="en-GB" sz="900" dirty="0"/>
          </a:p>
        </p:txBody>
      </p:sp>
      <p:sp>
        <p:nvSpPr>
          <p:cNvPr id="3" name="AutoShape 2" descr="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Rectangle 12"/>
          <p:cNvSpPr/>
          <p:nvPr/>
        </p:nvSpPr>
        <p:spPr>
          <a:xfrm>
            <a:off x="216949" y="2440750"/>
            <a:ext cx="4480049" cy="193899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GB" sz="1000" dirty="0" smtClean="0">
                <a:solidFill>
                  <a:schemeClr val="tx1"/>
                </a:solidFill>
              </a:rPr>
              <a:t>According to (Berger, 2005</a:t>
            </a:r>
            <a:r>
              <a:rPr lang="en-GB" sz="1000" dirty="0">
                <a:solidFill>
                  <a:schemeClr val="tx1"/>
                </a:solidFill>
              </a:rPr>
              <a:t>) ‘Skinner was heavily influenced by the work of John B. Watson as well as early </a:t>
            </a:r>
            <a:r>
              <a:rPr lang="en-GB" sz="1000" dirty="0" smtClean="0">
                <a:solidFill>
                  <a:schemeClr val="tx1"/>
                </a:solidFill>
              </a:rPr>
              <a:t>behaviourist </a:t>
            </a:r>
            <a:r>
              <a:rPr lang="en-GB" sz="1000" dirty="0">
                <a:solidFill>
                  <a:schemeClr val="tx1"/>
                </a:solidFill>
              </a:rPr>
              <a:t>pioneers Ivan Pavlov and Edward </a:t>
            </a:r>
            <a:r>
              <a:rPr lang="en-GB" sz="1000" dirty="0" smtClean="0">
                <a:solidFill>
                  <a:schemeClr val="tx1"/>
                </a:solidFill>
              </a:rPr>
              <a:t>Thorndike’. These behaviourists developed updated forms of learning and from this B.F Skinner continued to do his own </a:t>
            </a:r>
            <a:r>
              <a:rPr lang="en-GB" sz="1000" dirty="0">
                <a:solidFill>
                  <a:schemeClr val="tx1"/>
                </a:solidFill>
              </a:rPr>
              <a:t>s</a:t>
            </a:r>
            <a:r>
              <a:rPr lang="en-GB" sz="1000" dirty="0" smtClean="0">
                <a:solidFill>
                  <a:schemeClr val="tx1"/>
                </a:solidFill>
              </a:rPr>
              <a:t>tudies and experiments. </a:t>
            </a:r>
          </a:p>
          <a:p>
            <a:endParaRPr lang="en-GB" sz="1000" dirty="0" smtClean="0">
              <a:solidFill>
                <a:schemeClr val="tx1"/>
              </a:solidFill>
            </a:endParaRPr>
          </a:p>
          <a:p>
            <a:r>
              <a:rPr lang="en-GB" sz="1000" dirty="0"/>
              <a:t>(McLeod, 2018) </a:t>
            </a:r>
            <a:r>
              <a:rPr lang="en-GB" sz="1000" dirty="0" smtClean="0"/>
              <a:t>suggests ‘</a:t>
            </a:r>
            <a:r>
              <a:rPr lang="en-US" sz="1000" dirty="0" smtClean="0"/>
              <a:t>B.F</a:t>
            </a:r>
            <a:r>
              <a:rPr lang="en-US" sz="1000" dirty="0"/>
              <a:t>. Skinner (1938) coined the term operant conditioning; it means roughly changing of behavior by the use of reinforcement which is given after the desired response. Skinner identified three types of responses or operant that can follow </a:t>
            </a:r>
            <a:r>
              <a:rPr lang="en-US" sz="1000" dirty="0" smtClean="0"/>
              <a:t>behavior’.  </a:t>
            </a:r>
            <a:endParaRPr lang="en-GB" sz="1000" dirty="0"/>
          </a:p>
          <a:p>
            <a:r>
              <a:rPr lang="en-GB" sz="1000" dirty="0" smtClean="0">
                <a:solidFill>
                  <a:schemeClr val="tx1"/>
                </a:solidFill>
              </a:rPr>
              <a:t>(</a:t>
            </a:r>
            <a:r>
              <a:rPr lang="en-GB" sz="1000" dirty="0" err="1" smtClean="0">
                <a:solidFill>
                  <a:schemeClr val="tx1"/>
                </a:solidFill>
              </a:rPr>
              <a:t>Mcleod</a:t>
            </a:r>
            <a:r>
              <a:rPr lang="en-GB" sz="1000" dirty="0" smtClean="0">
                <a:solidFill>
                  <a:schemeClr val="tx1"/>
                </a:solidFill>
              </a:rPr>
              <a:t>, 2018) also suggests ‘</a:t>
            </a:r>
            <a:r>
              <a:rPr lang="en-US" sz="1000" dirty="0"/>
              <a:t>Skinner </a:t>
            </a:r>
            <a:r>
              <a:rPr lang="en-US" sz="1000" dirty="0" smtClean="0"/>
              <a:t> </a:t>
            </a:r>
            <a:r>
              <a:rPr lang="en-US" sz="1000" dirty="0"/>
              <a:t>studied operant conditioning by conducting experiments using animals which he placed in a </a:t>
            </a:r>
            <a:r>
              <a:rPr lang="en-US" sz="1000" dirty="0" smtClean="0"/>
              <a:t>‘S</a:t>
            </a:r>
            <a:r>
              <a:rPr lang="en-US" sz="1000" i="1" dirty="0" smtClean="0"/>
              <a:t>kinner Box’. </a:t>
            </a:r>
            <a:endParaRPr lang="en-GB" sz="1000" dirty="0">
              <a:solidFill>
                <a:schemeClr val="tx1"/>
              </a:solidFill>
            </a:endParaRPr>
          </a:p>
          <a:p>
            <a:endParaRPr lang="en-GB" sz="1000" dirty="0"/>
          </a:p>
        </p:txBody>
      </p:sp>
      <p:pic>
        <p:nvPicPr>
          <p:cNvPr id="15" name="Picture 14" descr="Skinner Box illustration operant conditionin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00804" y="2880864"/>
            <a:ext cx="2448272" cy="1349777"/>
          </a:xfrm>
          <a:prstGeom prst="rect">
            <a:avLst/>
          </a:prstGeom>
          <a:noFill/>
          <a:ln>
            <a:noFill/>
          </a:ln>
        </p:spPr>
      </p:pic>
      <p:cxnSp>
        <p:nvCxnSpPr>
          <p:cNvPr id="10" name="Straight Arrow Connector 9"/>
          <p:cNvCxnSpPr/>
          <p:nvPr/>
        </p:nvCxnSpPr>
        <p:spPr>
          <a:xfrm flipH="1">
            <a:off x="6924939" y="2348880"/>
            <a:ext cx="1" cy="576064"/>
          </a:xfrm>
          <a:prstGeom prst="straightConnector1">
            <a:avLst/>
          </a:prstGeom>
          <a:ln w="12700">
            <a:tailEnd type="arrow"/>
          </a:ln>
        </p:spPr>
        <p:style>
          <a:lnRef idx="1">
            <a:schemeClr val="accent4"/>
          </a:lnRef>
          <a:fillRef idx="0">
            <a:schemeClr val="accent4"/>
          </a:fillRef>
          <a:effectRef idx="0">
            <a:schemeClr val="accent4"/>
          </a:effectRef>
          <a:fontRef idx="minor">
            <a:schemeClr val="tx1"/>
          </a:fontRef>
        </p:style>
      </p:cxnSp>
      <p:sp>
        <p:nvSpPr>
          <p:cNvPr id="20" name="Rectangle 19"/>
          <p:cNvSpPr/>
          <p:nvPr/>
        </p:nvSpPr>
        <p:spPr>
          <a:xfrm>
            <a:off x="5204638" y="4293096"/>
            <a:ext cx="3440603" cy="400110"/>
          </a:xfrm>
          <a:prstGeom prst="rect">
            <a:avLst/>
          </a:prstGeom>
          <a:ln w="3175"/>
        </p:spPr>
        <p:style>
          <a:lnRef idx="2">
            <a:schemeClr val="dk1"/>
          </a:lnRef>
          <a:fillRef idx="1">
            <a:schemeClr val="lt1"/>
          </a:fillRef>
          <a:effectRef idx="0">
            <a:schemeClr val="dk1"/>
          </a:effectRef>
          <a:fontRef idx="minor">
            <a:schemeClr val="dk1"/>
          </a:fontRef>
        </p:style>
        <p:txBody>
          <a:bodyPr wrap="square">
            <a:spAutoFit/>
          </a:bodyPr>
          <a:lstStyle/>
          <a:p>
            <a:r>
              <a:rPr lang="en-GB" sz="1000" dirty="0" smtClean="0"/>
              <a:t>(Pugh, 2019) demonstrates how the ‘Skinner box’ is operated, </a:t>
            </a:r>
          </a:p>
          <a:p>
            <a:r>
              <a:rPr lang="en-GB" sz="1000" dirty="0" smtClean="0"/>
              <a:t>and describes the box as an ‘operant </a:t>
            </a:r>
            <a:r>
              <a:rPr lang="en-GB" sz="1000" dirty="0"/>
              <a:t>conditioning </a:t>
            </a:r>
            <a:r>
              <a:rPr lang="en-GB" sz="1000" dirty="0" smtClean="0"/>
              <a:t>chamber’.</a:t>
            </a:r>
            <a:endParaRPr lang="en-GB" sz="1000" dirty="0"/>
          </a:p>
        </p:txBody>
      </p:sp>
      <p:sp>
        <p:nvSpPr>
          <p:cNvPr id="24" name="Rectangle 23"/>
          <p:cNvSpPr/>
          <p:nvPr/>
        </p:nvSpPr>
        <p:spPr>
          <a:xfrm>
            <a:off x="4912625" y="331709"/>
            <a:ext cx="4024628" cy="1938992"/>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sz="1000" dirty="0" smtClean="0"/>
              <a:t>(Pugh, 2019) believes the Skinner box contains </a:t>
            </a:r>
            <a:r>
              <a:rPr lang="en-GB" sz="1000" dirty="0"/>
              <a:t>a lever that an animal can press or manipulate in order to obtain food as a type of reinforcement. When the lever is pressed, food is dispensed which in turn satisfied its hunger (positive reinforcement). Other stimuli can also be presented including lights, sounds, and images. In some instances, the floor of the chamber may be electrified (negative reinforcement). In this instance, the rat was given a shock and in order to stop the shock from happening, it would have to press the lever. At the end of his experiment, the rats learned how to obtain food through operant conditioning. The Skinner box became an important tool for studying learned </a:t>
            </a:r>
            <a:r>
              <a:rPr lang="en-GB" sz="1000" dirty="0" err="1"/>
              <a:t>behavior</a:t>
            </a:r>
            <a:r>
              <a:rPr lang="en-GB" sz="1000" dirty="0"/>
              <a:t> and contributed a great deal to our understanding of the effects of reinforcement and </a:t>
            </a:r>
            <a:r>
              <a:rPr lang="en-GB" sz="1000" dirty="0" smtClean="0"/>
              <a:t>punishment.</a:t>
            </a:r>
            <a:endParaRPr lang="en-GB" sz="1000" dirty="0"/>
          </a:p>
        </p:txBody>
      </p:sp>
      <p:cxnSp>
        <p:nvCxnSpPr>
          <p:cNvPr id="29" name="Straight Arrow Connector 28"/>
          <p:cNvCxnSpPr/>
          <p:nvPr/>
        </p:nvCxnSpPr>
        <p:spPr>
          <a:xfrm flipV="1">
            <a:off x="3968150" y="1787880"/>
            <a:ext cx="864094" cy="577931"/>
          </a:xfrm>
          <a:prstGeom prst="straightConnector1">
            <a:avLst/>
          </a:prstGeom>
          <a:ln w="12700">
            <a:tailEnd type="arrow"/>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25861704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Related image"/>
          <p:cNvPicPr>
            <a:picLocks noChangeAspect="1" noChangeArrowheads="1"/>
          </p:cNvPicPr>
          <p:nvPr/>
        </p:nvPicPr>
        <p:blipFill rotWithShape="1">
          <a:blip r:embed="rId3">
            <a:lum bright="70000" contrast="-70000"/>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b="2431"/>
          <a:stretch/>
        </p:blipFill>
        <p:spPr bwMode="auto">
          <a:xfrm flipV="1">
            <a:off x="-36512" y="35320"/>
            <a:ext cx="9126068" cy="685006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4929268" y="3827728"/>
            <a:ext cx="3192289" cy="193899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endParaRPr lang="en-GB" sz="1000" dirty="0" smtClean="0"/>
          </a:p>
          <a:p>
            <a:endParaRPr lang="en-GB" sz="1000" dirty="0"/>
          </a:p>
          <a:p>
            <a:endParaRPr lang="en-GB" sz="1000" dirty="0" smtClean="0"/>
          </a:p>
          <a:p>
            <a:endParaRPr lang="en-GB" sz="1000" dirty="0"/>
          </a:p>
          <a:p>
            <a:endParaRPr lang="en-GB" sz="1000" dirty="0" smtClean="0"/>
          </a:p>
          <a:p>
            <a:endParaRPr lang="en-GB" sz="1000" dirty="0"/>
          </a:p>
          <a:p>
            <a:endParaRPr lang="en-GB" sz="1000" dirty="0" smtClean="0"/>
          </a:p>
          <a:p>
            <a:endParaRPr lang="en-GB" sz="1000" dirty="0"/>
          </a:p>
          <a:p>
            <a:endParaRPr lang="en-GB" sz="1000" dirty="0" smtClean="0"/>
          </a:p>
          <a:p>
            <a:endParaRPr lang="en-GB" sz="1000" dirty="0" smtClean="0"/>
          </a:p>
          <a:p>
            <a:endParaRPr lang="en-GB" sz="1000" dirty="0"/>
          </a:p>
          <a:p>
            <a:endParaRPr lang="en-GB" sz="1000" dirty="0"/>
          </a:p>
        </p:txBody>
      </p:sp>
      <p:sp>
        <p:nvSpPr>
          <p:cNvPr id="6" name="AutoShape 8" descr="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201732" y="980728"/>
            <a:ext cx="3975993" cy="92333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900" dirty="0" smtClean="0"/>
              <a:t>In the practitioners setting, all teaching staff are now enrolled to completing a programme called Applied Behaviour Analysis.</a:t>
            </a:r>
          </a:p>
          <a:p>
            <a:r>
              <a:rPr lang="en-GB" sz="900" dirty="0" smtClean="0"/>
              <a:t>This programme </a:t>
            </a:r>
            <a:r>
              <a:rPr lang="en-GB" sz="900" dirty="0"/>
              <a:t> </a:t>
            </a:r>
            <a:r>
              <a:rPr lang="en-GB" sz="900" dirty="0" smtClean="0"/>
              <a:t>supports the delivery of activities linked to the current curriculum through the use of the principles of the Operant Conditioning theory formed by B.F Skinner. The practitioner supports individuals with additional learning needs, and a number of individuals  show challenging behaviour. </a:t>
            </a:r>
          </a:p>
        </p:txBody>
      </p:sp>
      <p:pic>
        <p:nvPicPr>
          <p:cNvPr id="17" name="Picture 4" descr="Image result for BF Skinner png"/>
          <p:cNvPicPr>
            <a:picLocks noChangeAspect="1" noChangeArrowheads="1"/>
          </p:cNvPicPr>
          <p:nvPr/>
        </p:nvPicPr>
        <p:blipFill rotWithShape="1">
          <a:blip r:embed="rId5">
            <a:clrChange>
              <a:clrFrom>
                <a:srgbClr val="FFFFFF"/>
              </a:clrFrom>
              <a:clrTo>
                <a:srgbClr val="FFFFFF">
                  <a:alpha val="0"/>
                </a:srgbClr>
              </a:clrTo>
            </a:clrChange>
            <a:lum bright="70000" contrast="-70000"/>
            <a:extLst>
              <a:ext uri="{28A0092B-C50C-407E-A947-70E740481C1C}">
                <a14:useLocalDpi xmlns:a14="http://schemas.microsoft.com/office/drawing/2010/main" val="0"/>
              </a:ext>
            </a:extLst>
          </a:blip>
          <a:srcRect b="10584"/>
          <a:stretch/>
        </p:blipFill>
        <p:spPr bwMode="auto">
          <a:xfrm>
            <a:off x="7020272" y="194243"/>
            <a:ext cx="1008112" cy="1280199"/>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372328" y="266854"/>
            <a:ext cx="5716886" cy="584775"/>
          </a:xfrm>
          <a:prstGeom prst="rect">
            <a:avLst/>
          </a:prstGeom>
        </p:spPr>
        <p:txBody>
          <a:bodyPr wrap="none">
            <a:spAutoFit/>
          </a:bodyPr>
          <a:lstStyle/>
          <a:p>
            <a:r>
              <a:rPr lang="en-GB" sz="3200" u="sng" dirty="0" smtClean="0">
                <a:ln w="18415" cmpd="sng">
                  <a:solidFill>
                    <a:srgbClr val="686868"/>
                  </a:solidFill>
                  <a:prstDash val="solid"/>
                </a:ln>
                <a:solidFill>
                  <a:srgbClr val="FFFFFF"/>
                </a:solidFill>
                <a:effectLst>
                  <a:outerShdw blurRad="63500" dir="3600000" algn="tl" rotWithShape="0">
                    <a:srgbClr val="000000">
                      <a:alpha val="70000"/>
                    </a:srgbClr>
                  </a:outerShdw>
                </a:effectLst>
              </a:rPr>
              <a:t>Operant Conditioning in practice.</a:t>
            </a:r>
            <a:endParaRPr lang="en-GB" sz="3200" u="sng" dirty="0">
              <a:ln w="18415" cmpd="sng">
                <a:solidFill>
                  <a:srgbClr val="686868"/>
                </a:solidFill>
                <a:prstDash val="solid"/>
              </a:ln>
              <a:solidFill>
                <a:srgbClr val="FFFFFF"/>
              </a:solidFill>
              <a:effectLst>
                <a:outerShdw blurRad="63500" dir="3600000" algn="tl" rotWithShape="0">
                  <a:srgbClr val="000000">
                    <a:alpha val="70000"/>
                  </a:srgbClr>
                </a:outerShdw>
              </a:effectLst>
            </a:endParaRPr>
          </a:p>
        </p:txBody>
      </p:sp>
      <p:sp>
        <p:nvSpPr>
          <p:cNvPr id="7" name="Rectangle 6"/>
          <p:cNvSpPr/>
          <p:nvPr/>
        </p:nvSpPr>
        <p:spPr>
          <a:xfrm>
            <a:off x="201007" y="1988840"/>
            <a:ext cx="1970140" cy="1512168"/>
          </a:xfrm>
          <a:prstGeom prst="rect">
            <a:avLst/>
          </a:prstGeom>
          <a:noFill/>
          <a:ln w="9525"/>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2630" y="2100277"/>
            <a:ext cx="1801098" cy="12567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9" name="Rectangle 28"/>
          <p:cNvSpPr/>
          <p:nvPr/>
        </p:nvSpPr>
        <p:spPr>
          <a:xfrm>
            <a:off x="2171147" y="1988840"/>
            <a:ext cx="1970140" cy="1512168"/>
          </a:xfrm>
          <a:prstGeom prst="rect">
            <a:avLst/>
          </a:prstGeom>
          <a:noFill/>
          <a:ln w="9525"/>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3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60699" y="1666361"/>
            <a:ext cx="2232248" cy="15824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284221" y="3861048"/>
            <a:ext cx="911515" cy="11481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4" name="Rectangle 33"/>
          <p:cNvSpPr/>
          <p:nvPr/>
        </p:nvSpPr>
        <p:spPr>
          <a:xfrm>
            <a:off x="201007" y="3501008"/>
            <a:ext cx="1970140" cy="1497360"/>
          </a:xfrm>
          <a:prstGeom prst="rect">
            <a:avLst/>
          </a:prstGeom>
          <a:noFill/>
          <a:ln w="9525"/>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45" name="Rectangle 44"/>
          <p:cNvSpPr/>
          <p:nvPr/>
        </p:nvSpPr>
        <p:spPr>
          <a:xfrm>
            <a:off x="2169812" y="3501008"/>
            <a:ext cx="1970140" cy="1497360"/>
          </a:xfrm>
          <a:prstGeom prst="rect">
            <a:avLst/>
          </a:prstGeom>
          <a:noFill/>
          <a:ln w="9525"/>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39" name="Picture 1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087451" y="4269731"/>
            <a:ext cx="421570" cy="427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40" name="Picture 16" descr="D:\University\ABA\IMG_5722.JP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10999" t="4327" r="5478" b="16388"/>
          <a:stretch/>
        </p:blipFill>
        <p:spPr bwMode="auto">
          <a:xfrm>
            <a:off x="6283644" y="5117736"/>
            <a:ext cx="529868" cy="377242"/>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descr="D:\University\ABA\IMG_5794.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rot="5400000">
            <a:off x="5586751" y="4386103"/>
            <a:ext cx="310958" cy="233219"/>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D:\University\ABA\IMG_E5301.JP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2618" t="25094" r="6072" b="28237"/>
          <a:stretch/>
        </p:blipFill>
        <p:spPr bwMode="auto">
          <a:xfrm>
            <a:off x="6128051" y="4771654"/>
            <a:ext cx="841054" cy="346082"/>
          </a:xfrm>
          <a:prstGeom prst="rect">
            <a:avLst/>
          </a:prstGeom>
          <a:noFill/>
          <a:extLst>
            <a:ext uri="{909E8E84-426E-40DD-AFC4-6F175D3DCCD1}">
              <a14:hiddenFill xmlns:a14="http://schemas.microsoft.com/office/drawing/2010/main">
                <a:solidFill>
                  <a:srgbClr val="FFFFFF"/>
                </a:solidFill>
              </a14:hiddenFill>
            </a:ext>
          </a:extLst>
        </p:spPr>
      </p:pic>
      <p:pic>
        <p:nvPicPr>
          <p:cNvPr id="1043" name="Picture 19" descr="D:\University\ABA\IMG_5694.JPG"/>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8973" t="8208" r="16780" b="5675"/>
          <a:stretch/>
        </p:blipFill>
        <p:spPr bwMode="auto">
          <a:xfrm rot="5400000">
            <a:off x="6313765" y="4331167"/>
            <a:ext cx="469626" cy="411348"/>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5229376" y="4741113"/>
            <a:ext cx="566760" cy="200055"/>
          </a:xfrm>
          <a:prstGeom prst="rect">
            <a:avLst/>
          </a:prstGeom>
          <a:noFill/>
          <a:ln w="3175">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700" dirty="0" smtClean="0"/>
              <a:t>Talk tools</a:t>
            </a:r>
            <a:endParaRPr lang="en-GB" sz="700" dirty="0"/>
          </a:p>
        </p:txBody>
      </p:sp>
      <p:pic>
        <p:nvPicPr>
          <p:cNvPr id="1045" name="Picture 21" descr="C:\Users\Dell\Pictures\ABA new.png"/>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213363" y="4960577"/>
            <a:ext cx="591317" cy="439676"/>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p:cNvSpPr/>
          <p:nvPr/>
        </p:nvSpPr>
        <p:spPr>
          <a:xfrm>
            <a:off x="153588" y="3510587"/>
            <a:ext cx="1970140" cy="1538883"/>
          </a:xfrm>
          <a:prstGeom prst="rect">
            <a:avLst/>
          </a:prstGeom>
        </p:spPr>
        <p:txBody>
          <a:bodyPr wrap="square">
            <a:spAutoFit/>
          </a:bodyPr>
          <a:lstStyle/>
          <a:p>
            <a:r>
              <a:rPr lang="en-GB" sz="600" b="1" u="sng" dirty="0" smtClean="0"/>
              <a:t>Step one. </a:t>
            </a:r>
          </a:p>
          <a:p>
            <a:r>
              <a:rPr lang="en-GB" sz="550" b="1" u="sng" dirty="0" smtClean="0"/>
              <a:t>Applied </a:t>
            </a:r>
            <a:r>
              <a:rPr lang="en-GB" sz="550" b="1" u="sng" dirty="0"/>
              <a:t>Behaviour Analysis </a:t>
            </a:r>
            <a:r>
              <a:rPr lang="en-GB" sz="550" dirty="0"/>
              <a:t>begins with identifying the clients reinforcers, this is called a </a:t>
            </a:r>
            <a:r>
              <a:rPr lang="en-GB" sz="550" u="sng" dirty="0"/>
              <a:t>‘Preference Assessment</a:t>
            </a:r>
            <a:r>
              <a:rPr lang="en-GB" sz="550" dirty="0"/>
              <a:t>’. This assessment </a:t>
            </a:r>
            <a:r>
              <a:rPr lang="en-GB" sz="550" dirty="0" smtClean="0"/>
              <a:t>is</a:t>
            </a:r>
          </a:p>
          <a:p>
            <a:r>
              <a:rPr lang="en-GB" sz="550" dirty="0" smtClean="0"/>
              <a:t> </a:t>
            </a:r>
            <a:r>
              <a:rPr lang="en-GB" sz="550" dirty="0"/>
              <a:t>based on </a:t>
            </a:r>
            <a:r>
              <a:rPr lang="en-GB" sz="550" dirty="0" smtClean="0"/>
              <a:t>evidence by providing</a:t>
            </a:r>
          </a:p>
          <a:p>
            <a:r>
              <a:rPr lang="en-GB" sz="550" dirty="0" smtClean="0"/>
              <a:t> a number of objects </a:t>
            </a:r>
          </a:p>
          <a:p>
            <a:r>
              <a:rPr lang="en-GB" sz="550" dirty="0" smtClean="0"/>
              <a:t>In a empty room and observing </a:t>
            </a:r>
          </a:p>
          <a:p>
            <a:r>
              <a:rPr lang="en-GB" sz="550" dirty="0" smtClean="0"/>
              <a:t>the client. The Registered </a:t>
            </a:r>
          </a:p>
          <a:p>
            <a:r>
              <a:rPr lang="en-GB" sz="550" dirty="0" smtClean="0"/>
              <a:t>Behaviour </a:t>
            </a:r>
            <a:r>
              <a:rPr lang="en-GB" sz="550" dirty="0"/>
              <a:t> </a:t>
            </a:r>
            <a:r>
              <a:rPr lang="en-GB" sz="550" dirty="0" smtClean="0"/>
              <a:t>Technician  will</a:t>
            </a:r>
          </a:p>
          <a:p>
            <a:r>
              <a:rPr lang="en-GB" sz="550" dirty="0" smtClean="0"/>
              <a:t>then c</a:t>
            </a:r>
            <a:r>
              <a:rPr lang="en-GB" sz="550" dirty="0" smtClean="0"/>
              <a:t>omplet</a:t>
            </a:r>
            <a:r>
              <a:rPr lang="en-GB" sz="550" dirty="0" smtClean="0"/>
              <a:t>e data on the </a:t>
            </a:r>
          </a:p>
          <a:p>
            <a:r>
              <a:rPr lang="en-GB" sz="550" dirty="0" smtClean="0"/>
              <a:t>clients preferred items. </a:t>
            </a:r>
          </a:p>
          <a:p>
            <a:r>
              <a:rPr lang="en-GB" sz="550" dirty="0" smtClean="0"/>
              <a:t>A </a:t>
            </a:r>
            <a:r>
              <a:rPr lang="en-GB" sz="550" dirty="0" smtClean="0"/>
              <a:t>number of reinforcers </a:t>
            </a:r>
          </a:p>
          <a:p>
            <a:r>
              <a:rPr lang="en-GB" sz="550" dirty="0" smtClean="0"/>
              <a:t>are then put into a box for each </a:t>
            </a:r>
          </a:p>
          <a:p>
            <a:r>
              <a:rPr lang="en-GB" sz="550" dirty="0" smtClean="0"/>
              <a:t>client and are set out ready </a:t>
            </a:r>
          </a:p>
          <a:p>
            <a:r>
              <a:rPr lang="en-GB" sz="550" dirty="0" smtClean="0"/>
              <a:t>to support the client with </a:t>
            </a:r>
          </a:p>
          <a:p>
            <a:r>
              <a:rPr lang="en-GB" sz="550" dirty="0"/>
              <a:t>c</a:t>
            </a:r>
            <a:r>
              <a:rPr lang="en-GB" sz="550" dirty="0" smtClean="0"/>
              <a:t>ompleting different activities</a:t>
            </a:r>
            <a:r>
              <a:rPr lang="en-GB" sz="600" dirty="0" smtClean="0"/>
              <a:t>. </a:t>
            </a:r>
          </a:p>
          <a:p>
            <a:endParaRPr lang="en-GB" sz="500" dirty="0"/>
          </a:p>
        </p:txBody>
      </p:sp>
      <p:pic>
        <p:nvPicPr>
          <p:cNvPr id="1047" name="Picture 23"/>
          <p:cNvPicPr>
            <a:picLocks noChangeAspect="1" noChangeArrowheads="1"/>
          </p:cNvPicPr>
          <p:nvPr/>
        </p:nvPicPr>
        <p:blipFill>
          <a:blip r:embed="rId1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69642" y="3895410"/>
            <a:ext cx="664192" cy="259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48" name="Picture 24"/>
          <p:cNvPicPr>
            <a:picLocks noChangeAspect="1" noChangeArrowheads="1"/>
          </p:cNvPicPr>
          <p:nvPr/>
        </p:nvPicPr>
        <p:blipFill>
          <a:blip r:embed="rId16" cstate="print">
            <a:clrChange>
              <a:clrFrom>
                <a:srgbClr val="EFEFEF"/>
              </a:clrFrom>
              <a:clrTo>
                <a:srgbClr val="EFEFEF">
                  <a:alpha val="0"/>
                </a:srgbClr>
              </a:clrTo>
            </a:clrChange>
            <a:extLst>
              <a:ext uri="{28A0092B-C50C-407E-A947-70E740481C1C}">
                <a14:useLocalDpi xmlns:a14="http://schemas.microsoft.com/office/drawing/2010/main" val="0"/>
              </a:ext>
            </a:extLst>
          </a:blip>
          <a:srcRect/>
          <a:stretch>
            <a:fillRect/>
          </a:stretch>
        </p:blipFill>
        <p:spPr bwMode="auto">
          <a:xfrm>
            <a:off x="6254545" y="3966251"/>
            <a:ext cx="566301" cy="1887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49" name="Picture 25"/>
          <p:cNvPicPr>
            <a:picLocks noChangeAspect="1" noChangeArrowheads="1"/>
          </p:cNvPicPr>
          <p:nvPr/>
        </p:nvPicPr>
        <p:blipFill>
          <a:blip r:embed="rId17" cstate="print">
            <a:clrChange>
              <a:clrFrom>
                <a:srgbClr val="F6F6F6"/>
              </a:clrFrom>
              <a:clrTo>
                <a:srgbClr val="F6F6F6">
                  <a:alpha val="0"/>
                </a:srgbClr>
              </a:clrTo>
            </a:clrChange>
            <a:extLst>
              <a:ext uri="{28A0092B-C50C-407E-A947-70E740481C1C}">
                <a14:useLocalDpi xmlns:a14="http://schemas.microsoft.com/office/drawing/2010/main" val="0"/>
              </a:ext>
            </a:extLst>
          </a:blip>
          <a:srcRect/>
          <a:stretch>
            <a:fillRect/>
          </a:stretch>
        </p:blipFill>
        <p:spPr bwMode="auto">
          <a:xfrm>
            <a:off x="7178873" y="3909916"/>
            <a:ext cx="821935" cy="253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51" name="Picture 27"/>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7454084" y="4348255"/>
            <a:ext cx="326185" cy="398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52" name="Picture 28" descr="D:\University\ABA\IMG_5798.JPG"/>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rot="5400000">
            <a:off x="7399719" y="4799865"/>
            <a:ext cx="434914" cy="326186"/>
          </a:xfrm>
          <a:prstGeom prst="rect">
            <a:avLst/>
          </a:prstGeom>
          <a:noFill/>
          <a:extLst>
            <a:ext uri="{909E8E84-426E-40DD-AFC4-6F175D3DCCD1}">
              <a14:hiddenFill xmlns:a14="http://schemas.microsoft.com/office/drawing/2010/main">
                <a:solidFill>
                  <a:srgbClr val="FFFFFF"/>
                </a:solidFill>
              </a14:hiddenFill>
            </a:ext>
          </a:extLst>
        </p:spPr>
      </p:pic>
      <p:pic>
        <p:nvPicPr>
          <p:cNvPr id="1053" name="Picture 29" descr="D:\University\ABA\IMG_5800.JPG"/>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rot="5400000">
            <a:off x="7399719" y="5234779"/>
            <a:ext cx="434914" cy="326186"/>
          </a:xfrm>
          <a:prstGeom prst="rect">
            <a:avLst/>
          </a:prstGeom>
          <a:noFill/>
          <a:extLst>
            <a:ext uri="{909E8E84-426E-40DD-AFC4-6F175D3DCCD1}">
              <a14:hiddenFill xmlns:a14="http://schemas.microsoft.com/office/drawing/2010/main">
                <a:solidFill>
                  <a:srgbClr val="FFFFFF"/>
                </a:solidFill>
              </a14:hiddenFill>
            </a:ext>
          </a:extLst>
        </p:spPr>
      </p:pic>
      <p:cxnSp>
        <p:nvCxnSpPr>
          <p:cNvPr id="30" name="Straight Connector 29"/>
          <p:cNvCxnSpPr/>
          <p:nvPr/>
        </p:nvCxnSpPr>
        <p:spPr>
          <a:xfrm>
            <a:off x="3131840" y="5032517"/>
            <a:ext cx="0" cy="700739"/>
          </a:xfrm>
          <a:prstGeom prst="line">
            <a:avLst/>
          </a:prstGeom>
          <a:ln/>
        </p:spPr>
        <p:style>
          <a:lnRef idx="1">
            <a:schemeClr val="accent4"/>
          </a:lnRef>
          <a:fillRef idx="0">
            <a:schemeClr val="accent4"/>
          </a:fillRef>
          <a:effectRef idx="0">
            <a:schemeClr val="accent4"/>
          </a:effectRef>
          <a:fontRef idx="minor">
            <a:schemeClr val="tx1"/>
          </a:fontRef>
        </p:style>
      </p:cxnSp>
      <p:cxnSp>
        <p:nvCxnSpPr>
          <p:cNvPr id="71" name="Straight Connector 70"/>
          <p:cNvCxnSpPr/>
          <p:nvPr/>
        </p:nvCxnSpPr>
        <p:spPr>
          <a:xfrm>
            <a:off x="7028421" y="3848967"/>
            <a:ext cx="0" cy="1917753"/>
          </a:xfrm>
          <a:prstGeom prst="line">
            <a:avLst/>
          </a:prstGeom>
          <a:ln/>
        </p:spPr>
        <p:style>
          <a:lnRef idx="1">
            <a:schemeClr val="accent4"/>
          </a:lnRef>
          <a:fillRef idx="0">
            <a:schemeClr val="accent4"/>
          </a:fillRef>
          <a:effectRef idx="0">
            <a:schemeClr val="accent4"/>
          </a:effectRef>
          <a:fontRef idx="minor">
            <a:schemeClr val="tx1"/>
          </a:fontRef>
        </p:style>
      </p:cxnSp>
      <p:pic>
        <p:nvPicPr>
          <p:cNvPr id="14" name="Picture 4"/>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1699958" y="5558937"/>
            <a:ext cx="329790" cy="4635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8" name="Picture 14"/>
          <p:cNvPicPr>
            <a:picLocks noChangeAspect="1" noChangeArrowheads="1"/>
          </p:cNvPicPr>
          <p:nvPr/>
        </p:nvPicPr>
        <p:blipFill>
          <a:blip r:embed="rId22" cstate="print">
            <a:extLst>
              <a:ext uri="{28A0092B-C50C-407E-A947-70E740481C1C}">
                <a14:useLocalDpi xmlns:a14="http://schemas.microsoft.com/office/drawing/2010/main" val="0"/>
              </a:ext>
            </a:extLst>
          </a:blip>
          <a:srcRect/>
          <a:stretch>
            <a:fillRect/>
          </a:stretch>
        </p:blipFill>
        <p:spPr bwMode="auto">
          <a:xfrm>
            <a:off x="1617003" y="6132454"/>
            <a:ext cx="495700" cy="3518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96180" y="5058523"/>
            <a:ext cx="2053997" cy="1454244"/>
          </a:xfrm>
          <a:prstGeom prst="rect">
            <a:avLst/>
          </a:prstGeom>
          <a:noFill/>
        </p:spPr>
        <p:txBody>
          <a:bodyPr wrap="square" rtlCol="0">
            <a:spAutoFit/>
          </a:bodyPr>
          <a:lstStyle/>
          <a:p>
            <a:r>
              <a:rPr lang="en-GB" sz="600" b="1" u="sng" dirty="0" smtClean="0"/>
              <a:t>Step three. </a:t>
            </a:r>
          </a:p>
          <a:p>
            <a:r>
              <a:rPr lang="en-GB" sz="550" dirty="0" smtClean="0"/>
              <a:t>(Instructional design, 2019) explains ‘reinforcement </a:t>
            </a:r>
            <a:r>
              <a:rPr lang="en-GB" sz="550" dirty="0"/>
              <a:t>is the key element in Skinner’s </a:t>
            </a:r>
            <a:r>
              <a:rPr lang="en-GB" sz="550" dirty="0" smtClean="0"/>
              <a:t>theory. A </a:t>
            </a:r>
            <a:r>
              <a:rPr lang="en-GB" sz="550" dirty="0"/>
              <a:t>response produces a consequence such as defining a word, hitting a ball, or solving a math problem. When a particular Stimulus-Response (S-R) pattern is reinforced </a:t>
            </a:r>
            <a:endParaRPr lang="en-GB" sz="550" dirty="0" smtClean="0"/>
          </a:p>
          <a:p>
            <a:r>
              <a:rPr lang="en-GB" sz="550" dirty="0" smtClean="0"/>
              <a:t>(</a:t>
            </a:r>
            <a:r>
              <a:rPr lang="en-GB" sz="550" dirty="0"/>
              <a:t>rewarded), the individual is </a:t>
            </a:r>
            <a:r>
              <a:rPr lang="en-GB" sz="550" dirty="0" smtClean="0"/>
              <a:t>conditioned</a:t>
            </a:r>
          </a:p>
          <a:p>
            <a:r>
              <a:rPr lang="en-GB" sz="550" dirty="0" smtClean="0"/>
              <a:t>to respond’. </a:t>
            </a:r>
          </a:p>
          <a:p>
            <a:r>
              <a:rPr lang="en-GB" sz="550" dirty="0" smtClean="0"/>
              <a:t>Each pupil in the setting </a:t>
            </a:r>
            <a:r>
              <a:rPr lang="en-GB" sz="550" dirty="0"/>
              <a:t>has a personalised </a:t>
            </a:r>
            <a:endParaRPr lang="en-GB" sz="550" dirty="0" smtClean="0"/>
          </a:p>
          <a:p>
            <a:r>
              <a:rPr lang="en-GB" sz="550" u="sng" dirty="0" smtClean="0"/>
              <a:t>token economy</a:t>
            </a:r>
            <a:r>
              <a:rPr lang="en-GB" sz="550" dirty="0" smtClean="0"/>
              <a:t>. Before completing any work</a:t>
            </a:r>
          </a:p>
          <a:p>
            <a:r>
              <a:rPr lang="en-GB" sz="550" dirty="0" smtClean="0"/>
              <a:t>related tasks, the client is given the </a:t>
            </a:r>
          </a:p>
          <a:p>
            <a:r>
              <a:rPr lang="en-GB" sz="550" dirty="0" smtClean="0"/>
              <a:t>opportunity to chose one </a:t>
            </a:r>
            <a:r>
              <a:rPr lang="en-GB" sz="550" dirty="0" err="1" smtClean="0"/>
              <a:t>reinforcer</a:t>
            </a:r>
            <a:r>
              <a:rPr lang="en-GB" sz="550" dirty="0" smtClean="0"/>
              <a:t> to work </a:t>
            </a:r>
          </a:p>
          <a:p>
            <a:r>
              <a:rPr lang="en-GB" sz="550" dirty="0" smtClean="0"/>
              <a:t>towards. Through </a:t>
            </a:r>
            <a:r>
              <a:rPr lang="en-GB" sz="550" dirty="0"/>
              <a:t>completing activities the tokens are given to </a:t>
            </a:r>
            <a:endParaRPr lang="en-GB" sz="550" dirty="0" smtClean="0"/>
          </a:p>
          <a:p>
            <a:r>
              <a:rPr lang="en-GB" sz="550" dirty="0" smtClean="0"/>
              <a:t>the client </a:t>
            </a:r>
            <a:r>
              <a:rPr lang="en-GB" sz="550" dirty="0"/>
              <a:t>randomly though out the </a:t>
            </a:r>
            <a:r>
              <a:rPr lang="en-GB" sz="550" dirty="0" smtClean="0"/>
              <a:t>session </a:t>
            </a:r>
          </a:p>
          <a:p>
            <a:r>
              <a:rPr lang="en-GB" sz="550" dirty="0" smtClean="0"/>
              <a:t>Until they’ve received all tokens, the</a:t>
            </a:r>
          </a:p>
          <a:p>
            <a:r>
              <a:rPr lang="en-GB" sz="550" dirty="0" err="1" smtClean="0"/>
              <a:t>reinforcer</a:t>
            </a:r>
            <a:r>
              <a:rPr lang="en-GB" sz="550" dirty="0" smtClean="0"/>
              <a:t> is given immediately with a timer, </a:t>
            </a:r>
          </a:p>
          <a:p>
            <a:r>
              <a:rPr lang="en-GB" sz="550" dirty="0" smtClean="0"/>
              <a:t>then the process continues again.</a:t>
            </a:r>
            <a:endParaRPr lang="en-GB" sz="550" dirty="0"/>
          </a:p>
        </p:txBody>
      </p:sp>
      <p:sp>
        <p:nvSpPr>
          <p:cNvPr id="38" name="TextBox 37"/>
          <p:cNvSpPr txBox="1"/>
          <p:nvPr/>
        </p:nvSpPr>
        <p:spPr>
          <a:xfrm>
            <a:off x="2152153" y="3542777"/>
            <a:ext cx="2053997" cy="738664"/>
          </a:xfrm>
          <a:prstGeom prst="rect">
            <a:avLst/>
          </a:prstGeom>
          <a:noFill/>
        </p:spPr>
        <p:txBody>
          <a:bodyPr wrap="square" rtlCol="0">
            <a:spAutoFit/>
          </a:bodyPr>
          <a:lstStyle/>
          <a:p>
            <a:r>
              <a:rPr lang="en-GB" sz="600" b="1" u="sng" dirty="0" smtClean="0"/>
              <a:t>Step two.</a:t>
            </a:r>
          </a:p>
          <a:p>
            <a:r>
              <a:rPr lang="en-GB" sz="600" dirty="0" smtClean="0"/>
              <a:t>Once the </a:t>
            </a:r>
            <a:r>
              <a:rPr lang="en-GB" sz="600" dirty="0" err="1" smtClean="0"/>
              <a:t>reinforcers</a:t>
            </a:r>
            <a:r>
              <a:rPr lang="en-GB" sz="600" dirty="0" smtClean="0"/>
              <a:t> have been identified, the next step is </a:t>
            </a:r>
          </a:p>
          <a:p>
            <a:r>
              <a:rPr lang="en-GB" sz="600" u="sng" dirty="0" smtClean="0"/>
              <a:t>‘pairing’</a:t>
            </a:r>
            <a:r>
              <a:rPr lang="en-GB" sz="600" dirty="0" smtClean="0"/>
              <a:t>. The process of pairing is playing and giving </a:t>
            </a:r>
            <a:r>
              <a:rPr lang="en-GB" sz="600" dirty="0" err="1" smtClean="0"/>
              <a:t>reinforcers</a:t>
            </a:r>
            <a:r>
              <a:rPr lang="en-GB" sz="600" dirty="0" smtClean="0"/>
              <a:t> to establish a good relationship where the </a:t>
            </a:r>
          </a:p>
          <a:p>
            <a:r>
              <a:rPr lang="en-GB" sz="600" dirty="0" smtClean="0"/>
              <a:t>Registered Behaviour Technician is viewed as fun and a </a:t>
            </a:r>
          </a:p>
          <a:p>
            <a:r>
              <a:rPr lang="en-GB" sz="600" dirty="0" smtClean="0"/>
              <a:t>giver of </a:t>
            </a:r>
            <a:r>
              <a:rPr lang="en-GB" sz="600" dirty="0" err="1" smtClean="0"/>
              <a:t>reinforcers</a:t>
            </a:r>
            <a:r>
              <a:rPr lang="en-GB" sz="600" dirty="0" smtClean="0"/>
              <a:t>. We then pair with items which are currently viewed as </a:t>
            </a:r>
            <a:r>
              <a:rPr lang="en-GB" sz="600" dirty="0" err="1" smtClean="0"/>
              <a:t>reinforcers</a:t>
            </a:r>
            <a:r>
              <a:rPr lang="en-GB" sz="600" dirty="0" smtClean="0"/>
              <a:t> such as edibles or </a:t>
            </a:r>
            <a:r>
              <a:rPr lang="en-GB" sz="600" dirty="0" err="1" smtClean="0"/>
              <a:t>Ipad</a:t>
            </a:r>
            <a:r>
              <a:rPr lang="en-GB" sz="600" dirty="0" smtClean="0"/>
              <a:t>. </a:t>
            </a:r>
          </a:p>
        </p:txBody>
      </p:sp>
      <p:sp>
        <p:nvSpPr>
          <p:cNvPr id="43" name="Rectangle 42"/>
          <p:cNvSpPr/>
          <p:nvPr/>
        </p:nvSpPr>
        <p:spPr>
          <a:xfrm>
            <a:off x="198450" y="5032517"/>
            <a:ext cx="1970140" cy="1497360"/>
          </a:xfrm>
          <a:prstGeom prst="rect">
            <a:avLst/>
          </a:prstGeom>
          <a:noFill/>
          <a:ln w="9525"/>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20" name="Rectangle 19"/>
          <p:cNvSpPr/>
          <p:nvPr/>
        </p:nvSpPr>
        <p:spPr>
          <a:xfrm>
            <a:off x="1966740" y="1988840"/>
            <a:ext cx="2389236" cy="338554"/>
          </a:xfrm>
          <a:prstGeom prst="rect">
            <a:avLst/>
          </a:prstGeom>
        </p:spPr>
        <p:txBody>
          <a:bodyPr wrap="square">
            <a:spAutoFit/>
          </a:bodyPr>
          <a:lstStyle/>
          <a:p>
            <a:pPr algn="ctr"/>
            <a:r>
              <a:rPr lang="en-GB" sz="800" b="1" u="sng" dirty="0" smtClean="0"/>
              <a:t>Provision </a:t>
            </a:r>
            <a:r>
              <a:rPr lang="en-GB" sz="800" b="1" u="sng" dirty="0"/>
              <a:t>to support children and </a:t>
            </a:r>
            <a:endParaRPr lang="en-GB" sz="800" b="1" u="sng" dirty="0" smtClean="0"/>
          </a:p>
          <a:p>
            <a:pPr algn="ctr"/>
            <a:r>
              <a:rPr lang="en-GB" sz="800" b="1" u="sng" dirty="0" smtClean="0"/>
              <a:t>young </a:t>
            </a:r>
            <a:r>
              <a:rPr lang="en-GB" sz="800" b="1" u="sng" dirty="0"/>
              <a:t>people with </a:t>
            </a:r>
            <a:r>
              <a:rPr lang="en-GB" sz="800" b="1" u="sng" dirty="0" smtClean="0"/>
              <a:t>additional learning needs.</a:t>
            </a:r>
            <a:endParaRPr lang="en-GB" sz="800" b="1" u="sng" dirty="0"/>
          </a:p>
        </p:txBody>
      </p:sp>
      <p:sp>
        <p:nvSpPr>
          <p:cNvPr id="48" name="Rectangle 47"/>
          <p:cNvSpPr/>
          <p:nvPr/>
        </p:nvSpPr>
        <p:spPr>
          <a:xfrm>
            <a:off x="4139952" y="1988840"/>
            <a:ext cx="1970140" cy="1512168"/>
          </a:xfrm>
          <a:prstGeom prst="rect">
            <a:avLst/>
          </a:prstGeom>
          <a:noFill/>
          <a:ln w="9525"/>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49" name="Rectangle 48"/>
          <p:cNvSpPr/>
          <p:nvPr/>
        </p:nvSpPr>
        <p:spPr>
          <a:xfrm>
            <a:off x="4093435" y="1988840"/>
            <a:ext cx="2389236" cy="338554"/>
          </a:xfrm>
          <a:prstGeom prst="rect">
            <a:avLst/>
          </a:prstGeom>
        </p:spPr>
        <p:txBody>
          <a:bodyPr wrap="square">
            <a:spAutoFit/>
          </a:bodyPr>
          <a:lstStyle/>
          <a:p>
            <a:r>
              <a:rPr lang="en-GB" sz="800" b="1" u="sng" dirty="0" smtClean="0"/>
              <a:t>Applied behaviour analysis behaviour-change procedures through B.F Skinner principles.</a:t>
            </a:r>
            <a:endParaRPr lang="en-GB" sz="800" b="1" u="sng" dirty="0"/>
          </a:p>
        </p:txBody>
      </p:sp>
      <p:sp>
        <p:nvSpPr>
          <p:cNvPr id="50" name="TextBox 49"/>
          <p:cNvSpPr txBox="1"/>
          <p:nvPr/>
        </p:nvSpPr>
        <p:spPr>
          <a:xfrm>
            <a:off x="2195736" y="2348880"/>
            <a:ext cx="2053997" cy="1200329"/>
          </a:xfrm>
          <a:prstGeom prst="rect">
            <a:avLst/>
          </a:prstGeom>
          <a:noFill/>
        </p:spPr>
        <p:txBody>
          <a:bodyPr wrap="square" rtlCol="0">
            <a:spAutoFit/>
          </a:bodyPr>
          <a:lstStyle/>
          <a:p>
            <a:pPr marL="171450" indent="-171450">
              <a:buFont typeface="Wingdings" panose="05000000000000000000" pitchFamily="2" charset="2"/>
              <a:buChar char="Ø"/>
            </a:pPr>
            <a:r>
              <a:rPr lang="en-GB" sz="600" dirty="0" smtClean="0"/>
              <a:t>Modelling</a:t>
            </a:r>
          </a:p>
          <a:p>
            <a:pPr marL="171450" indent="-171450">
              <a:buFont typeface="Wingdings" panose="05000000000000000000" pitchFamily="2" charset="2"/>
              <a:buChar char="Ø"/>
            </a:pPr>
            <a:r>
              <a:rPr lang="en-GB" sz="600" dirty="0" smtClean="0"/>
              <a:t>Prompting </a:t>
            </a:r>
          </a:p>
          <a:p>
            <a:pPr marL="171450" indent="-171450">
              <a:buFont typeface="Wingdings" panose="05000000000000000000" pitchFamily="2" charset="2"/>
              <a:buChar char="Ø"/>
            </a:pPr>
            <a:r>
              <a:rPr lang="en-GB" sz="600" dirty="0" smtClean="0"/>
              <a:t>Reinforcement </a:t>
            </a:r>
          </a:p>
          <a:p>
            <a:pPr marL="171450" indent="-171450">
              <a:buFont typeface="Wingdings" panose="05000000000000000000" pitchFamily="2" charset="2"/>
              <a:buChar char="Ø"/>
            </a:pPr>
            <a:endParaRPr lang="en-GB" sz="600" dirty="0" smtClean="0"/>
          </a:p>
          <a:p>
            <a:pPr marL="171450" indent="-171450">
              <a:buFont typeface="Wingdings" panose="05000000000000000000" pitchFamily="2" charset="2"/>
              <a:buChar char="Ø"/>
            </a:pPr>
            <a:r>
              <a:rPr lang="en-GB" sz="600" dirty="0" smtClean="0"/>
              <a:t>Behaviour interventions </a:t>
            </a:r>
          </a:p>
          <a:p>
            <a:pPr marL="171450" indent="-171450">
              <a:buFont typeface="Wingdings" panose="05000000000000000000" pitchFamily="2" charset="2"/>
              <a:buChar char="Ø"/>
            </a:pPr>
            <a:r>
              <a:rPr lang="en-GB" sz="600" dirty="0" smtClean="0"/>
              <a:t>Self management </a:t>
            </a:r>
          </a:p>
          <a:p>
            <a:pPr marL="171450" indent="-171450">
              <a:buFont typeface="Wingdings" panose="05000000000000000000" pitchFamily="2" charset="2"/>
              <a:buChar char="Ø"/>
            </a:pPr>
            <a:r>
              <a:rPr lang="en-GB" sz="600" dirty="0" smtClean="0"/>
              <a:t>Discrete trial teaching </a:t>
            </a:r>
          </a:p>
          <a:p>
            <a:pPr marL="171450" indent="-171450">
              <a:buFont typeface="Wingdings" panose="05000000000000000000" pitchFamily="2" charset="2"/>
              <a:buChar char="Ø"/>
            </a:pPr>
            <a:r>
              <a:rPr lang="en-GB" sz="600" dirty="0" smtClean="0"/>
              <a:t>Visual supports </a:t>
            </a:r>
          </a:p>
          <a:p>
            <a:pPr marL="171450" indent="-171450">
              <a:buFont typeface="Wingdings" panose="05000000000000000000" pitchFamily="2" charset="2"/>
              <a:buChar char="Ø"/>
            </a:pPr>
            <a:r>
              <a:rPr lang="en-GB" sz="600" dirty="0" smtClean="0"/>
              <a:t>Pre-academic/academic  skills interventions </a:t>
            </a:r>
          </a:p>
          <a:p>
            <a:pPr marL="171450" indent="-171450">
              <a:buFont typeface="Wingdings" panose="05000000000000000000" pitchFamily="2" charset="2"/>
              <a:buChar char="Ø"/>
            </a:pPr>
            <a:r>
              <a:rPr lang="en-GB" sz="600" dirty="0" smtClean="0"/>
              <a:t>Comprehensive interventions</a:t>
            </a:r>
          </a:p>
          <a:p>
            <a:endParaRPr lang="en-GB" sz="600" dirty="0"/>
          </a:p>
          <a:p>
            <a:r>
              <a:rPr lang="en-GB" sz="600" dirty="0" smtClean="0"/>
              <a:t>(Welsh Government, 2019, p,3) </a:t>
            </a:r>
          </a:p>
        </p:txBody>
      </p:sp>
      <p:sp>
        <p:nvSpPr>
          <p:cNvPr id="51" name="TextBox 50"/>
          <p:cNvSpPr txBox="1"/>
          <p:nvPr/>
        </p:nvSpPr>
        <p:spPr>
          <a:xfrm>
            <a:off x="4075808" y="2362096"/>
            <a:ext cx="2368400" cy="1015663"/>
          </a:xfrm>
          <a:prstGeom prst="rect">
            <a:avLst/>
          </a:prstGeom>
          <a:noFill/>
        </p:spPr>
        <p:txBody>
          <a:bodyPr wrap="square" rtlCol="0">
            <a:spAutoFit/>
          </a:bodyPr>
          <a:lstStyle/>
          <a:p>
            <a:pPr marL="171450" indent="-171450">
              <a:buFont typeface="Wingdings" panose="05000000000000000000" pitchFamily="2" charset="2"/>
              <a:buChar char="Ø"/>
            </a:pPr>
            <a:r>
              <a:rPr lang="en-GB" sz="600" dirty="0"/>
              <a:t>Use modelling and imitation </a:t>
            </a:r>
            <a:r>
              <a:rPr lang="en-GB" sz="600" dirty="0" smtClean="0"/>
              <a:t>training.</a:t>
            </a:r>
          </a:p>
          <a:p>
            <a:pPr marL="171450" indent="-171450">
              <a:buFont typeface="Wingdings" panose="05000000000000000000" pitchFamily="2" charset="2"/>
              <a:buChar char="Ø"/>
            </a:pPr>
            <a:r>
              <a:rPr lang="en-GB" sz="600" dirty="0" smtClean="0"/>
              <a:t>Use stimulus and response prompts and fading,</a:t>
            </a:r>
          </a:p>
          <a:p>
            <a:pPr marL="171450" indent="-171450">
              <a:buFont typeface="Wingdings" panose="05000000000000000000" pitchFamily="2" charset="2"/>
              <a:buChar char="Ø"/>
            </a:pPr>
            <a:r>
              <a:rPr lang="en-GB" sz="600" dirty="0" smtClean="0"/>
              <a:t>Use positive and negative reinforcement procedures to strengthen behaviour.</a:t>
            </a:r>
          </a:p>
          <a:p>
            <a:pPr marL="171450" indent="-171450">
              <a:buFont typeface="Wingdings" panose="05000000000000000000" pitchFamily="2" charset="2"/>
              <a:buChar char="Ø"/>
            </a:pPr>
            <a:r>
              <a:rPr lang="en-GB" sz="600" dirty="0" smtClean="0"/>
              <a:t>Use reinforcement procedures to waken behaviour (DRO) </a:t>
            </a:r>
          </a:p>
          <a:p>
            <a:pPr marL="171450" indent="-171450">
              <a:buFont typeface="Wingdings" panose="05000000000000000000" pitchFamily="2" charset="2"/>
              <a:buChar char="Ø"/>
            </a:pPr>
            <a:r>
              <a:rPr lang="en-GB" sz="600" dirty="0" smtClean="0"/>
              <a:t>Use self management strategies  </a:t>
            </a:r>
          </a:p>
          <a:p>
            <a:pPr marL="171450" indent="-171450">
              <a:buFont typeface="Wingdings" panose="05000000000000000000" pitchFamily="2" charset="2"/>
              <a:buChar char="Ø"/>
            </a:pPr>
            <a:r>
              <a:rPr lang="en-GB" sz="600" dirty="0" smtClean="0"/>
              <a:t>Use </a:t>
            </a:r>
            <a:r>
              <a:rPr lang="en-GB" sz="600" dirty="0"/>
              <a:t>d</a:t>
            </a:r>
            <a:r>
              <a:rPr lang="en-GB" sz="600" dirty="0" smtClean="0"/>
              <a:t>iscrete trial and naturalistic teaching arrangements.  </a:t>
            </a:r>
          </a:p>
          <a:p>
            <a:pPr marL="171450" indent="-171450">
              <a:buFont typeface="Wingdings" panose="05000000000000000000" pitchFamily="2" charset="2"/>
              <a:buChar char="Ø"/>
            </a:pPr>
            <a:r>
              <a:rPr lang="en-GB" sz="600" dirty="0" smtClean="0"/>
              <a:t> Use token economies </a:t>
            </a:r>
          </a:p>
          <a:p>
            <a:pPr marL="171450" indent="-171450">
              <a:buFont typeface="Wingdings" panose="05000000000000000000" pitchFamily="2" charset="2"/>
              <a:buChar char="Ø"/>
            </a:pPr>
            <a:r>
              <a:rPr lang="en-GB" sz="600" dirty="0" smtClean="0"/>
              <a:t>Use instructions and rules (first and then boards)</a:t>
            </a:r>
          </a:p>
          <a:p>
            <a:pPr marL="171450" indent="-171450">
              <a:buFont typeface="Wingdings" panose="05000000000000000000" pitchFamily="2" charset="2"/>
              <a:buChar char="Ø"/>
            </a:pPr>
            <a:r>
              <a:rPr lang="en-GB" sz="600" dirty="0" smtClean="0"/>
              <a:t>Use shaping </a:t>
            </a:r>
          </a:p>
        </p:txBody>
      </p:sp>
      <p:sp>
        <p:nvSpPr>
          <p:cNvPr id="53" name="TextBox 52"/>
          <p:cNvSpPr txBox="1"/>
          <p:nvPr/>
        </p:nvSpPr>
        <p:spPr>
          <a:xfrm>
            <a:off x="2051720" y="5066801"/>
            <a:ext cx="1154868" cy="654025"/>
          </a:xfrm>
          <a:prstGeom prst="rect">
            <a:avLst/>
          </a:prstGeom>
          <a:noFill/>
        </p:spPr>
        <p:txBody>
          <a:bodyPr wrap="square" rtlCol="0">
            <a:spAutoFit/>
          </a:bodyPr>
          <a:lstStyle/>
          <a:p>
            <a:pPr algn="ctr"/>
            <a:r>
              <a:rPr lang="en-GB" sz="550" b="1" u="sng" dirty="0" smtClean="0"/>
              <a:t>Differential reinforcement of</a:t>
            </a:r>
          </a:p>
          <a:p>
            <a:pPr algn="ctr"/>
            <a:r>
              <a:rPr lang="en-GB" sz="550" b="1" u="sng" dirty="0"/>
              <a:t>a</a:t>
            </a:r>
            <a:r>
              <a:rPr lang="en-GB" sz="550" b="1" u="sng" dirty="0" smtClean="0"/>
              <a:t>lternative behaviours (DRA) </a:t>
            </a:r>
          </a:p>
          <a:p>
            <a:pPr algn="ctr"/>
            <a:r>
              <a:rPr lang="en-GB" sz="500" dirty="0" smtClean="0"/>
              <a:t>Involves reinforcing the </a:t>
            </a:r>
          </a:p>
          <a:p>
            <a:pPr algn="ctr"/>
            <a:r>
              <a:rPr lang="en-GB" sz="500" dirty="0" smtClean="0"/>
              <a:t>presence of an alternative </a:t>
            </a:r>
          </a:p>
          <a:p>
            <a:pPr algn="ctr"/>
            <a:r>
              <a:rPr lang="en-GB" sz="500" dirty="0"/>
              <a:t>r</a:t>
            </a:r>
            <a:r>
              <a:rPr lang="en-GB" sz="500" dirty="0" smtClean="0"/>
              <a:t>eplacement behaviour while withholding reinforcement in the presence of targeted behaviour</a:t>
            </a:r>
            <a:r>
              <a:rPr lang="en-GB" sz="550" dirty="0" smtClean="0"/>
              <a:t>. </a:t>
            </a:r>
          </a:p>
        </p:txBody>
      </p:sp>
      <p:cxnSp>
        <p:nvCxnSpPr>
          <p:cNvPr id="56" name="Straight Connector 55"/>
          <p:cNvCxnSpPr/>
          <p:nvPr/>
        </p:nvCxnSpPr>
        <p:spPr>
          <a:xfrm>
            <a:off x="2172406" y="5733256"/>
            <a:ext cx="1967546" cy="0"/>
          </a:xfrm>
          <a:prstGeom prst="line">
            <a:avLst/>
          </a:prstGeom>
          <a:ln/>
        </p:spPr>
        <p:style>
          <a:lnRef idx="1">
            <a:schemeClr val="accent4"/>
          </a:lnRef>
          <a:fillRef idx="0">
            <a:schemeClr val="accent4"/>
          </a:fillRef>
          <a:effectRef idx="0">
            <a:schemeClr val="accent4"/>
          </a:effectRef>
          <a:fontRef idx="minor">
            <a:schemeClr val="tx1"/>
          </a:fontRef>
        </p:style>
      </p:cxnSp>
      <p:sp>
        <p:nvSpPr>
          <p:cNvPr id="61" name="TextBox 60"/>
          <p:cNvSpPr txBox="1"/>
          <p:nvPr/>
        </p:nvSpPr>
        <p:spPr>
          <a:xfrm>
            <a:off x="3059832" y="5085184"/>
            <a:ext cx="1154868" cy="600164"/>
          </a:xfrm>
          <a:prstGeom prst="rect">
            <a:avLst/>
          </a:prstGeom>
          <a:noFill/>
        </p:spPr>
        <p:txBody>
          <a:bodyPr wrap="square" rtlCol="0">
            <a:spAutoFit/>
          </a:bodyPr>
          <a:lstStyle/>
          <a:p>
            <a:pPr algn="ctr"/>
            <a:r>
              <a:rPr lang="en-GB" sz="550" b="1" u="sng" dirty="0" smtClean="0"/>
              <a:t>Differential reinforcement of other behaviours (DRO)</a:t>
            </a:r>
          </a:p>
          <a:p>
            <a:pPr algn="ctr"/>
            <a:r>
              <a:rPr lang="en-GB" sz="550" dirty="0" smtClean="0"/>
              <a:t>Involves delivering reinforcement when  learner has refrained from target behaviour for a specific period of time</a:t>
            </a:r>
            <a:endParaRPr lang="en-GB" sz="550" b="1" u="sng" dirty="0" smtClean="0"/>
          </a:p>
        </p:txBody>
      </p:sp>
      <p:sp>
        <p:nvSpPr>
          <p:cNvPr id="62" name="TextBox 61"/>
          <p:cNvSpPr txBox="1"/>
          <p:nvPr/>
        </p:nvSpPr>
        <p:spPr>
          <a:xfrm>
            <a:off x="2185689" y="5733256"/>
            <a:ext cx="1959388" cy="784830"/>
          </a:xfrm>
          <a:prstGeom prst="rect">
            <a:avLst/>
          </a:prstGeom>
          <a:noFill/>
        </p:spPr>
        <p:txBody>
          <a:bodyPr wrap="square" rtlCol="0">
            <a:spAutoFit/>
          </a:bodyPr>
          <a:lstStyle/>
          <a:p>
            <a:r>
              <a:rPr lang="en-GB" sz="500" dirty="0" smtClean="0"/>
              <a:t>One young client puts items in his mouth, for example play dough. When supporting him with natural environment teaching (NET’s) activities, we begin by imitation. This will involve the educator to imitate what is expected of he client, ‘push, squeeze, cut’. Every time the client imitates the educator, the client instantly gives a </a:t>
            </a:r>
            <a:r>
              <a:rPr lang="en-GB" sz="500" dirty="0" err="1" smtClean="0"/>
              <a:t>reinforcer</a:t>
            </a:r>
            <a:r>
              <a:rPr lang="en-GB" sz="500" dirty="0" smtClean="0"/>
              <a:t>. At this stage it would usually be an edible </a:t>
            </a:r>
            <a:r>
              <a:rPr lang="en-GB" sz="500" dirty="0" err="1" smtClean="0"/>
              <a:t>reinforcer</a:t>
            </a:r>
            <a:r>
              <a:rPr lang="en-GB" sz="500" dirty="0" smtClean="0"/>
              <a:t>, this supports the learner to enjoy playing with the playdough and positively linking the </a:t>
            </a:r>
            <a:r>
              <a:rPr lang="en-GB" sz="500" dirty="0" err="1" smtClean="0"/>
              <a:t>reinforcer</a:t>
            </a:r>
            <a:r>
              <a:rPr lang="en-GB" sz="500" dirty="0" smtClean="0"/>
              <a:t> and the playdough. As time goes by, we then minimise the amount of times the </a:t>
            </a:r>
            <a:r>
              <a:rPr lang="en-GB" sz="500" dirty="0" err="1" smtClean="0"/>
              <a:t>reinforcer</a:t>
            </a:r>
            <a:r>
              <a:rPr lang="en-GB" sz="500" dirty="0" smtClean="0"/>
              <a:t> is given.</a:t>
            </a:r>
          </a:p>
        </p:txBody>
      </p:sp>
      <p:cxnSp>
        <p:nvCxnSpPr>
          <p:cNvPr id="35" name="Straight Connector 34"/>
          <p:cNvCxnSpPr/>
          <p:nvPr/>
        </p:nvCxnSpPr>
        <p:spPr>
          <a:xfrm>
            <a:off x="2162448" y="5032517"/>
            <a:ext cx="1977504" cy="0"/>
          </a:xfrm>
          <a:prstGeom prst="line">
            <a:avLst/>
          </a:prstGeom>
        </p:spPr>
        <p:style>
          <a:lnRef idx="1">
            <a:schemeClr val="accent4"/>
          </a:lnRef>
          <a:fillRef idx="0">
            <a:schemeClr val="accent4"/>
          </a:fillRef>
          <a:effectRef idx="0">
            <a:schemeClr val="accent4"/>
          </a:effectRef>
          <a:fontRef idx="minor">
            <a:schemeClr val="tx1"/>
          </a:fontRef>
        </p:style>
      </p:cxnSp>
      <p:cxnSp>
        <p:nvCxnSpPr>
          <p:cNvPr id="72" name="Straight Connector 71"/>
          <p:cNvCxnSpPr/>
          <p:nvPr/>
        </p:nvCxnSpPr>
        <p:spPr>
          <a:xfrm>
            <a:off x="4139952" y="5032516"/>
            <a:ext cx="0" cy="700739"/>
          </a:xfrm>
          <a:prstGeom prst="line">
            <a:avLst/>
          </a:prstGeom>
          <a:ln/>
        </p:spPr>
        <p:style>
          <a:lnRef idx="1">
            <a:schemeClr val="accent4"/>
          </a:lnRef>
          <a:fillRef idx="0">
            <a:schemeClr val="accent4"/>
          </a:fillRef>
          <a:effectRef idx="0">
            <a:schemeClr val="accent4"/>
          </a:effectRef>
          <a:fontRef idx="minor">
            <a:schemeClr val="tx1"/>
          </a:fontRef>
        </p:style>
      </p:cxnSp>
      <p:cxnSp>
        <p:nvCxnSpPr>
          <p:cNvPr id="37" name="Straight Arrow Connector 36"/>
          <p:cNvCxnSpPr/>
          <p:nvPr/>
        </p:nvCxnSpPr>
        <p:spPr>
          <a:xfrm>
            <a:off x="2987824" y="2475042"/>
            <a:ext cx="1152128"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p:nvPr/>
        </p:nvCxnSpPr>
        <p:spPr>
          <a:xfrm>
            <a:off x="2987824" y="2532202"/>
            <a:ext cx="1152128"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a:off x="3027869" y="2619058"/>
            <a:ext cx="1112083"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86" name="Straight Arrow Connector 85"/>
          <p:cNvCxnSpPr/>
          <p:nvPr/>
        </p:nvCxnSpPr>
        <p:spPr>
          <a:xfrm>
            <a:off x="3342756" y="2836704"/>
            <a:ext cx="794828"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91" name="Straight Arrow Connector 90"/>
          <p:cNvCxnSpPr/>
          <p:nvPr/>
        </p:nvCxnSpPr>
        <p:spPr>
          <a:xfrm>
            <a:off x="3059832" y="2924944"/>
            <a:ext cx="1087926"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92" name="Straight Arrow Connector 91"/>
          <p:cNvCxnSpPr/>
          <p:nvPr/>
        </p:nvCxnSpPr>
        <p:spPr>
          <a:xfrm>
            <a:off x="3345124" y="3068960"/>
            <a:ext cx="794828"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93" name="Straight Arrow Connector 92"/>
          <p:cNvCxnSpPr/>
          <p:nvPr/>
        </p:nvCxnSpPr>
        <p:spPr>
          <a:xfrm>
            <a:off x="3342756" y="2996952"/>
            <a:ext cx="794828"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94" name="Straight Arrow Connector 93"/>
          <p:cNvCxnSpPr/>
          <p:nvPr/>
        </p:nvCxnSpPr>
        <p:spPr>
          <a:xfrm>
            <a:off x="3849239" y="3205232"/>
            <a:ext cx="295838"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102" name="Straight Arrow Connector 101"/>
          <p:cNvCxnSpPr/>
          <p:nvPr/>
        </p:nvCxnSpPr>
        <p:spPr>
          <a:xfrm>
            <a:off x="3491880" y="3284984"/>
            <a:ext cx="645704" cy="0"/>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a:off x="6033001" y="3824300"/>
            <a:ext cx="0" cy="1917753"/>
          </a:xfrm>
          <a:prstGeom prst="line">
            <a:avLst/>
          </a:prstGeom>
          <a:ln/>
        </p:spPr>
        <p:style>
          <a:lnRef idx="1">
            <a:schemeClr val="accent4"/>
          </a:lnRef>
          <a:fillRef idx="0">
            <a:schemeClr val="accent4"/>
          </a:fillRef>
          <a:effectRef idx="0">
            <a:schemeClr val="accent4"/>
          </a:effectRef>
          <a:fontRef idx="minor">
            <a:schemeClr val="tx1"/>
          </a:fontRef>
        </p:style>
      </p:cxnSp>
      <p:sp>
        <p:nvSpPr>
          <p:cNvPr id="82" name="TextBox 81"/>
          <p:cNvSpPr txBox="1"/>
          <p:nvPr/>
        </p:nvSpPr>
        <p:spPr>
          <a:xfrm>
            <a:off x="4863064" y="6093296"/>
            <a:ext cx="3165320" cy="553998"/>
          </a:xfrm>
          <a:prstGeom prst="rect">
            <a:avLst/>
          </a:prstGeom>
          <a:noFill/>
        </p:spPr>
        <p:txBody>
          <a:bodyPr wrap="square" rtlCol="0">
            <a:spAutoFit/>
          </a:bodyPr>
          <a:lstStyle/>
          <a:p>
            <a:r>
              <a:rPr lang="en-GB" sz="600" dirty="0" smtClean="0"/>
              <a:t>These are examples of activates we deliver through the use of B.F Skinners principles. When completing each activity, scoring has to be completed after each attempt, once the pupil has completed 10 attempts a graph has to be completed with the scoring. This is then assessed at the end of every week to compare the progress or to monitor if any other behaviour strategies need to be put into place. </a:t>
            </a:r>
            <a:endParaRPr lang="en-GB" sz="600" dirty="0"/>
          </a:p>
        </p:txBody>
      </p:sp>
      <p:cxnSp>
        <p:nvCxnSpPr>
          <p:cNvPr id="88" name="Straight Arrow Connector 87"/>
          <p:cNvCxnSpPr/>
          <p:nvPr/>
        </p:nvCxnSpPr>
        <p:spPr>
          <a:xfrm flipH="1" flipV="1">
            <a:off x="5364088" y="4697466"/>
            <a:ext cx="37650" cy="9975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0" name="Straight Arrow Connector 89"/>
          <p:cNvCxnSpPr/>
          <p:nvPr/>
        </p:nvCxnSpPr>
        <p:spPr>
          <a:xfrm flipV="1">
            <a:off x="5599120" y="4691281"/>
            <a:ext cx="26500" cy="11599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3" name="TextBox 112"/>
          <p:cNvSpPr txBox="1"/>
          <p:nvPr/>
        </p:nvSpPr>
        <p:spPr>
          <a:xfrm>
            <a:off x="5089252" y="5517232"/>
            <a:ext cx="1430856" cy="200055"/>
          </a:xfrm>
          <a:prstGeom prst="rect">
            <a:avLst/>
          </a:prstGeom>
          <a:noFill/>
          <a:ln w="3175">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700" dirty="0" smtClean="0"/>
              <a:t>Personal information </a:t>
            </a:r>
            <a:endParaRPr lang="en-GB" sz="700" dirty="0"/>
          </a:p>
        </p:txBody>
      </p:sp>
      <p:cxnSp>
        <p:nvCxnSpPr>
          <p:cNvPr id="97" name="Straight Arrow Connector 96"/>
          <p:cNvCxnSpPr/>
          <p:nvPr/>
        </p:nvCxnSpPr>
        <p:spPr>
          <a:xfrm flipV="1">
            <a:off x="5512756" y="5400253"/>
            <a:ext cx="0" cy="1586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16" name="Picture 115" descr="D:\University\ABA\IMG_5697.JPG"/>
          <p:cNvPicPr/>
          <p:nvPr/>
        </p:nvPicPr>
        <p:blipFill>
          <a:blip r:embed="rId23" cstate="print">
            <a:extLst>
              <a:ext uri="{28A0092B-C50C-407E-A947-70E740481C1C}">
                <a14:useLocalDpi xmlns:a14="http://schemas.microsoft.com/office/drawing/2010/main" val="0"/>
              </a:ext>
            </a:extLst>
          </a:blip>
          <a:srcRect/>
          <a:stretch>
            <a:fillRect/>
          </a:stretch>
        </p:blipFill>
        <p:spPr bwMode="auto">
          <a:xfrm rot="5400000">
            <a:off x="8057803" y="5827666"/>
            <a:ext cx="1100307" cy="871115"/>
          </a:xfrm>
          <a:prstGeom prst="rect">
            <a:avLst/>
          </a:prstGeom>
          <a:noFill/>
          <a:ln>
            <a:noFill/>
          </a:ln>
        </p:spPr>
      </p:pic>
      <p:cxnSp>
        <p:nvCxnSpPr>
          <p:cNvPr id="117" name="Straight Connector 116"/>
          <p:cNvCxnSpPr/>
          <p:nvPr/>
        </p:nvCxnSpPr>
        <p:spPr>
          <a:xfrm>
            <a:off x="4139952" y="5742053"/>
            <a:ext cx="0" cy="776033"/>
          </a:xfrm>
          <a:prstGeom prst="line">
            <a:avLst/>
          </a:prstGeom>
          <a:ln/>
        </p:spPr>
        <p:style>
          <a:lnRef idx="1">
            <a:schemeClr val="accent4"/>
          </a:lnRef>
          <a:fillRef idx="0">
            <a:schemeClr val="accent4"/>
          </a:fillRef>
          <a:effectRef idx="0">
            <a:schemeClr val="accent4"/>
          </a:effectRef>
          <a:fontRef idx="minor">
            <a:schemeClr val="tx1"/>
          </a:fontRef>
        </p:style>
      </p:cxnSp>
      <p:cxnSp>
        <p:nvCxnSpPr>
          <p:cNvPr id="118" name="Straight Connector 117"/>
          <p:cNvCxnSpPr/>
          <p:nvPr/>
        </p:nvCxnSpPr>
        <p:spPr>
          <a:xfrm>
            <a:off x="2171147" y="6529877"/>
            <a:ext cx="1977504" cy="0"/>
          </a:xfrm>
          <a:prstGeom prst="line">
            <a:avLst/>
          </a:prstGeom>
        </p:spPr>
        <p:style>
          <a:lnRef idx="1">
            <a:schemeClr val="accent4"/>
          </a:lnRef>
          <a:fillRef idx="0">
            <a:schemeClr val="accent4"/>
          </a:fillRef>
          <a:effectRef idx="0">
            <a:schemeClr val="accent4"/>
          </a:effectRef>
          <a:fontRef idx="minor">
            <a:schemeClr val="tx1"/>
          </a:fontRef>
        </p:style>
      </p:cxnSp>
      <p:cxnSp>
        <p:nvCxnSpPr>
          <p:cNvPr id="120" name="Straight Arrow Connector 119"/>
          <p:cNvCxnSpPr/>
          <p:nvPr/>
        </p:nvCxnSpPr>
        <p:spPr>
          <a:xfrm flipV="1">
            <a:off x="5506242" y="5861527"/>
            <a:ext cx="0" cy="23176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1" name="Straight Arrow Connector 120"/>
          <p:cNvCxnSpPr/>
          <p:nvPr/>
        </p:nvCxnSpPr>
        <p:spPr>
          <a:xfrm flipV="1">
            <a:off x="6496825" y="5861527"/>
            <a:ext cx="0" cy="23176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2" name="Straight Arrow Connector 121"/>
          <p:cNvCxnSpPr/>
          <p:nvPr/>
        </p:nvCxnSpPr>
        <p:spPr>
          <a:xfrm flipV="1">
            <a:off x="7527220" y="5861527"/>
            <a:ext cx="0" cy="23176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0" name="Straight Arrow Connector 99"/>
          <p:cNvCxnSpPr/>
          <p:nvPr/>
        </p:nvCxnSpPr>
        <p:spPr>
          <a:xfrm flipV="1">
            <a:off x="7771408" y="6125671"/>
            <a:ext cx="328984" cy="2063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44374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Related image"/>
          <p:cNvPicPr>
            <a:picLocks noChangeAspect="1" noChangeArrowheads="1"/>
          </p:cNvPicPr>
          <p:nvPr/>
        </p:nvPicPr>
        <p:blipFill rotWithShape="1">
          <a:blip r:embed="rId2">
            <a:lum bright="70000" contrast="-7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b="2431"/>
          <a:stretch/>
        </p:blipFill>
        <p:spPr bwMode="auto">
          <a:xfrm>
            <a:off x="0" y="-27384"/>
            <a:ext cx="9159641" cy="6875261"/>
          </a:xfrm>
          <a:prstGeom prst="rect">
            <a:avLst/>
          </a:prstGeom>
          <a:noFill/>
          <a:extLst>
            <a:ext uri="{909E8E84-426E-40DD-AFC4-6F175D3DCCD1}">
              <a14:hiddenFill xmlns:a14="http://schemas.microsoft.com/office/drawing/2010/main">
                <a:solidFill>
                  <a:srgbClr val="FFFFFF"/>
                </a:solidFill>
              </a14:hiddenFill>
            </a:ext>
          </a:extLst>
        </p:spPr>
      </p:pic>
      <p:sp>
        <p:nvSpPr>
          <p:cNvPr id="15" name="Oval 14"/>
          <p:cNvSpPr/>
          <p:nvPr/>
        </p:nvSpPr>
        <p:spPr>
          <a:xfrm>
            <a:off x="775009" y="600107"/>
            <a:ext cx="1728192" cy="1671504"/>
          </a:xfrm>
          <a:prstGeom prst="ellipse">
            <a:avLst/>
          </a:prstGeom>
          <a:solidFill>
            <a:schemeClr val="bg1"/>
          </a:solid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2" descr="Image result for john dewey png"/>
          <p:cNvPicPr>
            <a:picLocks noChangeAspect="1" noChangeArrowheads="1"/>
          </p:cNvPicPr>
          <p:nvPr/>
        </p:nvPicPr>
        <p:blipFill>
          <a:blip r:embed="rId4"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971600" y="684916"/>
            <a:ext cx="1335009" cy="150188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6072191" y="635391"/>
            <a:ext cx="1584176" cy="24622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000" b="1" u="sng" dirty="0"/>
              <a:t>Philosophical Perspective</a:t>
            </a:r>
            <a:endParaRPr lang="en-GB" sz="1000" b="1" u="sng" dirty="0"/>
          </a:p>
        </p:txBody>
      </p:sp>
      <p:sp>
        <p:nvSpPr>
          <p:cNvPr id="10" name="Rectangle 9"/>
          <p:cNvSpPr/>
          <p:nvPr/>
        </p:nvSpPr>
        <p:spPr>
          <a:xfrm>
            <a:off x="216949" y="2440750"/>
            <a:ext cx="4480049" cy="3323987"/>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GB" sz="1000" dirty="0" smtClean="0">
                <a:solidFill>
                  <a:schemeClr val="tx1"/>
                </a:solidFill>
              </a:rPr>
              <a:t>(Wheeler, 2016) believes  ‘</a:t>
            </a:r>
            <a:r>
              <a:rPr lang="en-GB" sz="1000" dirty="0"/>
              <a:t>John Dewey is one of the giants in the history of educational </a:t>
            </a:r>
            <a:r>
              <a:rPr lang="en-GB" sz="1000" dirty="0" smtClean="0"/>
              <a:t>theory, he </a:t>
            </a:r>
            <a:r>
              <a:rPr lang="en-GB" sz="1000" dirty="0"/>
              <a:t>was influential in so many areas of educational </a:t>
            </a:r>
            <a:r>
              <a:rPr lang="en-GB" sz="1000" dirty="0" smtClean="0"/>
              <a:t>reform’. Wheeler also explained ‘</a:t>
            </a:r>
            <a:r>
              <a:rPr lang="en-GB" sz="1000" dirty="0"/>
              <a:t>e</a:t>
            </a:r>
            <a:r>
              <a:rPr lang="en-GB" sz="1000" dirty="0" smtClean="0"/>
              <a:t>ven </a:t>
            </a:r>
            <a:r>
              <a:rPr lang="en-GB" sz="1000" dirty="0"/>
              <a:t>before the constructivist theories of </a:t>
            </a:r>
            <a:r>
              <a:rPr lang="en-GB" sz="1000" dirty="0">
                <a:hlinkClick r:id="rId5"/>
              </a:rPr>
              <a:t>Jean Piaget</a:t>
            </a:r>
            <a:r>
              <a:rPr lang="en-GB" sz="1000" dirty="0"/>
              <a:t> and </a:t>
            </a:r>
            <a:r>
              <a:rPr lang="en-GB" sz="1000" dirty="0">
                <a:hlinkClick r:id="rId6"/>
              </a:rPr>
              <a:t>Lev Vygotsky</a:t>
            </a:r>
            <a:r>
              <a:rPr lang="en-GB" sz="1000" dirty="0"/>
              <a:t> were widely known, Dewey was talking about how children learn best when they interacted with their environments and were actively involved with the school </a:t>
            </a:r>
            <a:r>
              <a:rPr lang="en-GB" sz="1000" dirty="0" smtClean="0"/>
              <a:t>curriculum’. </a:t>
            </a:r>
          </a:p>
          <a:p>
            <a:endParaRPr lang="en-GB" sz="1000" dirty="0">
              <a:solidFill>
                <a:schemeClr val="tx1"/>
              </a:solidFill>
            </a:endParaRPr>
          </a:p>
          <a:p>
            <a:r>
              <a:rPr lang="en-GB" sz="1000" dirty="0"/>
              <a:t>(Flinders &amp; Thornton, </a:t>
            </a:r>
            <a:r>
              <a:rPr lang="en-GB" sz="1000" dirty="0" smtClean="0"/>
              <a:t>2013) agrees and</a:t>
            </a:r>
            <a:r>
              <a:rPr lang="en-GB" sz="1000" dirty="0" smtClean="0">
                <a:solidFill>
                  <a:schemeClr val="tx1"/>
                </a:solidFill>
              </a:rPr>
              <a:t> explains ‘</a:t>
            </a:r>
            <a:r>
              <a:rPr lang="en-GB" sz="1000" dirty="0" smtClean="0"/>
              <a:t>Dewey’s </a:t>
            </a:r>
            <a:r>
              <a:rPr lang="en-GB" sz="1000" dirty="0"/>
              <a:t>influence on education was evident in his theory about social learning; he believed that school should be representative of a social environment and that students learn best when in natural social </a:t>
            </a:r>
            <a:r>
              <a:rPr lang="en-GB" sz="1000" dirty="0" smtClean="0"/>
              <a:t>settings’.</a:t>
            </a:r>
          </a:p>
          <a:p>
            <a:endParaRPr lang="en-GB" sz="1000" dirty="0">
              <a:solidFill>
                <a:schemeClr val="tx1"/>
              </a:solidFill>
            </a:endParaRPr>
          </a:p>
          <a:p>
            <a:r>
              <a:rPr lang="en-GB" sz="1000" dirty="0"/>
              <a:t>(</a:t>
            </a:r>
            <a:r>
              <a:rPr lang="en-GB" sz="1000" dirty="0" smtClean="0"/>
              <a:t>Gutek,2014) clarifies ‘In </a:t>
            </a:r>
            <a:r>
              <a:rPr lang="en-GB" sz="1000" dirty="0"/>
              <a:t>contrast to traditional classrooms, Dewey thought that schools and classrooms should be representative of real life situations, allowing children to participate in learning activities interchangeably and flexibly in a variety of social </a:t>
            </a:r>
            <a:r>
              <a:rPr lang="en-GB" sz="1000" dirty="0" smtClean="0"/>
              <a:t>settings’. </a:t>
            </a:r>
          </a:p>
          <a:p>
            <a:endParaRPr lang="en-GB" sz="1000" dirty="0"/>
          </a:p>
          <a:p>
            <a:r>
              <a:rPr lang="en-GB" sz="1000" dirty="0" smtClean="0"/>
              <a:t>(Theobald, 2009) suggests ‘Dewey’s beliefs about democracy, community, and problem solving, guided the development of his social and educational philosophies. John Dewey may have been the most well-known and influential philosopher to impact education to date’. </a:t>
            </a:r>
          </a:p>
        </p:txBody>
      </p:sp>
      <p:sp>
        <p:nvSpPr>
          <p:cNvPr id="11" name="Rectangle 10"/>
          <p:cNvSpPr/>
          <p:nvPr/>
        </p:nvSpPr>
        <p:spPr>
          <a:xfrm>
            <a:off x="5405225" y="926735"/>
            <a:ext cx="3096344" cy="55399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000" dirty="0" smtClean="0"/>
              <a:t>According to </a:t>
            </a:r>
            <a:r>
              <a:rPr lang="en-GB" sz="1000" dirty="0"/>
              <a:t>(</a:t>
            </a:r>
            <a:r>
              <a:rPr lang="en-GB" sz="1000" dirty="0" err="1"/>
              <a:t>Schiro</a:t>
            </a:r>
            <a:r>
              <a:rPr lang="en-GB" sz="1000" dirty="0"/>
              <a:t>, 2012, p.174</a:t>
            </a:r>
            <a:r>
              <a:rPr lang="en-GB" sz="1000" dirty="0" smtClean="0"/>
              <a:t>),Dewey </a:t>
            </a:r>
            <a:r>
              <a:rPr lang="en-GB" sz="1000" dirty="0"/>
              <a:t>believed that education was “a crucial ingredient in social and moral development” </a:t>
            </a:r>
            <a:endParaRPr lang="en-GB" sz="1000" b="1" u="sng" dirty="0"/>
          </a:p>
        </p:txBody>
      </p:sp>
      <p:sp>
        <p:nvSpPr>
          <p:cNvPr id="6" name="Rectangle 5"/>
          <p:cNvSpPr/>
          <p:nvPr/>
        </p:nvSpPr>
        <p:spPr>
          <a:xfrm>
            <a:off x="6259873" y="1755763"/>
            <a:ext cx="1459054" cy="246221"/>
          </a:xfrm>
          <a:prstGeom prst="rect">
            <a:avLst/>
          </a:prstGeom>
        </p:spPr>
        <p:style>
          <a:lnRef idx="1">
            <a:schemeClr val="accent5"/>
          </a:lnRef>
          <a:fillRef idx="2">
            <a:schemeClr val="accent5"/>
          </a:fillRef>
          <a:effectRef idx="1">
            <a:schemeClr val="accent5"/>
          </a:effectRef>
          <a:fontRef idx="minor">
            <a:schemeClr val="dk1"/>
          </a:fontRef>
        </p:style>
        <p:txBody>
          <a:bodyPr wrap="none">
            <a:spAutoFit/>
          </a:bodyPr>
          <a:lstStyle/>
          <a:p>
            <a:r>
              <a:rPr lang="en-GB" sz="1000" b="1" u="sng" dirty="0"/>
              <a:t>Theoretical Perspective </a:t>
            </a:r>
          </a:p>
        </p:txBody>
      </p:sp>
      <p:sp>
        <p:nvSpPr>
          <p:cNvPr id="13" name="Rectangle 12"/>
          <p:cNvSpPr/>
          <p:nvPr/>
        </p:nvSpPr>
        <p:spPr>
          <a:xfrm>
            <a:off x="5076057" y="2021186"/>
            <a:ext cx="3816424" cy="55399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sz="1000" dirty="0"/>
              <a:t>(Flinders &amp; Thornton, </a:t>
            </a:r>
            <a:r>
              <a:rPr lang="en-GB" sz="1000" dirty="0" smtClean="0"/>
              <a:t>2013) believed ‘Dewey </a:t>
            </a:r>
            <a:r>
              <a:rPr lang="en-GB" sz="1000" dirty="0"/>
              <a:t>thought that effective education </a:t>
            </a:r>
            <a:r>
              <a:rPr lang="en-GB" sz="1000" dirty="0" smtClean="0"/>
              <a:t>came </a:t>
            </a:r>
            <a:r>
              <a:rPr lang="en-GB" sz="1000" dirty="0"/>
              <a:t>primarily </a:t>
            </a:r>
            <a:r>
              <a:rPr lang="en-GB" sz="1000" dirty="0" smtClean="0"/>
              <a:t>through </a:t>
            </a:r>
            <a:r>
              <a:rPr lang="en-GB" sz="1000" dirty="0"/>
              <a:t>social interactions and that the school setting </a:t>
            </a:r>
            <a:r>
              <a:rPr lang="en-GB" sz="1000" dirty="0" smtClean="0"/>
              <a:t>should be </a:t>
            </a:r>
            <a:r>
              <a:rPr lang="en-GB" sz="1000" dirty="0"/>
              <a:t>considered a social </a:t>
            </a:r>
            <a:r>
              <a:rPr lang="en-GB" sz="1000" dirty="0" smtClean="0"/>
              <a:t>institution’.</a:t>
            </a:r>
            <a:endParaRPr lang="en-GB" sz="1000" b="1" u="sng" dirty="0"/>
          </a:p>
        </p:txBody>
      </p:sp>
      <p:sp>
        <p:nvSpPr>
          <p:cNvPr id="14" name="Rectangle 13"/>
          <p:cNvSpPr/>
          <p:nvPr/>
        </p:nvSpPr>
        <p:spPr>
          <a:xfrm>
            <a:off x="5238328" y="3096560"/>
            <a:ext cx="3510136"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sz="1000" dirty="0" smtClean="0"/>
              <a:t>(Taylor, 2005</a:t>
            </a:r>
            <a:r>
              <a:rPr lang="en-GB" sz="1000" dirty="0"/>
              <a:t>) </a:t>
            </a:r>
            <a:r>
              <a:rPr lang="en-GB" sz="1000" dirty="0" smtClean="0"/>
              <a:t>described the theorists </a:t>
            </a:r>
            <a:r>
              <a:rPr lang="en-GB" sz="1000" dirty="0"/>
              <a:t>vision </a:t>
            </a:r>
            <a:r>
              <a:rPr lang="en-GB" sz="1000" dirty="0" smtClean="0"/>
              <a:t>‘that </a:t>
            </a:r>
            <a:r>
              <a:rPr lang="en-GB" sz="1000" dirty="0"/>
              <a:t>it is the responsibility of educators to create cultural changes within the classroom that are accepted, internalized, and acted on by </a:t>
            </a:r>
            <a:r>
              <a:rPr lang="en-GB" sz="1000" dirty="0" smtClean="0"/>
              <a:t>students’ Taylor pointed </a:t>
            </a:r>
            <a:r>
              <a:rPr lang="en-GB" sz="1000" dirty="0"/>
              <a:t>out that </a:t>
            </a:r>
            <a:r>
              <a:rPr lang="en-GB" sz="1000" dirty="0" smtClean="0"/>
              <a:t>‘by </a:t>
            </a:r>
            <a:r>
              <a:rPr lang="en-GB" sz="1000" dirty="0"/>
              <a:t>fostering positive learning communities in classrooms academic achievement should increase. In an educational system as diverse the one in the United States, it is essential to explicitly teach that different opinions and perspectives are highly valued in classrooms </a:t>
            </a:r>
            <a:r>
              <a:rPr lang="en-GB" sz="1000" dirty="0" smtClean="0"/>
              <a:t>today’. </a:t>
            </a:r>
            <a:endParaRPr lang="en-GB" sz="1000" dirty="0"/>
          </a:p>
        </p:txBody>
      </p:sp>
      <p:sp>
        <p:nvSpPr>
          <p:cNvPr id="17" name="Rectangle 16"/>
          <p:cNvSpPr/>
          <p:nvPr/>
        </p:nvSpPr>
        <p:spPr>
          <a:xfrm>
            <a:off x="6319171" y="2808998"/>
            <a:ext cx="1385483" cy="24622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sz="1000" b="1" u="sng" dirty="0"/>
              <a:t>Responsive Classroom</a:t>
            </a:r>
          </a:p>
        </p:txBody>
      </p:sp>
      <p:sp>
        <p:nvSpPr>
          <p:cNvPr id="19" name="Rectangle 18"/>
          <p:cNvSpPr/>
          <p:nvPr/>
        </p:nvSpPr>
        <p:spPr>
          <a:xfrm>
            <a:off x="5198329" y="5056851"/>
            <a:ext cx="3510136" cy="861774"/>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sz="1000" dirty="0" smtClean="0"/>
              <a:t>Through research regarding Dewey’s theory, he seemed to have developed strategies for classroom settings. He’s focused on a more ‘learning by doing’  hands on approach and believed children learn best from participating in learning day to day activities. </a:t>
            </a:r>
            <a:endParaRPr lang="en-GB" sz="1000" dirty="0"/>
          </a:p>
        </p:txBody>
      </p:sp>
    </p:spTree>
    <p:extLst>
      <p:ext uri="{BB962C8B-B14F-4D97-AF65-F5344CB8AC3E}">
        <p14:creationId xmlns:p14="http://schemas.microsoft.com/office/powerpoint/2010/main" val="38187410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Related image"/>
          <p:cNvPicPr>
            <a:picLocks noChangeAspect="1" noChangeArrowheads="1"/>
          </p:cNvPicPr>
          <p:nvPr/>
        </p:nvPicPr>
        <p:blipFill rotWithShape="1">
          <a:blip r:embed="rId2">
            <a:lum bright="70000" contrast="-7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b="2431"/>
          <a:stretch/>
        </p:blipFill>
        <p:spPr bwMode="auto">
          <a:xfrm>
            <a:off x="0" y="-27384"/>
            <a:ext cx="9159641" cy="687526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72328" y="266854"/>
            <a:ext cx="5077865" cy="584775"/>
          </a:xfrm>
          <a:prstGeom prst="rect">
            <a:avLst/>
          </a:prstGeom>
        </p:spPr>
        <p:txBody>
          <a:bodyPr wrap="none">
            <a:spAutoFit/>
          </a:bodyPr>
          <a:lstStyle/>
          <a:p>
            <a:r>
              <a:rPr lang="en-GB" sz="3200" u="sng" dirty="0" smtClean="0">
                <a:ln w="18415" cmpd="sng">
                  <a:solidFill>
                    <a:srgbClr val="686868"/>
                  </a:solidFill>
                  <a:prstDash val="solid"/>
                </a:ln>
                <a:solidFill>
                  <a:srgbClr val="FFFFFF"/>
                </a:solidFill>
                <a:effectLst>
                  <a:outerShdw blurRad="63500" dir="3600000" algn="tl" rotWithShape="0">
                    <a:srgbClr val="000000">
                      <a:alpha val="70000"/>
                    </a:srgbClr>
                  </a:outerShdw>
                </a:effectLst>
              </a:rPr>
              <a:t>Learning by doing in practice.</a:t>
            </a:r>
            <a:endParaRPr lang="en-GB" sz="3200" u="sng" dirty="0">
              <a:ln w="18415" cmpd="sng">
                <a:solidFill>
                  <a:srgbClr val="686868"/>
                </a:solidFill>
                <a:prstDash val="solid"/>
              </a:ln>
              <a:solidFill>
                <a:srgbClr val="FFFFFF"/>
              </a:solidFill>
              <a:effectLst>
                <a:outerShdw blurRad="63500" dir="3600000" algn="tl" rotWithShape="0">
                  <a:srgbClr val="000000">
                    <a:alpha val="70000"/>
                  </a:srgbClr>
                </a:outerShdw>
              </a:effectLst>
            </a:endParaRPr>
          </a:p>
        </p:txBody>
      </p:sp>
      <p:sp>
        <p:nvSpPr>
          <p:cNvPr id="6" name="Rectangle 5"/>
          <p:cNvSpPr/>
          <p:nvPr/>
        </p:nvSpPr>
        <p:spPr>
          <a:xfrm>
            <a:off x="4414733" y="1026588"/>
            <a:ext cx="1970140" cy="1512168"/>
          </a:xfrm>
          <a:prstGeom prst="rect">
            <a:avLst/>
          </a:prstGeom>
          <a:noFill/>
          <a:ln w="9525"/>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2665" y="1052736"/>
            <a:ext cx="1801098" cy="12567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01732" y="980728"/>
            <a:ext cx="3975993" cy="70788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800" dirty="0" smtClean="0"/>
              <a:t>The learning by doing theory is a more hands on approach. </a:t>
            </a:r>
          </a:p>
          <a:p>
            <a:r>
              <a:rPr lang="en-GB" sz="800" dirty="0" smtClean="0"/>
              <a:t>Activities such as morning greeting, circle time,  role play are hands on activates in the practitioners environment.  </a:t>
            </a:r>
            <a:endParaRPr lang="en-GB" sz="800" dirty="0" smtClean="0"/>
          </a:p>
          <a:p>
            <a:r>
              <a:rPr lang="en-GB" sz="800" dirty="0" smtClean="0"/>
              <a:t>From experience, children are more focused when their up and doing activities not sitting and focusing on the board or the teacher who is delivering the session.</a:t>
            </a:r>
          </a:p>
        </p:txBody>
      </p:sp>
      <p:pic>
        <p:nvPicPr>
          <p:cNvPr id="9" name="Picture 2" descr="Image result for john dewey png"/>
          <p:cNvPicPr>
            <a:picLocks noChangeAspect="1" noChangeArrowheads="1"/>
          </p:cNvPicPr>
          <p:nvPr/>
        </p:nvPicPr>
        <p:blipFill>
          <a:blip r:embed="rId5" cstate="print">
            <a:clrChange>
              <a:clrFrom>
                <a:srgbClr val="FEFEFE"/>
              </a:clrFrom>
              <a:clrTo>
                <a:srgbClr val="FEFEFE">
                  <a:alpha val="0"/>
                </a:srgbClr>
              </a:clrTo>
            </a:clrChange>
            <a:lum bright="70000" contrast="-70000"/>
            <a:extLst>
              <a:ext uri="{BEBA8EAE-BF5A-486C-A8C5-ECC9F3942E4B}">
                <a14:imgProps xmlns:a14="http://schemas.microsoft.com/office/drawing/2010/main">
                  <a14:imgLayer r:embed="rId6">
                    <a14:imgEffect>
                      <a14:sharpenSoften amount="50000"/>
                    </a14:imgEffect>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6660232" y="345201"/>
            <a:ext cx="1335009" cy="1501886"/>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201732" y="1775718"/>
            <a:ext cx="3975993" cy="107721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sz="800" dirty="0" smtClean="0"/>
              <a:t>(</a:t>
            </a:r>
            <a:r>
              <a:rPr lang="en-GB" sz="800" dirty="0" err="1" smtClean="0"/>
              <a:t>Roser</a:t>
            </a:r>
            <a:r>
              <a:rPr lang="en-GB" sz="800" dirty="0" smtClean="0"/>
              <a:t>, 2015) explains ‘Responsive Classroom also encourages the use of Energizers throughout the school day. Energizers are two to three minute activities that allow students to be playful, get some physical activity, and take a mental break from the intense academic learning they are doing throughout the school day. Energizers give students brief physical activity while allowing them to have fun, which allows them to refocus and be more fully engaged in the learning process’. These activities cold vary from role play, to curriculum based activates but created in a fun playful way therefore the young individuals won’t feel as though they are still completing classroom based work’.  </a:t>
            </a:r>
          </a:p>
        </p:txBody>
      </p:sp>
      <p:cxnSp>
        <p:nvCxnSpPr>
          <p:cNvPr id="15" name="Straight Connector 14"/>
          <p:cNvCxnSpPr/>
          <p:nvPr/>
        </p:nvCxnSpPr>
        <p:spPr>
          <a:xfrm>
            <a:off x="0" y="4509120"/>
            <a:ext cx="9159641" cy="0"/>
          </a:xfrm>
          <a:prstGeom prst="line">
            <a:avLst/>
          </a:prstGeom>
        </p:spPr>
        <p:style>
          <a:lnRef idx="2">
            <a:schemeClr val="accent4"/>
          </a:lnRef>
          <a:fillRef idx="0">
            <a:schemeClr val="accent4"/>
          </a:fillRef>
          <a:effectRef idx="1">
            <a:schemeClr val="accent4"/>
          </a:effectRef>
          <a:fontRef idx="minor">
            <a:schemeClr val="tx1"/>
          </a:fontRef>
        </p:style>
      </p:cxnSp>
      <p:sp>
        <p:nvSpPr>
          <p:cNvPr id="17" name="Rectangle 16"/>
          <p:cNvSpPr/>
          <p:nvPr/>
        </p:nvSpPr>
        <p:spPr>
          <a:xfrm>
            <a:off x="6628576" y="2872656"/>
            <a:ext cx="2256402" cy="132343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endParaRPr lang="en-GB" sz="800" dirty="0" smtClean="0"/>
          </a:p>
          <a:p>
            <a:endParaRPr lang="en-GB" sz="800" dirty="0"/>
          </a:p>
          <a:p>
            <a:endParaRPr lang="en-GB" sz="800" dirty="0" smtClean="0"/>
          </a:p>
          <a:p>
            <a:endParaRPr lang="en-GB" sz="800" dirty="0"/>
          </a:p>
          <a:p>
            <a:endParaRPr lang="en-GB" sz="800" dirty="0"/>
          </a:p>
          <a:p>
            <a:r>
              <a:rPr lang="en-GB" sz="800" dirty="0" smtClean="0"/>
              <a:t>In the practitioners setting, fun activities are set out around the classroom for pupils to access throughout the day. Short quick activities will support the pupils to feel independent in working as a group or independently.</a:t>
            </a:r>
          </a:p>
        </p:txBody>
      </p:sp>
      <p:pic>
        <p:nvPicPr>
          <p:cNvPr id="18" name="Picture 6" descr="C:\Users\Dell\Pictures\IMG_5915.PN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7430" b="26640"/>
          <a:stretch/>
        </p:blipFill>
        <p:spPr bwMode="auto">
          <a:xfrm>
            <a:off x="8284280" y="2944665"/>
            <a:ext cx="529002" cy="52625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1"/>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18040" b="22203"/>
          <a:stretch/>
        </p:blipFill>
        <p:spPr bwMode="auto">
          <a:xfrm>
            <a:off x="7737386" y="2944664"/>
            <a:ext cx="495112" cy="5262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10" descr="Great for the topic 'People Who Help Us' - explore the role of the dentist with this fun dental surgery tuff tray. Sign up to Twinkl to download everything you need in our dental surgery role play pack!   #peoplewhohelpus #dentist #dentalsurgery #tufftray #tuffspot #healthcare #roleplay #eyfs #earlyyears #school #education #teaching #teacher #parenting #homeeducation #twinkl #twinklresources"/>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181877" y="2944665"/>
            <a:ext cx="472148" cy="54832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8" descr="Image result for numicon in classroom"/>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21448" r="11196"/>
          <a:stretch/>
        </p:blipFill>
        <p:spPr bwMode="auto">
          <a:xfrm>
            <a:off x="6689238" y="2944664"/>
            <a:ext cx="455963" cy="54832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3369089" y="2802568"/>
            <a:ext cx="2921963" cy="144655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endParaRPr lang="en-GB" sz="800" dirty="0" smtClean="0"/>
          </a:p>
          <a:p>
            <a:endParaRPr lang="en-GB" sz="800" dirty="0"/>
          </a:p>
          <a:p>
            <a:endParaRPr lang="en-GB" sz="800" dirty="0" smtClean="0"/>
          </a:p>
          <a:p>
            <a:endParaRPr lang="en-GB" sz="800" dirty="0"/>
          </a:p>
          <a:p>
            <a:endParaRPr lang="en-GB" sz="800" dirty="0"/>
          </a:p>
          <a:p>
            <a:r>
              <a:rPr lang="en-GB" sz="800" dirty="0" smtClean="0"/>
              <a:t>Role play corners are always a great essential throughout the practitioners setting. This seems to support the pupils to work together and to use their imagination</a:t>
            </a:r>
            <a:r>
              <a:rPr lang="en-GB" sz="800" dirty="0"/>
              <a:t>. </a:t>
            </a:r>
            <a:r>
              <a:rPr lang="en-GB" sz="800" dirty="0" smtClean="0"/>
              <a:t>(</a:t>
            </a:r>
            <a:r>
              <a:rPr lang="en-GB" sz="800" dirty="0" err="1" smtClean="0"/>
              <a:t>Gutek</a:t>
            </a:r>
            <a:r>
              <a:rPr lang="en-GB" sz="800" dirty="0"/>
              <a:t>, </a:t>
            </a:r>
            <a:r>
              <a:rPr lang="en-GB" sz="800" dirty="0" smtClean="0"/>
              <a:t>2014, p,35)explains these hands on activities are a ‘process </a:t>
            </a:r>
            <a:r>
              <a:rPr lang="en-GB" sz="800" dirty="0"/>
              <a:t>of living and not a preparation for future </a:t>
            </a:r>
            <a:r>
              <a:rPr lang="en-GB" sz="800" dirty="0" smtClean="0"/>
              <a:t>living’. They are fun curriculum based realistic age ability activities.</a:t>
            </a:r>
          </a:p>
        </p:txBody>
      </p:sp>
      <p:pic>
        <p:nvPicPr>
          <p:cNvPr id="22" name="Picture 2" descr="C:\Users\Dell\Pictures\IMG_5911.PNG"/>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t="17613" b="26688"/>
          <a:stretch/>
        </p:blipFill>
        <p:spPr bwMode="auto">
          <a:xfrm>
            <a:off x="5296229" y="2900216"/>
            <a:ext cx="576064" cy="57070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3" descr="C:\Users\Dell\Pictures\IMG_5912.PN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t="17636" b="27428"/>
          <a:stretch/>
        </p:blipFill>
        <p:spPr bwMode="auto">
          <a:xfrm>
            <a:off x="4600881" y="2922440"/>
            <a:ext cx="538569" cy="526252"/>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5" descr="Costa Roleplay"/>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960223" y="2903452"/>
            <a:ext cx="538353" cy="53930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8" descr="Flat Stanley takes a plane ride to New York City. His suitcase is loaded with travel vouchers full of sites to see. His first stop is the Graffiti 2 Church and the mission dog, Proof. Also on his agenda are the zoo, Coney Island, and Staten Island Children's Museum."/>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445732" y="2853463"/>
            <a:ext cx="487067" cy="601061"/>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p:cNvSpPr/>
          <p:nvPr/>
        </p:nvSpPr>
        <p:spPr>
          <a:xfrm>
            <a:off x="3575378" y="4648780"/>
            <a:ext cx="2008883" cy="584775"/>
          </a:xfrm>
          <a:prstGeom prst="rect">
            <a:avLst/>
          </a:prstGeom>
        </p:spPr>
        <p:txBody>
          <a:bodyPr wrap="none">
            <a:spAutoFit/>
          </a:bodyPr>
          <a:lstStyle/>
          <a:p>
            <a:r>
              <a:rPr lang="en-GB" sz="3200" u="sng" dirty="0" smtClean="0">
                <a:ln w="18415" cmpd="sng">
                  <a:solidFill>
                    <a:srgbClr val="686868"/>
                  </a:solidFill>
                  <a:prstDash val="solid"/>
                </a:ln>
                <a:solidFill>
                  <a:srgbClr val="FFFFFF"/>
                </a:solidFill>
                <a:effectLst>
                  <a:outerShdw blurRad="63500" dir="3600000" algn="tl" rotWithShape="0">
                    <a:srgbClr val="000000">
                      <a:alpha val="70000"/>
                    </a:srgbClr>
                  </a:outerShdw>
                </a:effectLst>
              </a:rPr>
              <a:t>Conclusion</a:t>
            </a:r>
            <a:endParaRPr lang="en-GB" sz="3200" u="sng" dirty="0">
              <a:ln w="18415" cmpd="sng">
                <a:solidFill>
                  <a:srgbClr val="686868"/>
                </a:solidFill>
                <a:prstDash val="solid"/>
              </a:ln>
              <a:solidFill>
                <a:srgbClr val="FFFFFF"/>
              </a:solidFill>
              <a:effectLst>
                <a:outerShdw blurRad="63500" dir="3600000" algn="tl" rotWithShape="0">
                  <a:srgbClr val="000000">
                    <a:alpha val="70000"/>
                  </a:srgbClr>
                </a:outerShdw>
              </a:effectLst>
            </a:endParaRPr>
          </a:p>
        </p:txBody>
      </p:sp>
      <p:sp>
        <p:nvSpPr>
          <p:cNvPr id="27" name="Rectangle 26"/>
          <p:cNvSpPr/>
          <p:nvPr/>
        </p:nvSpPr>
        <p:spPr>
          <a:xfrm>
            <a:off x="2713245" y="5517232"/>
            <a:ext cx="3975993" cy="369332"/>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wrap="square">
            <a:spAutoFit/>
          </a:bodyPr>
          <a:lstStyle/>
          <a:p>
            <a:endParaRPr lang="en-GB" sz="900" dirty="0" smtClean="0"/>
          </a:p>
          <a:p>
            <a:endParaRPr lang="en-GB" sz="900" dirty="0" smtClean="0"/>
          </a:p>
        </p:txBody>
      </p:sp>
      <p:sp>
        <p:nvSpPr>
          <p:cNvPr id="16" name="TextBox 15"/>
          <p:cNvSpPr txBox="1"/>
          <p:nvPr/>
        </p:nvSpPr>
        <p:spPr>
          <a:xfrm>
            <a:off x="683568" y="5373216"/>
            <a:ext cx="8352928" cy="1015663"/>
          </a:xfrm>
          <a:prstGeom prst="rect">
            <a:avLst/>
          </a:prstGeom>
          <a:noFill/>
        </p:spPr>
        <p:txBody>
          <a:bodyPr wrap="square" rtlCol="0">
            <a:spAutoFit/>
          </a:bodyPr>
          <a:lstStyle/>
          <a:p>
            <a:r>
              <a:rPr lang="en-GB" sz="1000" dirty="0" smtClean="0"/>
              <a:t>The practitioner enjoyed completing this scrapbook. Researching theorists and comparing to the classroom environment and realising what we’re already doing shows a positivity that classrooms are successfully supporting all children with different abilities to access all sessions. Although B.F Skinner focused more on behaviourism and Dewey focused more on a hands on approach in the classroom. It seems they have been hugely involved within the development of education. Years after their theories became popular, they are still influencing people everyday. Both theories have a child-</a:t>
            </a:r>
            <a:r>
              <a:rPr lang="en-GB" sz="1000" dirty="0" err="1" smtClean="0"/>
              <a:t>centered</a:t>
            </a:r>
            <a:r>
              <a:rPr lang="en-GB" sz="1000" dirty="0" smtClean="0"/>
              <a:t> approach  and activities following the principles of both theories are adaptable therefore will always fall into the curriculum now and in the future. Although these theories are  used in the education environment everyday, It’s helped the practitioner realise the importance and the underlying principles of the theories.</a:t>
            </a:r>
            <a:endParaRPr lang="en-GB" sz="1000" dirty="0"/>
          </a:p>
        </p:txBody>
      </p:sp>
      <p:sp>
        <p:nvSpPr>
          <p:cNvPr id="28" name="Rectangle 27"/>
          <p:cNvSpPr/>
          <p:nvPr/>
        </p:nvSpPr>
        <p:spPr>
          <a:xfrm>
            <a:off x="3817706" y="2226350"/>
            <a:ext cx="3164193" cy="338554"/>
          </a:xfrm>
          <a:prstGeom prst="rect">
            <a:avLst/>
          </a:prstGeom>
        </p:spPr>
        <p:txBody>
          <a:bodyPr wrap="square">
            <a:spAutoFit/>
          </a:bodyPr>
          <a:lstStyle/>
          <a:p>
            <a:pPr algn="ctr"/>
            <a:r>
              <a:rPr lang="en-GB" sz="800" dirty="0"/>
              <a:t>(Vygotsky, 2007) Curriculum should be </a:t>
            </a:r>
            <a:endParaRPr lang="en-GB" sz="800" dirty="0" smtClean="0"/>
          </a:p>
          <a:p>
            <a:pPr algn="ctr"/>
            <a:r>
              <a:rPr lang="en-GB" sz="800" dirty="0" smtClean="0"/>
              <a:t>based on </a:t>
            </a:r>
            <a:r>
              <a:rPr lang="en-GB" sz="800" dirty="0"/>
              <a:t>children’s interests. </a:t>
            </a:r>
            <a:endParaRPr lang="en-GB" sz="800" dirty="0"/>
          </a:p>
        </p:txBody>
      </p:sp>
    </p:spTree>
    <p:extLst>
      <p:ext uri="{BB962C8B-B14F-4D97-AF65-F5344CB8AC3E}">
        <p14:creationId xmlns:p14="http://schemas.microsoft.com/office/powerpoint/2010/main" val="15293406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92500" lnSpcReduction="10000"/>
          </a:bodyPr>
          <a:lstStyle/>
          <a:p>
            <a:pPr>
              <a:buFont typeface="+mj-lt"/>
              <a:buAutoNum type="arabicPeriod"/>
            </a:pPr>
            <a:r>
              <a:rPr lang="en-GB" sz="1200" dirty="0"/>
              <a:t>Berger, V. (2005) </a:t>
            </a:r>
            <a:r>
              <a:rPr lang="en-GB" sz="1200" i="1" dirty="0"/>
              <a:t>Famous Psychologists: B.F. Skinner. </a:t>
            </a:r>
            <a:r>
              <a:rPr lang="en-GB" sz="1200" dirty="0"/>
              <a:t>Available at: psychologistanywhereanytime.com/</a:t>
            </a:r>
            <a:r>
              <a:rPr lang="en-GB" sz="1200" dirty="0" err="1"/>
              <a:t>famous_psychologist_and_psychologists</a:t>
            </a:r>
            <a:r>
              <a:rPr lang="en-GB" sz="1200" dirty="0"/>
              <a:t>/psychologist_famous_b_f_skinner.htm (Accessed on: 21.10.19) </a:t>
            </a:r>
          </a:p>
          <a:p>
            <a:pPr>
              <a:buFont typeface="+mj-lt"/>
              <a:buAutoNum type="arabicPeriod"/>
            </a:pPr>
            <a:r>
              <a:rPr lang="en-GB" sz="1200" dirty="0"/>
              <a:t>Donaldson, G. (2015), </a:t>
            </a:r>
            <a:r>
              <a:rPr lang="en-GB" sz="1200" i="1" dirty="0"/>
              <a:t>Independent Review of Curriculum and Assessment Arrangements in Wales. </a:t>
            </a:r>
            <a:r>
              <a:rPr lang="en-GB" sz="1200" dirty="0"/>
              <a:t>Wales: Crown. </a:t>
            </a:r>
          </a:p>
          <a:p>
            <a:pPr>
              <a:buFont typeface="+mj-lt"/>
              <a:buAutoNum type="arabicPeriod"/>
            </a:pPr>
            <a:r>
              <a:rPr lang="en-GB" sz="1200" dirty="0" err="1"/>
              <a:t>Gutek</a:t>
            </a:r>
            <a:r>
              <a:rPr lang="en-GB" sz="1200" dirty="0"/>
              <a:t>, G. (2014). Philosophical, ideological, and theoretical perspectives on education. (2nd Ed.). New York: Pearson</a:t>
            </a:r>
            <a:r>
              <a:rPr lang="en-GB" sz="1200" dirty="0" smtClean="0"/>
              <a:t>.</a:t>
            </a:r>
          </a:p>
          <a:p>
            <a:pPr>
              <a:buFont typeface="+mj-lt"/>
              <a:buAutoNum type="arabicPeriod"/>
            </a:pPr>
            <a:r>
              <a:rPr lang="en-GB" sz="1200" dirty="0"/>
              <a:t>Flinders, D., &amp; Thornton, S. (2013). The curriculum studies reader. (4th Ed.). New York: </a:t>
            </a:r>
            <a:r>
              <a:rPr lang="en-GB" sz="1200" dirty="0" smtClean="0"/>
              <a:t>Routledge</a:t>
            </a:r>
            <a:endParaRPr lang="en-GB" sz="1200" dirty="0"/>
          </a:p>
          <a:p>
            <a:pPr>
              <a:buFont typeface="+mj-lt"/>
              <a:buAutoNum type="arabicPeriod"/>
            </a:pPr>
            <a:r>
              <a:rPr lang="en-GB" sz="1200" dirty="0"/>
              <a:t>Instructional design, (2019) </a:t>
            </a:r>
            <a:r>
              <a:rPr lang="en-GB" sz="1200" i="1" dirty="0"/>
              <a:t>Operant Conditioning (B.F. Skinner). </a:t>
            </a:r>
            <a:r>
              <a:rPr lang="en-GB" sz="1200" dirty="0"/>
              <a:t>Available at: </a:t>
            </a:r>
            <a:r>
              <a:rPr lang="en-GB" sz="1200" dirty="0">
                <a:hlinkClick r:id="rId2"/>
              </a:rPr>
              <a:t>https://www.instructionaldesign.org/theories/operant-conditioning/</a:t>
            </a:r>
            <a:r>
              <a:rPr lang="en-GB" sz="1200" dirty="0"/>
              <a:t> (Accessed on 22.10.19)</a:t>
            </a:r>
          </a:p>
          <a:p>
            <a:pPr>
              <a:buFont typeface="+mj-lt"/>
              <a:buAutoNum type="arabicPeriod"/>
            </a:pPr>
            <a:r>
              <a:rPr lang="en-GB" sz="1200" dirty="0"/>
              <a:t>McLeod, S. (2019) </a:t>
            </a:r>
            <a:r>
              <a:rPr lang="en-GB" sz="1200" i="1" dirty="0"/>
              <a:t>Simply Psychology</a:t>
            </a:r>
            <a:r>
              <a:rPr lang="en-GB" sz="1200" dirty="0"/>
              <a:t>. Available at: https://www.simplypsychology.org/operant-conditioning.html  (Accessed on: 20.10.2019)</a:t>
            </a:r>
          </a:p>
          <a:p>
            <a:pPr>
              <a:buFont typeface="+mj-lt"/>
              <a:buAutoNum type="arabicPeriod"/>
            </a:pPr>
            <a:r>
              <a:rPr lang="en-GB" sz="1200" dirty="0" err="1"/>
              <a:t>Pugh,R</a:t>
            </a:r>
            <a:r>
              <a:rPr lang="en-GB" sz="1200" dirty="0"/>
              <a:t>. (2019) </a:t>
            </a:r>
            <a:r>
              <a:rPr lang="en-GB" sz="1200" i="1" dirty="0"/>
              <a:t>Skinner's Box &amp; Operant Conditioning. </a:t>
            </a:r>
            <a:r>
              <a:rPr lang="en-GB" sz="1200" dirty="0"/>
              <a:t>Available at: </a:t>
            </a:r>
            <a:r>
              <a:rPr lang="en-GB" sz="1200" dirty="0">
                <a:hlinkClick r:id="rId3"/>
              </a:rPr>
              <a:t>http://www.waldentwo.com/2019/06/skinners-box-operant-conditioning.html</a:t>
            </a:r>
            <a:r>
              <a:rPr lang="en-GB" sz="1200" dirty="0"/>
              <a:t> (Accessed on 21.10.19) </a:t>
            </a:r>
          </a:p>
          <a:p>
            <a:pPr>
              <a:buFont typeface="+mj-lt"/>
              <a:buAutoNum type="arabicPeriod"/>
            </a:pPr>
            <a:r>
              <a:rPr lang="en-GB" sz="1200" dirty="0" err="1"/>
              <a:t>Roser</a:t>
            </a:r>
            <a:r>
              <a:rPr lang="en-GB" sz="1200" dirty="0"/>
              <a:t>, S. L. (2015). </a:t>
            </a:r>
            <a:r>
              <a:rPr lang="en-GB" sz="1200" i="1" dirty="0"/>
              <a:t>Responsive Classroom Retrieved. </a:t>
            </a:r>
            <a:r>
              <a:rPr lang="en-GB" sz="1200" dirty="0"/>
              <a:t>Available at: </a:t>
            </a:r>
            <a:r>
              <a:rPr lang="en-GB" sz="1200" dirty="0">
                <a:hlinkClick r:id="rId4"/>
              </a:rPr>
              <a:t>https://www.responsiveclassroom.org/</a:t>
            </a:r>
            <a:r>
              <a:rPr lang="en-GB" sz="1200" dirty="0"/>
              <a:t>. (Accessed on: 24.10.19)</a:t>
            </a:r>
          </a:p>
          <a:p>
            <a:pPr>
              <a:buFont typeface="+mj-lt"/>
              <a:buAutoNum type="arabicPeriod"/>
            </a:pPr>
            <a:r>
              <a:rPr lang="en-GB" sz="1200" dirty="0"/>
              <a:t>Skinner, B.F. (1971) </a:t>
            </a:r>
            <a:r>
              <a:rPr lang="en-GB" sz="1200" i="1" dirty="0"/>
              <a:t>Beyond Freedom and Dignity. </a:t>
            </a:r>
            <a:r>
              <a:rPr lang="en-GB" sz="1200" dirty="0"/>
              <a:t>Great </a:t>
            </a:r>
            <a:r>
              <a:rPr lang="en-GB" sz="1200" dirty="0" err="1"/>
              <a:t>Britain:Pelican</a:t>
            </a:r>
            <a:r>
              <a:rPr lang="en-GB" sz="1200" dirty="0"/>
              <a:t> Books </a:t>
            </a:r>
            <a:endParaRPr lang="en-GB" sz="1200" i="1" dirty="0"/>
          </a:p>
          <a:p>
            <a:pPr>
              <a:buFont typeface="+mj-lt"/>
              <a:buAutoNum type="arabicPeriod"/>
            </a:pPr>
            <a:r>
              <a:rPr lang="en-GB" sz="1200" dirty="0" smtClean="0"/>
              <a:t>Shrestha, P. (2017) </a:t>
            </a:r>
            <a:r>
              <a:rPr lang="en-GB" sz="1200" i="1" dirty="0" smtClean="0"/>
              <a:t>Skinner’s theory on Operant Conditioning. </a:t>
            </a:r>
            <a:r>
              <a:rPr lang="en-GB" sz="1200" dirty="0" smtClean="0"/>
              <a:t>Available at: </a:t>
            </a:r>
            <a:r>
              <a:rPr lang="en-GB" sz="1200" dirty="0" smtClean="0">
                <a:hlinkClick r:id="rId5"/>
              </a:rPr>
              <a:t>https://www.psychestudy.com/behavioral/learning-memory/operant-conditioning/skinner</a:t>
            </a:r>
            <a:r>
              <a:rPr lang="en-GB" sz="1200" dirty="0" smtClean="0"/>
              <a:t> (Accessed 20.10.2019)</a:t>
            </a:r>
          </a:p>
          <a:p>
            <a:pPr>
              <a:buFont typeface="+mj-lt"/>
              <a:buAutoNum type="arabicPeriod"/>
            </a:pPr>
            <a:r>
              <a:rPr lang="en-GB" sz="1200" dirty="0"/>
              <a:t>Vygotsky, L. (2007) </a:t>
            </a:r>
            <a:r>
              <a:rPr lang="en-GB" sz="1200" i="1" dirty="0"/>
              <a:t>A Reciprocal Assimilation of Theories and Educational Practices. </a:t>
            </a:r>
            <a:r>
              <a:rPr lang="en-GB" sz="1200" dirty="0"/>
              <a:t>Available at: </a:t>
            </a:r>
            <a:r>
              <a:rPr lang="en-GB" sz="1200" dirty="0">
                <a:hlinkClick r:id="rId6"/>
              </a:rPr>
              <a:t>https://pdfs.semanticscholar.org/f196/aecf0a0fbe4db8c6d84d18c55c42b675d181.pdf</a:t>
            </a:r>
            <a:r>
              <a:rPr lang="en-GB" sz="1200" dirty="0"/>
              <a:t> (Accessed on: 06.04.19)</a:t>
            </a:r>
          </a:p>
          <a:p>
            <a:pPr>
              <a:buFont typeface="+mj-lt"/>
              <a:buAutoNum type="arabicPeriod"/>
            </a:pPr>
            <a:r>
              <a:rPr lang="en-GB" sz="1200" dirty="0"/>
              <a:t>Welsh Government. (2019) </a:t>
            </a:r>
            <a:r>
              <a:rPr lang="en-GB" sz="1200" i="1" dirty="0"/>
              <a:t>Support for Children and Young People with Autistic Spectrum Disorder (ASD) in educational settings. </a:t>
            </a:r>
            <a:r>
              <a:rPr lang="en-GB" sz="1200" dirty="0"/>
              <a:t>Cardiff: Additional Learning Needs </a:t>
            </a:r>
            <a:r>
              <a:rPr lang="en-GB" sz="1200" dirty="0" smtClean="0"/>
              <a:t>Branch</a:t>
            </a:r>
            <a:endParaRPr lang="en-GB" sz="1200" dirty="0" smtClean="0"/>
          </a:p>
          <a:p>
            <a:pPr>
              <a:buFont typeface="+mj-lt"/>
              <a:buAutoNum type="arabicPeriod"/>
            </a:pPr>
            <a:r>
              <a:rPr lang="en-GB" sz="1200" dirty="0"/>
              <a:t>Wheeler, S. (2016) </a:t>
            </a:r>
            <a:r>
              <a:rPr lang="en-GB" sz="1200" i="1" dirty="0"/>
              <a:t>The Pedagogy Of John Dewey: A Summary. </a:t>
            </a:r>
            <a:r>
              <a:rPr lang="en-GB" sz="1200" dirty="0"/>
              <a:t>Available at: </a:t>
            </a:r>
            <a:r>
              <a:rPr lang="en-GB" sz="1200" dirty="0">
                <a:hlinkClick r:id="rId7"/>
              </a:rPr>
              <a:t>https://www.teachthought.com/learning/pedagogy-john-dewey-summary/</a:t>
            </a:r>
            <a:r>
              <a:rPr lang="en-GB" sz="1200" dirty="0"/>
              <a:t> (Accessed on: </a:t>
            </a:r>
            <a:r>
              <a:rPr lang="en-GB" sz="1200" dirty="0" smtClean="0"/>
              <a:t>24.10.1)</a:t>
            </a:r>
          </a:p>
          <a:p>
            <a:pPr>
              <a:buFont typeface="+mj-lt"/>
              <a:buAutoNum type="arabicPeriod"/>
            </a:pPr>
            <a:r>
              <a:rPr lang="en-GB" sz="1200" dirty="0" smtClean="0"/>
              <a:t>Whitehead</a:t>
            </a:r>
            <a:r>
              <a:rPr lang="en-GB" sz="1200" dirty="0"/>
              <a:t>, M.R. (2010) </a:t>
            </a:r>
            <a:r>
              <a:rPr lang="en-GB" sz="1200" i="1" dirty="0"/>
              <a:t>Language &amp; Literacy in the Early Years 0-7. </a:t>
            </a:r>
            <a:r>
              <a:rPr lang="en-GB" sz="1200" dirty="0"/>
              <a:t>4</a:t>
            </a:r>
            <a:r>
              <a:rPr lang="en-GB" sz="1200" baseline="30000" dirty="0"/>
              <a:t>th</a:t>
            </a:r>
            <a:r>
              <a:rPr lang="en-GB" sz="1200" dirty="0"/>
              <a:t> Edition. London: Sage. </a:t>
            </a:r>
            <a:endParaRPr lang="en-GB" sz="1200" dirty="0" smtClean="0"/>
          </a:p>
          <a:p>
            <a:pPr>
              <a:buFont typeface="+mj-lt"/>
              <a:buAutoNum type="arabicPeriod"/>
            </a:pPr>
            <a:r>
              <a:rPr lang="en-GB" sz="1200" dirty="0" smtClean="0"/>
              <a:t>Theobald</a:t>
            </a:r>
            <a:r>
              <a:rPr lang="en-GB" sz="1200" dirty="0"/>
              <a:t>, P. (2009). Education Now: How Re-thinking America's Past Can Change Its Future. Colorado: Paradigm</a:t>
            </a:r>
            <a:r>
              <a:rPr lang="en-GB" sz="1200" dirty="0" smtClean="0"/>
              <a:t>.</a:t>
            </a:r>
          </a:p>
          <a:p>
            <a:pPr>
              <a:buFont typeface="+mj-lt"/>
              <a:buAutoNum type="arabicPeriod"/>
            </a:pPr>
            <a:endParaRPr lang="en-GB" sz="1200" dirty="0"/>
          </a:p>
          <a:p>
            <a:pPr>
              <a:buFont typeface="+mj-lt"/>
              <a:buAutoNum type="arabicPeriod"/>
            </a:pPr>
            <a:endParaRPr lang="en-GB" sz="1200" i="1" dirty="0" smtClean="0"/>
          </a:p>
        </p:txBody>
      </p:sp>
    </p:spTree>
    <p:extLst>
      <p:ext uri="{BB962C8B-B14F-4D97-AF65-F5344CB8AC3E}">
        <p14:creationId xmlns:p14="http://schemas.microsoft.com/office/powerpoint/2010/main" val="231989441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2559</TotalTime>
  <Words>2197</Words>
  <Application>Microsoft Office PowerPoint</Application>
  <PresentationFormat>On-screen Show (4:3)</PresentationFormat>
  <Paragraphs>156</Paragraphs>
  <Slides>6</Slides>
  <Notes>2</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119</cp:revision>
  <dcterms:created xsi:type="dcterms:W3CDTF">2019-10-28T18:08:05Z</dcterms:created>
  <dcterms:modified xsi:type="dcterms:W3CDTF">2019-11-03T23:25:15Z</dcterms:modified>
</cp:coreProperties>
</file>