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7"/>
  </p:notesMasterIdLst>
  <p:sldIdLst>
    <p:sldId id="256" r:id="rId3"/>
    <p:sldId id="279" r:id="rId4"/>
    <p:sldId id="278" r:id="rId5"/>
    <p:sldId id="257" r:id="rId6"/>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5617" autoAdjust="0"/>
  </p:normalViewPr>
  <p:slideViewPr>
    <p:cSldViewPr snapToGrid="0">
      <p:cViewPr varScale="1">
        <p:scale>
          <a:sx n="53" d="100"/>
          <a:sy n="53" d="100"/>
        </p:scale>
        <p:origin x="34" y="93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notesMaster" Target="notesMasters/notesMaster1.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0" Type="http://schemas.openxmlformats.org/officeDocument/2006/relationships/tableStyles" Target="tableStyles.xml"/><Relationship Id="rId3" Type="http://schemas.openxmlformats.org/officeDocument/2006/relationships/slide" Target="slides/slide1.xml"/><Relationship Id="rId29" Type="http://schemas.openxmlformats.org/officeDocument/2006/relationships/viewProps" Target="viewProps.xml"/><Relationship Id="rId28" Type="http://schemas.openxmlformats.org/officeDocument/2006/relationships/presProps" Target="presProps.xml"/><Relationship Id="rId27" Type="http://schemas.openxmlformats.org/officeDocument/2006/relationships/slide" Target="slides/slide24.xml"/><Relationship Id="rId26" Type="http://schemas.openxmlformats.org/officeDocument/2006/relationships/slide" Target="slides/slide23.xml"/><Relationship Id="rId25" Type="http://schemas.openxmlformats.org/officeDocument/2006/relationships/slide" Target="slides/slide22.xml"/><Relationship Id="rId24" Type="http://schemas.openxmlformats.org/officeDocument/2006/relationships/slide" Target="slides/slide21.xml"/><Relationship Id="rId23" Type="http://schemas.openxmlformats.org/officeDocument/2006/relationships/slide" Target="slides/slide20.xml"/><Relationship Id="rId22" Type="http://schemas.openxmlformats.org/officeDocument/2006/relationships/slide" Target="slides/slide19.xml"/><Relationship Id="rId21" Type="http://schemas.openxmlformats.org/officeDocument/2006/relationships/slide" Target="slides/slide18.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F59EB4C-189C-4A25-B84B-4B628015C6CE}" type="datetimeFigureOut">
              <a:rPr lang="en-IN" smtClean="0"/>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F2F7E2-FB53-4144-8C97-3DC690C31FAB}" type="slidenum">
              <a:rPr lang="en-IN" smtClean="0"/>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5.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6.xml"/></Relationships>
</file>

<file path=ppt/notesSlides/_rels/notesSlide1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7.xml"/></Relationships>
</file>

<file path=ppt/notesSlides/_rels/notesSlide1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8.xml"/></Relationships>
</file>

<file path=ppt/notesSlides/_rels/notesSlide1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9.xml"/></Relationships>
</file>

<file path=ppt/notesSlides/_rels/notesSlide1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0.xml"/></Relationships>
</file>

<file path=ppt/notesSlides/_rels/notesSlide1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1.xml"/></Relationships>
</file>

<file path=ppt/notesSlides/_rels/notesSlide1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2.xml"/></Relationships>
</file>

<file path=ppt/notesSlides/_rels/notesSlide2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smtClean="0">
                <a:solidFill>
                  <a:schemeClr val="tx1"/>
                </a:solidFill>
                <a:effectLst/>
                <a:latin typeface="+mn-lt"/>
                <a:ea typeface="+mn-ea"/>
                <a:cs typeface="+mn-cs"/>
              </a:rPr>
              <a:t>In our presentation, we will </a:t>
            </a:r>
            <a:r>
              <a:rPr lang="en-IN" sz="1200" kern="1200" dirty="0" err="1" smtClean="0">
                <a:solidFill>
                  <a:schemeClr val="tx1"/>
                </a:solidFill>
                <a:effectLst/>
                <a:latin typeface="+mn-lt"/>
                <a:ea typeface="+mn-ea"/>
                <a:cs typeface="+mn-cs"/>
              </a:rPr>
              <a:t>analyze</a:t>
            </a:r>
            <a:r>
              <a:rPr lang="en-IN" sz="1200" kern="1200" dirty="0" smtClean="0">
                <a:solidFill>
                  <a:schemeClr val="tx1"/>
                </a:solidFill>
                <a:effectLst/>
                <a:latin typeface="+mn-lt"/>
                <a:ea typeface="+mn-ea"/>
                <a:cs typeface="+mn-cs"/>
              </a:rPr>
              <a:t> the Recruitment, Selection &amp; Orientation process of Unilever, one of the world's largest FMCG organisation. Unilever's turnover in 2025 is roughly estimated at €50.5 billion, it has operations in 190 countries, 3.7 billion consumers per day and roughly 96,000 employees worldwide. The figures illustrate the importance of HRM in ensuring the successful performance of an organisation and the competitive edge. At Unilever, recruitment and talent management is at the core of their "Fit for the AI Age" strategy – the recruitment of people who will be ready for the future because they have digital, leadership and sustainability skills. In this presentation, we will examine the existing practices, challenges, analyse root causes and recommend HR solutions based on evidence.</a:t>
            </a:r>
            <a:endParaRPr lang="en-IN" dirty="0"/>
          </a:p>
        </p:txBody>
      </p:sp>
      <p:sp>
        <p:nvSpPr>
          <p:cNvPr id="4" name="Slide Number Placeholder 3"/>
          <p:cNvSpPr>
            <a:spLocks noGrp="1"/>
          </p:cNvSpPr>
          <p:nvPr>
            <p:ph type="sldNum" sz="quarter" idx="10"/>
          </p:nvPr>
        </p:nvSpPr>
        <p:spPr/>
        <p:txBody>
          <a:bodyPr/>
          <a:lstStyle/>
          <a:p>
            <a:fld id="{82F2F7E2-FB53-4144-8C97-3DC690C31FAB}" type="slidenum">
              <a:rPr lang="en-IN" smtClean="0"/>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IN" sz="1200" kern="1200" dirty="0" smtClean="0">
                <a:solidFill>
                  <a:schemeClr val="tx1"/>
                </a:solidFill>
                <a:effectLst/>
                <a:latin typeface="+mn-lt"/>
                <a:ea typeface="+mn-ea"/>
                <a:cs typeface="+mn-cs"/>
              </a:rPr>
              <a:t>These are the three HR functions that need to be understood prior to analysing Unilever. The role of recruitment is to attract people with the necessary skills, qualifications and meeting the criteria set by the organisation, selection to identify the candidates who are the best fit for the organisation's needs, and orientation to make sure that the new employee will be accepted into the organisation quickly. SHM states that 'Business strategy alignment of the recruitment process brings sustainable competitive advantage'. Research also indicates that organisations that have formal onboarding programmes have more than 70% higher productivity and retain employees by more than 80% compared with organisations without formal onboarding. Now recruitment, selection and orientation is no longer an administrative task, but a strategic process that contributes to innovation, employee engagement and long-term organisational success.</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82F2F7E2-FB53-4144-8C97-3DC690C31FAB}" type="slidenum">
              <a:rPr lang="en-IN" smtClean="0"/>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IN" sz="1200" kern="1200" dirty="0" smtClean="0">
                <a:solidFill>
                  <a:schemeClr val="tx1"/>
                </a:solidFill>
                <a:effectLst/>
                <a:latin typeface="+mn-lt"/>
                <a:ea typeface="+mn-ea"/>
                <a:cs typeface="+mn-cs"/>
              </a:rPr>
              <a:t>Unilever has a global recruitment policy that offers an attractive package for skilled and varied employees. It recruits from its official careers site, LinkedIn, university partnerships and the Unilever Future Leaders Programme (ULFP), that nurtures young talent for future leadership. Digital ability, sustainability knowledge, innovation and leadership potential are a key area of focus for recruitment; supporting the company's "Play to Win" strategy. It is seen that recruiting outstanding talent for value creation positions is a key priority. In addition, the strength of the employer brand, based on sustainability and career development, helps Unilever attract top talent in high competition international labour markets.</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82F2F7E2-FB53-4144-8C97-3DC690C31FAB}" type="slidenum">
              <a:rPr lang="en-IN" smtClean="0"/>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IN" sz="1200" kern="1200" dirty="0" smtClean="0">
                <a:solidFill>
                  <a:schemeClr val="tx1"/>
                </a:solidFill>
                <a:effectLst/>
                <a:latin typeface="+mn-lt"/>
                <a:ea typeface="+mn-ea"/>
                <a:cs typeface="+mn-cs"/>
              </a:rPr>
              <a:t>Unilever implements a systematic and competency-driven hiring process to recruit the best people. The process is usually done online, with applicants sitting psychometric tests, followed by an AI screening process, digital interview, and assessment centre stage, and only then are the final decisions made on hiring. AI can streamline the recruitment process, process vast applicant volumes and HR teams can make the final decision to reduce bias and uphold ethical recruitment practices. This process is an application of Person Organisation Fit Theory which focuses on the need to recruit individuals who have values, behaviours and competencies that align with the organisational culture. This alignment boosts employee engagement and performance, aids in retaining staff, and drives overall organizational effectiveness.</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82F2F7E2-FB53-4144-8C97-3DC690C31FAB}" type="slidenum">
              <a:rPr lang="en-IN" smtClean="0"/>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IN" sz="1200" kern="1200" dirty="0" smtClean="0">
                <a:solidFill>
                  <a:schemeClr val="tx1"/>
                </a:solidFill>
                <a:effectLst/>
                <a:latin typeface="+mn-lt"/>
                <a:ea typeface="+mn-ea"/>
                <a:cs typeface="+mn-cs"/>
              </a:rPr>
              <a:t>Once hired and selected, new employees are made productive as soon as possible in the effective onboarding process. Unilever welcomes new hires to its culture with its "Play to Win" behaviours, compliance training, sustainability objectives and digital learning platforms. The </a:t>
            </a:r>
            <a:r>
              <a:rPr lang="en-IN" sz="1200" kern="1200" dirty="0" err="1" smtClean="0">
                <a:solidFill>
                  <a:schemeClr val="tx1"/>
                </a:solidFill>
                <a:effectLst/>
                <a:latin typeface="+mn-lt"/>
                <a:ea typeface="+mn-ea"/>
                <a:cs typeface="+mn-cs"/>
              </a:rPr>
              <a:t>UniVoice</a:t>
            </a:r>
            <a:r>
              <a:rPr lang="en-IN" sz="1200" kern="1200" dirty="0" smtClean="0">
                <a:solidFill>
                  <a:schemeClr val="tx1"/>
                </a:solidFill>
                <a:effectLst/>
                <a:latin typeface="+mn-lt"/>
                <a:ea typeface="+mn-ea"/>
                <a:cs typeface="+mn-cs"/>
              </a:rPr>
              <a:t> engagement survey was completed by around 73,000 employees in 2025, demonstrating the company's dedication to listening to employees' ideas and continuously enhancing the employee experience. AI-powered HR chatbots also offer instant assistance with frequently asked HR questions, making the onboarding process more efficient. These efforts reinforce the socialisation of the organization, the involvement and retention of employees, and facilitate the early integration of new employees into the organization's expectations.</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82F2F7E2-FB53-4144-8C97-3DC690C31FAB}" type="slidenum">
              <a:rPr lang="en-IN" smtClean="0"/>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IN" sz="1200" kern="1200" dirty="0" smtClean="0">
                <a:solidFill>
                  <a:schemeClr val="tx1"/>
                </a:solidFill>
                <a:effectLst/>
                <a:latin typeface="+mn-lt"/>
                <a:ea typeface="+mn-ea"/>
                <a:cs typeface="+mn-cs"/>
              </a:rPr>
              <a:t>AI is now playing a crucial role in Unilever's recruiting efforts. The company is transforming under the "Fit for the AI Age" banner, with the goal of incorporating AI applications into talent acquisition processes, workforce planning, and employee service. With the support of AI, recruiters can dedicate more time to the strategic part of the process when evaluating candidates, instead of doing repetitive administrative tasks like CV screening, candidate matching, interview scheduling, or responding to HR enquiries. Unilever deployed AI-powered HR chatbots to offer quicker support to employees and enhance business productivity in 2025. The technologies can shorten the recruitment process, improve candidate experience, and aid in making better hiring decisions without replacing human intervention and oversight in the final hiring process.</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82F2F7E2-FB53-4144-8C97-3DC690C31FAB}" type="slidenum">
              <a:rPr lang="en-IN" smtClean="0"/>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IN" sz="1200" kern="1200" dirty="0" smtClean="0">
                <a:solidFill>
                  <a:schemeClr val="tx1"/>
                </a:solidFill>
                <a:effectLst/>
                <a:latin typeface="+mn-lt"/>
                <a:ea typeface="+mn-ea"/>
                <a:cs typeface="+mn-cs"/>
              </a:rPr>
              <a:t>Unilever has a number of opportunities to improve their recruitment and onboarding process further. The company's footprint in 190 countries and its sustainable reputation help make it an appealing company to work for </a:t>
            </a:r>
            <a:r>
              <a:rPr lang="en-IN" sz="1200" kern="1200" dirty="0" err="1" smtClean="0">
                <a:solidFill>
                  <a:schemeClr val="tx1"/>
                </a:solidFill>
                <a:effectLst/>
                <a:latin typeface="+mn-lt"/>
                <a:ea typeface="+mn-ea"/>
                <a:cs typeface="+mn-cs"/>
              </a:rPr>
              <a:t>for</a:t>
            </a:r>
            <a:r>
              <a:rPr lang="en-IN" sz="1200" kern="1200" dirty="0" smtClean="0">
                <a:solidFill>
                  <a:schemeClr val="tx1"/>
                </a:solidFill>
                <a:effectLst/>
                <a:latin typeface="+mn-lt"/>
                <a:ea typeface="+mn-ea"/>
                <a:cs typeface="+mn-cs"/>
              </a:rPr>
              <a:t> highly skilled professionals. Strategic growth markets like India and the U.S. have the ability to help recruit future talent. The organisation may also invest in its graduate schemes such as the Unilever Future Leaders Programme to grow future leaders in-house. Further, using personalised learning journeys, mentoring and ongoing feedback can also boost employee engagement, drive faster employee productivity and boost long-term employee retention across global business operations.</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82F2F7E2-FB53-4144-8C97-3DC690C31FAB}" type="slidenum">
              <a:rPr lang="en-IN" smtClean="0"/>
            </a:fld>
            <a:endParaRPr lang="en-I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IN" sz="1200" kern="1200" dirty="0" smtClean="0">
                <a:solidFill>
                  <a:schemeClr val="tx1"/>
                </a:solidFill>
                <a:effectLst/>
                <a:latin typeface="+mn-lt"/>
                <a:ea typeface="+mn-ea"/>
                <a:cs typeface="+mn-cs"/>
              </a:rPr>
              <a:t>Artificial Intelligence and automation offer big potential to enhance HR performance. Research in 2025 found that AI-driven recruitment systems have the potential to select appropriate candidates more accurately and efficiently than traditional recruitment processes. By using predictive workforce analytics, Unilever can anticipate the skills shortages of the future and take proactive steps in hiring before gaps in skills impact business performance. The consistent training across the world by employees via digital onboarding platforms also promotes organisational integration. In addition, adaptive AI learning platforms have the potential to provide relevant training offers during the course of their career, thus securing continuous training and enhancing a workforce that is more agile and future-oriented to adapt to technological change.</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82F2F7E2-FB53-4144-8C97-3DC690C31FAB}" type="slidenum">
              <a:rPr lang="en-IN" smtClean="0"/>
            </a:fld>
            <a:endParaRPr lang="en-IN"/>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IN" sz="1200" kern="1200" dirty="0" smtClean="0">
                <a:solidFill>
                  <a:schemeClr val="tx1"/>
                </a:solidFill>
                <a:effectLst/>
                <a:latin typeface="+mn-lt"/>
                <a:ea typeface="+mn-ea"/>
                <a:cs typeface="+mn-cs"/>
              </a:rPr>
              <a:t>Despite being well known as a good employer, Unilever is still experiencing some issues in recruitment. One of the biggest is bringing in specialists who have expertise in artificial intelligence, digital marketing, sustainability and data analytics and where the demand is high across the globe. Talent availability is considered a critical business risk as the company may be at risk of not having access to skilled labour at the required level, which could hamper innovation and the company's future competitiveness. The second major challenge is to recruit across countries, while aligning HR practices across the globe with the various labour laws, cultural norms, and expectations. In addition, there is still a challenge within the organisations to deal with big numbers of applicants, to achieve good quality of recruitment and to ensure a good candidate experience.</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82F2F7E2-FB53-4144-8C97-3DC690C31FAB}" type="slidenum">
              <a:rPr lang="en-IN" smtClean="0"/>
            </a:fld>
            <a:endParaRPr lang="en-IN"/>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IN" sz="1200" kern="1200" dirty="0" smtClean="0">
                <a:solidFill>
                  <a:schemeClr val="tx1"/>
                </a:solidFill>
                <a:effectLst/>
                <a:latin typeface="+mn-lt"/>
                <a:ea typeface="+mn-ea"/>
                <a:cs typeface="+mn-cs"/>
              </a:rPr>
              <a:t>While AI technologies enhance recruitment efficiency, they also pose a few significant challenges. A big worry is algorithmic bias, which happens when algorithms automatically exclude or negatively impact certain groups if the data used for training are not diverse enough. Therefore, it is essential that Unilever ensures that AI systems are transparent, ethical and abide by international employment laws. Recent research on the workforce also reveals that just 46% of employees fully trust AI in the decision-making process of the workplace, further emphasizing the need for human control. Thus, HR professionals must continually upskill themselves in the digital realm to effectively navigate AI technologies and make hiring decisions that are responsible, equitable, and designed to hire the right individuals for the organisation.</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82F2F7E2-FB53-4144-8C97-3DC690C31FAB}" type="slidenum">
              <a:rPr lang="en-IN" smtClean="0"/>
            </a:fld>
            <a:endParaRPr lang="en-IN"/>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IN" sz="1200" kern="1200" dirty="0" smtClean="0">
                <a:solidFill>
                  <a:schemeClr val="tx1"/>
                </a:solidFill>
                <a:effectLst/>
                <a:latin typeface="+mn-lt"/>
                <a:ea typeface="+mn-ea"/>
                <a:cs typeface="+mn-cs"/>
              </a:rPr>
              <a:t>It is essential to explore the reasons behind Unilever's recruitment dilemmas to understand them. The “Play to Win” and “Fit for the AI Age” strategies of the company demand advanced digital, AI and leadership skills among employees. But the world is not rich in such professionals, making competition among multinational organizations even more. This can also be a challenge as it varies across the 190 countries where they operate and the recruitment processes need to meet different labour laws, cultures and expectations from the workforce. Moreover, Unilever's focus on hiring the best candidates to focus on strategic roles adds to the hiring pressures. Thus, the main drivers of the challenges in recruitment and selection today are organisational transformation, international expansion, and changing skill needs.</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82F2F7E2-FB53-4144-8C97-3DC690C31FAB}" type="slidenum">
              <a:rPr lang="en-IN" smtClean="0"/>
            </a:fld>
            <a:endParaRPr lang="en-IN"/>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IN" sz="1200" kern="1200" dirty="0" smtClean="0">
                <a:solidFill>
                  <a:schemeClr val="tx1"/>
                </a:solidFill>
                <a:effectLst/>
                <a:latin typeface="+mn-lt"/>
                <a:ea typeface="+mn-ea"/>
                <a:cs typeface="+mn-cs"/>
              </a:rPr>
              <a:t>In addition to organisational strategy, there are some factors in the external environment that add to Unilever's HR problems. As technology keeps evolving, the skills acquired by AI and digital tools soon become redundant and employees need to be continuously re-skilled and developed. While AI-driven HR systems offer a boost in efficiency, they also raise questions about ethics, transparency, and data privacy, necessitating robust governance and human oversight. Fewer candidates in the AI, analytics and digital marketing skills area raises the expenses of hiring and extends hiring cycles. Also, leaders need to manage organisational performance and the wellbeing of employees and embrace diversity and inclusion. These technological, leadership and labour market pressures have brought recruitment and talent management to a challenging position for Unilever.</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82F2F7E2-FB53-4144-8C97-3DC690C31FAB}" type="slidenum">
              <a:rPr lang="en-IN" smtClean="0"/>
            </a:fld>
            <a:endParaRPr lang="en-IN"/>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IN" sz="1200" kern="1200" dirty="0" smtClean="0">
                <a:solidFill>
                  <a:schemeClr val="tx1"/>
                </a:solidFill>
                <a:effectLst/>
                <a:latin typeface="+mn-lt"/>
                <a:ea typeface="+mn-ea"/>
                <a:cs typeface="+mn-cs"/>
              </a:rPr>
              <a:t>Unilever's recruitment strategy is explained by several HRM theories that can be used to enhance the </a:t>
            </a:r>
            <a:r>
              <a:rPr lang="en-IN" sz="1200" kern="1200" dirty="0" err="1" smtClean="0">
                <a:solidFill>
                  <a:schemeClr val="tx1"/>
                </a:solidFill>
                <a:effectLst/>
                <a:latin typeface="+mn-lt"/>
                <a:ea typeface="+mn-ea"/>
                <a:cs typeface="+mn-cs"/>
              </a:rPr>
              <a:t>strategy.There</a:t>
            </a:r>
            <a:r>
              <a:rPr lang="en-IN" sz="1200" kern="1200" dirty="0" smtClean="0">
                <a:solidFill>
                  <a:schemeClr val="tx1"/>
                </a:solidFill>
                <a:effectLst/>
                <a:latin typeface="+mn-lt"/>
                <a:ea typeface="+mn-ea"/>
                <a:cs typeface="+mn-cs"/>
              </a:rPr>
              <a:t> are several theories in HRM that can explain and improve Unilever's recruitment strategy. Barney's Resource-Based View states that talented people are valuable and hard to imitate, thus is a sustainable source of competitive advantage. The recruitment strategy used by Unilever also relies on the Person–Organisation fit theory, which indicates that people who possess values that match the organisation's competency fit better into the organisation when they are recruited. The concepts of strategic Human Resource management have focused on matching recruitment to business goals and HR's Ulrich's model of the HR business partner has put HR in the strategic partnership of facilitating the transformation of the organisation. Both these frameworks offer a solid theoretical support to enhance RSO practices.</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82F2F7E2-FB53-4144-8C97-3DC690C31FAB}" type="slidenum">
              <a:rPr lang="en-IN" smtClean="0"/>
            </a:fld>
            <a:endParaRPr lang="en-IN"/>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IN" sz="1200" kern="1200" dirty="0" smtClean="0">
                <a:solidFill>
                  <a:schemeClr val="tx1"/>
                </a:solidFill>
                <a:effectLst/>
                <a:latin typeface="+mn-lt"/>
                <a:ea typeface="+mn-ea"/>
                <a:cs typeface="+mn-cs"/>
              </a:rPr>
              <a:t>AI-powered skills-based hiring should be the first step for Unilever in enhancing its recruitment program. Academic qualifications should not be the key factor in recruitment; instead, emphasis should be placed on skills and abilities in the workplace, digital skills, and learning ability in the future. Predictive workforce analytics enables talent forecasting so that organisations can proactively recruit before talent gaps arise. Continued growth of collaboration with universities, technology institutes and professional training organisations will bolster graduate and specialist recruitment feeder pipelines. Lastly, Unilever must keep promoting their sustainability, innovation and career development opportunities to further strengthen their employer brand. These recommendations support long-term competitiveness and quality of the workforce in the organisation and are consistent with Strategic HRM.</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82F2F7E2-FB53-4144-8C97-3DC690C31FAB}" type="slidenum">
              <a:rPr lang="en-IN" smtClean="0"/>
            </a:fld>
            <a:endParaRPr lang="en-IN"/>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IN" sz="1200" kern="1200" dirty="0" smtClean="0">
                <a:solidFill>
                  <a:schemeClr val="tx1"/>
                </a:solidFill>
                <a:effectLst/>
                <a:latin typeface="+mn-lt"/>
                <a:ea typeface="+mn-ea"/>
                <a:cs typeface="+mn-cs"/>
              </a:rPr>
              <a:t>The next</a:t>
            </a:r>
            <a:r>
              <a:rPr lang="en-IN" sz="1200" kern="1200" baseline="0" dirty="0" smtClean="0">
                <a:solidFill>
                  <a:schemeClr val="tx1"/>
                </a:solidFill>
                <a:effectLst/>
                <a:latin typeface="+mn-lt"/>
                <a:ea typeface="+mn-ea"/>
                <a:cs typeface="+mn-cs"/>
              </a:rPr>
              <a:t> </a:t>
            </a:r>
            <a:r>
              <a:rPr lang="en-IN" sz="1200" kern="1200" dirty="0" smtClean="0">
                <a:solidFill>
                  <a:schemeClr val="tx1"/>
                </a:solidFill>
                <a:effectLst/>
                <a:latin typeface="+mn-lt"/>
                <a:ea typeface="+mn-ea"/>
                <a:cs typeface="+mn-cs"/>
              </a:rPr>
              <a:t>suggestion is to enhance the quality of the select without compromising ethical recruitment practices. While AI can help with screening and assessment, the ultimate decision to hire must be made by a skilled HR professional, to ensure that the algorithm does not generate biases. AI should be regularly evaluated for fairness, transparency and adherence to employment laws. Unilever needs to also broaden competency-based interviews to assess leadership, adaptability, collaboration and digital skills that will contribute to future business success. Finally, the training of interviewers on unconscious bias and structured assessment techniques will help to increase consistency and fairness in the hiring process in all countries. These actions will help to build employee quality, diversity and organisational trust.</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82F2F7E2-FB53-4144-8C97-3DC690C31FAB}" type="slidenum">
              <a:rPr lang="en-IN" smtClean="0"/>
            </a:fld>
            <a:endParaRPr lang="en-IN"/>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IN" sz="1200" kern="1200" dirty="0" smtClean="0">
                <a:solidFill>
                  <a:schemeClr val="tx1"/>
                </a:solidFill>
                <a:effectLst/>
                <a:latin typeface="+mn-lt"/>
                <a:ea typeface="+mn-ea"/>
                <a:cs typeface="+mn-cs"/>
              </a:rPr>
              <a:t>Third of our recommendations is to make improvements to Unilever's orientation and onboarding process. The company is already working on a structured approach to onboarding, but the inclusion of an AI-powered personalised onboarding platform would take the experience to the next level. AI chatbots might be able to provide new employees with personalised learning content, industry-specific training, and live support from HR experts.AI chatbots could be used to deliver personalised learning content, industry-specific training, and real-time HR support to new employees. Another key time for employee adjustment and retention is within the first 90 days, so managers should be doing regular check-ins and mentoring during this time. Measuring outcomes for onboarding like new-hire retention, engagement and time-to-productivity will help you continuously improve. These suggestions are aligned with Organisational Socialisation Theory which facilitates faster and better assimilation of the employees into and productive performance in the organisation.</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82F2F7E2-FB53-4144-8C97-3DC690C31FAB}" type="slidenum">
              <a:rPr lang="en-IN" smtClean="0"/>
            </a:fld>
            <a:endParaRPr lang="en-IN"/>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IN" sz="1200" kern="1200" dirty="0" smtClean="0">
                <a:solidFill>
                  <a:schemeClr val="tx1"/>
                </a:solidFill>
                <a:effectLst/>
                <a:latin typeface="+mn-lt"/>
                <a:ea typeface="+mn-ea"/>
                <a:cs typeface="+mn-cs"/>
              </a:rPr>
              <a:t>In the future, there will be a lot of changes in the recruitment industry, and AI and automation will play a major part in them during the next five to 10 years. The World Economic Forum Future of Jobs Report 2025 states that 86% of enterprises predict that AI and information-processing technologies will become transformational by 2030. Predictive analytics, intelligent sourcing and automated screening will increasingly be the tools used for recruitment and skills-based hiring will increasingly be more important than traditional hiring. Instead of being an administrator, HR will become a strategic HR professional who is in charge of workforce planning and employee development. Unilever should, thus, strike a balance between technological invention and ethical governance, for in using AI for recruitment, there is a need to ensure that it does not compromise fairness and transparency, nor replace human judgment.</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82F2F7E2-FB53-4144-8C97-3DC690C31FAB}" type="slidenum">
              <a:rPr lang="en-IN" smtClean="0"/>
            </a:fld>
            <a:endParaRPr lang="en-IN"/>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IN" sz="1200" kern="1200" dirty="0" smtClean="0">
                <a:solidFill>
                  <a:schemeClr val="tx1"/>
                </a:solidFill>
                <a:effectLst/>
                <a:latin typeface="+mn-lt"/>
                <a:ea typeface="+mn-ea"/>
                <a:cs typeface="+mn-cs"/>
              </a:rPr>
              <a:t>Unilever needs to constantly upskill its employees to be able to meet the future needs. AI literacy, digital capability and continuous learning are already recognized as key elements of the company's "Fit for the AI Age" strategy. According to the World Economic Forum (2025), 39% of the skills that workers need to perform their core job duties will evolve by 2030, which means reskilling and upskilling are crucial. Unilever needs to forge new alliances with universities, tech suppliers and professional learning providers to build talent pipelines. HR leaders should also foster lifelong learning and agile working habits, making sure that employees can adapt to new technologies, expectations and business environments in future.</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82F2F7E2-FB53-4144-8C97-3DC690C31FAB}" type="slidenum">
              <a:rPr lang="en-IN" smtClean="0"/>
            </a:fld>
            <a:endParaRPr lang="en-IN"/>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IN" sz="1200" kern="1200" dirty="0" smtClean="0">
                <a:solidFill>
                  <a:schemeClr val="tx1"/>
                </a:solidFill>
                <a:effectLst/>
                <a:latin typeface="+mn-lt"/>
                <a:ea typeface="+mn-ea"/>
                <a:cs typeface="+mn-cs"/>
              </a:rPr>
              <a:t>Integrated HRM strategy is linked together to recruit, select and train employees in a single chain. The goal of recruitment should be to attract "future" ready candidates and competency based selection should be used to ensure that candidates fit into Unilever's culture and business goals. Personalised onboarding then helps employees get up and running quickly and engaged. To help with continuous improvement, HR analytics should track the following key performance indicators: time-to-hire, quality-of-hire, diversity, retention, employee engagement. Combined, AI, data analytics and human-centred leadership will enable Unilever to build and nurture the capabilities of its workforce, enhance agility and ensure sustainability in the global FMCG sector.</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82F2F7E2-FB53-4144-8C97-3DC690C31FAB}" type="slidenum">
              <a:rPr lang="en-IN" smtClean="0"/>
            </a:fld>
            <a:endParaRPr lang="en-IN"/>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IN" sz="1200" kern="1200" dirty="0" smtClean="0">
                <a:solidFill>
                  <a:schemeClr val="tx1"/>
                </a:solidFill>
                <a:effectLst/>
                <a:latin typeface="+mn-lt"/>
                <a:ea typeface="+mn-ea"/>
                <a:cs typeface="+mn-cs"/>
              </a:rPr>
              <a:t>Finally, Unilever has developed a robust recruitment, selection and orientation process with the application of digital technology and strategic HR actions. But with the constant challenges of workforce shortages, rapid technological advancements, and the ethical use of AI, there is always a need to keep enhancing it. We used the Resource Based View, Strategic Human Resource Management, Person–Organisation Fit Theory and Ulrich's HR Business Partner Model throughout the presentation for analysing current practices and making evidence-based recommendations. With their investment in AI-driven recruitment initiatives, skills-based hiring, customised onboarding and ongoing development of their workforce, Unilever will be better equipped to find, train and keep the skillsets necessary for sustainable growth and long-term success of the company.</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82F2F7E2-FB53-4144-8C97-3DC690C31FAB}" type="slidenum">
              <a:rPr lang="en-IN" smtClean="0"/>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76AC821-43BA-48A2-910F-A0648F50FC9D}"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798A526-F28A-4B6E-B394-75831ED44083}" type="slidenum">
              <a:rPr lang="en-IN" smtClean="0"/>
            </a:fld>
            <a:endParaRPr lang="en-I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7" name="Date Placeholder 3"/>
          <p:cNvSpPr>
            <a:spLocks noGrp="1"/>
          </p:cNvSpPr>
          <p:nvPr>
            <p:ph type="dt" sz="half" idx="10"/>
          </p:nvPr>
        </p:nvSpPr>
        <p:spPr/>
        <p:txBody>
          <a:bodyPr/>
          <a:lstStyle/>
          <a:p>
            <a:fld id="{976AC821-43BA-48A2-910F-A0648F50FC9D}"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798A526-F28A-4B6E-B394-75831ED44083}" type="slidenum">
              <a:rPr lang="en-IN" smtClean="0"/>
            </a:fld>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976AC821-43BA-48A2-910F-A0648F50FC9D}"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798A526-F28A-4B6E-B394-75831ED44083}" type="slidenum">
              <a:rPr lang="en-IN" smtClean="0"/>
            </a:fld>
            <a:endParaRPr lang="en-IN"/>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5" name="Date Placeholder 4"/>
          <p:cNvSpPr>
            <a:spLocks noGrp="1"/>
          </p:cNvSpPr>
          <p:nvPr>
            <p:ph type="dt" sz="half" idx="10"/>
          </p:nvPr>
        </p:nvSpPr>
        <p:spPr/>
        <p:txBody>
          <a:bodyPr/>
          <a:lstStyle/>
          <a:p>
            <a:fld id="{976AC821-43BA-48A2-910F-A0648F50FC9D}" type="datetimeFigureOut">
              <a:rPr lang="en-IN" smtClean="0"/>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798A526-F28A-4B6E-B394-75831ED44083}" type="slidenum">
              <a:rPr lang="en-IN" smtClean="0"/>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7" name="Date Placeholder 6"/>
          <p:cNvSpPr>
            <a:spLocks noGrp="1"/>
          </p:cNvSpPr>
          <p:nvPr>
            <p:ph type="dt" sz="half" idx="10"/>
          </p:nvPr>
        </p:nvSpPr>
        <p:spPr/>
        <p:txBody>
          <a:bodyPr/>
          <a:lstStyle/>
          <a:p>
            <a:fld id="{976AC821-43BA-48A2-910F-A0648F50FC9D}" type="datetimeFigureOut">
              <a:rPr lang="en-IN" smtClean="0"/>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0798A526-F28A-4B6E-B394-75831ED44083}" type="slidenum">
              <a:rPr lang="en-IN" smtClean="0"/>
            </a:fld>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976AC821-43BA-48A2-910F-A0648F50FC9D}" type="datetimeFigureOut">
              <a:rPr lang="en-IN" smtClean="0"/>
            </a:fld>
            <a:endParaRPr lang="en-IN"/>
          </a:p>
        </p:txBody>
      </p:sp>
      <p:sp>
        <p:nvSpPr>
          <p:cNvPr id="5" name="Footer Placeholder 3"/>
          <p:cNvSpPr>
            <a:spLocks noGrp="1"/>
          </p:cNvSpPr>
          <p:nvPr>
            <p:ph type="ftr" sz="quarter" idx="11"/>
          </p:nvPr>
        </p:nvSpPr>
        <p:spPr/>
        <p:txBody>
          <a:bodyPr/>
          <a:lstStyle/>
          <a:p>
            <a:endParaRPr lang="en-IN"/>
          </a:p>
        </p:txBody>
      </p:sp>
      <p:sp>
        <p:nvSpPr>
          <p:cNvPr id="6" name="Slide Number Placeholder 4"/>
          <p:cNvSpPr>
            <a:spLocks noGrp="1"/>
          </p:cNvSpPr>
          <p:nvPr>
            <p:ph type="sldNum" sz="quarter" idx="12"/>
          </p:nvPr>
        </p:nvSpPr>
        <p:spPr/>
        <p:txBody>
          <a:bodyPr/>
          <a:lstStyle/>
          <a:p>
            <a:fld id="{0798A526-F28A-4B6E-B394-75831ED44083}" type="slidenum">
              <a:rPr lang="en-IN" smtClean="0"/>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976AC821-43BA-48A2-910F-A0648F50FC9D}" type="datetimeFigureOut">
              <a:rPr lang="en-IN" smtClean="0"/>
            </a:fld>
            <a:endParaRPr lang="en-IN"/>
          </a:p>
        </p:txBody>
      </p:sp>
      <p:sp>
        <p:nvSpPr>
          <p:cNvPr id="5" name="Footer Placeholder 2"/>
          <p:cNvSpPr>
            <a:spLocks noGrp="1"/>
          </p:cNvSpPr>
          <p:nvPr>
            <p:ph type="ftr" sz="quarter" idx="11"/>
          </p:nvPr>
        </p:nvSpPr>
        <p:spPr/>
        <p:txBody>
          <a:bodyPr/>
          <a:lstStyle/>
          <a:p>
            <a:endParaRPr lang="en-IN"/>
          </a:p>
        </p:txBody>
      </p:sp>
      <p:sp>
        <p:nvSpPr>
          <p:cNvPr id="6" name="Slide Number Placeholder 3"/>
          <p:cNvSpPr>
            <a:spLocks noGrp="1"/>
          </p:cNvSpPr>
          <p:nvPr>
            <p:ph type="sldNum" sz="quarter" idx="12"/>
          </p:nvPr>
        </p:nvSpPr>
        <p:spPr/>
        <p:txBody>
          <a:bodyPr/>
          <a:lstStyle/>
          <a:p>
            <a:fld id="{0798A526-F28A-4B6E-B394-75831ED44083}" type="slidenum">
              <a:rPr lang="en-IN" smtClean="0"/>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7" name="Date Placeholder 4"/>
          <p:cNvSpPr>
            <a:spLocks noGrp="1"/>
          </p:cNvSpPr>
          <p:nvPr>
            <p:ph type="dt" sz="half" idx="10"/>
          </p:nvPr>
        </p:nvSpPr>
        <p:spPr/>
        <p:txBody>
          <a:bodyPr/>
          <a:lstStyle/>
          <a:p>
            <a:fld id="{976AC821-43BA-48A2-910F-A0648F50FC9D}" type="datetimeFigureOut">
              <a:rPr lang="en-IN" smtClean="0"/>
            </a:fld>
            <a:endParaRPr lang="en-IN"/>
          </a:p>
        </p:txBody>
      </p:sp>
      <p:sp>
        <p:nvSpPr>
          <p:cNvPr id="5" name="Footer Placeholder 5"/>
          <p:cNvSpPr>
            <a:spLocks noGrp="1"/>
          </p:cNvSpPr>
          <p:nvPr>
            <p:ph type="ftr" sz="quarter" idx="11"/>
          </p:nvPr>
        </p:nvSpPr>
        <p:spPr/>
        <p:txBody>
          <a:bodyPr/>
          <a:lstStyle/>
          <a:p>
            <a:endParaRPr lang="en-IN"/>
          </a:p>
        </p:txBody>
      </p:sp>
      <p:sp>
        <p:nvSpPr>
          <p:cNvPr id="6" name="Slide Number Placeholder 6"/>
          <p:cNvSpPr>
            <a:spLocks noGrp="1"/>
          </p:cNvSpPr>
          <p:nvPr>
            <p:ph type="sldNum" sz="quarter" idx="12"/>
          </p:nvPr>
        </p:nvSpPr>
        <p:spPr/>
        <p:txBody>
          <a:bodyPr/>
          <a:lstStyle/>
          <a:p>
            <a:fld id="{0798A526-F28A-4B6E-B394-75831ED44083}" type="slidenum">
              <a:rPr lang="en-IN" smtClean="0"/>
            </a:fld>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976AC821-43BA-48A2-910F-A0648F50FC9D}" type="datetimeFigureOut">
              <a:rPr lang="en-IN" smtClean="0"/>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798A526-F28A-4B6E-B394-75831ED44083}" type="slidenum">
              <a:rPr lang="en-IN" smtClean="0"/>
            </a:fld>
            <a:endParaRPr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976AC821-43BA-48A2-910F-A0648F50FC9D}" type="datetimeFigureOut">
              <a:rPr lang="en-IN" smtClean="0"/>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798A526-F28A-4B6E-B394-75831ED44083}" type="slidenum">
              <a:rPr lang="en-IN" smtClean="0"/>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976AC821-43BA-48A2-910F-A0648F50FC9D}"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798A526-F28A-4B6E-B394-75831ED44083}" type="slidenum">
              <a:rPr lang="en-IN" smtClean="0"/>
            </a:fld>
            <a:endParaRPr lang="en-IN"/>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endParaRPr lang="en-US" smtClean="0"/>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976AC821-43BA-48A2-910F-A0648F50FC9D}"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798A526-F28A-4B6E-B394-75831ED44083}" type="slidenum">
              <a:rPr lang="en-IN" smtClean="0"/>
            </a:fld>
            <a:endParaRPr lang="en-IN"/>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panose="020B0604020202020204"/>
                <a:ea typeface="+mj-ea"/>
                <a:cs typeface="+mj-cs"/>
              </a:defRPr>
            </a:lvl1pPr>
          </a:lstStyle>
          <a:p>
            <a:pPr lvl="0"/>
            <a:r>
              <a:rPr lang="en-US" dirty="0"/>
              <a:t>“</a:t>
            </a:r>
            <a:endParaRPr lang="en-US" dirty="0"/>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panose="020B0604020202020204"/>
                <a:ea typeface="+mj-ea"/>
                <a:cs typeface="+mj-cs"/>
              </a:defRPr>
            </a:lvl1pPr>
          </a:lstStyle>
          <a:p>
            <a:pPr lvl="0"/>
            <a:r>
              <a:rPr lang="en-US" dirty="0"/>
              <a:t>”</a:t>
            </a:r>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976AC821-43BA-48A2-910F-A0648F50FC9D}"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798A526-F28A-4B6E-B394-75831ED44083}" type="slidenum">
              <a:rPr lang="en-IN" smtClean="0"/>
            </a:fld>
            <a:endParaRPr lang="en-IN"/>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76AC821-43BA-48A2-910F-A0648F50FC9D}" type="datetimeFigureOut">
              <a:rPr lang="en-IN" smtClean="0"/>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798A526-F28A-4B6E-B394-75831ED44083}" type="slidenum">
              <a:rPr lang="en-IN" smtClean="0"/>
            </a:fld>
            <a:endParaRPr lang="en-IN"/>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76AC821-43BA-48A2-910F-A0648F50FC9D}" type="datetimeFigureOut">
              <a:rPr lang="en-IN" smtClean="0"/>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798A526-F28A-4B6E-B394-75831ED44083}" type="slidenum">
              <a:rPr lang="en-IN" smtClean="0"/>
            </a:fld>
            <a:endParaRPr lang="en-IN"/>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Date Placeholder 3"/>
          <p:cNvSpPr>
            <a:spLocks noGrp="1"/>
          </p:cNvSpPr>
          <p:nvPr>
            <p:ph type="dt" sz="half" idx="10"/>
          </p:nvPr>
        </p:nvSpPr>
        <p:spPr/>
        <p:txBody>
          <a:bodyPr/>
          <a:lstStyle/>
          <a:p>
            <a:fld id="{976AC821-43BA-48A2-910F-A0648F50FC9D}"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798A526-F28A-4B6E-B394-75831ED44083}" type="slidenum">
              <a:rPr lang="en-IN" smtClean="0"/>
            </a:fld>
            <a:endParaRPr lang="en-IN"/>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Date Placeholder 3"/>
          <p:cNvSpPr>
            <a:spLocks noGrp="1"/>
          </p:cNvSpPr>
          <p:nvPr>
            <p:ph type="dt" sz="half" idx="10"/>
          </p:nvPr>
        </p:nvSpPr>
        <p:spPr/>
        <p:txBody>
          <a:bodyPr/>
          <a:lstStyle/>
          <a:p>
            <a:fld id="{976AC821-43BA-48A2-910F-A0648F50FC9D}"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798A526-F28A-4B6E-B394-75831ED44083}" type="slidenum">
              <a:rPr lang="en-IN" smtClean="0"/>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2" Type="http://schemas.openxmlformats.org/officeDocument/2006/relationships/theme" Target="../theme/theme1.xml"/><Relationship Id="rId21" Type="http://schemas.openxmlformats.org/officeDocument/2006/relationships/image" Target="../media/image4.png"/><Relationship Id="rId20" Type="http://schemas.openxmlformats.org/officeDocument/2006/relationships/image" Target="../media/image3.png"/><Relationship Id="rId2" Type="http://schemas.openxmlformats.org/officeDocument/2006/relationships/slideLayout" Target="../slideLayouts/slideLayout2.xml"/><Relationship Id="rId19" Type="http://schemas.openxmlformats.org/officeDocument/2006/relationships/image" Target="../media/image2.png"/><Relationship Id="rId18" Type="http://schemas.openxmlformats.org/officeDocument/2006/relationships/image" Target="../media/image1.png"/><Relationship Id="rId17" Type="http://schemas.openxmlformats.org/officeDocument/2006/relationships/slideLayout" Target="../slideLayouts/slideLayout17.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8">
            <a:extLst>
              <a:ext uri="{28A0092B-C50C-407E-A947-70E740481C1C}">
                <a14:useLocalDpi xmlns:a14="http://schemas.microsoft.com/office/drawing/2010/main" val="0"/>
              </a:ext>
            </a:extLst>
          </a:blip>
          <a:srcRect l="3613"/>
          <a:stretch>
            <a:fillRect/>
          </a:stretch>
        </p:blipFill>
        <p:spPr>
          <a:xfrm>
            <a:off x="0" y="2669685"/>
            <a:ext cx="4037012" cy="4188315"/>
          </a:xfrm>
          <a:prstGeom prst="rect">
            <a:avLst/>
          </a:prstGeom>
        </p:spPr>
      </p:pic>
      <p:pic>
        <p:nvPicPr>
          <p:cNvPr id="7" name="Picture 6"/>
          <p:cNvPicPr>
            <a:picLocks noChangeAspect="1"/>
          </p:cNvPicPr>
          <p:nvPr/>
        </p:nvPicPr>
        <p:blipFill rotWithShape="1">
          <a:blip r:embed="rId19">
            <a:extLst>
              <a:ext uri="{28A0092B-C50C-407E-A947-70E740481C1C}">
                <a14:useLocalDpi xmlns:a14="http://schemas.microsoft.com/office/drawing/2010/main" val="0"/>
              </a:ext>
            </a:extLst>
          </a:blip>
          <a:srcRect l="35640"/>
          <a:stretch>
            <a:fillRect/>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0">
            <a:extLst>
              <a:ext uri="{28A0092B-C50C-407E-A947-70E740481C1C}">
                <a14:useLocalDpi xmlns:a14="http://schemas.microsoft.com/office/drawing/2010/main" val="0"/>
              </a:ext>
            </a:extLst>
          </a:blip>
          <a:srcRect t="28813"/>
          <a:stretch>
            <a:fillRect/>
          </a:stretch>
        </p:blipFill>
        <p:spPr>
          <a:xfrm>
            <a:off x="7999412" y="0"/>
            <a:ext cx="1603387" cy="1141407"/>
          </a:xfrm>
          <a:prstGeom prst="rect">
            <a:avLst/>
          </a:prstGeom>
        </p:spPr>
      </p:pic>
      <p:pic>
        <p:nvPicPr>
          <p:cNvPr id="10" name="Picture 9"/>
          <p:cNvPicPr>
            <a:picLocks noChangeAspect="1"/>
          </p:cNvPicPr>
          <p:nvPr/>
        </p:nvPicPr>
        <p:blipFill rotWithShape="1">
          <a:blip r:embed="rId21">
            <a:extLst>
              <a:ext uri="{28A0092B-C50C-407E-A947-70E740481C1C}">
                <a14:useLocalDpi xmlns:a14="http://schemas.microsoft.com/office/drawing/2010/main" val="0"/>
              </a:ext>
            </a:extLst>
          </a:blip>
          <a:srcRect b="23320"/>
          <a:stretch>
            <a:fillRect/>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976AC821-43BA-48A2-910F-A0648F50FC9D}" type="datetimeFigureOut">
              <a:rPr lang="en-IN" smtClean="0"/>
            </a:fld>
            <a:endParaRPr lang="en-IN"/>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IN"/>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0798A526-F28A-4B6E-B394-75831ED44083}" type="slidenum">
              <a:rPr lang="en-IN" smtClean="0"/>
            </a:fld>
            <a:endParaRPr lang="en-IN"/>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5pPr>
      <a:lvl6pPr marL="250571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6.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image" Target="../media/image12.jpe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image" Target="../media/image16.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image" Target="../media/image17.jpe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image" Target="../media/image18.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image" Target="../media/image19.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image" Target="../media/image20.pn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image" Target="../media/image21.jpe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image" Target="../media/image22.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image" Target="../media/image23.jpe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xml"/><Relationship Id="rId1" Type="http://schemas.openxmlformats.org/officeDocument/2006/relationships/image" Target="../media/image24.jpe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image" Target="../media/image25.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image" Target="../media/image26.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2600325"/>
            <a:ext cx="8825658" cy="3329581"/>
          </a:xfrm>
        </p:spPr>
        <p:txBody>
          <a:bodyPr/>
          <a:lstStyle/>
          <a:p>
            <a:pPr algn="ctr"/>
            <a:r>
              <a:rPr lang="en-GB" altLang="en-US" sz="1800" b="1" dirty="0">
                <a:ln>
                  <a:noFill/>
                </a:ln>
                <a:solidFill>
                  <a:schemeClr val="tx1"/>
                </a:solidFill>
                <a:effectLst/>
                <a:latin typeface="Arial" panose="020B0604020202020204" pitchFamily="34" charset="0"/>
                <a:ea typeface="Arial" panose="020B0604020202020204" pitchFamily="34" charset="0"/>
                <a:sym typeface="+mn-ea"/>
              </a:rPr>
              <a:t>Programme: Master of Business Administration</a:t>
            </a:r>
            <a:br>
              <a:rPr kumimoji="0" lang="en-GB" altLang="en-US" sz="1800" b="1" i="0" u="none" strike="noStrike" cap="none" normalizeH="0" baseline="0" dirty="0">
                <a:ln>
                  <a:noFill/>
                </a:ln>
                <a:solidFill>
                  <a:schemeClr val="tx1"/>
                </a:solidFill>
                <a:effectLst/>
                <a:latin typeface="Arial" panose="020B0604020202020204" pitchFamily="34" charset="0"/>
                <a:ea typeface="Arial" panose="020B0604020202020204" pitchFamily="34" charset="0"/>
              </a:rPr>
            </a:br>
            <a:br>
              <a:rPr kumimoji="0" lang="en-GB" altLang="en-US" sz="1800" b="0" i="0" u="none" strike="noStrike" cap="none" normalizeH="0" baseline="0" dirty="0">
                <a:ln>
                  <a:noFill/>
                </a:ln>
                <a:solidFill>
                  <a:schemeClr val="tx1"/>
                </a:solidFill>
                <a:effectLst/>
                <a:latin typeface="Arial" panose="020B0604020202020204" pitchFamily="34" charset="0"/>
              </a:rPr>
            </a:br>
            <a:r>
              <a:rPr lang="en-GB" altLang="en-US" sz="1800" b="1" dirty="0">
                <a:ln>
                  <a:noFill/>
                </a:ln>
                <a:solidFill>
                  <a:schemeClr val="tx1"/>
                </a:solidFill>
                <a:effectLst/>
                <a:latin typeface="Arial" panose="020B0604020202020204" pitchFamily="34" charset="0"/>
                <a:ea typeface="Arial" panose="020B0604020202020204" pitchFamily="34" charset="0"/>
                <a:sym typeface="+mn-ea"/>
              </a:rPr>
              <a:t>Module:</a:t>
            </a:r>
            <a:r>
              <a:rPr lang="en-IN" sz="1800" b="1" dirty="0">
                <a:latin typeface="Arial" panose="020B0604020202020204" pitchFamily="34" charset="0"/>
                <a:sym typeface="+mn-ea"/>
              </a:rPr>
              <a:t>Human Capital Management </a:t>
            </a:r>
            <a:br>
              <a:rPr lang="en-GB" altLang="en-US" sz="1800" b="1" dirty="0">
                <a:latin typeface="Arial" panose="020B0604020202020204" pitchFamily="34" charset="0"/>
              </a:rPr>
            </a:br>
            <a:br>
              <a:rPr kumimoji="0" lang="en-GB" altLang="en-US" sz="1800" b="0" i="0" u="none" strike="noStrike" cap="none" normalizeH="0" baseline="0" dirty="0">
                <a:ln>
                  <a:noFill/>
                </a:ln>
                <a:solidFill>
                  <a:schemeClr val="tx1"/>
                </a:solidFill>
                <a:effectLst/>
                <a:latin typeface="Arial" panose="020B0604020202020204" pitchFamily="34" charset="0"/>
              </a:rPr>
            </a:br>
            <a:r>
              <a:rPr lang="en-GB" altLang="en-US" sz="1800" b="1" dirty="0">
                <a:ln>
                  <a:noFill/>
                </a:ln>
                <a:solidFill>
                  <a:schemeClr val="tx1"/>
                </a:solidFill>
                <a:effectLst/>
                <a:latin typeface="Arial" panose="020B0604020202020204" pitchFamily="34" charset="0"/>
                <a:ea typeface="Arial" panose="020B0604020202020204" pitchFamily="34" charset="0"/>
                <a:sym typeface="+mn-ea"/>
              </a:rPr>
              <a:t>Module code:</a:t>
            </a:r>
            <a:r>
              <a:rPr lang="en-IN" sz="1800" b="1" dirty="0">
                <a:latin typeface="Arial" panose="020B0604020202020204" pitchFamily="34" charset="0"/>
                <a:sym typeface="+mn-ea"/>
              </a:rPr>
              <a:t>LCMB7023</a:t>
            </a:r>
            <a:br>
              <a:rPr lang="en-IN" sz="1800" b="1" dirty="0">
                <a:latin typeface="Arial" panose="020B0604020202020204" pitchFamily="34" charset="0"/>
              </a:rPr>
            </a:br>
            <a:br>
              <a:rPr kumimoji="0" lang="en-GB" altLang="en-US" sz="1800" b="0" i="0" u="none" strike="noStrike" cap="none" normalizeH="0" baseline="0" dirty="0">
                <a:ln>
                  <a:noFill/>
                </a:ln>
                <a:solidFill>
                  <a:schemeClr val="tx1"/>
                </a:solidFill>
                <a:effectLst/>
                <a:latin typeface="Arial" panose="020B0604020202020204" pitchFamily="34" charset="0"/>
              </a:rPr>
            </a:br>
            <a:r>
              <a:rPr lang="en-GB" altLang="en-US" sz="1800" b="1" dirty="0">
                <a:ln>
                  <a:noFill/>
                </a:ln>
                <a:solidFill>
                  <a:schemeClr val="tx1"/>
                </a:solidFill>
                <a:effectLst/>
                <a:latin typeface="Arial" panose="020B0604020202020204" pitchFamily="34" charset="0"/>
                <a:ea typeface="Arial" panose="020B0604020202020204" pitchFamily="34" charset="0"/>
                <a:sym typeface="+mn-ea"/>
              </a:rPr>
              <a:t>Lecturer: </a:t>
            </a:r>
            <a:r>
              <a:rPr lang="en-IN" sz="1800" b="1" dirty="0">
                <a:latin typeface="Arial" panose="020B0604020202020204" pitchFamily="34" charset="0"/>
                <a:sym typeface="+mn-ea"/>
              </a:rPr>
              <a:t>Dr Nerys </a:t>
            </a:r>
            <a:r>
              <a:rPr lang="en-IN" sz="1800" b="1" dirty="0" err="1">
                <a:latin typeface="Arial" panose="020B0604020202020204" pitchFamily="34" charset="0"/>
                <a:sym typeface="+mn-ea"/>
              </a:rPr>
              <a:t>Dosseh</a:t>
            </a:r>
            <a:br>
              <a:rPr kumimoji="0" lang="en-GB" altLang="en-US" sz="1800" b="0" i="0" u="none" strike="noStrike" cap="none" normalizeH="0" baseline="0" dirty="0">
                <a:ln>
                  <a:noFill/>
                </a:ln>
                <a:solidFill>
                  <a:schemeClr val="tx1"/>
                </a:solidFill>
                <a:effectLst/>
                <a:latin typeface="Arial" panose="020B0604020202020204" pitchFamily="34" charset="0"/>
              </a:rPr>
            </a:br>
            <a:br>
              <a:rPr kumimoji="0" lang="en-GB" altLang="en-US" sz="1800" b="1" i="0" u="none" strike="noStrike" cap="none" normalizeH="0" baseline="0" dirty="0">
                <a:ln>
                  <a:noFill/>
                </a:ln>
                <a:solidFill>
                  <a:schemeClr val="tx1"/>
                </a:solidFill>
                <a:effectLst/>
                <a:latin typeface="Arial" panose="020B0604020202020204" pitchFamily="34" charset="0"/>
                <a:ea typeface="Arial" panose="020B0604020202020204" pitchFamily="34" charset="0"/>
              </a:rPr>
            </a:br>
            <a:r>
              <a:rPr lang="en-GB" altLang="en-US" sz="1800" b="1" dirty="0">
                <a:ln>
                  <a:noFill/>
                </a:ln>
                <a:solidFill>
                  <a:schemeClr val="tx1"/>
                </a:solidFill>
                <a:effectLst/>
                <a:latin typeface="Arial" panose="020B0604020202020204" pitchFamily="34" charset="0"/>
                <a:ea typeface="Arial" panose="020B0604020202020204" pitchFamily="34" charset="0"/>
                <a:sym typeface="+mn-ea"/>
              </a:rPr>
              <a:t>Assignment Title: Group Presentation</a:t>
            </a:r>
            <a:br>
              <a:rPr lang="en-GB" altLang="en-US" sz="1800" b="1" dirty="0">
                <a:latin typeface="Arial" panose="020B0604020202020204" pitchFamily="34" charset="0"/>
              </a:rPr>
            </a:br>
            <a:br>
              <a:rPr lang="en-GB" altLang="en-US" sz="1800" b="1" dirty="0">
                <a:latin typeface="Arial" panose="020B0604020202020204" pitchFamily="34" charset="0"/>
              </a:rPr>
            </a:br>
            <a:r>
              <a:rPr lang="en-GB" altLang="en-US" sz="1800" b="1" dirty="0">
                <a:latin typeface="Arial" panose="020B0604020202020204" pitchFamily="34" charset="0"/>
                <a:sym typeface="+mn-ea"/>
              </a:rPr>
              <a:t>Group Member Details:</a:t>
            </a:r>
            <a:br>
              <a:rPr lang="en-GB" altLang="en-US" sz="1800" b="1" dirty="0">
                <a:latin typeface="Arial" panose="020B0604020202020204" pitchFamily="34" charset="0"/>
              </a:rPr>
            </a:br>
            <a:r>
              <a:rPr lang="en-GB" altLang="en-US" sz="1800" b="1" dirty="0">
                <a:ln>
                  <a:noFill/>
                </a:ln>
                <a:solidFill>
                  <a:schemeClr val="tx1"/>
                </a:solidFill>
                <a:effectLst/>
                <a:latin typeface="Arial" panose="020B0604020202020204" pitchFamily="34" charset="0"/>
                <a:ea typeface="Arial" panose="020B0604020202020204" pitchFamily="34" charset="0"/>
                <a:sym typeface="+mn-ea"/>
              </a:rPr>
              <a:t>Akash Patel</a:t>
            </a:r>
            <a:r>
              <a:rPr lang="en-GB" altLang="en-US" sz="1800" b="1" dirty="0">
                <a:latin typeface="Arial" panose="020B0604020202020204" pitchFamily="34" charset="0"/>
                <a:ea typeface="Arial" panose="020B0604020202020204" pitchFamily="34" charset="0"/>
                <a:sym typeface="+mn-ea"/>
              </a:rPr>
              <a:t>   (2538074)</a:t>
            </a:r>
            <a:br>
              <a:rPr lang="en-GB" altLang="en-US" sz="1800" b="1" dirty="0">
                <a:latin typeface="Arial" panose="020B0604020202020204" pitchFamily="34" charset="0"/>
              </a:rPr>
            </a:br>
            <a:r>
              <a:rPr lang="en-GB" altLang="en-US" sz="1800" b="1" dirty="0">
                <a:latin typeface="Arial" panose="020B0604020202020204" pitchFamily="34" charset="0"/>
                <a:sym typeface="+mn-ea"/>
              </a:rPr>
              <a:t>Meet Patel      (2536671)</a:t>
            </a:r>
            <a:br>
              <a:rPr lang="en-GB" altLang="en-US" sz="1800" b="1" dirty="0">
                <a:latin typeface="Arial" panose="020B0604020202020204" pitchFamily="34" charset="0"/>
              </a:rPr>
            </a:br>
            <a:r>
              <a:rPr lang="en-GB" altLang="en-US" sz="1800" b="1" dirty="0">
                <a:latin typeface="Arial" panose="020B0604020202020204" pitchFamily="34" charset="0"/>
                <a:sym typeface="+mn-ea"/>
              </a:rPr>
              <a:t>Naitik Patel    (2538069)</a:t>
            </a:r>
            <a:br>
              <a:rPr lang="en-GB" altLang="en-US" sz="1800" b="1" dirty="0">
                <a:latin typeface="Arial" panose="020B0604020202020204" pitchFamily="34" charset="0"/>
              </a:rPr>
            </a:br>
            <a:r>
              <a:rPr lang="en-GB" altLang="en-US" sz="1800" b="1" dirty="0">
                <a:latin typeface="Arial" panose="020B0604020202020204" pitchFamily="34" charset="0"/>
                <a:sym typeface="+mn-ea"/>
              </a:rPr>
              <a:t>Meet Dholiya  (2532977)</a:t>
            </a:r>
            <a:endParaRPr lang="en-GB" altLang="en-US" sz="1800" b="1" dirty="0">
              <a:latin typeface="Arial" panose="020B0604020202020204" pitchFamily="34" charset="0"/>
              <a:sym typeface="+mn-ea"/>
            </a:endParaRPr>
          </a:p>
        </p:txBody>
      </p:sp>
      <p:pic>
        <p:nvPicPr>
          <p:cNvPr id="1025" name="Picture 2"/>
          <p:cNvPicPr>
            <a:picLocks noChangeAspect="1" noChangeArrowheads="1"/>
          </p:cNvPicPr>
          <p:nvPr/>
        </p:nvPicPr>
        <p:blipFill>
          <a:blip r:embed="rId1">
            <a:extLst>
              <a:ext uri="{28A0092B-C50C-407E-A947-70E740481C1C}">
                <a14:useLocalDpi xmlns:a14="http://schemas.microsoft.com/office/drawing/2010/main" val="0"/>
              </a:ext>
            </a:extLst>
          </a:blip>
          <a:srcRect l="9706" t="16325" r="10352" b="17850"/>
          <a:stretch>
            <a:fillRect/>
          </a:stretch>
        </p:blipFill>
        <p:spPr bwMode="auto">
          <a:xfrm>
            <a:off x="3952240" y="467360"/>
            <a:ext cx="2979420" cy="102933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24915" y="915035"/>
            <a:ext cx="9370060" cy="3398520"/>
          </a:xfrm>
        </p:spPr>
        <p:txBody>
          <a:bodyPr/>
          <a:lstStyle/>
          <a:p>
            <a:r>
              <a:rPr lang="en-US" sz="5400" b="1" dirty="0"/>
              <a:t>Recruitment, Selection and Orientation at Unilever</a:t>
            </a:r>
            <a:endParaRPr lang="en-IN" sz="5400" b="1"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5700" y="707390"/>
            <a:ext cx="8825230" cy="833755"/>
          </a:xfrm>
        </p:spPr>
        <p:txBody>
          <a:bodyPr/>
          <a:lstStyle/>
          <a:p>
            <a:r>
              <a:rPr lang="en-US" sz="5400" b="1" dirty="0">
                <a:latin typeface="Times New Roman" panose="02020603050405020304" pitchFamily="18" charset="0"/>
                <a:cs typeface="Times New Roman" panose="02020603050405020304" pitchFamily="18" charset="0"/>
                <a:sym typeface="+mn-ea"/>
              </a:rPr>
              <a:t>Table of Contents</a:t>
            </a:r>
            <a:endParaRPr lang="en-IN" sz="5400" b="1" dirty="0"/>
          </a:p>
        </p:txBody>
      </p:sp>
      <p:sp>
        <p:nvSpPr>
          <p:cNvPr id="3" name="Subtitle 2"/>
          <p:cNvSpPr>
            <a:spLocks noGrp="1"/>
          </p:cNvSpPr>
          <p:nvPr>
            <p:ph type="subTitle" idx="1"/>
          </p:nvPr>
        </p:nvSpPr>
        <p:spPr>
          <a:xfrm>
            <a:off x="1155065" y="1541145"/>
            <a:ext cx="8825865" cy="3538220"/>
          </a:xfrm>
        </p:spPr>
        <p:txBody>
          <a:bodyPr>
            <a:noAutofit/>
          </a:bodyPr>
          <a:lstStyle/>
          <a:p>
            <a:pPr marL="228600" indent="-228600">
              <a:spcBef>
                <a:spcPts val="0"/>
              </a:spcBef>
              <a:spcAft>
                <a:spcPts val="0"/>
              </a:spcAft>
              <a:buFont typeface="Arial" panose="020B0604020202020204" pitchFamily="34" charset="0"/>
              <a:buAutoNum type="arabicPeriod"/>
            </a:pPr>
            <a:r>
              <a:rPr lang="en-IN" sz="1600" cap="none" dirty="0">
                <a:solidFill>
                  <a:schemeClr val="tx1"/>
                </a:solidFill>
                <a:sym typeface="+mn-ea"/>
              </a:rPr>
              <a:t> Introduction to the Topic and Unilever </a:t>
            </a:r>
            <a:endParaRPr lang="en-IN" sz="1600" cap="none" dirty="0">
              <a:solidFill>
                <a:schemeClr val="tx1"/>
              </a:solidFill>
            </a:endParaRPr>
          </a:p>
          <a:p>
            <a:pPr marL="228600" indent="-228600">
              <a:spcBef>
                <a:spcPts val="0"/>
              </a:spcBef>
              <a:spcAft>
                <a:spcPts val="0"/>
              </a:spcAft>
              <a:buAutoNum type="arabicPeriod"/>
            </a:pPr>
            <a:r>
              <a:rPr lang="en-IN" sz="1600" cap="none" dirty="0">
                <a:solidFill>
                  <a:schemeClr val="tx1"/>
                </a:solidFill>
                <a:sym typeface="+mn-ea"/>
              </a:rPr>
              <a:t> Strategic Context of RS&amp;O in HRM </a:t>
            </a:r>
            <a:endParaRPr lang="en-IN" sz="1600" cap="none" dirty="0">
              <a:solidFill>
                <a:schemeClr val="tx1"/>
              </a:solidFill>
            </a:endParaRPr>
          </a:p>
          <a:p>
            <a:pPr marL="228600" indent="-228600">
              <a:spcBef>
                <a:spcPts val="0"/>
              </a:spcBef>
              <a:spcAft>
                <a:spcPts val="0"/>
              </a:spcAft>
              <a:buAutoNum type="arabicPeriod"/>
            </a:pPr>
            <a:r>
              <a:rPr lang="en-IN" sz="1600" cap="none" dirty="0">
                <a:solidFill>
                  <a:schemeClr val="tx1"/>
                </a:solidFill>
                <a:sym typeface="+mn-ea"/>
              </a:rPr>
              <a:t> Current Policies and Practices – Recruitment at Unilever </a:t>
            </a:r>
            <a:endParaRPr lang="en-IN" sz="1600" cap="none" dirty="0">
              <a:solidFill>
                <a:schemeClr val="tx1"/>
              </a:solidFill>
            </a:endParaRPr>
          </a:p>
          <a:p>
            <a:pPr marL="228600" indent="-228600">
              <a:spcBef>
                <a:spcPts val="0"/>
              </a:spcBef>
              <a:spcAft>
                <a:spcPts val="0"/>
              </a:spcAft>
              <a:buAutoNum type="arabicPeriod"/>
            </a:pPr>
            <a:r>
              <a:rPr lang="en-IN" sz="1600" cap="none" dirty="0">
                <a:solidFill>
                  <a:schemeClr val="tx1"/>
                </a:solidFill>
                <a:sym typeface="+mn-ea"/>
              </a:rPr>
              <a:t> Current Policies and Practices – Selection at Unilever </a:t>
            </a:r>
            <a:endParaRPr lang="en-IN" sz="1600" cap="none" dirty="0">
              <a:solidFill>
                <a:schemeClr val="tx1"/>
              </a:solidFill>
            </a:endParaRPr>
          </a:p>
          <a:p>
            <a:pPr marL="228600" indent="-228600">
              <a:spcBef>
                <a:spcPts val="0"/>
              </a:spcBef>
              <a:spcAft>
                <a:spcPts val="0"/>
              </a:spcAft>
              <a:buAutoNum type="arabicPeriod"/>
            </a:pPr>
            <a:r>
              <a:rPr lang="en-IN" sz="1600" cap="none" dirty="0">
                <a:solidFill>
                  <a:schemeClr val="tx1"/>
                </a:solidFill>
                <a:sym typeface="+mn-ea"/>
              </a:rPr>
              <a:t> Current Policies and Practices – Orientation/Onboarding is </a:t>
            </a:r>
            <a:endParaRPr lang="en-IN" sz="1600" cap="none" dirty="0">
              <a:solidFill>
                <a:schemeClr val="tx1"/>
              </a:solidFill>
            </a:endParaRPr>
          </a:p>
          <a:p>
            <a:pPr marL="228600" indent="-228600">
              <a:spcBef>
                <a:spcPts val="0"/>
              </a:spcBef>
              <a:spcAft>
                <a:spcPts val="0"/>
              </a:spcAft>
              <a:buAutoNum type="arabicPeriod"/>
            </a:pPr>
            <a:r>
              <a:rPr lang="en-IN" sz="1600" cap="none" dirty="0">
                <a:solidFill>
                  <a:schemeClr val="tx1"/>
                </a:solidFill>
                <a:sym typeface="+mn-ea"/>
              </a:rPr>
              <a:t> Key HRM Models in RS&amp;O </a:t>
            </a:r>
            <a:endParaRPr lang="en-IN" sz="1600" cap="none" dirty="0">
              <a:solidFill>
                <a:schemeClr val="tx1"/>
              </a:solidFill>
            </a:endParaRPr>
          </a:p>
          <a:p>
            <a:pPr marL="228600" indent="-228600">
              <a:spcBef>
                <a:spcPts val="0"/>
              </a:spcBef>
              <a:spcAft>
                <a:spcPts val="0"/>
              </a:spcAft>
              <a:buAutoNum type="arabicPeriod"/>
            </a:pPr>
            <a:r>
              <a:rPr lang="en-IN" sz="1600" cap="none" dirty="0">
                <a:solidFill>
                  <a:schemeClr val="tx1"/>
                </a:solidFill>
                <a:sym typeface="+mn-ea"/>
              </a:rPr>
              <a:t> Current Opportunities for Enhancement </a:t>
            </a:r>
            <a:endParaRPr lang="en-IN" sz="1600" cap="none" dirty="0">
              <a:solidFill>
                <a:schemeClr val="tx1"/>
              </a:solidFill>
            </a:endParaRPr>
          </a:p>
          <a:p>
            <a:pPr marL="228600" indent="-228600">
              <a:spcBef>
                <a:spcPts val="0"/>
              </a:spcBef>
              <a:spcAft>
                <a:spcPts val="0"/>
              </a:spcAft>
              <a:buAutoNum type="arabicPeriod"/>
            </a:pPr>
            <a:r>
              <a:rPr lang="en-IN" sz="1600" cap="none" dirty="0">
                <a:solidFill>
                  <a:schemeClr val="tx1"/>
                </a:solidFill>
                <a:sym typeface="+mn-ea"/>
              </a:rPr>
              <a:t> Influence of AI and Digital Technologies (Opportunities) </a:t>
            </a:r>
            <a:endParaRPr lang="en-IN" sz="1600" cap="none" dirty="0">
              <a:solidFill>
                <a:schemeClr val="tx1"/>
              </a:solidFill>
            </a:endParaRPr>
          </a:p>
          <a:p>
            <a:pPr marL="228600" indent="-228600">
              <a:spcBef>
                <a:spcPts val="0"/>
              </a:spcBef>
              <a:spcAft>
                <a:spcPts val="0"/>
              </a:spcAft>
              <a:buAutoNum type="arabicPeriod"/>
            </a:pPr>
            <a:r>
              <a:rPr lang="en-IN" sz="1600" cap="none" dirty="0">
                <a:solidFill>
                  <a:schemeClr val="tx1"/>
                </a:solidFill>
                <a:sym typeface="+mn-ea"/>
              </a:rPr>
              <a:t> Current Challenges </a:t>
            </a:r>
            <a:endParaRPr lang="en-IN" sz="1600" cap="none" dirty="0">
              <a:solidFill>
                <a:schemeClr val="tx1"/>
              </a:solidFill>
            </a:endParaRPr>
          </a:p>
          <a:p>
            <a:pPr marL="228600" indent="-228600">
              <a:spcBef>
                <a:spcPts val="0"/>
              </a:spcBef>
              <a:spcAft>
                <a:spcPts val="0"/>
              </a:spcAft>
              <a:buAutoNum type="arabicPeriod"/>
            </a:pPr>
            <a:r>
              <a:rPr lang="en-IN" sz="1600" cap="none" dirty="0">
                <a:solidFill>
                  <a:schemeClr val="tx1"/>
                </a:solidFill>
                <a:sym typeface="+mn-ea"/>
              </a:rPr>
              <a:t> Challenges from AI and Digital Technologies </a:t>
            </a:r>
            <a:endParaRPr lang="en-IN" sz="1600" cap="none" dirty="0">
              <a:solidFill>
                <a:schemeClr val="tx1"/>
              </a:solidFill>
            </a:endParaRPr>
          </a:p>
          <a:p>
            <a:pPr marL="228600" indent="-228600">
              <a:spcBef>
                <a:spcPts val="0"/>
              </a:spcBef>
              <a:spcAft>
                <a:spcPts val="0"/>
              </a:spcAft>
              <a:buAutoNum type="arabicPeriod"/>
            </a:pPr>
            <a:r>
              <a:rPr lang="en-IN" sz="1600" cap="none" dirty="0">
                <a:solidFill>
                  <a:schemeClr val="tx1"/>
                </a:solidFill>
                <a:sym typeface="+mn-ea"/>
              </a:rPr>
              <a:t> Root-Cause Analysis </a:t>
            </a:r>
            <a:endParaRPr lang="en-IN" sz="1600" cap="none" dirty="0">
              <a:solidFill>
                <a:schemeClr val="tx1"/>
              </a:solidFill>
            </a:endParaRPr>
          </a:p>
          <a:p>
            <a:pPr marL="228600" indent="-228600">
              <a:spcBef>
                <a:spcPts val="0"/>
              </a:spcBef>
              <a:spcAft>
                <a:spcPts val="0"/>
              </a:spcAft>
              <a:buAutoNum type="arabicPeriod"/>
            </a:pPr>
            <a:r>
              <a:rPr lang="en-IN" sz="1600" cap="none" dirty="0">
                <a:solidFill>
                  <a:schemeClr val="tx1"/>
                </a:solidFill>
                <a:sym typeface="+mn-ea"/>
              </a:rPr>
              <a:t> Root-Cause Analysis with Model</a:t>
            </a:r>
            <a:endParaRPr lang="en-IN" sz="1600" cap="none" dirty="0">
              <a:solidFill>
                <a:schemeClr val="tx1"/>
              </a:solidFill>
            </a:endParaRPr>
          </a:p>
          <a:p>
            <a:pPr marL="228600" indent="-228600">
              <a:spcBef>
                <a:spcPts val="0"/>
              </a:spcBef>
              <a:spcAft>
                <a:spcPts val="0"/>
              </a:spcAft>
              <a:buAutoNum type="arabicPeriod"/>
            </a:pPr>
            <a:r>
              <a:rPr lang="en-IN" sz="1600" cap="none" dirty="0">
                <a:solidFill>
                  <a:schemeClr val="tx1"/>
                </a:solidFill>
                <a:sym typeface="+mn-ea"/>
              </a:rPr>
              <a:t> Evidence-Based Recommendations (1) </a:t>
            </a:r>
            <a:endParaRPr lang="en-IN" sz="1600" cap="none" dirty="0">
              <a:solidFill>
                <a:schemeClr val="tx1"/>
              </a:solidFill>
            </a:endParaRPr>
          </a:p>
          <a:p>
            <a:pPr marL="228600" indent="-228600">
              <a:spcBef>
                <a:spcPts val="0"/>
              </a:spcBef>
              <a:spcAft>
                <a:spcPts val="0"/>
              </a:spcAft>
              <a:buAutoNum type="arabicPeriod"/>
            </a:pPr>
            <a:r>
              <a:rPr lang="en-IN" sz="1600" cap="none" dirty="0">
                <a:solidFill>
                  <a:schemeClr val="tx1"/>
                </a:solidFill>
                <a:sym typeface="+mn-ea"/>
              </a:rPr>
              <a:t> Evidence-Based Recommendations (2) </a:t>
            </a:r>
            <a:endParaRPr lang="en-IN" sz="1600" cap="none" dirty="0">
              <a:solidFill>
                <a:schemeClr val="tx1"/>
              </a:solidFill>
            </a:endParaRPr>
          </a:p>
          <a:p>
            <a:pPr marL="228600" indent="-228600">
              <a:spcBef>
                <a:spcPts val="0"/>
              </a:spcBef>
              <a:spcAft>
                <a:spcPts val="0"/>
              </a:spcAft>
              <a:buAutoNum type="arabicPeriod"/>
            </a:pPr>
            <a:r>
              <a:rPr lang="en-IN" sz="1600" cap="none" dirty="0">
                <a:solidFill>
                  <a:schemeClr val="tx1"/>
                </a:solidFill>
                <a:sym typeface="+mn-ea"/>
              </a:rPr>
              <a:t> Recommendations Grounded in Best Practice </a:t>
            </a:r>
            <a:endParaRPr lang="en-IN" sz="1600" cap="none" dirty="0">
              <a:solidFill>
                <a:schemeClr val="tx1"/>
              </a:solidFill>
            </a:endParaRPr>
          </a:p>
          <a:p>
            <a:pPr marL="228600" indent="-228600">
              <a:spcBef>
                <a:spcPts val="0"/>
              </a:spcBef>
              <a:spcAft>
                <a:spcPts val="0"/>
              </a:spcAft>
              <a:buAutoNum type="arabicPeriod"/>
            </a:pPr>
            <a:r>
              <a:rPr lang="en-IN" sz="1600" cap="none" dirty="0">
                <a:solidFill>
                  <a:schemeClr val="tx1"/>
                </a:solidFill>
                <a:sym typeface="+mn-ea"/>
              </a:rPr>
              <a:t> Future-of-Work Implications (5-10 Years) </a:t>
            </a:r>
            <a:endParaRPr lang="en-IN" sz="1600" cap="none" dirty="0">
              <a:solidFill>
                <a:schemeClr val="tx1"/>
              </a:solidFill>
            </a:endParaRPr>
          </a:p>
          <a:p>
            <a:pPr marL="228600" indent="-228600">
              <a:spcBef>
                <a:spcPts val="0"/>
              </a:spcBef>
              <a:spcAft>
                <a:spcPts val="0"/>
              </a:spcAft>
              <a:buAutoNum type="arabicPeriod"/>
            </a:pPr>
            <a:r>
              <a:rPr lang="en-IN" sz="1600" cap="none" dirty="0">
                <a:solidFill>
                  <a:schemeClr val="tx1"/>
                </a:solidFill>
                <a:sym typeface="+mn-ea"/>
              </a:rPr>
              <a:t> Future Implications – AI and Emerging Tech </a:t>
            </a:r>
            <a:endParaRPr lang="en-IN" sz="1600" cap="none" dirty="0">
              <a:solidFill>
                <a:schemeClr val="tx1"/>
              </a:solidFill>
            </a:endParaRPr>
          </a:p>
          <a:p>
            <a:pPr marL="228600" indent="-228600">
              <a:spcBef>
                <a:spcPts val="0"/>
              </a:spcBef>
              <a:spcAft>
                <a:spcPts val="0"/>
              </a:spcAft>
              <a:buAutoNum type="arabicPeriod"/>
            </a:pPr>
            <a:r>
              <a:rPr lang="en-IN" sz="1600" cap="none" dirty="0">
                <a:solidFill>
                  <a:schemeClr val="tx1"/>
                </a:solidFill>
                <a:sym typeface="+mn-ea"/>
              </a:rPr>
              <a:t> Organizational Preparation for the Future </a:t>
            </a:r>
            <a:endParaRPr lang="en-IN" sz="1600" cap="none" dirty="0">
              <a:solidFill>
                <a:schemeClr val="tx1"/>
              </a:solidFill>
            </a:endParaRPr>
          </a:p>
          <a:p>
            <a:pPr marL="228600" indent="-228600">
              <a:spcBef>
                <a:spcPts val="0"/>
              </a:spcBef>
              <a:spcAft>
                <a:spcPts val="0"/>
              </a:spcAft>
              <a:buAutoNum type="arabicPeriod"/>
            </a:pPr>
            <a:r>
              <a:rPr lang="en-IN" sz="1600" cap="none" dirty="0">
                <a:solidFill>
                  <a:schemeClr val="tx1"/>
                </a:solidFill>
                <a:sym typeface="+mn-ea"/>
              </a:rPr>
              <a:t> Synthesis and Overall HRM Strategy </a:t>
            </a:r>
            <a:endParaRPr lang="en-IN" sz="1600" cap="none" dirty="0">
              <a:solidFill>
                <a:schemeClr val="tx1"/>
              </a:solidFill>
            </a:endParaRPr>
          </a:p>
          <a:p>
            <a:pPr marL="228600" indent="-228600">
              <a:spcBef>
                <a:spcPts val="0"/>
              </a:spcBef>
              <a:spcAft>
                <a:spcPts val="0"/>
              </a:spcAft>
              <a:buAutoNum type="arabicPeriod"/>
            </a:pPr>
            <a:r>
              <a:rPr lang="en-IN" sz="1600" cap="none" dirty="0">
                <a:solidFill>
                  <a:schemeClr val="tx1"/>
                </a:solidFill>
                <a:sym typeface="+mn-ea"/>
              </a:rPr>
              <a:t> Conclusion and Forward-Looking Insights</a:t>
            </a:r>
            <a:endParaRPr lang="en-IN" sz="1600" cap="none" dirty="0">
              <a:solidFill>
                <a:schemeClr val="tx1"/>
              </a:solidFill>
              <a:sym typeface="+mn-ea"/>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Introduction to Unilever and HRM Overview</a:t>
            </a:r>
            <a:endParaRPr lang="en-IN" dirty="0"/>
          </a:p>
        </p:txBody>
      </p:sp>
      <p:sp>
        <p:nvSpPr>
          <p:cNvPr id="3" name="Content Placeholder 2"/>
          <p:cNvSpPr>
            <a:spLocks noGrp="1"/>
          </p:cNvSpPr>
          <p:nvPr>
            <p:ph idx="1"/>
          </p:nvPr>
        </p:nvSpPr>
        <p:spPr>
          <a:xfrm>
            <a:off x="357189" y="2052918"/>
            <a:ext cx="5943600" cy="4519332"/>
          </a:xfrm>
        </p:spPr>
        <p:txBody>
          <a:bodyPr>
            <a:normAutofit fontScale="70000" lnSpcReduction="20000"/>
          </a:bodyPr>
          <a:lstStyle/>
          <a:p>
            <a:pPr lvl="0" algn="just"/>
            <a:r>
              <a:rPr lang="en-IN" dirty="0"/>
              <a:t>Unilever is one of the world's largest fast-moving consumer goods (FMCG) companies, operating in </a:t>
            </a:r>
            <a:r>
              <a:rPr lang="en-IN" b="1" dirty="0"/>
              <a:t>190 countries</a:t>
            </a:r>
            <a:r>
              <a:rPr lang="en-IN" dirty="0"/>
              <a:t> with </a:t>
            </a:r>
            <a:r>
              <a:rPr lang="en-IN" b="1" dirty="0"/>
              <a:t>€50.5 billion turnover in 2025</a:t>
            </a:r>
            <a:r>
              <a:rPr lang="en-IN" dirty="0"/>
              <a:t> and serving </a:t>
            </a:r>
            <a:r>
              <a:rPr lang="en-IN" b="1" dirty="0"/>
              <a:t>3.7 billion consumers daily</a:t>
            </a:r>
            <a:r>
              <a:rPr lang="en-IN" dirty="0"/>
              <a:t>, making strategic HRM essential for global competitiveness. </a:t>
            </a:r>
            <a:endParaRPr lang="en-IN" dirty="0"/>
          </a:p>
          <a:p>
            <a:pPr lvl="0" algn="just"/>
            <a:r>
              <a:rPr lang="en-IN" dirty="0"/>
              <a:t>The company employs approximately </a:t>
            </a:r>
            <a:r>
              <a:rPr lang="en-IN" b="1" dirty="0"/>
              <a:t>96,000 people</a:t>
            </a:r>
            <a:r>
              <a:rPr lang="en-IN" dirty="0"/>
              <a:t> across manufacturing, R&amp;D, marketing, supply chain and corporate functions, requiring consistent recruitment, selection and orientation practices across diverse markets </a:t>
            </a:r>
            <a:r>
              <a:rPr lang="en-GB" dirty="0"/>
              <a:t>(</a:t>
            </a:r>
            <a:r>
              <a:rPr lang="en-GB" dirty="0" err="1"/>
              <a:t>Akter</a:t>
            </a:r>
            <a:r>
              <a:rPr lang="en-GB" dirty="0"/>
              <a:t>, 2025)</a:t>
            </a:r>
            <a:r>
              <a:rPr lang="en-IN" dirty="0"/>
              <a:t>. </a:t>
            </a:r>
            <a:endParaRPr lang="en-IN" dirty="0"/>
          </a:p>
          <a:p>
            <a:pPr lvl="0" algn="just"/>
            <a:r>
              <a:rPr lang="en-IN" dirty="0"/>
              <a:t>Unilever's </a:t>
            </a:r>
            <a:r>
              <a:rPr lang="en-IN" b="1" dirty="0"/>
              <a:t>"Fit for the AI Age"</a:t>
            </a:r>
            <a:r>
              <a:rPr lang="en-IN" dirty="0"/>
              <a:t> strategy positions talent acquisition as a strategic capability by combining digital technologies, AI and human-centred leadership to build future-ready workforces. </a:t>
            </a:r>
            <a:endParaRPr lang="en-IN" dirty="0"/>
          </a:p>
          <a:p>
            <a:pPr lvl="0" algn="just"/>
            <a:r>
              <a:rPr lang="en-IN" dirty="0"/>
              <a:t>HRM supports Unilever's business strategy by attracting high-performing employees, developing critical capabilities and strengthening organisational agility to achieve sustainable long-term growth. </a:t>
            </a:r>
            <a:endParaRPr lang="en-IN" dirty="0"/>
          </a:p>
          <a:p>
            <a:pPr lvl="0" algn="just"/>
            <a:r>
              <a:rPr lang="en-IN" dirty="0"/>
              <a:t>This presentation evaluates Unilever's recruitment, selection and orientation practices, identifies opportunities and challenges, analyses root causes, and proposes evidence-based HR recommendations supported by current research. </a:t>
            </a:r>
            <a:endParaRPr lang="en-IN" dirty="0"/>
          </a:p>
          <a:p>
            <a:pPr algn="just"/>
            <a:endParaRPr lang="en-IN" dirty="0"/>
          </a:p>
        </p:txBody>
      </p:sp>
      <p:pic>
        <p:nvPicPr>
          <p:cNvPr id="5" name="Picture 4"/>
          <p:cNvPicPr>
            <a:picLocks noChangeAspect="1"/>
          </p:cNvPicPr>
          <p:nvPr/>
        </p:nvPicPr>
        <p:blipFill>
          <a:blip r:embed="rId1"/>
          <a:stretch>
            <a:fillRect/>
          </a:stretch>
        </p:blipFill>
        <p:spPr>
          <a:xfrm>
            <a:off x="6634921" y="2367244"/>
            <a:ext cx="5128454" cy="3504920"/>
          </a:xfrm>
          <a:prstGeom prst="rect">
            <a:avLst/>
          </a:prstGeom>
        </p:spPr>
      </p:pic>
      <p:sp>
        <p:nvSpPr>
          <p:cNvPr id="6" name="Rectangle 5"/>
          <p:cNvSpPr/>
          <p:nvPr/>
        </p:nvSpPr>
        <p:spPr>
          <a:xfrm>
            <a:off x="8720491" y="5872164"/>
            <a:ext cx="957313" cy="246221"/>
          </a:xfrm>
          <a:prstGeom prst="rect">
            <a:avLst/>
          </a:prstGeom>
        </p:spPr>
        <p:txBody>
          <a:bodyPr wrap="none">
            <a:spAutoFit/>
          </a:bodyPr>
          <a:lstStyle/>
          <a:p>
            <a:r>
              <a:rPr lang="en-GB" sz="1000" dirty="0" smtClean="0"/>
              <a:t>(</a:t>
            </a:r>
            <a:r>
              <a:rPr lang="en-GB" sz="1000" dirty="0" err="1" smtClean="0"/>
              <a:t>Akter</a:t>
            </a:r>
            <a:r>
              <a:rPr lang="en-GB" sz="1000" dirty="0" smtClean="0"/>
              <a:t>, 2025)</a:t>
            </a:r>
            <a:endParaRPr lang="en-IN"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Recruitment, Selection and Orientation – Conceptual Overview</a:t>
            </a:r>
            <a:endParaRPr lang="en-IN" dirty="0"/>
          </a:p>
        </p:txBody>
      </p:sp>
      <p:sp>
        <p:nvSpPr>
          <p:cNvPr id="3" name="Content Placeholder 2"/>
          <p:cNvSpPr>
            <a:spLocks noGrp="1"/>
          </p:cNvSpPr>
          <p:nvPr>
            <p:ph idx="1"/>
          </p:nvPr>
        </p:nvSpPr>
        <p:spPr>
          <a:xfrm>
            <a:off x="342900" y="2052918"/>
            <a:ext cx="6500813" cy="4505045"/>
          </a:xfrm>
        </p:spPr>
        <p:txBody>
          <a:bodyPr>
            <a:normAutofit fontScale="77500" lnSpcReduction="20000"/>
          </a:bodyPr>
          <a:lstStyle/>
          <a:p>
            <a:pPr lvl="0" algn="just"/>
            <a:r>
              <a:rPr lang="en-IN" dirty="0"/>
              <a:t>Recruitment involves attracting qualified candidates, selection identifies the best organisational fit, while orientation accelerates employee integration, productivity and long-term retention through structured onboarding. </a:t>
            </a:r>
            <a:endParaRPr lang="en-IN" dirty="0"/>
          </a:p>
          <a:p>
            <a:pPr lvl="0" algn="just"/>
            <a:r>
              <a:rPr lang="en-IN" dirty="0"/>
              <a:t>Strategic Human Resource Management (SHRM) argues that effective recruitment and onboarding create sustainable competitive advantage by aligning people capabilities with organisational objectives. </a:t>
            </a:r>
            <a:endParaRPr lang="en-IN" dirty="0"/>
          </a:p>
          <a:p>
            <a:pPr lvl="0" algn="just"/>
            <a:r>
              <a:rPr lang="en-IN" dirty="0"/>
              <a:t>Organisations with structured onboarding improve new-hire retention by </a:t>
            </a:r>
            <a:r>
              <a:rPr lang="en-IN" b="1" dirty="0"/>
              <a:t>over 80%</a:t>
            </a:r>
            <a:r>
              <a:rPr lang="en-IN" dirty="0"/>
              <a:t> and productivity by </a:t>
            </a:r>
            <a:r>
              <a:rPr lang="en-IN" b="1" dirty="0"/>
              <a:t>more than 70%</a:t>
            </a:r>
            <a:r>
              <a:rPr lang="en-IN" dirty="0"/>
              <a:t>, demonstrating the strategic value of effective orientation programmes </a:t>
            </a:r>
            <a:r>
              <a:rPr lang="en-GB" dirty="0"/>
              <a:t>(</a:t>
            </a:r>
            <a:r>
              <a:rPr lang="en-GB" dirty="0" err="1"/>
              <a:t>Boateng</a:t>
            </a:r>
            <a:r>
              <a:rPr lang="en-GB" dirty="0"/>
              <a:t> et al., 2025)</a:t>
            </a:r>
            <a:r>
              <a:rPr lang="en-IN" dirty="0"/>
              <a:t>. </a:t>
            </a:r>
            <a:endParaRPr lang="en-IN" dirty="0"/>
          </a:p>
          <a:p>
            <a:pPr lvl="0" algn="just"/>
            <a:r>
              <a:rPr lang="en-IN" dirty="0"/>
              <a:t>Modern recruitment increasingly incorporates AI-enabled screening, digital assessments and predictive analytics to improve hiring speed, quality and candidate experience across global organisations. </a:t>
            </a:r>
            <a:endParaRPr lang="en-IN" dirty="0"/>
          </a:p>
          <a:p>
            <a:pPr lvl="0" algn="just"/>
            <a:r>
              <a:rPr lang="en-IN" dirty="0"/>
              <a:t>Consequently, recruitment, selection and orientation have evolved from administrative functions into strategic HR processes supporting organisational innovation, diversity and workforce resilience. </a:t>
            </a:r>
            <a:endParaRPr lang="en-IN" dirty="0"/>
          </a:p>
          <a:p>
            <a:pPr algn="just"/>
            <a:endParaRPr lang="en-IN" dirty="0"/>
          </a:p>
        </p:txBody>
      </p:sp>
      <p:pic>
        <p:nvPicPr>
          <p:cNvPr id="2050" name="Picture 2" descr="Key Difference Between Recruitment and Selection"/>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7086600" y="2502032"/>
            <a:ext cx="4857750" cy="3299608"/>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757094" y="5801640"/>
            <a:ext cx="1516762" cy="246221"/>
          </a:xfrm>
          <a:prstGeom prst="rect">
            <a:avLst/>
          </a:prstGeom>
        </p:spPr>
        <p:txBody>
          <a:bodyPr wrap="none">
            <a:spAutoFit/>
          </a:bodyPr>
          <a:lstStyle/>
          <a:p>
            <a:r>
              <a:rPr lang="en-GB" sz="1000" dirty="0" smtClean="0"/>
              <a:t>(</a:t>
            </a:r>
            <a:r>
              <a:rPr lang="en-GB" sz="1000" dirty="0" err="1" smtClean="0"/>
              <a:t>Boateng</a:t>
            </a:r>
            <a:r>
              <a:rPr lang="en-GB" sz="1000" dirty="0" smtClean="0"/>
              <a:t> et al., 2025)</a:t>
            </a:r>
            <a:endParaRPr lang="en-IN" sz="1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Unilever's Current Recruitment Strategy</a:t>
            </a:r>
            <a:endParaRPr lang="en-IN" dirty="0"/>
          </a:p>
        </p:txBody>
      </p:sp>
      <p:sp>
        <p:nvSpPr>
          <p:cNvPr id="3" name="Content Placeholder 2"/>
          <p:cNvSpPr>
            <a:spLocks noGrp="1"/>
          </p:cNvSpPr>
          <p:nvPr>
            <p:ph idx="1"/>
          </p:nvPr>
        </p:nvSpPr>
        <p:spPr>
          <a:xfrm>
            <a:off x="114301" y="2052918"/>
            <a:ext cx="6686550" cy="4547907"/>
          </a:xfrm>
        </p:spPr>
        <p:txBody>
          <a:bodyPr>
            <a:normAutofit fontScale="85000" lnSpcReduction="20000"/>
          </a:bodyPr>
          <a:lstStyle/>
          <a:p>
            <a:pPr lvl="0" algn="just"/>
            <a:r>
              <a:rPr lang="en-IN" dirty="0"/>
              <a:t>Unilever recruits globally through its careers platform, LinkedIn, university partnerships, the </a:t>
            </a:r>
            <a:r>
              <a:rPr lang="en-IN" b="1" dirty="0"/>
              <a:t>Unilever Future Leaders Programme (UFLP)</a:t>
            </a:r>
            <a:r>
              <a:rPr lang="en-IN" dirty="0"/>
              <a:t> and experienced professional hiring to attract diverse talent. </a:t>
            </a:r>
            <a:endParaRPr lang="en-IN" dirty="0"/>
          </a:p>
          <a:p>
            <a:pPr lvl="0" algn="just"/>
            <a:r>
              <a:rPr lang="en-IN" dirty="0"/>
              <a:t>The company focuses on hiring individuals possessing digital, AI, sustainability and leadership capabilities that directly support its </a:t>
            </a:r>
            <a:r>
              <a:rPr lang="en-IN" b="1" dirty="0"/>
              <a:t>"Play to Win"</a:t>
            </a:r>
            <a:r>
              <a:rPr lang="en-IN" dirty="0"/>
              <a:t> culture and long-term business transformation </a:t>
            </a:r>
            <a:r>
              <a:rPr lang="en-GB" dirty="0"/>
              <a:t>(El </a:t>
            </a:r>
            <a:r>
              <a:rPr lang="en-GB" dirty="0" err="1"/>
              <a:t>Sabhet</a:t>
            </a:r>
            <a:r>
              <a:rPr lang="en-GB" dirty="0"/>
              <a:t> and </a:t>
            </a:r>
            <a:r>
              <a:rPr lang="en-GB" dirty="0" err="1"/>
              <a:t>Kurniawati</a:t>
            </a:r>
            <a:r>
              <a:rPr lang="en-GB" dirty="0"/>
              <a:t>, 2026)</a:t>
            </a:r>
            <a:r>
              <a:rPr lang="en-IN" dirty="0"/>
              <a:t>. </a:t>
            </a:r>
            <a:endParaRPr lang="en-IN" dirty="0"/>
          </a:p>
          <a:p>
            <a:pPr lvl="0" algn="just"/>
            <a:r>
              <a:rPr lang="en-IN" dirty="0"/>
              <a:t>Attracting and accelerating the best talent in value-driving roles is a strategic organisational priority under the </a:t>
            </a:r>
            <a:r>
              <a:rPr lang="en-IN" b="1" dirty="0"/>
              <a:t>"Uncompromising on Talent"</a:t>
            </a:r>
            <a:r>
              <a:rPr lang="en-IN" dirty="0"/>
              <a:t> initiative. </a:t>
            </a:r>
            <a:endParaRPr lang="en-IN" dirty="0"/>
          </a:p>
          <a:p>
            <a:pPr lvl="0" algn="just"/>
            <a:r>
              <a:rPr lang="en-IN" dirty="0"/>
              <a:t>Recruitment increasingly targets strategic growth markets such as </a:t>
            </a:r>
            <a:r>
              <a:rPr lang="en-IN" b="1" dirty="0"/>
              <a:t>India and the United States</a:t>
            </a:r>
            <a:r>
              <a:rPr lang="en-IN" dirty="0"/>
              <a:t>, reflecting Unilever's seven strategic growth priorities and future business expansion plans. </a:t>
            </a:r>
            <a:endParaRPr lang="en-IN" dirty="0"/>
          </a:p>
          <a:p>
            <a:pPr lvl="0" algn="just"/>
            <a:r>
              <a:rPr lang="en-IN" dirty="0"/>
              <a:t>Employer branding highlighting sustainability, diversity and innovation strengthens Unilever's ability to compete for highly skilled global professionals in increasingly competitive labour markets. </a:t>
            </a:r>
            <a:endParaRPr lang="en-IN" dirty="0"/>
          </a:p>
          <a:p>
            <a:pPr algn="just"/>
            <a:endParaRPr lang="en-IN" dirty="0"/>
          </a:p>
        </p:txBody>
      </p:sp>
      <p:pic>
        <p:nvPicPr>
          <p:cNvPr id="4" name="Picture 3"/>
          <p:cNvPicPr>
            <a:picLocks noChangeAspect="1"/>
          </p:cNvPicPr>
          <p:nvPr/>
        </p:nvPicPr>
        <p:blipFill>
          <a:blip r:embed="rId1"/>
          <a:stretch>
            <a:fillRect/>
          </a:stretch>
        </p:blipFill>
        <p:spPr>
          <a:xfrm>
            <a:off x="6972301" y="2638705"/>
            <a:ext cx="5094249" cy="2263336"/>
          </a:xfrm>
          <a:prstGeom prst="rect">
            <a:avLst/>
          </a:prstGeom>
        </p:spPr>
      </p:pic>
      <p:sp>
        <p:nvSpPr>
          <p:cNvPr id="5" name="Rectangle 4"/>
          <p:cNvSpPr/>
          <p:nvPr/>
        </p:nvSpPr>
        <p:spPr>
          <a:xfrm>
            <a:off x="8428421" y="4902041"/>
            <a:ext cx="2182008" cy="246221"/>
          </a:xfrm>
          <a:prstGeom prst="rect">
            <a:avLst/>
          </a:prstGeom>
        </p:spPr>
        <p:txBody>
          <a:bodyPr wrap="none">
            <a:spAutoFit/>
          </a:bodyPr>
          <a:lstStyle/>
          <a:p>
            <a:r>
              <a:rPr lang="en-GB" sz="1000" dirty="0" smtClean="0"/>
              <a:t>(El </a:t>
            </a:r>
            <a:r>
              <a:rPr lang="en-GB" sz="1000" dirty="0" err="1" smtClean="0"/>
              <a:t>Sabhet</a:t>
            </a:r>
            <a:r>
              <a:rPr lang="en-GB" sz="1000" dirty="0" smtClean="0"/>
              <a:t> and </a:t>
            </a:r>
            <a:r>
              <a:rPr lang="en-GB" sz="1000" dirty="0" err="1" smtClean="0"/>
              <a:t>Kurniawati</a:t>
            </a:r>
            <a:r>
              <a:rPr lang="en-GB" sz="1000" dirty="0" smtClean="0"/>
              <a:t>, 2026)</a:t>
            </a:r>
            <a:endParaRPr lang="en-IN" sz="1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Unilever's Current Selection Process</a:t>
            </a:r>
            <a:endParaRPr lang="en-IN" dirty="0"/>
          </a:p>
        </p:txBody>
      </p:sp>
      <p:sp>
        <p:nvSpPr>
          <p:cNvPr id="3" name="Content Placeholder 2"/>
          <p:cNvSpPr>
            <a:spLocks noGrp="1"/>
          </p:cNvSpPr>
          <p:nvPr>
            <p:ph idx="1"/>
          </p:nvPr>
        </p:nvSpPr>
        <p:spPr>
          <a:xfrm>
            <a:off x="0" y="1571625"/>
            <a:ext cx="6572250" cy="5286375"/>
          </a:xfrm>
        </p:spPr>
        <p:txBody>
          <a:bodyPr>
            <a:normAutofit fontScale="85000" lnSpcReduction="20000"/>
          </a:bodyPr>
          <a:lstStyle/>
          <a:p>
            <a:pPr lvl="0" algn="just"/>
            <a:r>
              <a:rPr lang="en-IN" dirty="0"/>
              <a:t>Unilever applies a competency-based selection process combining online applications, psychometric assessments, AI-supported screening, digital interviews and assessment centres to identify high-potential candidates. </a:t>
            </a:r>
            <a:endParaRPr lang="en-IN" dirty="0"/>
          </a:p>
          <a:p>
            <a:pPr lvl="0" algn="just"/>
            <a:r>
              <a:rPr lang="en-IN" dirty="0"/>
              <a:t>Digital assessment tools evaluate candidates' cognitive ability, leadership potential, problem-solving skills and behavioural competencies while improving consistency and reducing recruitment timelines across international markets. </a:t>
            </a:r>
            <a:endParaRPr lang="en-IN" dirty="0"/>
          </a:p>
          <a:p>
            <a:pPr lvl="0" algn="just"/>
            <a:r>
              <a:rPr lang="en-IN" dirty="0"/>
              <a:t>The organisation has strengthened succession planning through </a:t>
            </a:r>
            <a:r>
              <a:rPr lang="en-IN" b="1" dirty="0"/>
              <a:t>new profile assessments</a:t>
            </a:r>
            <a:r>
              <a:rPr lang="en-IN" dirty="0"/>
              <a:t> and </a:t>
            </a:r>
            <a:r>
              <a:rPr lang="en-IN" b="1" dirty="0"/>
              <a:t>Talent Accelerator Programmes</a:t>
            </a:r>
            <a:r>
              <a:rPr lang="en-IN" dirty="0"/>
              <a:t> to identify future leaders for high-value strategic positions </a:t>
            </a:r>
            <a:r>
              <a:rPr lang="en-GB" dirty="0"/>
              <a:t>(Hartono, 2025)</a:t>
            </a:r>
            <a:r>
              <a:rPr lang="en-IN" dirty="0"/>
              <a:t>. </a:t>
            </a:r>
            <a:endParaRPr lang="en-IN" dirty="0"/>
          </a:p>
          <a:p>
            <a:pPr lvl="0" algn="just"/>
            <a:r>
              <a:rPr lang="en-IN" dirty="0"/>
              <a:t>AI-supported recruitment systems improve efficiency by analysing applicant information while recruiters retain final hiring decisions to ensure fairness, organisational fit and ethical judgement. </a:t>
            </a:r>
            <a:endParaRPr lang="en-IN" dirty="0"/>
          </a:p>
          <a:p>
            <a:pPr lvl="0" algn="just"/>
            <a:r>
              <a:rPr lang="en-IN" dirty="0"/>
              <a:t>This structured selection process aligns with Person–Organisation Fit theory by selecting candidates whose competencies and values support long-term organisational performance. </a:t>
            </a:r>
            <a:endParaRPr lang="en-IN" dirty="0"/>
          </a:p>
          <a:p>
            <a:pPr algn="just"/>
            <a:endParaRPr lang="en-IN" dirty="0"/>
          </a:p>
        </p:txBody>
      </p:sp>
      <p:pic>
        <p:nvPicPr>
          <p:cNvPr id="4" name="Picture 3"/>
          <p:cNvPicPr>
            <a:picLocks noChangeAspect="1"/>
          </p:cNvPicPr>
          <p:nvPr/>
        </p:nvPicPr>
        <p:blipFill>
          <a:blip r:embed="rId1"/>
          <a:stretch>
            <a:fillRect/>
          </a:stretch>
        </p:blipFill>
        <p:spPr>
          <a:xfrm>
            <a:off x="6729413" y="2126786"/>
            <a:ext cx="5200904" cy="3375953"/>
          </a:xfrm>
          <a:prstGeom prst="rect">
            <a:avLst/>
          </a:prstGeom>
        </p:spPr>
      </p:pic>
      <p:sp>
        <p:nvSpPr>
          <p:cNvPr id="5" name="Rectangle 4"/>
          <p:cNvSpPr/>
          <p:nvPr/>
        </p:nvSpPr>
        <p:spPr>
          <a:xfrm>
            <a:off x="8761440" y="5653166"/>
            <a:ext cx="1136850" cy="246221"/>
          </a:xfrm>
          <a:prstGeom prst="rect">
            <a:avLst/>
          </a:prstGeom>
        </p:spPr>
        <p:txBody>
          <a:bodyPr wrap="none">
            <a:spAutoFit/>
          </a:bodyPr>
          <a:lstStyle/>
          <a:p>
            <a:r>
              <a:rPr lang="en-GB" sz="1000" dirty="0" smtClean="0"/>
              <a:t>(Hartono, 2025)</a:t>
            </a:r>
            <a:endParaRPr lang="en-IN" sz="1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Unilever's Orientation and Employee Onboarding Practices</a:t>
            </a:r>
            <a:endParaRPr lang="en-IN" dirty="0"/>
          </a:p>
        </p:txBody>
      </p:sp>
      <p:sp>
        <p:nvSpPr>
          <p:cNvPr id="3" name="Content Placeholder 2"/>
          <p:cNvSpPr>
            <a:spLocks noGrp="1"/>
          </p:cNvSpPr>
          <p:nvPr>
            <p:ph idx="1"/>
          </p:nvPr>
        </p:nvSpPr>
        <p:spPr>
          <a:xfrm>
            <a:off x="0" y="2052918"/>
            <a:ext cx="6726330" cy="4605057"/>
          </a:xfrm>
        </p:spPr>
        <p:txBody>
          <a:bodyPr>
            <a:normAutofit fontScale="77500" lnSpcReduction="20000"/>
          </a:bodyPr>
          <a:lstStyle/>
          <a:p>
            <a:pPr lvl="0" algn="just"/>
            <a:r>
              <a:rPr lang="en-IN" dirty="0"/>
              <a:t>Unilever delivers structured onboarding programmes introducing organisational culture, compliance requirements, digital systems, sustainability commitments and performance expectations for new employees across global operations. </a:t>
            </a:r>
            <a:endParaRPr lang="en-IN" dirty="0"/>
          </a:p>
          <a:p>
            <a:pPr lvl="0" algn="just"/>
            <a:r>
              <a:rPr lang="en-IN" dirty="0"/>
              <a:t>The organisation promotes its </a:t>
            </a:r>
            <a:r>
              <a:rPr lang="en-IN" b="1" dirty="0"/>
              <a:t>"Play to Win"</a:t>
            </a:r>
            <a:r>
              <a:rPr lang="en-IN" dirty="0"/>
              <a:t> culture through four behaviours: </a:t>
            </a:r>
            <a:r>
              <a:rPr lang="en-IN" b="1" dirty="0"/>
              <a:t>Care Deeply, Focus on What Counts, Stay Three Steps Ahead, and Deliver with Excellence</a:t>
            </a:r>
            <a:r>
              <a:rPr lang="en-IN" dirty="0"/>
              <a:t>, helping new employees integrate rapidly. </a:t>
            </a:r>
            <a:endParaRPr lang="en-IN" dirty="0"/>
          </a:p>
          <a:p>
            <a:pPr lvl="0" algn="just"/>
            <a:r>
              <a:rPr lang="en-IN" dirty="0"/>
              <a:t>During </a:t>
            </a:r>
            <a:r>
              <a:rPr lang="en-IN" b="1" dirty="0"/>
              <a:t>2025</a:t>
            </a:r>
            <a:r>
              <a:rPr lang="en-IN" dirty="0"/>
              <a:t>, approximately </a:t>
            </a:r>
            <a:r>
              <a:rPr lang="en-IN" b="1" dirty="0"/>
              <a:t>73,000 office and factory employees</a:t>
            </a:r>
            <a:r>
              <a:rPr lang="en-IN" dirty="0"/>
              <a:t> participated in </a:t>
            </a:r>
            <a:r>
              <a:rPr lang="en-IN" b="1" dirty="0" err="1"/>
              <a:t>UniVoice</a:t>
            </a:r>
            <a:r>
              <a:rPr lang="en-IN" b="1" dirty="0"/>
              <a:t> engagement surveys</a:t>
            </a:r>
            <a:r>
              <a:rPr lang="en-IN" dirty="0"/>
              <a:t>, providing feedback on careers, culture, strategy, wellbeing and employee experience </a:t>
            </a:r>
            <a:r>
              <a:rPr lang="en-GB" dirty="0"/>
              <a:t>(</a:t>
            </a:r>
            <a:r>
              <a:rPr lang="en-GB" dirty="0" err="1"/>
              <a:t>Hryn</a:t>
            </a:r>
            <a:r>
              <a:rPr lang="en-GB" dirty="0"/>
              <a:t>, 2025)</a:t>
            </a:r>
            <a:r>
              <a:rPr lang="en-IN" dirty="0"/>
              <a:t>. </a:t>
            </a:r>
            <a:endParaRPr lang="en-IN" dirty="0"/>
          </a:p>
          <a:p>
            <a:pPr lvl="0" algn="just"/>
            <a:r>
              <a:rPr lang="en-IN" dirty="0"/>
              <a:t>AI-powered HR chatbots now serve as the first point of contact for many HR queries, improving onboarding efficiency while allowing HR professionals to focus on higher-value employee support. </a:t>
            </a:r>
            <a:endParaRPr lang="en-IN" dirty="0"/>
          </a:p>
          <a:p>
            <a:pPr lvl="0" algn="just"/>
            <a:r>
              <a:rPr lang="en-IN" dirty="0"/>
              <a:t>Effective orientation strengthens employee engagement, accelerates organisational socialisation and supports higher retention by building commitment from the beginning of the employee lifecycle. </a:t>
            </a:r>
            <a:endParaRPr lang="en-IN" dirty="0"/>
          </a:p>
          <a:p>
            <a:pPr algn="just"/>
            <a:endParaRPr lang="en-IN" dirty="0"/>
          </a:p>
        </p:txBody>
      </p:sp>
      <p:pic>
        <p:nvPicPr>
          <p:cNvPr id="4" name="Picture 3"/>
          <p:cNvPicPr>
            <a:picLocks noChangeAspect="1"/>
          </p:cNvPicPr>
          <p:nvPr/>
        </p:nvPicPr>
        <p:blipFill>
          <a:blip r:embed="rId1"/>
          <a:stretch>
            <a:fillRect/>
          </a:stretch>
        </p:blipFill>
        <p:spPr>
          <a:xfrm>
            <a:off x="6840630" y="2733558"/>
            <a:ext cx="5197290" cy="2705334"/>
          </a:xfrm>
          <a:prstGeom prst="rect">
            <a:avLst/>
          </a:prstGeom>
        </p:spPr>
      </p:pic>
      <p:sp>
        <p:nvSpPr>
          <p:cNvPr id="5" name="Rectangle 4"/>
          <p:cNvSpPr/>
          <p:nvPr/>
        </p:nvSpPr>
        <p:spPr>
          <a:xfrm>
            <a:off x="8985464" y="5601771"/>
            <a:ext cx="907621" cy="246221"/>
          </a:xfrm>
          <a:prstGeom prst="rect">
            <a:avLst/>
          </a:prstGeom>
        </p:spPr>
        <p:txBody>
          <a:bodyPr wrap="none">
            <a:spAutoFit/>
          </a:bodyPr>
          <a:lstStyle/>
          <a:p>
            <a:r>
              <a:rPr lang="en-GB" sz="1000" dirty="0" smtClean="0"/>
              <a:t>(</a:t>
            </a:r>
            <a:r>
              <a:rPr lang="en-GB" sz="1000" dirty="0" err="1" smtClean="0"/>
              <a:t>Hryn</a:t>
            </a:r>
            <a:r>
              <a:rPr lang="en-GB" sz="1000" dirty="0" smtClean="0"/>
              <a:t>, 2025)</a:t>
            </a:r>
            <a:endParaRPr lang="en-IN" sz="1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sz="4000" b="1" dirty="0"/>
              <a:t>AI and Digital Technologies in Unilever's Recruitment and Selection</a:t>
            </a:r>
            <a:endParaRPr lang="en-IN" sz="4000" dirty="0"/>
          </a:p>
        </p:txBody>
      </p:sp>
      <p:sp>
        <p:nvSpPr>
          <p:cNvPr id="3" name="Content Placeholder 2"/>
          <p:cNvSpPr>
            <a:spLocks noGrp="1"/>
          </p:cNvSpPr>
          <p:nvPr>
            <p:ph idx="1"/>
          </p:nvPr>
        </p:nvSpPr>
        <p:spPr>
          <a:xfrm>
            <a:off x="0" y="2052918"/>
            <a:ext cx="6386513" cy="4805082"/>
          </a:xfrm>
        </p:spPr>
        <p:txBody>
          <a:bodyPr>
            <a:normAutofit fontScale="77500" lnSpcReduction="20000"/>
          </a:bodyPr>
          <a:lstStyle/>
          <a:p>
            <a:pPr lvl="0" algn="just"/>
            <a:r>
              <a:rPr lang="en-IN" dirty="0"/>
              <a:t>Unilever is transforming into an organisation </a:t>
            </a:r>
            <a:r>
              <a:rPr lang="en-IN" b="1" dirty="0"/>
              <a:t>"Fit for the AI Age"</a:t>
            </a:r>
            <a:r>
              <a:rPr lang="en-IN" dirty="0"/>
              <a:t>, embedding AI across HR to improve recruitment efficiency, workforce planning and talent management while supporting long-term business growth. </a:t>
            </a:r>
            <a:endParaRPr lang="en-IN" dirty="0"/>
          </a:p>
          <a:p>
            <a:pPr lvl="0" algn="just"/>
            <a:r>
              <a:rPr lang="en-IN" dirty="0"/>
              <a:t>AI-powered technologies automate resume screening, candidate matching, interview scheduling and HR enquiries, reducing administrative workload and enabling recruiters to focus on strategic hiring decisions </a:t>
            </a:r>
            <a:r>
              <a:rPr lang="en-GB" dirty="0"/>
              <a:t>(</a:t>
            </a:r>
            <a:r>
              <a:rPr lang="en-GB" dirty="0" err="1"/>
              <a:t>Demanuele</a:t>
            </a:r>
            <a:r>
              <a:rPr lang="en-GB" dirty="0"/>
              <a:t>, 2025)</a:t>
            </a:r>
            <a:r>
              <a:rPr lang="en-IN" dirty="0"/>
              <a:t>. </a:t>
            </a:r>
            <a:endParaRPr lang="en-IN" dirty="0"/>
          </a:p>
          <a:p>
            <a:pPr lvl="0" algn="just"/>
            <a:r>
              <a:rPr lang="en-IN" dirty="0"/>
              <a:t>In </a:t>
            </a:r>
            <a:r>
              <a:rPr lang="en-IN" b="1" dirty="0"/>
              <a:t>2025</a:t>
            </a:r>
            <a:r>
              <a:rPr lang="en-IN" dirty="0"/>
              <a:t>, Unilever deployed </a:t>
            </a:r>
            <a:r>
              <a:rPr lang="en-IN" b="1" dirty="0"/>
              <a:t>AI-enabled HR chatbots</a:t>
            </a:r>
            <a:r>
              <a:rPr lang="en-IN" dirty="0"/>
              <a:t> as the first point of contact for most employee HR queries, improving response speed and operational efficiency. </a:t>
            </a:r>
            <a:endParaRPr lang="en-IN" dirty="0"/>
          </a:p>
          <a:p>
            <a:pPr lvl="0" algn="just"/>
            <a:r>
              <a:rPr lang="en-IN" dirty="0"/>
              <a:t>AI also strengthens employer branding through personalised communication and career recommendations, helping organisations engage candidates more effectively throughout the recruitment journey. </a:t>
            </a:r>
            <a:endParaRPr lang="en-IN" dirty="0"/>
          </a:p>
          <a:p>
            <a:pPr lvl="0" algn="just"/>
            <a:r>
              <a:rPr lang="en-IN" dirty="0"/>
              <a:t>These digital capabilities enhance recruitment quality while supporting Unilever's objective of building a faster, simpler and technology-enabled organisation. </a:t>
            </a:r>
            <a:endParaRPr lang="en-IN" dirty="0"/>
          </a:p>
          <a:p>
            <a:pPr algn="just"/>
            <a:endParaRPr lang="en-IN" dirty="0"/>
          </a:p>
        </p:txBody>
      </p:sp>
      <p:pic>
        <p:nvPicPr>
          <p:cNvPr id="3074" name="Picture 2" descr="Artificial Intelligence (AI) Market Size, Share | CAGR of 30.6%"/>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6529388" y="2552980"/>
            <a:ext cx="5489574" cy="3499883"/>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571098" y="6052863"/>
            <a:ext cx="1406154" cy="246221"/>
          </a:xfrm>
          <a:prstGeom prst="rect">
            <a:avLst/>
          </a:prstGeom>
        </p:spPr>
        <p:txBody>
          <a:bodyPr wrap="none">
            <a:spAutoFit/>
          </a:bodyPr>
          <a:lstStyle/>
          <a:p>
            <a:r>
              <a:rPr lang="en-GB" sz="1000" dirty="0" smtClean="0"/>
              <a:t>(</a:t>
            </a:r>
            <a:r>
              <a:rPr lang="en-GB" sz="1000" dirty="0" err="1" smtClean="0"/>
              <a:t>Demanuele</a:t>
            </a:r>
            <a:r>
              <a:rPr lang="en-GB" sz="1000" dirty="0" smtClean="0"/>
              <a:t>, 2025)</a:t>
            </a:r>
            <a:r>
              <a:rPr lang="en-IN" sz="1000" dirty="0" smtClean="0"/>
              <a:t>.</a:t>
            </a:r>
            <a:endParaRPr lang="en-IN" sz="1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sz="4000" b="1" dirty="0"/>
              <a:t>Current Opportunities in Recruitment, Selection and Orientation</a:t>
            </a:r>
            <a:endParaRPr lang="en-IN" sz="4000" dirty="0"/>
          </a:p>
        </p:txBody>
      </p:sp>
      <p:sp>
        <p:nvSpPr>
          <p:cNvPr id="3" name="Content Placeholder 2"/>
          <p:cNvSpPr>
            <a:spLocks noGrp="1"/>
          </p:cNvSpPr>
          <p:nvPr>
            <p:ph idx="1"/>
          </p:nvPr>
        </p:nvSpPr>
        <p:spPr>
          <a:xfrm>
            <a:off x="100014" y="2052918"/>
            <a:ext cx="6600824" cy="4633632"/>
          </a:xfrm>
        </p:spPr>
        <p:txBody>
          <a:bodyPr>
            <a:normAutofit fontScale="77500" lnSpcReduction="20000"/>
          </a:bodyPr>
          <a:lstStyle/>
          <a:p>
            <a:pPr lvl="0" algn="just"/>
            <a:r>
              <a:rPr lang="en-IN" dirty="0"/>
              <a:t>Unilever can further strengthen talent acquisition by expanding recruitment in strategic growth markets such as </a:t>
            </a:r>
            <a:r>
              <a:rPr lang="en-IN" b="1" dirty="0"/>
              <a:t>India and the United States</a:t>
            </a:r>
            <a:r>
              <a:rPr lang="en-IN" dirty="0"/>
              <a:t>, identified as priority markets within its corporate strategy. </a:t>
            </a:r>
            <a:endParaRPr lang="en-IN" dirty="0"/>
          </a:p>
          <a:p>
            <a:pPr lvl="0" algn="just"/>
            <a:r>
              <a:rPr lang="en-IN" dirty="0"/>
              <a:t>The company's strong employer brand, sustainability reputation and global presence across </a:t>
            </a:r>
            <a:r>
              <a:rPr lang="en-IN" b="1" dirty="0"/>
              <a:t>190 countries</a:t>
            </a:r>
            <a:r>
              <a:rPr lang="en-IN" dirty="0"/>
              <a:t> provide a competitive advantage in attracting highly skilled professionals. </a:t>
            </a:r>
            <a:endParaRPr lang="en-IN" dirty="0"/>
          </a:p>
          <a:p>
            <a:pPr lvl="0" algn="just"/>
            <a:r>
              <a:rPr lang="en-IN" dirty="0"/>
              <a:t>Developing future-ready capabilities in AI, digital marketing and data analytics enables Unilever to recruit talent aligned with rapidly changing consumer and business needs. </a:t>
            </a:r>
            <a:endParaRPr lang="en-IN" dirty="0"/>
          </a:p>
          <a:p>
            <a:pPr lvl="0" algn="just"/>
            <a:r>
              <a:rPr lang="en-IN" dirty="0"/>
              <a:t>Strengthening graduate recruitment through programmes such as the </a:t>
            </a:r>
            <a:r>
              <a:rPr lang="en-IN" b="1" dirty="0"/>
              <a:t>Unilever Future Leaders Programme (UFLP)</a:t>
            </a:r>
            <a:r>
              <a:rPr lang="en-IN" dirty="0"/>
              <a:t> creates a sustainable leadership pipeline and supports succession planning </a:t>
            </a:r>
            <a:r>
              <a:rPr lang="en-GB" dirty="0"/>
              <a:t>(</a:t>
            </a:r>
            <a:r>
              <a:rPr lang="en-GB" dirty="0" err="1"/>
              <a:t>Chepkorir</a:t>
            </a:r>
            <a:r>
              <a:rPr lang="en-GB" dirty="0"/>
              <a:t>, 2025)</a:t>
            </a:r>
            <a:r>
              <a:rPr lang="en-IN" dirty="0"/>
              <a:t>. </a:t>
            </a:r>
            <a:endParaRPr lang="en-IN" dirty="0"/>
          </a:p>
          <a:p>
            <a:pPr lvl="0" algn="just"/>
            <a:r>
              <a:rPr lang="en-IN" dirty="0"/>
              <a:t>Enhanced digital onboarding and personalised learning pathways can improve employee engagement, accelerate productivity and increase long-term retention across global operations. </a:t>
            </a:r>
            <a:endParaRPr lang="en-IN" dirty="0"/>
          </a:p>
          <a:p>
            <a:pPr algn="just"/>
            <a:endParaRPr lang="en-IN" dirty="0"/>
          </a:p>
        </p:txBody>
      </p:sp>
      <p:pic>
        <p:nvPicPr>
          <p:cNvPr id="4" name="Picture 3"/>
          <p:cNvPicPr>
            <a:picLocks noChangeAspect="1"/>
          </p:cNvPicPr>
          <p:nvPr/>
        </p:nvPicPr>
        <p:blipFill>
          <a:blip r:embed="rId1"/>
          <a:stretch>
            <a:fillRect/>
          </a:stretch>
        </p:blipFill>
        <p:spPr>
          <a:xfrm>
            <a:off x="7389667" y="1853248"/>
            <a:ext cx="4068907" cy="4163533"/>
          </a:xfrm>
          <a:prstGeom prst="rect">
            <a:avLst/>
          </a:prstGeom>
        </p:spPr>
      </p:pic>
      <p:sp>
        <p:nvSpPr>
          <p:cNvPr id="5" name="Rectangle 4"/>
          <p:cNvSpPr/>
          <p:nvPr/>
        </p:nvSpPr>
        <p:spPr>
          <a:xfrm>
            <a:off x="8805200" y="6016781"/>
            <a:ext cx="1237839" cy="246221"/>
          </a:xfrm>
          <a:prstGeom prst="rect">
            <a:avLst/>
          </a:prstGeom>
        </p:spPr>
        <p:txBody>
          <a:bodyPr wrap="none">
            <a:spAutoFit/>
          </a:bodyPr>
          <a:lstStyle/>
          <a:p>
            <a:r>
              <a:rPr lang="en-GB" sz="1000" dirty="0" smtClean="0"/>
              <a:t>(</a:t>
            </a:r>
            <a:r>
              <a:rPr lang="en-GB" sz="1000" dirty="0" err="1" smtClean="0"/>
              <a:t>Chepkorir</a:t>
            </a:r>
            <a:r>
              <a:rPr lang="en-GB" sz="1000" dirty="0" smtClean="0"/>
              <a:t>, 2025)</a:t>
            </a:r>
            <a:endParaRPr lang="en-IN" sz="1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sz="3600" b="1" dirty="0"/>
              <a:t>Opportunities Created by AI, Automation and Digital HR Technologies</a:t>
            </a:r>
            <a:endParaRPr lang="en-IN" sz="3600" dirty="0"/>
          </a:p>
        </p:txBody>
      </p:sp>
      <p:sp>
        <p:nvSpPr>
          <p:cNvPr id="3" name="Content Placeholder 2"/>
          <p:cNvSpPr>
            <a:spLocks noGrp="1"/>
          </p:cNvSpPr>
          <p:nvPr>
            <p:ph idx="1"/>
          </p:nvPr>
        </p:nvSpPr>
        <p:spPr>
          <a:xfrm>
            <a:off x="100014" y="2052918"/>
            <a:ext cx="6800850" cy="4805082"/>
          </a:xfrm>
        </p:spPr>
        <p:txBody>
          <a:bodyPr>
            <a:normAutofit fontScale="85000" lnSpcReduction="20000"/>
          </a:bodyPr>
          <a:lstStyle/>
          <a:p>
            <a:pPr lvl="0" algn="just"/>
            <a:r>
              <a:rPr lang="en-IN" dirty="0"/>
              <a:t>AI-powered recruitment platforms improve candidate sourcing by identifying applicants whose skills closely match organisational requirements, increasing hiring accuracy and reducing recruitment costs. </a:t>
            </a:r>
            <a:endParaRPr lang="en-IN" dirty="0"/>
          </a:p>
          <a:p>
            <a:pPr lvl="0" algn="just"/>
            <a:r>
              <a:rPr lang="en-IN" dirty="0"/>
              <a:t>Research published in </a:t>
            </a:r>
            <a:r>
              <a:rPr lang="en-IN" b="1" dirty="0"/>
              <a:t>2025</a:t>
            </a:r>
            <a:r>
              <a:rPr lang="en-IN" dirty="0"/>
              <a:t> found that AI recruitment sourcing systems consistently outperformed traditional recruiter search methods in identifying relevant candidates for vacancies. </a:t>
            </a:r>
            <a:endParaRPr lang="en-IN" dirty="0"/>
          </a:p>
          <a:p>
            <a:pPr lvl="0" algn="just"/>
            <a:r>
              <a:rPr lang="en-IN" dirty="0"/>
              <a:t>Predictive people analytics enables Unilever to forecast future workforce requirements, identify skill shortages and develop proactive recruitment strategies supporting organisational resilience </a:t>
            </a:r>
            <a:r>
              <a:rPr lang="en-GB" dirty="0"/>
              <a:t>(</a:t>
            </a:r>
            <a:r>
              <a:rPr lang="en-GB" dirty="0" err="1"/>
              <a:t>Ferdous</a:t>
            </a:r>
            <a:r>
              <a:rPr lang="en-GB" dirty="0"/>
              <a:t>, 2025)</a:t>
            </a:r>
            <a:r>
              <a:rPr lang="en-IN" dirty="0"/>
              <a:t>. </a:t>
            </a:r>
            <a:endParaRPr lang="en-IN" dirty="0"/>
          </a:p>
          <a:p>
            <a:pPr lvl="0" algn="just"/>
            <a:r>
              <a:rPr lang="en-IN" dirty="0"/>
              <a:t>Digital onboarding platforms deliver personalised learning, virtual orientation and continuous performance support, improving employee experience regardless of geographical location. </a:t>
            </a:r>
            <a:endParaRPr lang="en-IN" dirty="0"/>
          </a:p>
          <a:p>
            <a:pPr lvl="0" algn="just"/>
            <a:r>
              <a:rPr lang="en-IN" dirty="0"/>
              <a:t>These technologies provide significant opportunities to enhance workforce agility, accelerate hiring decisions and improve strategic talent management across Unilever's global business. </a:t>
            </a:r>
            <a:endParaRPr lang="en-IN" dirty="0"/>
          </a:p>
          <a:p>
            <a:pPr algn="just"/>
            <a:endParaRPr lang="en-IN" dirty="0"/>
          </a:p>
        </p:txBody>
      </p:sp>
      <p:pic>
        <p:nvPicPr>
          <p:cNvPr id="4" name="Picture 3"/>
          <p:cNvPicPr>
            <a:picLocks noChangeAspect="1"/>
          </p:cNvPicPr>
          <p:nvPr/>
        </p:nvPicPr>
        <p:blipFill>
          <a:blip r:embed="rId1"/>
          <a:stretch>
            <a:fillRect/>
          </a:stretch>
        </p:blipFill>
        <p:spPr>
          <a:xfrm>
            <a:off x="7049062" y="2343150"/>
            <a:ext cx="4927112" cy="3829050"/>
          </a:xfrm>
          <a:prstGeom prst="rect">
            <a:avLst/>
          </a:prstGeom>
        </p:spPr>
      </p:pic>
      <p:sp>
        <p:nvSpPr>
          <p:cNvPr id="5" name="Rectangle 4"/>
          <p:cNvSpPr/>
          <p:nvPr/>
        </p:nvSpPr>
        <p:spPr>
          <a:xfrm>
            <a:off x="8953811" y="6172200"/>
            <a:ext cx="1117614" cy="246221"/>
          </a:xfrm>
          <a:prstGeom prst="rect">
            <a:avLst/>
          </a:prstGeom>
        </p:spPr>
        <p:txBody>
          <a:bodyPr wrap="none">
            <a:spAutoFit/>
          </a:bodyPr>
          <a:lstStyle/>
          <a:p>
            <a:r>
              <a:rPr lang="en-GB" sz="1000" dirty="0" smtClean="0"/>
              <a:t>(</a:t>
            </a:r>
            <a:r>
              <a:rPr lang="en-GB" sz="1000" dirty="0" err="1" smtClean="0"/>
              <a:t>Ferdous</a:t>
            </a:r>
            <a:r>
              <a:rPr lang="en-GB" sz="1000" dirty="0" smtClean="0"/>
              <a:t>, 2025)</a:t>
            </a:r>
            <a:endParaRPr lang="en-IN" sz="1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Current Recruitment and Selection Challenges at Unilever</a:t>
            </a:r>
            <a:endParaRPr lang="en-IN" dirty="0"/>
          </a:p>
        </p:txBody>
      </p:sp>
      <p:sp>
        <p:nvSpPr>
          <p:cNvPr id="3" name="Content Placeholder 2"/>
          <p:cNvSpPr>
            <a:spLocks noGrp="1"/>
          </p:cNvSpPr>
          <p:nvPr>
            <p:ph idx="1"/>
          </p:nvPr>
        </p:nvSpPr>
        <p:spPr>
          <a:xfrm>
            <a:off x="1" y="2052918"/>
            <a:ext cx="6700837" cy="4805082"/>
          </a:xfrm>
        </p:spPr>
        <p:txBody>
          <a:bodyPr>
            <a:normAutofit fontScale="85000" lnSpcReduction="20000"/>
          </a:bodyPr>
          <a:lstStyle/>
          <a:p>
            <a:pPr lvl="0" algn="just"/>
            <a:r>
              <a:rPr lang="en-IN" dirty="0"/>
              <a:t>Despite digital transformation, Unilever faces intense competition for highly skilled professionals with AI, digital, sustainability and leadership capabilities in increasingly competitive global labour markets. </a:t>
            </a:r>
            <a:endParaRPr lang="en-IN" dirty="0"/>
          </a:p>
          <a:p>
            <a:pPr lvl="0" algn="just"/>
            <a:r>
              <a:rPr lang="en-IN" dirty="0"/>
              <a:t>The company identifies </a:t>
            </a:r>
            <a:r>
              <a:rPr lang="en-IN" b="1" dirty="0"/>
              <a:t>talent availability</a:t>
            </a:r>
            <a:r>
              <a:rPr lang="en-IN" dirty="0"/>
              <a:t> as a principal business risk, recognising that failure to attract and retain future-ready employees could affect innovation and long-term business performance </a:t>
            </a:r>
            <a:r>
              <a:rPr lang="en-GB" dirty="0"/>
              <a:t>(</a:t>
            </a:r>
            <a:r>
              <a:rPr lang="en-GB" dirty="0" err="1"/>
              <a:t>Jimoh</a:t>
            </a:r>
            <a:r>
              <a:rPr lang="en-GB" dirty="0"/>
              <a:t>, 2026)</a:t>
            </a:r>
            <a:r>
              <a:rPr lang="en-IN" dirty="0"/>
              <a:t>. </a:t>
            </a:r>
            <a:endParaRPr lang="en-IN" dirty="0"/>
          </a:p>
          <a:p>
            <a:pPr lvl="0" algn="just"/>
            <a:r>
              <a:rPr lang="en-IN" dirty="0"/>
              <a:t>Global recruitment requires balancing standardised hiring practices with local labour regulations, cultural diversity and differing candidate expectations across international markets. </a:t>
            </a:r>
            <a:endParaRPr lang="en-IN" dirty="0"/>
          </a:p>
          <a:p>
            <a:pPr lvl="0" algn="just"/>
            <a:r>
              <a:rPr lang="en-IN" dirty="0"/>
              <a:t>High application volumes for graduate and experienced positions increase recruitment complexity and require efficient assessment processes without compromising candidate quality. </a:t>
            </a:r>
            <a:endParaRPr lang="en-IN" dirty="0"/>
          </a:p>
          <a:p>
            <a:pPr lvl="0" algn="just"/>
            <a:r>
              <a:rPr lang="en-IN" dirty="0"/>
              <a:t>Maintaining diversity, fairness and positive candidate experiences while accelerating hiring decisions remains a continuing strategic HR challenge for Unilever. </a:t>
            </a:r>
            <a:endParaRPr lang="en-IN" dirty="0"/>
          </a:p>
          <a:p>
            <a:pPr algn="just"/>
            <a:endParaRPr lang="en-IN" dirty="0"/>
          </a:p>
        </p:txBody>
      </p:sp>
      <p:pic>
        <p:nvPicPr>
          <p:cNvPr id="4" name="Picture 3"/>
          <p:cNvPicPr>
            <a:picLocks noChangeAspect="1"/>
          </p:cNvPicPr>
          <p:nvPr/>
        </p:nvPicPr>
        <p:blipFill>
          <a:blip r:embed="rId1"/>
          <a:stretch>
            <a:fillRect/>
          </a:stretch>
        </p:blipFill>
        <p:spPr>
          <a:xfrm>
            <a:off x="7058027" y="2210081"/>
            <a:ext cx="4941739" cy="3937948"/>
          </a:xfrm>
          <a:prstGeom prst="rect">
            <a:avLst/>
          </a:prstGeom>
        </p:spPr>
      </p:pic>
      <p:sp>
        <p:nvSpPr>
          <p:cNvPr id="5" name="Rectangle 4"/>
          <p:cNvSpPr/>
          <p:nvPr/>
        </p:nvSpPr>
        <p:spPr>
          <a:xfrm>
            <a:off x="9026995" y="6148029"/>
            <a:ext cx="1003801" cy="246221"/>
          </a:xfrm>
          <a:prstGeom prst="rect">
            <a:avLst/>
          </a:prstGeom>
        </p:spPr>
        <p:txBody>
          <a:bodyPr wrap="none">
            <a:spAutoFit/>
          </a:bodyPr>
          <a:lstStyle/>
          <a:p>
            <a:r>
              <a:rPr lang="en-GB" sz="1000" dirty="0" smtClean="0"/>
              <a:t>(</a:t>
            </a:r>
            <a:r>
              <a:rPr lang="en-GB" sz="1000" dirty="0" err="1" smtClean="0"/>
              <a:t>Jimoh</a:t>
            </a:r>
            <a:r>
              <a:rPr lang="en-GB" sz="1000" dirty="0" smtClean="0"/>
              <a:t>, 2026)</a:t>
            </a:r>
            <a:endParaRPr lang="en-IN" sz="1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Challenges Associated with AI and Digital Recruitment Technologies</a:t>
            </a:r>
            <a:br>
              <a:rPr lang="en-IN" dirty="0"/>
            </a:br>
            <a:endParaRPr lang="en-IN" dirty="0"/>
          </a:p>
        </p:txBody>
      </p:sp>
      <p:sp>
        <p:nvSpPr>
          <p:cNvPr id="3" name="Content Placeholder 2"/>
          <p:cNvSpPr>
            <a:spLocks noGrp="1"/>
          </p:cNvSpPr>
          <p:nvPr>
            <p:ph idx="1"/>
          </p:nvPr>
        </p:nvSpPr>
        <p:spPr>
          <a:xfrm>
            <a:off x="257176" y="2052918"/>
            <a:ext cx="6886574" cy="4805082"/>
          </a:xfrm>
        </p:spPr>
        <p:txBody>
          <a:bodyPr>
            <a:normAutofit fontScale="85000" lnSpcReduction="20000"/>
          </a:bodyPr>
          <a:lstStyle/>
          <a:p>
            <a:pPr lvl="0" algn="just"/>
            <a:r>
              <a:rPr lang="en-IN" dirty="0"/>
              <a:t>Although AI improves recruitment efficiency, algorithmic bias remains a significant concern because automated screening may unintentionally disadvantage qualified applicants from diverse backgrounds. </a:t>
            </a:r>
            <a:endParaRPr lang="en-IN" dirty="0"/>
          </a:p>
          <a:p>
            <a:pPr lvl="0" algn="just"/>
            <a:r>
              <a:rPr lang="en-IN" dirty="0"/>
              <a:t>Increasing reliance on AI requires greater transparency, ethical governance and human oversight to ensure recruitment decisions remain fair, explainable and legally compliant. </a:t>
            </a:r>
            <a:endParaRPr lang="en-IN" dirty="0"/>
          </a:p>
          <a:p>
            <a:pPr lvl="0" algn="just"/>
            <a:r>
              <a:rPr lang="en-IN" dirty="0"/>
              <a:t>Employee trust presents another challenge, with recent workforce research indicating that only </a:t>
            </a:r>
            <a:r>
              <a:rPr lang="en-IN" b="1" dirty="0"/>
              <a:t>46% of employees</a:t>
            </a:r>
            <a:r>
              <a:rPr lang="en-IN" dirty="0"/>
              <a:t> currently trust AI technologies in workplace decision-making </a:t>
            </a:r>
            <a:r>
              <a:rPr lang="en-GB" dirty="0"/>
              <a:t>(Kumar et al., 2025)</a:t>
            </a:r>
            <a:r>
              <a:rPr lang="en-IN" dirty="0"/>
              <a:t>. </a:t>
            </a:r>
            <a:endParaRPr lang="en-IN" dirty="0"/>
          </a:p>
          <a:p>
            <a:pPr lvl="0" algn="just"/>
            <a:r>
              <a:rPr lang="en-IN" dirty="0"/>
              <a:t>HR professionals must continuously develop digital capabilities to effectively manage AI-enabled recruitment systems while maintaining human judgement during final hiring decisions. </a:t>
            </a:r>
            <a:endParaRPr lang="en-IN" dirty="0"/>
          </a:p>
          <a:p>
            <a:pPr lvl="0" algn="just"/>
            <a:r>
              <a:rPr lang="en-IN" dirty="0"/>
              <a:t>Successfully balancing technological innovation with ethical recruitment practices will determine the long-term effectiveness of Unilever's AI-enabled talent acquisition strategy.</a:t>
            </a:r>
            <a:endParaRPr lang="en-IN" dirty="0"/>
          </a:p>
          <a:p>
            <a:pPr algn="just"/>
            <a:endParaRPr lang="en-IN" dirty="0"/>
          </a:p>
        </p:txBody>
      </p:sp>
      <p:pic>
        <p:nvPicPr>
          <p:cNvPr id="5" name="Picture 4"/>
          <p:cNvPicPr>
            <a:picLocks noChangeAspect="1"/>
          </p:cNvPicPr>
          <p:nvPr/>
        </p:nvPicPr>
        <p:blipFill>
          <a:blip r:embed="rId1"/>
          <a:stretch>
            <a:fillRect/>
          </a:stretch>
        </p:blipFill>
        <p:spPr>
          <a:xfrm>
            <a:off x="7304775" y="2286825"/>
            <a:ext cx="4793934" cy="3328163"/>
          </a:xfrm>
          <a:prstGeom prst="rect">
            <a:avLst/>
          </a:prstGeom>
        </p:spPr>
      </p:pic>
      <p:sp>
        <p:nvSpPr>
          <p:cNvPr id="6" name="Rectangle 5"/>
          <p:cNvSpPr/>
          <p:nvPr/>
        </p:nvSpPr>
        <p:spPr>
          <a:xfrm>
            <a:off x="9011489" y="5802344"/>
            <a:ext cx="1380506" cy="246221"/>
          </a:xfrm>
          <a:prstGeom prst="rect">
            <a:avLst/>
          </a:prstGeom>
        </p:spPr>
        <p:txBody>
          <a:bodyPr wrap="none">
            <a:spAutoFit/>
          </a:bodyPr>
          <a:lstStyle/>
          <a:p>
            <a:r>
              <a:rPr lang="en-GB" sz="1000" dirty="0" smtClean="0"/>
              <a:t>(Kumar et al., 2025)</a:t>
            </a:r>
            <a:endParaRPr lang="en-IN" sz="10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sz="4000" b="1" dirty="0"/>
              <a:t>Root Cause Analysis – Organisational and Strategic Factors</a:t>
            </a:r>
            <a:endParaRPr lang="en-IN" sz="4000" dirty="0"/>
          </a:p>
        </p:txBody>
      </p:sp>
      <p:sp>
        <p:nvSpPr>
          <p:cNvPr id="3" name="Content Placeholder 2"/>
          <p:cNvSpPr>
            <a:spLocks noGrp="1"/>
          </p:cNvSpPr>
          <p:nvPr>
            <p:ph idx="1"/>
          </p:nvPr>
        </p:nvSpPr>
        <p:spPr>
          <a:xfrm>
            <a:off x="0" y="1853248"/>
            <a:ext cx="6043613" cy="4876165"/>
          </a:xfrm>
        </p:spPr>
        <p:txBody>
          <a:bodyPr>
            <a:normAutofit fontScale="77500" lnSpcReduction="20000"/>
          </a:bodyPr>
          <a:lstStyle/>
          <a:p>
            <a:pPr lvl="0" algn="just"/>
            <a:r>
              <a:rPr lang="en-IN" dirty="0"/>
              <a:t>Unilever's recruitment challenges stem from rapid business transformation under its </a:t>
            </a:r>
            <a:r>
              <a:rPr lang="en-IN" b="1" dirty="0"/>
              <a:t>"Play to Win"</a:t>
            </a:r>
            <a:r>
              <a:rPr lang="en-IN" dirty="0"/>
              <a:t> and </a:t>
            </a:r>
            <a:r>
              <a:rPr lang="en-IN" b="1" dirty="0"/>
              <a:t>"Fit for the AI Age"</a:t>
            </a:r>
            <a:r>
              <a:rPr lang="en-IN" dirty="0"/>
              <a:t> strategies, which require employees with advanced digital, AI and leadership capabilities that are in limited global supply. </a:t>
            </a:r>
            <a:endParaRPr lang="en-IN" dirty="0"/>
          </a:p>
          <a:p>
            <a:pPr lvl="0" algn="just"/>
            <a:r>
              <a:rPr lang="en-IN" dirty="0"/>
              <a:t>The company identifies </a:t>
            </a:r>
            <a:r>
              <a:rPr lang="en-IN" b="1" dirty="0"/>
              <a:t>talent availability</a:t>
            </a:r>
            <a:r>
              <a:rPr lang="en-IN" dirty="0"/>
              <a:t> as a principal business risk because an inability to attract and retain future-ready employees could reduce innovation, competitiveness and long-term growth. </a:t>
            </a:r>
            <a:endParaRPr lang="en-IN" dirty="0"/>
          </a:p>
          <a:p>
            <a:pPr lvl="0" algn="just"/>
            <a:r>
              <a:rPr lang="en-IN" dirty="0"/>
              <a:t>Expanding across </a:t>
            </a:r>
            <a:r>
              <a:rPr lang="en-IN" b="1" dirty="0"/>
              <a:t>190 countries</a:t>
            </a:r>
            <a:r>
              <a:rPr lang="en-IN" dirty="0"/>
              <a:t> creates inconsistencies in labour market conditions, employment legislation and cultural expectations, making standardised recruitment and onboarding more complex </a:t>
            </a:r>
            <a:r>
              <a:rPr lang="en-GB" dirty="0"/>
              <a:t>(Dewi et al., 2026)</a:t>
            </a:r>
            <a:r>
              <a:rPr lang="en-IN" dirty="0"/>
              <a:t>. </a:t>
            </a:r>
            <a:endParaRPr lang="en-IN" dirty="0"/>
          </a:p>
          <a:p>
            <a:pPr lvl="0" algn="just"/>
            <a:r>
              <a:rPr lang="en-IN" dirty="0"/>
              <a:t>The strategic emphasis on recruiting top performers for high-value positions increases competition for specialist talent, particularly in digital commerce, AI and marketing functions. </a:t>
            </a:r>
            <a:endParaRPr lang="en-IN" dirty="0"/>
          </a:p>
          <a:p>
            <a:pPr lvl="0" algn="just"/>
            <a:r>
              <a:rPr lang="en-IN" dirty="0"/>
              <a:t>Consequently, organisational transformation and global workforce complexity are the primary drivers behind Unilever's recruitment and selection challenges. </a:t>
            </a:r>
            <a:endParaRPr lang="en-IN" dirty="0"/>
          </a:p>
          <a:p>
            <a:pPr algn="just"/>
            <a:endParaRPr lang="en-IN" dirty="0"/>
          </a:p>
        </p:txBody>
      </p:sp>
      <p:pic>
        <p:nvPicPr>
          <p:cNvPr id="5122" name="Picture 2" descr="Root Cause Analysis: [What It Entails &amp; How To Perform It]"/>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6157913" y="2052918"/>
            <a:ext cx="5922962" cy="4124094"/>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474025" y="6253571"/>
            <a:ext cx="1290738" cy="246221"/>
          </a:xfrm>
          <a:prstGeom prst="rect">
            <a:avLst/>
          </a:prstGeom>
        </p:spPr>
        <p:txBody>
          <a:bodyPr wrap="none">
            <a:spAutoFit/>
          </a:bodyPr>
          <a:lstStyle/>
          <a:p>
            <a:r>
              <a:rPr lang="en-GB" sz="1000" dirty="0" smtClean="0"/>
              <a:t>(Dewi et al., 2026)</a:t>
            </a:r>
            <a:endParaRPr lang="en-IN" sz="10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sz="4000" b="1" dirty="0"/>
              <a:t>Root Cause Analysis – Technology, Leadership and External Environment</a:t>
            </a:r>
            <a:endParaRPr lang="en-IN" sz="4000" dirty="0"/>
          </a:p>
        </p:txBody>
      </p:sp>
      <p:sp>
        <p:nvSpPr>
          <p:cNvPr id="3" name="Content Placeholder 2"/>
          <p:cNvSpPr>
            <a:spLocks noGrp="1"/>
          </p:cNvSpPr>
          <p:nvPr>
            <p:ph idx="1"/>
          </p:nvPr>
        </p:nvSpPr>
        <p:spPr>
          <a:xfrm>
            <a:off x="157164" y="2052918"/>
            <a:ext cx="6815136" cy="4676495"/>
          </a:xfrm>
        </p:spPr>
        <p:txBody>
          <a:bodyPr>
            <a:normAutofit fontScale="85000" lnSpcReduction="20000"/>
          </a:bodyPr>
          <a:lstStyle/>
          <a:p>
            <a:pPr lvl="0" algn="just"/>
            <a:r>
              <a:rPr lang="en-IN" dirty="0"/>
              <a:t>Rapid advances in artificial intelligence require HR professionals to continuously develop digital capabilities, yet technological change is occurring faster than workforce reskilling in many organisations. </a:t>
            </a:r>
            <a:endParaRPr lang="en-IN" dirty="0"/>
          </a:p>
          <a:p>
            <a:pPr lvl="0" algn="just"/>
            <a:r>
              <a:rPr lang="en-IN" dirty="0"/>
              <a:t>Although Unilever has deployed AI-enabled HR chatbots and automated workflows, greater dependence on AI increases governance, compliance and ethical risks that require strong human oversight. </a:t>
            </a:r>
            <a:endParaRPr lang="en-IN" dirty="0"/>
          </a:p>
          <a:p>
            <a:pPr lvl="0" algn="just"/>
            <a:r>
              <a:rPr lang="en-IN" dirty="0"/>
              <a:t>External labour shortages in AI, analytics and digital marketing intensify competition for highly skilled professionals, increasing recruitment costs and time-to-hire across multinational organisations </a:t>
            </a:r>
            <a:r>
              <a:rPr lang="en-GB" dirty="0"/>
              <a:t>(Ly and </a:t>
            </a:r>
            <a:r>
              <a:rPr lang="en-GB" dirty="0" err="1"/>
              <a:t>Mujtaba</a:t>
            </a:r>
            <a:r>
              <a:rPr lang="en-GB" dirty="0"/>
              <a:t>, 2025)</a:t>
            </a:r>
            <a:r>
              <a:rPr lang="en-IN" dirty="0"/>
              <a:t>. </a:t>
            </a:r>
            <a:endParaRPr lang="en-IN" dirty="0"/>
          </a:p>
          <a:p>
            <a:pPr lvl="0" algn="just"/>
            <a:r>
              <a:rPr lang="en-IN" dirty="0"/>
              <a:t>Leadership must simultaneously embed a high-performance culture while supporting employee wellbeing, inclusion and continuous learning during ongoing organisational transformation. </a:t>
            </a:r>
            <a:endParaRPr lang="en-IN" dirty="0"/>
          </a:p>
          <a:p>
            <a:pPr lvl="0" algn="just"/>
            <a:r>
              <a:rPr lang="en-IN" dirty="0"/>
              <a:t>Therefore, technological disruption, leadership expectations and changing labour market dynamics collectively explain the underlying causes of Unilever's HR challenges. </a:t>
            </a:r>
            <a:endParaRPr lang="en-IN" dirty="0"/>
          </a:p>
          <a:p>
            <a:pPr algn="just"/>
            <a:endParaRPr lang="en-IN" dirty="0"/>
          </a:p>
        </p:txBody>
      </p:sp>
      <p:pic>
        <p:nvPicPr>
          <p:cNvPr id="4" name="Picture 3"/>
          <p:cNvPicPr>
            <a:picLocks noChangeAspect="1"/>
          </p:cNvPicPr>
          <p:nvPr/>
        </p:nvPicPr>
        <p:blipFill>
          <a:blip r:embed="rId1"/>
          <a:stretch>
            <a:fillRect/>
          </a:stretch>
        </p:blipFill>
        <p:spPr>
          <a:xfrm>
            <a:off x="7093084" y="2395818"/>
            <a:ext cx="4948123" cy="3504920"/>
          </a:xfrm>
          <a:prstGeom prst="rect">
            <a:avLst/>
          </a:prstGeom>
        </p:spPr>
      </p:pic>
      <p:sp>
        <p:nvSpPr>
          <p:cNvPr id="5" name="Rectangle 4"/>
          <p:cNvSpPr/>
          <p:nvPr/>
        </p:nvSpPr>
        <p:spPr>
          <a:xfrm>
            <a:off x="8758269" y="6044684"/>
            <a:ext cx="1617751" cy="246221"/>
          </a:xfrm>
          <a:prstGeom prst="rect">
            <a:avLst/>
          </a:prstGeom>
        </p:spPr>
        <p:txBody>
          <a:bodyPr wrap="none">
            <a:spAutoFit/>
          </a:bodyPr>
          <a:lstStyle/>
          <a:p>
            <a:r>
              <a:rPr lang="en-GB" sz="1000" dirty="0" smtClean="0"/>
              <a:t>(Ly and </a:t>
            </a:r>
            <a:r>
              <a:rPr lang="en-GB" sz="1000" dirty="0" err="1" smtClean="0"/>
              <a:t>Mujtaba</a:t>
            </a:r>
            <a:r>
              <a:rPr lang="en-GB" sz="1000" dirty="0" smtClean="0"/>
              <a:t>, 2025)</a:t>
            </a:r>
            <a:endParaRPr lang="en-IN" sz="10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HRM Theories and Frameworks Supporting Analysis</a:t>
            </a:r>
            <a:endParaRPr lang="en-IN" dirty="0"/>
          </a:p>
        </p:txBody>
      </p:sp>
      <p:sp>
        <p:nvSpPr>
          <p:cNvPr id="3" name="Content Placeholder 2"/>
          <p:cNvSpPr>
            <a:spLocks noGrp="1"/>
          </p:cNvSpPr>
          <p:nvPr>
            <p:ph idx="1"/>
          </p:nvPr>
        </p:nvSpPr>
        <p:spPr>
          <a:xfrm>
            <a:off x="0" y="2052918"/>
            <a:ext cx="7143750" cy="4805082"/>
          </a:xfrm>
        </p:spPr>
        <p:txBody>
          <a:bodyPr>
            <a:normAutofit fontScale="85000" lnSpcReduction="20000"/>
          </a:bodyPr>
          <a:lstStyle/>
          <a:p>
            <a:pPr lvl="0" algn="just"/>
            <a:r>
              <a:rPr lang="en-IN" dirty="0"/>
              <a:t>The </a:t>
            </a:r>
            <a:r>
              <a:rPr lang="en-IN" b="1" dirty="0"/>
              <a:t>Resource-Based View (RBV)</a:t>
            </a:r>
            <a:r>
              <a:rPr lang="en-IN" dirty="0"/>
              <a:t> suggests that talented employees are valuable, rare and difficult to imitate resources, making strategic recruitment a source of sustainable competitive advantage for Unilever. </a:t>
            </a:r>
            <a:endParaRPr lang="en-IN" dirty="0"/>
          </a:p>
          <a:p>
            <a:pPr lvl="0" algn="just"/>
            <a:r>
              <a:rPr lang="en-IN" b="1" dirty="0"/>
              <a:t>Person–Organisation Fit Theory</a:t>
            </a:r>
            <a:r>
              <a:rPr lang="en-IN" dirty="0"/>
              <a:t> recommends selecting candidates whose values align with Unilever's </a:t>
            </a:r>
            <a:r>
              <a:rPr lang="en-IN" b="1" dirty="0"/>
              <a:t>"Play to Win"</a:t>
            </a:r>
            <a:r>
              <a:rPr lang="en-IN" dirty="0"/>
              <a:t> culture, improving employee engagement, commitment and long-term retention. </a:t>
            </a:r>
            <a:endParaRPr lang="en-IN" dirty="0"/>
          </a:p>
          <a:p>
            <a:pPr lvl="0" algn="just"/>
            <a:r>
              <a:rPr lang="en-IN" b="1" dirty="0"/>
              <a:t>Strategic Human Resource Management (SHRM)</a:t>
            </a:r>
            <a:r>
              <a:rPr lang="en-IN" dirty="0"/>
              <a:t> advocates aligning recruitment, selection and onboarding with organisational objectives, including Unilever's AI transformation and growth strategy across </a:t>
            </a:r>
            <a:r>
              <a:rPr lang="en-IN" b="1" dirty="0"/>
              <a:t>190 countries</a:t>
            </a:r>
            <a:r>
              <a:rPr lang="en-IN" dirty="0"/>
              <a:t>. </a:t>
            </a:r>
            <a:endParaRPr lang="en-IN" dirty="0"/>
          </a:p>
          <a:p>
            <a:pPr lvl="0" algn="just"/>
            <a:r>
              <a:rPr lang="en-IN" b="1" dirty="0"/>
              <a:t>Ulrich's HR Business Partner Model</a:t>
            </a:r>
            <a:r>
              <a:rPr lang="en-IN" dirty="0"/>
              <a:t> highlights HR's strategic role in workforce planning, capability development and organisational transformation rather than purely administrative recruitment activities </a:t>
            </a:r>
            <a:r>
              <a:rPr lang="en-GB" dirty="0"/>
              <a:t>(</a:t>
            </a:r>
            <a:r>
              <a:rPr lang="en-GB" dirty="0" err="1"/>
              <a:t>Jimoh</a:t>
            </a:r>
            <a:r>
              <a:rPr lang="en-GB" dirty="0"/>
              <a:t> and </a:t>
            </a:r>
            <a:r>
              <a:rPr lang="en-GB" dirty="0" err="1"/>
              <a:t>Dunmade</a:t>
            </a:r>
            <a:r>
              <a:rPr lang="en-GB" dirty="0"/>
              <a:t>, 2026)</a:t>
            </a:r>
            <a:r>
              <a:rPr lang="en-IN" dirty="0"/>
              <a:t>. </a:t>
            </a:r>
            <a:endParaRPr lang="en-IN" dirty="0"/>
          </a:p>
          <a:p>
            <a:pPr lvl="0" algn="just"/>
            <a:r>
              <a:rPr lang="en-IN" dirty="0"/>
              <a:t>Applying these HRM frameworks enables Unilever to strengthen talent acquisition while supporting innovation, organisational agility and long-term business performance. </a:t>
            </a:r>
            <a:endParaRPr lang="en-IN" dirty="0"/>
          </a:p>
          <a:p>
            <a:pPr algn="just"/>
            <a:endParaRPr lang="en-IN" dirty="0"/>
          </a:p>
        </p:txBody>
      </p:sp>
      <p:pic>
        <p:nvPicPr>
          <p:cNvPr id="4" name="Picture 3"/>
          <p:cNvPicPr>
            <a:picLocks noChangeAspect="1"/>
          </p:cNvPicPr>
          <p:nvPr/>
        </p:nvPicPr>
        <p:blipFill>
          <a:blip r:embed="rId1"/>
          <a:stretch>
            <a:fillRect/>
          </a:stretch>
        </p:blipFill>
        <p:spPr>
          <a:xfrm>
            <a:off x="7313110" y="2607840"/>
            <a:ext cx="4749677" cy="3235747"/>
          </a:xfrm>
          <a:prstGeom prst="rect">
            <a:avLst/>
          </a:prstGeom>
        </p:spPr>
      </p:pic>
      <p:sp>
        <p:nvSpPr>
          <p:cNvPr id="5" name="Rectangle 4"/>
          <p:cNvSpPr/>
          <p:nvPr/>
        </p:nvSpPr>
        <p:spPr>
          <a:xfrm>
            <a:off x="8706749" y="5843587"/>
            <a:ext cx="1962397" cy="246221"/>
          </a:xfrm>
          <a:prstGeom prst="rect">
            <a:avLst/>
          </a:prstGeom>
        </p:spPr>
        <p:txBody>
          <a:bodyPr wrap="none">
            <a:spAutoFit/>
          </a:bodyPr>
          <a:lstStyle/>
          <a:p>
            <a:r>
              <a:rPr lang="en-GB" sz="1000" dirty="0" smtClean="0"/>
              <a:t>(</a:t>
            </a:r>
            <a:r>
              <a:rPr lang="en-GB" sz="1000" dirty="0" err="1" smtClean="0"/>
              <a:t>Jimoh</a:t>
            </a:r>
            <a:r>
              <a:rPr lang="en-GB" sz="1000" dirty="0" smtClean="0"/>
              <a:t> and </a:t>
            </a:r>
            <a:r>
              <a:rPr lang="en-GB" sz="1000" dirty="0" err="1" smtClean="0"/>
              <a:t>Dunmade</a:t>
            </a:r>
            <a:r>
              <a:rPr lang="en-GB" sz="1000" dirty="0" smtClean="0"/>
              <a:t>, 2026)</a:t>
            </a:r>
            <a:endParaRPr lang="en-IN" sz="10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sz="3600" b="1" dirty="0"/>
              <a:t>Evidence-Based Recommendation 1 – Enhancing Recruitment Effectiveness</a:t>
            </a:r>
            <a:endParaRPr lang="en-IN" sz="3600" dirty="0"/>
          </a:p>
        </p:txBody>
      </p:sp>
      <p:sp>
        <p:nvSpPr>
          <p:cNvPr id="3" name="Content Placeholder 2"/>
          <p:cNvSpPr>
            <a:spLocks noGrp="1"/>
          </p:cNvSpPr>
          <p:nvPr>
            <p:ph idx="1"/>
          </p:nvPr>
        </p:nvSpPr>
        <p:spPr>
          <a:xfrm>
            <a:off x="128589" y="2052918"/>
            <a:ext cx="6715124" cy="5019395"/>
          </a:xfrm>
        </p:spPr>
        <p:txBody>
          <a:bodyPr>
            <a:normAutofit fontScale="85000" lnSpcReduction="20000"/>
          </a:bodyPr>
          <a:lstStyle/>
          <a:p>
            <a:pPr lvl="0" algn="just"/>
            <a:r>
              <a:rPr lang="en-IN" dirty="0"/>
              <a:t>Unilever should implement </a:t>
            </a:r>
            <a:r>
              <a:rPr lang="en-IN" b="1" dirty="0"/>
              <a:t>AI-powered skills-based recruitment</a:t>
            </a:r>
            <a:r>
              <a:rPr lang="en-IN" dirty="0"/>
              <a:t>, focusing on candidate capabilities rather than traditional qualifications to widen access to high-quality and diverse talent pools. </a:t>
            </a:r>
            <a:endParaRPr lang="en-IN" dirty="0"/>
          </a:p>
          <a:p>
            <a:pPr lvl="0" algn="just"/>
            <a:r>
              <a:rPr lang="en-IN" dirty="0"/>
              <a:t>Expanding predictive workforce analytics would enable HR teams to forecast future skill shortages and proactively recruit specialists before critical capability gaps emerge. </a:t>
            </a:r>
            <a:endParaRPr lang="en-IN" dirty="0"/>
          </a:p>
          <a:p>
            <a:pPr lvl="0" algn="just"/>
            <a:r>
              <a:rPr lang="en-IN" dirty="0"/>
              <a:t>Investment in employer branding should emphasise sustainability, career development and innovation, leveraging Unilever's </a:t>
            </a:r>
            <a:r>
              <a:rPr lang="en-IN" b="1" dirty="0"/>
              <a:t>84% employee satisfaction</a:t>
            </a:r>
            <a:r>
              <a:rPr lang="en-IN" dirty="0"/>
              <a:t> as a competitive recruitment advantage </a:t>
            </a:r>
            <a:r>
              <a:rPr lang="en-GB" dirty="0"/>
              <a:t>(</a:t>
            </a:r>
            <a:r>
              <a:rPr lang="en-GB" dirty="0" err="1"/>
              <a:t>Dragan</a:t>
            </a:r>
            <a:r>
              <a:rPr lang="en-GB" dirty="0"/>
              <a:t> and </a:t>
            </a:r>
            <a:r>
              <a:rPr lang="en-GB" dirty="0" err="1"/>
              <a:t>Haidamaka</a:t>
            </a:r>
            <a:r>
              <a:rPr lang="en-GB" dirty="0"/>
              <a:t>, 2026)</a:t>
            </a:r>
            <a:r>
              <a:rPr lang="en-IN" dirty="0"/>
              <a:t>. </a:t>
            </a:r>
            <a:endParaRPr lang="en-IN" dirty="0"/>
          </a:p>
          <a:p>
            <a:pPr lvl="0" algn="just"/>
            <a:r>
              <a:rPr lang="en-IN" dirty="0"/>
              <a:t>Recruitment partnerships with universities, technology institutions and digital academies should be expanded to strengthen graduate pipelines in AI, analytics and sustainability disciplines. </a:t>
            </a:r>
            <a:endParaRPr lang="en-IN" dirty="0"/>
          </a:p>
          <a:p>
            <a:pPr lvl="0" algn="just"/>
            <a:r>
              <a:rPr lang="en-IN" dirty="0"/>
              <a:t>These initiatives align with SHRM principles by improving workforce quality, reducing hiring risks and supporting long-term organisational competitiveness. </a:t>
            </a:r>
            <a:endParaRPr lang="en-IN" dirty="0"/>
          </a:p>
          <a:p>
            <a:pPr algn="just"/>
            <a:endParaRPr lang="en-IN" dirty="0"/>
          </a:p>
        </p:txBody>
      </p:sp>
      <p:pic>
        <p:nvPicPr>
          <p:cNvPr id="5" name="Picture 4"/>
          <p:cNvPicPr>
            <a:picLocks noChangeAspect="1"/>
          </p:cNvPicPr>
          <p:nvPr/>
        </p:nvPicPr>
        <p:blipFill>
          <a:blip r:embed="rId1"/>
          <a:stretch>
            <a:fillRect/>
          </a:stretch>
        </p:blipFill>
        <p:spPr>
          <a:xfrm>
            <a:off x="7000875" y="2295806"/>
            <a:ext cx="5081184" cy="3419195"/>
          </a:xfrm>
          <a:prstGeom prst="rect">
            <a:avLst/>
          </a:prstGeom>
        </p:spPr>
      </p:pic>
      <p:sp>
        <p:nvSpPr>
          <p:cNvPr id="6" name="Rectangle 5"/>
          <p:cNvSpPr/>
          <p:nvPr/>
        </p:nvSpPr>
        <p:spPr>
          <a:xfrm>
            <a:off x="8454470" y="5715001"/>
            <a:ext cx="2173993" cy="246221"/>
          </a:xfrm>
          <a:prstGeom prst="rect">
            <a:avLst/>
          </a:prstGeom>
        </p:spPr>
        <p:txBody>
          <a:bodyPr wrap="none">
            <a:spAutoFit/>
          </a:bodyPr>
          <a:lstStyle/>
          <a:p>
            <a:r>
              <a:rPr lang="en-GB" sz="1000" dirty="0" smtClean="0"/>
              <a:t>(</a:t>
            </a:r>
            <a:r>
              <a:rPr lang="en-GB" sz="1000" dirty="0" err="1" smtClean="0"/>
              <a:t>Dragan</a:t>
            </a:r>
            <a:r>
              <a:rPr lang="en-GB" sz="1000" dirty="0" smtClean="0"/>
              <a:t> and </a:t>
            </a:r>
            <a:r>
              <a:rPr lang="en-GB" sz="1000" dirty="0" err="1" smtClean="0"/>
              <a:t>Haidamaka</a:t>
            </a:r>
            <a:r>
              <a:rPr lang="en-GB" sz="1000" dirty="0" smtClean="0"/>
              <a:t>, 2026)</a:t>
            </a:r>
            <a:endParaRPr lang="en-IN" sz="10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sz="3600" b="1" dirty="0"/>
              <a:t>Evidence-Based Recommendation 2 – Improving Selection Quality and Fairness</a:t>
            </a:r>
            <a:endParaRPr lang="en-IN" sz="3600" dirty="0"/>
          </a:p>
        </p:txBody>
      </p:sp>
      <p:sp>
        <p:nvSpPr>
          <p:cNvPr id="3" name="Content Placeholder 2"/>
          <p:cNvSpPr>
            <a:spLocks noGrp="1"/>
          </p:cNvSpPr>
          <p:nvPr>
            <p:ph idx="1"/>
          </p:nvPr>
        </p:nvSpPr>
        <p:spPr>
          <a:xfrm>
            <a:off x="371476" y="2052918"/>
            <a:ext cx="6415087" cy="4562195"/>
          </a:xfrm>
        </p:spPr>
        <p:txBody>
          <a:bodyPr>
            <a:normAutofit fontScale="77500" lnSpcReduction="20000"/>
          </a:bodyPr>
          <a:lstStyle/>
          <a:p>
            <a:pPr lvl="0" algn="just"/>
            <a:r>
              <a:rPr lang="en-IN" dirty="0"/>
              <a:t>Unilever should retain AI-assisted recruitment while ensuring that all final hiring decisions remain subject to structured human review to minimise algorithmic bias and ethical risks. </a:t>
            </a:r>
            <a:endParaRPr lang="en-IN" dirty="0"/>
          </a:p>
          <a:p>
            <a:pPr lvl="0" algn="just"/>
            <a:r>
              <a:rPr lang="en-IN" dirty="0"/>
              <a:t>Regular AI audits should evaluate recruitment systems for fairness, transparency and compliance with evolving international regulations governing responsible AI in employment. </a:t>
            </a:r>
            <a:endParaRPr lang="en-IN" dirty="0"/>
          </a:p>
          <a:p>
            <a:pPr lvl="0" algn="just"/>
            <a:r>
              <a:rPr lang="en-IN" dirty="0"/>
              <a:t>Competency-based interviews should continue assessing leadership potential, adaptability, collaboration and digital capabilities that support the company's </a:t>
            </a:r>
            <a:r>
              <a:rPr lang="en-IN" b="1" dirty="0"/>
              <a:t>"Fit for the AI Age"</a:t>
            </a:r>
            <a:r>
              <a:rPr lang="en-IN" dirty="0"/>
              <a:t> strategy </a:t>
            </a:r>
            <a:r>
              <a:rPr lang="en-GB" dirty="0"/>
              <a:t>(Chauhan et al., 2026)</a:t>
            </a:r>
            <a:r>
              <a:rPr lang="en-IN" dirty="0"/>
              <a:t>. </a:t>
            </a:r>
            <a:endParaRPr lang="en-IN" dirty="0"/>
          </a:p>
          <a:p>
            <a:pPr lvl="0" algn="just"/>
            <a:r>
              <a:rPr lang="en-IN" dirty="0"/>
              <a:t>Standardised interviewer training should strengthen consistency, reduce unconscious bias and improve selection reliability across Unilever's global recruitment operations. </a:t>
            </a:r>
            <a:endParaRPr lang="en-IN" dirty="0"/>
          </a:p>
          <a:p>
            <a:pPr lvl="0" algn="just"/>
            <a:r>
              <a:rPr lang="en-IN" dirty="0"/>
              <a:t>Integrating technology with structured human judgement will improve hiring quality, diversity outcomes and employee performance while maintaining trust in AI-enabled recruitment systems. </a:t>
            </a:r>
            <a:endParaRPr lang="en-IN" dirty="0"/>
          </a:p>
          <a:p>
            <a:pPr algn="just"/>
            <a:endParaRPr lang="en-IN" dirty="0"/>
          </a:p>
        </p:txBody>
      </p:sp>
      <p:pic>
        <p:nvPicPr>
          <p:cNvPr id="7170" name="Picture 2" descr="AI Compliance Audit Checklist: What to Expect &amp; How to Prepare"/>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7158038" y="2333624"/>
            <a:ext cx="4914900" cy="368617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828253" y="6130409"/>
            <a:ext cx="1574470" cy="246221"/>
          </a:xfrm>
          <a:prstGeom prst="rect">
            <a:avLst/>
          </a:prstGeom>
        </p:spPr>
        <p:txBody>
          <a:bodyPr wrap="none">
            <a:spAutoFit/>
          </a:bodyPr>
          <a:lstStyle/>
          <a:p>
            <a:r>
              <a:rPr lang="en-GB" sz="1000" dirty="0" smtClean="0"/>
              <a:t>(Chauhan et al., 2026)</a:t>
            </a:r>
            <a:endParaRPr lang="en-IN" sz="10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955214" cy="1400530"/>
          </a:xfrm>
        </p:spPr>
        <p:txBody>
          <a:bodyPr/>
          <a:lstStyle/>
          <a:p>
            <a:r>
              <a:rPr lang="en-IN" sz="3200" b="1" dirty="0"/>
              <a:t>Evidence-Based Recommendation 3 – Transforming Orientation and Employee Experience</a:t>
            </a:r>
            <a:endParaRPr lang="en-IN" sz="3200" dirty="0"/>
          </a:p>
        </p:txBody>
      </p:sp>
      <p:sp>
        <p:nvSpPr>
          <p:cNvPr id="3" name="Content Placeholder 2"/>
          <p:cNvSpPr>
            <a:spLocks noGrp="1"/>
          </p:cNvSpPr>
          <p:nvPr>
            <p:ph idx="1"/>
          </p:nvPr>
        </p:nvSpPr>
        <p:spPr>
          <a:xfrm>
            <a:off x="0" y="2052918"/>
            <a:ext cx="7258050" cy="4805082"/>
          </a:xfrm>
        </p:spPr>
        <p:txBody>
          <a:bodyPr>
            <a:normAutofit fontScale="85000" lnSpcReduction="20000"/>
          </a:bodyPr>
          <a:lstStyle/>
          <a:p>
            <a:pPr lvl="0" algn="just"/>
            <a:r>
              <a:rPr lang="en-IN" dirty="0"/>
              <a:t>Unilever should introduce an </a:t>
            </a:r>
            <a:r>
              <a:rPr lang="en-IN" b="1" dirty="0"/>
              <a:t>AI-enabled personalised onboarding platform</a:t>
            </a:r>
            <a:r>
              <a:rPr lang="en-IN" dirty="0"/>
              <a:t> that delivers customised learning, role-specific training and real-time HR support, enabling new employees to integrate more quickly into the organisation. </a:t>
            </a:r>
            <a:endParaRPr lang="en-IN" dirty="0"/>
          </a:p>
          <a:p>
            <a:pPr lvl="0" algn="just"/>
            <a:r>
              <a:rPr lang="en-IN" dirty="0"/>
              <a:t>Digital onboarding should combine virtual learning, manager check-ins and mentoring programmes to strengthen employee engagement, wellbeing and organisational commitment during the first </a:t>
            </a:r>
            <a:r>
              <a:rPr lang="en-IN" b="1" dirty="0"/>
              <a:t>90 days</a:t>
            </a:r>
            <a:r>
              <a:rPr lang="en-IN" dirty="0"/>
              <a:t> of employment </a:t>
            </a:r>
            <a:r>
              <a:rPr lang="en-GB" dirty="0"/>
              <a:t>(Fu, 2025)</a:t>
            </a:r>
            <a:r>
              <a:rPr lang="en-IN" dirty="0"/>
              <a:t>. </a:t>
            </a:r>
            <a:endParaRPr lang="en-IN" dirty="0"/>
          </a:p>
          <a:p>
            <a:pPr lvl="0" algn="just"/>
            <a:r>
              <a:rPr lang="en-IN" dirty="0"/>
              <a:t>Expanding AI-powered HR chatbots beyond routine enquiries can provide instant policy guidance, personalised learning recommendations and continuous onboarding support across global operations. </a:t>
            </a:r>
            <a:endParaRPr lang="en-IN" dirty="0"/>
          </a:p>
          <a:p>
            <a:pPr lvl="0" algn="just"/>
            <a:r>
              <a:rPr lang="en-IN" dirty="0"/>
              <a:t>Unilever should monitor onboarding effectiveness using key HR metrics such as new-hire retention, time-to-productivity, employee engagement and completion of mandatory learning programmes. </a:t>
            </a:r>
            <a:endParaRPr lang="en-IN" dirty="0"/>
          </a:p>
          <a:p>
            <a:pPr lvl="0" algn="just"/>
            <a:r>
              <a:rPr lang="en-IN" dirty="0"/>
              <a:t>These recommendations support </a:t>
            </a:r>
            <a:r>
              <a:rPr lang="en-IN" b="1" dirty="0"/>
              <a:t>Organisational Socialisation Theory</a:t>
            </a:r>
            <a:r>
              <a:rPr lang="en-IN" dirty="0"/>
              <a:t>, helping employees adapt more rapidly while improving retention, productivity and long-term organisational performance. </a:t>
            </a:r>
            <a:endParaRPr lang="en-IN" dirty="0"/>
          </a:p>
          <a:p>
            <a:pPr algn="just"/>
            <a:endParaRPr lang="en-IN" dirty="0"/>
          </a:p>
        </p:txBody>
      </p:sp>
      <p:pic>
        <p:nvPicPr>
          <p:cNvPr id="8194" name="Picture 2" descr="Benefits Of Automated Employee Onboarding With AI"/>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7486650" y="2329465"/>
            <a:ext cx="4551361" cy="3542698"/>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9375044" y="5872163"/>
            <a:ext cx="774571" cy="246221"/>
          </a:xfrm>
          <a:prstGeom prst="rect">
            <a:avLst/>
          </a:prstGeom>
        </p:spPr>
        <p:txBody>
          <a:bodyPr wrap="none">
            <a:spAutoFit/>
          </a:bodyPr>
          <a:lstStyle/>
          <a:p>
            <a:r>
              <a:rPr lang="en-GB" sz="1000" dirty="0" smtClean="0"/>
              <a:t>(Fu, 2025)</a:t>
            </a:r>
            <a:endParaRPr lang="en-IN" sz="10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Future of Work – AI, Automation and Skills-Based Hiring (2026–2031)</a:t>
            </a:r>
            <a:endParaRPr lang="en-IN" dirty="0"/>
          </a:p>
        </p:txBody>
      </p:sp>
      <p:sp>
        <p:nvSpPr>
          <p:cNvPr id="3" name="Content Placeholder 2"/>
          <p:cNvSpPr>
            <a:spLocks noGrp="1"/>
          </p:cNvSpPr>
          <p:nvPr>
            <p:ph idx="1"/>
          </p:nvPr>
        </p:nvSpPr>
        <p:spPr>
          <a:xfrm>
            <a:off x="0" y="2052918"/>
            <a:ext cx="7272338" cy="4619345"/>
          </a:xfrm>
        </p:spPr>
        <p:txBody>
          <a:bodyPr>
            <a:normAutofit fontScale="85000" lnSpcReduction="20000"/>
          </a:bodyPr>
          <a:lstStyle/>
          <a:p>
            <a:pPr lvl="0" algn="just"/>
            <a:r>
              <a:rPr lang="en-IN" dirty="0"/>
              <a:t>Artificial intelligence will increasingly automate candidate sourcing, CV screening, interview scheduling and workforce planning, enabling HR professionals to focus on strategic talent management and employee development. </a:t>
            </a:r>
            <a:endParaRPr lang="en-IN" dirty="0"/>
          </a:p>
          <a:p>
            <a:pPr lvl="0" algn="just"/>
            <a:r>
              <a:rPr lang="en-IN" b="1" dirty="0"/>
              <a:t>86% of organisations</a:t>
            </a:r>
            <a:r>
              <a:rPr lang="en-IN" dirty="0"/>
              <a:t> expect AI and information-processing technologies to transform their businesses by </a:t>
            </a:r>
            <a:r>
              <a:rPr lang="en-IN" b="1" dirty="0"/>
              <a:t>2030</a:t>
            </a:r>
            <a:r>
              <a:rPr lang="en-IN" dirty="0"/>
              <a:t>, significantly reshaping recruitment and workforce capabilities. </a:t>
            </a:r>
            <a:endParaRPr lang="en-IN" dirty="0"/>
          </a:p>
          <a:p>
            <a:pPr lvl="0" algn="just"/>
            <a:r>
              <a:rPr lang="en-IN" dirty="0"/>
              <a:t>Skills-based hiring will gradually replace qualification-based recruitment as organisations prioritise adaptability, digital literacy, critical thinking and continuous learning over traditional academic credentials </a:t>
            </a:r>
            <a:r>
              <a:rPr lang="en-GB" dirty="0"/>
              <a:t>(Haughton, 2026)</a:t>
            </a:r>
            <a:r>
              <a:rPr lang="en-IN" dirty="0"/>
              <a:t>. </a:t>
            </a:r>
            <a:endParaRPr lang="en-IN" dirty="0"/>
          </a:p>
          <a:p>
            <a:pPr lvl="0" algn="just"/>
            <a:r>
              <a:rPr lang="en-IN" dirty="0"/>
              <a:t>Predictive people analytics will enable organisations such as Unilever to anticipate workforce shortages, identify future capability needs and improve succession planning through data-driven decision-making. </a:t>
            </a:r>
            <a:endParaRPr lang="en-IN" dirty="0"/>
          </a:p>
          <a:p>
            <a:pPr lvl="0" algn="just"/>
            <a:r>
              <a:rPr lang="en-IN" dirty="0"/>
              <a:t>Consequently, future recruitment strategies will require an effective balance between advanced AI technologies, ethical governance and human-centred leadership. </a:t>
            </a:r>
            <a:endParaRPr lang="en-IN" dirty="0"/>
          </a:p>
          <a:p>
            <a:pPr algn="just"/>
            <a:endParaRPr lang="en-IN" dirty="0"/>
          </a:p>
        </p:txBody>
      </p:sp>
      <p:pic>
        <p:nvPicPr>
          <p:cNvPr id="9218" name="Picture 2" descr="Skills-based hiring: what talent leaders need to know | Factorial"/>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7500938" y="2214562"/>
            <a:ext cx="4489450" cy="38100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9116324" y="6139655"/>
            <a:ext cx="1258678" cy="246221"/>
          </a:xfrm>
          <a:prstGeom prst="rect">
            <a:avLst/>
          </a:prstGeom>
        </p:spPr>
        <p:txBody>
          <a:bodyPr wrap="none">
            <a:spAutoFit/>
          </a:bodyPr>
          <a:lstStyle/>
          <a:p>
            <a:r>
              <a:rPr lang="en-GB" sz="1000" dirty="0" smtClean="0"/>
              <a:t>(Haughton, 2026)</a:t>
            </a:r>
            <a:endParaRPr lang="en-IN" sz="10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Future HR Capabilities and Workforce Readiness at Unilever</a:t>
            </a:r>
            <a:endParaRPr lang="en-IN" dirty="0"/>
          </a:p>
        </p:txBody>
      </p:sp>
      <p:sp>
        <p:nvSpPr>
          <p:cNvPr id="3" name="Content Placeholder 2"/>
          <p:cNvSpPr>
            <a:spLocks noGrp="1"/>
          </p:cNvSpPr>
          <p:nvPr>
            <p:ph idx="1"/>
          </p:nvPr>
        </p:nvSpPr>
        <p:spPr>
          <a:xfrm>
            <a:off x="200026" y="2052918"/>
            <a:ext cx="7343774" cy="4576482"/>
          </a:xfrm>
        </p:spPr>
        <p:txBody>
          <a:bodyPr>
            <a:normAutofit fontScale="85000" lnSpcReduction="20000"/>
          </a:bodyPr>
          <a:lstStyle/>
          <a:p>
            <a:pPr lvl="0" algn="just"/>
            <a:r>
              <a:rPr lang="en-IN" dirty="0"/>
              <a:t>Unilever should continuously invest in reskilling and upskilling programmes to prepare employees for emerging roles involving AI, automation, sustainability and advanced digital technologies across global operations. </a:t>
            </a:r>
            <a:endParaRPr lang="en-IN" dirty="0"/>
          </a:p>
          <a:p>
            <a:pPr lvl="0" algn="just"/>
            <a:r>
              <a:rPr lang="en-IN" dirty="0"/>
              <a:t>The company's </a:t>
            </a:r>
            <a:r>
              <a:rPr lang="en-IN" b="1" dirty="0"/>
              <a:t>"Fit for the AI Age"</a:t>
            </a:r>
            <a:r>
              <a:rPr lang="en-IN" dirty="0"/>
              <a:t> strategy should integrate AI literacy into leadership development, enabling managers to effectively lead hybrid teams supported by intelligent technologies.  </a:t>
            </a:r>
            <a:endParaRPr lang="en-IN" dirty="0"/>
          </a:p>
          <a:p>
            <a:pPr lvl="0" algn="just"/>
            <a:r>
              <a:rPr lang="en-IN" dirty="0"/>
              <a:t>Approximately </a:t>
            </a:r>
            <a:r>
              <a:rPr lang="en-IN" b="1" dirty="0"/>
              <a:t>39% of employees' core skills</a:t>
            </a:r>
            <a:r>
              <a:rPr lang="en-IN" dirty="0"/>
              <a:t> are expected to change by </a:t>
            </a:r>
            <a:r>
              <a:rPr lang="en-IN" b="1" dirty="0"/>
              <a:t>2030</a:t>
            </a:r>
            <a:r>
              <a:rPr lang="en-IN" dirty="0"/>
              <a:t>, highlighting the importance of continuous workforce development </a:t>
            </a:r>
            <a:r>
              <a:rPr lang="en-GB" dirty="0"/>
              <a:t>(Gupta et al., 2026)</a:t>
            </a:r>
            <a:r>
              <a:rPr lang="en-IN" dirty="0"/>
              <a:t>. </a:t>
            </a:r>
            <a:endParaRPr lang="en-IN" dirty="0"/>
          </a:p>
          <a:p>
            <a:pPr lvl="0" algn="just"/>
            <a:r>
              <a:rPr lang="en-IN" dirty="0"/>
              <a:t>HR leaders should strengthen collaboration with business units, universities and technology partners to build future talent pipelines in data analytics, AI, sustainability and digital innovation. </a:t>
            </a:r>
            <a:endParaRPr lang="en-IN" dirty="0"/>
          </a:p>
          <a:p>
            <a:pPr lvl="0" algn="just"/>
            <a:r>
              <a:rPr lang="en-IN" dirty="0"/>
              <a:t>Developing agile, digitally capable and continuously learning employees will enhance organisational resilience and maintain Unilever's competitive advantage in the evolving global labour market. </a:t>
            </a:r>
            <a:endParaRPr lang="en-IN" dirty="0"/>
          </a:p>
          <a:p>
            <a:pPr algn="just"/>
            <a:endParaRPr lang="en-IN" dirty="0"/>
          </a:p>
        </p:txBody>
      </p:sp>
      <p:pic>
        <p:nvPicPr>
          <p:cNvPr id="10242" name="Picture 2" descr="AI's potential will only be realised when it collaborates with humans |  WIRED"/>
          <p:cNvPicPr>
            <a:picLocks noChangeAspect="1" noChangeArrowheads="1"/>
          </p:cNvPicPr>
          <p:nvPr/>
        </p:nvPicPr>
        <p:blipFill>
          <a:blip r:embed="rId1" cstate="print">
            <a:extLst>
              <a:ext uri="{28A0092B-C50C-407E-A947-70E740481C1C}">
                <a14:useLocalDpi xmlns:a14="http://schemas.microsoft.com/office/drawing/2010/main" val="0"/>
              </a:ext>
            </a:extLst>
          </a:blip>
          <a:srcRect/>
          <a:stretch>
            <a:fillRect/>
          </a:stretch>
        </p:blipFill>
        <p:spPr bwMode="auto">
          <a:xfrm>
            <a:off x="7886699" y="2167218"/>
            <a:ext cx="3275013" cy="399069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829143" y="6157913"/>
            <a:ext cx="1390124" cy="246221"/>
          </a:xfrm>
          <a:prstGeom prst="rect">
            <a:avLst/>
          </a:prstGeom>
        </p:spPr>
        <p:txBody>
          <a:bodyPr wrap="none">
            <a:spAutoFit/>
          </a:bodyPr>
          <a:lstStyle/>
          <a:p>
            <a:r>
              <a:rPr lang="en-GB" sz="1000" dirty="0" smtClean="0"/>
              <a:t>(Gupta et al., 2026)</a:t>
            </a:r>
            <a:endParaRPr lang="en-IN" sz="10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Integrated HRM Strategy for Sustainable Talent Acquisition</a:t>
            </a:r>
            <a:endParaRPr lang="en-IN" dirty="0"/>
          </a:p>
        </p:txBody>
      </p:sp>
      <p:sp>
        <p:nvSpPr>
          <p:cNvPr id="3" name="Content Placeholder 2"/>
          <p:cNvSpPr>
            <a:spLocks noGrp="1"/>
          </p:cNvSpPr>
          <p:nvPr>
            <p:ph idx="1"/>
          </p:nvPr>
        </p:nvSpPr>
        <p:spPr>
          <a:xfrm>
            <a:off x="242888" y="2052918"/>
            <a:ext cx="7029449" cy="4590770"/>
          </a:xfrm>
        </p:spPr>
        <p:txBody>
          <a:bodyPr>
            <a:normAutofit fontScale="77500" lnSpcReduction="20000"/>
          </a:bodyPr>
          <a:lstStyle/>
          <a:p>
            <a:pPr lvl="0" algn="just"/>
            <a:r>
              <a:rPr lang="en-IN" dirty="0"/>
              <a:t>Unilever should implement an integrated HRM strategy that aligns recruitment, selection, orientation, learning and workforce planning with its </a:t>
            </a:r>
            <a:r>
              <a:rPr lang="en-IN" b="1" dirty="0"/>
              <a:t>"Play to Win"</a:t>
            </a:r>
            <a:r>
              <a:rPr lang="en-IN" dirty="0"/>
              <a:t> business strategy and long-term organisational objectives. </a:t>
            </a:r>
            <a:endParaRPr lang="en-IN" dirty="0"/>
          </a:p>
          <a:p>
            <a:pPr lvl="0" algn="just"/>
            <a:r>
              <a:rPr lang="en-IN" dirty="0"/>
              <a:t>AI-enabled recruitment, competency-based selection and personalised onboarding should operate as interconnected processes that improve employee experience, hiring quality and workforce productivity. </a:t>
            </a:r>
            <a:endParaRPr lang="en-IN" dirty="0"/>
          </a:p>
          <a:p>
            <a:pPr lvl="0" algn="just"/>
            <a:r>
              <a:rPr lang="en-IN" dirty="0"/>
              <a:t>Data-driven HR analytics should continuously monitor recruitment performance through indicators such as </a:t>
            </a:r>
            <a:r>
              <a:rPr lang="en-IN" b="1" dirty="0"/>
              <a:t>time-to-hire, quality-of-hire, offer acceptance rate, retention rate and diversity outcomes</a:t>
            </a:r>
            <a:r>
              <a:rPr lang="en-IN" dirty="0"/>
              <a:t>, supporting evidence-based decision-making. </a:t>
            </a:r>
            <a:endParaRPr lang="en-IN" dirty="0"/>
          </a:p>
          <a:p>
            <a:pPr lvl="0" algn="just"/>
            <a:r>
              <a:rPr lang="en-IN" dirty="0"/>
              <a:t>Strategic investment in employer branding, employee wellbeing and continuous capability development will strengthen Unilever's ability to attract and retain future-ready talent across </a:t>
            </a:r>
            <a:r>
              <a:rPr lang="en-IN" b="1" dirty="0"/>
              <a:t>190 countries </a:t>
            </a:r>
            <a:r>
              <a:rPr lang="en-GB" dirty="0"/>
              <a:t>(</a:t>
            </a:r>
            <a:r>
              <a:rPr lang="en-GB" dirty="0" err="1"/>
              <a:t>Jahan</a:t>
            </a:r>
            <a:r>
              <a:rPr lang="en-GB" dirty="0"/>
              <a:t> et al., 2026)</a:t>
            </a:r>
            <a:r>
              <a:rPr lang="en-IN" dirty="0"/>
              <a:t>.  </a:t>
            </a:r>
            <a:endParaRPr lang="en-IN" dirty="0"/>
          </a:p>
          <a:p>
            <a:pPr lvl="0" algn="just"/>
            <a:r>
              <a:rPr lang="en-IN" dirty="0"/>
              <a:t>Integrating technology, people and organisational strategy will enable Unilever to sustain innovation, improve workforce agility and achieve long-term competitive advantage. </a:t>
            </a:r>
            <a:endParaRPr lang="en-IN" dirty="0"/>
          </a:p>
          <a:p>
            <a:pPr algn="just"/>
            <a:endParaRPr lang="en-IN" dirty="0"/>
          </a:p>
        </p:txBody>
      </p:sp>
      <p:pic>
        <p:nvPicPr>
          <p:cNvPr id="4" name="Picture 3"/>
          <p:cNvPicPr>
            <a:picLocks noChangeAspect="1"/>
          </p:cNvPicPr>
          <p:nvPr/>
        </p:nvPicPr>
        <p:blipFill>
          <a:blip r:embed="rId1"/>
          <a:stretch>
            <a:fillRect/>
          </a:stretch>
        </p:blipFill>
        <p:spPr>
          <a:xfrm>
            <a:off x="7658877" y="2205819"/>
            <a:ext cx="4046571" cy="3932261"/>
          </a:xfrm>
          <a:prstGeom prst="rect">
            <a:avLst/>
          </a:prstGeom>
        </p:spPr>
      </p:pic>
      <p:sp>
        <p:nvSpPr>
          <p:cNvPr id="5" name="Rectangle 4"/>
          <p:cNvSpPr/>
          <p:nvPr/>
        </p:nvSpPr>
        <p:spPr>
          <a:xfrm>
            <a:off x="8994313" y="6244430"/>
            <a:ext cx="1375698" cy="246221"/>
          </a:xfrm>
          <a:prstGeom prst="rect">
            <a:avLst/>
          </a:prstGeom>
        </p:spPr>
        <p:txBody>
          <a:bodyPr wrap="none">
            <a:spAutoFit/>
          </a:bodyPr>
          <a:lstStyle/>
          <a:p>
            <a:r>
              <a:rPr lang="en-GB" sz="1000" dirty="0" smtClean="0"/>
              <a:t>(</a:t>
            </a:r>
            <a:r>
              <a:rPr lang="en-GB" sz="1000" dirty="0" err="1" smtClean="0"/>
              <a:t>Jahan</a:t>
            </a:r>
            <a:r>
              <a:rPr lang="en-GB" sz="1000" dirty="0" smtClean="0"/>
              <a:t> et al., 2026)</a:t>
            </a:r>
            <a:endParaRPr lang="en-IN" sz="10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Conclusion and Overall HRM Strategy</a:t>
            </a:r>
            <a:endParaRPr lang="en-IN" dirty="0"/>
          </a:p>
        </p:txBody>
      </p:sp>
      <p:sp>
        <p:nvSpPr>
          <p:cNvPr id="3" name="Content Placeholder 2"/>
          <p:cNvSpPr>
            <a:spLocks noGrp="1"/>
          </p:cNvSpPr>
          <p:nvPr>
            <p:ph idx="1"/>
          </p:nvPr>
        </p:nvSpPr>
        <p:spPr>
          <a:xfrm>
            <a:off x="0" y="2052918"/>
            <a:ext cx="6929438" cy="4676495"/>
          </a:xfrm>
        </p:spPr>
        <p:txBody>
          <a:bodyPr>
            <a:normAutofit fontScale="77500" lnSpcReduction="20000"/>
          </a:bodyPr>
          <a:lstStyle/>
          <a:p>
            <a:pPr lvl="0" algn="just"/>
            <a:r>
              <a:rPr lang="en-IN" dirty="0"/>
              <a:t>Unilever has developed a comprehensive recruitment, selection and orientation system supported by digital technologies, AI and strategic talent management, enabling the organisation to compete effectively in global labour markets. </a:t>
            </a:r>
            <a:endParaRPr lang="en-IN" dirty="0"/>
          </a:p>
          <a:p>
            <a:pPr lvl="0" algn="just"/>
            <a:r>
              <a:rPr lang="en-IN" dirty="0"/>
              <a:t>Despite these strengths, challenges including global talent shortages, AI ethics, workforce transformation and increasing competition require continuous innovation in HR policies and organisational practices. </a:t>
            </a:r>
            <a:endParaRPr lang="en-IN" dirty="0"/>
          </a:p>
          <a:p>
            <a:pPr lvl="0" algn="just"/>
            <a:r>
              <a:rPr lang="en-IN" dirty="0"/>
              <a:t>Applying HRM frameworks such as the </a:t>
            </a:r>
            <a:r>
              <a:rPr lang="en-IN" b="1" dirty="0"/>
              <a:t>Resource-Based View</a:t>
            </a:r>
            <a:r>
              <a:rPr lang="en-IN" dirty="0"/>
              <a:t>, </a:t>
            </a:r>
            <a:r>
              <a:rPr lang="en-IN" b="1" dirty="0"/>
              <a:t>Strategic HRM</a:t>
            </a:r>
            <a:r>
              <a:rPr lang="en-IN" dirty="0"/>
              <a:t>, </a:t>
            </a:r>
            <a:r>
              <a:rPr lang="en-IN" b="1" dirty="0"/>
              <a:t>Person–Organisation Fit Theory</a:t>
            </a:r>
            <a:r>
              <a:rPr lang="en-IN" dirty="0"/>
              <a:t> and </a:t>
            </a:r>
            <a:r>
              <a:rPr lang="en-IN" b="1" dirty="0"/>
              <a:t>Ulrich's HR Model</a:t>
            </a:r>
            <a:r>
              <a:rPr lang="en-IN" dirty="0"/>
              <a:t> provides practical solutions for improving recruitment quality and employee integration. </a:t>
            </a:r>
            <a:endParaRPr lang="en-IN" dirty="0"/>
          </a:p>
          <a:p>
            <a:pPr lvl="0" algn="just"/>
            <a:r>
              <a:rPr lang="en-IN" dirty="0"/>
              <a:t>Investing in AI-enabled recruitment, skills-based hiring, personalised onboarding and continuous workforce development will prepare Unilever for the future of work between </a:t>
            </a:r>
            <a:r>
              <a:rPr lang="en-IN" b="1" dirty="0"/>
              <a:t>2026 and 2031</a:t>
            </a:r>
            <a:r>
              <a:rPr lang="en-IN" dirty="0"/>
              <a:t>. </a:t>
            </a:r>
            <a:endParaRPr lang="en-IN" dirty="0"/>
          </a:p>
          <a:p>
            <a:pPr lvl="0" algn="just"/>
            <a:r>
              <a:rPr lang="en-IN" dirty="0"/>
              <a:t>Overall, an integrated, ethical and technology-driven HRM strategy will strengthen organisational performance, enhance employee experience and support Unilever's sustainable global growth. </a:t>
            </a:r>
            <a:endParaRPr lang="en-IN" dirty="0"/>
          </a:p>
          <a:p>
            <a:pPr algn="just"/>
            <a:endParaRPr lang="en-IN" dirty="0"/>
          </a:p>
        </p:txBody>
      </p:sp>
      <p:pic>
        <p:nvPicPr>
          <p:cNvPr id="11266" name="Picture 2" descr="Why Strategic HRM is Critical for Your Business?"/>
          <p:cNvPicPr>
            <a:picLocks noChangeAspect="1" noChangeArrowheads="1"/>
          </p:cNvPicPr>
          <p:nvPr/>
        </p:nvPicPr>
        <p:blipFill>
          <a:blip r:embed="rId1" cstate="print">
            <a:extLst>
              <a:ext uri="{28A0092B-C50C-407E-A947-70E740481C1C}">
                <a14:useLocalDpi xmlns:a14="http://schemas.microsoft.com/office/drawing/2010/main" val="0"/>
              </a:ext>
            </a:extLst>
          </a:blip>
          <a:srcRect/>
          <a:stretch>
            <a:fillRect/>
          </a:stretch>
        </p:blipFill>
        <p:spPr bwMode="auto">
          <a:xfrm>
            <a:off x="7081870" y="1692300"/>
            <a:ext cx="4989478" cy="470850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8789374" y="6429377"/>
            <a:ext cx="1574470" cy="246221"/>
          </a:xfrm>
          <a:prstGeom prst="rect">
            <a:avLst/>
          </a:prstGeom>
        </p:spPr>
        <p:txBody>
          <a:bodyPr wrap="none">
            <a:spAutoFit/>
          </a:bodyPr>
          <a:lstStyle/>
          <a:p>
            <a:r>
              <a:rPr lang="en-GB" sz="1000" dirty="0" smtClean="0"/>
              <a:t>(Chauhan et al., 2026)</a:t>
            </a:r>
            <a:endParaRPr lang="en-IN" sz="10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References</a:t>
            </a:r>
            <a:endParaRPr lang="en-IN" dirty="0"/>
          </a:p>
        </p:txBody>
      </p:sp>
      <p:sp>
        <p:nvSpPr>
          <p:cNvPr id="3" name="Content Placeholder 2"/>
          <p:cNvSpPr>
            <a:spLocks noGrp="1"/>
          </p:cNvSpPr>
          <p:nvPr>
            <p:ph idx="1"/>
          </p:nvPr>
        </p:nvSpPr>
        <p:spPr>
          <a:xfrm>
            <a:off x="257176" y="1300164"/>
            <a:ext cx="11172824" cy="5557836"/>
          </a:xfrm>
        </p:spPr>
        <p:txBody>
          <a:bodyPr>
            <a:normAutofit fontScale="40000" lnSpcReduction="20000"/>
          </a:bodyPr>
          <a:lstStyle/>
          <a:p>
            <a:pPr algn="just"/>
            <a:r>
              <a:rPr lang="en-GB" dirty="0" err="1"/>
              <a:t>Akter</a:t>
            </a:r>
            <a:r>
              <a:rPr lang="en-GB" dirty="0"/>
              <a:t>, S., (2025). Cross-cultural management and its impact on international corporate success-a case study of Unilever Plc.</a:t>
            </a:r>
            <a:endParaRPr lang="en-IN" dirty="0"/>
          </a:p>
          <a:p>
            <a:pPr algn="just"/>
            <a:r>
              <a:rPr lang="en-GB" dirty="0" err="1"/>
              <a:t>Arun</a:t>
            </a:r>
            <a:r>
              <a:rPr lang="en-GB" dirty="0"/>
              <a:t> Kumar, P., </a:t>
            </a:r>
            <a:r>
              <a:rPr lang="en-GB" dirty="0" err="1"/>
              <a:t>Aranha</a:t>
            </a:r>
            <a:r>
              <a:rPr lang="en-GB" dirty="0"/>
              <a:t>, R. and </a:t>
            </a:r>
            <a:r>
              <a:rPr lang="en-GB" dirty="0" err="1"/>
              <a:t>Thaliyan</a:t>
            </a:r>
            <a:r>
              <a:rPr lang="en-GB" dirty="0"/>
              <a:t>, D., (2025). AI for Fair Recruitment: Balancing Tech and Ethics.</a:t>
            </a:r>
            <a:endParaRPr lang="en-IN" dirty="0"/>
          </a:p>
          <a:p>
            <a:pPr algn="just"/>
            <a:r>
              <a:rPr lang="en-GB" dirty="0" err="1"/>
              <a:t>Boateng</a:t>
            </a:r>
            <a:r>
              <a:rPr lang="en-GB" dirty="0"/>
              <a:t>, B., Iqbal, N., </a:t>
            </a:r>
            <a:r>
              <a:rPr lang="en-GB" dirty="0" err="1"/>
              <a:t>Mataruna</a:t>
            </a:r>
            <a:r>
              <a:rPr lang="en-GB" dirty="0"/>
              <a:t>-Dos-Santos, L., Sergio, R., Mustafa, S. and Shah, A., (2025), April. The Role of Employee Training and Development Strategies on Enterprise Growth—A Case Study on Unilever. In International Conference on Business and Technology (pp. 605-614). Cham: Springer Nature Switzerland.</a:t>
            </a:r>
            <a:endParaRPr lang="en-IN" dirty="0"/>
          </a:p>
          <a:p>
            <a:pPr algn="just"/>
            <a:r>
              <a:rPr lang="en-GB" dirty="0"/>
              <a:t>Chauhan, S.S., Campbell, D. and Mehta, K., (2026). Employee Ambassadorship: Leveraging Green HRM for Effective Green Branding. In Green To Gold: Marketing Strategies for a Sustainable Future (pp. 431-452). Cham: Springer Nature Switzerland.</a:t>
            </a:r>
            <a:endParaRPr lang="en-IN" dirty="0"/>
          </a:p>
          <a:p>
            <a:pPr algn="just"/>
            <a:r>
              <a:rPr lang="en-GB" dirty="0"/>
              <a:t>CHEPKORIR, T.C., (2025). STRATEGIC MANAGEMENT DRIVERS AND PERFORMANCE OF UNILEVER KENYA LIMITED IN NAIROBI CITY COUNTY KENYA.</a:t>
            </a:r>
            <a:endParaRPr lang="en-IN" dirty="0"/>
          </a:p>
          <a:p>
            <a:pPr algn="just"/>
            <a:r>
              <a:rPr lang="en-GB" dirty="0" err="1"/>
              <a:t>Demanuele</a:t>
            </a:r>
            <a:r>
              <a:rPr lang="en-GB" dirty="0"/>
              <a:t>, L.M., (2025). Recruitment and selection: an evidence based approach.</a:t>
            </a:r>
            <a:endParaRPr lang="en-IN" dirty="0"/>
          </a:p>
          <a:p>
            <a:pPr algn="just"/>
            <a:r>
              <a:rPr lang="en-GB" dirty="0"/>
              <a:t>Dewi, Y.P., </a:t>
            </a:r>
            <a:r>
              <a:rPr lang="en-GB" dirty="0" err="1"/>
              <a:t>Nurmiati</a:t>
            </a:r>
            <a:r>
              <a:rPr lang="en-GB" dirty="0"/>
              <a:t>, D.R. and </a:t>
            </a:r>
            <a:r>
              <a:rPr lang="en-GB" dirty="0" err="1"/>
              <a:t>Ganaie</a:t>
            </a:r>
            <a:r>
              <a:rPr lang="en-GB" dirty="0"/>
              <a:t>, R.H., (2026). Analysis of the Unilever Compass Approach with the Concept of Sustainable Development. Jurnal </a:t>
            </a:r>
            <a:r>
              <a:rPr lang="en-GB" dirty="0" err="1"/>
              <a:t>Partisipatoris</a:t>
            </a:r>
            <a:r>
              <a:rPr lang="en-GB" dirty="0"/>
              <a:t>, 8(01), pp.14-23.</a:t>
            </a:r>
            <a:endParaRPr lang="en-IN" dirty="0"/>
          </a:p>
          <a:p>
            <a:pPr algn="just"/>
            <a:r>
              <a:rPr lang="en-GB" dirty="0" err="1"/>
              <a:t>Dragan</a:t>
            </a:r>
            <a:r>
              <a:rPr lang="en-GB" dirty="0"/>
              <a:t>, O. and </a:t>
            </a:r>
            <a:r>
              <a:rPr lang="en-GB" dirty="0" err="1"/>
              <a:t>Haidamaka</a:t>
            </a:r>
            <a:r>
              <a:rPr lang="en-GB" dirty="0"/>
              <a:t>, A., (2026). Effective HR-practices in HR-management of enterprise: experience of food industry companies.</a:t>
            </a:r>
            <a:endParaRPr lang="en-IN" dirty="0"/>
          </a:p>
          <a:p>
            <a:pPr algn="just"/>
            <a:r>
              <a:rPr lang="en-GB" dirty="0"/>
              <a:t>El </a:t>
            </a:r>
            <a:r>
              <a:rPr lang="en-GB" dirty="0" err="1"/>
              <a:t>Sabhet</a:t>
            </a:r>
            <a:r>
              <a:rPr lang="en-GB" dirty="0"/>
              <a:t>, E. and </a:t>
            </a:r>
            <a:r>
              <a:rPr lang="en-GB" dirty="0" err="1"/>
              <a:t>Kurniawati</a:t>
            </a:r>
            <a:r>
              <a:rPr lang="en-GB" dirty="0"/>
              <a:t>, E., (2026). Implementation of Green Human Resources Management (HRM) Practices in PT Unilever </a:t>
            </a:r>
            <a:r>
              <a:rPr lang="en-GB" dirty="0" err="1"/>
              <a:t>Tbk's</a:t>
            </a:r>
            <a:r>
              <a:rPr lang="en-GB" dirty="0"/>
              <a:t> 2024 Sustainability Report. Jurnal </a:t>
            </a:r>
            <a:r>
              <a:rPr lang="en-GB" dirty="0" err="1"/>
              <a:t>Manajemen</a:t>
            </a:r>
            <a:r>
              <a:rPr lang="en-GB" dirty="0"/>
              <a:t>, 17(1), pp.220-229.</a:t>
            </a:r>
            <a:endParaRPr lang="en-IN" dirty="0"/>
          </a:p>
          <a:p>
            <a:pPr algn="just"/>
            <a:r>
              <a:rPr lang="en-GB" dirty="0" err="1"/>
              <a:t>Ferdous</a:t>
            </a:r>
            <a:r>
              <a:rPr lang="en-GB" dirty="0"/>
              <a:t>, S.J., (2025). The role of HR in recruitment and selection process of Square Toiletries Limited.</a:t>
            </a:r>
            <a:endParaRPr lang="en-IN" dirty="0"/>
          </a:p>
          <a:p>
            <a:pPr algn="just"/>
            <a:r>
              <a:rPr lang="en-GB" dirty="0"/>
              <a:t>Fu, N., (2025). Managing people in the purpose-led organisation. In The Purpose-Driven Organisation in Times of Climate Crisis (pp. 170-186). </a:t>
            </a:r>
            <a:r>
              <a:rPr lang="en-GB" dirty="0" err="1"/>
              <a:t>Routledge</a:t>
            </a:r>
            <a:r>
              <a:rPr lang="en-GB" dirty="0"/>
              <a:t>.</a:t>
            </a:r>
            <a:endParaRPr lang="en-IN" dirty="0"/>
          </a:p>
          <a:p>
            <a:pPr algn="just"/>
            <a:r>
              <a:rPr lang="en-GB" dirty="0"/>
              <a:t>Gupta, S.K., </a:t>
            </a:r>
            <a:r>
              <a:rPr lang="en-GB" dirty="0" err="1"/>
              <a:t>Threesha</a:t>
            </a:r>
            <a:r>
              <a:rPr lang="en-GB" dirty="0"/>
              <a:t>, D., </a:t>
            </a:r>
            <a:r>
              <a:rPr lang="en-GB" dirty="0" err="1"/>
              <a:t>Jyoshna</a:t>
            </a:r>
            <a:r>
              <a:rPr lang="en-GB" dirty="0"/>
              <a:t>, T., </a:t>
            </a:r>
            <a:r>
              <a:rPr lang="en-GB" dirty="0" err="1"/>
              <a:t>Sanjana</a:t>
            </a:r>
            <a:r>
              <a:rPr lang="en-GB" dirty="0"/>
              <a:t>, A.C., </a:t>
            </a:r>
            <a:r>
              <a:rPr lang="en-GB" dirty="0" err="1"/>
              <a:t>Pullalacheruvu</a:t>
            </a:r>
            <a:r>
              <a:rPr lang="en-GB" dirty="0"/>
              <a:t>, M., </a:t>
            </a:r>
            <a:r>
              <a:rPr lang="en-GB" dirty="0" err="1"/>
              <a:t>Puttha</a:t>
            </a:r>
            <a:r>
              <a:rPr lang="en-GB" dirty="0"/>
              <a:t>, N., </a:t>
            </a:r>
            <a:r>
              <a:rPr lang="en-GB" dirty="0" err="1"/>
              <a:t>Marella</a:t>
            </a:r>
            <a:r>
              <a:rPr lang="en-GB" dirty="0"/>
              <a:t>, M. and TS, S., (2026). An Assessment of the Impact of Artificial Intelligence on the Recruitment Process. Economics, Finance and Management Review, (1 (25)), pp.89-101.</a:t>
            </a:r>
            <a:endParaRPr lang="en-IN" dirty="0"/>
          </a:p>
          <a:p>
            <a:pPr algn="just"/>
            <a:r>
              <a:rPr lang="en-GB" dirty="0"/>
              <a:t>Hartono, D.K., (2025). The Analysis of Business Process Management Implementation: A Case Study in PT Unilever Indonesia </a:t>
            </a:r>
            <a:r>
              <a:rPr lang="en-GB" dirty="0" err="1"/>
              <a:t>Tbk</a:t>
            </a:r>
            <a:r>
              <a:rPr lang="en-GB" dirty="0"/>
              <a:t>. Global Journal of Economic and Finance Research.</a:t>
            </a:r>
            <a:endParaRPr lang="en-IN" dirty="0"/>
          </a:p>
          <a:p>
            <a:pPr algn="just"/>
            <a:r>
              <a:rPr lang="en-GB" dirty="0"/>
              <a:t>Haughton, H., (2026). Optimising Board Composition: A Goal Programming Approach to Balancing Expertise, Governance and Diversity. IMA Journal of Management Mathematics, p.dpag017.</a:t>
            </a:r>
            <a:endParaRPr lang="en-IN" dirty="0"/>
          </a:p>
          <a:p>
            <a:pPr algn="just"/>
            <a:r>
              <a:rPr lang="en-GB" dirty="0" err="1"/>
              <a:t>Hryn</a:t>
            </a:r>
            <a:r>
              <a:rPr lang="en-GB" dirty="0"/>
              <a:t>, V., (2025). IMPLEMENTATION OF CRM IN MASS RECRUITMENT: EFFICIENCY AND IMPACT ON EMPLOYEE TURNOVER. Social Development: Economic and Legal Issues, (6).</a:t>
            </a:r>
            <a:endParaRPr lang="en-IN" dirty="0"/>
          </a:p>
          <a:p>
            <a:pPr algn="just"/>
            <a:r>
              <a:rPr lang="en-GB" dirty="0" err="1"/>
              <a:t>Jahan</a:t>
            </a:r>
            <a:r>
              <a:rPr lang="en-GB" dirty="0"/>
              <a:t>, T., </a:t>
            </a:r>
            <a:r>
              <a:rPr lang="en-GB" dirty="0" err="1"/>
              <a:t>Yadav</a:t>
            </a:r>
            <a:r>
              <a:rPr lang="en-GB" dirty="0"/>
              <a:t>, A., </a:t>
            </a:r>
            <a:r>
              <a:rPr lang="en-GB" dirty="0" err="1"/>
              <a:t>Asthana</a:t>
            </a:r>
            <a:r>
              <a:rPr lang="en-GB" dirty="0"/>
              <a:t>, A. and </a:t>
            </a:r>
            <a:r>
              <a:rPr lang="en-GB" dirty="0" err="1"/>
              <a:t>Hamieh</a:t>
            </a:r>
            <a:r>
              <a:rPr lang="en-GB" dirty="0"/>
              <a:t>, A., (2026). Harnessing Crowdsourcing to Transform Employer Branding and Enhance Candidate Experience.</a:t>
            </a:r>
            <a:endParaRPr lang="en-IN" dirty="0"/>
          </a:p>
          <a:p>
            <a:pPr algn="just"/>
            <a:r>
              <a:rPr lang="en-GB" dirty="0" err="1"/>
              <a:t>Jimoh</a:t>
            </a:r>
            <a:r>
              <a:rPr lang="en-GB" dirty="0"/>
              <a:t>, A.L., (2026). Beyond a region: how corporate social responsibility mediates the relationship between international human resource management and multinational corporation performance. Journal of Enterprising Communities: People and Places in the Global Economy, pp.1-18.</a:t>
            </a:r>
            <a:endParaRPr lang="en-IN" dirty="0"/>
          </a:p>
          <a:p>
            <a:pPr algn="just"/>
            <a:r>
              <a:rPr lang="en-GB" dirty="0" err="1"/>
              <a:t>Jimoh</a:t>
            </a:r>
            <a:r>
              <a:rPr lang="en-GB" dirty="0"/>
              <a:t>, L.A. and </a:t>
            </a:r>
            <a:r>
              <a:rPr lang="en-GB" dirty="0" err="1"/>
              <a:t>Dunmade</a:t>
            </a:r>
            <a:r>
              <a:rPr lang="en-GB" dirty="0"/>
              <a:t>, E.O., (2026). How organizational learning mediates the nexus between international human resource management and multinational corporation performance. Organization Management Journal, 23(3), pp.333-348.</a:t>
            </a:r>
            <a:endParaRPr lang="en-IN" dirty="0"/>
          </a:p>
          <a:p>
            <a:pPr algn="just"/>
            <a:r>
              <a:rPr lang="en-GB" dirty="0"/>
              <a:t>Kumar, A., </a:t>
            </a:r>
            <a:r>
              <a:rPr lang="en-GB" dirty="0" err="1"/>
              <a:t>Aranha</a:t>
            </a:r>
            <a:r>
              <a:rPr lang="en-GB" dirty="0"/>
              <a:t>, R. and </a:t>
            </a:r>
            <a:r>
              <a:rPr lang="en-GB" dirty="0" err="1"/>
              <a:t>Thaliyan</a:t>
            </a:r>
            <a:r>
              <a:rPr lang="en-GB" dirty="0"/>
              <a:t>, D., (2025). AI for Fair Recruitment: Balancing Tech and Ethics. Impact of Artificial Intelligence on Data-Driven Decision Making in HR for Revolutionizing Organizational Growth, p.253.</a:t>
            </a:r>
            <a:endParaRPr lang="en-IN" dirty="0"/>
          </a:p>
          <a:p>
            <a:pPr algn="just"/>
            <a:r>
              <a:rPr lang="en-GB" dirty="0"/>
              <a:t>Ly, H.Q. and </a:t>
            </a:r>
            <a:r>
              <a:rPr lang="en-GB" dirty="0" err="1"/>
              <a:t>Mujtaba</a:t>
            </a:r>
            <a:r>
              <a:rPr lang="en-GB" dirty="0"/>
              <a:t>, B.G., (2025). From sustainable HR policies to sustainable development: Building a culture of inclusion and meritocracy. Green Transition and Sustainable Development, 1(1), pp.24-36.</a:t>
            </a:r>
            <a:endParaRPr lang="en-IN" dirty="0"/>
          </a:p>
          <a:p>
            <a:pPr algn="just"/>
            <a:endParaRPr lang="en-IN"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5.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fillRect/>
          </a:stretch>
        </a:blip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26107</Words>
  <Application>WPS Presentation</Application>
  <PresentationFormat>Widescreen</PresentationFormat>
  <Paragraphs>271</Paragraphs>
  <Slides>24</Slides>
  <Notes>20</Notes>
  <HiddenSlides>0</HiddenSlides>
  <MMClips>0</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24</vt:i4>
      </vt:variant>
    </vt:vector>
  </HeadingPairs>
  <TitlesOfParts>
    <vt:vector size="35" baseType="lpstr">
      <vt:lpstr>Arial</vt:lpstr>
      <vt:lpstr>SimSun</vt:lpstr>
      <vt:lpstr>Wingdings</vt:lpstr>
      <vt:lpstr>Wingdings 3</vt:lpstr>
      <vt:lpstr>Arial</vt:lpstr>
      <vt:lpstr>Times New Roman</vt:lpstr>
      <vt:lpstr>Microsoft YaHei</vt:lpstr>
      <vt:lpstr>Arial Unicode MS</vt:lpstr>
      <vt:lpstr>Century Gothic</vt:lpstr>
      <vt:lpstr>Calibri</vt:lpstr>
      <vt:lpstr>Ion</vt:lpstr>
      <vt:lpstr>Programme: Master of Business Administration  Module:Human Capital Management   Module code:LCMB7023  Lecturer: Dr Nerys Dosseh  Assignment Title: Group Presentation  Group Member Details: Akash Patel   (2538074) Meet Patel      (2536671) Naitik Patel    (2538069) Meet Dholiya  (2532977)</vt:lpstr>
      <vt:lpstr>Recruitment, Selection and Orientation at Unilever</vt:lpstr>
      <vt:lpstr>Table of Contents</vt:lpstr>
      <vt:lpstr>Introduction to Unilever and HRM Overview</vt:lpstr>
      <vt:lpstr>Recruitment, Selection and Orientation – Conceptual Overview</vt:lpstr>
      <vt:lpstr>Unilever's Current Recruitment Strategy</vt:lpstr>
      <vt:lpstr>Unilever's Current Selection Process</vt:lpstr>
      <vt:lpstr>Unilever's Orientation and Employee Onboarding Practices</vt:lpstr>
      <vt:lpstr>AI and Digital Technologies in Unilever's Recruitment and Selection</vt:lpstr>
      <vt:lpstr>Current Opportunities in Recruitment, Selection and Orientation</vt:lpstr>
      <vt:lpstr>Opportunities Created by AI, Automation and Digital HR Technologies</vt:lpstr>
      <vt:lpstr>Current Recruitment and Selection Challenges at Unilever</vt:lpstr>
      <vt:lpstr>Challenges Associated with AI and Digital Recruitment Technologies </vt:lpstr>
      <vt:lpstr>Root Cause Analysis – Organisational and Strategic Factors</vt:lpstr>
      <vt:lpstr>Root Cause Analysis – Technology, Leadership and External Environment</vt:lpstr>
      <vt:lpstr>HRM Theories and Frameworks Supporting Analysis</vt:lpstr>
      <vt:lpstr>Evidence-Based Recommendation 1 – Enhancing Recruitment Effectiveness</vt:lpstr>
      <vt:lpstr>Evidence-Based Recommendation 2 – Improving Selection Quality and Fairness</vt:lpstr>
      <vt:lpstr>Evidence-Based Recommendation 3 – Transforming Orientation and Employee Experience</vt:lpstr>
      <vt:lpstr>Future of Work – AI, Automation and Skills-Based Hiring (2026–2031)</vt:lpstr>
      <vt:lpstr>Future HR Capabilities and Workforce Readiness at Unilever</vt:lpstr>
      <vt:lpstr>Integrated HRM Strategy for Sustainable Talent Acquisition</vt:lpstr>
      <vt:lpstr>Conclusion and Overall HRM Strategy</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Recruitment, Selection and Orientation at Unilever</dc:title>
  <dc:creator>HP</dc:creator>
  <cp:lastModifiedBy>lenovo</cp:lastModifiedBy>
  <cp:revision>9</cp:revision>
  <dcterms:created xsi:type="dcterms:W3CDTF">2026-08-02T05:56:00Z</dcterms:created>
  <dcterms:modified xsi:type="dcterms:W3CDTF">2026-08-02T09:21:03Z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1033-12.1.0.28032</vt:lpwstr>
  </property>
  <property fmtid="{D5CDD505-2E9C-101B-9397-08002B2CF9AE}" pid="3" name="ICV">
    <vt:lpwstr>6E50575FD63D450DB90522BD397EDF51_12</vt:lpwstr>
  </property>
</Properties>
</file>