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5635" autoAdjust="0"/>
  </p:normalViewPr>
  <p:slideViewPr>
    <p:cSldViewPr snapToGrid="0">
      <p:cViewPr>
        <p:scale>
          <a:sx n="74" d="100"/>
          <a:sy n="74" d="100"/>
        </p:scale>
        <p:origin x="-582" y="7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1AC1BA-CABF-4280-A4E0-B03FBEF99CAA}" type="datetimeFigureOut">
              <a:rPr lang="en-GB" smtClean="0"/>
              <a:t>20/05/2025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735454-D6AC-4974-9EA4-649DBF91C35A}" type="slidenum">
              <a:rPr lang="en-GB" smtClean="0"/>
              <a:t>‹#›</a:t>
            </a:fld>
            <a:endParaRPr lang="en-GB"/>
          </a:p>
        </p:txBody>
      </p:sp>
    </p:spTree>
    <p:extLst>
      <p:ext uri="{BB962C8B-B14F-4D97-AF65-F5344CB8AC3E}">
        <p14:creationId xmlns:p14="http://schemas.microsoft.com/office/powerpoint/2010/main" val="2138040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735454-D6AC-4974-9EA4-649DBF91C35A}" type="slidenum">
              <a:rPr lang="en-GB" smtClean="0"/>
              <a:t>1</a:t>
            </a:fld>
            <a:endParaRPr lang="en-GB"/>
          </a:p>
        </p:txBody>
      </p:sp>
    </p:spTree>
    <p:extLst>
      <p:ext uri="{BB962C8B-B14F-4D97-AF65-F5344CB8AC3E}">
        <p14:creationId xmlns:p14="http://schemas.microsoft.com/office/powerpoint/2010/main" val="36349088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The Green Events Summit 2025 is planned as a hybrid of virtual and on-site events. It will feature keynote speeches, panel discussions, workshops, and product exhibitions focused on green practices within the MICE sector. It is in line with the aims of the Year of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Croeso</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through incorporating elements of Welsh culture. This includes uncovering local heritage attractions, promoting Welsh food made from locally sourced ingredients, and offering guided tours to nature attractions like Snowdonia and Pembrokeshire Coast. The summit offers international professionals who wish to minimise the environmental impact of events the chance to learn from each other. It demonstrates that Wales cares about sustainability, and the country is a pioneer for green tourism. The event improves the quality of the visitor experience by fostering true Welsh hospitality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Croeso</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and promoting practical, creative solutions to industry issues.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E735454-D6AC-4974-9EA4-649DBF91C35A}" type="slidenum">
              <a:rPr lang="en-GB" smtClean="0"/>
              <a:t>2</a:t>
            </a:fld>
            <a:endParaRPr lang="en-GB"/>
          </a:p>
        </p:txBody>
      </p:sp>
    </p:spTree>
    <p:extLst>
      <p:ext uri="{BB962C8B-B14F-4D97-AF65-F5344CB8AC3E}">
        <p14:creationId xmlns:p14="http://schemas.microsoft.com/office/powerpoint/2010/main" val="7830370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The Green Events Summit has a specific target group of people. They are international event organisers, corporate meeting planners, sustainability experts, hotel managers, and government tourism and environment policymakers. They want to know how they can become more sustainable in their event planning. Especially interesting for European, North American, and Asia-Pacific region professionals in which trends for sustainable events are developing very fast. The Year of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Croeso</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campaign from the Welsh government assists in bringing international visitors by promoting the nation's warm welcome, safety, and natural beauty with a sustainable focus. With a culturally rich and environmentally friendly experience to offer, the summit seeks to bring in participants who are interested in professional development and responsible travel experiences.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E735454-D6AC-4974-9EA4-649DBF91C35A}" type="slidenum">
              <a:rPr lang="en-GB" smtClean="0"/>
              <a:t>3</a:t>
            </a:fld>
            <a:endParaRPr lang="en-GB"/>
          </a:p>
        </p:txBody>
      </p:sp>
    </p:spTree>
    <p:extLst>
      <p:ext uri="{BB962C8B-B14F-4D97-AF65-F5344CB8AC3E}">
        <p14:creationId xmlns:p14="http://schemas.microsoft.com/office/powerpoint/2010/main" val="954332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There is increased demand for sustainable MICE events globally. This is due to increased corporate social responsibility and global awareness of climate change. According to a study in the Global Sustainable Events Market report (2023), this market is expanding at a rate of 12% annually. There are global green event summits, but none combine sustainability with the distinctive Welsh culture and environment. Its rivals include conferences like the Green Meeting Industry Council events, but Wales has something special by combining its great heritage, beautiful scenery, and the Year of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Croeso's</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warm welcome. It is a conference with a specific aim, backed up by Visit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Wales'</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policy to grow green tourism and attract global visitors. Its unique position as being both a cultural and natural meeting place distinguishes it and employs the best of Wales as an emerging eco-tourism destination.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E735454-D6AC-4974-9EA4-649DBF91C35A}" type="slidenum">
              <a:rPr lang="en-GB" smtClean="0"/>
              <a:t>4</a:t>
            </a:fld>
            <a:endParaRPr lang="en-GB"/>
          </a:p>
        </p:txBody>
      </p:sp>
    </p:spTree>
    <p:extLst>
      <p:ext uri="{BB962C8B-B14F-4D97-AF65-F5344CB8AC3E}">
        <p14:creationId xmlns:p14="http://schemas.microsoft.com/office/powerpoint/2010/main" val="23132896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Marketing will take advantage of Visit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Wales'</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pre-existing international travel connections and affiliations with groups engaged in sustainability, like the Sustainable Event Alliance and the International Association of Conference Centres (IACC). Online campaigns for each individual will utilise websites such as LinkedIn, Twitter, and sustainability forums to connect with event professionals worldwide. Improved search engine positions and printing promotional material in English, Welsh, French, and German will make it easier to reach more people. Early bird discounts, group rates, and the option of attending online will attract different people to attend. The event will foster the spirit of friendliness and hospitality represented by the Year of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Croeso</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and the event's caring attitude towards the environment. Partnerships with green industry leaders and influencers will increase the visibility of the event, building its reputation in the MICE and sustainability communities around the world.</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E735454-D6AC-4974-9EA4-649DBF91C35A}" type="slidenum">
              <a:rPr lang="en-GB" smtClean="0"/>
              <a:t>5</a:t>
            </a:fld>
            <a:endParaRPr lang="en-GB"/>
          </a:p>
        </p:txBody>
      </p:sp>
    </p:spTree>
    <p:extLst>
      <p:ext uri="{BB962C8B-B14F-4D97-AF65-F5344CB8AC3E}">
        <p14:creationId xmlns:p14="http://schemas.microsoft.com/office/powerpoint/2010/main" val="26669508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Cardiff International Conference Centre (ICC Wales) is chosen due to its state-of-the-art facilities and strong sustainability pledge, with a BREEAM Excellent rating. The venue is equipped with energy-efficient systems, effective waste management, and water-conserving technologies, which all fit in well with the event's green goals. Located in the Welsh capital city, the ICC has great transport links through Cardiff Airport and by train, making it easily accessible for international delegates. Its cutting-edge hybrid event technology allows anyone to attend from anywhere on the globe, making it more inclusive and with lower travel emissions. The site is situated close to cultural experiences and Welsh heritage, offering immersive local experiences. ICC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Wales'</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focus on accessibility and sustainability makes the event more attractive to the global MICE community and aligns with Visit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Wales'</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goals to foster responsible tourism and genuine cultural experiences.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E735454-D6AC-4974-9EA4-649DBF91C35A}" type="slidenum">
              <a:rPr lang="en-GB" smtClean="0"/>
              <a:t>6</a:t>
            </a:fld>
            <a:endParaRPr lang="en-GB"/>
          </a:p>
        </p:txBody>
      </p:sp>
    </p:spTree>
    <p:extLst>
      <p:ext uri="{BB962C8B-B14F-4D97-AF65-F5344CB8AC3E}">
        <p14:creationId xmlns:p14="http://schemas.microsoft.com/office/powerpoint/2010/main" val="2074896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The success of the summit depends on a skilled team with diverse knowledge areas. Event managers holding sustainable event management certification (e.g., CMP and CEM with green designation) will conduct operations. Cultural ambassadors who are bilingual in Welsh and English will create genuine welcome experiences, which will augment the message of the Year of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Croeso</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Technical personnel with expertise in hybrid event technology will make virtual and face-to-face interaction flawless. Zero-waste practice-aware volunteers will assist in logistics and assign services, promoting environmentally friendly practices during the event. In addition, catering staff experienced in sourcing local organic food will pair the meals with sustainability objectives. With this diverse and knowledgeable group, there is an excellent event that combines world-class operations with Welsh culture and environmental principles.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E735454-D6AC-4974-9EA4-649DBF91C35A}" type="slidenum">
              <a:rPr lang="en-GB" smtClean="0"/>
              <a:t>7</a:t>
            </a:fld>
            <a:endParaRPr lang="en-GB"/>
          </a:p>
        </p:txBody>
      </p:sp>
    </p:spTree>
    <p:extLst>
      <p:ext uri="{BB962C8B-B14F-4D97-AF65-F5344CB8AC3E}">
        <p14:creationId xmlns:p14="http://schemas.microsoft.com/office/powerpoint/2010/main" val="21987200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Green logistics facilitate the way the summit functions. Delegates will be encouraged to utilise less polluting transportation. Arrangements have been made with Cardiff Bus for shuttle organisation and local bicycle hire schemes. Catering will focus on Welsh seasonal and organic produce, with vegan, vegetarian, and gluten-free meals available to minimise environmental footprints and meet different dietary needs. All audio-visual devices will meet Energy Star standards to use less energy. The summit will have a no single-use plastic policy. It will use compostable products and encourage sorting trash with clear recycling and compost facilities. The seating will be such that everyone can use it safely and comfortably. These steps show practical actions to plan an eco-friendly event that follows international best practices.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E735454-D6AC-4974-9EA4-649DBF91C35A}" type="slidenum">
              <a:rPr lang="en-GB" smtClean="0"/>
              <a:t>8</a:t>
            </a:fld>
            <a:endParaRPr lang="en-GB"/>
          </a:p>
        </p:txBody>
      </p:sp>
    </p:spTree>
    <p:extLst>
      <p:ext uri="{BB962C8B-B14F-4D97-AF65-F5344CB8AC3E}">
        <p14:creationId xmlns:p14="http://schemas.microsoft.com/office/powerpoint/2010/main" val="41102025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The budget provides £50,000 for renting a venue with green features and technology for virtual events. Marketing and promotion will be £30,000 for global online promotions and materials translated into several languages. Catering expense of £25,000 will cover organic food from local providers and special diet meals. Staff expense will be £20,000 for experienced event managers, cultural support assistants, and volunteers. Equipment for streaming events and supplies will be £15,000, and sustainability certification (ISO 20121) will be £10,000. Cultural programming and Welsh language materials have £5,000 earmarked. This budget is used to spend money with local providers and benefiting the local economy, ensuring the event achieves its environmental objectives and remains within budget.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E735454-D6AC-4974-9EA4-649DBF91C35A}" type="slidenum">
              <a:rPr lang="en-GB" smtClean="0"/>
              <a:t>9</a:t>
            </a:fld>
            <a:endParaRPr lang="en-GB"/>
          </a:p>
        </p:txBody>
      </p:sp>
    </p:spTree>
    <p:extLst>
      <p:ext uri="{BB962C8B-B14F-4D97-AF65-F5344CB8AC3E}">
        <p14:creationId xmlns:p14="http://schemas.microsoft.com/office/powerpoint/2010/main" val="4367108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Expected sources of revenue are delegate registration fees of £150 per delegate, and with an expected 400 delegates, revenue will be £60,000. Sponsorship from green businesses and local firms is estimated at £40,000. Grant income from the Welsh Government for sustainable tourism projects is expected to be £25,000. Fees from green product suppliers and service providers are expected to generate £20,000. Sponsorship and promotional coverage will be extended through partnerships with Visit Wales and industry bodies, and diversified revenue streams will be established. These sources of income collectively ensure the event's financial viability along with underwriting its green and cultural objectives, minimising risk and enabling reinvestment in future sustainable event activity.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b="1" dirty="0"/>
          </a:p>
        </p:txBody>
      </p:sp>
      <p:sp>
        <p:nvSpPr>
          <p:cNvPr id="4" name="Slide Number Placeholder 3"/>
          <p:cNvSpPr>
            <a:spLocks noGrp="1"/>
          </p:cNvSpPr>
          <p:nvPr>
            <p:ph type="sldNum" sz="quarter" idx="5"/>
          </p:nvPr>
        </p:nvSpPr>
        <p:spPr/>
        <p:txBody>
          <a:bodyPr/>
          <a:lstStyle/>
          <a:p>
            <a:fld id="{8E735454-D6AC-4974-9EA4-649DBF91C35A}" type="slidenum">
              <a:rPr lang="en-GB" smtClean="0"/>
              <a:t>10</a:t>
            </a:fld>
            <a:endParaRPr lang="en-GB"/>
          </a:p>
        </p:txBody>
      </p:sp>
    </p:spTree>
    <p:extLst>
      <p:ext uri="{BB962C8B-B14F-4D97-AF65-F5344CB8AC3E}">
        <p14:creationId xmlns:p14="http://schemas.microsoft.com/office/powerpoint/2010/main" val="20229935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The summit expects to generate approximately £145,000 in income and expend approximately £150,000, projecting an almost balanced budget with possible extra income from early bookings and sponsorship growth. The proposal sets aside contingency funds to cover unexpected costs. This budget supports Visit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Wales'</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targets to encourage green tourism and responsible event organising. Profits will be reinvested into future sustainable initiatives to position Wales as an eco-friendly MICE destination worldwide. The balanced approach promises economic as well as environmental sustainability, pointing to the Year of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Croeso's</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fusion of Welsh culture and modern sustainability trends into a commercially viable, business-like event.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E735454-D6AC-4974-9EA4-649DBF91C35A}" type="slidenum">
              <a:rPr lang="en-GB" smtClean="0"/>
              <a:t>11</a:t>
            </a:fld>
            <a:endParaRPr lang="en-GB"/>
          </a:p>
        </p:txBody>
      </p:sp>
    </p:spTree>
    <p:extLst>
      <p:ext uri="{BB962C8B-B14F-4D97-AF65-F5344CB8AC3E}">
        <p14:creationId xmlns:p14="http://schemas.microsoft.com/office/powerpoint/2010/main" val="25924751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dirty="0"/>
              <a:t>To conclude, </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Sustainable Meeting Wales illustrates the Year of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Croeso</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by combining Welsh culture and international sustainability goals. The feasibility study shows strong market demand, favourable facilities, skilled personnel, and secure financial arrangements. Next are finalising partnership agreements with Visit Wales and sustainability organisations, defining detailed program content, and launching focused international marketing efforts. The summit will strengthen the profile of Wales as a warm, welcoming, and green MICE destination, drawing a dedicated, multicultural international following with a focus on green event innovation.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E735454-D6AC-4974-9EA4-649DBF91C35A}" type="slidenum">
              <a:rPr lang="en-GB" smtClean="0"/>
              <a:t>12</a:t>
            </a:fld>
            <a:endParaRPr lang="en-GB"/>
          </a:p>
        </p:txBody>
      </p:sp>
    </p:spTree>
    <p:extLst>
      <p:ext uri="{BB962C8B-B14F-4D97-AF65-F5344CB8AC3E}">
        <p14:creationId xmlns:p14="http://schemas.microsoft.com/office/powerpoint/2010/main" val="4741572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FDFB19E-0E85-B705-A432-5029957198A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6AD9D314-14E8-8CE3-B163-4D77673EE96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21692581-83B6-C1CF-1116-9EB33E964E04}"/>
              </a:ext>
            </a:extLst>
          </p:cNvPr>
          <p:cNvSpPr>
            <a:spLocks noGrp="1"/>
          </p:cNvSpPr>
          <p:nvPr>
            <p:ph type="dt" sz="half" idx="10"/>
          </p:nvPr>
        </p:nvSpPr>
        <p:spPr/>
        <p:txBody>
          <a:bodyPr/>
          <a:lstStyle/>
          <a:p>
            <a:fld id="{730070A0-4908-4D66-BF29-4C008FBA0B78}" type="datetimeFigureOut">
              <a:rPr lang="en-GB" smtClean="0"/>
              <a:t>20/05/2025</a:t>
            </a:fld>
            <a:endParaRPr lang="en-GB"/>
          </a:p>
        </p:txBody>
      </p:sp>
      <p:sp>
        <p:nvSpPr>
          <p:cNvPr id="5" name="Footer Placeholder 4">
            <a:extLst>
              <a:ext uri="{FF2B5EF4-FFF2-40B4-BE49-F238E27FC236}">
                <a16:creationId xmlns:a16="http://schemas.microsoft.com/office/drawing/2014/main" xmlns="" id="{BC09BC99-406D-946D-90D3-EBF908A963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C8CA5BAD-3531-F78E-A9FD-442765EAC5D9}"/>
              </a:ext>
            </a:extLst>
          </p:cNvPr>
          <p:cNvSpPr>
            <a:spLocks noGrp="1"/>
          </p:cNvSpPr>
          <p:nvPr>
            <p:ph type="sldNum" sz="quarter" idx="12"/>
          </p:nvPr>
        </p:nvSpPr>
        <p:spPr/>
        <p:txBody>
          <a:bodyPr/>
          <a:lstStyle/>
          <a:p>
            <a:fld id="{7DCB8D97-B9F5-4F7B-87E0-B0821C8761E6}" type="slidenum">
              <a:rPr lang="en-GB" smtClean="0"/>
              <a:t>‹#›</a:t>
            </a:fld>
            <a:endParaRPr lang="en-GB"/>
          </a:p>
        </p:txBody>
      </p:sp>
    </p:spTree>
    <p:extLst>
      <p:ext uri="{BB962C8B-B14F-4D97-AF65-F5344CB8AC3E}">
        <p14:creationId xmlns:p14="http://schemas.microsoft.com/office/powerpoint/2010/main" val="29707959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F13C613-9906-ED09-0D7C-F35204933A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97F0E332-5A19-8232-0991-1D967C866C1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FC17F04-AB6F-031F-8D93-2CDBE66E502A}"/>
              </a:ext>
            </a:extLst>
          </p:cNvPr>
          <p:cNvSpPr>
            <a:spLocks noGrp="1"/>
          </p:cNvSpPr>
          <p:nvPr>
            <p:ph type="dt" sz="half" idx="10"/>
          </p:nvPr>
        </p:nvSpPr>
        <p:spPr/>
        <p:txBody>
          <a:bodyPr/>
          <a:lstStyle/>
          <a:p>
            <a:fld id="{730070A0-4908-4D66-BF29-4C008FBA0B78}" type="datetimeFigureOut">
              <a:rPr lang="en-GB" smtClean="0"/>
              <a:t>20/05/2025</a:t>
            </a:fld>
            <a:endParaRPr lang="en-GB"/>
          </a:p>
        </p:txBody>
      </p:sp>
      <p:sp>
        <p:nvSpPr>
          <p:cNvPr id="5" name="Footer Placeholder 4">
            <a:extLst>
              <a:ext uri="{FF2B5EF4-FFF2-40B4-BE49-F238E27FC236}">
                <a16:creationId xmlns:a16="http://schemas.microsoft.com/office/drawing/2014/main" xmlns="" id="{1E076930-CFFF-DBB3-4C9A-DB9DC12B33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B4F17783-D64C-7BF6-EF6F-EA8439785E63}"/>
              </a:ext>
            </a:extLst>
          </p:cNvPr>
          <p:cNvSpPr>
            <a:spLocks noGrp="1"/>
          </p:cNvSpPr>
          <p:nvPr>
            <p:ph type="sldNum" sz="quarter" idx="12"/>
          </p:nvPr>
        </p:nvSpPr>
        <p:spPr/>
        <p:txBody>
          <a:bodyPr/>
          <a:lstStyle/>
          <a:p>
            <a:fld id="{7DCB8D97-B9F5-4F7B-87E0-B0821C8761E6}" type="slidenum">
              <a:rPr lang="en-GB" smtClean="0"/>
              <a:t>‹#›</a:t>
            </a:fld>
            <a:endParaRPr lang="en-GB"/>
          </a:p>
        </p:txBody>
      </p:sp>
    </p:spTree>
    <p:extLst>
      <p:ext uri="{BB962C8B-B14F-4D97-AF65-F5344CB8AC3E}">
        <p14:creationId xmlns:p14="http://schemas.microsoft.com/office/powerpoint/2010/main" val="2055830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9712AB1-7093-EDDC-A4B9-F698FE6118B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1F83EBAF-3ABB-9E33-D1D0-E0A83691E9E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F1FD29C6-4122-B1D1-07BE-CBC9C464B8F0}"/>
              </a:ext>
            </a:extLst>
          </p:cNvPr>
          <p:cNvSpPr>
            <a:spLocks noGrp="1"/>
          </p:cNvSpPr>
          <p:nvPr>
            <p:ph type="dt" sz="half" idx="10"/>
          </p:nvPr>
        </p:nvSpPr>
        <p:spPr/>
        <p:txBody>
          <a:bodyPr/>
          <a:lstStyle/>
          <a:p>
            <a:fld id="{730070A0-4908-4D66-BF29-4C008FBA0B78}" type="datetimeFigureOut">
              <a:rPr lang="en-GB" smtClean="0"/>
              <a:t>20/05/2025</a:t>
            </a:fld>
            <a:endParaRPr lang="en-GB"/>
          </a:p>
        </p:txBody>
      </p:sp>
      <p:sp>
        <p:nvSpPr>
          <p:cNvPr id="5" name="Footer Placeholder 4">
            <a:extLst>
              <a:ext uri="{FF2B5EF4-FFF2-40B4-BE49-F238E27FC236}">
                <a16:creationId xmlns:a16="http://schemas.microsoft.com/office/drawing/2014/main" xmlns="" id="{80A41D3A-3D15-4225-F076-BD1C2F9D36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8783B619-5D8A-B350-CA43-74F546D11EFD}"/>
              </a:ext>
            </a:extLst>
          </p:cNvPr>
          <p:cNvSpPr>
            <a:spLocks noGrp="1"/>
          </p:cNvSpPr>
          <p:nvPr>
            <p:ph type="sldNum" sz="quarter" idx="12"/>
          </p:nvPr>
        </p:nvSpPr>
        <p:spPr/>
        <p:txBody>
          <a:bodyPr/>
          <a:lstStyle/>
          <a:p>
            <a:fld id="{7DCB8D97-B9F5-4F7B-87E0-B0821C8761E6}" type="slidenum">
              <a:rPr lang="en-GB" smtClean="0"/>
              <a:t>‹#›</a:t>
            </a:fld>
            <a:endParaRPr lang="en-GB"/>
          </a:p>
        </p:txBody>
      </p:sp>
    </p:spTree>
    <p:extLst>
      <p:ext uri="{BB962C8B-B14F-4D97-AF65-F5344CB8AC3E}">
        <p14:creationId xmlns:p14="http://schemas.microsoft.com/office/powerpoint/2010/main" val="4244757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D879376-282E-8B76-8BB6-73F53767BA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33EB8EF8-A1F8-1EB1-9ED0-D8D2C31AD5A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0B183DDE-A7AE-83B3-7AE5-5CA65D5DE98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EF6204A6-5955-B545-CB4D-315875F16E75}"/>
              </a:ext>
            </a:extLst>
          </p:cNvPr>
          <p:cNvSpPr>
            <a:spLocks noGrp="1"/>
          </p:cNvSpPr>
          <p:nvPr>
            <p:ph type="dt" sz="half" idx="10"/>
          </p:nvPr>
        </p:nvSpPr>
        <p:spPr/>
        <p:txBody>
          <a:bodyPr/>
          <a:lstStyle/>
          <a:p>
            <a:fld id="{730070A0-4908-4D66-BF29-4C008FBA0B78}" type="datetimeFigureOut">
              <a:rPr lang="en-GB" smtClean="0"/>
              <a:t>20/05/2025</a:t>
            </a:fld>
            <a:endParaRPr lang="en-GB"/>
          </a:p>
        </p:txBody>
      </p:sp>
      <p:sp>
        <p:nvSpPr>
          <p:cNvPr id="6" name="Footer Placeholder 5">
            <a:extLst>
              <a:ext uri="{FF2B5EF4-FFF2-40B4-BE49-F238E27FC236}">
                <a16:creationId xmlns:a16="http://schemas.microsoft.com/office/drawing/2014/main" xmlns="" id="{E8C64956-5BEA-99D3-3095-DA5ED8863B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C39473E3-3067-5A02-7617-301D9F5E237A}"/>
              </a:ext>
            </a:extLst>
          </p:cNvPr>
          <p:cNvSpPr>
            <a:spLocks noGrp="1"/>
          </p:cNvSpPr>
          <p:nvPr>
            <p:ph type="sldNum" sz="quarter" idx="12"/>
          </p:nvPr>
        </p:nvSpPr>
        <p:spPr/>
        <p:txBody>
          <a:bodyPr/>
          <a:lstStyle/>
          <a:p>
            <a:fld id="{7DCB8D97-B9F5-4F7B-87E0-B0821C8761E6}" type="slidenum">
              <a:rPr lang="en-GB" smtClean="0"/>
              <a:t>‹#›</a:t>
            </a:fld>
            <a:endParaRPr lang="en-GB"/>
          </a:p>
        </p:txBody>
      </p:sp>
    </p:spTree>
    <p:extLst>
      <p:ext uri="{BB962C8B-B14F-4D97-AF65-F5344CB8AC3E}">
        <p14:creationId xmlns:p14="http://schemas.microsoft.com/office/powerpoint/2010/main" val="22050093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A69ACD9-621C-145F-E0F7-1613060CE12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328F7550-90DF-7B3E-FB5E-3C93C9430C5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A7786175-1450-1764-6894-99AE793FD15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7F0EE4F6-BADC-E453-CDED-69DF245DBD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C9E349CD-235A-0522-4FDD-2197FE11B77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36E03D4E-D7E7-5649-7C25-3A968C364496}"/>
              </a:ext>
            </a:extLst>
          </p:cNvPr>
          <p:cNvSpPr>
            <a:spLocks noGrp="1"/>
          </p:cNvSpPr>
          <p:nvPr>
            <p:ph type="dt" sz="half" idx="10"/>
          </p:nvPr>
        </p:nvSpPr>
        <p:spPr/>
        <p:txBody>
          <a:bodyPr/>
          <a:lstStyle/>
          <a:p>
            <a:fld id="{730070A0-4908-4D66-BF29-4C008FBA0B78}" type="datetimeFigureOut">
              <a:rPr lang="en-GB" smtClean="0"/>
              <a:t>20/05/2025</a:t>
            </a:fld>
            <a:endParaRPr lang="en-GB"/>
          </a:p>
        </p:txBody>
      </p:sp>
      <p:sp>
        <p:nvSpPr>
          <p:cNvPr id="8" name="Footer Placeholder 7">
            <a:extLst>
              <a:ext uri="{FF2B5EF4-FFF2-40B4-BE49-F238E27FC236}">
                <a16:creationId xmlns:a16="http://schemas.microsoft.com/office/drawing/2014/main" xmlns="" id="{DC87B44D-2A12-5A60-16ED-ACF4FE2A9E0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xmlns="" id="{57E6FF70-5C46-7F8E-A818-6FE303D26D40}"/>
              </a:ext>
            </a:extLst>
          </p:cNvPr>
          <p:cNvSpPr>
            <a:spLocks noGrp="1"/>
          </p:cNvSpPr>
          <p:nvPr>
            <p:ph type="sldNum" sz="quarter" idx="12"/>
          </p:nvPr>
        </p:nvSpPr>
        <p:spPr/>
        <p:txBody>
          <a:bodyPr/>
          <a:lstStyle/>
          <a:p>
            <a:fld id="{7DCB8D97-B9F5-4F7B-87E0-B0821C8761E6}" type="slidenum">
              <a:rPr lang="en-GB" smtClean="0"/>
              <a:t>‹#›</a:t>
            </a:fld>
            <a:endParaRPr lang="en-GB"/>
          </a:p>
        </p:txBody>
      </p:sp>
    </p:spTree>
    <p:extLst>
      <p:ext uri="{BB962C8B-B14F-4D97-AF65-F5344CB8AC3E}">
        <p14:creationId xmlns:p14="http://schemas.microsoft.com/office/powerpoint/2010/main" val="3872753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91B465C-6F12-6B8C-BD4B-FA68D56FD10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17CFC52C-34FA-EE89-676A-DB64A419D3F8}"/>
              </a:ext>
            </a:extLst>
          </p:cNvPr>
          <p:cNvSpPr>
            <a:spLocks noGrp="1"/>
          </p:cNvSpPr>
          <p:nvPr>
            <p:ph type="dt" sz="half" idx="10"/>
          </p:nvPr>
        </p:nvSpPr>
        <p:spPr/>
        <p:txBody>
          <a:bodyPr/>
          <a:lstStyle/>
          <a:p>
            <a:fld id="{730070A0-4908-4D66-BF29-4C008FBA0B78}" type="datetimeFigureOut">
              <a:rPr lang="en-GB" smtClean="0"/>
              <a:t>20/05/2025</a:t>
            </a:fld>
            <a:endParaRPr lang="en-GB"/>
          </a:p>
        </p:txBody>
      </p:sp>
      <p:sp>
        <p:nvSpPr>
          <p:cNvPr id="4" name="Footer Placeholder 3">
            <a:extLst>
              <a:ext uri="{FF2B5EF4-FFF2-40B4-BE49-F238E27FC236}">
                <a16:creationId xmlns:a16="http://schemas.microsoft.com/office/drawing/2014/main" xmlns="" id="{34953CD7-6295-1F3F-3386-2DB1A060C61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xmlns="" id="{E6BFFF09-0B90-8086-F272-E6CD685BC467}"/>
              </a:ext>
            </a:extLst>
          </p:cNvPr>
          <p:cNvSpPr>
            <a:spLocks noGrp="1"/>
          </p:cNvSpPr>
          <p:nvPr>
            <p:ph type="sldNum" sz="quarter" idx="12"/>
          </p:nvPr>
        </p:nvSpPr>
        <p:spPr/>
        <p:txBody>
          <a:bodyPr/>
          <a:lstStyle/>
          <a:p>
            <a:fld id="{7DCB8D97-B9F5-4F7B-87E0-B0821C8761E6}" type="slidenum">
              <a:rPr lang="en-GB" smtClean="0"/>
              <a:t>‹#›</a:t>
            </a:fld>
            <a:endParaRPr lang="en-GB"/>
          </a:p>
        </p:txBody>
      </p:sp>
    </p:spTree>
    <p:extLst>
      <p:ext uri="{BB962C8B-B14F-4D97-AF65-F5344CB8AC3E}">
        <p14:creationId xmlns:p14="http://schemas.microsoft.com/office/powerpoint/2010/main" val="23191851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B4C50D7A-04EF-188F-76F9-03B483AC9CA3}"/>
              </a:ext>
            </a:extLst>
          </p:cNvPr>
          <p:cNvSpPr>
            <a:spLocks noGrp="1"/>
          </p:cNvSpPr>
          <p:nvPr>
            <p:ph type="dt" sz="half" idx="10"/>
          </p:nvPr>
        </p:nvSpPr>
        <p:spPr/>
        <p:txBody>
          <a:bodyPr/>
          <a:lstStyle/>
          <a:p>
            <a:fld id="{730070A0-4908-4D66-BF29-4C008FBA0B78}" type="datetimeFigureOut">
              <a:rPr lang="en-GB" smtClean="0"/>
              <a:t>20/05/2025</a:t>
            </a:fld>
            <a:endParaRPr lang="en-GB"/>
          </a:p>
        </p:txBody>
      </p:sp>
      <p:sp>
        <p:nvSpPr>
          <p:cNvPr id="3" name="Footer Placeholder 2">
            <a:extLst>
              <a:ext uri="{FF2B5EF4-FFF2-40B4-BE49-F238E27FC236}">
                <a16:creationId xmlns:a16="http://schemas.microsoft.com/office/drawing/2014/main" xmlns="" id="{59F44B15-C894-106C-0B50-343465223FC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xmlns="" id="{807D5EA1-E1E8-7B9E-C89B-128FE44830BF}"/>
              </a:ext>
            </a:extLst>
          </p:cNvPr>
          <p:cNvSpPr>
            <a:spLocks noGrp="1"/>
          </p:cNvSpPr>
          <p:nvPr>
            <p:ph type="sldNum" sz="quarter" idx="12"/>
          </p:nvPr>
        </p:nvSpPr>
        <p:spPr/>
        <p:txBody>
          <a:bodyPr/>
          <a:lstStyle/>
          <a:p>
            <a:fld id="{7DCB8D97-B9F5-4F7B-87E0-B0821C8761E6}" type="slidenum">
              <a:rPr lang="en-GB" smtClean="0"/>
              <a:t>‹#›</a:t>
            </a:fld>
            <a:endParaRPr lang="en-GB"/>
          </a:p>
        </p:txBody>
      </p:sp>
    </p:spTree>
    <p:extLst>
      <p:ext uri="{BB962C8B-B14F-4D97-AF65-F5344CB8AC3E}">
        <p14:creationId xmlns:p14="http://schemas.microsoft.com/office/powerpoint/2010/main" val="3597693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0430797-87D2-E2A3-5E63-8C963CF901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1E0E1AA3-5321-BFB6-A8B2-623A05422B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D8505778-A984-B4FC-447E-81F163B99C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29A4C298-285C-84B8-C4B9-BA8649AFA06A}"/>
              </a:ext>
            </a:extLst>
          </p:cNvPr>
          <p:cNvSpPr>
            <a:spLocks noGrp="1"/>
          </p:cNvSpPr>
          <p:nvPr>
            <p:ph type="dt" sz="half" idx="10"/>
          </p:nvPr>
        </p:nvSpPr>
        <p:spPr/>
        <p:txBody>
          <a:bodyPr/>
          <a:lstStyle/>
          <a:p>
            <a:fld id="{730070A0-4908-4D66-BF29-4C008FBA0B78}" type="datetimeFigureOut">
              <a:rPr lang="en-GB" smtClean="0"/>
              <a:t>20/05/2025</a:t>
            </a:fld>
            <a:endParaRPr lang="en-GB"/>
          </a:p>
        </p:txBody>
      </p:sp>
      <p:sp>
        <p:nvSpPr>
          <p:cNvPr id="6" name="Footer Placeholder 5">
            <a:extLst>
              <a:ext uri="{FF2B5EF4-FFF2-40B4-BE49-F238E27FC236}">
                <a16:creationId xmlns:a16="http://schemas.microsoft.com/office/drawing/2014/main" xmlns="" id="{B3E45E6D-975D-3485-9D2C-D8CCAEBDFF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765B9BDA-F879-7E53-4208-41AABAFE86DA}"/>
              </a:ext>
            </a:extLst>
          </p:cNvPr>
          <p:cNvSpPr>
            <a:spLocks noGrp="1"/>
          </p:cNvSpPr>
          <p:nvPr>
            <p:ph type="sldNum" sz="quarter" idx="12"/>
          </p:nvPr>
        </p:nvSpPr>
        <p:spPr/>
        <p:txBody>
          <a:bodyPr/>
          <a:lstStyle/>
          <a:p>
            <a:fld id="{7DCB8D97-B9F5-4F7B-87E0-B0821C8761E6}" type="slidenum">
              <a:rPr lang="en-GB" smtClean="0"/>
              <a:t>‹#›</a:t>
            </a:fld>
            <a:endParaRPr lang="en-GB"/>
          </a:p>
        </p:txBody>
      </p:sp>
    </p:spTree>
    <p:extLst>
      <p:ext uri="{BB962C8B-B14F-4D97-AF65-F5344CB8AC3E}">
        <p14:creationId xmlns:p14="http://schemas.microsoft.com/office/powerpoint/2010/main" val="3283618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BCC4559-CBAA-11D5-FC01-514EF1FD80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C2942CC0-5AE7-F91F-0615-125602C86F9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xmlns="" id="{B8D63130-2FF8-0FD8-9830-147B19708F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AA438BFC-7743-8C32-311F-8A49FC611B47}"/>
              </a:ext>
            </a:extLst>
          </p:cNvPr>
          <p:cNvSpPr>
            <a:spLocks noGrp="1"/>
          </p:cNvSpPr>
          <p:nvPr>
            <p:ph type="dt" sz="half" idx="10"/>
          </p:nvPr>
        </p:nvSpPr>
        <p:spPr/>
        <p:txBody>
          <a:bodyPr/>
          <a:lstStyle/>
          <a:p>
            <a:fld id="{730070A0-4908-4D66-BF29-4C008FBA0B78}" type="datetimeFigureOut">
              <a:rPr lang="en-GB" smtClean="0"/>
              <a:t>20/05/2025</a:t>
            </a:fld>
            <a:endParaRPr lang="en-GB"/>
          </a:p>
        </p:txBody>
      </p:sp>
      <p:sp>
        <p:nvSpPr>
          <p:cNvPr id="6" name="Footer Placeholder 5">
            <a:extLst>
              <a:ext uri="{FF2B5EF4-FFF2-40B4-BE49-F238E27FC236}">
                <a16:creationId xmlns:a16="http://schemas.microsoft.com/office/drawing/2014/main" xmlns="" id="{C906F2FF-6A30-F59A-96BB-9DE899B5EF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3EF26CB7-D83B-D2A1-42E7-86B706482173}"/>
              </a:ext>
            </a:extLst>
          </p:cNvPr>
          <p:cNvSpPr>
            <a:spLocks noGrp="1"/>
          </p:cNvSpPr>
          <p:nvPr>
            <p:ph type="sldNum" sz="quarter" idx="12"/>
          </p:nvPr>
        </p:nvSpPr>
        <p:spPr/>
        <p:txBody>
          <a:bodyPr/>
          <a:lstStyle/>
          <a:p>
            <a:fld id="{7DCB8D97-B9F5-4F7B-87E0-B0821C8761E6}" type="slidenum">
              <a:rPr lang="en-GB" smtClean="0"/>
              <a:t>‹#›</a:t>
            </a:fld>
            <a:endParaRPr lang="en-GB"/>
          </a:p>
        </p:txBody>
      </p:sp>
    </p:spTree>
    <p:extLst>
      <p:ext uri="{BB962C8B-B14F-4D97-AF65-F5344CB8AC3E}">
        <p14:creationId xmlns:p14="http://schemas.microsoft.com/office/powerpoint/2010/main" val="35826821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F55788C-87A5-0C2E-4801-EC9162F3AA9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F689AF82-C062-FB81-7E79-3ECC70F616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6C63E870-14C5-4BB7-ADEC-F210FC49BCE1}"/>
              </a:ext>
            </a:extLst>
          </p:cNvPr>
          <p:cNvSpPr>
            <a:spLocks noGrp="1"/>
          </p:cNvSpPr>
          <p:nvPr>
            <p:ph type="dt" sz="half" idx="10"/>
          </p:nvPr>
        </p:nvSpPr>
        <p:spPr/>
        <p:txBody>
          <a:bodyPr/>
          <a:lstStyle/>
          <a:p>
            <a:fld id="{730070A0-4908-4D66-BF29-4C008FBA0B78}" type="datetimeFigureOut">
              <a:rPr lang="en-GB" smtClean="0"/>
              <a:t>20/05/2025</a:t>
            </a:fld>
            <a:endParaRPr lang="en-GB"/>
          </a:p>
        </p:txBody>
      </p:sp>
      <p:sp>
        <p:nvSpPr>
          <p:cNvPr id="5" name="Footer Placeholder 4">
            <a:extLst>
              <a:ext uri="{FF2B5EF4-FFF2-40B4-BE49-F238E27FC236}">
                <a16:creationId xmlns:a16="http://schemas.microsoft.com/office/drawing/2014/main" xmlns="" id="{2BD435D2-D18B-5537-F829-1285E8F8A4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42C0B9A8-BBA9-B9C5-BDC9-2947F24EC08B}"/>
              </a:ext>
            </a:extLst>
          </p:cNvPr>
          <p:cNvSpPr>
            <a:spLocks noGrp="1"/>
          </p:cNvSpPr>
          <p:nvPr>
            <p:ph type="sldNum" sz="quarter" idx="12"/>
          </p:nvPr>
        </p:nvSpPr>
        <p:spPr/>
        <p:txBody>
          <a:bodyPr/>
          <a:lstStyle/>
          <a:p>
            <a:fld id="{7DCB8D97-B9F5-4F7B-87E0-B0821C8761E6}" type="slidenum">
              <a:rPr lang="en-GB" smtClean="0"/>
              <a:t>‹#›</a:t>
            </a:fld>
            <a:endParaRPr lang="en-GB"/>
          </a:p>
        </p:txBody>
      </p:sp>
    </p:spTree>
    <p:extLst>
      <p:ext uri="{BB962C8B-B14F-4D97-AF65-F5344CB8AC3E}">
        <p14:creationId xmlns:p14="http://schemas.microsoft.com/office/powerpoint/2010/main" val="2581105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2804C6A5-B8ED-8F63-4A44-0FF5C408EC2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9C3E293E-E475-E059-97D0-9401DAC3756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CCFE4162-3EB9-87B3-39B2-A199769D8429}"/>
              </a:ext>
            </a:extLst>
          </p:cNvPr>
          <p:cNvSpPr>
            <a:spLocks noGrp="1"/>
          </p:cNvSpPr>
          <p:nvPr>
            <p:ph type="dt" sz="half" idx="10"/>
          </p:nvPr>
        </p:nvSpPr>
        <p:spPr/>
        <p:txBody>
          <a:bodyPr/>
          <a:lstStyle/>
          <a:p>
            <a:fld id="{730070A0-4908-4D66-BF29-4C008FBA0B78}" type="datetimeFigureOut">
              <a:rPr lang="en-GB" smtClean="0"/>
              <a:t>20/05/2025</a:t>
            </a:fld>
            <a:endParaRPr lang="en-GB"/>
          </a:p>
        </p:txBody>
      </p:sp>
      <p:sp>
        <p:nvSpPr>
          <p:cNvPr id="5" name="Footer Placeholder 4">
            <a:extLst>
              <a:ext uri="{FF2B5EF4-FFF2-40B4-BE49-F238E27FC236}">
                <a16:creationId xmlns:a16="http://schemas.microsoft.com/office/drawing/2014/main" xmlns="" id="{B43CBC5C-F503-04E8-F7E8-6D0AED1977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0635AB92-0E1D-5F49-4692-2395971B3295}"/>
              </a:ext>
            </a:extLst>
          </p:cNvPr>
          <p:cNvSpPr>
            <a:spLocks noGrp="1"/>
          </p:cNvSpPr>
          <p:nvPr>
            <p:ph type="sldNum" sz="quarter" idx="12"/>
          </p:nvPr>
        </p:nvSpPr>
        <p:spPr/>
        <p:txBody>
          <a:bodyPr/>
          <a:lstStyle/>
          <a:p>
            <a:fld id="{7DCB8D97-B9F5-4F7B-87E0-B0821C8761E6}" type="slidenum">
              <a:rPr lang="en-GB" smtClean="0"/>
              <a:t>‹#›</a:t>
            </a:fld>
            <a:endParaRPr lang="en-GB"/>
          </a:p>
        </p:txBody>
      </p:sp>
    </p:spTree>
    <p:extLst>
      <p:ext uri="{BB962C8B-B14F-4D97-AF65-F5344CB8AC3E}">
        <p14:creationId xmlns:p14="http://schemas.microsoft.com/office/powerpoint/2010/main" val="14170085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69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69ACC13F-B257-BAAA-F950-24E8186E97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5CFE2C30-993C-B704-4544-8F1914FFC7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4BEE0CB6-8592-65BB-3C76-268A877375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0070A0-4908-4D66-BF29-4C008FBA0B78}" type="datetimeFigureOut">
              <a:rPr lang="en-GB" smtClean="0"/>
              <a:t>20/05/2025</a:t>
            </a:fld>
            <a:endParaRPr lang="en-GB"/>
          </a:p>
        </p:txBody>
      </p:sp>
      <p:sp>
        <p:nvSpPr>
          <p:cNvPr id="5" name="Footer Placeholder 4">
            <a:extLst>
              <a:ext uri="{FF2B5EF4-FFF2-40B4-BE49-F238E27FC236}">
                <a16:creationId xmlns:a16="http://schemas.microsoft.com/office/drawing/2014/main" xmlns="" id="{D9873260-AFFE-3670-AFC9-1CA7FB69B8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xmlns="" id="{BB9AB610-D259-0CA8-BB13-6FF1904C46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CB8D97-B9F5-4F7B-87E0-B0821C8761E6}" type="slidenum">
              <a:rPr lang="en-GB" smtClean="0"/>
              <a:t>‹#›</a:t>
            </a:fld>
            <a:endParaRPr lang="en-GB"/>
          </a:p>
        </p:txBody>
      </p:sp>
    </p:spTree>
    <p:extLst>
      <p:ext uri="{BB962C8B-B14F-4D97-AF65-F5344CB8AC3E}">
        <p14:creationId xmlns:p14="http://schemas.microsoft.com/office/powerpoint/2010/main" val="13928489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06710A3-D830-1DCA-446E-F1F47C0F4319}"/>
              </a:ext>
            </a:extLst>
          </p:cNvPr>
          <p:cNvSpPr>
            <a:spLocks noGrp="1"/>
          </p:cNvSpPr>
          <p:nvPr>
            <p:ph type="ctrTitle"/>
          </p:nvPr>
        </p:nvSpPr>
        <p:spPr/>
        <p:txBody>
          <a:bodyPr>
            <a:normAutofit/>
          </a:bodyPr>
          <a:lstStyle/>
          <a:p>
            <a:r>
              <a:rPr lang="en-GB" sz="4000" b="1" kern="0" dirty="0">
                <a:effectLst/>
                <a:latin typeface="Times New Roman" panose="02020603050405020304" pitchFamily="18" charset="0"/>
                <a:ea typeface="Times New Roman" panose="02020603050405020304" pitchFamily="18" charset="0"/>
                <a:cs typeface="Times New Roman" panose="02020603050405020304" pitchFamily="18" charset="0"/>
              </a:rPr>
              <a:t>Sustainable Meeting Wales: THE Green Events Summit 2025</a:t>
            </a:r>
            <a:endParaRPr lang="en-GB" sz="4000" dirty="0"/>
          </a:p>
        </p:txBody>
      </p:sp>
      <p:sp>
        <p:nvSpPr>
          <p:cNvPr id="3" name="Subtitle 2">
            <a:extLst>
              <a:ext uri="{FF2B5EF4-FFF2-40B4-BE49-F238E27FC236}">
                <a16:creationId xmlns:a16="http://schemas.microsoft.com/office/drawing/2014/main" xmlns="" id="{2800F621-D18B-6F73-472E-A32A1922E285}"/>
              </a:ext>
            </a:extLst>
          </p:cNvPr>
          <p:cNvSpPr>
            <a:spLocks noGrp="1"/>
          </p:cNvSpPr>
          <p:nvPr>
            <p:ph type="subTitle" idx="1"/>
          </p:nvPr>
        </p:nvSpPr>
        <p:spPr/>
        <p:txBody>
          <a:bodyPr>
            <a:normAutofit fontScale="77500" lnSpcReduction="20000"/>
          </a:bodyPr>
          <a:lstStyle/>
          <a:p>
            <a:r>
              <a:rPr lang="en-US" b="1" dirty="0"/>
              <a:t>Module </a:t>
            </a:r>
            <a:r>
              <a:rPr lang="en-US" b="1" dirty="0" smtClean="0"/>
              <a:t>Name:</a:t>
            </a:r>
            <a:r>
              <a:rPr lang="en-GB" b="1" dirty="0"/>
              <a:t>International Meetings Management for the Hotel Industry</a:t>
            </a:r>
            <a:r>
              <a:rPr lang="en-US" b="1" dirty="0" smtClean="0"/>
              <a:t> </a:t>
            </a:r>
          </a:p>
          <a:p>
            <a:r>
              <a:rPr lang="en-US" b="1" dirty="0" smtClean="0"/>
              <a:t>Module </a:t>
            </a:r>
            <a:r>
              <a:rPr lang="en-US" b="1" dirty="0"/>
              <a:t>Code: </a:t>
            </a:r>
            <a:r>
              <a:rPr lang="en-US" b="1" dirty="0" smtClean="0"/>
              <a:t>BMIH6007</a:t>
            </a:r>
            <a:endParaRPr lang="en-GB" dirty="0"/>
          </a:p>
          <a:p>
            <a:r>
              <a:rPr lang="en-GB" b="1" dirty="0"/>
              <a:t>Lecturer </a:t>
            </a:r>
            <a:r>
              <a:rPr lang="en-GB" b="1" dirty="0" smtClean="0"/>
              <a:t>Name: </a:t>
            </a:r>
            <a:r>
              <a:rPr lang="en-GB" dirty="0" smtClean="0"/>
              <a:t>Kathryn Flynn </a:t>
            </a:r>
          </a:p>
          <a:p>
            <a:r>
              <a:rPr lang="en-US" b="1" dirty="0" smtClean="0"/>
              <a:t>Student </a:t>
            </a:r>
            <a:r>
              <a:rPr lang="en-US" b="1" dirty="0"/>
              <a:t>Name: </a:t>
            </a:r>
            <a:r>
              <a:rPr lang="en-US" b="1" dirty="0" err="1"/>
              <a:t>Sorin</a:t>
            </a:r>
            <a:r>
              <a:rPr lang="en-US" b="1" dirty="0"/>
              <a:t> </a:t>
            </a:r>
            <a:r>
              <a:rPr lang="en-US" b="1" dirty="0" err="1"/>
              <a:t>Bindea</a:t>
            </a:r>
            <a:endParaRPr lang="en-GB" dirty="0"/>
          </a:p>
          <a:p>
            <a:r>
              <a:rPr lang="en-US" b="1" dirty="0"/>
              <a:t>Student ID: 2246420</a:t>
            </a:r>
            <a:endParaRPr lang="en-GB" dirty="0"/>
          </a:p>
        </p:txBody>
      </p:sp>
    </p:spTree>
    <p:extLst>
      <p:ext uri="{BB962C8B-B14F-4D97-AF65-F5344CB8AC3E}">
        <p14:creationId xmlns:p14="http://schemas.microsoft.com/office/powerpoint/2010/main" val="7282909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77DA0BC-6234-43C7-85CC-6AE26D5E26DD}"/>
              </a:ext>
            </a:extLst>
          </p:cNvPr>
          <p:cNvSpPr>
            <a:spLocks noGrp="1"/>
          </p:cNvSpPr>
          <p:nvPr>
            <p:ph type="title"/>
          </p:nvPr>
        </p:nvSpPr>
        <p:spPr/>
        <p:txBody>
          <a:bodyPr>
            <a:normAutofit/>
          </a:bodyPr>
          <a:lstStyle/>
          <a:p>
            <a:r>
              <a:rPr lang="en-GB" sz="3600" b="1" kern="0" dirty="0">
                <a:effectLst/>
                <a:latin typeface="Times New Roman" panose="02020603050405020304" pitchFamily="18" charset="0"/>
                <a:ea typeface="Times New Roman" panose="02020603050405020304" pitchFamily="18" charset="0"/>
                <a:cs typeface="Times New Roman" panose="02020603050405020304" pitchFamily="18" charset="0"/>
              </a:rPr>
              <a:t>Event Content and Context</a:t>
            </a:r>
            <a:endParaRPr lang="en-GB" sz="3600" dirty="0"/>
          </a:p>
        </p:txBody>
      </p:sp>
      <p:sp>
        <p:nvSpPr>
          <p:cNvPr id="3" name="Content Placeholder 2">
            <a:extLst>
              <a:ext uri="{FF2B5EF4-FFF2-40B4-BE49-F238E27FC236}">
                <a16:creationId xmlns:a16="http://schemas.microsoft.com/office/drawing/2014/main" xmlns="" id="{23600A44-32AE-27C2-F9CE-3DD2EF7C5EF3}"/>
              </a:ext>
            </a:extLst>
          </p:cNvPr>
          <p:cNvSpPr>
            <a:spLocks noGrp="1"/>
          </p:cNvSpPr>
          <p:nvPr>
            <p:ph idx="1"/>
          </p:nvPr>
        </p:nvSpPr>
        <p:spPr>
          <a:xfrm>
            <a:off x="838200" y="1825625"/>
            <a:ext cx="6957447" cy="4351338"/>
          </a:xfrm>
        </p:spPr>
        <p:txBody>
          <a:bodyPr>
            <a:normAutofit/>
          </a:bodyPr>
          <a:lstStyle/>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This summit will be focused on sustainable event management.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It features expert speeches, workshops, and an exhibition of green innovations.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It complements the Year of </a:t>
            </a:r>
            <a:r>
              <a:rPr lang="en-GB"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Croeso</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2025 by promoting </a:t>
            </a:r>
            <a:r>
              <a:rPr lang="en-GB"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Wales'</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stunning destinations such as Snowdonia and Pembrokeshire Coast, Welsh food, and cultural heritage.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It invites international collaboration for improved event practices, making Wales recognised as a responsible destination to visit (</a:t>
            </a:r>
            <a:r>
              <a:rPr lang="en-GB" sz="2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Bladen et al., 2022)</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3200" dirty="0"/>
          </a:p>
        </p:txBody>
      </p:sp>
      <p:pic>
        <p:nvPicPr>
          <p:cNvPr id="4" name="Picture 3">
            <a:extLst>
              <a:ext uri="{FF2B5EF4-FFF2-40B4-BE49-F238E27FC236}">
                <a16:creationId xmlns:a16="http://schemas.microsoft.com/office/drawing/2014/main" xmlns="" id="{D0656741-6C5C-BD40-3022-5013112110F3}"/>
              </a:ext>
            </a:extLst>
          </p:cNvPr>
          <p:cNvPicPr>
            <a:picLocks noChangeAspect="1"/>
          </p:cNvPicPr>
          <p:nvPr/>
        </p:nvPicPr>
        <p:blipFill>
          <a:blip r:embed="rId3"/>
          <a:stretch>
            <a:fillRect/>
          </a:stretch>
        </p:blipFill>
        <p:spPr>
          <a:xfrm>
            <a:off x="7928592" y="1879411"/>
            <a:ext cx="3941785" cy="3854962"/>
          </a:xfrm>
          <a:prstGeom prst="rect">
            <a:avLst/>
          </a:prstGeom>
        </p:spPr>
      </p:pic>
    </p:spTree>
    <p:extLst>
      <p:ext uri="{BB962C8B-B14F-4D97-AF65-F5344CB8AC3E}">
        <p14:creationId xmlns:p14="http://schemas.microsoft.com/office/powerpoint/2010/main" val="24472316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8793E1D-BF44-C4D6-140F-5B09A3EA0143}"/>
              </a:ext>
            </a:extLst>
          </p:cNvPr>
          <p:cNvSpPr>
            <a:spLocks noGrp="1"/>
          </p:cNvSpPr>
          <p:nvPr>
            <p:ph type="title"/>
          </p:nvPr>
        </p:nvSpPr>
        <p:spPr/>
        <p:txBody>
          <a:bodyPr>
            <a:normAutofit/>
          </a:bodyPr>
          <a:lstStyle/>
          <a:p>
            <a:r>
              <a:rPr lang="en-GB" sz="3600" b="1" kern="0" dirty="0">
                <a:effectLst/>
                <a:latin typeface="Times New Roman" panose="02020603050405020304" pitchFamily="18" charset="0"/>
                <a:ea typeface="Times New Roman" panose="02020603050405020304" pitchFamily="18" charset="0"/>
                <a:cs typeface="Times New Roman" panose="02020603050405020304" pitchFamily="18" charset="0"/>
              </a:rPr>
              <a:t>Market Factors – Target Market</a:t>
            </a:r>
            <a:endParaRPr lang="en-GB" sz="3600" dirty="0"/>
          </a:p>
        </p:txBody>
      </p:sp>
      <p:sp>
        <p:nvSpPr>
          <p:cNvPr id="3" name="Content Placeholder 2">
            <a:extLst>
              <a:ext uri="{FF2B5EF4-FFF2-40B4-BE49-F238E27FC236}">
                <a16:creationId xmlns:a16="http://schemas.microsoft.com/office/drawing/2014/main" xmlns="" id="{1EA898CA-0C01-AF27-32CD-FBCC1B38F368}"/>
              </a:ext>
            </a:extLst>
          </p:cNvPr>
          <p:cNvSpPr>
            <a:spLocks noGrp="1"/>
          </p:cNvSpPr>
          <p:nvPr>
            <p:ph idx="1"/>
          </p:nvPr>
        </p:nvSpPr>
        <p:spPr>
          <a:xfrm>
            <a:off x="838200" y="1825625"/>
            <a:ext cx="6740471" cy="4351338"/>
          </a:xfrm>
        </p:spPr>
        <p:txBody>
          <a:bodyPr>
            <a:normAutofit/>
          </a:bodyPr>
          <a:lstStyle/>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The primary target audience includes international meeting planners, event managers, hospitality decision-makers, environmental consultants, and government leaders.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These decision-makers are interested in reducing carbon footprints and improving social responsibility of events.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The event holds particular interest to Europe, North America, and Asia-Pacific markets, where sustainability in MICE is a growing concern, equalling </a:t>
            </a:r>
            <a:r>
              <a:rPr lang="en-GB"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Wales'</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desire to host a wide-ranging international clientele (</a:t>
            </a:r>
            <a:r>
              <a:rPr lang="en-GB" sz="2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Cavallin Toscani, </a:t>
            </a:r>
            <a:r>
              <a:rPr lang="en-GB" sz="20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Macchion</a:t>
            </a:r>
            <a:r>
              <a:rPr lang="en-GB" sz="2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20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Stoppato</a:t>
            </a:r>
            <a:r>
              <a:rPr lang="en-GB" sz="2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and Vinelli, 2022)</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3200" dirty="0"/>
          </a:p>
        </p:txBody>
      </p:sp>
      <p:pic>
        <p:nvPicPr>
          <p:cNvPr id="4" name="Picture 3">
            <a:extLst>
              <a:ext uri="{FF2B5EF4-FFF2-40B4-BE49-F238E27FC236}">
                <a16:creationId xmlns:a16="http://schemas.microsoft.com/office/drawing/2014/main" xmlns="" id="{6F38A16B-9BFC-050B-6E90-74A4ABB9243A}"/>
              </a:ext>
            </a:extLst>
          </p:cNvPr>
          <p:cNvPicPr>
            <a:picLocks noChangeAspect="1"/>
          </p:cNvPicPr>
          <p:nvPr/>
        </p:nvPicPr>
        <p:blipFill>
          <a:blip r:embed="rId3"/>
          <a:stretch>
            <a:fillRect/>
          </a:stretch>
        </p:blipFill>
        <p:spPr>
          <a:xfrm>
            <a:off x="7795647" y="2038647"/>
            <a:ext cx="4165851" cy="3385760"/>
          </a:xfrm>
          <a:prstGeom prst="rect">
            <a:avLst/>
          </a:prstGeom>
        </p:spPr>
      </p:pic>
    </p:spTree>
    <p:extLst>
      <p:ext uri="{BB962C8B-B14F-4D97-AF65-F5344CB8AC3E}">
        <p14:creationId xmlns:p14="http://schemas.microsoft.com/office/powerpoint/2010/main" val="8943541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AD8E1A7-9E92-BDB6-89EA-4B8E611B342F}"/>
              </a:ext>
            </a:extLst>
          </p:cNvPr>
          <p:cNvSpPr>
            <a:spLocks noGrp="1"/>
          </p:cNvSpPr>
          <p:nvPr>
            <p:ph type="title"/>
          </p:nvPr>
        </p:nvSpPr>
        <p:spPr/>
        <p:txBody>
          <a:bodyPr>
            <a:normAutofit/>
          </a:bodyPr>
          <a:lstStyle/>
          <a:p>
            <a:r>
              <a:rPr lang="en-GB" sz="3600" b="1" kern="0" dirty="0">
                <a:effectLst/>
                <a:latin typeface="Times New Roman" panose="02020603050405020304" pitchFamily="18" charset="0"/>
                <a:ea typeface="Times New Roman" panose="02020603050405020304" pitchFamily="18" charset="0"/>
              </a:rPr>
              <a:t>Market Factors – Demand and Competition</a:t>
            </a:r>
            <a:endParaRPr lang="en-GB" sz="3600" dirty="0"/>
          </a:p>
        </p:txBody>
      </p:sp>
      <p:sp>
        <p:nvSpPr>
          <p:cNvPr id="3" name="Content Placeholder 2">
            <a:extLst>
              <a:ext uri="{FF2B5EF4-FFF2-40B4-BE49-F238E27FC236}">
                <a16:creationId xmlns:a16="http://schemas.microsoft.com/office/drawing/2014/main" xmlns="" id="{1F9BB976-4B0B-C5AE-BD0A-78FFD9349E78}"/>
              </a:ext>
            </a:extLst>
          </p:cNvPr>
          <p:cNvSpPr>
            <a:spLocks noGrp="1"/>
          </p:cNvSpPr>
          <p:nvPr>
            <p:ph idx="1"/>
          </p:nvPr>
        </p:nvSpPr>
        <p:spPr>
          <a:xfrm>
            <a:off x="838200" y="1825625"/>
            <a:ext cx="6693976" cy="4351338"/>
          </a:xfrm>
        </p:spPr>
        <p:txBody>
          <a:bodyPr>
            <a:normAutofit/>
          </a:bodyPr>
          <a:lstStyle/>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The Global Sustainable Events Market report (2023) stated that the demand for green conferences is growing at 12% every year.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There are other events, like those hosted by the Green Meeting Industry Council, but none of them have the special focus of this event on </a:t>
            </a:r>
            <a:r>
              <a:rPr lang="en-GB"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Wales'</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combination of nature and culture.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The specific focus of this event is supporting Visit </a:t>
            </a:r>
            <a:r>
              <a:rPr lang="en-GB"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Wales'</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plan to sell sustainable tourism and Welsh culture to the world (</a:t>
            </a:r>
            <a:r>
              <a:rPr lang="en-GB" sz="2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Gould et al., 2024)</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3200" dirty="0"/>
          </a:p>
        </p:txBody>
      </p:sp>
      <p:pic>
        <p:nvPicPr>
          <p:cNvPr id="4" name="Picture 3">
            <a:extLst>
              <a:ext uri="{FF2B5EF4-FFF2-40B4-BE49-F238E27FC236}">
                <a16:creationId xmlns:a16="http://schemas.microsoft.com/office/drawing/2014/main" xmlns="" id="{6B6A2932-2A51-0831-7150-4C74E4E99EEE}"/>
              </a:ext>
            </a:extLst>
          </p:cNvPr>
          <p:cNvPicPr>
            <a:picLocks noChangeAspect="1"/>
          </p:cNvPicPr>
          <p:nvPr/>
        </p:nvPicPr>
        <p:blipFill>
          <a:blip r:embed="rId3"/>
          <a:stretch>
            <a:fillRect/>
          </a:stretch>
        </p:blipFill>
        <p:spPr>
          <a:xfrm>
            <a:off x="7718155" y="1825624"/>
            <a:ext cx="4075121" cy="3056341"/>
          </a:xfrm>
          <a:prstGeom prst="rect">
            <a:avLst/>
          </a:prstGeom>
        </p:spPr>
      </p:pic>
    </p:spTree>
    <p:extLst>
      <p:ext uri="{BB962C8B-B14F-4D97-AF65-F5344CB8AC3E}">
        <p14:creationId xmlns:p14="http://schemas.microsoft.com/office/powerpoint/2010/main" val="26217945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A320C69-7EC4-5CEF-B7BF-4BEA39F184B3}"/>
              </a:ext>
            </a:extLst>
          </p:cNvPr>
          <p:cNvSpPr>
            <a:spLocks noGrp="1"/>
          </p:cNvSpPr>
          <p:nvPr>
            <p:ph type="title"/>
          </p:nvPr>
        </p:nvSpPr>
        <p:spPr>
          <a:xfrm>
            <a:off x="838200" y="876569"/>
            <a:ext cx="10515600" cy="1325563"/>
          </a:xfrm>
        </p:spPr>
        <p:txBody>
          <a:bodyPr>
            <a:normAutofit/>
          </a:bodyPr>
          <a:lstStyle/>
          <a:p>
            <a:r>
              <a:rPr lang="en-GB" sz="3600" b="1" kern="0" dirty="0">
                <a:effectLst/>
                <a:latin typeface="Times New Roman" panose="02020603050405020304" pitchFamily="18" charset="0"/>
                <a:ea typeface="Times New Roman" panose="02020603050405020304" pitchFamily="18" charset="0"/>
              </a:rPr>
              <a:t>Market Factors – Marketing Activity</a:t>
            </a:r>
            <a:endParaRPr lang="en-GB" sz="3600" dirty="0"/>
          </a:p>
        </p:txBody>
      </p:sp>
      <p:sp>
        <p:nvSpPr>
          <p:cNvPr id="3" name="Content Placeholder 2">
            <a:extLst>
              <a:ext uri="{FF2B5EF4-FFF2-40B4-BE49-F238E27FC236}">
                <a16:creationId xmlns:a16="http://schemas.microsoft.com/office/drawing/2014/main" xmlns="" id="{C2CFF9F8-638E-324B-2424-46F4AC304AE7}"/>
              </a:ext>
            </a:extLst>
          </p:cNvPr>
          <p:cNvSpPr>
            <a:spLocks noGrp="1"/>
          </p:cNvSpPr>
          <p:nvPr>
            <p:ph idx="1"/>
          </p:nvPr>
        </p:nvSpPr>
        <p:spPr>
          <a:xfrm>
            <a:off x="838200" y="2404524"/>
            <a:ext cx="10515600" cy="2048951"/>
          </a:xfrm>
        </p:spPr>
        <p:txBody>
          <a:bodyPr>
            <a:normAutofit/>
          </a:bodyPr>
          <a:lstStyle/>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Marketing will capitalise on Visit </a:t>
            </a:r>
            <a:r>
              <a:rPr lang="en-GB"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Wales'</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widespread international travel network and align with the International Association of Conference Centres (IACC) and Sustainable Event Alliance.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Online campaigns will focus on LinkedIn groups and sustainability forums using SEO and multilingual content (English, Welsh, French, German).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Bookings will be enhanced through early bird and group discounts, promoting the distinctive Welsh "</a:t>
            </a:r>
            <a:r>
              <a:rPr lang="en-GB"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Croeso</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(welcome) and green ethos (</a:t>
            </a:r>
            <a:r>
              <a:rPr lang="en-GB" sz="2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Koch, 2023)</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745347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BDF8B10-5AA0-6EEC-CD43-DA8C430D0389}"/>
              </a:ext>
            </a:extLst>
          </p:cNvPr>
          <p:cNvSpPr>
            <a:spLocks noGrp="1"/>
          </p:cNvSpPr>
          <p:nvPr>
            <p:ph type="title"/>
          </p:nvPr>
        </p:nvSpPr>
        <p:spPr/>
        <p:txBody>
          <a:bodyPr>
            <a:normAutofit/>
          </a:bodyPr>
          <a:lstStyle/>
          <a:p>
            <a:r>
              <a:rPr lang="en-GB" sz="3600" b="1" kern="0" dirty="0">
                <a:effectLst/>
                <a:latin typeface="Times New Roman" panose="02020603050405020304" pitchFamily="18" charset="0"/>
                <a:ea typeface="Times New Roman" panose="02020603050405020304" pitchFamily="18" charset="0"/>
              </a:rPr>
              <a:t>Operational Factors – Venue and Location</a:t>
            </a:r>
            <a:endParaRPr lang="en-GB" sz="3600" dirty="0"/>
          </a:p>
        </p:txBody>
      </p:sp>
      <p:sp>
        <p:nvSpPr>
          <p:cNvPr id="3" name="Content Placeholder 2">
            <a:extLst>
              <a:ext uri="{FF2B5EF4-FFF2-40B4-BE49-F238E27FC236}">
                <a16:creationId xmlns:a16="http://schemas.microsoft.com/office/drawing/2014/main" xmlns="" id="{D9CB7E2F-764B-7DF7-C97F-F8F9D6DCBABC}"/>
              </a:ext>
            </a:extLst>
          </p:cNvPr>
          <p:cNvSpPr>
            <a:spLocks noGrp="1"/>
          </p:cNvSpPr>
          <p:nvPr>
            <p:ph idx="1"/>
          </p:nvPr>
        </p:nvSpPr>
        <p:spPr>
          <a:xfrm>
            <a:off x="838200" y="1825625"/>
            <a:ext cx="6229027" cy="4351338"/>
          </a:xfrm>
        </p:spPr>
        <p:txBody>
          <a:bodyPr>
            <a:normAutofit/>
          </a:bodyPr>
          <a:lstStyle/>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It will be BREEAM Excellent-rated with state-of-the-art sustainability credentials—efficient heating and ventilation, LED light systems, and complete recycling.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With a central location and excellent rail and airport links, it has state-of-the-art hybrid technology to capture remote participants from across the globe.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The venue's green credentials contribute to the event's sustainable agenda and match Visit </a:t>
            </a:r>
            <a:r>
              <a:rPr lang="en-GB"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Wales'</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green tourism ambitions (</a:t>
            </a:r>
            <a:r>
              <a:rPr lang="en-GB" sz="2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Jenkins and Walker, 2022)</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3200" dirty="0"/>
          </a:p>
        </p:txBody>
      </p:sp>
      <p:pic>
        <p:nvPicPr>
          <p:cNvPr id="4" name="Picture 3">
            <a:extLst>
              <a:ext uri="{FF2B5EF4-FFF2-40B4-BE49-F238E27FC236}">
                <a16:creationId xmlns:a16="http://schemas.microsoft.com/office/drawing/2014/main" xmlns="" id="{5A850DB3-C426-DC8E-D3F1-16798D078E31}"/>
              </a:ext>
            </a:extLst>
          </p:cNvPr>
          <p:cNvPicPr>
            <a:picLocks noChangeAspect="1"/>
          </p:cNvPicPr>
          <p:nvPr/>
        </p:nvPicPr>
        <p:blipFill>
          <a:blip r:embed="rId3"/>
          <a:stretch>
            <a:fillRect/>
          </a:stretch>
        </p:blipFill>
        <p:spPr>
          <a:xfrm>
            <a:off x="7303374" y="2069024"/>
            <a:ext cx="4600212" cy="3293390"/>
          </a:xfrm>
          <a:prstGeom prst="rect">
            <a:avLst/>
          </a:prstGeom>
        </p:spPr>
      </p:pic>
    </p:spTree>
    <p:extLst>
      <p:ext uri="{BB962C8B-B14F-4D97-AF65-F5344CB8AC3E}">
        <p14:creationId xmlns:p14="http://schemas.microsoft.com/office/powerpoint/2010/main" val="38892383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77572F2-3480-1F90-CD37-CC116E8E76F0}"/>
              </a:ext>
            </a:extLst>
          </p:cNvPr>
          <p:cNvSpPr>
            <a:spLocks noGrp="1"/>
          </p:cNvSpPr>
          <p:nvPr>
            <p:ph type="title"/>
          </p:nvPr>
        </p:nvSpPr>
        <p:spPr/>
        <p:txBody>
          <a:bodyPr>
            <a:normAutofit/>
          </a:bodyPr>
          <a:lstStyle/>
          <a:p>
            <a:r>
              <a:rPr lang="en-GB" sz="3600" b="1" kern="0" dirty="0">
                <a:effectLst/>
                <a:latin typeface="Times New Roman" panose="02020603050405020304" pitchFamily="18" charset="0"/>
                <a:ea typeface="Times New Roman" panose="02020603050405020304" pitchFamily="18" charset="0"/>
                <a:cs typeface="Times New Roman" panose="02020603050405020304" pitchFamily="18" charset="0"/>
              </a:rPr>
              <a:t>Operational Factors – Staffing and Skills</a:t>
            </a:r>
            <a:endParaRPr lang="en-GB" sz="3600" dirty="0"/>
          </a:p>
        </p:txBody>
      </p:sp>
      <p:sp>
        <p:nvSpPr>
          <p:cNvPr id="3" name="Content Placeholder 2">
            <a:extLst>
              <a:ext uri="{FF2B5EF4-FFF2-40B4-BE49-F238E27FC236}">
                <a16:creationId xmlns:a16="http://schemas.microsoft.com/office/drawing/2014/main" xmlns="" id="{B2850122-FB35-7BD1-CCDC-0A218F88F7A5}"/>
              </a:ext>
            </a:extLst>
          </p:cNvPr>
          <p:cNvSpPr>
            <a:spLocks noGrp="1"/>
          </p:cNvSpPr>
          <p:nvPr>
            <p:ph idx="1"/>
          </p:nvPr>
        </p:nvSpPr>
        <p:spPr>
          <a:xfrm>
            <a:off x="838200" y="1825625"/>
            <a:ext cx="6848959" cy="4351338"/>
          </a:xfrm>
        </p:spPr>
        <p:txBody>
          <a:bodyPr>
            <a:normAutofit/>
          </a:bodyPr>
          <a:lstStyle/>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Staffing will include event managers with Sustainable Event Management certifications (CEM and CMP with green designations).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Delegates will be received by Welsh cultural ambassadors fluent in Welsh and English, contributing to the "Year of </a:t>
            </a:r>
            <a:r>
              <a:rPr lang="en-GB"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Croeso</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authenticity.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Hybrid sessions will be managed by technical teams skilled in virtual event technology.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Trained volunteers in zero-waste policy and customer service will carry out seamless, sustainable operations (</a:t>
            </a:r>
            <a:r>
              <a:rPr lang="en-GB" sz="2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Golding, Hamilton and Devine-Wright, 2025)</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3200" dirty="0"/>
          </a:p>
        </p:txBody>
      </p:sp>
      <p:pic>
        <p:nvPicPr>
          <p:cNvPr id="4" name="Picture 3">
            <a:extLst>
              <a:ext uri="{FF2B5EF4-FFF2-40B4-BE49-F238E27FC236}">
                <a16:creationId xmlns:a16="http://schemas.microsoft.com/office/drawing/2014/main" xmlns="" id="{69DA7249-C389-58E8-D75E-484539C955AA}"/>
              </a:ext>
            </a:extLst>
          </p:cNvPr>
          <p:cNvPicPr>
            <a:picLocks noChangeAspect="1"/>
          </p:cNvPicPr>
          <p:nvPr/>
        </p:nvPicPr>
        <p:blipFill>
          <a:blip r:embed="rId3"/>
          <a:stretch>
            <a:fillRect/>
          </a:stretch>
        </p:blipFill>
        <p:spPr>
          <a:xfrm>
            <a:off x="7857156" y="2020093"/>
            <a:ext cx="4068978" cy="3497303"/>
          </a:xfrm>
          <a:prstGeom prst="rect">
            <a:avLst/>
          </a:prstGeom>
        </p:spPr>
      </p:pic>
    </p:spTree>
    <p:extLst>
      <p:ext uri="{BB962C8B-B14F-4D97-AF65-F5344CB8AC3E}">
        <p14:creationId xmlns:p14="http://schemas.microsoft.com/office/powerpoint/2010/main" val="1567326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75CD61D-FE10-5424-2541-D1F703461FEE}"/>
              </a:ext>
            </a:extLst>
          </p:cNvPr>
          <p:cNvSpPr>
            <a:spLocks noGrp="1"/>
          </p:cNvSpPr>
          <p:nvPr>
            <p:ph type="title"/>
          </p:nvPr>
        </p:nvSpPr>
        <p:spPr/>
        <p:txBody>
          <a:bodyPr>
            <a:normAutofit/>
          </a:bodyPr>
          <a:lstStyle/>
          <a:p>
            <a:r>
              <a:rPr lang="en-GB" sz="3600" b="1" kern="0" dirty="0">
                <a:effectLst/>
                <a:latin typeface="Times New Roman" panose="02020603050405020304" pitchFamily="18" charset="0"/>
                <a:ea typeface="Times New Roman" panose="02020603050405020304" pitchFamily="18" charset="0"/>
                <a:cs typeface="Times New Roman" panose="02020603050405020304" pitchFamily="18" charset="0"/>
              </a:rPr>
              <a:t>Operational Factors – Logistics and Facilities</a:t>
            </a:r>
            <a:endParaRPr lang="en-GB" sz="3600" dirty="0"/>
          </a:p>
        </p:txBody>
      </p:sp>
      <p:sp>
        <p:nvSpPr>
          <p:cNvPr id="3" name="Content Placeholder 2">
            <a:extLst>
              <a:ext uri="{FF2B5EF4-FFF2-40B4-BE49-F238E27FC236}">
                <a16:creationId xmlns:a16="http://schemas.microsoft.com/office/drawing/2014/main" xmlns="" id="{FC1C8AA8-B61E-FD2B-29D5-CE80D55820CF}"/>
              </a:ext>
            </a:extLst>
          </p:cNvPr>
          <p:cNvSpPr>
            <a:spLocks noGrp="1"/>
          </p:cNvSpPr>
          <p:nvPr>
            <p:ph idx="1"/>
          </p:nvPr>
        </p:nvSpPr>
        <p:spPr>
          <a:xfrm>
            <a:off x="838199" y="1825625"/>
            <a:ext cx="10088105" cy="4351338"/>
          </a:xfrm>
        </p:spPr>
        <p:txBody>
          <a:bodyPr>
            <a:normAutofit/>
          </a:bodyPr>
          <a:lstStyle/>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Transport links with Cardiff Bus and cycle hire companies based locally will provide low-emission transport solutions.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Catering on-site will be locally sourced, organic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Welsh food with vegetarian, vegan, and gluten-free alternatives, minimising food miles and waste. AV equipment is power-efficient.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The event has a no single-use plastic policy, and compostable material and waste points will be used to encourage recycling and composting on-site (</a:t>
            </a:r>
            <a:r>
              <a:rPr lang="en-GB" sz="2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Jones, 2025)</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3200" dirty="0"/>
          </a:p>
        </p:txBody>
      </p:sp>
    </p:spTree>
    <p:extLst>
      <p:ext uri="{BB962C8B-B14F-4D97-AF65-F5344CB8AC3E}">
        <p14:creationId xmlns:p14="http://schemas.microsoft.com/office/powerpoint/2010/main" val="26440631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BFBA1ED-2865-E701-FA0E-88D7F95D7D81}"/>
              </a:ext>
            </a:extLst>
          </p:cNvPr>
          <p:cNvSpPr>
            <a:spLocks noGrp="1"/>
          </p:cNvSpPr>
          <p:nvPr>
            <p:ph type="title"/>
          </p:nvPr>
        </p:nvSpPr>
        <p:spPr/>
        <p:txBody>
          <a:bodyPr>
            <a:normAutofit/>
          </a:bodyPr>
          <a:lstStyle/>
          <a:p>
            <a:r>
              <a:rPr lang="en-GB" sz="3600" b="1" kern="0" dirty="0">
                <a:effectLst/>
                <a:latin typeface="Times New Roman" panose="02020603050405020304" pitchFamily="18" charset="0"/>
                <a:ea typeface="Times New Roman" panose="02020603050405020304" pitchFamily="18" charset="0"/>
                <a:cs typeface="Times New Roman" panose="02020603050405020304" pitchFamily="18" charset="0"/>
              </a:rPr>
              <a:t>Financial Factors – Cost Breakdown</a:t>
            </a:r>
            <a:endParaRPr lang="en-GB" sz="3600" b="1" dirty="0"/>
          </a:p>
        </p:txBody>
      </p:sp>
      <p:sp>
        <p:nvSpPr>
          <p:cNvPr id="3" name="Content Placeholder 2">
            <a:extLst>
              <a:ext uri="{FF2B5EF4-FFF2-40B4-BE49-F238E27FC236}">
                <a16:creationId xmlns:a16="http://schemas.microsoft.com/office/drawing/2014/main" xmlns="" id="{6DAF37CC-BBD0-6028-28C1-0E1EABD0D7BF}"/>
              </a:ext>
            </a:extLst>
          </p:cNvPr>
          <p:cNvSpPr>
            <a:spLocks noGrp="1"/>
          </p:cNvSpPr>
          <p:nvPr>
            <p:ph idx="1"/>
          </p:nvPr>
        </p:nvSpPr>
        <p:spPr>
          <a:xfrm>
            <a:off x="838200" y="1825625"/>
            <a:ext cx="6415007" cy="4351338"/>
          </a:xfrm>
        </p:spPr>
        <p:txBody>
          <a:bodyPr>
            <a:normAutofit/>
          </a:bodyPr>
          <a:lstStyle/>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Projected costs are £50,000 venue hire, £30,000 promotion and marketing, £25,000 catering, £20,000 staffing, £15,000 hybrid technology and streaming, and £10,000 sustainability certification (ISO 20121).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Additional £5,000 for cultural programming and Welsh language support materials.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Budget also seeks to prioritise investment in sustainable suppliers and community partners to achieve maximum local economic benefit (</a:t>
            </a:r>
            <a:r>
              <a:rPr lang="en-GB" sz="2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Bowdin et al., 2023)</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3200" dirty="0"/>
          </a:p>
        </p:txBody>
      </p:sp>
      <p:pic>
        <p:nvPicPr>
          <p:cNvPr id="4" name="Picture 3">
            <a:extLst>
              <a:ext uri="{FF2B5EF4-FFF2-40B4-BE49-F238E27FC236}">
                <a16:creationId xmlns:a16="http://schemas.microsoft.com/office/drawing/2014/main" xmlns="" id="{7719A2FD-68DA-93B2-8A10-E358D4ED51A5}"/>
              </a:ext>
            </a:extLst>
          </p:cNvPr>
          <p:cNvPicPr>
            <a:picLocks noChangeAspect="1"/>
          </p:cNvPicPr>
          <p:nvPr/>
        </p:nvPicPr>
        <p:blipFill>
          <a:blip r:embed="rId3"/>
          <a:stretch>
            <a:fillRect/>
          </a:stretch>
        </p:blipFill>
        <p:spPr>
          <a:xfrm>
            <a:off x="7563173" y="1937288"/>
            <a:ext cx="4495799" cy="3606019"/>
          </a:xfrm>
          <a:prstGeom prst="rect">
            <a:avLst/>
          </a:prstGeom>
        </p:spPr>
      </p:pic>
    </p:spTree>
    <p:extLst>
      <p:ext uri="{BB962C8B-B14F-4D97-AF65-F5344CB8AC3E}">
        <p14:creationId xmlns:p14="http://schemas.microsoft.com/office/powerpoint/2010/main" val="20393544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CE857C1-3EED-313A-58CE-4A32158FC6A8}"/>
              </a:ext>
            </a:extLst>
          </p:cNvPr>
          <p:cNvSpPr>
            <a:spLocks noGrp="1"/>
          </p:cNvSpPr>
          <p:nvPr>
            <p:ph type="title"/>
          </p:nvPr>
        </p:nvSpPr>
        <p:spPr>
          <a:xfrm>
            <a:off x="838200" y="535606"/>
            <a:ext cx="10515600" cy="1325563"/>
          </a:xfrm>
        </p:spPr>
        <p:txBody>
          <a:bodyPr>
            <a:normAutofit/>
          </a:bodyPr>
          <a:lstStyle/>
          <a:p>
            <a:r>
              <a:rPr lang="en-GB" sz="3600" b="1" kern="0" dirty="0">
                <a:effectLst/>
                <a:latin typeface="Times New Roman" panose="02020603050405020304" pitchFamily="18" charset="0"/>
                <a:ea typeface="Times New Roman" panose="02020603050405020304" pitchFamily="18" charset="0"/>
                <a:cs typeface="Times New Roman" panose="02020603050405020304" pitchFamily="18" charset="0"/>
              </a:rPr>
              <a:t>Financial Factors – Income Sources</a:t>
            </a:r>
            <a:endParaRPr lang="en-GB" sz="3600" dirty="0"/>
          </a:p>
        </p:txBody>
      </p:sp>
      <p:sp>
        <p:nvSpPr>
          <p:cNvPr id="3" name="Content Placeholder 2">
            <a:extLst>
              <a:ext uri="{FF2B5EF4-FFF2-40B4-BE49-F238E27FC236}">
                <a16:creationId xmlns:a16="http://schemas.microsoft.com/office/drawing/2014/main" xmlns="" id="{4BE831F2-1F73-DFF8-3C26-FAC3C8923D4C}"/>
              </a:ext>
            </a:extLst>
          </p:cNvPr>
          <p:cNvSpPr>
            <a:spLocks noGrp="1"/>
          </p:cNvSpPr>
          <p:nvPr>
            <p:ph idx="1"/>
          </p:nvPr>
        </p:nvSpPr>
        <p:spPr>
          <a:xfrm>
            <a:off x="838200" y="2135591"/>
            <a:ext cx="10515600" cy="1862972"/>
          </a:xfrm>
        </p:spPr>
        <p:txBody>
          <a:bodyPr>
            <a:normAutofit/>
          </a:bodyPr>
          <a:lstStyle/>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Income streams comprise delegate fees anticipated to be £150 per delegate for 400 delegates (£60,000), funds from green companies (estimated at £40,000), Welsh Government grants for sustainable tourism (£25,000), and stall fees from green product vendors (£20,000).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Collaboration with Visit Wales and industry organisations will enhance sponsorship and media coverage, ensuring the finances are secure (</a:t>
            </a:r>
            <a:r>
              <a:rPr lang="en-GB" sz="2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Habib et al., </a:t>
            </a:r>
            <a:r>
              <a:rPr lang="en-GB" sz="2000" kern="10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2025)</a:t>
            </a:r>
            <a:r>
              <a:rPr lang="en-GB" sz="2000" kern="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3200" dirty="0"/>
          </a:p>
        </p:txBody>
      </p:sp>
      <p:pic>
        <p:nvPicPr>
          <p:cNvPr id="4" name="Picture 3">
            <a:extLst>
              <a:ext uri="{FF2B5EF4-FFF2-40B4-BE49-F238E27FC236}">
                <a16:creationId xmlns:a16="http://schemas.microsoft.com/office/drawing/2014/main" xmlns="" id="{1E73DAFE-2B09-D19F-9483-B1BFAD816F1E}"/>
              </a:ext>
            </a:extLst>
          </p:cNvPr>
          <p:cNvPicPr>
            <a:picLocks noChangeAspect="1"/>
          </p:cNvPicPr>
          <p:nvPr/>
        </p:nvPicPr>
        <p:blipFill>
          <a:blip r:embed="rId3"/>
          <a:stretch>
            <a:fillRect/>
          </a:stretch>
        </p:blipFill>
        <p:spPr>
          <a:xfrm>
            <a:off x="2286000" y="4021246"/>
            <a:ext cx="7620000" cy="2627527"/>
          </a:xfrm>
          <a:prstGeom prst="rect">
            <a:avLst/>
          </a:prstGeom>
        </p:spPr>
      </p:pic>
    </p:spTree>
    <p:extLst>
      <p:ext uri="{BB962C8B-B14F-4D97-AF65-F5344CB8AC3E}">
        <p14:creationId xmlns:p14="http://schemas.microsoft.com/office/powerpoint/2010/main" val="19415659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A35328B-DE22-AD9C-620B-02A29852B015}"/>
              </a:ext>
            </a:extLst>
          </p:cNvPr>
          <p:cNvSpPr>
            <a:spLocks noGrp="1"/>
          </p:cNvSpPr>
          <p:nvPr>
            <p:ph type="title"/>
          </p:nvPr>
        </p:nvSpPr>
        <p:spPr/>
        <p:txBody>
          <a:bodyPr>
            <a:normAutofit/>
          </a:bodyPr>
          <a:lstStyle/>
          <a:p>
            <a:r>
              <a:rPr lang="en-GB" sz="3600" b="1" kern="0" dirty="0">
                <a:effectLst/>
                <a:latin typeface="Times New Roman" panose="02020603050405020304" pitchFamily="18" charset="0"/>
                <a:ea typeface="Times New Roman" panose="02020603050405020304" pitchFamily="18" charset="0"/>
                <a:cs typeface="Times New Roman" panose="02020603050405020304" pitchFamily="18" charset="0"/>
              </a:rPr>
              <a:t>Financial Feasibility Summary</a:t>
            </a:r>
            <a:endParaRPr lang="en-GB" sz="3600" dirty="0"/>
          </a:p>
        </p:txBody>
      </p:sp>
      <p:sp>
        <p:nvSpPr>
          <p:cNvPr id="3" name="Content Placeholder 2">
            <a:extLst>
              <a:ext uri="{FF2B5EF4-FFF2-40B4-BE49-F238E27FC236}">
                <a16:creationId xmlns:a16="http://schemas.microsoft.com/office/drawing/2014/main" xmlns="" id="{95C78FED-C6D4-9125-C39E-F6003F4D1BC2}"/>
              </a:ext>
            </a:extLst>
          </p:cNvPr>
          <p:cNvSpPr>
            <a:spLocks noGrp="1"/>
          </p:cNvSpPr>
          <p:nvPr>
            <p:ph idx="1"/>
          </p:nvPr>
        </p:nvSpPr>
        <p:spPr>
          <a:xfrm>
            <a:off x="838199" y="1825624"/>
            <a:ext cx="9576661" cy="4358199"/>
          </a:xfrm>
        </p:spPr>
        <p:txBody>
          <a:bodyPr>
            <a:normAutofit/>
          </a:bodyPr>
          <a:lstStyle/>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The event expects to raise £145,000, slightly less than the £150,000 spend.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The event can break even if people register early and sponsorship is strong.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Money is left over in the event of any unexpected costs.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Any extra money will help towards more green events in Wales.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This budget supports Visit </a:t>
            </a:r>
            <a:r>
              <a:rPr lang="en-GB"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Wales'</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aim of promoting green tourism and the Year of </a:t>
            </a:r>
            <a:r>
              <a:rPr lang="en-GB"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Croeso</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2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Allen, Harris and Jago, 2022)</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3200" dirty="0"/>
          </a:p>
        </p:txBody>
      </p:sp>
    </p:spTree>
    <p:extLst>
      <p:ext uri="{BB962C8B-B14F-4D97-AF65-F5344CB8AC3E}">
        <p14:creationId xmlns:p14="http://schemas.microsoft.com/office/powerpoint/2010/main" val="16237500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C31A46A-04C0-43A0-40AB-153BBA4AC0CB}"/>
              </a:ext>
            </a:extLst>
          </p:cNvPr>
          <p:cNvSpPr>
            <a:spLocks noGrp="1"/>
          </p:cNvSpPr>
          <p:nvPr>
            <p:ph type="title"/>
          </p:nvPr>
        </p:nvSpPr>
        <p:spPr/>
        <p:txBody>
          <a:bodyPr>
            <a:normAutofit/>
          </a:bodyPr>
          <a:lstStyle/>
          <a:p>
            <a:r>
              <a:rPr lang="en-GB" sz="3600" b="1" kern="0" dirty="0">
                <a:effectLst/>
                <a:latin typeface="Times New Roman" panose="02020603050405020304" pitchFamily="18" charset="0"/>
                <a:ea typeface="Times New Roman" panose="02020603050405020304" pitchFamily="18" charset="0"/>
                <a:cs typeface="Times New Roman" panose="02020603050405020304" pitchFamily="18" charset="0"/>
              </a:rPr>
              <a:t>Conclusion and Next Steps</a:t>
            </a:r>
            <a:endParaRPr lang="en-GB" sz="3600" dirty="0"/>
          </a:p>
        </p:txBody>
      </p:sp>
      <p:sp>
        <p:nvSpPr>
          <p:cNvPr id="3" name="Content Placeholder 2">
            <a:extLst>
              <a:ext uri="{FF2B5EF4-FFF2-40B4-BE49-F238E27FC236}">
                <a16:creationId xmlns:a16="http://schemas.microsoft.com/office/drawing/2014/main" xmlns="" id="{8EF40900-D077-1932-4CD0-937A04F1BAA8}"/>
              </a:ext>
            </a:extLst>
          </p:cNvPr>
          <p:cNvSpPr>
            <a:spLocks noGrp="1"/>
          </p:cNvSpPr>
          <p:nvPr>
            <p:ph idx="1"/>
          </p:nvPr>
        </p:nvSpPr>
        <p:spPr/>
        <p:txBody>
          <a:bodyPr>
            <a:normAutofit/>
          </a:bodyPr>
          <a:lstStyle/>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Sustainable Meeting Wales" displays the Year of </a:t>
            </a:r>
            <a:r>
              <a:rPr lang="en-GB"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Croeso</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by combining Welsh culture and global green concepts.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 survey reveals there is strong market demand, existing venues, experienced staff, and sound financial plans.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The next stage is to finalise partnerships, complete the detailed content program, and initiate international marketing efforts to attract a diverse global client base that is concerned with sustainable events. </a:t>
            </a:r>
            <a:r>
              <a:rPr lang="en-GB" sz="32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132574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75000F8-81B8-47BB-7475-3546A6C3085B}"/>
              </a:ext>
            </a:extLst>
          </p:cNvPr>
          <p:cNvSpPr>
            <a:spLocks noGrp="1"/>
          </p:cNvSpPr>
          <p:nvPr>
            <p:ph type="title"/>
          </p:nvPr>
        </p:nvSpPr>
        <p:spPr>
          <a:xfrm>
            <a:off x="402956" y="365126"/>
            <a:ext cx="10950844" cy="518278"/>
          </a:xfrm>
        </p:spPr>
        <p:txBody>
          <a:bodyPr>
            <a:normAutofit fontScale="90000"/>
          </a:bodyPr>
          <a:lstStyle/>
          <a:p>
            <a:r>
              <a:rPr lang="en-GB" sz="3600" b="1" kern="0" dirty="0">
                <a:effectLst/>
                <a:latin typeface="Times New Roman" panose="02020603050405020304" pitchFamily="18" charset="0"/>
                <a:ea typeface="Times New Roman" panose="02020603050405020304" pitchFamily="18" charset="0"/>
                <a:cs typeface="Times New Roman" panose="02020603050405020304" pitchFamily="18" charset="0"/>
              </a:rPr>
              <a:t>References </a:t>
            </a:r>
            <a:endParaRPr lang="en-GB" sz="3600" dirty="0"/>
          </a:p>
        </p:txBody>
      </p:sp>
      <p:sp>
        <p:nvSpPr>
          <p:cNvPr id="3" name="Content Placeholder 2">
            <a:extLst>
              <a:ext uri="{FF2B5EF4-FFF2-40B4-BE49-F238E27FC236}">
                <a16:creationId xmlns:a16="http://schemas.microsoft.com/office/drawing/2014/main" xmlns="" id="{E78D31DE-BABC-291E-578B-65347DFE7134}"/>
              </a:ext>
            </a:extLst>
          </p:cNvPr>
          <p:cNvSpPr>
            <a:spLocks noGrp="1"/>
          </p:cNvSpPr>
          <p:nvPr>
            <p:ph idx="1"/>
          </p:nvPr>
        </p:nvSpPr>
        <p:spPr>
          <a:xfrm>
            <a:off x="402956" y="1162372"/>
            <a:ext cx="11592732" cy="5439905"/>
          </a:xfrm>
        </p:spPr>
        <p:txBody>
          <a:bodyPr>
            <a:normAutofit fontScale="92500" lnSpcReduction="10000"/>
          </a:bodyPr>
          <a:lstStyle/>
          <a:p>
            <a:pPr marL="457200" marR="0" indent="-457200" algn="just">
              <a:lnSpc>
                <a:spcPct val="120000"/>
              </a:lnSpc>
              <a:spcBef>
                <a:spcPts val="0"/>
              </a:spcBef>
              <a:buNone/>
            </a:pP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Allen, J., Harris, R. and Jago, L. (2022)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Festival &amp; special event management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John Wiley &amp; Sons.</a:t>
            </a:r>
          </a:p>
          <a:p>
            <a:pPr marL="457200" marR="0" indent="-457200" algn="just">
              <a:lnSpc>
                <a:spcPct val="120000"/>
              </a:lnSpc>
              <a:spcBef>
                <a:spcPts val="0"/>
              </a:spcBef>
              <a:buNone/>
            </a:pP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Bladen, C., Kennell, J., Abson, E. and Wilde, N. (2022)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Events management: An introduction</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Routledge.</a:t>
            </a:r>
          </a:p>
          <a:p>
            <a:pPr marL="457200" marR="0" indent="-457200" algn="just">
              <a:lnSpc>
                <a:spcPct val="120000"/>
              </a:lnSpc>
              <a:spcBef>
                <a:spcPts val="0"/>
              </a:spcBef>
              <a:buNone/>
            </a:pP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Bowdin, G.A., Allen, J., Harris, R., Jago, L., </a:t>
            </a:r>
            <a:r>
              <a:rPr lang="en-GB"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O'toole</a:t>
            </a: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W. and McDonnell, I. (2023)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Events management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Routledge.</a:t>
            </a:r>
          </a:p>
          <a:p>
            <a:pPr marL="457200" marR="0" indent="-457200" algn="just">
              <a:lnSpc>
                <a:spcPct val="120000"/>
              </a:lnSpc>
              <a:spcBef>
                <a:spcPts val="0"/>
              </a:spcBef>
              <a:buNone/>
            </a:pP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Cavallin Toscani, A., </a:t>
            </a:r>
            <a:r>
              <a:rPr lang="en-GB"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Macchion</a:t>
            </a: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L., </a:t>
            </a:r>
            <a:r>
              <a:rPr lang="en-GB"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Stoppato</a:t>
            </a: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and Vinelli, A. (2022) How to assess events’ environmental impacts: A uniform life cycle approach.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Sustainable Tourism</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30</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(1), pp.240-257.</a:t>
            </a:r>
          </a:p>
          <a:p>
            <a:pPr marL="457200" marR="0" indent="-457200" algn="just">
              <a:lnSpc>
                <a:spcPct val="120000"/>
              </a:lnSpc>
              <a:spcBef>
                <a:spcPts val="0"/>
              </a:spcBef>
              <a:buNone/>
            </a:pP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Golding, S.E., Hamilton, J. and Devine-Wright, P. (2025) ACCESS Annual Assembly 2024: Event Evaluation Report.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457200" marR="0" indent="-457200" algn="just">
              <a:lnSpc>
                <a:spcPct val="120000"/>
              </a:lnSpc>
              <a:spcBef>
                <a:spcPts val="0"/>
              </a:spcBef>
              <a:buNone/>
            </a:pP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Gould, A., Lewis, L., Evans, L., Greening, L., Howe-Davies, H., West, J., Roberts, C. and Parkinson, J.A. (2024) COVID-19 personal protective </a:t>
            </a:r>
            <a:r>
              <a:rPr lang="en-GB"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behaviors</a:t>
            </a: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during large social events: the value of </a:t>
            </a:r>
            <a:r>
              <a:rPr lang="en-GB"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behavioral</a:t>
            </a: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observations. </a:t>
            </a:r>
            <a:r>
              <a:rPr lang="en-GB" sz="1800" i="1" kern="100" dirty="0" err="1">
                <a:effectLst/>
                <a:latin typeface="Times New Roman" panose="02020603050405020304" pitchFamily="18" charset="0"/>
                <a:ea typeface="Calibri" panose="020F0502020204030204" pitchFamily="34" charset="0"/>
                <a:cs typeface="Times New Roman" panose="02020603050405020304" pitchFamily="18" charset="0"/>
              </a:rPr>
              <a:t>Behavioral</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 Sciences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14</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(1), p.63.</a:t>
            </a:r>
          </a:p>
          <a:p>
            <a:pPr marL="457200" marR="0" indent="-457200" algn="just">
              <a:lnSpc>
                <a:spcPct val="120000"/>
              </a:lnSpc>
              <a:spcBef>
                <a:spcPts val="0"/>
              </a:spcBef>
              <a:buNone/>
            </a:pP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Habib, A., Habib, M., Bashir, B. and Bachir, H. (2025) Exploring the Sustainability Benefits of Digital Twin Technology in Achieving Resilient Smart Cities During Strong Earthquake Events.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Arabian Journal for Science and Engineering</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pp.1-15.</a:t>
            </a:r>
          </a:p>
          <a:p>
            <a:pPr marL="457200" marR="0" indent="-457200" algn="just">
              <a:lnSpc>
                <a:spcPct val="120000"/>
              </a:lnSpc>
              <a:spcBef>
                <a:spcPts val="0"/>
              </a:spcBef>
              <a:buNone/>
            </a:pP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Jenkins, V. and Walker, J. (2022) Maintaining, enhancing and restoring the peatlands of Wales: unearthing the challenges of law and sustainable land management.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Environmental Law</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34</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(1), pp.163-193.</a:t>
            </a:r>
          </a:p>
          <a:p>
            <a:pPr marL="457200" marR="0" indent="-457200" algn="just">
              <a:lnSpc>
                <a:spcPct val="120000"/>
              </a:lnSpc>
              <a:spcBef>
                <a:spcPts val="0"/>
              </a:spcBef>
              <a:buNone/>
            </a:pP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Jones, M. (2025) Leadership in sustainability: The Ocean Race. In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The Routledge Handbook of Events and Sustainability</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(pp. 35-46). Routledge.</a:t>
            </a:r>
          </a:p>
          <a:p>
            <a:pPr marL="457200" marR="0" indent="-457200" algn="just">
              <a:lnSpc>
                <a:spcPct val="120000"/>
              </a:lnSpc>
              <a:spcBef>
                <a:spcPts val="0"/>
              </a:spcBef>
              <a:buNone/>
            </a:pP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Koch, N. (2023) Sustainability spectacle and ‘post-</a:t>
            </a:r>
            <a:r>
              <a:rPr lang="en-GB"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oil’greening</a:t>
            </a: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initiatives.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Environmental politics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32</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(4), pp.708-731.</a:t>
            </a:r>
          </a:p>
          <a:p>
            <a:pPr marL="457200" marR="0" indent="-457200" algn="just">
              <a:lnSpc>
                <a:spcPct val="120000"/>
              </a:lnSpc>
              <a:spcBef>
                <a:spcPts val="0"/>
              </a:spcBef>
              <a:buNone/>
            </a:pP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Liu, Y. and Whalen, E.A. (2025) Event planner destination choice: A case study of Nashville. In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Convention &amp; Event Tourism</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(pp. 1-25). Routledge.</a:t>
            </a:r>
          </a:p>
        </p:txBody>
      </p:sp>
    </p:spTree>
    <p:extLst>
      <p:ext uri="{BB962C8B-B14F-4D97-AF65-F5344CB8AC3E}">
        <p14:creationId xmlns:p14="http://schemas.microsoft.com/office/powerpoint/2010/main" val="33766569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345</TotalTime>
  <Words>2468</Words>
  <Application>Microsoft Office PowerPoint</Application>
  <PresentationFormat>Custom</PresentationFormat>
  <Paragraphs>89</Paragraphs>
  <Slides>13</Slides>
  <Notes>12</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Sustainable Meeting Wales: THE Green Events Summit 2025</vt:lpstr>
      <vt:lpstr>Event Content and Context</vt:lpstr>
      <vt:lpstr>Market Factors – Target Market</vt:lpstr>
      <vt:lpstr>Market Factors – Demand and Competition</vt:lpstr>
      <vt:lpstr>Market Factors – Marketing Activity</vt:lpstr>
      <vt:lpstr>Operational Factors – Venue and Location</vt:lpstr>
      <vt:lpstr>Operational Factors – Staffing and Skills</vt:lpstr>
      <vt:lpstr>Operational Factors – Logistics and Facilities</vt:lpstr>
      <vt:lpstr>Financial Factors – Cost Breakdown</vt:lpstr>
      <vt:lpstr>Financial Factors – Income Sources</vt:lpstr>
      <vt:lpstr>Financial Feasibility Summary</vt:lpstr>
      <vt:lpstr>Conclusion and Next Steps</vt:lpstr>
      <vt:lpstr>References </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Meeting Wales: THE Green Events Summit 2025</dc:title>
  <dc:creator>USER</dc:creator>
  <cp:lastModifiedBy>sorinc</cp:lastModifiedBy>
  <cp:revision>30</cp:revision>
  <dcterms:created xsi:type="dcterms:W3CDTF">2025-05-18T12:19:02Z</dcterms:created>
  <dcterms:modified xsi:type="dcterms:W3CDTF">2025-05-20T07:15:53Z</dcterms:modified>
</cp:coreProperties>
</file>