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74" r:id="rId3"/>
    <p:sldId id="257" r:id="rId4"/>
    <p:sldId id="258" r:id="rId5"/>
    <p:sldId id="259" r:id="rId6"/>
    <p:sldId id="260" r:id="rId7"/>
    <p:sldId id="261" r:id="rId8"/>
    <p:sldId id="273" r:id="rId9"/>
    <p:sldId id="266" r:id="rId10"/>
    <p:sldId id="267" r:id="rId11"/>
    <p:sldId id="268" r:id="rId12"/>
    <p:sldId id="269" r:id="rId13"/>
    <p:sldId id="270" r:id="rId14"/>
    <p:sldId id="263" r:id="rId15"/>
    <p:sldId id="264" r:id="rId16"/>
    <p:sldId id="265"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681" autoAdjust="0"/>
  </p:normalViewPr>
  <p:slideViewPr>
    <p:cSldViewPr snapToGrid="0">
      <p:cViewPr varScale="1">
        <p:scale>
          <a:sx n="66" d="100"/>
          <a:sy n="66" d="100"/>
        </p:scale>
        <p:origin x="-900"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45E7BB-CCCA-4A01-B0EF-4D77530A77E0}" type="datetimeFigureOut">
              <a:rPr lang="en-US" smtClean="0"/>
              <a:pPr/>
              <a:t>3/25/2023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BD6CED-05B1-4D36-A9EB-C72EC4C52D82}" type="slidenum">
              <a:rPr lang="en-US" smtClean="0"/>
              <a:pPr/>
              <a:t>‹#›</a:t>
            </a:fld>
            <a:endParaRPr lang="en-US"/>
          </a:p>
        </p:txBody>
      </p:sp>
    </p:spTree>
    <p:extLst>
      <p:ext uri="{BB962C8B-B14F-4D97-AF65-F5344CB8AC3E}">
        <p14:creationId xmlns:p14="http://schemas.microsoft.com/office/powerpoint/2010/main" val="2347830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The presentation will begin by examining the role of an HR officer and the KSBs that are essential for the effective performance of this role. This will be followed by a personal skills audit and SWOT analysis, which will identify the training and development needs of the presenter as an HR officer.</a:t>
            </a:r>
          </a:p>
          <a:p>
            <a:pPr algn="just"/>
            <a:r>
              <a:rPr lang="en-US" sz="1200" b="0" i="0" kern="1200" dirty="0">
                <a:solidFill>
                  <a:schemeClr val="tx1"/>
                </a:solidFill>
                <a:effectLst/>
                <a:latin typeface="+mn-lt"/>
                <a:ea typeface="+mn-ea"/>
                <a:cs typeface="+mn-cs"/>
              </a:rPr>
              <a:t>In the final section of the presentation, the potential benefits of effective training and development for both the organization and the individual will be critically assessed. The presenter will explore the positive impact that investing in the development of HR officers can have on the overall success of the organization. Additionally, the presentation will highlight how enhancing the knowledge, skills, and </a:t>
            </a:r>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of an HR officer can improve their job satisfaction, increase their confidence, and enhance their professional development.</a:t>
            </a:r>
          </a:p>
          <a:p>
            <a:pPr algn="just"/>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3</a:t>
            </a:fld>
            <a:endParaRPr lang="en-US"/>
          </a:p>
        </p:txBody>
      </p:sp>
    </p:spTree>
    <p:extLst>
      <p:ext uri="{BB962C8B-B14F-4D97-AF65-F5344CB8AC3E}">
        <p14:creationId xmlns:p14="http://schemas.microsoft.com/office/powerpoint/2010/main" val="3999327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Morrison operates over 500 stores across the country, offering a wide range of products, including groceries, clothing, and household items.</a:t>
            </a:r>
          </a:p>
          <a:p>
            <a:r>
              <a:rPr lang="en-US" sz="1200" b="0" i="0" kern="1200" dirty="0">
                <a:solidFill>
                  <a:schemeClr val="tx1"/>
                </a:solidFill>
                <a:effectLst/>
                <a:latin typeface="+mn-lt"/>
                <a:ea typeface="+mn-ea"/>
                <a:cs typeface="+mn-cs"/>
              </a:rPr>
              <a:t>The company employs over 110,000 people and prides itself on its commitment to providing customers with high-quality products at affordable prices. Morrison's also places a strong emphasis on ethical sourcing and sustainability, with a range of initiatives in place to reduce its carbon footprint and promote responsible business practices.</a:t>
            </a:r>
          </a:p>
          <a:p>
            <a:r>
              <a:rPr lang="en-US" sz="1200" b="0" i="0" kern="1200" dirty="0">
                <a:solidFill>
                  <a:schemeClr val="tx1"/>
                </a:solidFill>
                <a:effectLst/>
                <a:latin typeface="+mn-lt"/>
                <a:ea typeface="+mn-ea"/>
                <a:cs typeface="+mn-cs"/>
              </a:rPr>
              <a:t>As a large organization, Morrison has a dedicated HR department responsible for managing the recruitment, training, and development of its employees. The HR team plays a crucial role in ensuring that the company's workforce is skilled, motivated, and engaged, enabling Morrison to deliver an excellent customer experience and achieve its business goals.</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4</a:t>
            </a:fld>
            <a:endParaRPr lang="en-US"/>
          </a:p>
        </p:txBody>
      </p:sp>
    </p:spTree>
    <p:extLst>
      <p:ext uri="{BB962C8B-B14F-4D97-AF65-F5344CB8AC3E}">
        <p14:creationId xmlns:p14="http://schemas.microsoft.com/office/powerpoint/2010/main" val="3172417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Recruitment and Selection: HR officers need to have a good understanding of the recruitment and selection process, including job analysis, job descriptions, person specifications, and interviewing techniques.</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Employee Relations: HR officers need to have a good understanding of employment law, including issues related to equal opportunities, diversity, and discrimination. They should also be familiar with employee relations issues, such as grievances, disciplinary procedures, and conflict resolution.</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Performance Management: HR officers should have a good understanding of performance management, including setting objectives, conducting appraisals, and managing underperformance.</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Learning and Development: HR officers should be knowledgeable about learning and development strategies, including training needs analysis, designing and delivering training, and evaluating training effectiveness.</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Compensation and Benefits: HR officers should have an understanding of compensation and benefits, including salary structures, bonuses, and pensions.</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Health and Safety: HR officers should have knowledge of health and safety legislation and best practice, including risk assessments, accident reporting, and first aid.</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HR Systems: HR officers should be familiar with HR information systems (HRIS) and other HR-related software, such as applicant tracking systems (ATS) and performance management systems (PMS).</a:t>
            </a:r>
          </a:p>
          <a:p>
            <a:pPr marL="171450" indent="-171450" algn="just">
              <a:buFont typeface="Arial" panose="020B0604020202020204" pitchFamily="34" charset="0"/>
              <a:buChar char="•"/>
            </a:pPr>
            <a:r>
              <a:rPr lang="en-US" sz="1200" b="0" i="0" kern="1200" dirty="0">
                <a:solidFill>
                  <a:schemeClr val="tx1"/>
                </a:solidFill>
                <a:effectLst/>
                <a:latin typeface="+mn-lt"/>
                <a:ea typeface="+mn-ea"/>
                <a:cs typeface="+mn-cs"/>
              </a:rPr>
              <a:t>Having a strong knowledge base in these areas is essential for HR officers to carry out their responsibilities effectively and efficiently.</a:t>
            </a:r>
          </a:p>
          <a:p>
            <a:pPr marL="171450" indent="-171450" algn="just">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5</a:t>
            </a:fld>
            <a:endParaRPr lang="en-US"/>
          </a:p>
        </p:txBody>
      </p:sp>
    </p:spTree>
    <p:extLst>
      <p:ext uri="{BB962C8B-B14F-4D97-AF65-F5344CB8AC3E}">
        <p14:creationId xmlns:p14="http://schemas.microsoft.com/office/powerpoint/2010/main" val="2511968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Organizational Skills: HR officers need to be highly organized to manage multiple tasks and priorities effectively.</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Problem-solving: HR officers should have excellent problem-solving skills to resolve complex employee relations issues and other HR-related problems.</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Adaptability: HR officers should be adaptable to change, as the HR environment is constantly evolving(Obi-</a:t>
            </a:r>
            <a:r>
              <a:rPr lang="en-US" sz="1200" b="0" i="0" kern="1200" dirty="0" err="1">
                <a:solidFill>
                  <a:schemeClr val="tx1"/>
                </a:solidFill>
                <a:effectLst/>
                <a:latin typeface="+mn-lt"/>
                <a:ea typeface="+mn-ea"/>
                <a:cs typeface="+mn-cs"/>
              </a:rPr>
              <a:t>Anike</a:t>
            </a:r>
            <a:r>
              <a:rPr lang="en-US" sz="1200" b="0" i="0" kern="1200" dirty="0">
                <a:solidFill>
                  <a:schemeClr val="tx1"/>
                </a:solidFill>
                <a:effectLst/>
                <a:latin typeface="+mn-lt"/>
                <a:ea typeface="+mn-ea"/>
                <a:cs typeface="+mn-cs"/>
              </a:rPr>
              <a:t> &amp; </a:t>
            </a:r>
            <a:r>
              <a:rPr lang="en-US" sz="1200" b="0" i="0" kern="1200" dirty="0" err="1">
                <a:solidFill>
                  <a:schemeClr val="tx1"/>
                </a:solidFill>
                <a:effectLst/>
                <a:latin typeface="+mn-lt"/>
                <a:ea typeface="+mn-ea"/>
                <a:cs typeface="+mn-cs"/>
              </a:rPr>
              <a:t>Ekwe</a:t>
            </a:r>
            <a:r>
              <a:rPr lang="en-US" sz="1200" b="0" i="0" kern="1200" dirty="0">
                <a:solidFill>
                  <a:schemeClr val="tx1"/>
                </a:solidFill>
                <a:effectLst/>
                <a:latin typeface="+mn-lt"/>
                <a:ea typeface="+mn-ea"/>
                <a:cs typeface="+mn-cs"/>
              </a:rPr>
              <a:t>, 2014).</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Time Management: HR officers should be skilled in time management to manage their workload effectively and meet deadlines.</a:t>
            </a:r>
          </a:p>
          <a:p>
            <a:r>
              <a:rPr lang="en-US" sz="1200" b="0" i="0" kern="1200" dirty="0">
                <a:solidFill>
                  <a:schemeClr val="tx1"/>
                </a:solidFill>
                <a:effectLst/>
                <a:latin typeface="+mn-lt"/>
                <a:ea typeface="+mn-ea"/>
                <a:cs typeface="+mn-cs"/>
              </a:rPr>
              <a:t>Having a combination of these skills is crucial for HR officers to be successful in their role and support the organization in achieving its goals.</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6</a:t>
            </a:fld>
            <a:endParaRPr lang="en-US"/>
          </a:p>
        </p:txBody>
      </p:sp>
    </p:spTree>
    <p:extLst>
      <p:ext uri="{BB962C8B-B14F-4D97-AF65-F5344CB8AC3E}">
        <p14:creationId xmlns:p14="http://schemas.microsoft.com/office/powerpoint/2010/main" val="791893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Collaboration: HR officers should collaborate effectively with other departments and stakeholders to achieve the organization's goals.</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Adaptability: HR officers should be flexible and adaptable to change to respond to the evolving needs of the organization.</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Attention to Detail: HR officers should pay close attention to detail to ensure that all HR-related tasks are completed accurately and efficiently(Rodriguez &amp; Walters, 2017).</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Customer Service: HR officers should prioritize customer service, providing a positive experience to both internal and external stakeholders.</a:t>
            </a:r>
          </a:p>
          <a:p>
            <a:r>
              <a:rPr lang="en-US" sz="1200" b="0" i="0" kern="1200" dirty="0">
                <a:solidFill>
                  <a:schemeClr val="tx1"/>
                </a:solidFill>
                <a:effectLst/>
                <a:latin typeface="+mn-lt"/>
                <a:ea typeface="+mn-ea"/>
                <a:cs typeface="+mn-cs"/>
              </a:rPr>
              <a:t>Demonstrating these behaviors is essential for HR officers to build trust and credibility with employees and stakeholders and support the organization's overall success.</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7</a:t>
            </a:fld>
            <a:endParaRPr lang="en-US"/>
          </a:p>
        </p:txBody>
      </p:sp>
    </p:spTree>
    <p:extLst>
      <p:ext uri="{BB962C8B-B14F-4D97-AF65-F5344CB8AC3E}">
        <p14:creationId xmlns:p14="http://schemas.microsoft.com/office/powerpoint/2010/main" val="4212963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SG" dirty="0"/>
          </a:p>
        </p:txBody>
      </p:sp>
      <p:sp>
        <p:nvSpPr>
          <p:cNvPr id="4" name="Slide Number Placeholder 3"/>
          <p:cNvSpPr>
            <a:spLocks noGrp="1"/>
          </p:cNvSpPr>
          <p:nvPr>
            <p:ph type="sldNum" sz="quarter" idx="5"/>
          </p:nvPr>
        </p:nvSpPr>
        <p:spPr/>
        <p:txBody>
          <a:bodyPr/>
          <a:lstStyle/>
          <a:p>
            <a:fld id="{7889CECC-E739-4BC1-868D-355D3D1ABE78}" type="slidenum">
              <a:rPr lang="en-SG" smtClean="0"/>
              <a:pPr/>
              <a:t>8</a:t>
            </a:fld>
            <a:endParaRPr lang="en-SG"/>
          </a:p>
        </p:txBody>
      </p:sp>
    </p:spTree>
    <p:extLst>
      <p:ext uri="{BB962C8B-B14F-4D97-AF65-F5344CB8AC3E}">
        <p14:creationId xmlns:p14="http://schemas.microsoft.com/office/powerpoint/2010/main" val="1621000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 </a:t>
            </a:r>
            <a:endParaRPr lang="en-SG" dirty="0"/>
          </a:p>
        </p:txBody>
      </p:sp>
      <p:sp>
        <p:nvSpPr>
          <p:cNvPr id="4" name="Slide Number Placeholder 3"/>
          <p:cNvSpPr>
            <a:spLocks noGrp="1"/>
          </p:cNvSpPr>
          <p:nvPr>
            <p:ph type="sldNum" sz="quarter" idx="5"/>
          </p:nvPr>
        </p:nvSpPr>
        <p:spPr/>
        <p:txBody>
          <a:bodyPr/>
          <a:lstStyle/>
          <a:p>
            <a:fld id="{7889CECC-E739-4BC1-868D-355D3D1ABE78}" type="slidenum">
              <a:rPr lang="en-SG" smtClean="0"/>
              <a:pPr/>
              <a:t>9</a:t>
            </a:fld>
            <a:endParaRPr lang="en-SG"/>
          </a:p>
        </p:txBody>
      </p:sp>
    </p:spTree>
    <p:extLst>
      <p:ext uri="{BB962C8B-B14F-4D97-AF65-F5344CB8AC3E}">
        <p14:creationId xmlns:p14="http://schemas.microsoft.com/office/powerpoint/2010/main" val="883130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SG" dirty="0"/>
          </a:p>
        </p:txBody>
      </p:sp>
      <p:sp>
        <p:nvSpPr>
          <p:cNvPr id="4" name="Slide Number Placeholder 3"/>
          <p:cNvSpPr>
            <a:spLocks noGrp="1"/>
          </p:cNvSpPr>
          <p:nvPr>
            <p:ph type="sldNum" sz="quarter" idx="5"/>
          </p:nvPr>
        </p:nvSpPr>
        <p:spPr/>
        <p:txBody>
          <a:bodyPr/>
          <a:lstStyle/>
          <a:p>
            <a:fld id="{7889CECC-E739-4BC1-868D-355D3D1ABE78}" type="slidenum">
              <a:rPr lang="en-SG" smtClean="0"/>
              <a:pPr/>
              <a:t>10</a:t>
            </a:fld>
            <a:endParaRPr lang="en-SG"/>
          </a:p>
        </p:txBody>
      </p:sp>
    </p:spTree>
    <p:extLst>
      <p:ext uri="{BB962C8B-B14F-4D97-AF65-F5344CB8AC3E}">
        <p14:creationId xmlns:p14="http://schemas.microsoft.com/office/powerpoint/2010/main" val="3411053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Enhancing Organizational Skills: As an HR officer, I need to manage multiple tasks and priorities effectively. Therefore, I need to enhance my organizational skills to ensure that I am meeting deadlines and managing my workload efficiently. This can be achieved through training programs focused on time management, prioritization, and task delegation(</a:t>
            </a:r>
            <a:r>
              <a:rPr lang="en-US" sz="1200" b="0" i="0" kern="1200" dirty="0" err="1">
                <a:solidFill>
                  <a:schemeClr val="tx1"/>
                </a:solidFill>
                <a:effectLst/>
                <a:latin typeface="+mn-lt"/>
                <a:ea typeface="+mn-ea"/>
                <a:cs typeface="+mn-cs"/>
              </a:rPr>
              <a:t>Asfaw</a:t>
            </a:r>
            <a:r>
              <a:rPr lang="en-US" sz="1200" b="0" i="0" kern="1200" dirty="0">
                <a:solidFill>
                  <a:schemeClr val="tx1"/>
                </a:solidFill>
                <a:effectLst/>
                <a:latin typeface="+mn-lt"/>
                <a:ea typeface="+mn-ea"/>
                <a:cs typeface="+mn-cs"/>
              </a:rPr>
              <a:t> et al., 2015).</a:t>
            </a:r>
          </a:p>
          <a:p>
            <a:r>
              <a:rPr lang="en-US" sz="1200" b="0" i="0" kern="1200" dirty="0">
                <a:solidFill>
                  <a:schemeClr val="tx1"/>
                </a:solidFill>
                <a:effectLst/>
                <a:latin typeface="+mn-lt"/>
                <a:ea typeface="+mn-ea"/>
                <a:cs typeface="+mn-cs"/>
              </a:rPr>
              <a:t>Developing Adaptability: The HR environment is constantly evolving, and therefore, as an HR officer, I need to be adaptable to change. This can be achieved through training programs focused on change management, agility, and flexibility.</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13</a:t>
            </a:fld>
            <a:endParaRPr lang="en-US"/>
          </a:p>
        </p:txBody>
      </p:sp>
    </p:spTree>
    <p:extLst>
      <p:ext uri="{BB962C8B-B14F-4D97-AF65-F5344CB8AC3E}">
        <p14:creationId xmlns:p14="http://schemas.microsoft.com/office/powerpoint/2010/main" val="3355813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Better Recruitment and Retention: HR officers who are trained and developed effectively can attract and retain top talent for Morrison. They can help identify the right candidates for open positions, create effective onboarding programs, and offer career development opportunities that keep employees engaged and motivated.</a:t>
            </a:r>
          </a:p>
          <a:p>
            <a:r>
              <a:rPr lang="en-US" sz="1200" b="0" i="0" kern="1200" dirty="0">
                <a:solidFill>
                  <a:schemeClr val="tx1"/>
                </a:solidFill>
                <a:effectLst/>
                <a:latin typeface="+mn-lt"/>
                <a:ea typeface="+mn-ea"/>
                <a:cs typeface="+mn-cs"/>
              </a:rPr>
              <a:t>Enhanced Compliance: HR officers who are trained and developed effectively are more likely to be up-to-date with employment laws and regulations, ensuring that Morrison is compliant with all legal requirements. This can help avoid costly fines and lawsuits, which can have a significant impact on the organization's bottom line(</a:t>
            </a:r>
            <a:r>
              <a:rPr lang="en-US" sz="1200" b="0" i="0" kern="1200" dirty="0" err="1">
                <a:solidFill>
                  <a:schemeClr val="tx1"/>
                </a:solidFill>
                <a:effectLst/>
                <a:latin typeface="+mn-lt"/>
                <a:ea typeface="+mn-ea"/>
                <a:cs typeface="+mn-cs"/>
              </a:rPr>
              <a:t>Karkoulian</a:t>
            </a:r>
            <a:r>
              <a:rPr lang="en-US" sz="1200" b="0" i="0" kern="1200" dirty="0">
                <a:solidFill>
                  <a:schemeClr val="tx1"/>
                </a:solidFill>
                <a:effectLst/>
                <a:latin typeface="+mn-lt"/>
                <a:ea typeface="+mn-ea"/>
                <a:cs typeface="+mn-cs"/>
              </a:rPr>
              <a:t> &amp; </a:t>
            </a:r>
            <a:r>
              <a:rPr lang="en-US" sz="1200" b="0" i="0" kern="1200" dirty="0" err="1">
                <a:solidFill>
                  <a:schemeClr val="tx1"/>
                </a:solidFill>
                <a:effectLst/>
                <a:latin typeface="+mn-lt"/>
                <a:ea typeface="+mn-ea"/>
                <a:cs typeface="+mn-cs"/>
              </a:rPr>
              <a:t>Karkoulian</a:t>
            </a:r>
            <a:r>
              <a:rPr lang="en-US" sz="1200" b="0" i="0" kern="1200" dirty="0">
                <a:solidFill>
                  <a:schemeClr val="tx1"/>
                </a:solidFill>
                <a:effectLst/>
                <a:latin typeface="+mn-lt"/>
                <a:ea typeface="+mn-ea"/>
                <a:cs typeface="+mn-cs"/>
              </a:rPr>
              <a:t>, 2018).</a:t>
            </a:r>
          </a:p>
          <a:p>
            <a:r>
              <a:rPr lang="en-US" sz="1200" b="0" i="0" kern="1200" dirty="0">
                <a:solidFill>
                  <a:schemeClr val="tx1"/>
                </a:solidFill>
                <a:effectLst/>
                <a:latin typeface="+mn-lt"/>
                <a:ea typeface="+mn-ea"/>
                <a:cs typeface="+mn-cs"/>
              </a:rPr>
              <a:t>Increased Organizational Effectiveness: Effective HR officers can help improve organizational effectiveness by implementing best practices in areas such as performance management, employee development, and change management. This can lead to improved operational efficiency, reduced costs, and increased competitiveness.</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14</a:t>
            </a:fld>
            <a:endParaRPr lang="en-US"/>
          </a:p>
        </p:txBody>
      </p:sp>
    </p:spTree>
    <p:extLst>
      <p:ext uri="{BB962C8B-B14F-4D97-AF65-F5344CB8AC3E}">
        <p14:creationId xmlns:p14="http://schemas.microsoft.com/office/powerpoint/2010/main" val="3932378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conclusion, investing in the training and development of HR officers at Morrison can have significant benefits for both the organization and the individual. It can improve employee engagement, recruitment and retention, compliance, and organizational effectiveness while providing HR officers with improved job satisfaction, career advancement, and increased compensation.</a:t>
            </a:r>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15</a:t>
            </a:fld>
            <a:endParaRPr lang="en-US"/>
          </a:p>
        </p:txBody>
      </p:sp>
    </p:spTree>
    <p:extLst>
      <p:ext uri="{BB962C8B-B14F-4D97-AF65-F5344CB8AC3E}">
        <p14:creationId xmlns:p14="http://schemas.microsoft.com/office/powerpoint/2010/main" val="4090384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Through a personal skills audit and SWOT analysis, it is important to identify training and development needs to enhance skills such as analytical, interpersonal, organizational, adaptability, and attention to detail. By investing in training and development, HR officers can increase their job satisfaction, career advancement, and overall value to the organization.</a:t>
            </a:r>
          </a:p>
          <a:p>
            <a:endParaRPr lang="en-US" dirty="0"/>
          </a:p>
        </p:txBody>
      </p:sp>
      <p:sp>
        <p:nvSpPr>
          <p:cNvPr id="4" name="Slide Number Placeholder 3"/>
          <p:cNvSpPr>
            <a:spLocks noGrp="1"/>
          </p:cNvSpPr>
          <p:nvPr>
            <p:ph type="sldNum" sz="quarter" idx="10"/>
          </p:nvPr>
        </p:nvSpPr>
        <p:spPr/>
        <p:txBody>
          <a:bodyPr/>
          <a:lstStyle/>
          <a:p>
            <a:fld id="{C9BD6CED-05B1-4D36-A9EB-C72EC4C52D82}" type="slidenum">
              <a:rPr lang="en-US" smtClean="0"/>
              <a:pPr/>
              <a:t>16</a:t>
            </a:fld>
            <a:endParaRPr lang="en-US"/>
          </a:p>
        </p:txBody>
      </p:sp>
    </p:spTree>
    <p:extLst>
      <p:ext uri="{BB962C8B-B14F-4D97-AF65-F5344CB8AC3E}">
        <p14:creationId xmlns:p14="http://schemas.microsoft.com/office/powerpoint/2010/main" val="16493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1779653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1195454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3050085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932070-FFD0-497F-ABF3-0E74A25F9958}" type="datetimeFigureOut">
              <a:rPr lang="en-US" smtClean="0"/>
              <a:pPr/>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3036186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932070-FFD0-497F-ABF3-0E74A25F9958}" type="datetimeFigureOut">
              <a:rPr lang="en-US" smtClean="0"/>
              <a:pPr/>
              <a:t>3/25/2023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3124912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160658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128453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4284605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932070-FFD0-497F-ABF3-0E74A25F9958}" type="datetimeFigureOut">
              <a:rPr lang="en-US" smtClean="0"/>
              <a:pPr/>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302547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932070-FFD0-497F-ABF3-0E74A25F9958}" type="datetimeFigureOut">
              <a:rPr lang="en-US" smtClean="0"/>
              <a:pPr/>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2620022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1635405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29690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2693395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4098574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472636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2482406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932070-FFD0-497F-ABF3-0E74A25F9958}" type="datetimeFigureOut">
              <a:rPr lang="en-US" smtClean="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E3094-AEF9-4B90-B5D8-D5434BE30361}" type="slidenum">
              <a:rPr lang="en-US" smtClean="0"/>
              <a:pPr/>
              <a:t>‹#›</a:t>
            </a:fld>
            <a:endParaRPr lang="en-US"/>
          </a:p>
        </p:txBody>
      </p:sp>
    </p:spTree>
    <p:extLst>
      <p:ext uri="{BB962C8B-B14F-4D97-AF65-F5344CB8AC3E}">
        <p14:creationId xmlns:p14="http://schemas.microsoft.com/office/powerpoint/2010/main" val="2424818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1932070-FFD0-497F-ABF3-0E74A25F9958}" type="datetimeFigureOut">
              <a:rPr lang="en-US" smtClean="0"/>
              <a:pPr/>
              <a:t>3/25/2023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5FE3094-AEF9-4B90-B5D8-D5434BE30361}" type="slidenum">
              <a:rPr lang="en-US" smtClean="0"/>
              <a:pPr/>
              <a:t>‹#›</a:t>
            </a:fld>
            <a:endParaRPr lang="en-US"/>
          </a:p>
        </p:txBody>
      </p:sp>
    </p:spTree>
    <p:extLst>
      <p:ext uri="{BB962C8B-B14F-4D97-AF65-F5344CB8AC3E}">
        <p14:creationId xmlns:p14="http://schemas.microsoft.com/office/powerpoint/2010/main" val="15500959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4800" b="1" dirty="0"/>
              <a:t>Training and Development needs for a HR officer</a:t>
            </a:r>
          </a:p>
        </p:txBody>
      </p:sp>
      <p:sp>
        <p:nvSpPr>
          <p:cNvPr id="3" name="Subtitle 2"/>
          <p:cNvSpPr>
            <a:spLocks noGrp="1"/>
          </p:cNvSpPr>
          <p:nvPr>
            <p:ph type="subTitle" idx="1"/>
          </p:nvPr>
        </p:nvSpPr>
        <p:spPr>
          <a:xfrm>
            <a:off x="1154955" y="4777380"/>
            <a:ext cx="8825658" cy="1710052"/>
          </a:xfrm>
        </p:spPr>
        <p:txBody>
          <a:bodyPr/>
          <a:lstStyle/>
          <a:p>
            <a:pPr algn="ctr"/>
            <a:r>
              <a:rPr lang="en-US" b="1" dirty="0"/>
              <a:t>Student name: ALEXANDRA AVADANI</a:t>
            </a:r>
          </a:p>
          <a:p>
            <a:pPr algn="ctr"/>
            <a:r>
              <a:rPr lang="en-GB" b="1" dirty="0"/>
              <a:t>Student ID:2111890</a:t>
            </a:r>
          </a:p>
          <a:p>
            <a:pPr algn="ctr"/>
            <a:r>
              <a:rPr lang="en-GB" b="1" dirty="0"/>
              <a:t>Lecturer Name: </a:t>
            </a:r>
            <a:r>
              <a:rPr lang="en-GB" b="1" dirty="0" err="1"/>
              <a:t>aparna</a:t>
            </a:r>
            <a:r>
              <a:rPr lang="en-GB" b="1" dirty="0"/>
              <a:t> </a:t>
            </a:r>
            <a:r>
              <a:rPr lang="en-GB" b="1" dirty="0" err="1"/>
              <a:t>venkatesan</a:t>
            </a:r>
            <a:r>
              <a:rPr lang="en-GB" b="1" dirty="0"/>
              <a:t> </a:t>
            </a:r>
            <a:endParaRPr lang="en-US" b="1" dirty="0"/>
          </a:p>
        </p:txBody>
      </p:sp>
      <p:pic>
        <p:nvPicPr>
          <p:cNvPr id="1027" name="Picture 3"/>
          <p:cNvPicPr>
            <a:picLocks noChangeAspect="1" noChangeArrowheads="1"/>
          </p:cNvPicPr>
          <p:nvPr/>
        </p:nvPicPr>
        <p:blipFill>
          <a:blip r:embed="rId2"/>
          <a:srcRect/>
          <a:stretch>
            <a:fillRect/>
          </a:stretch>
        </p:blipFill>
        <p:spPr bwMode="auto">
          <a:xfrm>
            <a:off x="2090057" y="370568"/>
            <a:ext cx="6618514" cy="2952750"/>
          </a:xfrm>
          <a:prstGeom prst="rect">
            <a:avLst/>
          </a:prstGeom>
          <a:noFill/>
          <a:ln w="9525">
            <a:noFill/>
            <a:miter lim="800000"/>
            <a:headEnd/>
            <a:tailEnd/>
          </a:ln>
          <a:effectLst/>
        </p:spPr>
      </p:pic>
    </p:spTree>
    <p:extLst>
      <p:ext uri="{BB962C8B-B14F-4D97-AF65-F5344CB8AC3E}">
        <p14:creationId xmlns:p14="http://schemas.microsoft.com/office/powerpoint/2010/main" val="1189702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TABLE OF CONTENT </a:t>
            </a:r>
          </a:p>
        </p:txBody>
      </p:sp>
      <p:sp>
        <p:nvSpPr>
          <p:cNvPr id="3" name="Content Placeholder 2"/>
          <p:cNvSpPr>
            <a:spLocks noGrp="1"/>
          </p:cNvSpPr>
          <p:nvPr>
            <p:ph idx="1"/>
          </p:nvPr>
        </p:nvSpPr>
        <p:spPr>
          <a:xfrm>
            <a:off x="246744" y="1306286"/>
            <a:ext cx="11698514" cy="4942113"/>
          </a:xfrm>
        </p:spPr>
        <p:txBody>
          <a:bodyPr>
            <a:normAutofit fontScale="92500" lnSpcReduction="10000"/>
          </a:bodyPr>
          <a:lstStyle/>
          <a:p>
            <a:r>
              <a:rPr lang="en-US" b="1" dirty="0"/>
              <a:t>Slide 3: Introduction</a:t>
            </a:r>
          </a:p>
          <a:p>
            <a:r>
              <a:rPr lang="en-US" b="1" dirty="0"/>
              <a:t>Slide 4:Overview of Chosen organization </a:t>
            </a:r>
          </a:p>
          <a:p>
            <a:r>
              <a:rPr lang="en-US" b="1" dirty="0"/>
              <a:t>Slide 5:Knowledge a HR officer should have across the departments</a:t>
            </a:r>
          </a:p>
          <a:p>
            <a:r>
              <a:rPr lang="en-US" b="1" dirty="0"/>
              <a:t>Slide 6:Skills a HR officer should have across the departments</a:t>
            </a:r>
          </a:p>
          <a:p>
            <a:r>
              <a:rPr lang="en-US" b="1" dirty="0"/>
              <a:t>Slide 7:</a:t>
            </a:r>
            <a:r>
              <a:rPr lang="en-GB" b="1" dirty="0"/>
              <a:t>Behaviours</a:t>
            </a:r>
            <a:r>
              <a:rPr lang="en-US" b="1" dirty="0"/>
              <a:t> a HR officer should have across the departments</a:t>
            </a:r>
          </a:p>
          <a:p>
            <a:r>
              <a:rPr lang="en-US" b="1" dirty="0"/>
              <a:t>Slide 8:</a:t>
            </a:r>
            <a:r>
              <a:rPr lang="en-US" b="1" dirty="0">
                <a:solidFill>
                  <a:srgbClr val="FFFFFF"/>
                </a:solidFill>
              </a:rPr>
              <a:t>SWOT analysis</a:t>
            </a:r>
          </a:p>
          <a:p>
            <a:r>
              <a:rPr lang="en-US" b="1" dirty="0">
                <a:solidFill>
                  <a:srgbClr val="FFFFFF"/>
                </a:solidFill>
              </a:rPr>
              <a:t>Slide 9-12:</a:t>
            </a:r>
            <a:r>
              <a:rPr lang="en-US" b="1" dirty="0"/>
              <a:t>Skills Audit</a:t>
            </a:r>
          </a:p>
          <a:p>
            <a:r>
              <a:rPr lang="en-US" b="1" dirty="0"/>
              <a:t>Slide 13:Training and development needs</a:t>
            </a:r>
          </a:p>
          <a:p>
            <a:r>
              <a:rPr lang="en-US" b="1" dirty="0"/>
              <a:t>Slide 14:Benefits of producing an HR officer for the firm through good training and development</a:t>
            </a:r>
          </a:p>
          <a:p>
            <a:r>
              <a:rPr lang="en-US" b="1" dirty="0"/>
              <a:t>Slide 15:Advantages to the individual of training and developing an HR officer effectively</a:t>
            </a:r>
          </a:p>
          <a:p>
            <a:r>
              <a:rPr lang="en-US" b="1" dirty="0"/>
              <a:t>Slide 16: conclusion </a:t>
            </a:r>
          </a:p>
          <a:p>
            <a:r>
              <a:rPr lang="en-US" b="1" dirty="0"/>
              <a:t>Slide 17: Reference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3627" y="420634"/>
            <a:ext cx="9404723" cy="1400530"/>
          </a:xfrm>
        </p:spPr>
        <p:txBody>
          <a:bodyPr/>
          <a:lstStyle/>
          <a:p>
            <a:r>
              <a:rPr lang="en-US" dirty="0"/>
              <a:t>Introduction</a:t>
            </a:r>
          </a:p>
        </p:txBody>
      </p:sp>
      <p:sp>
        <p:nvSpPr>
          <p:cNvPr id="3" name="Content Placeholder 2"/>
          <p:cNvSpPr>
            <a:spLocks noGrp="1"/>
          </p:cNvSpPr>
          <p:nvPr>
            <p:ph idx="1"/>
          </p:nvPr>
        </p:nvSpPr>
        <p:spPr>
          <a:xfrm>
            <a:off x="2" y="1283660"/>
            <a:ext cx="7039428" cy="4463997"/>
          </a:xfrm>
        </p:spPr>
        <p:txBody>
          <a:bodyPr>
            <a:normAutofit/>
          </a:bodyPr>
          <a:lstStyle/>
          <a:p>
            <a:pPr algn="just"/>
            <a:r>
              <a:rPr lang="en-US" sz="2400" dirty="0"/>
              <a:t>This presentation will focus on the training and development needs for an HR officer within the organization of Morrison. </a:t>
            </a:r>
          </a:p>
          <a:p>
            <a:pPr algn="just"/>
            <a:r>
              <a:rPr lang="en-US" sz="2400" dirty="0"/>
              <a:t>Based on the roles mentioned in Appendix A, the purpose of this presentation is to define the relevant knowledge, abilities, and </a:t>
            </a:r>
            <a:r>
              <a:rPr lang="en-US" sz="2400" dirty="0" err="1"/>
              <a:t>behaviours</a:t>
            </a:r>
            <a:r>
              <a:rPr lang="en-US" sz="2400" dirty="0"/>
              <a:t> expected of HR professionals across several departments.</a:t>
            </a:r>
          </a:p>
        </p:txBody>
      </p:sp>
      <p:pic>
        <p:nvPicPr>
          <p:cNvPr id="3075" name="Picture 3"/>
          <p:cNvPicPr>
            <a:picLocks noChangeAspect="1" noChangeArrowheads="1"/>
          </p:cNvPicPr>
          <p:nvPr/>
        </p:nvPicPr>
        <p:blipFill>
          <a:blip r:embed="rId3"/>
          <a:srcRect/>
          <a:stretch>
            <a:fillRect/>
          </a:stretch>
        </p:blipFill>
        <p:spPr bwMode="auto">
          <a:xfrm>
            <a:off x="7058025" y="1422400"/>
            <a:ext cx="5133975" cy="3548743"/>
          </a:xfrm>
          <a:prstGeom prst="rect">
            <a:avLst/>
          </a:prstGeom>
          <a:noFill/>
          <a:ln w="9525">
            <a:noFill/>
            <a:miter lim="800000"/>
            <a:headEnd/>
            <a:tailEnd/>
          </a:ln>
          <a:effectLst/>
        </p:spPr>
      </p:pic>
    </p:spTree>
    <p:extLst>
      <p:ext uri="{BB962C8B-B14F-4D97-AF65-F5344CB8AC3E}">
        <p14:creationId xmlns:p14="http://schemas.microsoft.com/office/powerpoint/2010/main" val="2446447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Chosen organization</a:t>
            </a:r>
          </a:p>
        </p:txBody>
      </p:sp>
      <p:sp>
        <p:nvSpPr>
          <p:cNvPr id="3" name="Content Placeholder 2"/>
          <p:cNvSpPr>
            <a:spLocks noGrp="1"/>
          </p:cNvSpPr>
          <p:nvPr>
            <p:ph idx="1"/>
          </p:nvPr>
        </p:nvSpPr>
        <p:spPr>
          <a:xfrm>
            <a:off x="1103312" y="2052918"/>
            <a:ext cx="7082745" cy="4195481"/>
          </a:xfrm>
        </p:spPr>
        <p:txBody>
          <a:bodyPr>
            <a:normAutofit lnSpcReduction="10000"/>
          </a:bodyPr>
          <a:lstStyle/>
          <a:p>
            <a:pPr algn="just"/>
            <a:r>
              <a:rPr lang="en-US" sz="3200" dirty="0"/>
              <a:t>Morrison is a British supermarket chain that was founded in 1899 by William Morrison in Bradford, England. </a:t>
            </a:r>
          </a:p>
          <a:p>
            <a:pPr algn="just"/>
            <a:r>
              <a:rPr lang="en-US" sz="3200" dirty="0"/>
              <a:t>The company started as an egg and butter merchant and gradually expanded to become one of the largest retailers in the UK. </a:t>
            </a:r>
          </a:p>
        </p:txBody>
      </p:sp>
      <p:pic>
        <p:nvPicPr>
          <p:cNvPr id="4098" name="Picture 2"/>
          <p:cNvPicPr>
            <a:picLocks noChangeAspect="1" noChangeArrowheads="1"/>
          </p:cNvPicPr>
          <p:nvPr/>
        </p:nvPicPr>
        <p:blipFill>
          <a:blip r:embed="rId3"/>
          <a:srcRect/>
          <a:stretch>
            <a:fillRect/>
          </a:stretch>
        </p:blipFill>
        <p:spPr bwMode="auto">
          <a:xfrm>
            <a:off x="8382000" y="1640114"/>
            <a:ext cx="3810000" cy="4209143"/>
          </a:xfrm>
          <a:prstGeom prst="rect">
            <a:avLst/>
          </a:prstGeom>
          <a:noFill/>
          <a:ln w="9525">
            <a:noFill/>
            <a:miter lim="800000"/>
            <a:headEnd/>
            <a:tailEnd/>
          </a:ln>
          <a:effectLst/>
        </p:spPr>
      </p:pic>
    </p:spTree>
    <p:extLst>
      <p:ext uri="{BB962C8B-B14F-4D97-AF65-F5344CB8AC3E}">
        <p14:creationId xmlns:p14="http://schemas.microsoft.com/office/powerpoint/2010/main" val="2964068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Knowledge a HR officer should have across the departments</a:t>
            </a:r>
          </a:p>
        </p:txBody>
      </p:sp>
      <p:sp>
        <p:nvSpPr>
          <p:cNvPr id="3" name="Content Placeholder 2"/>
          <p:cNvSpPr>
            <a:spLocks noGrp="1"/>
          </p:cNvSpPr>
          <p:nvPr>
            <p:ph idx="1"/>
          </p:nvPr>
        </p:nvSpPr>
        <p:spPr/>
        <p:txBody>
          <a:bodyPr/>
          <a:lstStyle/>
          <a:p>
            <a:pPr algn="just"/>
            <a:r>
              <a:rPr lang="en-US" dirty="0"/>
              <a:t>HR officers require a broad range of knowledge across different departments to effectively perform their duties. The following are some of the key areas of knowledge that an HR officer should have:</a:t>
            </a:r>
          </a:p>
          <a:p>
            <a:pPr lvl="1" algn="just"/>
            <a:r>
              <a:rPr lang="en-US" dirty="0"/>
              <a:t>Selection and Recruiting</a:t>
            </a:r>
          </a:p>
          <a:p>
            <a:pPr lvl="1" algn="just"/>
            <a:r>
              <a:rPr lang="en-US" dirty="0"/>
              <a:t>Human Resources </a:t>
            </a:r>
          </a:p>
          <a:p>
            <a:pPr lvl="1" algn="just"/>
            <a:r>
              <a:rPr lang="en-US" dirty="0"/>
              <a:t>Performance Management</a:t>
            </a:r>
          </a:p>
          <a:p>
            <a:pPr lvl="1" algn="just"/>
            <a:r>
              <a:rPr lang="en-US" dirty="0"/>
              <a:t>Compensation and rewards</a:t>
            </a:r>
          </a:p>
          <a:p>
            <a:pPr lvl="1" algn="just"/>
            <a:r>
              <a:rPr lang="en-US" dirty="0"/>
              <a:t>Health and Safety</a:t>
            </a:r>
          </a:p>
          <a:p>
            <a:pPr algn="just"/>
            <a:endParaRPr lang="en-US" dirty="0"/>
          </a:p>
        </p:txBody>
      </p:sp>
      <p:pic>
        <p:nvPicPr>
          <p:cNvPr id="2051" name="Picture 3"/>
          <p:cNvPicPr>
            <a:picLocks noChangeAspect="1" noChangeArrowheads="1"/>
          </p:cNvPicPr>
          <p:nvPr/>
        </p:nvPicPr>
        <p:blipFill>
          <a:blip r:embed="rId3"/>
          <a:srcRect/>
          <a:stretch>
            <a:fillRect/>
          </a:stretch>
        </p:blipFill>
        <p:spPr bwMode="auto">
          <a:xfrm>
            <a:off x="5810250" y="3102429"/>
            <a:ext cx="6057900" cy="3352800"/>
          </a:xfrm>
          <a:prstGeom prst="rect">
            <a:avLst/>
          </a:prstGeom>
          <a:noFill/>
          <a:ln w="9525">
            <a:noFill/>
            <a:miter lim="800000"/>
            <a:headEnd/>
            <a:tailEnd/>
          </a:ln>
          <a:effectLst/>
        </p:spPr>
      </p:pic>
    </p:spTree>
    <p:extLst>
      <p:ext uri="{BB962C8B-B14F-4D97-AF65-F5344CB8AC3E}">
        <p14:creationId xmlns:p14="http://schemas.microsoft.com/office/powerpoint/2010/main" val="205667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Skills a HR officer should have across the departments</a:t>
            </a:r>
          </a:p>
        </p:txBody>
      </p:sp>
      <p:sp>
        <p:nvSpPr>
          <p:cNvPr id="3" name="Content Placeholder 2"/>
          <p:cNvSpPr>
            <a:spLocks noGrp="1"/>
          </p:cNvSpPr>
          <p:nvPr>
            <p:ph idx="1"/>
          </p:nvPr>
        </p:nvSpPr>
        <p:spPr/>
        <p:txBody>
          <a:bodyPr>
            <a:normAutofit/>
          </a:bodyPr>
          <a:lstStyle/>
          <a:p>
            <a:pPr algn="just"/>
            <a:r>
              <a:rPr lang="en-US" sz="2400" dirty="0"/>
              <a:t>The following are some of the key skills that an HR officer should have across different departments:</a:t>
            </a:r>
          </a:p>
          <a:p>
            <a:pPr lvl="1" algn="just"/>
            <a:r>
              <a:rPr lang="en-US" sz="2000" dirty="0"/>
              <a:t>Communication: HR officers need to have excellent communication skills to effectively communicate with employees, managers, and other stakeholders.</a:t>
            </a:r>
          </a:p>
          <a:p>
            <a:pPr lvl="1" algn="just"/>
            <a:r>
              <a:rPr lang="en-US" sz="2000" dirty="0"/>
              <a:t>Interpersonal Skills: HR officers should have strong interpersonal skills to build relationships with employees and stakeholders and resolve conflicts effectively(Jones &amp; Phillips, 2016).</a:t>
            </a:r>
          </a:p>
          <a:p>
            <a:pPr lvl="1" algn="just"/>
            <a:r>
              <a:rPr lang="en-US" sz="2000" dirty="0"/>
              <a:t>Analytical Skills: HR officers should have strong analytical skills to analyze data, identify trends, and make data-driven decisions.</a:t>
            </a:r>
          </a:p>
          <a:p>
            <a:pPr algn="just"/>
            <a:endParaRPr lang="en-US" sz="2400" dirty="0"/>
          </a:p>
        </p:txBody>
      </p:sp>
    </p:spTree>
    <p:extLst>
      <p:ext uri="{BB962C8B-B14F-4D97-AF65-F5344CB8AC3E}">
        <p14:creationId xmlns:p14="http://schemas.microsoft.com/office/powerpoint/2010/main" val="3037663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Behaviors a HR officer should have across the departments</a:t>
            </a:r>
          </a:p>
        </p:txBody>
      </p:sp>
      <p:sp>
        <p:nvSpPr>
          <p:cNvPr id="3" name="Content Placeholder 2"/>
          <p:cNvSpPr>
            <a:spLocks noGrp="1"/>
          </p:cNvSpPr>
          <p:nvPr>
            <p:ph idx="1"/>
          </p:nvPr>
        </p:nvSpPr>
        <p:spPr/>
        <p:txBody>
          <a:bodyPr>
            <a:normAutofit lnSpcReduction="10000"/>
          </a:bodyPr>
          <a:lstStyle/>
          <a:p>
            <a:pPr algn="just"/>
            <a:r>
              <a:rPr lang="en-US" sz="2400" dirty="0"/>
              <a:t>The following are some of the key behaviors that an HR officer should exhibit across different departments:</a:t>
            </a:r>
          </a:p>
          <a:p>
            <a:pPr lvl="1" algn="just"/>
            <a:r>
              <a:rPr lang="en-US" sz="2000" dirty="0"/>
              <a:t>Professionalism: HR officers should maintain a high level of professionalism and adhere to ethical standards in all interactions with employees and stakeholders(</a:t>
            </a:r>
            <a:r>
              <a:rPr lang="en-US" sz="2000" dirty="0" err="1"/>
              <a:t>Haider</a:t>
            </a:r>
            <a:r>
              <a:rPr lang="en-US" sz="2000" dirty="0"/>
              <a:t> et al., 2015).</a:t>
            </a:r>
          </a:p>
          <a:p>
            <a:pPr lvl="1" algn="just"/>
            <a:r>
              <a:rPr lang="en-US" sz="2000" dirty="0"/>
              <a:t>Confidentiality: HR officers should respect the confidentiality of employee information and ensure that sensitive data is handled appropriately(</a:t>
            </a:r>
            <a:r>
              <a:rPr lang="en-US" sz="2000" dirty="0" err="1"/>
              <a:t>Kum</a:t>
            </a:r>
            <a:r>
              <a:rPr lang="en-US" sz="2000" dirty="0"/>
              <a:t> et al., 2014).</a:t>
            </a:r>
          </a:p>
          <a:p>
            <a:pPr lvl="1" algn="just"/>
            <a:r>
              <a:rPr lang="en-US" sz="2000" dirty="0"/>
              <a:t>Empathy: HR officers should have a high level of empathy to understand the needs and concerns of employees and stakeholders.</a:t>
            </a:r>
          </a:p>
          <a:p>
            <a:pPr algn="just"/>
            <a:endParaRPr lang="en-US" sz="2400" dirty="0"/>
          </a:p>
        </p:txBody>
      </p:sp>
    </p:spTree>
    <p:extLst>
      <p:ext uri="{BB962C8B-B14F-4D97-AF65-F5344CB8AC3E}">
        <p14:creationId xmlns:p14="http://schemas.microsoft.com/office/powerpoint/2010/main" val="959657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22ACCFB-879C-CB73-70E5-E99CFB44253A}"/>
              </a:ext>
            </a:extLst>
          </p:cNvPr>
          <p:cNvSpPr>
            <a:spLocks noGrp="1"/>
          </p:cNvSpPr>
          <p:nvPr>
            <p:ph type="title"/>
          </p:nvPr>
        </p:nvSpPr>
        <p:spPr>
          <a:xfrm>
            <a:off x="535021" y="685800"/>
            <a:ext cx="2639962" cy="5105400"/>
          </a:xfrm>
        </p:spPr>
        <p:txBody>
          <a:bodyPr>
            <a:normAutofit/>
          </a:bodyPr>
          <a:lstStyle/>
          <a:p>
            <a:r>
              <a:rPr lang="en-US" dirty="0">
                <a:solidFill>
                  <a:srgbClr val="FFFFFF"/>
                </a:solidFill>
              </a:rPr>
              <a:t>SWOT analysis</a:t>
            </a:r>
            <a:endParaRPr lang="en-SG" dirty="0">
              <a:solidFill>
                <a:srgbClr val="FFFFFF"/>
              </a:solidFill>
            </a:endParaRPr>
          </a:p>
        </p:txBody>
      </p:sp>
      <p:grpSp>
        <p:nvGrpSpPr>
          <p:cNvPr id="56" name="Group 5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47" name="Table 6">
            <a:extLst>
              <a:ext uri="{FF2B5EF4-FFF2-40B4-BE49-F238E27FC236}">
                <a16:creationId xmlns:a16="http://schemas.microsoft.com/office/drawing/2014/main" id="{8E5AB246-0DBA-1C32-FBC3-1C8C1A95E7B6}"/>
              </a:ext>
            </a:extLst>
          </p:cNvPr>
          <p:cNvGraphicFramePr>
            <a:graphicFrameLocks noGrp="1"/>
          </p:cNvGraphicFramePr>
          <p:nvPr>
            <p:ph idx="1"/>
            <p:extLst>
              <p:ext uri="{D42A27DB-BD31-4B8C-83A1-F6EECF244321}">
                <p14:modId xmlns:p14="http://schemas.microsoft.com/office/powerpoint/2010/main" val="2469162096"/>
              </p:ext>
            </p:extLst>
          </p:nvPr>
        </p:nvGraphicFramePr>
        <p:xfrm>
          <a:off x="3174984" y="413085"/>
          <a:ext cx="8774740" cy="5900619"/>
        </p:xfrm>
        <a:graphic>
          <a:graphicData uri="http://schemas.openxmlformats.org/drawingml/2006/table">
            <a:tbl>
              <a:tblPr firstRow="1" bandRow="1">
                <a:solidFill>
                  <a:srgbClr val="F2F2F2">
                    <a:alpha val="45098"/>
                  </a:srgbClr>
                </a:solidFill>
                <a:tableStyleId>{5C22544A-7EE6-4342-B048-85BDC9FD1C3A}</a:tableStyleId>
              </a:tblPr>
              <a:tblGrid>
                <a:gridCol w="4195230">
                  <a:extLst>
                    <a:ext uri="{9D8B030D-6E8A-4147-A177-3AD203B41FA5}">
                      <a16:colId xmlns:a16="http://schemas.microsoft.com/office/drawing/2014/main" val="3520572586"/>
                    </a:ext>
                  </a:extLst>
                </a:gridCol>
                <a:gridCol w="4579510">
                  <a:extLst>
                    <a:ext uri="{9D8B030D-6E8A-4147-A177-3AD203B41FA5}">
                      <a16:colId xmlns:a16="http://schemas.microsoft.com/office/drawing/2014/main" val="3058880272"/>
                    </a:ext>
                  </a:extLst>
                </a:gridCol>
              </a:tblGrid>
              <a:tr h="526443">
                <a:tc>
                  <a:txBody>
                    <a:bodyPr/>
                    <a:lstStyle/>
                    <a:p>
                      <a:pPr algn="ctr"/>
                      <a:r>
                        <a:rPr lang="en-US" sz="1700" b="0" cap="none" spc="0" dirty="0">
                          <a:solidFill>
                            <a:schemeClr val="bg1"/>
                          </a:solidFill>
                        </a:rPr>
                        <a:t>Strengths </a:t>
                      </a:r>
                      <a:endParaRPr lang="en-SG" sz="1700" b="0" cap="none" spc="0" dirty="0">
                        <a:solidFill>
                          <a:schemeClr val="bg1"/>
                        </a:solidFill>
                      </a:endParaRPr>
                    </a:p>
                  </a:txBody>
                  <a:tcPr marL="114396" marR="114396" marT="114396" marB="57198"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US" sz="1700" b="0" cap="none" spc="0">
                          <a:solidFill>
                            <a:schemeClr val="bg1"/>
                          </a:solidFill>
                        </a:rPr>
                        <a:t>Weaknesses </a:t>
                      </a:r>
                      <a:endParaRPr lang="en-SG" sz="1700" b="0" cap="none" spc="0">
                        <a:solidFill>
                          <a:schemeClr val="bg1"/>
                        </a:solidFill>
                      </a:endParaRPr>
                    </a:p>
                  </a:txBody>
                  <a:tcPr marL="114396" marR="114396" marT="114396" marB="57198"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910148175"/>
                  </a:ext>
                </a:extLst>
              </a:tr>
              <a:tr h="1974306">
                <a:tc>
                  <a:txBody>
                    <a:bodyPr/>
                    <a:lstStyle/>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Good information technology skills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Adequate communication skills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Adequate problem-solving skills</a:t>
                      </a:r>
                    </a:p>
                  </a:txBody>
                  <a:tcPr marL="114396" marR="114396" marT="114396" marB="5719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Limited experience in a specific HR role</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Limited knowledge of employment laws and regulations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Limited experience working in a cross-functional team</a:t>
                      </a:r>
                    </a:p>
                  </a:txBody>
                  <a:tcPr marL="114396" marR="114396" marT="114396" marB="5719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882550609"/>
                  </a:ext>
                </a:extLst>
              </a:tr>
              <a:tr h="485076">
                <a:tc>
                  <a:txBody>
                    <a:bodyPr/>
                    <a:lstStyle/>
                    <a:p>
                      <a:pPr algn="ctr"/>
                      <a:r>
                        <a:rPr lang="en-US" sz="1500" cap="none" spc="0">
                          <a:solidFill>
                            <a:schemeClr val="tx1"/>
                          </a:solidFill>
                        </a:rPr>
                        <a:t>Opportunities </a:t>
                      </a:r>
                      <a:endParaRPr lang="en-SG" sz="1500" cap="none" spc="0">
                        <a:solidFill>
                          <a:schemeClr val="tx1"/>
                        </a:solidFill>
                      </a:endParaRPr>
                    </a:p>
                  </a:txBody>
                  <a:tcPr marL="114396" marR="114396" marT="114396" marB="5719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r>
                        <a:rPr lang="en-US" sz="1500" cap="none" spc="0">
                          <a:solidFill>
                            <a:schemeClr val="tx1"/>
                          </a:solidFill>
                        </a:rPr>
                        <a:t>Threats </a:t>
                      </a:r>
                      <a:endParaRPr lang="en-SG" sz="1500" cap="none" spc="0">
                        <a:solidFill>
                          <a:schemeClr val="tx1"/>
                        </a:solidFill>
                      </a:endParaRPr>
                    </a:p>
                  </a:txBody>
                  <a:tcPr marL="114396" marR="114396" marT="114396" marB="5719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243321988"/>
                  </a:ext>
                </a:extLst>
              </a:tr>
              <a:tr h="1726100">
                <a:tc>
                  <a:txBody>
                    <a:bodyPr/>
                    <a:lstStyle/>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Training and development programs to enhance HR-specific knowledge and skills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Networking opportunities to build relationships with HR professionals in other organizations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Opportunities to work on cross-functional teams to gain experience and build skills</a:t>
                      </a:r>
                    </a:p>
                  </a:txBody>
                  <a:tcPr marL="114396" marR="114396" marT="114396" marB="5719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Competition for HR job openings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Rapidly changing technology and HR practices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Regulatory changes that could impact HR practices and policies</a:t>
                      </a:r>
                    </a:p>
                  </a:txBody>
                  <a:tcPr marL="114396" marR="114396" marT="114396" marB="5719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095053992"/>
                  </a:ext>
                </a:extLst>
              </a:tr>
            </a:tbl>
          </a:graphicData>
        </a:graphic>
      </p:graphicFrame>
    </p:spTree>
    <p:extLst>
      <p:ext uri="{BB962C8B-B14F-4D97-AF65-F5344CB8AC3E}">
        <p14:creationId xmlns:p14="http://schemas.microsoft.com/office/powerpoint/2010/main" val="407913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dirty="0"/>
              <a:t>Skills Audit</a:t>
            </a:r>
          </a:p>
        </p:txBody>
      </p:sp>
      <p:graphicFrame>
        <p:nvGraphicFramePr>
          <p:cNvPr id="15" name="Content Placeholder 14"/>
          <p:cNvGraphicFramePr>
            <a:graphicFrameLocks noGrp="1"/>
          </p:cNvGraphicFramePr>
          <p:nvPr>
            <p:ph idx="1"/>
            <p:extLst>
              <p:ext uri="{D42A27DB-BD31-4B8C-83A1-F6EECF244321}">
                <p14:modId xmlns:p14="http://schemas.microsoft.com/office/powerpoint/2010/main" val="2425658357"/>
              </p:ext>
            </p:extLst>
          </p:nvPr>
        </p:nvGraphicFramePr>
        <p:xfrm>
          <a:off x="272717" y="1588169"/>
          <a:ext cx="10990594" cy="1427748"/>
        </p:xfrm>
        <a:graphic>
          <a:graphicData uri="http://schemas.openxmlformats.org/drawingml/2006/table">
            <a:tbl>
              <a:tblPr firstRow="1" firstCol="1" lastRow="1" lastCol="1" bandRow="1" bandCol="1">
                <a:tableStyleId>{5C22544A-7EE6-4342-B048-85BDC9FD1C3A}</a:tableStyleId>
              </a:tblPr>
              <a:tblGrid>
                <a:gridCol w="10990594">
                  <a:extLst>
                    <a:ext uri="{9D8B030D-6E8A-4147-A177-3AD203B41FA5}">
                      <a16:colId xmlns:a16="http://schemas.microsoft.com/office/drawing/2014/main" val="20000"/>
                    </a:ext>
                  </a:extLst>
                </a:gridCol>
              </a:tblGrid>
              <a:tr h="794777">
                <a:tc>
                  <a:txBody>
                    <a:bodyPr/>
                    <a:lstStyle/>
                    <a:p>
                      <a:pPr marL="0" marR="0">
                        <a:lnSpc>
                          <a:spcPct val="107000"/>
                        </a:lnSpc>
                        <a:spcBef>
                          <a:spcPts val="45"/>
                        </a:spcBef>
                        <a:spcAft>
                          <a:spcPts val="0"/>
                        </a:spcAft>
                      </a:pPr>
                      <a:r>
                        <a:rPr lang="en-US" sz="1100" dirty="0">
                          <a:effectLst/>
                        </a:rPr>
                        <a:t> </a:t>
                      </a:r>
                    </a:p>
                    <a:p>
                      <a:pPr marL="6985" marR="0">
                        <a:lnSpc>
                          <a:spcPct val="107000"/>
                        </a:lnSpc>
                        <a:spcBef>
                          <a:spcPts val="0"/>
                        </a:spcBef>
                        <a:spcAft>
                          <a:spcPts val="0"/>
                        </a:spcAft>
                      </a:pPr>
                      <a:r>
                        <a:rPr lang="en-US" sz="1000" spc="-20" dirty="0">
                          <a:effectLst/>
                        </a:rPr>
                        <a:t>Name</a:t>
                      </a:r>
                      <a:endParaRPr lang="en-US" sz="11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632971">
                <a:tc>
                  <a:txBody>
                    <a:bodyPr/>
                    <a:lstStyle/>
                    <a:p>
                      <a:pPr marL="6985" marR="4899025" indent="34925">
                        <a:lnSpc>
                          <a:spcPct val="108000"/>
                        </a:lnSpc>
                        <a:spcBef>
                          <a:spcPts val="60"/>
                        </a:spcBef>
                        <a:spcAft>
                          <a:spcPts val="0"/>
                        </a:spcAft>
                      </a:pPr>
                      <a:r>
                        <a:rPr lang="en-US" sz="1000" dirty="0">
                          <a:effectLst/>
                        </a:rPr>
                        <a:t>Job</a:t>
                      </a:r>
                      <a:r>
                        <a:rPr lang="en-US" sz="1000" spc="-55" dirty="0">
                          <a:effectLst/>
                        </a:rPr>
                        <a:t> </a:t>
                      </a:r>
                      <a:r>
                        <a:rPr lang="en-US" sz="1000" dirty="0">
                          <a:effectLst/>
                        </a:rPr>
                        <a:t>role:</a:t>
                      </a:r>
                      <a:r>
                        <a:rPr lang="en-US" sz="1000" spc="-55" dirty="0">
                          <a:effectLst/>
                        </a:rPr>
                        <a:t> </a:t>
                      </a:r>
                      <a:r>
                        <a:rPr lang="en-US" sz="1000" dirty="0">
                          <a:effectLst/>
                        </a:rPr>
                        <a:t>Human</a:t>
                      </a:r>
                      <a:r>
                        <a:rPr lang="en-US" sz="1000" spc="-65" dirty="0">
                          <a:effectLst/>
                        </a:rPr>
                        <a:t> </a:t>
                      </a:r>
                      <a:r>
                        <a:rPr lang="en-US" sz="1000" dirty="0">
                          <a:effectLst/>
                        </a:rPr>
                        <a:t>Resource </a:t>
                      </a:r>
                      <a:r>
                        <a:rPr lang="en-US" sz="1000" spc="-10" dirty="0">
                          <a:effectLst/>
                        </a:rPr>
                        <a:t>Officer</a:t>
                      </a:r>
                      <a:endParaRPr lang="en-US" sz="11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val="3966828760"/>
              </p:ext>
            </p:extLst>
          </p:nvPr>
        </p:nvGraphicFramePr>
        <p:xfrm>
          <a:off x="272717" y="3176339"/>
          <a:ext cx="10990594" cy="3063361"/>
        </p:xfrm>
        <a:graphic>
          <a:graphicData uri="http://schemas.openxmlformats.org/drawingml/2006/table">
            <a:tbl>
              <a:tblPr firstRow="1" firstCol="1" lastRow="1" lastCol="1" bandRow="1" bandCol="1">
                <a:tableStyleId>{5C22544A-7EE6-4342-B048-85BDC9FD1C3A}</a:tableStyleId>
              </a:tblPr>
              <a:tblGrid>
                <a:gridCol w="2200970">
                  <a:extLst>
                    <a:ext uri="{9D8B030D-6E8A-4147-A177-3AD203B41FA5}">
                      <a16:colId xmlns:a16="http://schemas.microsoft.com/office/drawing/2014/main" val="20000"/>
                    </a:ext>
                  </a:extLst>
                </a:gridCol>
                <a:gridCol w="2195879">
                  <a:extLst>
                    <a:ext uri="{9D8B030D-6E8A-4147-A177-3AD203B41FA5}">
                      <a16:colId xmlns:a16="http://schemas.microsoft.com/office/drawing/2014/main" val="20001"/>
                    </a:ext>
                  </a:extLst>
                </a:gridCol>
                <a:gridCol w="2197915">
                  <a:extLst>
                    <a:ext uri="{9D8B030D-6E8A-4147-A177-3AD203B41FA5}">
                      <a16:colId xmlns:a16="http://schemas.microsoft.com/office/drawing/2014/main" val="20002"/>
                    </a:ext>
                  </a:extLst>
                </a:gridCol>
                <a:gridCol w="2197915">
                  <a:extLst>
                    <a:ext uri="{9D8B030D-6E8A-4147-A177-3AD203B41FA5}">
                      <a16:colId xmlns:a16="http://schemas.microsoft.com/office/drawing/2014/main" val="20003"/>
                    </a:ext>
                  </a:extLst>
                </a:gridCol>
                <a:gridCol w="2197915">
                  <a:extLst>
                    <a:ext uri="{9D8B030D-6E8A-4147-A177-3AD203B41FA5}">
                      <a16:colId xmlns:a16="http://schemas.microsoft.com/office/drawing/2014/main" val="20004"/>
                    </a:ext>
                  </a:extLst>
                </a:gridCol>
              </a:tblGrid>
              <a:tr h="417929">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80"/>
                        </a:spcBef>
                        <a:spcAft>
                          <a:spcPts val="0"/>
                        </a:spcAft>
                      </a:pPr>
                      <a:r>
                        <a:rPr lang="en-US" sz="1400">
                          <a:effectLst/>
                        </a:rPr>
                        <a:t>Very</a:t>
                      </a:r>
                      <a:r>
                        <a:rPr lang="en-US" sz="1400" spc="-35">
                          <a:effectLst/>
                        </a:rPr>
                        <a:t> </a:t>
                      </a:r>
                      <a:r>
                        <a:rPr lang="en-US" sz="1400" spc="-20">
                          <a:effectLst/>
                        </a:rPr>
                        <a:t>good</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80"/>
                        </a:spcBef>
                        <a:spcAft>
                          <a:spcPts val="0"/>
                        </a:spcAft>
                      </a:pPr>
                      <a:r>
                        <a:rPr lang="en-US" sz="1400" spc="-20">
                          <a:effectLst/>
                        </a:rPr>
                        <a:t>Good</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80"/>
                        </a:spcBef>
                        <a:spcAft>
                          <a:spcPts val="0"/>
                        </a:spcAft>
                      </a:pPr>
                      <a:r>
                        <a:rPr lang="en-US" sz="1400" spc="-10">
                          <a:effectLst/>
                        </a:rPr>
                        <a:t>Adequate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905" marR="0">
                        <a:lnSpc>
                          <a:spcPct val="107000"/>
                        </a:lnSpc>
                        <a:spcBef>
                          <a:spcPts val="80"/>
                        </a:spcBef>
                        <a:spcAft>
                          <a:spcPts val="0"/>
                        </a:spcAft>
                      </a:pPr>
                      <a:r>
                        <a:rPr lang="en-US" sz="1400">
                          <a:effectLst/>
                        </a:rPr>
                        <a:t>Little</a:t>
                      </a:r>
                      <a:r>
                        <a:rPr lang="en-US" sz="1400" spc="-20">
                          <a:effectLst/>
                        </a:rPr>
                        <a:t> </a:t>
                      </a:r>
                      <a:r>
                        <a:rPr lang="en-US" sz="1400">
                          <a:effectLst/>
                        </a:rPr>
                        <a:t>or</a:t>
                      </a:r>
                      <a:r>
                        <a:rPr lang="en-US" sz="1400" spc="-25">
                          <a:effectLst/>
                        </a:rPr>
                        <a:t> </a:t>
                      </a:r>
                      <a:r>
                        <a:rPr lang="en-US" sz="1400">
                          <a:effectLst/>
                        </a:rPr>
                        <a:t>no</a:t>
                      </a:r>
                      <a:r>
                        <a:rPr lang="en-US" sz="1400" spc="-15">
                          <a:effectLst/>
                        </a:rPr>
                        <a:t> </a:t>
                      </a:r>
                      <a:r>
                        <a:rPr lang="en-US" sz="1400" spc="-10">
                          <a:effectLst/>
                        </a:rPr>
                        <a:t>experience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371774">
                <a:tc gridSpan="5">
                  <a:txBody>
                    <a:bodyPr/>
                    <a:lstStyle/>
                    <a:p>
                      <a:pPr marL="2540" marR="0">
                        <a:lnSpc>
                          <a:spcPct val="107000"/>
                        </a:lnSpc>
                        <a:spcBef>
                          <a:spcPts val="85"/>
                        </a:spcBef>
                        <a:spcAft>
                          <a:spcPts val="0"/>
                        </a:spcAft>
                      </a:pPr>
                      <a:r>
                        <a:rPr lang="en-US" sz="1400">
                          <a:effectLst/>
                        </a:rPr>
                        <a:t>Information</a:t>
                      </a:r>
                      <a:r>
                        <a:rPr lang="en-US" sz="1400" spc="-55">
                          <a:effectLst/>
                        </a:rPr>
                        <a:t> </a:t>
                      </a:r>
                      <a:r>
                        <a:rPr lang="en-US" sz="1400" spc="-10">
                          <a:effectLst/>
                        </a:rPr>
                        <a:t>Technology</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414093">
                <a:tc>
                  <a:txBody>
                    <a:bodyPr/>
                    <a:lstStyle/>
                    <a:p>
                      <a:pPr marL="2540" marR="0">
                        <a:lnSpc>
                          <a:spcPct val="106000"/>
                        </a:lnSpc>
                        <a:spcBef>
                          <a:spcPts val="80"/>
                        </a:spcBef>
                        <a:spcAft>
                          <a:spcPts val="0"/>
                        </a:spcAft>
                      </a:pPr>
                      <a:r>
                        <a:rPr lang="en-US" sz="1400">
                          <a:effectLst/>
                        </a:rPr>
                        <a:t>Use</a:t>
                      </a:r>
                      <a:r>
                        <a:rPr lang="en-US" sz="1400" spc="-70">
                          <a:effectLst/>
                        </a:rPr>
                        <a:t> </a:t>
                      </a:r>
                      <a:r>
                        <a:rPr lang="en-US" sz="1400">
                          <a:effectLst/>
                        </a:rPr>
                        <a:t>Microsoft</a:t>
                      </a:r>
                      <a:r>
                        <a:rPr lang="en-US" sz="1400" spc="-70">
                          <a:effectLst/>
                        </a:rPr>
                        <a:t> </a:t>
                      </a:r>
                      <a:r>
                        <a:rPr lang="en-US" sz="1400">
                          <a:effectLst/>
                        </a:rPr>
                        <a:t>Office </a:t>
                      </a:r>
                      <a:r>
                        <a:rPr lang="en-US" sz="1400" spc="-20">
                          <a:effectLst/>
                        </a:rPr>
                        <a:t>Word</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r h="417929">
                <a:tc>
                  <a:txBody>
                    <a:bodyPr/>
                    <a:lstStyle/>
                    <a:p>
                      <a:pPr marL="2540" marR="0">
                        <a:lnSpc>
                          <a:spcPct val="107000"/>
                        </a:lnSpc>
                        <a:spcBef>
                          <a:spcPts val="80"/>
                        </a:spcBef>
                        <a:spcAft>
                          <a:spcPts val="0"/>
                        </a:spcAft>
                      </a:pPr>
                      <a:r>
                        <a:rPr lang="en-US" sz="1400">
                          <a:effectLst/>
                        </a:rPr>
                        <a:t>Use</a:t>
                      </a:r>
                      <a:r>
                        <a:rPr lang="en-US" sz="1400" spc="-30">
                          <a:effectLst/>
                        </a:rPr>
                        <a:t> </a:t>
                      </a:r>
                      <a:r>
                        <a:rPr lang="en-US" sz="1400">
                          <a:effectLst/>
                        </a:rPr>
                        <a:t>Excel</a:t>
                      </a:r>
                      <a:r>
                        <a:rPr lang="en-US" sz="1400" spc="-30">
                          <a:effectLst/>
                        </a:rPr>
                        <a:t> </a:t>
                      </a:r>
                      <a:r>
                        <a:rPr lang="en-US" sz="1400" spc="-10">
                          <a:effectLst/>
                        </a:rPr>
                        <a:t>spreadsheet</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3"/>
                  </a:ext>
                </a:extLst>
              </a:tr>
              <a:tr h="208965">
                <a:tc>
                  <a:txBody>
                    <a:bodyPr/>
                    <a:lstStyle/>
                    <a:p>
                      <a:pPr marL="2540" marR="0">
                        <a:lnSpc>
                          <a:spcPct val="107000"/>
                        </a:lnSpc>
                        <a:spcBef>
                          <a:spcPts val="90"/>
                        </a:spcBef>
                        <a:spcAft>
                          <a:spcPts val="0"/>
                        </a:spcAft>
                      </a:pPr>
                      <a:r>
                        <a:rPr lang="en-US" sz="1400">
                          <a:effectLst/>
                        </a:rPr>
                        <a:t>Use</a:t>
                      </a:r>
                      <a:r>
                        <a:rPr lang="en-US" sz="1400" spc="-15">
                          <a:effectLst/>
                        </a:rPr>
                        <a:t> </a:t>
                      </a:r>
                      <a:r>
                        <a:rPr lang="en-US" sz="1400">
                          <a:effectLst/>
                        </a:rPr>
                        <a:t>a</a:t>
                      </a:r>
                      <a:r>
                        <a:rPr lang="en-US" sz="1400" spc="-20">
                          <a:effectLst/>
                        </a:rPr>
                        <a:t> </a:t>
                      </a:r>
                      <a:r>
                        <a:rPr lang="en-US" sz="1400" spc="-10">
                          <a:effectLst/>
                        </a:rPr>
                        <a:t>Database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4"/>
                  </a:ext>
                </a:extLst>
              </a:tr>
              <a:tr h="413950">
                <a:tc>
                  <a:txBody>
                    <a:bodyPr/>
                    <a:lstStyle/>
                    <a:p>
                      <a:pPr marL="2540" marR="580390">
                        <a:lnSpc>
                          <a:spcPts val="1200"/>
                        </a:lnSpc>
                        <a:spcBef>
                          <a:spcPts val="40"/>
                        </a:spcBef>
                        <a:spcAft>
                          <a:spcPts val="0"/>
                        </a:spcAft>
                      </a:pPr>
                      <a:r>
                        <a:rPr lang="en-US" sz="1400" dirty="0">
                          <a:effectLst/>
                        </a:rPr>
                        <a:t>Use</a:t>
                      </a:r>
                      <a:r>
                        <a:rPr lang="en-US" sz="1400" spc="-70" dirty="0">
                          <a:effectLst/>
                        </a:rPr>
                        <a:t> </a:t>
                      </a:r>
                      <a:r>
                        <a:rPr lang="en-US" sz="1400" dirty="0">
                          <a:effectLst/>
                        </a:rPr>
                        <a:t>specialist HR software</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5"/>
                  </a:ext>
                </a:extLst>
              </a:tr>
              <a:tr h="208965">
                <a:tc>
                  <a:txBody>
                    <a:bodyPr/>
                    <a:lstStyle/>
                    <a:p>
                      <a:pPr marL="2540" marR="0">
                        <a:lnSpc>
                          <a:spcPct val="107000"/>
                        </a:lnSpc>
                        <a:spcBef>
                          <a:spcPts val="90"/>
                        </a:spcBef>
                        <a:spcAft>
                          <a:spcPts val="0"/>
                        </a:spcAft>
                      </a:pPr>
                      <a:r>
                        <a:rPr lang="en-US" sz="1400">
                          <a:effectLst/>
                        </a:rPr>
                        <a:t>Use</a:t>
                      </a:r>
                      <a:r>
                        <a:rPr lang="en-US" sz="1400" spc="-25">
                          <a:effectLst/>
                        </a:rPr>
                        <a:t> </a:t>
                      </a:r>
                      <a:r>
                        <a:rPr lang="en-US" sz="1400">
                          <a:effectLst/>
                        </a:rPr>
                        <a:t>the</a:t>
                      </a:r>
                      <a:r>
                        <a:rPr lang="en-US" sz="1400" spc="-20">
                          <a:effectLst/>
                        </a:rPr>
                        <a:t> </a:t>
                      </a:r>
                      <a:r>
                        <a:rPr lang="en-US" sz="1400" spc="-10">
                          <a:effectLst/>
                        </a:rPr>
                        <a:t>internet</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6"/>
                  </a:ext>
                </a:extLst>
              </a:tr>
              <a:tr h="208965">
                <a:tc>
                  <a:txBody>
                    <a:bodyPr/>
                    <a:lstStyle/>
                    <a:p>
                      <a:pPr marL="2540" marR="0">
                        <a:lnSpc>
                          <a:spcPct val="107000"/>
                        </a:lnSpc>
                        <a:spcBef>
                          <a:spcPts val="80"/>
                        </a:spcBef>
                        <a:spcAft>
                          <a:spcPts val="0"/>
                        </a:spcAft>
                      </a:pPr>
                      <a:r>
                        <a:rPr lang="en-US" sz="1400">
                          <a:effectLst/>
                        </a:rPr>
                        <a:t>Use</a:t>
                      </a:r>
                      <a:r>
                        <a:rPr lang="en-US" sz="1400" spc="-35">
                          <a:effectLst/>
                        </a:rPr>
                        <a:t> </a:t>
                      </a:r>
                      <a:r>
                        <a:rPr lang="en-US" sz="1400">
                          <a:effectLst/>
                        </a:rPr>
                        <a:t>e-</a:t>
                      </a:r>
                      <a:r>
                        <a:rPr lang="en-US" sz="1400" spc="-20">
                          <a:effectLst/>
                        </a:rPr>
                        <a:t>mail</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7"/>
                  </a:ext>
                </a:extLst>
              </a:tr>
              <a:tr h="208965">
                <a:tc>
                  <a:txBody>
                    <a:bodyPr/>
                    <a:lstStyle/>
                    <a:p>
                      <a:pPr marL="2540" marR="0">
                        <a:lnSpc>
                          <a:spcPct val="107000"/>
                        </a:lnSpc>
                        <a:spcBef>
                          <a:spcPts val="80"/>
                        </a:spcBef>
                        <a:spcAft>
                          <a:spcPts val="0"/>
                        </a:spcAft>
                      </a:pPr>
                      <a:r>
                        <a:rPr lang="en-US" sz="1400">
                          <a:effectLst/>
                        </a:rPr>
                        <a:t>Use</a:t>
                      </a:r>
                      <a:r>
                        <a:rPr lang="en-US" sz="1400" spc="-20">
                          <a:effectLst/>
                        </a:rPr>
                        <a:t> </a:t>
                      </a:r>
                      <a:r>
                        <a:rPr lang="en-US" sz="1400" spc="-10">
                          <a:effectLst/>
                        </a:rPr>
                        <a:t>PowerPoint</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8"/>
                  </a:ext>
                </a:extLst>
              </a:tr>
            </a:tbl>
          </a:graphicData>
        </a:graphic>
      </p:graphicFrame>
      <p:sp>
        <p:nvSpPr>
          <p:cNvPr id="2" name="TextBox 1">
            <a:extLst>
              <a:ext uri="{FF2B5EF4-FFF2-40B4-BE49-F238E27FC236}">
                <a16:creationId xmlns:a16="http://schemas.microsoft.com/office/drawing/2014/main" id="{212A47E1-E505-8C01-50E3-B4C6634C6317}"/>
              </a:ext>
            </a:extLst>
          </p:cNvPr>
          <p:cNvSpPr txBox="1"/>
          <p:nvPr/>
        </p:nvSpPr>
        <p:spPr>
          <a:xfrm>
            <a:off x="5181600" y="2502693"/>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50134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B2983-9B19-8116-E52D-EFE7D8801636}"/>
              </a:ext>
            </a:extLst>
          </p:cNvPr>
          <p:cNvSpPr>
            <a:spLocks noGrp="1"/>
          </p:cNvSpPr>
          <p:nvPr>
            <p:ph type="title"/>
          </p:nvPr>
        </p:nvSpPr>
        <p:spPr/>
        <p:txBody>
          <a:bodyPr/>
          <a:lstStyle/>
          <a:p>
            <a:r>
              <a:rPr lang="en-US" dirty="0"/>
              <a:t>Skills Audit</a:t>
            </a:r>
            <a:endParaRPr lang="en-S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97205300"/>
              </p:ext>
            </p:extLst>
          </p:nvPr>
        </p:nvGraphicFramePr>
        <p:xfrm>
          <a:off x="646112" y="1636295"/>
          <a:ext cx="10795795" cy="4951956"/>
        </p:xfrm>
        <a:graphic>
          <a:graphicData uri="http://schemas.openxmlformats.org/drawingml/2006/table">
            <a:tbl>
              <a:tblPr firstRow="1" firstCol="1" lastRow="1" lastCol="1" bandRow="1" bandCol="1">
                <a:tableStyleId>{5C22544A-7EE6-4342-B048-85BDC9FD1C3A}</a:tableStyleId>
              </a:tblPr>
              <a:tblGrid>
                <a:gridCol w="2161957">
                  <a:extLst>
                    <a:ext uri="{9D8B030D-6E8A-4147-A177-3AD203B41FA5}">
                      <a16:colId xmlns:a16="http://schemas.microsoft.com/office/drawing/2014/main" val="20000"/>
                    </a:ext>
                  </a:extLst>
                </a:gridCol>
                <a:gridCol w="2156961">
                  <a:extLst>
                    <a:ext uri="{9D8B030D-6E8A-4147-A177-3AD203B41FA5}">
                      <a16:colId xmlns:a16="http://schemas.microsoft.com/office/drawing/2014/main" val="20001"/>
                    </a:ext>
                  </a:extLst>
                </a:gridCol>
                <a:gridCol w="2158959">
                  <a:extLst>
                    <a:ext uri="{9D8B030D-6E8A-4147-A177-3AD203B41FA5}">
                      <a16:colId xmlns:a16="http://schemas.microsoft.com/office/drawing/2014/main" val="20002"/>
                    </a:ext>
                  </a:extLst>
                </a:gridCol>
                <a:gridCol w="2158959">
                  <a:extLst>
                    <a:ext uri="{9D8B030D-6E8A-4147-A177-3AD203B41FA5}">
                      <a16:colId xmlns:a16="http://schemas.microsoft.com/office/drawing/2014/main" val="20003"/>
                    </a:ext>
                  </a:extLst>
                </a:gridCol>
                <a:gridCol w="2158959">
                  <a:extLst>
                    <a:ext uri="{9D8B030D-6E8A-4147-A177-3AD203B41FA5}">
                      <a16:colId xmlns:a16="http://schemas.microsoft.com/office/drawing/2014/main" val="20004"/>
                    </a:ext>
                  </a:extLst>
                </a:gridCol>
              </a:tblGrid>
              <a:tr h="307959">
                <a:tc>
                  <a:txBody>
                    <a:bodyPr/>
                    <a:lstStyle/>
                    <a:p>
                      <a:pPr marL="0" marR="0">
                        <a:lnSpc>
                          <a:spcPct val="107000"/>
                        </a:lnSpc>
                        <a:spcBef>
                          <a:spcPts val="0"/>
                        </a:spcBef>
                        <a:spcAft>
                          <a:spcPts val="0"/>
                        </a:spcAft>
                      </a:pPr>
                      <a:r>
                        <a:rPr lang="en-US" sz="12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2540" marR="0">
                        <a:lnSpc>
                          <a:spcPct val="107000"/>
                        </a:lnSpc>
                        <a:spcBef>
                          <a:spcPts val="45"/>
                        </a:spcBef>
                        <a:spcAft>
                          <a:spcPts val="0"/>
                        </a:spcAft>
                      </a:pPr>
                      <a:r>
                        <a:rPr lang="en-US" sz="1400">
                          <a:effectLst/>
                        </a:rPr>
                        <a:t>Very</a:t>
                      </a:r>
                      <a:r>
                        <a:rPr lang="en-US" sz="1400" spc="-35">
                          <a:effectLst/>
                        </a:rPr>
                        <a:t> </a:t>
                      </a:r>
                      <a:r>
                        <a:rPr lang="en-US" sz="1400" spc="-20">
                          <a:effectLst/>
                        </a:rPr>
                        <a:t>good</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2540" marR="0">
                        <a:lnSpc>
                          <a:spcPct val="107000"/>
                        </a:lnSpc>
                        <a:spcBef>
                          <a:spcPts val="45"/>
                        </a:spcBef>
                        <a:spcAft>
                          <a:spcPts val="0"/>
                        </a:spcAft>
                      </a:pPr>
                      <a:r>
                        <a:rPr lang="en-US" sz="1400" spc="-20">
                          <a:effectLst/>
                        </a:rPr>
                        <a:t>Good</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3175" marR="0">
                        <a:lnSpc>
                          <a:spcPct val="107000"/>
                        </a:lnSpc>
                        <a:spcBef>
                          <a:spcPts val="45"/>
                        </a:spcBef>
                        <a:spcAft>
                          <a:spcPts val="0"/>
                        </a:spcAft>
                      </a:pPr>
                      <a:r>
                        <a:rPr lang="en-US" sz="1400" spc="-10">
                          <a:effectLst/>
                        </a:rPr>
                        <a:t>Adequate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10795" algn="r">
                        <a:lnSpc>
                          <a:spcPct val="107000"/>
                        </a:lnSpc>
                        <a:spcBef>
                          <a:spcPts val="45"/>
                        </a:spcBef>
                        <a:spcAft>
                          <a:spcPts val="0"/>
                        </a:spcAft>
                      </a:pPr>
                      <a:r>
                        <a:rPr lang="en-US" sz="1400">
                          <a:effectLst/>
                        </a:rPr>
                        <a:t>Little</a:t>
                      </a:r>
                      <a:r>
                        <a:rPr lang="en-US" sz="1400" spc="-20">
                          <a:effectLst/>
                        </a:rPr>
                        <a:t> </a:t>
                      </a:r>
                      <a:r>
                        <a:rPr lang="en-US" sz="1400">
                          <a:effectLst/>
                        </a:rPr>
                        <a:t>or</a:t>
                      </a:r>
                      <a:r>
                        <a:rPr lang="en-US" sz="1400" spc="-25">
                          <a:effectLst/>
                        </a:rPr>
                        <a:t> </a:t>
                      </a:r>
                      <a:r>
                        <a:rPr lang="en-US" sz="1400">
                          <a:effectLst/>
                        </a:rPr>
                        <a:t>no</a:t>
                      </a:r>
                      <a:r>
                        <a:rPr lang="en-US" sz="1400" spc="-15">
                          <a:effectLst/>
                        </a:rPr>
                        <a:t> </a:t>
                      </a:r>
                      <a:r>
                        <a:rPr lang="en-US" sz="1400" spc="-10">
                          <a:effectLst/>
                        </a:rPr>
                        <a:t>experience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549632">
                <a:tc gridSpan="5">
                  <a:txBody>
                    <a:bodyPr/>
                    <a:lstStyle/>
                    <a:p>
                      <a:pPr marL="4445" marR="0">
                        <a:lnSpc>
                          <a:spcPct val="107000"/>
                        </a:lnSpc>
                        <a:spcBef>
                          <a:spcPts val="45"/>
                        </a:spcBef>
                        <a:spcAft>
                          <a:spcPts val="0"/>
                        </a:spcAft>
                      </a:pPr>
                      <a:r>
                        <a:rPr lang="en-US" sz="1400" spc="-10">
                          <a:effectLst/>
                        </a:rPr>
                        <a:t>Communication</a:t>
                      </a:r>
                      <a:r>
                        <a:rPr lang="en-US" sz="1400" spc="50">
                          <a:effectLst/>
                        </a:rPr>
                        <a:t> </a:t>
                      </a:r>
                      <a:r>
                        <a:rPr lang="en-US" sz="1400" spc="-10">
                          <a:effectLst/>
                        </a:rPr>
                        <a:t>Skills</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635904">
                <a:tc>
                  <a:txBody>
                    <a:bodyPr/>
                    <a:lstStyle/>
                    <a:p>
                      <a:pPr marL="4445" marR="0">
                        <a:lnSpc>
                          <a:spcPct val="107000"/>
                        </a:lnSpc>
                        <a:spcBef>
                          <a:spcPts val="45"/>
                        </a:spcBef>
                        <a:spcAft>
                          <a:spcPts val="0"/>
                        </a:spcAft>
                      </a:pPr>
                      <a:r>
                        <a:rPr lang="en-US" sz="1400">
                          <a:effectLst/>
                        </a:rPr>
                        <a:t>Drafting</a:t>
                      </a:r>
                      <a:r>
                        <a:rPr lang="en-US" sz="1400" spc="-55">
                          <a:effectLst/>
                        </a:rPr>
                        <a:t> </a:t>
                      </a:r>
                      <a:r>
                        <a:rPr lang="en-US" sz="1400">
                          <a:effectLst/>
                        </a:rPr>
                        <a:t>contracts</a:t>
                      </a:r>
                      <a:r>
                        <a:rPr lang="en-US" sz="1400" spc="-50">
                          <a:effectLst/>
                        </a:rPr>
                        <a:t> </a:t>
                      </a:r>
                      <a:r>
                        <a:rPr lang="en-US" sz="1400" spc="-25">
                          <a:effectLst/>
                        </a:rPr>
                        <a:t>of</a:t>
                      </a:r>
                      <a:endParaRPr lang="en-US" sz="1800">
                        <a:effectLst/>
                      </a:endParaRPr>
                    </a:p>
                    <a:p>
                      <a:pPr marL="4445" marR="0">
                        <a:lnSpc>
                          <a:spcPct val="107000"/>
                        </a:lnSpc>
                        <a:spcBef>
                          <a:spcPts val="85"/>
                        </a:spcBef>
                        <a:spcAft>
                          <a:spcPts val="0"/>
                        </a:spcAft>
                      </a:pPr>
                      <a:r>
                        <a:rPr lang="en-US" sz="1400" spc="-10">
                          <a:effectLst/>
                        </a:rPr>
                        <a:t>employment</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r h="635904">
                <a:tc>
                  <a:txBody>
                    <a:bodyPr/>
                    <a:lstStyle/>
                    <a:p>
                      <a:pPr marL="4445" marR="0">
                        <a:lnSpc>
                          <a:spcPct val="107000"/>
                        </a:lnSpc>
                        <a:spcBef>
                          <a:spcPts val="45"/>
                        </a:spcBef>
                        <a:spcAft>
                          <a:spcPts val="0"/>
                        </a:spcAft>
                        <a:tabLst>
                          <a:tab pos="661670" algn="l"/>
                          <a:tab pos="1249680" algn="l"/>
                        </a:tabLst>
                      </a:pPr>
                      <a:r>
                        <a:rPr lang="en-US" sz="1400" spc="-10">
                          <a:effectLst/>
                        </a:rPr>
                        <a:t>Taking</a:t>
                      </a:r>
                      <a:r>
                        <a:rPr lang="en-US" sz="1400">
                          <a:effectLst/>
                        </a:rPr>
                        <a:t>	</a:t>
                      </a:r>
                      <a:r>
                        <a:rPr lang="en-US" sz="1400" spc="-20">
                          <a:effectLst/>
                        </a:rPr>
                        <a:t>notes</a:t>
                      </a:r>
                      <a:r>
                        <a:rPr lang="en-US" sz="1400">
                          <a:effectLst/>
                        </a:rPr>
                        <a:t>	</a:t>
                      </a:r>
                      <a:r>
                        <a:rPr lang="en-US" sz="1400" spc="-25">
                          <a:effectLst/>
                        </a:rPr>
                        <a:t>of</a:t>
                      </a:r>
                      <a:endParaRPr lang="en-US" sz="1800">
                        <a:effectLst/>
                      </a:endParaRPr>
                    </a:p>
                    <a:p>
                      <a:pPr marL="4445" marR="0">
                        <a:lnSpc>
                          <a:spcPct val="107000"/>
                        </a:lnSpc>
                        <a:spcBef>
                          <a:spcPts val="85"/>
                        </a:spcBef>
                        <a:spcAft>
                          <a:spcPts val="0"/>
                        </a:spcAft>
                      </a:pPr>
                      <a:r>
                        <a:rPr lang="en-US" sz="1400">
                          <a:effectLst/>
                        </a:rPr>
                        <a:t>disciplinary</a:t>
                      </a:r>
                      <a:r>
                        <a:rPr lang="en-US" sz="1400" spc="195">
                          <a:effectLst/>
                        </a:rPr>
                        <a:t> </a:t>
                      </a:r>
                      <a:r>
                        <a:rPr lang="en-US" sz="1400" spc="-10">
                          <a:effectLst/>
                        </a:rPr>
                        <a:t>hearings</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3"/>
                  </a:ext>
                </a:extLst>
              </a:tr>
              <a:tr h="307959">
                <a:tc>
                  <a:txBody>
                    <a:bodyPr/>
                    <a:lstStyle/>
                    <a:p>
                      <a:pPr marL="1270" marR="0">
                        <a:lnSpc>
                          <a:spcPct val="107000"/>
                        </a:lnSpc>
                        <a:spcBef>
                          <a:spcPts val="45"/>
                        </a:spcBef>
                        <a:spcAft>
                          <a:spcPts val="0"/>
                        </a:spcAft>
                      </a:pPr>
                      <a:r>
                        <a:rPr lang="en-US" sz="1400">
                          <a:effectLst/>
                        </a:rPr>
                        <a:t>Write</a:t>
                      </a:r>
                      <a:r>
                        <a:rPr lang="en-US" sz="1400" spc="-35">
                          <a:effectLst/>
                        </a:rPr>
                        <a:t> </a:t>
                      </a:r>
                      <a:r>
                        <a:rPr lang="en-US" sz="1400" spc="-10">
                          <a:effectLst/>
                        </a:rPr>
                        <a:t>reports</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4"/>
                  </a:ext>
                </a:extLst>
              </a:tr>
              <a:tr h="567757">
                <a:tc>
                  <a:txBody>
                    <a:bodyPr/>
                    <a:lstStyle/>
                    <a:p>
                      <a:pPr marL="1270" marR="0">
                        <a:lnSpc>
                          <a:spcPct val="107000"/>
                        </a:lnSpc>
                        <a:spcBef>
                          <a:spcPts val="30"/>
                        </a:spcBef>
                        <a:spcAft>
                          <a:spcPts val="0"/>
                        </a:spcAft>
                        <a:tabLst>
                          <a:tab pos="638175" algn="l"/>
                          <a:tab pos="1250950" algn="l"/>
                        </a:tabLst>
                      </a:pPr>
                      <a:r>
                        <a:rPr lang="en-US" sz="1400" spc="-10" dirty="0">
                          <a:effectLst/>
                        </a:rPr>
                        <a:t>Produce</a:t>
                      </a:r>
                      <a:r>
                        <a:rPr lang="en-US" sz="1400" dirty="0">
                          <a:effectLst/>
                        </a:rPr>
                        <a:t>	</a:t>
                      </a:r>
                      <a:r>
                        <a:rPr lang="en-US" sz="1400" spc="-10" dirty="0">
                          <a:effectLst/>
                        </a:rPr>
                        <a:t>material</a:t>
                      </a:r>
                      <a:r>
                        <a:rPr lang="en-US" sz="1400" dirty="0">
                          <a:effectLst/>
                        </a:rPr>
                        <a:t>	</a:t>
                      </a:r>
                      <a:r>
                        <a:rPr lang="en-US" sz="1400" spc="-25" dirty="0">
                          <a:effectLst/>
                        </a:rPr>
                        <a:t>to</a:t>
                      </a:r>
                      <a:endParaRPr lang="en-US" sz="1800" dirty="0">
                        <a:effectLst/>
                      </a:endParaRPr>
                    </a:p>
                    <a:p>
                      <a:pPr marL="4445" marR="0">
                        <a:lnSpc>
                          <a:spcPts val="1135"/>
                        </a:lnSpc>
                        <a:spcBef>
                          <a:spcPts val="150"/>
                        </a:spcBef>
                        <a:spcAft>
                          <a:spcPts val="0"/>
                        </a:spcAft>
                      </a:pPr>
                      <a:r>
                        <a:rPr lang="en-US" sz="1400" dirty="0">
                          <a:effectLst/>
                        </a:rPr>
                        <a:t>support</a:t>
                      </a:r>
                      <a:r>
                        <a:rPr lang="en-US" sz="1400" spc="-55" dirty="0">
                          <a:effectLst/>
                        </a:rPr>
                        <a:t> </a:t>
                      </a:r>
                      <a:r>
                        <a:rPr lang="en-US" sz="1400" spc="-10" dirty="0">
                          <a:effectLst/>
                        </a:rPr>
                        <a:t>presentations</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5"/>
                  </a:ext>
                </a:extLst>
              </a:tr>
              <a:tr h="635904">
                <a:tc>
                  <a:txBody>
                    <a:bodyPr/>
                    <a:lstStyle/>
                    <a:p>
                      <a:pPr marL="4445" marR="0">
                        <a:lnSpc>
                          <a:spcPct val="107000"/>
                        </a:lnSpc>
                        <a:spcBef>
                          <a:spcPts val="45"/>
                        </a:spcBef>
                        <a:spcAft>
                          <a:spcPts val="0"/>
                        </a:spcAft>
                      </a:pPr>
                      <a:r>
                        <a:rPr lang="en-US" sz="1400" dirty="0">
                          <a:effectLst/>
                        </a:rPr>
                        <a:t>Delivering</a:t>
                      </a:r>
                      <a:r>
                        <a:rPr lang="en-US" sz="1400" spc="-50" dirty="0">
                          <a:effectLst/>
                        </a:rPr>
                        <a:t> </a:t>
                      </a:r>
                      <a:r>
                        <a:rPr lang="en-US" sz="1400" dirty="0">
                          <a:effectLst/>
                        </a:rPr>
                        <a:t>a</a:t>
                      </a:r>
                      <a:r>
                        <a:rPr lang="en-US" sz="1400" spc="-35" dirty="0">
                          <a:effectLst/>
                        </a:rPr>
                        <a:t> </a:t>
                      </a:r>
                      <a:r>
                        <a:rPr lang="en-US" sz="1400" spc="-10" dirty="0">
                          <a:effectLst/>
                        </a:rPr>
                        <a:t>training</a:t>
                      </a:r>
                      <a:endParaRPr lang="en-US" sz="1800" dirty="0">
                        <a:effectLst/>
                      </a:endParaRPr>
                    </a:p>
                    <a:p>
                      <a:pPr marL="4445" marR="0">
                        <a:lnSpc>
                          <a:spcPct val="107000"/>
                        </a:lnSpc>
                        <a:spcBef>
                          <a:spcPts val="85"/>
                        </a:spcBef>
                        <a:spcAft>
                          <a:spcPts val="0"/>
                        </a:spcAft>
                      </a:pPr>
                      <a:r>
                        <a:rPr lang="en-US" sz="1400" spc="-10" dirty="0">
                          <a:effectLst/>
                        </a:rPr>
                        <a:t>session</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6"/>
                  </a:ext>
                </a:extLst>
              </a:tr>
              <a:tr h="635904">
                <a:tc>
                  <a:txBody>
                    <a:bodyPr/>
                    <a:lstStyle/>
                    <a:p>
                      <a:pPr marL="4445" marR="0">
                        <a:lnSpc>
                          <a:spcPct val="107000"/>
                        </a:lnSpc>
                        <a:spcBef>
                          <a:spcPts val="45"/>
                        </a:spcBef>
                        <a:spcAft>
                          <a:spcPts val="0"/>
                        </a:spcAft>
                      </a:pPr>
                      <a:r>
                        <a:rPr lang="en-US" sz="1400" spc="-10">
                          <a:effectLst/>
                        </a:rPr>
                        <a:t>Resolving</a:t>
                      </a:r>
                      <a:endParaRPr lang="en-US" sz="1800">
                        <a:effectLst/>
                      </a:endParaRPr>
                    </a:p>
                    <a:p>
                      <a:pPr marL="4445" marR="0">
                        <a:lnSpc>
                          <a:spcPct val="107000"/>
                        </a:lnSpc>
                        <a:spcBef>
                          <a:spcPts val="85"/>
                        </a:spcBef>
                        <a:spcAft>
                          <a:spcPts val="0"/>
                        </a:spcAft>
                      </a:pPr>
                      <a:r>
                        <a:rPr lang="en-US" sz="1400" spc="-10">
                          <a:effectLst/>
                        </a:rPr>
                        <a:t>disputes/complaints</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7"/>
                  </a:ext>
                </a:extLst>
              </a:tr>
              <a:tr h="307959">
                <a:tc>
                  <a:txBody>
                    <a:bodyPr/>
                    <a:lstStyle/>
                    <a:p>
                      <a:pPr marL="4445" marR="0">
                        <a:lnSpc>
                          <a:spcPct val="107000"/>
                        </a:lnSpc>
                        <a:spcBef>
                          <a:spcPts val="45"/>
                        </a:spcBef>
                        <a:spcAft>
                          <a:spcPts val="0"/>
                        </a:spcAft>
                      </a:pPr>
                      <a:r>
                        <a:rPr lang="en-US" sz="1400" spc="-10">
                          <a:effectLst/>
                        </a:rPr>
                        <a:t>Interviewing</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dirty="0">
                          <a:effectLst/>
                        </a:rPr>
                        <a:t> </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2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8"/>
                  </a:ext>
                </a:extLst>
              </a:tr>
              <a:tr h="307959">
                <a:tc>
                  <a:txBody>
                    <a:bodyPr/>
                    <a:lstStyle/>
                    <a:p>
                      <a:pPr marL="4445" marR="0">
                        <a:lnSpc>
                          <a:spcPct val="107000"/>
                        </a:lnSpc>
                        <a:spcBef>
                          <a:spcPts val="45"/>
                        </a:spcBef>
                        <a:spcAft>
                          <a:spcPts val="0"/>
                        </a:spcAft>
                      </a:pPr>
                      <a:r>
                        <a:rPr lang="en-US" sz="1400" dirty="0">
                          <a:effectLst/>
                        </a:rPr>
                        <a:t>Advising</a:t>
                      </a:r>
                      <a:r>
                        <a:rPr lang="en-US" sz="1400" spc="-30" dirty="0">
                          <a:effectLst/>
                        </a:rPr>
                        <a:t> </a:t>
                      </a:r>
                      <a:r>
                        <a:rPr lang="en-US" sz="1400" dirty="0">
                          <a:effectLst/>
                        </a:rPr>
                        <a:t>on</a:t>
                      </a:r>
                      <a:r>
                        <a:rPr lang="en-US" sz="1400" spc="-35" dirty="0">
                          <a:effectLst/>
                        </a:rPr>
                        <a:t> </a:t>
                      </a:r>
                      <a:r>
                        <a:rPr lang="en-US" sz="1400" dirty="0">
                          <a:effectLst/>
                        </a:rPr>
                        <a:t>HR</a:t>
                      </a:r>
                      <a:r>
                        <a:rPr lang="en-US" sz="1400" spc="-20" dirty="0">
                          <a:effectLst/>
                        </a:rPr>
                        <a:t> </a:t>
                      </a:r>
                      <a:r>
                        <a:rPr lang="en-US" sz="1400" spc="-10" dirty="0">
                          <a:effectLst/>
                        </a:rPr>
                        <a:t>issues</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a:effectLst/>
                        </a:rPr>
                        <a:t> </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400" dirty="0">
                          <a:effectLst/>
                        </a:rPr>
                        <a:t> </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957948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Skills Audit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00822970"/>
              </p:ext>
            </p:extLst>
          </p:nvPr>
        </p:nvGraphicFramePr>
        <p:xfrm>
          <a:off x="273845" y="1273437"/>
          <a:ext cx="10417967" cy="2639192"/>
        </p:xfrm>
        <a:graphic>
          <a:graphicData uri="http://schemas.openxmlformats.org/drawingml/2006/table">
            <a:tbl>
              <a:tblPr firstRow="1" firstCol="1" lastRow="1" lastCol="1" bandRow="1" bandCol="1">
                <a:tableStyleId>{5C22544A-7EE6-4342-B048-85BDC9FD1C3A}</a:tableStyleId>
              </a:tblPr>
              <a:tblGrid>
                <a:gridCol w="1870443">
                  <a:extLst>
                    <a:ext uri="{9D8B030D-6E8A-4147-A177-3AD203B41FA5}">
                      <a16:colId xmlns:a16="http://schemas.microsoft.com/office/drawing/2014/main" val="20000"/>
                    </a:ext>
                  </a:extLst>
                </a:gridCol>
                <a:gridCol w="1866120">
                  <a:extLst>
                    <a:ext uri="{9D8B030D-6E8A-4147-A177-3AD203B41FA5}">
                      <a16:colId xmlns:a16="http://schemas.microsoft.com/office/drawing/2014/main" val="20001"/>
                    </a:ext>
                  </a:extLst>
                </a:gridCol>
                <a:gridCol w="1867848">
                  <a:extLst>
                    <a:ext uri="{9D8B030D-6E8A-4147-A177-3AD203B41FA5}">
                      <a16:colId xmlns:a16="http://schemas.microsoft.com/office/drawing/2014/main" val="20002"/>
                    </a:ext>
                  </a:extLst>
                </a:gridCol>
                <a:gridCol w="1867848">
                  <a:extLst>
                    <a:ext uri="{9D8B030D-6E8A-4147-A177-3AD203B41FA5}">
                      <a16:colId xmlns:a16="http://schemas.microsoft.com/office/drawing/2014/main" val="20003"/>
                    </a:ext>
                  </a:extLst>
                </a:gridCol>
                <a:gridCol w="2945708">
                  <a:extLst>
                    <a:ext uri="{9D8B030D-6E8A-4147-A177-3AD203B41FA5}">
                      <a16:colId xmlns:a16="http://schemas.microsoft.com/office/drawing/2014/main" val="20004"/>
                    </a:ext>
                  </a:extLst>
                </a:gridCol>
              </a:tblGrid>
              <a:tr h="341946">
                <a:tc>
                  <a:txBody>
                    <a:bodyPr/>
                    <a:lstStyle/>
                    <a:p>
                      <a:pPr marL="0" marR="0">
                        <a:lnSpc>
                          <a:spcPct val="107000"/>
                        </a:lnSpc>
                        <a:spcBef>
                          <a:spcPts val="0"/>
                        </a:spcBef>
                        <a:spcAft>
                          <a:spcPts val="0"/>
                        </a:spcAft>
                      </a:pPr>
                      <a:r>
                        <a:rPr lang="en-US" sz="1600" dirty="0">
                          <a:effectLst/>
                        </a:rPr>
                        <a:t> </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90"/>
                        </a:spcBef>
                        <a:spcAft>
                          <a:spcPts val="0"/>
                        </a:spcAft>
                      </a:pPr>
                      <a:r>
                        <a:rPr lang="en-US" sz="1600">
                          <a:effectLst/>
                        </a:rPr>
                        <a:t>Very</a:t>
                      </a:r>
                      <a:r>
                        <a:rPr lang="en-US" sz="1600" spc="-35">
                          <a:effectLst/>
                        </a:rPr>
                        <a:t> </a:t>
                      </a:r>
                      <a:r>
                        <a:rPr lang="en-US" sz="1600" spc="-20">
                          <a:effectLst/>
                        </a:rPr>
                        <a:t>good</a:t>
                      </a:r>
                      <a:endParaRPr lang="en-US" sz="20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90"/>
                        </a:spcBef>
                        <a:spcAft>
                          <a:spcPts val="0"/>
                        </a:spcAft>
                      </a:pPr>
                      <a:r>
                        <a:rPr lang="en-US" sz="1600" spc="-20" dirty="0">
                          <a:effectLst/>
                        </a:rPr>
                        <a:t>Good</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270" marR="0">
                        <a:lnSpc>
                          <a:spcPct val="107000"/>
                        </a:lnSpc>
                        <a:spcBef>
                          <a:spcPts val="90"/>
                        </a:spcBef>
                        <a:spcAft>
                          <a:spcPts val="0"/>
                        </a:spcAft>
                      </a:pPr>
                      <a:r>
                        <a:rPr lang="en-US" sz="1600" spc="-10">
                          <a:effectLst/>
                        </a:rPr>
                        <a:t>Adequate</a:t>
                      </a:r>
                      <a:endParaRPr lang="en-US" sz="20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12700" algn="r">
                        <a:lnSpc>
                          <a:spcPct val="107000"/>
                        </a:lnSpc>
                        <a:spcBef>
                          <a:spcPts val="90"/>
                        </a:spcBef>
                        <a:spcAft>
                          <a:spcPts val="0"/>
                        </a:spcAft>
                      </a:pPr>
                      <a:r>
                        <a:rPr lang="en-US" sz="1600">
                          <a:effectLst/>
                        </a:rPr>
                        <a:t>Little</a:t>
                      </a:r>
                      <a:r>
                        <a:rPr lang="en-US" sz="1600" spc="-20">
                          <a:effectLst/>
                        </a:rPr>
                        <a:t> </a:t>
                      </a:r>
                      <a:r>
                        <a:rPr lang="en-US" sz="1600">
                          <a:effectLst/>
                        </a:rPr>
                        <a:t>or</a:t>
                      </a:r>
                      <a:r>
                        <a:rPr lang="en-US" sz="1600" spc="-25">
                          <a:effectLst/>
                        </a:rPr>
                        <a:t> </a:t>
                      </a:r>
                      <a:r>
                        <a:rPr lang="en-US" sz="1600">
                          <a:effectLst/>
                        </a:rPr>
                        <a:t>no</a:t>
                      </a:r>
                      <a:r>
                        <a:rPr lang="en-US" sz="1600" spc="-15">
                          <a:effectLst/>
                        </a:rPr>
                        <a:t> </a:t>
                      </a:r>
                      <a:r>
                        <a:rPr lang="en-US" sz="1600" spc="-10">
                          <a:effectLst/>
                        </a:rPr>
                        <a:t>experience</a:t>
                      </a:r>
                      <a:endParaRPr lang="en-US" sz="20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222269">
                <a:tc gridSpan="5">
                  <a:txBody>
                    <a:bodyPr/>
                    <a:lstStyle/>
                    <a:p>
                      <a:pPr marL="2540" marR="0">
                        <a:lnSpc>
                          <a:spcPct val="107000"/>
                        </a:lnSpc>
                        <a:spcBef>
                          <a:spcPts val="90"/>
                        </a:spcBef>
                        <a:spcAft>
                          <a:spcPts val="0"/>
                        </a:spcAft>
                      </a:pPr>
                      <a:r>
                        <a:rPr lang="en-US" sz="1600" dirty="0">
                          <a:effectLst/>
                        </a:rPr>
                        <a:t>Problem</a:t>
                      </a:r>
                      <a:r>
                        <a:rPr lang="en-US" sz="1600" spc="-50" dirty="0">
                          <a:effectLst/>
                        </a:rPr>
                        <a:t> </a:t>
                      </a:r>
                      <a:r>
                        <a:rPr lang="en-US" sz="1600" dirty="0">
                          <a:effectLst/>
                        </a:rPr>
                        <a:t>solving</a:t>
                      </a:r>
                      <a:r>
                        <a:rPr lang="en-US" sz="1600" spc="-40" dirty="0">
                          <a:effectLst/>
                        </a:rPr>
                        <a:t> </a:t>
                      </a:r>
                      <a:r>
                        <a:rPr lang="en-US" sz="1600" spc="-10" dirty="0">
                          <a:effectLst/>
                        </a:rPr>
                        <a:t>skills</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055692">
                <a:tc>
                  <a:txBody>
                    <a:bodyPr/>
                    <a:lstStyle/>
                    <a:p>
                      <a:pPr marL="2540" marR="83820">
                        <a:lnSpc>
                          <a:spcPct val="107000"/>
                        </a:lnSpc>
                        <a:spcBef>
                          <a:spcPts val="90"/>
                        </a:spcBef>
                        <a:spcAft>
                          <a:spcPts val="0"/>
                        </a:spcAft>
                      </a:pPr>
                      <a:r>
                        <a:rPr lang="en-US" sz="1600" dirty="0">
                          <a:effectLst/>
                        </a:rPr>
                        <a:t>Make good use of verbal</a:t>
                      </a:r>
                      <a:r>
                        <a:rPr lang="en-US" sz="1600" spc="-70" dirty="0">
                          <a:effectLst/>
                        </a:rPr>
                        <a:t> </a:t>
                      </a:r>
                      <a:r>
                        <a:rPr lang="en-US" sz="1600" dirty="0">
                          <a:effectLst/>
                        </a:rPr>
                        <a:t>reasoning</a:t>
                      </a:r>
                      <a:r>
                        <a:rPr lang="en-US" sz="1600" spc="-70" dirty="0">
                          <a:effectLst/>
                        </a:rPr>
                        <a:t> </a:t>
                      </a:r>
                      <a:r>
                        <a:rPr lang="en-US" sz="1600" dirty="0">
                          <a:effectLst/>
                        </a:rPr>
                        <a:t>skills, able to handle</a:t>
                      </a:r>
                      <a:r>
                        <a:rPr lang="en-US" sz="1600" spc="200" dirty="0">
                          <a:effectLst/>
                        </a:rPr>
                        <a:t> </a:t>
                      </a:r>
                      <a:r>
                        <a:rPr lang="en-US" sz="1600" dirty="0">
                          <a:effectLst/>
                        </a:rPr>
                        <a:t>complex data and make selective use of</a:t>
                      </a:r>
                      <a:endParaRPr lang="en-US" sz="2000" dirty="0">
                        <a:effectLst/>
                      </a:endParaRPr>
                    </a:p>
                    <a:p>
                      <a:pPr marL="2540" marR="0">
                        <a:lnSpc>
                          <a:spcPts val="1145"/>
                        </a:lnSpc>
                        <a:spcBef>
                          <a:spcPts val="0"/>
                        </a:spcBef>
                        <a:spcAft>
                          <a:spcPts val="0"/>
                        </a:spcAft>
                      </a:pPr>
                      <a:r>
                        <a:rPr lang="en-US" sz="1600" spc="-10" dirty="0">
                          <a:effectLst/>
                        </a:rPr>
                        <a:t>information</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r>
                        <a:rPr lang="en-US" sz="1800" b="0" i="0" kern="1200" dirty="0">
                          <a:solidFill>
                            <a:schemeClr val="lt1"/>
                          </a:solidFill>
                          <a:effectLst/>
                          <a:latin typeface="+mn-lt"/>
                          <a:ea typeface="+mn-ea"/>
                          <a:cs typeface="+mn-cs"/>
                        </a:rPr>
                        <a:t>✔</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a:effectLst/>
                        </a:rPr>
                        <a:t> </a:t>
                      </a:r>
                      <a:endParaRPr lang="en-US" sz="20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endParaRPr lang="en-US" sz="20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174196876"/>
              </p:ext>
            </p:extLst>
          </p:nvPr>
        </p:nvGraphicFramePr>
        <p:xfrm>
          <a:off x="273845" y="4708740"/>
          <a:ext cx="10417966" cy="1507957"/>
        </p:xfrm>
        <a:graphic>
          <a:graphicData uri="http://schemas.openxmlformats.org/drawingml/2006/table">
            <a:tbl>
              <a:tblPr firstRow="1" firstCol="1" lastRow="1" lastCol="1" bandRow="1" bandCol="1">
                <a:tableStyleId>{5C22544A-7EE6-4342-B048-85BDC9FD1C3A}</a:tableStyleId>
              </a:tblPr>
              <a:tblGrid>
                <a:gridCol w="2086294">
                  <a:extLst>
                    <a:ext uri="{9D8B030D-6E8A-4147-A177-3AD203B41FA5}">
                      <a16:colId xmlns:a16="http://schemas.microsoft.com/office/drawing/2014/main" val="20000"/>
                    </a:ext>
                  </a:extLst>
                </a:gridCol>
                <a:gridCol w="2081472">
                  <a:extLst>
                    <a:ext uri="{9D8B030D-6E8A-4147-A177-3AD203B41FA5}">
                      <a16:colId xmlns:a16="http://schemas.microsoft.com/office/drawing/2014/main" val="20001"/>
                    </a:ext>
                  </a:extLst>
                </a:gridCol>
                <a:gridCol w="2083400">
                  <a:extLst>
                    <a:ext uri="{9D8B030D-6E8A-4147-A177-3AD203B41FA5}">
                      <a16:colId xmlns:a16="http://schemas.microsoft.com/office/drawing/2014/main" val="20002"/>
                    </a:ext>
                  </a:extLst>
                </a:gridCol>
                <a:gridCol w="2083400">
                  <a:extLst>
                    <a:ext uri="{9D8B030D-6E8A-4147-A177-3AD203B41FA5}">
                      <a16:colId xmlns:a16="http://schemas.microsoft.com/office/drawing/2014/main" val="20003"/>
                    </a:ext>
                  </a:extLst>
                </a:gridCol>
                <a:gridCol w="2083400">
                  <a:extLst>
                    <a:ext uri="{9D8B030D-6E8A-4147-A177-3AD203B41FA5}">
                      <a16:colId xmlns:a16="http://schemas.microsoft.com/office/drawing/2014/main" val="20004"/>
                    </a:ext>
                  </a:extLst>
                </a:gridCol>
              </a:tblGrid>
              <a:tr h="1507957">
                <a:tc>
                  <a:txBody>
                    <a:bodyPr/>
                    <a:lstStyle/>
                    <a:p>
                      <a:pPr marL="2540" marR="233045">
                        <a:lnSpc>
                          <a:spcPct val="106000"/>
                        </a:lnSpc>
                        <a:spcBef>
                          <a:spcPts val="105"/>
                        </a:spcBef>
                        <a:spcAft>
                          <a:spcPts val="0"/>
                        </a:spcAft>
                      </a:pPr>
                      <a:r>
                        <a:rPr lang="en-US" sz="1800" dirty="0">
                          <a:effectLst/>
                        </a:rPr>
                        <a:t>Consider</a:t>
                      </a:r>
                      <a:r>
                        <a:rPr lang="en-US" sz="1800" spc="-70" dirty="0">
                          <a:effectLst/>
                        </a:rPr>
                        <a:t> </a:t>
                      </a:r>
                      <a:r>
                        <a:rPr lang="en-US" sz="1800" dirty="0">
                          <a:effectLst/>
                        </a:rPr>
                        <a:t>the</a:t>
                      </a:r>
                      <a:r>
                        <a:rPr lang="en-US" sz="1800" spc="-70" dirty="0">
                          <a:effectLst/>
                        </a:rPr>
                        <a:t> </a:t>
                      </a:r>
                      <a:r>
                        <a:rPr lang="en-US" sz="1800" dirty="0">
                          <a:effectLst/>
                        </a:rPr>
                        <a:t>ideas of others to help</a:t>
                      </a:r>
                      <a:endParaRPr lang="en-US" sz="2400" dirty="0">
                        <a:effectLst/>
                      </a:endParaRPr>
                    </a:p>
                    <a:p>
                      <a:pPr marL="2540" marR="0">
                        <a:lnSpc>
                          <a:spcPct val="107000"/>
                        </a:lnSpc>
                        <a:spcBef>
                          <a:spcPts val="20"/>
                        </a:spcBef>
                        <a:spcAft>
                          <a:spcPts val="0"/>
                        </a:spcAft>
                      </a:pPr>
                      <a:r>
                        <a:rPr lang="en-US" sz="1800" dirty="0">
                          <a:effectLst/>
                        </a:rPr>
                        <a:t>solve</a:t>
                      </a:r>
                      <a:r>
                        <a:rPr lang="en-US" sz="1800" spc="-35" dirty="0">
                          <a:effectLst/>
                        </a:rPr>
                        <a:t> </a:t>
                      </a:r>
                      <a:r>
                        <a:rPr lang="en-US" sz="1800" spc="-10" dirty="0">
                          <a:effectLst/>
                        </a:rPr>
                        <a:t>problems</a:t>
                      </a:r>
                      <a:endParaRPr lang="en-US" sz="24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endParaRPr lang="en-US" sz="24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endParaRPr lang="en-US" sz="24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r>
                        <a:rPr lang="en-US" sz="1800" b="0" i="0" kern="1200" dirty="0">
                          <a:solidFill>
                            <a:schemeClr val="lt1"/>
                          </a:solidFill>
                          <a:effectLst/>
                          <a:latin typeface="+mn-lt"/>
                          <a:ea typeface="+mn-ea"/>
                          <a:cs typeface="+mn-cs"/>
                        </a:rPr>
                        <a:t>✔</a:t>
                      </a:r>
                      <a:endParaRPr lang="en-US" sz="24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1600" dirty="0">
                          <a:effectLst/>
                        </a:rPr>
                        <a:t> </a:t>
                      </a:r>
                      <a:endParaRPr lang="en-US" sz="24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793279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627" y="653717"/>
            <a:ext cx="10018713" cy="870284"/>
          </a:xfrm>
        </p:spPr>
        <p:txBody>
          <a:bodyPr/>
          <a:lstStyle/>
          <a:p>
            <a:r>
              <a:rPr lang="en-US" dirty="0"/>
              <a:t>Skills Audit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18934278"/>
              </p:ext>
            </p:extLst>
          </p:nvPr>
        </p:nvGraphicFramePr>
        <p:xfrm>
          <a:off x="930443" y="1860884"/>
          <a:ext cx="9505890" cy="2823410"/>
        </p:xfrm>
        <a:graphic>
          <a:graphicData uri="http://schemas.openxmlformats.org/drawingml/2006/table">
            <a:tbl>
              <a:tblPr firstRow="1" firstCol="1" lastRow="1" lastCol="1" bandRow="1" bandCol="1">
                <a:tableStyleId>{5C22544A-7EE6-4342-B048-85BDC9FD1C3A}</a:tableStyleId>
              </a:tblPr>
              <a:tblGrid>
                <a:gridCol w="1901002">
                  <a:extLst>
                    <a:ext uri="{9D8B030D-6E8A-4147-A177-3AD203B41FA5}">
                      <a16:colId xmlns:a16="http://schemas.microsoft.com/office/drawing/2014/main" val="20000"/>
                    </a:ext>
                  </a:extLst>
                </a:gridCol>
                <a:gridCol w="1905402">
                  <a:extLst>
                    <a:ext uri="{9D8B030D-6E8A-4147-A177-3AD203B41FA5}">
                      <a16:colId xmlns:a16="http://schemas.microsoft.com/office/drawing/2014/main" val="20001"/>
                    </a:ext>
                  </a:extLst>
                </a:gridCol>
                <a:gridCol w="1890441">
                  <a:extLst>
                    <a:ext uri="{9D8B030D-6E8A-4147-A177-3AD203B41FA5}">
                      <a16:colId xmlns:a16="http://schemas.microsoft.com/office/drawing/2014/main" val="20002"/>
                    </a:ext>
                  </a:extLst>
                </a:gridCol>
                <a:gridCol w="3809045">
                  <a:extLst>
                    <a:ext uri="{9D8B030D-6E8A-4147-A177-3AD203B41FA5}">
                      <a16:colId xmlns:a16="http://schemas.microsoft.com/office/drawing/2014/main" val="20003"/>
                    </a:ext>
                  </a:extLst>
                </a:gridCol>
              </a:tblGrid>
              <a:tr h="560390">
                <a:tc gridSpan="4">
                  <a:txBody>
                    <a:bodyPr/>
                    <a:lstStyle/>
                    <a:p>
                      <a:pPr marL="4445" marR="0">
                        <a:lnSpc>
                          <a:spcPct val="107000"/>
                        </a:lnSpc>
                        <a:spcBef>
                          <a:spcPts val="55"/>
                        </a:spcBef>
                        <a:spcAft>
                          <a:spcPts val="0"/>
                        </a:spcAft>
                      </a:pPr>
                      <a:r>
                        <a:rPr lang="en-US" sz="1400" spc="-10" dirty="0">
                          <a:effectLst/>
                        </a:rPr>
                        <a:t>Supervisory</a:t>
                      </a:r>
                      <a:r>
                        <a:rPr lang="en-US" sz="1400" spc="35" dirty="0">
                          <a:effectLst/>
                        </a:rPr>
                        <a:t> </a:t>
                      </a:r>
                      <a:r>
                        <a:rPr lang="en-US" sz="1400" spc="-10" dirty="0">
                          <a:effectLst/>
                        </a:rPr>
                        <a:t>Management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354010">
                <a:tc>
                  <a:txBody>
                    <a:bodyPr/>
                    <a:lstStyle/>
                    <a:p>
                      <a:pPr marL="4445" marR="154940">
                        <a:lnSpc>
                          <a:spcPct val="100000"/>
                        </a:lnSpc>
                        <a:spcBef>
                          <a:spcPts val="55"/>
                        </a:spcBef>
                        <a:spcAft>
                          <a:spcPts val="0"/>
                        </a:spcAft>
                      </a:pPr>
                      <a:r>
                        <a:rPr lang="en-US" sz="1400" dirty="0">
                          <a:effectLst/>
                        </a:rPr>
                        <a:t>How much experience</a:t>
                      </a:r>
                      <a:r>
                        <a:rPr lang="en-US" sz="1400" spc="-70" dirty="0">
                          <a:effectLst/>
                        </a:rPr>
                        <a:t> </a:t>
                      </a:r>
                      <a:r>
                        <a:rPr lang="en-US" sz="1400" dirty="0">
                          <a:effectLst/>
                        </a:rPr>
                        <a:t>have</a:t>
                      </a:r>
                      <a:r>
                        <a:rPr lang="en-US" sz="1400" spc="-70" dirty="0">
                          <a:effectLst/>
                        </a:rPr>
                        <a:t> </a:t>
                      </a:r>
                      <a:r>
                        <a:rPr lang="en-US" sz="1400" dirty="0">
                          <a:effectLst/>
                        </a:rPr>
                        <a:t>you had in your role?</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42875" marR="0">
                        <a:lnSpc>
                          <a:spcPct val="107000"/>
                        </a:lnSpc>
                        <a:spcBef>
                          <a:spcPts val="55"/>
                        </a:spcBef>
                        <a:spcAft>
                          <a:spcPts val="0"/>
                        </a:spcAft>
                      </a:pPr>
                      <a:r>
                        <a:rPr lang="en-US" sz="1400">
                          <a:effectLst/>
                        </a:rPr>
                        <a:t>&lt;</a:t>
                      </a:r>
                      <a:r>
                        <a:rPr lang="en-US" sz="1400" spc="-10">
                          <a:effectLst/>
                        </a:rPr>
                        <a:t> </a:t>
                      </a:r>
                      <a:r>
                        <a:rPr lang="en-US" sz="1400">
                          <a:effectLst/>
                        </a:rPr>
                        <a:t>1</a:t>
                      </a:r>
                      <a:r>
                        <a:rPr lang="en-US" sz="1400" spc="-10">
                          <a:effectLst/>
                        </a:rPr>
                        <a:t> month</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3175" marR="0">
                        <a:lnSpc>
                          <a:spcPct val="107000"/>
                        </a:lnSpc>
                        <a:spcBef>
                          <a:spcPts val="55"/>
                        </a:spcBef>
                        <a:spcAft>
                          <a:spcPts val="0"/>
                        </a:spcAft>
                      </a:pPr>
                      <a:r>
                        <a:rPr lang="en-US" sz="1400" dirty="0">
                          <a:effectLst/>
                        </a:rPr>
                        <a:t>1-3</a:t>
                      </a:r>
                      <a:r>
                        <a:rPr lang="en-US" sz="1400" spc="-25" dirty="0">
                          <a:effectLst/>
                        </a:rPr>
                        <a:t> </a:t>
                      </a:r>
                      <a:r>
                        <a:rPr lang="en-US" sz="1400" spc="-10" dirty="0">
                          <a:effectLst/>
                        </a:rPr>
                        <a:t>months</a:t>
                      </a:r>
                      <a:r>
                        <a:rPr lang="en-US" sz="1800" b="0" i="0" kern="1200" dirty="0">
                          <a:solidFill>
                            <a:schemeClr val="dk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905" marR="0">
                        <a:lnSpc>
                          <a:spcPct val="107000"/>
                        </a:lnSpc>
                        <a:spcBef>
                          <a:spcPts val="55"/>
                        </a:spcBef>
                        <a:spcAft>
                          <a:spcPts val="0"/>
                        </a:spcAft>
                      </a:pPr>
                      <a:r>
                        <a:rPr lang="en-US" sz="1400">
                          <a:effectLst/>
                        </a:rPr>
                        <a:t>&gt;</a:t>
                      </a:r>
                      <a:r>
                        <a:rPr lang="en-US" sz="1400" spc="-10">
                          <a:effectLst/>
                        </a:rPr>
                        <a:t> </a:t>
                      </a:r>
                      <a:r>
                        <a:rPr lang="en-US" sz="1400">
                          <a:effectLst/>
                        </a:rPr>
                        <a:t>3</a:t>
                      </a:r>
                      <a:r>
                        <a:rPr lang="en-US" sz="1400" spc="-10">
                          <a:effectLst/>
                        </a:rPr>
                        <a:t> months</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r h="909010">
                <a:tc>
                  <a:txBody>
                    <a:bodyPr/>
                    <a:lstStyle/>
                    <a:p>
                      <a:pPr marL="4445" marR="84455">
                        <a:lnSpc>
                          <a:spcPct val="106000"/>
                        </a:lnSpc>
                        <a:spcBef>
                          <a:spcPts val="70"/>
                        </a:spcBef>
                        <a:spcAft>
                          <a:spcPts val="0"/>
                        </a:spcAft>
                      </a:pPr>
                      <a:r>
                        <a:rPr lang="en-US" sz="1400">
                          <a:effectLst/>
                        </a:rPr>
                        <a:t>How many people have</a:t>
                      </a:r>
                      <a:r>
                        <a:rPr lang="en-US" sz="1400" spc="-70">
                          <a:effectLst/>
                        </a:rPr>
                        <a:t> </a:t>
                      </a:r>
                      <a:r>
                        <a:rPr lang="en-US" sz="1400">
                          <a:effectLst/>
                        </a:rPr>
                        <a:t>you</a:t>
                      </a:r>
                      <a:r>
                        <a:rPr lang="en-US" sz="1400" spc="-65">
                          <a:effectLst/>
                        </a:rPr>
                        <a:t> </a:t>
                      </a:r>
                      <a:r>
                        <a:rPr lang="en-US" sz="1400">
                          <a:effectLst/>
                        </a:rPr>
                        <a:t>managed</a:t>
                      </a:r>
                      <a:r>
                        <a:rPr lang="en-US" sz="1400" spc="-70">
                          <a:effectLst/>
                        </a:rPr>
                        <a:t> </a:t>
                      </a:r>
                      <a:r>
                        <a:rPr lang="en-US" sz="1400">
                          <a:effectLst/>
                        </a:rPr>
                        <a:t>at any one time?</a:t>
                      </a:r>
                      <a:endParaRPr lang="en-US" sz="18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73025" marR="0">
                        <a:lnSpc>
                          <a:spcPct val="107000"/>
                        </a:lnSpc>
                        <a:spcBef>
                          <a:spcPts val="70"/>
                        </a:spcBef>
                        <a:spcAft>
                          <a:spcPts val="0"/>
                        </a:spcAft>
                      </a:pPr>
                      <a:r>
                        <a:rPr lang="en-US" sz="1400" spc="-20" dirty="0">
                          <a:effectLst/>
                        </a:rPr>
                        <a:t>None</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3175" marR="0">
                        <a:lnSpc>
                          <a:spcPct val="107000"/>
                        </a:lnSpc>
                        <a:spcBef>
                          <a:spcPts val="70"/>
                        </a:spcBef>
                        <a:spcAft>
                          <a:spcPts val="0"/>
                        </a:spcAft>
                      </a:pPr>
                      <a:r>
                        <a:rPr lang="en-US" sz="1400" spc="-10" dirty="0">
                          <a:effectLst/>
                        </a:rPr>
                        <a:t>1-</a:t>
                      </a:r>
                      <a:r>
                        <a:rPr lang="en-US" sz="1400" spc="-50" dirty="0">
                          <a:effectLst/>
                        </a:rPr>
                        <a:t>5</a:t>
                      </a:r>
                      <a:r>
                        <a:rPr lang="en-US" sz="1800" b="0" i="0" kern="1200" dirty="0">
                          <a:solidFill>
                            <a:schemeClr val="lt1"/>
                          </a:solidFill>
                          <a:effectLst/>
                          <a:latin typeface="+mn-lt"/>
                          <a:ea typeface="+mn-ea"/>
                          <a:cs typeface="+mn-cs"/>
                        </a:rPr>
                        <a:t>✔</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1905" marR="0">
                        <a:lnSpc>
                          <a:spcPct val="107000"/>
                        </a:lnSpc>
                        <a:spcBef>
                          <a:spcPts val="70"/>
                        </a:spcBef>
                        <a:spcAft>
                          <a:spcPts val="0"/>
                        </a:spcAft>
                      </a:pPr>
                      <a:r>
                        <a:rPr lang="en-US" sz="1400" dirty="0">
                          <a:effectLst/>
                        </a:rPr>
                        <a:t>Above</a:t>
                      </a:r>
                      <a:r>
                        <a:rPr lang="en-US" sz="1400" spc="-35" dirty="0">
                          <a:effectLst/>
                        </a:rPr>
                        <a:t> </a:t>
                      </a:r>
                      <a:r>
                        <a:rPr lang="en-US" sz="1400" spc="-50" dirty="0">
                          <a:effectLst/>
                        </a:rPr>
                        <a:t>5</a:t>
                      </a:r>
                      <a:endParaRPr lang="en-US" sz="18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788776310"/>
              </p:ext>
            </p:extLst>
          </p:nvPr>
        </p:nvGraphicFramePr>
        <p:xfrm>
          <a:off x="914401" y="4860757"/>
          <a:ext cx="9496926" cy="1524000"/>
        </p:xfrm>
        <a:graphic>
          <a:graphicData uri="http://schemas.openxmlformats.org/drawingml/2006/table">
            <a:tbl>
              <a:tblPr firstRow="1" firstCol="1" lastRow="1" lastCol="1" bandRow="1" bandCol="1">
                <a:tableStyleId>{5C22544A-7EE6-4342-B048-85BDC9FD1C3A}</a:tableStyleId>
              </a:tblPr>
              <a:tblGrid>
                <a:gridCol w="1508874">
                  <a:extLst>
                    <a:ext uri="{9D8B030D-6E8A-4147-A177-3AD203B41FA5}">
                      <a16:colId xmlns:a16="http://schemas.microsoft.com/office/drawing/2014/main" val="20000"/>
                    </a:ext>
                  </a:extLst>
                </a:gridCol>
                <a:gridCol w="7988052">
                  <a:extLst>
                    <a:ext uri="{9D8B030D-6E8A-4147-A177-3AD203B41FA5}">
                      <a16:colId xmlns:a16="http://schemas.microsoft.com/office/drawing/2014/main" val="20001"/>
                    </a:ext>
                  </a:extLst>
                </a:gridCol>
              </a:tblGrid>
              <a:tr h="657652">
                <a:tc gridSpan="2">
                  <a:txBody>
                    <a:bodyPr/>
                    <a:lstStyle/>
                    <a:p>
                      <a:pPr marL="1270" marR="0">
                        <a:lnSpc>
                          <a:spcPct val="107000"/>
                        </a:lnSpc>
                        <a:spcBef>
                          <a:spcPts val="90"/>
                        </a:spcBef>
                        <a:spcAft>
                          <a:spcPts val="0"/>
                        </a:spcAft>
                      </a:pPr>
                      <a:r>
                        <a:rPr lang="en-US" sz="2400">
                          <a:effectLst/>
                        </a:rPr>
                        <a:t>I</a:t>
                      </a:r>
                      <a:r>
                        <a:rPr lang="en-US" sz="2400" spc="-30">
                          <a:effectLst/>
                        </a:rPr>
                        <a:t> </a:t>
                      </a:r>
                      <a:r>
                        <a:rPr lang="en-US" sz="2400">
                          <a:effectLst/>
                        </a:rPr>
                        <a:t>declare</a:t>
                      </a:r>
                      <a:r>
                        <a:rPr lang="en-US" sz="2400" spc="-20">
                          <a:effectLst/>
                        </a:rPr>
                        <a:t> </a:t>
                      </a:r>
                      <a:r>
                        <a:rPr lang="en-US" sz="2400">
                          <a:effectLst/>
                        </a:rPr>
                        <a:t>that</a:t>
                      </a:r>
                      <a:r>
                        <a:rPr lang="en-US" sz="2400" spc="-25">
                          <a:effectLst/>
                        </a:rPr>
                        <a:t> </a:t>
                      </a:r>
                      <a:r>
                        <a:rPr lang="en-US" sz="2400">
                          <a:effectLst/>
                        </a:rPr>
                        <a:t>the</a:t>
                      </a:r>
                      <a:r>
                        <a:rPr lang="en-US" sz="2400" spc="-15">
                          <a:effectLst/>
                        </a:rPr>
                        <a:t> </a:t>
                      </a:r>
                      <a:r>
                        <a:rPr lang="en-US" sz="2400">
                          <a:effectLst/>
                        </a:rPr>
                        <a:t>information</a:t>
                      </a:r>
                      <a:r>
                        <a:rPr lang="en-US" sz="2400" spc="-15">
                          <a:effectLst/>
                        </a:rPr>
                        <a:t> </a:t>
                      </a:r>
                      <a:r>
                        <a:rPr lang="en-US" sz="2400">
                          <a:effectLst/>
                        </a:rPr>
                        <a:t>given</a:t>
                      </a:r>
                      <a:r>
                        <a:rPr lang="en-US" sz="2400" spc="-25">
                          <a:effectLst/>
                        </a:rPr>
                        <a:t> </a:t>
                      </a:r>
                      <a:r>
                        <a:rPr lang="en-US" sz="2400">
                          <a:effectLst/>
                        </a:rPr>
                        <a:t>in</a:t>
                      </a:r>
                      <a:r>
                        <a:rPr lang="en-US" sz="2400" spc="-20">
                          <a:effectLst/>
                        </a:rPr>
                        <a:t> </a:t>
                      </a:r>
                      <a:r>
                        <a:rPr lang="en-US" sz="2400">
                          <a:effectLst/>
                        </a:rPr>
                        <a:t>this</a:t>
                      </a:r>
                      <a:r>
                        <a:rPr lang="en-US" sz="2400" spc="-25">
                          <a:effectLst/>
                        </a:rPr>
                        <a:t> </a:t>
                      </a:r>
                      <a:r>
                        <a:rPr lang="en-US" sz="2400">
                          <a:effectLst/>
                        </a:rPr>
                        <a:t>form</a:t>
                      </a:r>
                      <a:r>
                        <a:rPr lang="en-US" sz="2400" spc="-25">
                          <a:effectLst/>
                        </a:rPr>
                        <a:t> </a:t>
                      </a:r>
                      <a:r>
                        <a:rPr lang="en-US" sz="2400">
                          <a:effectLst/>
                        </a:rPr>
                        <a:t>is</a:t>
                      </a:r>
                      <a:r>
                        <a:rPr lang="en-US" sz="2400" spc="-25">
                          <a:effectLst/>
                        </a:rPr>
                        <a:t> </a:t>
                      </a:r>
                      <a:r>
                        <a:rPr lang="en-US" sz="2400" spc="-20">
                          <a:effectLst/>
                        </a:rPr>
                        <a:t>true</a:t>
                      </a:r>
                      <a:endParaRPr lang="en-US" sz="32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hMerge="1">
                  <a:txBody>
                    <a:bodyPr/>
                    <a:lstStyle/>
                    <a:p>
                      <a:endParaRPr lang="en-US"/>
                    </a:p>
                  </a:txBody>
                  <a:tcPr/>
                </a:tc>
                <a:extLst>
                  <a:ext uri="{0D108BD9-81ED-4DB2-BD59-A6C34878D82A}">
                    <a16:rowId xmlns:a16="http://schemas.microsoft.com/office/drawing/2014/main" val="10000"/>
                  </a:ext>
                </a:extLst>
              </a:tr>
              <a:tr h="433174">
                <a:tc>
                  <a:txBody>
                    <a:bodyPr/>
                    <a:lstStyle/>
                    <a:p>
                      <a:pPr marL="1270" marR="0">
                        <a:lnSpc>
                          <a:spcPct val="107000"/>
                        </a:lnSpc>
                        <a:spcBef>
                          <a:spcPts val="80"/>
                        </a:spcBef>
                        <a:spcAft>
                          <a:spcPts val="0"/>
                        </a:spcAft>
                      </a:pPr>
                      <a:r>
                        <a:rPr lang="en-US" sz="2400" spc="-10">
                          <a:effectLst/>
                        </a:rPr>
                        <a:t>Signed</a:t>
                      </a:r>
                      <a:endParaRPr lang="en-US" sz="32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2000">
                          <a:effectLst/>
                        </a:rPr>
                        <a:t> </a:t>
                      </a:r>
                      <a:endParaRPr lang="en-US" sz="32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r h="433174">
                <a:tc>
                  <a:txBody>
                    <a:bodyPr/>
                    <a:lstStyle/>
                    <a:p>
                      <a:pPr marL="1270" marR="0">
                        <a:lnSpc>
                          <a:spcPct val="107000"/>
                        </a:lnSpc>
                        <a:spcBef>
                          <a:spcPts val="90"/>
                        </a:spcBef>
                        <a:spcAft>
                          <a:spcPts val="0"/>
                        </a:spcAft>
                      </a:pPr>
                      <a:r>
                        <a:rPr lang="en-US" sz="2400" spc="-20">
                          <a:effectLst/>
                        </a:rPr>
                        <a:t>Date</a:t>
                      </a:r>
                      <a:endParaRPr lang="en-US" sz="320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0"/>
                        </a:spcAft>
                      </a:pPr>
                      <a:r>
                        <a:rPr lang="en-US" sz="2000" dirty="0">
                          <a:effectLst/>
                        </a:rPr>
                        <a:t> </a:t>
                      </a:r>
                      <a:endParaRPr lang="en-US" sz="3200" dirty="0">
                        <a:effectLst/>
                        <a:latin typeface="Arial" panose="020B0604020202020204" pitchFamily="34" charset="0"/>
                        <a:ea typeface="Arial" panose="020B060402020202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57872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600" dirty="0"/>
              <a:t>Training and development needs</a:t>
            </a:r>
          </a:p>
        </p:txBody>
      </p:sp>
      <p:sp>
        <p:nvSpPr>
          <p:cNvPr id="3" name="Content Placeholder 2"/>
          <p:cNvSpPr>
            <a:spLocks noGrp="1"/>
          </p:cNvSpPr>
          <p:nvPr>
            <p:ph idx="1"/>
          </p:nvPr>
        </p:nvSpPr>
        <p:spPr>
          <a:xfrm>
            <a:off x="646111" y="2197297"/>
            <a:ext cx="10583363" cy="4195481"/>
          </a:xfrm>
        </p:spPr>
        <p:txBody>
          <a:bodyPr>
            <a:noAutofit/>
          </a:bodyPr>
          <a:lstStyle/>
          <a:p>
            <a:pPr marL="0" indent="0" algn="just">
              <a:buNone/>
            </a:pPr>
            <a:r>
              <a:rPr lang="en-US" sz="2400" dirty="0"/>
              <a:t>Based on the knowledge, skills, and behaviors required for a successful HR officer across different departments, I have conducted a personal skills audit and SWOT analysis. While my information technology skills are good, and my communication and problem-solving skills are adequate, I have identified the following training and development needs:</a:t>
            </a:r>
          </a:p>
          <a:p>
            <a:pPr algn="just"/>
            <a:r>
              <a:rPr lang="en-US" sz="2400" dirty="0"/>
              <a:t>Developing Analytical Skills: In order to make data-driven decisions and effectively analyze data, I need to enhance my analytical skills. This can be achieved through training programs focused on data analysis and interpretation.</a:t>
            </a:r>
          </a:p>
          <a:p>
            <a:pPr algn="just"/>
            <a:endParaRPr lang="en-US" sz="2400" dirty="0"/>
          </a:p>
        </p:txBody>
      </p:sp>
    </p:spTree>
    <p:extLst>
      <p:ext uri="{BB962C8B-B14F-4D97-AF65-F5344CB8AC3E}">
        <p14:creationId xmlns:p14="http://schemas.microsoft.com/office/powerpoint/2010/main" val="2735225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Benefits of producing an HR officer for the firm through good training and development</a:t>
            </a:r>
          </a:p>
        </p:txBody>
      </p:sp>
      <p:sp>
        <p:nvSpPr>
          <p:cNvPr id="3" name="Content Placeholder 2"/>
          <p:cNvSpPr>
            <a:spLocks noGrp="1"/>
          </p:cNvSpPr>
          <p:nvPr>
            <p:ph idx="1"/>
          </p:nvPr>
        </p:nvSpPr>
        <p:spPr>
          <a:xfrm>
            <a:off x="264312" y="1864232"/>
            <a:ext cx="7834659" cy="4428093"/>
          </a:xfrm>
        </p:spPr>
        <p:txBody>
          <a:bodyPr>
            <a:noAutofit/>
          </a:bodyPr>
          <a:lstStyle/>
          <a:p>
            <a:pPr algn="just"/>
            <a:r>
              <a:rPr lang="en-US" sz="2400" dirty="0"/>
              <a:t>Developing HR officers through effective training and development programs can have significant benefits for both the individual and the organization. In the context of Morrison, some potential benefits include:</a:t>
            </a:r>
          </a:p>
          <a:p>
            <a:pPr algn="just"/>
            <a:r>
              <a:rPr lang="en-US" sz="2400" dirty="0"/>
              <a:t>Improved Employee Engagement: By providing effective training and development programs to HR officers, Morrison can enhance their skills and knowledge, allowing them to better support employees across the organization.(O'Leary, 2019).</a:t>
            </a:r>
          </a:p>
          <a:p>
            <a:pPr algn="just"/>
            <a:endParaRPr lang="en-US" sz="2400" dirty="0"/>
          </a:p>
        </p:txBody>
      </p:sp>
      <p:pic>
        <p:nvPicPr>
          <p:cNvPr id="7170" name="Picture 2"/>
          <p:cNvPicPr>
            <a:picLocks noChangeAspect="1" noChangeArrowheads="1"/>
          </p:cNvPicPr>
          <p:nvPr/>
        </p:nvPicPr>
        <p:blipFill>
          <a:blip r:embed="rId3"/>
          <a:srcRect/>
          <a:stretch>
            <a:fillRect/>
          </a:stretch>
        </p:blipFill>
        <p:spPr bwMode="auto">
          <a:xfrm>
            <a:off x="8128001" y="2138135"/>
            <a:ext cx="4064000" cy="3493408"/>
          </a:xfrm>
          <a:prstGeom prst="rect">
            <a:avLst/>
          </a:prstGeom>
          <a:noFill/>
          <a:ln w="9525">
            <a:noFill/>
            <a:miter lim="800000"/>
            <a:headEnd/>
            <a:tailEnd/>
          </a:ln>
          <a:effectLst/>
        </p:spPr>
      </p:pic>
    </p:spTree>
    <p:extLst>
      <p:ext uri="{BB962C8B-B14F-4D97-AF65-F5344CB8AC3E}">
        <p14:creationId xmlns:p14="http://schemas.microsoft.com/office/powerpoint/2010/main" val="3824304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600" dirty="0"/>
              <a:t>Advantages to the individual of training and developing an HR officer effectively</a:t>
            </a:r>
          </a:p>
        </p:txBody>
      </p:sp>
      <p:sp>
        <p:nvSpPr>
          <p:cNvPr id="3" name="Content Placeholder 2"/>
          <p:cNvSpPr>
            <a:spLocks noGrp="1"/>
          </p:cNvSpPr>
          <p:nvPr>
            <p:ph idx="1"/>
          </p:nvPr>
        </p:nvSpPr>
        <p:spPr>
          <a:xfrm>
            <a:off x="0" y="1967361"/>
            <a:ext cx="9216571" cy="4195481"/>
          </a:xfrm>
        </p:spPr>
        <p:txBody>
          <a:bodyPr>
            <a:noAutofit/>
          </a:bodyPr>
          <a:lstStyle/>
          <a:p>
            <a:pPr algn="just"/>
            <a:r>
              <a:rPr lang="en-US" sz="2400" dirty="0"/>
              <a:t>For the individual, effective training and development can lead to:</a:t>
            </a:r>
          </a:p>
          <a:p>
            <a:pPr lvl="1" algn="just"/>
            <a:r>
              <a:rPr lang="en-US" sz="2000" dirty="0"/>
              <a:t>Improved Job Satisfaction: HR officers who receive effective training and development programs are likely to have a greater sense of job satisfaction, as they feel valued and supported by their organization.</a:t>
            </a:r>
          </a:p>
          <a:p>
            <a:pPr lvl="1" algn="just"/>
            <a:r>
              <a:rPr lang="en-US" sz="2000" dirty="0"/>
              <a:t>Career Advancement: Effective training and development can provide HR officers with the skills and knowledge needed to advance their careers within the organization(Egan, 2018).</a:t>
            </a:r>
          </a:p>
          <a:p>
            <a:pPr lvl="1" algn="just"/>
            <a:r>
              <a:rPr lang="en-US" sz="2000" dirty="0"/>
              <a:t>Increased Compensation: HR officers who are trained and developed effectively may be eligible for increased compensation, as their improved skills and knowledge can add value to the organization.</a:t>
            </a:r>
          </a:p>
          <a:p>
            <a:pPr algn="just"/>
            <a:endParaRPr lang="en-US" sz="2400" dirty="0"/>
          </a:p>
        </p:txBody>
      </p:sp>
      <p:pic>
        <p:nvPicPr>
          <p:cNvPr id="6146" name="Picture 2"/>
          <p:cNvPicPr>
            <a:picLocks noChangeAspect="1" noChangeArrowheads="1"/>
          </p:cNvPicPr>
          <p:nvPr/>
        </p:nvPicPr>
        <p:blipFill>
          <a:blip r:embed="rId3"/>
          <a:srcRect/>
          <a:stretch>
            <a:fillRect/>
          </a:stretch>
        </p:blipFill>
        <p:spPr bwMode="auto">
          <a:xfrm>
            <a:off x="9318171" y="2119086"/>
            <a:ext cx="2873829" cy="3381828"/>
          </a:xfrm>
          <a:prstGeom prst="rect">
            <a:avLst/>
          </a:prstGeom>
          <a:noFill/>
          <a:ln w="9525">
            <a:noFill/>
            <a:miter lim="800000"/>
            <a:headEnd/>
            <a:tailEnd/>
          </a:ln>
          <a:effectLst/>
        </p:spPr>
      </p:pic>
    </p:spTree>
    <p:extLst>
      <p:ext uri="{BB962C8B-B14F-4D97-AF65-F5344CB8AC3E}">
        <p14:creationId xmlns:p14="http://schemas.microsoft.com/office/powerpoint/2010/main" val="2081663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174398" y="1849718"/>
            <a:ext cx="7489145" cy="4195481"/>
          </a:xfrm>
        </p:spPr>
        <p:txBody>
          <a:bodyPr>
            <a:normAutofit fontScale="92500"/>
          </a:bodyPr>
          <a:lstStyle/>
          <a:p>
            <a:pPr algn="just"/>
            <a:r>
              <a:rPr lang="en-US" sz="2800" dirty="0"/>
              <a:t>In conclusion, the role of HR officers at Morrison requires a range of knowledge, skills, and behaviors across different departments. </a:t>
            </a:r>
          </a:p>
          <a:p>
            <a:pPr algn="just"/>
            <a:r>
              <a:rPr lang="en-US" sz="2800" dirty="0"/>
              <a:t>Effective training and development programs can benefit both the individual and the organization, including improved employee engagement, recruitment and retention, compliance, and organizational effectiveness(Chong &amp; Chong, 2019). </a:t>
            </a:r>
          </a:p>
        </p:txBody>
      </p:sp>
      <p:pic>
        <p:nvPicPr>
          <p:cNvPr id="5122" name="Picture 2"/>
          <p:cNvPicPr>
            <a:picLocks noChangeAspect="1" noChangeArrowheads="1"/>
          </p:cNvPicPr>
          <p:nvPr/>
        </p:nvPicPr>
        <p:blipFill>
          <a:blip r:embed="rId3"/>
          <a:srcRect/>
          <a:stretch>
            <a:fillRect/>
          </a:stretch>
        </p:blipFill>
        <p:spPr bwMode="auto">
          <a:xfrm>
            <a:off x="7794170" y="1712686"/>
            <a:ext cx="4109122" cy="3846285"/>
          </a:xfrm>
          <a:prstGeom prst="rect">
            <a:avLst/>
          </a:prstGeom>
          <a:noFill/>
          <a:ln w="9525">
            <a:noFill/>
            <a:miter lim="800000"/>
            <a:headEnd/>
            <a:tailEnd/>
          </a:ln>
          <a:effectLst/>
        </p:spPr>
      </p:pic>
    </p:spTree>
    <p:extLst>
      <p:ext uri="{BB962C8B-B14F-4D97-AF65-F5344CB8AC3E}">
        <p14:creationId xmlns:p14="http://schemas.microsoft.com/office/powerpoint/2010/main" val="2201732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46111" y="1427748"/>
            <a:ext cx="10743783" cy="4820652"/>
          </a:xfrm>
        </p:spPr>
        <p:txBody>
          <a:bodyPr>
            <a:noAutofit/>
          </a:bodyPr>
          <a:lstStyle/>
          <a:p>
            <a:pPr algn="just"/>
            <a:r>
              <a:rPr lang="en-US" sz="1200" dirty="0"/>
              <a:t>Cain, A. (2020). Developing Analytical Skills for HR Professionals: A Guide to Data Analysis and Interpretation. Routledge.</a:t>
            </a:r>
          </a:p>
          <a:p>
            <a:pPr algn="just"/>
            <a:r>
              <a:rPr lang="en-US" sz="1200" dirty="0"/>
              <a:t>Chong, S. C., &amp; Chong, K. Y. (2019). The Impact of Interpersonal Skills on Employee Engagement: Evidence from a Large Retail Organization. Journal of Business and Psychology, 34(2), 227-240.</a:t>
            </a:r>
          </a:p>
          <a:p>
            <a:pPr algn="just"/>
            <a:r>
              <a:rPr lang="en-US" sz="1200" dirty="0"/>
              <a:t>Egan, J. (2018). Organizational Skills for HR Professionals: Strategies for Managing Multiple Priorities and Deadlines. SHRM Foundation.</a:t>
            </a:r>
          </a:p>
          <a:p>
            <a:pPr algn="just"/>
            <a:r>
              <a:rPr lang="en-US" sz="1200" dirty="0" err="1"/>
              <a:t>Karkoulian</a:t>
            </a:r>
            <a:r>
              <a:rPr lang="en-US" sz="1200" dirty="0"/>
              <a:t>, S., &amp; </a:t>
            </a:r>
            <a:r>
              <a:rPr lang="en-US" sz="1200" dirty="0" err="1"/>
              <a:t>Karkoulian</a:t>
            </a:r>
            <a:r>
              <a:rPr lang="en-US" sz="1200" dirty="0"/>
              <a:t>, M. (2018). The Role of Adaptability in HR: An Investigation of the Relationship between Adaptability and Job Performance. International Journal of Business and Management, 13(4), 1-10.</a:t>
            </a:r>
          </a:p>
          <a:p>
            <a:pPr algn="just"/>
            <a:r>
              <a:rPr lang="en-US" sz="1200" dirty="0"/>
              <a:t>O'Leary, D. (2019). Attention to Detail in HR: Best Practices for Avoiding Errors and Ensuring Accuracy. Society for Human Resource Management.</a:t>
            </a:r>
          </a:p>
          <a:p>
            <a:pPr algn="just"/>
            <a:r>
              <a:rPr lang="en-US" sz="1200" dirty="0" err="1"/>
              <a:t>Asfaw</a:t>
            </a:r>
            <a:r>
              <a:rPr lang="en-US" sz="1200" dirty="0"/>
              <a:t>, A.M., </a:t>
            </a:r>
            <a:r>
              <a:rPr lang="en-US" sz="1200" dirty="0" err="1"/>
              <a:t>Argaw</a:t>
            </a:r>
            <a:r>
              <a:rPr lang="en-US" sz="1200" dirty="0"/>
              <a:t>, M.D. and </a:t>
            </a:r>
            <a:r>
              <a:rPr lang="en-US" sz="1200" dirty="0" err="1"/>
              <a:t>Bayissa</a:t>
            </a:r>
            <a:r>
              <a:rPr lang="en-US" sz="1200" dirty="0"/>
              <a:t>, L., 2015. The impact of training and development on employee performance and effectiveness: A case study of District Five Administration Office, Bole Sub-City, Addis Ababa, Ethiopia. </a:t>
            </a:r>
            <a:r>
              <a:rPr lang="en-US" sz="1200" i="1" dirty="0"/>
              <a:t>Journal of Human Resource and Sustainability Studies</a:t>
            </a:r>
            <a:r>
              <a:rPr lang="en-US" sz="1200" dirty="0"/>
              <a:t>, </a:t>
            </a:r>
            <a:r>
              <a:rPr lang="en-US" sz="1200" i="1" dirty="0"/>
              <a:t>3</a:t>
            </a:r>
            <a:r>
              <a:rPr lang="en-US" sz="1200" dirty="0"/>
              <a:t>(04), p.188.</a:t>
            </a:r>
          </a:p>
          <a:p>
            <a:pPr algn="just"/>
            <a:r>
              <a:rPr lang="en-US" sz="1200" dirty="0"/>
              <a:t>Rodriguez, J. and Walters, K., 2017. The importance of training and development in employee performance and evaluation. </a:t>
            </a:r>
            <a:r>
              <a:rPr lang="en-US" sz="1200" i="1" dirty="0"/>
              <a:t>World Wide Journal of Multidisciplinary Research and Development</a:t>
            </a:r>
            <a:r>
              <a:rPr lang="en-US" sz="1200" dirty="0"/>
              <a:t>, </a:t>
            </a:r>
            <a:r>
              <a:rPr lang="en-US" sz="1200" i="1" dirty="0"/>
              <a:t>3</a:t>
            </a:r>
            <a:r>
              <a:rPr lang="en-US" sz="1200" dirty="0"/>
              <a:t>(10), pp.206-212.</a:t>
            </a:r>
          </a:p>
          <a:p>
            <a:pPr algn="just"/>
            <a:r>
              <a:rPr lang="en-US" sz="1200" dirty="0"/>
              <a:t>Obi-</a:t>
            </a:r>
            <a:r>
              <a:rPr lang="en-US" sz="1200" dirty="0" err="1"/>
              <a:t>Anike</a:t>
            </a:r>
            <a:r>
              <a:rPr lang="en-US" sz="1200" dirty="0"/>
              <a:t>, H.O. and </a:t>
            </a:r>
            <a:r>
              <a:rPr lang="en-US" sz="1200" dirty="0" err="1"/>
              <a:t>Ekwe</a:t>
            </a:r>
            <a:r>
              <a:rPr lang="en-US" sz="1200" dirty="0"/>
              <a:t>, M.C., 2014. Impact of training and development on organizational effectiveness: Evidence from selected public sector organizations in Nigeria. </a:t>
            </a:r>
            <a:r>
              <a:rPr lang="en-US" sz="1200" i="1" dirty="0"/>
              <a:t>European Journal of Business and Management</a:t>
            </a:r>
            <a:r>
              <a:rPr lang="en-US" sz="1200" dirty="0"/>
              <a:t>, </a:t>
            </a:r>
            <a:r>
              <a:rPr lang="en-US" sz="1200" i="1" dirty="0"/>
              <a:t>6</a:t>
            </a:r>
            <a:r>
              <a:rPr lang="en-US" sz="1200" dirty="0"/>
              <a:t>(29), pp.66-75.</a:t>
            </a:r>
          </a:p>
          <a:p>
            <a:pPr algn="just"/>
            <a:r>
              <a:rPr lang="en-US" sz="1200" dirty="0" err="1"/>
              <a:t>Kum</a:t>
            </a:r>
            <a:r>
              <a:rPr lang="en-US" sz="1200" dirty="0"/>
              <a:t>, F.D., Cowden, R. and </a:t>
            </a:r>
            <a:r>
              <a:rPr lang="en-US" sz="1200" dirty="0" err="1"/>
              <a:t>Karodia</a:t>
            </a:r>
            <a:r>
              <a:rPr lang="en-US" sz="1200" dirty="0"/>
              <a:t>, A.M., 2014. The impact of training and development on employee performance: A case study of ESCON Consulting. </a:t>
            </a:r>
            <a:r>
              <a:rPr lang="en-US" sz="1200" i="1" dirty="0"/>
              <a:t>Singaporean Journal of Business Economics and Management Studies</a:t>
            </a:r>
            <a:r>
              <a:rPr lang="en-US" sz="1200" dirty="0"/>
              <a:t>, </a:t>
            </a:r>
            <a:r>
              <a:rPr lang="en-US" sz="1200" i="1" dirty="0"/>
              <a:t>3</a:t>
            </a:r>
            <a:r>
              <a:rPr lang="en-US" sz="1200" dirty="0"/>
              <a:t>(3), pp.72-105.</a:t>
            </a:r>
          </a:p>
          <a:p>
            <a:pPr algn="just"/>
            <a:r>
              <a:rPr lang="en-US" sz="1200" dirty="0" err="1"/>
              <a:t>Haider</a:t>
            </a:r>
            <a:r>
              <a:rPr lang="en-US" sz="1200" dirty="0"/>
              <a:t>, M., </a:t>
            </a:r>
            <a:r>
              <a:rPr lang="en-US" sz="1200" dirty="0" err="1"/>
              <a:t>Rasli</a:t>
            </a:r>
            <a:r>
              <a:rPr lang="en-US" sz="1200" dirty="0"/>
              <a:t>, A., Akhtar, C.S., </a:t>
            </a:r>
            <a:r>
              <a:rPr lang="en-US" sz="1200" dirty="0" err="1"/>
              <a:t>Yusoff</a:t>
            </a:r>
            <a:r>
              <a:rPr lang="en-US" sz="1200" dirty="0"/>
              <a:t>, R.B.M., Malik, O.M., </a:t>
            </a:r>
            <a:r>
              <a:rPr lang="en-US" sz="1200" dirty="0" err="1"/>
              <a:t>Aamir</a:t>
            </a:r>
            <a:r>
              <a:rPr lang="en-US" sz="1200" dirty="0"/>
              <a:t>, A., </a:t>
            </a:r>
            <a:r>
              <a:rPr lang="en-US" sz="1200" dirty="0" err="1"/>
              <a:t>Arif</a:t>
            </a:r>
            <a:r>
              <a:rPr lang="en-US" sz="1200" dirty="0"/>
              <a:t>, A., </a:t>
            </a:r>
            <a:r>
              <a:rPr lang="en-US" sz="1200" dirty="0" err="1"/>
              <a:t>Naveed</a:t>
            </a:r>
            <a:r>
              <a:rPr lang="en-US" sz="1200" dirty="0"/>
              <a:t>, S. and Tariq, F., 2015. The impact of human resource practices on employee retention in the telecom sector. </a:t>
            </a:r>
            <a:r>
              <a:rPr lang="en-US" sz="1200" i="1" dirty="0"/>
              <a:t>International Journal of Economics and Financial Issues</a:t>
            </a:r>
            <a:r>
              <a:rPr lang="en-US" sz="1200" dirty="0"/>
              <a:t>, </a:t>
            </a:r>
            <a:r>
              <a:rPr lang="en-US" sz="1200" i="1" dirty="0"/>
              <a:t>5</a:t>
            </a:r>
            <a:r>
              <a:rPr lang="en-US" sz="1200" dirty="0"/>
              <a:t>(1), pp.63-69..J. and Phillips, P.P., 2016. </a:t>
            </a:r>
            <a:r>
              <a:rPr lang="en-US" sz="1200" i="1" dirty="0"/>
              <a:t>Handbook of training evaluation and measurement methods</a:t>
            </a:r>
            <a:r>
              <a:rPr lang="en-US" sz="1200" dirty="0"/>
              <a:t>. Routledge.</a:t>
            </a:r>
          </a:p>
        </p:txBody>
      </p:sp>
    </p:spTree>
    <p:extLst>
      <p:ext uri="{BB962C8B-B14F-4D97-AF65-F5344CB8AC3E}">
        <p14:creationId xmlns:p14="http://schemas.microsoft.com/office/powerpoint/2010/main" val="1437065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78</TotalTime>
  <Words>2394</Words>
  <Application>Microsoft Office PowerPoint</Application>
  <PresentationFormat>Widescreen</PresentationFormat>
  <Paragraphs>254</Paragraphs>
  <Slides>17</Slides>
  <Notes>12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Training and Development needs for a HR officer</vt:lpstr>
      <vt:lpstr>TABLE OF CONTENT </vt:lpstr>
      <vt:lpstr>Introduction</vt:lpstr>
      <vt:lpstr>Overview of Chosen organization</vt:lpstr>
      <vt:lpstr>Knowledge a HR officer should have across the departments</vt:lpstr>
      <vt:lpstr>Skills a HR officer should have across the departments</vt:lpstr>
      <vt:lpstr>Behaviors a HR officer should have across the departments</vt:lpstr>
      <vt:lpstr>SWOT analysis</vt:lpstr>
      <vt:lpstr>Skills Audit</vt:lpstr>
      <vt:lpstr>Skills Audit</vt:lpstr>
      <vt:lpstr>Skills Audit</vt:lpstr>
      <vt:lpstr>Skills Audit</vt:lpstr>
      <vt:lpstr>Training and development needs</vt:lpstr>
      <vt:lpstr>Benefits of producing an HR officer for the firm through good training and development</vt:lpstr>
      <vt:lpstr>Advantages to the individual of training and developing an HR officer effectively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Windows User</dc:creator>
  <cp:lastModifiedBy>Alexandra Avadani</cp:lastModifiedBy>
  <cp:revision>17</cp:revision>
  <dcterms:created xsi:type="dcterms:W3CDTF">2023-03-24T15:43:34Z</dcterms:created>
  <dcterms:modified xsi:type="dcterms:W3CDTF">2023-03-25T22:54:55Z</dcterms:modified>
</cp:coreProperties>
</file>