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4" r:id="rId8"/>
    <p:sldId id="265" r:id="rId9"/>
    <p:sldId id="267" r:id="rId10"/>
    <p:sldId id="268" r:id="rId11"/>
    <p:sldId id="269" r:id="rId12"/>
    <p:sldId id="283" r:id="rId13"/>
    <p:sldId id="286" r:id="rId14"/>
    <p:sldId id="285" r:id="rId15"/>
    <p:sldId id="287" r:id="rId16"/>
    <p:sldId id="288" r:id="rId17"/>
    <p:sldId id="290" r:id="rId18"/>
    <p:sldId id="291" r:id="rId19"/>
    <p:sldId id="289" r:id="rId20"/>
    <p:sldId id="270" r:id="rId21"/>
    <p:sldId id="272" r:id="rId22"/>
    <p:sldId id="274" r:id="rId23"/>
    <p:sldId id="275" r:id="rId24"/>
    <p:sldId id="276" r:id="rId25"/>
    <p:sldId id="26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2822437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927773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98005190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85940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8775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427253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05337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46038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771236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843147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109052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14/12/2017</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6471341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6712"/>
            <a:ext cx="8229600" cy="1828800"/>
          </a:xfrm>
        </p:spPr>
        <p:txBody>
          <a:bodyPr>
            <a:normAutofit fontScale="90000"/>
          </a:bodyPr>
          <a:lstStyle/>
          <a:p>
            <a:r>
              <a:rPr lang="en-GB" dirty="0" smtClean="0">
                <a:solidFill>
                  <a:schemeClr val="bg1"/>
                </a:solidFill>
              </a:rPr>
              <a:t>Athens and Rome: Life and Culture in Classical Antiquity</a:t>
            </a:r>
            <a:endParaRPr lang="en-GB" dirty="0">
              <a:solidFill>
                <a:schemeClr val="bg1"/>
              </a:solidFill>
            </a:endParaRPr>
          </a:p>
        </p:txBody>
      </p:sp>
      <p:sp>
        <p:nvSpPr>
          <p:cNvPr id="3" name="Subtitle 2"/>
          <p:cNvSpPr>
            <a:spLocks noGrp="1"/>
          </p:cNvSpPr>
          <p:nvPr>
            <p:ph type="subTitle" idx="1"/>
          </p:nvPr>
        </p:nvSpPr>
        <p:spPr>
          <a:xfrm>
            <a:off x="1331640" y="5229200"/>
            <a:ext cx="6400800" cy="1248544"/>
          </a:xfrm>
        </p:spPr>
        <p:txBody>
          <a:bodyPr>
            <a:normAutofit/>
          </a:bodyPr>
          <a:lstStyle/>
          <a:p>
            <a:r>
              <a:rPr lang="en-GB" b="1" dirty="0" smtClean="0">
                <a:solidFill>
                  <a:schemeClr val="bg1"/>
                </a:solidFill>
              </a:rPr>
              <a:t>CLCS4007</a:t>
            </a:r>
          </a:p>
        </p:txBody>
      </p:sp>
      <p:sp>
        <p:nvSpPr>
          <p:cNvPr id="4" name="Subtitle 2"/>
          <p:cNvSpPr txBox="1">
            <a:spLocks/>
          </p:cNvSpPr>
          <p:nvPr/>
        </p:nvSpPr>
        <p:spPr>
          <a:xfrm>
            <a:off x="539552" y="3212976"/>
            <a:ext cx="8280920" cy="2088232"/>
          </a:xfrm>
          <a:prstGeom prst="rect">
            <a:avLst/>
          </a:prstGeom>
        </p:spPr>
        <p:txBody>
          <a:bodyPr vert="horz">
            <a:normAutofit fontScale="92500" lnSpcReduction="10000"/>
          </a:bodyPr>
          <a:lstStyle/>
          <a:p>
            <a:pPr algn="ctr">
              <a:spcBef>
                <a:spcPct val="20000"/>
              </a:spcBef>
              <a:buClr>
                <a:prstClr val="white">
                  <a:shade val="95000"/>
                </a:prstClr>
              </a:buClr>
              <a:buSzPct val="65000"/>
              <a:defRPr/>
            </a:pPr>
            <a:endParaRPr lang="en-GB" sz="3600" dirty="0">
              <a:solidFill>
                <a:prstClr val="black"/>
              </a:solidFill>
            </a:endParaRPr>
          </a:p>
          <a:p>
            <a:pPr algn="ctr">
              <a:spcBef>
                <a:spcPct val="20000"/>
              </a:spcBef>
              <a:buClr>
                <a:prstClr val="white">
                  <a:shade val="95000"/>
                </a:prstClr>
              </a:buClr>
              <a:buSzPct val="65000"/>
              <a:defRPr/>
            </a:pPr>
            <a:r>
              <a:rPr lang="en-GB" sz="3100" dirty="0">
                <a:solidFill>
                  <a:prstClr val="black"/>
                </a:solidFill>
              </a:rPr>
              <a:t>Lecture </a:t>
            </a:r>
            <a:r>
              <a:rPr lang="en-GB" sz="3100" dirty="0" smtClean="0">
                <a:solidFill>
                  <a:prstClr val="black"/>
                </a:solidFill>
              </a:rPr>
              <a:t>16 </a:t>
            </a:r>
            <a:r>
              <a:rPr lang="en-GB" sz="3100" dirty="0">
                <a:solidFill>
                  <a:prstClr val="black"/>
                </a:solidFill>
              </a:rPr>
              <a:t>– </a:t>
            </a:r>
            <a:r>
              <a:rPr lang="en-GB" sz="3100" dirty="0" smtClean="0">
                <a:solidFill>
                  <a:prstClr val="black"/>
                </a:solidFill>
              </a:rPr>
              <a:t>Reception Studies</a:t>
            </a:r>
            <a:r>
              <a:rPr lang="en-GB" sz="3100" i="1" dirty="0">
                <a:solidFill>
                  <a:prstClr val="black"/>
                </a:solidFill>
              </a:rPr>
              <a:t>	</a:t>
            </a:r>
          </a:p>
          <a:p>
            <a:pPr algn="ctr">
              <a:spcBef>
                <a:spcPct val="20000"/>
              </a:spcBef>
              <a:buClr>
                <a:prstClr val="white">
                  <a:shade val="95000"/>
                </a:prstClr>
              </a:buClr>
              <a:buSzPct val="65000"/>
              <a:defRPr/>
            </a:pPr>
            <a:endParaRPr lang="en-GB" sz="3100" dirty="0">
              <a:solidFill>
                <a:prstClr val="black"/>
              </a:solidFill>
            </a:endParaRPr>
          </a:p>
          <a:p>
            <a:pPr algn="ctr">
              <a:spcBef>
                <a:spcPct val="20000"/>
              </a:spcBef>
              <a:buClr>
                <a:prstClr val="white">
                  <a:shade val="95000"/>
                </a:prstClr>
              </a:buClr>
              <a:buSzPct val="65000"/>
              <a:buFont typeface="Wingdings 2"/>
              <a:buNone/>
              <a:defRPr/>
            </a:pPr>
            <a:r>
              <a:rPr lang="en-GB" sz="2800" dirty="0">
                <a:solidFill>
                  <a:prstClr val="black"/>
                </a:solidFill>
              </a:rPr>
              <a:t> </a:t>
            </a:r>
          </a:p>
        </p:txBody>
      </p:sp>
    </p:spTree>
    <p:extLst>
      <p:ext uri="{BB962C8B-B14F-4D97-AF65-F5344CB8AC3E}">
        <p14:creationId xmlns:p14="http://schemas.microsoft.com/office/powerpoint/2010/main" val="810978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What is Reception?</a:t>
            </a:r>
            <a:endParaRPr lang="en-GB" dirty="0">
              <a:solidFill>
                <a:schemeClr val="bg1"/>
              </a:solidFill>
            </a:endParaRPr>
          </a:p>
        </p:txBody>
      </p:sp>
      <p:sp>
        <p:nvSpPr>
          <p:cNvPr id="3" name="Content Placeholder 2"/>
          <p:cNvSpPr>
            <a:spLocks noGrp="1"/>
          </p:cNvSpPr>
          <p:nvPr>
            <p:ph idx="1"/>
          </p:nvPr>
        </p:nvSpPr>
        <p:spPr>
          <a:xfrm>
            <a:off x="0" y="1412776"/>
            <a:ext cx="9144000" cy="5328592"/>
          </a:xfrm>
        </p:spPr>
        <p:txBody>
          <a:bodyPr>
            <a:normAutofit/>
          </a:bodyPr>
          <a:lstStyle/>
          <a:p>
            <a:pPr marL="137160" indent="0">
              <a:buNone/>
            </a:pPr>
            <a:r>
              <a:rPr lang="en-GB" dirty="0" smtClean="0">
                <a:solidFill>
                  <a:schemeClr val="bg1"/>
                </a:solidFill>
              </a:rPr>
              <a:t>“[RECEPTION] …studies </a:t>
            </a:r>
            <a:r>
              <a:rPr lang="en-GB" dirty="0">
                <a:solidFill>
                  <a:schemeClr val="bg1"/>
                </a:solidFill>
              </a:rPr>
              <a:t>of </a:t>
            </a:r>
            <a:r>
              <a:rPr lang="en-GB" dirty="0" smtClean="0">
                <a:solidFill>
                  <a:schemeClr val="bg1"/>
                </a:solidFill>
              </a:rPr>
              <a:t>the reading</a:t>
            </a:r>
            <a:r>
              <a:rPr lang="en-GB" dirty="0">
                <a:solidFill>
                  <a:schemeClr val="bg1"/>
                </a:solidFill>
              </a:rPr>
              <a:t>, interpretation, (</a:t>
            </a:r>
            <a:r>
              <a:rPr lang="en-GB" dirty="0" smtClean="0">
                <a:solidFill>
                  <a:schemeClr val="bg1"/>
                </a:solidFill>
              </a:rPr>
              <a:t>re)fashioning, appropriation</a:t>
            </a:r>
            <a:r>
              <a:rPr lang="en-GB" dirty="0">
                <a:solidFill>
                  <a:schemeClr val="bg1"/>
                </a:solidFill>
              </a:rPr>
              <a:t>, use, and abuse </a:t>
            </a:r>
            <a:r>
              <a:rPr lang="en-GB" dirty="0" smtClean="0">
                <a:solidFill>
                  <a:schemeClr val="bg1"/>
                </a:solidFill>
              </a:rPr>
              <a:t>of past texts over </a:t>
            </a:r>
            <a:r>
              <a:rPr lang="en-GB" dirty="0">
                <a:solidFill>
                  <a:schemeClr val="bg1"/>
                </a:solidFill>
              </a:rPr>
              <a:t>the centuries, </a:t>
            </a:r>
            <a:r>
              <a:rPr lang="en-GB" dirty="0" smtClean="0">
                <a:solidFill>
                  <a:schemeClr val="bg1"/>
                </a:solidFill>
              </a:rPr>
              <a:t>reception-theory the theory </a:t>
            </a:r>
            <a:r>
              <a:rPr lang="en-GB" dirty="0">
                <a:solidFill>
                  <a:schemeClr val="bg1"/>
                </a:solidFill>
              </a:rPr>
              <a:t>underpinning such studies</a:t>
            </a:r>
            <a:r>
              <a:rPr lang="en-GB" dirty="0" smtClean="0">
                <a:solidFill>
                  <a:schemeClr val="bg1"/>
                </a:solidFill>
              </a:rPr>
              <a:t>.” </a:t>
            </a:r>
            <a:r>
              <a:rPr lang="en-GB" dirty="0">
                <a:solidFill>
                  <a:schemeClr val="bg1"/>
                </a:solidFill>
              </a:rPr>
              <a:t>- </a:t>
            </a:r>
            <a:r>
              <a:rPr lang="en-GB" sz="2000" dirty="0">
                <a:solidFill>
                  <a:schemeClr val="bg1"/>
                </a:solidFill>
              </a:rPr>
              <a:t>Charles Martindale "reception" </a:t>
            </a:r>
            <a:r>
              <a:rPr lang="en-GB" sz="2000" i="1" dirty="0">
                <a:solidFill>
                  <a:schemeClr val="bg1"/>
                </a:solidFill>
              </a:rPr>
              <a:t>The </a:t>
            </a:r>
            <a:r>
              <a:rPr lang="en-GB" sz="2000" i="1" dirty="0" smtClean="0">
                <a:solidFill>
                  <a:schemeClr val="bg1"/>
                </a:solidFill>
              </a:rPr>
              <a:t>Oxford Classical </a:t>
            </a:r>
            <a:r>
              <a:rPr lang="en-GB" sz="2000" i="1" dirty="0">
                <a:solidFill>
                  <a:schemeClr val="bg1"/>
                </a:solidFill>
              </a:rPr>
              <a:t>Dictionary</a:t>
            </a:r>
            <a:r>
              <a:rPr lang="en-GB" sz="2000" dirty="0">
                <a:solidFill>
                  <a:schemeClr val="bg1"/>
                </a:solidFill>
              </a:rPr>
              <a:t>. Ed. Simon </a:t>
            </a:r>
            <a:r>
              <a:rPr lang="en-GB" sz="2000" dirty="0" err="1">
                <a:solidFill>
                  <a:schemeClr val="bg1"/>
                </a:solidFill>
              </a:rPr>
              <a:t>Hornblower</a:t>
            </a:r>
            <a:r>
              <a:rPr lang="en-GB" sz="2000" dirty="0">
                <a:solidFill>
                  <a:schemeClr val="bg1"/>
                </a:solidFill>
              </a:rPr>
              <a:t> </a:t>
            </a:r>
            <a:r>
              <a:rPr lang="en-GB" sz="2000" dirty="0" smtClean="0">
                <a:solidFill>
                  <a:schemeClr val="bg1"/>
                </a:solidFill>
              </a:rPr>
              <a:t>and Anthony </a:t>
            </a:r>
            <a:r>
              <a:rPr lang="en-GB" sz="2000" dirty="0" err="1">
                <a:solidFill>
                  <a:schemeClr val="bg1"/>
                </a:solidFill>
              </a:rPr>
              <a:t>Spawforth</a:t>
            </a:r>
            <a:r>
              <a:rPr lang="en-GB" sz="2000" dirty="0">
                <a:solidFill>
                  <a:schemeClr val="bg1"/>
                </a:solidFill>
              </a:rPr>
              <a:t>. Oxford University Press 2009</a:t>
            </a:r>
            <a:r>
              <a:rPr lang="en-GB" sz="2000" dirty="0" smtClean="0">
                <a:solidFill>
                  <a:schemeClr val="bg1"/>
                </a:solidFill>
              </a:rPr>
              <a:t>.</a:t>
            </a:r>
          </a:p>
          <a:p>
            <a:pPr marL="137160" indent="0">
              <a:buNone/>
            </a:pPr>
            <a:endParaRPr lang="en-GB" sz="1000" dirty="0">
              <a:solidFill>
                <a:schemeClr val="bg1"/>
              </a:solidFill>
            </a:endParaRPr>
          </a:p>
          <a:p>
            <a:r>
              <a:rPr lang="en-GB" dirty="0" smtClean="0">
                <a:solidFill>
                  <a:schemeClr val="bg1"/>
                </a:solidFill>
              </a:rPr>
              <a:t>Where to draw the boundaries and limits?</a:t>
            </a:r>
          </a:p>
          <a:p>
            <a:endParaRPr lang="en-GB" sz="1000" dirty="0">
              <a:solidFill>
                <a:schemeClr val="bg1"/>
              </a:solidFill>
            </a:endParaRPr>
          </a:p>
          <a:p>
            <a:r>
              <a:rPr lang="en-GB" dirty="0" smtClean="0">
                <a:solidFill>
                  <a:schemeClr val="bg1"/>
                </a:solidFill>
              </a:rPr>
              <a:t>Temporal limits? – cultural limits?</a:t>
            </a:r>
          </a:p>
          <a:p>
            <a:endParaRPr lang="en-GB" sz="1000" dirty="0">
              <a:solidFill>
                <a:schemeClr val="bg1"/>
              </a:solidFill>
            </a:endParaRPr>
          </a:p>
          <a:p>
            <a:r>
              <a:rPr lang="en-GB" dirty="0" smtClean="0">
                <a:solidFill>
                  <a:schemeClr val="bg1"/>
                </a:solidFill>
              </a:rPr>
              <a:t>Myths of Trojan wars – Aeschylus, Euripides?</a:t>
            </a:r>
          </a:p>
          <a:p>
            <a:endParaRPr lang="en-GB" sz="1000" dirty="0">
              <a:solidFill>
                <a:schemeClr val="bg1"/>
              </a:solidFill>
            </a:endParaRPr>
          </a:p>
          <a:p>
            <a:r>
              <a:rPr lang="en-GB" dirty="0" smtClean="0">
                <a:solidFill>
                  <a:schemeClr val="bg1"/>
                </a:solidFill>
              </a:rPr>
              <a:t>Menander and “New Comedy” – Plautus?</a:t>
            </a:r>
          </a:p>
          <a:p>
            <a:pPr marL="137160" indent="0">
              <a:buNone/>
            </a:pPr>
            <a:endParaRPr lang="en-GB" sz="2000" dirty="0">
              <a:solidFill>
                <a:schemeClr val="bg1"/>
              </a:solidFill>
            </a:endParaRPr>
          </a:p>
          <a:p>
            <a:pPr marL="137160" indent="0">
              <a:buNone/>
            </a:pPr>
            <a:endParaRPr lang="en-GB" sz="2000" dirty="0">
              <a:solidFill>
                <a:schemeClr val="bg1"/>
              </a:solidFill>
            </a:endParaRPr>
          </a:p>
        </p:txBody>
      </p:sp>
    </p:spTree>
    <p:extLst>
      <p:ext uri="{BB962C8B-B14F-4D97-AF65-F5344CB8AC3E}">
        <p14:creationId xmlns:p14="http://schemas.microsoft.com/office/powerpoint/2010/main" val="2477105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Reception in Film</a:t>
            </a:r>
            <a:endParaRPr lang="en-GB" dirty="0">
              <a:solidFill>
                <a:schemeClr val="bg1"/>
              </a:solidFill>
            </a:endParaRPr>
          </a:p>
        </p:txBody>
      </p:sp>
      <p:sp>
        <p:nvSpPr>
          <p:cNvPr id="3" name="Content Placeholder 2"/>
          <p:cNvSpPr>
            <a:spLocks noGrp="1"/>
          </p:cNvSpPr>
          <p:nvPr>
            <p:ph idx="1"/>
          </p:nvPr>
        </p:nvSpPr>
        <p:spPr>
          <a:xfrm>
            <a:off x="107505" y="1412776"/>
            <a:ext cx="5256583" cy="4896584"/>
          </a:xfrm>
        </p:spPr>
        <p:txBody>
          <a:bodyPr/>
          <a:lstStyle/>
          <a:p>
            <a:r>
              <a:rPr lang="en-GB" sz="2400" dirty="0" smtClean="0">
                <a:solidFill>
                  <a:schemeClr val="bg1"/>
                </a:solidFill>
              </a:rPr>
              <a:t>Divisions in study of films (Jon Solomon 2010):</a:t>
            </a:r>
          </a:p>
          <a:p>
            <a:pPr lvl="1"/>
            <a:r>
              <a:rPr lang="en-GB" dirty="0" smtClean="0">
                <a:solidFill>
                  <a:schemeClr val="bg1"/>
                </a:solidFill>
              </a:rPr>
              <a:t>“</a:t>
            </a:r>
            <a:r>
              <a:rPr lang="en-GB" sz="2000" dirty="0" smtClean="0">
                <a:solidFill>
                  <a:schemeClr val="bg1"/>
                </a:solidFill>
              </a:rPr>
              <a:t>Ancient” – films set in antiquity</a:t>
            </a:r>
          </a:p>
          <a:p>
            <a:pPr lvl="1"/>
            <a:r>
              <a:rPr lang="en-GB" sz="2000" dirty="0" smtClean="0">
                <a:solidFill>
                  <a:schemeClr val="bg1"/>
                </a:solidFill>
              </a:rPr>
              <a:t>“Thematics” – films dependant on ancient themes</a:t>
            </a:r>
          </a:p>
          <a:p>
            <a:pPr lvl="1"/>
            <a:r>
              <a:rPr lang="en-GB" sz="2000" dirty="0" smtClean="0">
                <a:solidFill>
                  <a:schemeClr val="bg1"/>
                </a:solidFill>
              </a:rPr>
              <a:t>“Allusives” – films containing specific classical allusions</a:t>
            </a:r>
          </a:p>
          <a:p>
            <a:pPr lvl="1"/>
            <a:endParaRPr lang="en-GB" sz="2000" dirty="0">
              <a:solidFill>
                <a:schemeClr val="bg1"/>
              </a:solidFill>
            </a:endParaRPr>
          </a:p>
          <a:p>
            <a:r>
              <a:rPr lang="en-GB" sz="2000" dirty="0" smtClean="0">
                <a:solidFill>
                  <a:schemeClr val="bg1"/>
                </a:solidFill>
              </a:rPr>
              <a:t>Applicable to books or games</a:t>
            </a:r>
            <a:r>
              <a:rPr lang="en-GB" dirty="0" smtClean="0">
                <a:solidFill>
                  <a:schemeClr val="bg1"/>
                </a:solidFill>
              </a:rPr>
              <a:t>, etc.  </a:t>
            </a:r>
            <a:endParaRPr lang="en-GB"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713" y="4221087"/>
            <a:ext cx="4512957" cy="2538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221087"/>
            <a:ext cx="4104456" cy="25445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8104" y="1556792"/>
            <a:ext cx="3456385" cy="2578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6425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Why Reception Studies?</a:t>
            </a:r>
            <a:endParaRPr lang="en-GB" dirty="0">
              <a:solidFill>
                <a:schemeClr val="bg1"/>
              </a:solidFill>
            </a:endParaRPr>
          </a:p>
        </p:txBody>
      </p:sp>
      <p:sp>
        <p:nvSpPr>
          <p:cNvPr id="3" name="Content Placeholder 2"/>
          <p:cNvSpPr>
            <a:spLocks noGrp="1"/>
          </p:cNvSpPr>
          <p:nvPr>
            <p:ph idx="1"/>
          </p:nvPr>
        </p:nvSpPr>
        <p:spPr>
          <a:xfrm>
            <a:off x="179512" y="1412776"/>
            <a:ext cx="8784976" cy="5445224"/>
          </a:xfrm>
        </p:spPr>
        <p:txBody>
          <a:bodyPr>
            <a:normAutofit lnSpcReduction="10000"/>
          </a:bodyPr>
          <a:lstStyle/>
          <a:p>
            <a:pPr marL="137160" indent="0">
              <a:buNone/>
            </a:pPr>
            <a:r>
              <a:rPr lang="en-GB" dirty="0">
                <a:solidFill>
                  <a:schemeClr val="bg1"/>
                </a:solidFill>
              </a:rPr>
              <a:t>“The changing responses to antiquity can be seen as strategies for mediating cultural change and (re)negotiating relationships with the past which are significant for the receivers (so, e.g., Virgil was used in the Renaissance to justify princely rule or in the 19th cent. to underwrite British imperialism</a:t>
            </a:r>
            <a:r>
              <a:rPr lang="en-GB" dirty="0" smtClean="0">
                <a:solidFill>
                  <a:schemeClr val="bg1"/>
                </a:solidFill>
              </a:rPr>
              <a:t>).”</a:t>
            </a:r>
            <a:r>
              <a:rPr lang="en-GB" sz="2000" dirty="0" smtClean="0">
                <a:solidFill>
                  <a:schemeClr val="bg1"/>
                </a:solidFill>
              </a:rPr>
              <a:t> </a:t>
            </a:r>
            <a:r>
              <a:rPr lang="en-GB" sz="2000" dirty="0">
                <a:solidFill>
                  <a:schemeClr val="bg1"/>
                </a:solidFill>
              </a:rPr>
              <a:t>- Charles Martindale "reception" </a:t>
            </a:r>
            <a:r>
              <a:rPr lang="en-GB" sz="2000" i="1" dirty="0">
                <a:solidFill>
                  <a:schemeClr val="bg1"/>
                </a:solidFill>
              </a:rPr>
              <a:t>The Oxford Classical Dictionary</a:t>
            </a:r>
            <a:r>
              <a:rPr lang="en-GB" sz="2000" dirty="0">
                <a:solidFill>
                  <a:schemeClr val="bg1"/>
                </a:solidFill>
              </a:rPr>
              <a:t>. Ed. Simon </a:t>
            </a:r>
            <a:r>
              <a:rPr lang="en-GB" sz="2000" dirty="0" err="1">
                <a:solidFill>
                  <a:schemeClr val="bg1"/>
                </a:solidFill>
              </a:rPr>
              <a:t>Hornblower</a:t>
            </a:r>
            <a:r>
              <a:rPr lang="en-GB" sz="2000" dirty="0">
                <a:solidFill>
                  <a:schemeClr val="bg1"/>
                </a:solidFill>
              </a:rPr>
              <a:t> and Anthony </a:t>
            </a:r>
            <a:r>
              <a:rPr lang="en-GB" sz="2000" dirty="0" err="1">
                <a:solidFill>
                  <a:schemeClr val="bg1"/>
                </a:solidFill>
              </a:rPr>
              <a:t>Spawforth</a:t>
            </a:r>
            <a:r>
              <a:rPr lang="en-GB" sz="2000" dirty="0">
                <a:solidFill>
                  <a:schemeClr val="bg1"/>
                </a:solidFill>
              </a:rPr>
              <a:t>. Oxford University Press 2009</a:t>
            </a:r>
            <a:r>
              <a:rPr lang="en-GB" sz="2000" dirty="0" smtClean="0">
                <a:solidFill>
                  <a:schemeClr val="bg1"/>
                </a:solidFill>
              </a:rPr>
              <a:t>.</a:t>
            </a:r>
          </a:p>
          <a:p>
            <a:pPr marL="137160" indent="0">
              <a:buNone/>
            </a:pPr>
            <a:endParaRPr lang="en-GB" sz="1600" dirty="0">
              <a:solidFill>
                <a:schemeClr val="bg1"/>
              </a:solidFill>
            </a:endParaRPr>
          </a:p>
          <a:p>
            <a:r>
              <a:rPr lang="en-GB" b="1" dirty="0" smtClean="0">
                <a:solidFill>
                  <a:schemeClr val="bg1"/>
                </a:solidFill>
              </a:rPr>
              <a:t>Influence</a:t>
            </a:r>
            <a:r>
              <a:rPr lang="en-GB" dirty="0" smtClean="0">
                <a:solidFill>
                  <a:schemeClr val="bg1"/>
                </a:solidFill>
              </a:rPr>
              <a:t> - How has the ancient world influenced our view?</a:t>
            </a:r>
          </a:p>
          <a:p>
            <a:endParaRPr lang="en-GB" sz="1600" dirty="0">
              <a:solidFill>
                <a:schemeClr val="bg1"/>
              </a:solidFill>
            </a:endParaRPr>
          </a:p>
          <a:p>
            <a:r>
              <a:rPr lang="en-GB" b="1" dirty="0" smtClean="0">
                <a:solidFill>
                  <a:schemeClr val="bg1"/>
                </a:solidFill>
              </a:rPr>
              <a:t>Use</a:t>
            </a:r>
            <a:r>
              <a:rPr lang="en-GB" dirty="0" smtClean="0">
                <a:solidFill>
                  <a:schemeClr val="bg1"/>
                </a:solidFill>
              </a:rPr>
              <a:t> - How certain authors / people have used certain texts, art </a:t>
            </a:r>
            <a:r>
              <a:rPr lang="en-GB" dirty="0" err="1" smtClean="0">
                <a:solidFill>
                  <a:schemeClr val="bg1"/>
                </a:solidFill>
              </a:rPr>
              <a:t>etc</a:t>
            </a:r>
            <a:r>
              <a:rPr lang="en-GB" dirty="0" smtClean="0">
                <a:solidFill>
                  <a:schemeClr val="bg1"/>
                </a:solidFill>
              </a:rPr>
              <a:t>?</a:t>
            </a:r>
          </a:p>
          <a:p>
            <a:endParaRPr lang="en-GB" dirty="0">
              <a:solidFill>
                <a:schemeClr val="bg1"/>
              </a:solidFill>
            </a:endParaRPr>
          </a:p>
          <a:p>
            <a:endParaRPr lang="en-GB" dirty="0">
              <a:solidFill>
                <a:schemeClr val="bg1"/>
              </a:solidFill>
            </a:endParaRPr>
          </a:p>
          <a:p>
            <a:pPr marL="137160" indent="0">
              <a:buNone/>
            </a:pPr>
            <a:endParaRPr lang="en-GB" dirty="0"/>
          </a:p>
        </p:txBody>
      </p:sp>
    </p:spTree>
    <p:extLst>
      <p:ext uri="{BB962C8B-B14F-4D97-AF65-F5344CB8AC3E}">
        <p14:creationId xmlns:p14="http://schemas.microsoft.com/office/powerpoint/2010/main" val="4131877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Reception and Theory</a:t>
            </a:r>
            <a:endParaRPr lang="en-GB" dirty="0">
              <a:solidFill>
                <a:schemeClr val="bg1"/>
              </a:solidFill>
            </a:endParaRPr>
          </a:p>
        </p:txBody>
      </p:sp>
      <p:sp>
        <p:nvSpPr>
          <p:cNvPr id="3" name="Content Placeholder 2"/>
          <p:cNvSpPr>
            <a:spLocks noGrp="1"/>
          </p:cNvSpPr>
          <p:nvPr>
            <p:ph idx="1"/>
          </p:nvPr>
        </p:nvSpPr>
        <p:spPr>
          <a:xfrm>
            <a:off x="0" y="1484784"/>
            <a:ext cx="9144000" cy="5373216"/>
          </a:xfrm>
        </p:spPr>
        <p:txBody>
          <a:bodyPr>
            <a:normAutofit lnSpcReduction="10000"/>
          </a:bodyPr>
          <a:lstStyle/>
          <a:p>
            <a:r>
              <a:rPr lang="en-GB" dirty="0" smtClean="0">
                <a:solidFill>
                  <a:schemeClr val="bg1"/>
                </a:solidFill>
              </a:rPr>
              <a:t>“</a:t>
            </a:r>
            <a:r>
              <a:rPr lang="en-GB" b="1" dirty="0" smtClean="0">
                <a:solidFill>
                  <a:schemeClr val="bg1"/>
                </a:solidFill>
              </a:rPr>
              <a:t>Positivist</a:t>
            </a:r>
            <a:r>
              <a:rPr lang="en-GB" dirty="0">
                <a:solidFill>
                  <a:schemeClr val="bg1"/>
                </a:solidFill>
              </a:rPr>
              <a:t>” - examine and explore what the author </a:t>
            </a:r>
            <a:r>
              <a:rPr lang="en-GB" dirty="0" smtClean="0">
                <a:solidFill>
                  <a:schemeClr val="bg1"/>
                </a:solidFill>
              </a:rPr>
              <a:t>thought/believed/preached/advocated. – What we can understand about the society the author lived in.</a:t>
            </a:r>
          </a:p>
          <a:p>
            <a:endParaRPr lang="en-GB" sz="1000" dirty="0">
              <a:solidFill>
                <a:schemeClr val="bg1"/>
              </a:solidFill>
            </a:endParaRPr>
          </a:p>
          <a:p>
            <a:r>
              <a:rPr lang="en-GB" u="sng" dirty="0" smtClean="0">
                <a:solidFill>
                  <a:schemeClr val="bg1"/>
                </a:solidFill>
              </a:rPr>
              <a:t>For Reception Studies</a:t>
            </a:r>
            <a:r>
              <a:rPr lang="en-GB" dirty="0" smtClean="0">
                <a:solidFill>
                  <a:schemeClr val="bg1"/>
                </a:solidFill>
              </a:rPr>
              <a:t> – not a focus on the author or the time in which the </a:t>
            </a:r>
            <a:r>
              <a:rPr lang="en-GB" u="sng" dirty="0" smtClean="0">
                <a:solidFill>
                  <a:schemeClr val="bg1"/>
                </a:solidFill>
              </a:rPr>
              <a:t>text</a:t>
            </a:r>
            <a:r>
              <a:rPr lang="en-GB" dirty="0" smtClean="0">
                <a:solidFill>
                  <a:schemeClr val="bg1"/>
                </a:solidFill>
              </a:rPr>
              <a:t> is produced, but rather on the interest is in the </a:t>
            </a:r>
            <a:r>
              <a:rPr lang="en-GB" b="1" u="sng" dirty="0" smtClean="0">
                <a:solidFill>
                  <a:schemeClr val="bg1"/>
                </a:solidFill>
              </a:rPr>
              <a:t>Reader or Receiver</a:t>
            </a:r>
            <a:r>
              <a:rPr lang="en-GB" dirty="0" smtClean="0">
                <a:solidFill>
                  <a:schemeClr val="bg1"/>
                </a:solidFill>
              </a:rPr>
              <a:t>.</a:t>
            </a:r>
          </a:p>
          <a:p>
            <a:endParaRPr lang="en-GB" sz="1000" dirty="0">
              <a:solidFill>
                <a:schemeClr val="bg1"/>
              </a:solidFill>
            </a:endParaRPr>
          </a:p>
          <a:p>
            <a:r>
              <a:rPr lang="en-GB" dirty="0" smtClean="0">
                <a:solidFill>
                  <a:schemeClr val="bg1"/>
                </a:solidFill>
              </a:rPr>
              <a:t>Receiver:</a:t>
            </a:r>
          </a:p>
          <a:p>
            <a:pPr lvl="1"/>
            <a:r>
              <a:rPr lang="en-GB" dirty="0" smtClean="0">
                <a:solidFill>
                  <a:schemeClr val="bg1"/>
                </a:solidFill>
              </a:rPr>
              <a:t>Reader/receiver can be anyone over thousands of years. </a:t>
            </a:r>
            <a:r>
              <a:rPr lang="en-GB" u="sng" dirty="0" smtClean="0">
                <a:solidFill>
                  <a:schemeClr val="bg1"/>
                </a:solidFill>
              </a:rPr>
              <a:t>But you need to define who this is</a:t>
            </a:r>
            <a:r>
              <a:rPr lang="en-GB" dirty="0" smtClean="0">
                <a:solidFill>
                  <a:schemeClr val="bg1"/>
                </a:solidFill>
              </a:rPr>
              <a:t>!</a:t>
            </a:r>
          </a:p>
          <a:p>
            <a:pPr lvl="1"/>
            <a:r>
              <a:rPr lang="en-GB" dirty="0" smtClean="0">
                <a:solidFill>
                  <a:schemeClr val="bg1"/>
                </a:solidFill>
              </a:rPr>
              <a:t>Look at “intended audience”.</a:t>
            </a:r>
          </a:p>
          <a:p>
            <a:pPr lvl="1"/>
            <a:r>
              <a:rPr lang="en-GB" dirty="0" smtClean="0">
                <a:solidFill>
                  <a:schemeClr val="bg1"/>
                </a:solidFill>
              </a:rPr>
              <a:t>Extreme approach? – no meaning beyond subjective response – never discover what text actually means.</a:t>
            </a:r>
          </a:p>
          <a:p>
            <a:pPr lvl="1"/>
            <a:endParaRPr lang="en-GB" u="sng" dirty="0">
              <a:solidFill>
                <a:schemeClr val="bg1"/>
              </a:solidFill>
            </a:endParaRPr>
          </a:p>
        </p:txBody>
      </p:sp>
    </p:spTree>
    <p:extLst>
      <p:ext uri="{BB962C8B-B14F-4D97-AF65-F5344CB8AC3E}">
        <p14:creationId xmlns:p14="http://schemas.microsoft.com/office/powerpoint/2010/main" val="3612070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1143000"/>
          </a:xfrm>
        </p:spPr>
        <p:txBody>
          <a:bodyPr>
            <a:normAutofit/>
          </a:bodyPr>
          <a:lstStyle/>
          <a:p>
            <a:r>
              <a:rPr lang="en-GB" dirty="0" smtClean="0">
                <a:solidFill>
                  <a:schemeClr val="bg1"/>
                </a:solidFill>
              </a:rPr>
              <a:t>Coriolanus: An Example</a:t>
            </a:r>
            <a:endParaRPr lang="en-GB" dirty="0">
              <a:solidFill>
                <a:schemeClr val="bg1"/>
              </a:solidFill>
            </a:endParaRPr>
          </a:p>
        </p:txBody>
      </p:sp>
      <p:sp>
        <p:nvSpPr>
          <p:cNvPr id="6" name="Flowchart: Process 5"/>
          <p:cNvSpPr/>
          <p:nvPr/>
        </p:nvSpPr>
        <p:spPr>
          <a:xfrm>
            <a:off x="144163" y="3353932"/>
            <a:ext cx="1872240" cy="121775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Process 11"/>
          <p:cNvSpPr/>
          <p:nvPr/>
        </p:nvSpPr>
        <p:spPr>
          <a:xfrm>
            <a:off x="2456294" y="1480398"/>
            <a:ext cx="1990405" cy="114017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Process 12"/>
          <p:cNvSpPr/>
          <p:nvPr/>
        </p:nvSpPr>
        <p:spPr>
          <a:xfrm>
            <a:off x="4870064" y="3353933"/>
            <a:ext cx="1869823" cy="120032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lowchart: Process 13"/>
          <p:cNvSpPr/>
          <p:nvPr/>
        </p:nvSpPr>
        <p:spPr>
          <a:xfrm>
            <a:off x="7092280" y="3353933"/>
            <a:ext cx="1872208" cy="120032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a:off x="2152651" y="3889030"/>
            <a:ext cx="216024" cy="108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ight Arrow 23"/>
          <p:cNvSpPr/>
          <p:nvPr/>
        </p:nvSpPr>
        <p:spPr>
          <a:xfrm>
            <a:off x="4572614" y="3896955"/>
            <a:ext cx="216024" cy="108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ight Arrow 24"/>
          <p:cNvSpPr/>
          <p:nvPr/>
        </p:nvSpPr>
        <p:spPr>
          <a:xfrm>
            <a:off x="6785344" y="3889030"/>
            <a:ext cx="216024" cy="108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144162" y="3401745"/>
            <a:ext cx="1919739" cy="1200329"/>
          </a:xfrm>
          <a:prstGeom prst="rect">
            <a:avLst/>
          </a:prstGeom>
          <a:noFill/>
        </p:spPr>
        <p:txBody>
          <a:bodyPr wrap="square" rtlCol="0">
            <a:spAutoFit/>
          </a:bodyPr>
          <a:lstStyle/>
          <a:p>
            <a:r>
              <a:rPr lang="en-GB" dirty="0" smtClean="0"/>
              <a:t>Historical / mythic figure of Coriolanus (c.5</a:t>
            </a:r>
            <a:r>
              <a:rPr lang="en-GB" baseline="30000" dirty="0" smtClean="0"/>
              <a:t>th</a:t>
            </a:r>
            <a:r>
              <a:rPr lang="en-GB" dirty="0" smtClean="0"/>
              <a:t> century BC</a:t>
            </a:r>
            <a:endParaRPr lang="en-GB" dirty="0"/>
          </a:p>
        </p:txBody>
      </p:sp>
      <p:sp>
        <p:nvSpPr>
          <p:cNvPr id="2049" name="TextBox 2048"/>
          <p:cNvSpPr txBox="1"/>
          <p:nvPr/>
        </p:nvSpPr>
        <p:spPr>
          <a:xfrm>
            <a:off x="2699792" y="1851587"/>
            <a:ext cx="1368152" cy="369332"/>
          </a:xfrm>
          <a:prstGeom prst="rect">
            <a:avLst/>
          </a:prstGeom>
          <a:noFill/>
        </p:spPr>
        <p:txBody>
          <a:bodyPr wrap="square" rtlCol="0">
            <a:spAutoFit/>
          </a:bodyPr>
          <a:lstStyle/>
          <a:p>
            <a:endParaRPr lang="en-GB" dirty="0"/>
          </a:p>
        </p:txBody>
      </p:sp>
      <p:sp>
        <p:nvSpPr>
          <p:cNvPr id="2051" name="TextBox 2050"/>
          <p:cNvSpPr txBox="1"/>
          <p:nvPr/>
        </p:nvSpPr>
        <p:spPr>
          <a:xfrm>
            <a:off x="2508233" y="1444294"/>
            <a:ext cx="1938466" cy="1200329"/>
          </a:xfrm>
          <a:prstGeom prst="rect">
            <a:avLst/>
          </a:prstGeom>
          <a:noFill/>
        </p:spPr>
        <p:txBody>
          <a:bodyPr wrap="square" rtlCol="0">
            <a:spAutoFit/>
          </a:bodyPr>
          <a:lstStyle/>
          <a:p>
            <a:r>
              <a:rPr lang="en-GB" dirty="0" smtClean="0"/>
              <a:t>Recording of history/myth by Livy (c. late 1</a:t>
            </a:r>
            <a:r>
              <a:rPr lang="en-GB" baseline="30000" dirty="0" smtClean="0"/>
              <a:t>st</a:t>
            </a:r>
            <a:r>
              <a:rPr lang="en-GB" dirty="0" smtClean="0"/>
              <a:t> century BC)</a:t>
            </a:r>
            <a:endParaRPr lang="en-GB" dirty="0"/>
          </a:p>
        </p:txBody>
      </p:sp>
      <p:sp>
        <p:nvSpPr>
          <p:cNvPr id="2052" name="TextBox 2051"/>
          <p:cNvSpPr txBox="1"/>
          <p:nvPr/>
        </p:nvSpPr>
        <p:spPr>
          <a:xfrm>
            <a:off x="4942106" y="3481371"/>
            <a:ext cx="1797782" cy="923330"/>
          </a:xfrm>
          <a:prstGeom prst="rect">
            <a:avLst/>
          </a:prstGeom>
          <a:noFill/>
        </p:spPr>
        <p:txBody>
          <a:bodyPr wrap="square" rtlCol="0">
            <a:spAutoFit/>
          </a:bodyPr>
          <a:lstStyle/>
          <a:p>
            <a:r>
              <a:rPr lang="en-GB" dirty="0" smtClean="0"/>
              <a:t>Tragedy by Shakespeare  (c.1605-08)</a:t>
            </a:r>
            <a:endParaRPr lang="en-GB" dirty="0"/>
          </a:p>
        </p:txBody>
      </p:sp>
      <p:sp>
        <p:nvSpPr>
          <p:cNvPr id="2057" name="TextBox 2056"/>
          <p:cNvSpPr txBox="1"/>
          <p:nvPr/>
        </p:nvSpPr>
        <p:spPr>
          <a:xfrm>
            <a:off x="236238" y="2099336"/>
            <a:ext cx="1512168" cy="369332"/>
          </a:xfrm>
          <a:prstGeom prst="rect">
            <a:avLst/>
          </a:prstGeom>
          <a:noFill/>
        </p:spPr>
        <p:txBody>
          <a:bodyPr wrap="square" rtlCol="0">
            <a:spAutoFit/>
          </a:bodyPr>
          <a:lstStyle/>
          <a:p>
            <a:endParaRPr lang="en-GB" dirty="0"/>
          </a:p>
        </p:txBody>
      </p:sp>
      <p:sp>
        <p:nvSpPr>
          <p:cNvPr id="40" name="Flowchart: Process 39"/>
          <p:cNvSpPr/>
          <p:nvPr/>
        </p:nvSpPr>
        <p:spPr>
          <a:xfrm>
            <a:off x="2489138" y="5249209"/>
            <a:ext cx="2017381" cy="119881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lowchart: Process 40"/>
          <p:cNvSpPr/>
          <p:nvPr/>
        </p:nvSpPr>
        <p:spPr>
          <a:xfrm>
            <a:off x="2488396" y="3353933"/>
            <a:ext cx="2018123" cy="121775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ight Arrow 41"/>
          <p:cNvSpPr/>
          <p:nvPr/>
        </p:nvSpPr>
        <p:spPr>
          <a:xfrm>
            <a:off x="2126052" y="1903845"/>
            <a:ext cx="216024" cy="108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ight Arrow 42"/>
          <p:cNvSpPr/>
          <p:nvPr/>
        </p:nvSpPr>
        <p:spPr>
          <a:xfrm>
            <a:off x="2127232" y="5894134"/>
            <a:ext cx="216024" cy="1080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2483540" y="5263571"/>
            <a:ext cx="1963159" cy="1200329"/>
          </a:xfrm>
          <a:prstGeom prst="rect">
            <a:avLst/>
          </a:prstGeom>
          <a:noFill/>
        </p:spPr>
        <p:txBody>
          <a:bodyPr wrap="square" rtlCol="0">
            <a:spAutoFit/>
          </a:bodyPr>
          <a:lstStyle/>
          <a:p>
            <a:r>
              <a:rPr lang="en-GB" dirty="0" smtClean="0"/>
              <a:t>Recording of history/myth by Dionysius (c. late 1</a:t>
            </a:r>
            <a:r>
              <a:rPr lang="en-GB" baseline="30000" dirty="0" smtClean="0"/>
              <a:t>st</a:t>
            </a:r>
            <a:r>
              <a:rPr lang="en-GB" dirty="0" smtClean="0"/>
              <a:t> century BC)</a:t>
            </a:r>
            <a:endParaRPr lang="en-GB" dirty="0"/>
          </a:p>
        </p:txBody>
      </p:sp>
      <p:sp>
        <p:nvSpPr>
          <p:cNvPr id="45" name="Right Arrow 44"/>
          <p:cNvSpPr/>
          <p:nvPr/>
        </p:nvSpPr>
        <p:spPr>
          <a:xfrm rot="5400000">
            <a:off x="3283527" y="2905813"/>
            <a:ext cx="272690" cy="171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rot="16200000">
            <a:off x="3309996" y="4836953"/>
            <a:ext cx="282999" cy="1719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p:cNvSpPr txBox="1"/>
          <p:nvPr/>
        </p:nvSpPr>
        <p:spPr>
          <a:xfrm>
            <a:off x="2517079" y="3353932"/>
            <a:ext cx="1929620" cy="1200329"/>
          </a:xfrm>
          <a:prstGeom prst="rect">
            <a:avLst/>
          </a:prstGeom>
          <a:noFill/>
        </p:spPr>
        <p:txBody>
          <a:bodyPr wrap="square" rtlCol="0">
            <a:spAutoFit/>
          </a:bodyPr>
          <a:lstStyle/>
          <a:p>
            <a:r>
              <a:rPr lang="en-GB" dirty="0" smtClean="0"/>
              <a:t>Plutarch </a:t>
            </a:r>
            <a:r>
              <a:rPr lang="en-GB" i="1" dirty="0" smtClean="0"/>
              <a:t>Life of Coriolanus </a:t>
            </a:r>
            <a:r>
              <a:rPr lang="en-GB" dirty="0" smtClean="0"/>
              <a:t>(c. early 2</a:t>
            </a:r>
            <a:r>
              <a:rPr lang="en-GB" baseline="30000" dirty="0" smtClean="0"/>
              <a:t>nd</a:t>
            </a:r>
            <a:r>
              <a:rPr lang="en-GB" dirty="0" smtClean="0"/>
              <a:t> century AD</a:t>
            </a:r>
            <a:endParaRPr lang="en-GB" dirty="0"/>
          </a:p>
        </p:txBody>
      </p:sp>
      <p:sp>
        <p:nvSpPr>
          <p:cNvPr id="48" name="TextBox 47"/>
          <p:cNvSpPr txBox="1"/>
          <p:nvPr/>
        </p:nvSpPr>
        <p:spPr>
          <a:xfrm>
            <a:off x="7092280" y="3362642"/>
            <a:ext cx="1872208" cy="1200329"/>
          </a:xfrm>
          <a:prstGeom prst="rect">
            <a:avLst/>
          </a:prstGeom>
          <a:noFill/>
        </p:spPr>
        <p:txBody>
          <a:bodyPr wrap="square" rtlCol="0">
            <a:spAutoFit/>
          </a:bodyPr>
          <a:lstStyle/>
          <a:p>
            <a:r>
              <a:rPr lang="en-GB" dirty="0" smtClean="0"/>
              <a:t>Film </a:t>
            </a:r>
            <a:r>
              <a:rPr lang="en-GB" i="1" dirty="0" smtClean="0"/>
              <a:t>Coriolanus </a:t>
            </a:r>
            <a:r>
              <a:rPr lang="en-GB" dirty="0" smtClean="0"/>
              <a:t>based on Shakespeare’s play (2011)</a:t>
            </a:r>
            <a:endParaRPr lang="en-GB" dirty="0"/>
          </a:p>
        </p:txBody>
      </p:sp>
    </p:spTree>
    <p:extLst>
      <p:ext uri="{BB962C8B-B14F-4D97-AF65-F5344CB8AC3E}">
        <p14:creationId xmlns:p14="http://schemas.microsoft.com/office/powerpoint/2010/main" val="2009529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4312"/>
            <a:ext cx="8928992" cy="1008112"/>
          </a:xfrm>
        </p:spPr>
        <p:txBody>
          <a:bodyPr>
            <a:normAutofit fontScale="90000"/>
          </a:bodyPr>
          <a:lstStyle/>
          <a:p>
            <a:r>
              <a:rPr lang="en-GB" dirty="0" smtClean="0">
                <a:solidFill>
                  <a:schemeClr val="bg1"/>
                </a:solidFill>
              </a:rPr>
              <a:t>Medieval Period – Myth as Authority</a:t>
            </a:r>
            <a:endParaRPr lang="en-GB" dirty="0">
              <a:solidFill>
                <a:schemeClr val="bg1"/>
              </a:solidFill>
            </a:endParaRPr>
          </a:p>
        </p:txBody>
      </p:sp>
      <p:sp>
        <p:nvSpPr>
          <p:cNvPr id="3" name="Content Placeholder 2"/>
          <p:cNvSpPr>
            <a:spLocks noGrp="1"/>
          </p:cNvSpPr>
          <p:nvPr>
            <p:ph idx="1"/>
          </p:nvPr>
        </p:nvSpPr>
        <p:spPr>
          <a:xfrm>
            <a:off x="0" y="1032424"/>
            <a:ext cx="9144000" cy="5825576"/>
          </a:xfrm>
        </p:spPr>
        <p:txBody>
          <a:bodyPr>
            <a:normAutofit lnSpcReduction="10000"/>
          </a:bodyPr>
          <a:lstStyle/>
          <a:p>
            <a:pPr marL="137160" indent="0">
              <a:buNone/>
            </a:pPr>
            <a:r>
              <a:rPr lang="en-GB" dirty="0">
                <a:solidFill>
                  <a:schemeClr val="bg1"/>
                </a:solidFill>
              </a:rPr>
              <a:t>Muses of Sicily, let me sing a little more grandly. Now the last age of the </a:t>
            </a:r>
            <a:r>
              <a:rPr lang="en-GB" dirty="0" err="1">
                <a:solidFill>
                  <a:schemeClr val="bg1"/>
                </a:solidFill>
              </a:rPr>
              <a:t>Cumaean</a:t>
            </a:r>
            <a:r>
              <a:rPr lang="en-GB" dirty="0">
                <a:solidFill>
                  <a:schemeClr val="bg1"/>
                </a:solidFill>
              </a:rPr>
              <a:t> prophecy begins: now a new race descends from the heavens above. Only favour the </a:t>
            </a:r>
            <a:r>
              <a:rPr lang="en-GB" b="1" dirty="0">
                <a:solidFill>
                  <a:schemeClr val="bg1"/>
                </a:solidFill>
              </a:rPr>
              <a:t>child who’s born</a:t>
            </a:r>
            <a:r>
              <a:rPr lang="en-GB" dirty="0">
                <a:solidFill>
                  <a:schemeClr val="bg1"/>
                </a:solidFill>
              </a:rPr>
              <a:t>, pure Lucina, under whom the first race of iron shall end, and a golden race rise up throughout the world: now your Apollo reigns. He will take on divine life, and he will see gods mingled with heroes, and be seen by them, and rule a peaceful world with his father’s powers. The goats will come home themselves, their udders swollen with milk, and the cattle will have no fear of fierce lions. And the snakes will </a:t>
            </a:r>
            <a:r>
              <a:rPr lang="en-GB" dirty="0" smtClean="0">
                <a:solidFill>
                  <a:schemeClr val="bg1"/>
                </a:solidFill>
              </a:rPr>
              <a:t>die… -</a:t>
            </a:r>
            <a:r>
              <a:rPr lang="en-GB" b="1" dirty="0" smtClean="0">
                <a:solidFill>
                  <a:schemeClr val="bg1"/>
                </a:solidFill>
              </a:rPr>
              <a:t>Virgil </a:t>
            </a:r>
            <a:r>
              <a:rPr lang="en-GB" b="1" i="1" dirty="0">
                <a:solidFill>
                  <a:schemeClr val="bg1"/>
                </a:solidFill>
              </a:rPr>
              <a:t>Eclogue</a:t>
            </a:r>
            <a:r>
              <a:rPr lang="en-GB" b="1" dirty="0">
                <a:solidFill>
                  <a:schemeClr val="bg1"/>
                </a:solidFill>
              </a:rPr>
              <a:t> </a:t>
            </a:r>
            <a:r>
              <a:rPr lang="en-GB" b="1" dirty="0" smtClean="0">
                <a:solidFill>
                  <a:schemeClr val="bg1"/>
                </a:solidFill>
              </a:rPr>
              <a:t>4</a:t>
            </a:r>
            <a:r>
              <a:rPr lang="en-GB" dirty="0" smtClean="0">
                <a:solidFill>
                  <a:schemeClr val="bg1"/>
                </a:solidFill>
              </a:rPr>
              <a:t>. </a:t>
            </a:r>
          </a:p>
          <a:p>
            <a:pPr marL="137160" indent="0">
              <a:buNone/>
            </a:pPr>
            <a:endParaRPr lang="en-GB" sz="500" dirty="0">
              <a:solidFill>
                <a:schemeClr val="bg1"/>
              </a:solidFill>
            </a:endParaRPr>
          </a:p>
          <a:p>
            <a:pPr marL="137160" indent="0">
              <a:buNone/>
            </a:pPr>
            <a:r>
              <a:rPr lang="en-GB" dirty="0" smtClean="0">
                <a:solidFill>
                  <a:schemeClr val="bg1"/>
                </a:solidFill>
              </a:rPr>
              <a:t>Debate as to who Virgil is referring to – potential future offspring of Octavian. </a:t>
            </a:r>
            <a:endParaRPr lang="en-GB" dirty="0">
              <a:solidFill>
                <a:schemeClr val="bg1"/>
              </a:solidFill>
            </a:endParaRPr>
          </a:p>
          <a:p>
            <a:pPr marL="137160" indent="0">
              <a:buNone/>
            </a:pPr>
            <a:endParaRPr lang="en-GB" dirty="0">
              <a:solidFill>
                <a:schemeClr val="bg1"/>
              </a:solidFill>
            </a:endParaRPr>
          </a:p>
        </p:txBody>
      </p:sp>
    </p:spTree>
    <p:extLst>
      <p:ext uri="{BB962C8B-B14F-4D97-AF65-F5344CB8AC3E}">
        <p14:creationId xmlns:p14="http://schemas.microsoft.com/office/powerpoint/2010/main" val="1108396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850" y="5657725"/>
            <a:ext cx="3600322" cy="836712"/>
          </a:xfrm>
        </p:spPr>
        <p:txBody>
          <a:bodyPr>
            <a:normAutofit/>
          </a:bodyPr>
          <a:lstStyle/>
          <a:p>
            <a:r>
              <a:rPr lang="en-GB" dirty="0" smtClean="0">
                <a:solidFill>
                  <a:schemeClr val="bg1"/>
                </a:solidFill>
              </a:rPr>
              <a:t>Neoclassical</a:t>
            </a:r>
            <a:endParaRPr lang="en-GB" dirty="0">
              <a:solidFill>
                <a:schemeClr val="bg1"/>
              </a:solidFill>
            </a:endParaRPr>
          </a:p>
        </p:txBody>
      </p:sp>
      <p:pic>
        <p:nvPicPr>
          <p:cNvPr id="2050" name="Picture 2" descr="http://upload.wikimedia.org/wikipedia/commons/3/3d/Aphrodite_of_Milo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485" y="1801001"/>
            <a:ext cx="2595131" cy="34601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76268" y="5367031"/>
            <a:ext cx="2776722" cy="369332"/>
          </a:xfrm>
          <a:prstGeom prst="rect">
            <a:avLst/>
          </a:prstGeom>
          <a:noFill/>
        </p:spPr>
        <p:txBody>
          <a:bodyPr wrap="none" rtlCol="0">
            <a:spAutoFit/>
          </a:bodyPr>
          <a:lstStyle/>
          <a:p>
            <a:r>
              <a:rPr lang="en-GB" dirty="0">
                <a:solidFill>
                  <a:schemeClr val="bg1"/>
                </a:solidFill>
              </a:rPr>
              <a:t>Venus of Milo, 2nd c. BC </a:t>
            </a:r>
          </a:p>
        </p:txBody>
      </p:sp>
      <p:pic>
        <p:nvPicPr>
          <p:cNvPr id="2052" name="Picture 4" descr="http://upload.wikimedia.org/wikipedia/commons/thumb/0/0b/Sandro_Botticelli_-_La_nascita_di_Venere_-_Google_Art_Project_-_edited.jpg/1280px-Sandro_Botticelli_-_La_nascita_di_Venere_-_Google_Art_Project_-_edit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3987" y="2030520"/>
            <a:ext cx="3169132" cy="20635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31286" y="4199779"/>
            <a:ext cx="3207929" cy="369332"/>
          </a:xfrm>
          <a:prstGeom prst="rect">
            <a:avLst/>
          </a:prstGeom>
          <a:noFill/>
        </p:spPr>
        <p:txBody>
          <a:bodyPr wrap="none" rtlCol="0">
            <a:spAutoFit/>
          </a:bodyPr>
          <a:lstStyle/>
          <a:p>
            <a:r>
              <a:rPr lang="en-GB" dirty="0">
                <a:solidFill>
                  <a:schemeClr val="bg1"/>
                </a:solidFill>
              </a:rPr>
              <a:t>Botticelli, </a:t>
            </a:r>
            <a:r>
              <a:rPr lang="en-GB" i="1" dirty="0">
                <a:solidFill>
                  <a:schemeClr val="bg1"/>
                </a:solidFill>
              </a:rPr>
              <a:t>Birth of Venus</a:t>
            </a:r>
            <a:r>
              <a:rPr lang="en-GB" dirty="0">
                <a:solidFill>
                  <a:schemeClr val="bg1"/>
                </a:solidFill>
              </a:rPr>
              <a:t>, 1455 </a:t>
            </a:r>
          </a:p>
        </p:txBody>
      </p: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2369" y="4826172"/>
            <a:ext cx="2671800" cy="1663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49758" y="4808611"/>
            <a:ext cx="2620417" cy="1680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24292" y="6489278"/>
            <a:ext cx="3125465" cy="338554"/>
          </a:xfrm>
          <a:prstGeom prst="rect">
            <a:avLst/>
          </a:prstGeom>
          <a:noFill/>
        </p:spPr>
        <p:txBody>
          <a:bodyPr wrap="square" rtlCol="0">
            <a:spAutoFit/>
          </a:bodyPr>
          <a:lstStyle/>
          <a:p>
            <a:r>
              <a:rPr lang="en-GB" sz="1600" dirty="0" smtClean="0">
                <a:solidFill>
                  <a:schemeClr val="bg1"/>
                </a:solidFill>
              </a:rPr>
              <a:t>Arch of Titus, Rome, 1</a:t>
            </a:r>
            <a:r>
              <a:rPr lang="en-GB" sz="1600" baseline="30000" dirty="0" smtClean="0">
                <a:solidFill>
                  <a:schemeClr val="bg1"/>
                </a:solidFill>
              </a:rPr>
              <a:t>st</a:t>
            </a:r>
            <a:r>
              <a:rPr lang="en-GB" sz="1600" dirty="0" smtClean="0">
                <a:solidFill>
                  <a:schemeClr val="bg1"/>
                </a:solidFill>
              </a:rPr>
              <a:t> C AD</a:t>
            </a:r>
            <a:endParaRPr lang="en-GB" sz="1600" dirty="0">
              <a:solidFill>
                <a:schemeClr val="bg1"/>
              </a:solidFill>
            </a:endParaRPr>
          </a:p>
        </p:txBody>
      </p:sp>
      <p:sp>
        <p:nvSpPr>
          <p:cNvPr id="3" name="Rectangle 2"/>
          <p:cNvSpPr/>
          <p:nvPr/>
        </p:nvSpPr>
        <p:spPr>
          <a:xfrm>
            <a:off x="6284198" y="6488668"/>
            <a:ext cx="2752297" cy="338554"/>
          </a:xfrm>
          <a:prstGeom prst="rect">
            <a:avLst/>
          </a:prstGeom>
        </p:spPr>
        <p:txBody>
          <a:bodyPr wrap="square">
            <a:spAutoFit/>
          </a:bodyPr>
          <a:lstStyle/>
          <a:p>
            <a:r>
              <a:rPr lang="fr-FR" sz="1600" dirty="0" smtClean="0">
                <a:solidFill>
                  <a:schemeClr val="bg1"/>
                </a:solidFill>
              </a:rPr>
              <a:t>Arc de Triomphe, Paris 1806</a:t>
            </a:r>
            <a:endParaRPr lang="fr-FR" sz="1600" dirty="0">
              <a:solidFill>
                <a:schemeClr val="bg1"/>
              </a:solidFill>
            </a:endParaRPr>
          </a:p>
        </p:txBody>
      </p:sp>
      <p:sp>
        <p:nvSpPr>
          <p:cNvPr id="11" name="Title 1"/>
          <p:cNvSpPr txBox="1">
            <a:spLocks/>
          </p:cNvSpPr>
          <p:nvPr/>
        </p:nvSpPr>
        <p:spPr>
          <a:xfrm>
            <a:off x="609600" y="0"/>
            <a:ext cx="8229600" cy="764704"/>
          </a:xfrm>
          <a:prstGeom prst="rect">
            <a:avLst/>
          </a:prstGeom>
        </p:spPr>
        <p:txBody>
          <a:bodyPr vert="horz" anchor="ctr">
            <a:normAutofit/>
            <a:scene3d>
              <a:camera prst="orthographicFront"/>
              <a:lightRig rig="soft" dir="t">
                <a:rot lat="0" lon="0" rev="16800000"/>
              </a:lightRig>
            </a:scene3d>
            <a:sp3d prstMaterial="softEdge">
              <a:bevelT w="38100" h="38100"/>
            </a:sp3d>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solidFill>
                  <a:schemeClr val="bg1"/>
                </a:solidFill>
              </a:rPr>
              <a:t>Renaissance</a:t>
            </a:r>
            <a:endParaRPr lang="en-GB" dirty="0">
              <a:solidFill>
                <a:schemeClr val="bg1"/>
              </a:solidFill>
            </a:endParaRPr>
          </a:p>
        </p:txBody>
      </p:sp>
      <p:sp>
        <p:nvSpPr>
          <p:cNvPr id="4" name="Rectangle 3"/>
          <p:cNvSpPr/>
          <p:nvPr/>
        </p:nvSpPr>
        <p:spPr>
          <a:xfrm>
            <a:off x="176268" y="741040"/>
            <a:ext cx="8428179" cy="1138773"/>
          </a:xfrm>
          <a:prstGeom prst="rect">
            <a:avLst/>
          </a:prstGeom>
        </p:spPr>
        <p:txBody>
          <a:bodyPr wrap="square">
            <a:spAutoFit/>
          </a:bodyPr>
          <a:lstStyle/>
          <a:p>
            <a:pPr marL="285750" indent="-285750">
              <a:buFont typeface="Arial" panose="020B0604020202020204" pitchFamily="34" charset="0"/>
              <a:buChar char="•"/>
            </a:pPr>
            <a:r>
              <a:rPr lang="en-GB" sz="2800" dirty="0">
                <a:solidFill>
                  <a:schemeClr val="bg1"/>
                </a:solidFill>
              </a:rPr>
              <a:t>Renaissance - ancient myth as a past whose study gives erudition and nobility.</a:t>
            </a:r>
          </a:p>
          <a:p>
            <a:endParaRPr lang="en-GB" sz="1200" dirty="0">
              <a:solidFill>
                <a:schemeClr val="bg1"/>
              </a:solidFill>
            </a:endParaRPr>
          </a:p>
        </p:txBody>
      </p:sp>
      <p:sp>
        <p:nvSpPr>
          <p:cNvPr id="7" name="Rectangle 6"/>
          <p:cNvSpPr/>
          <p:nvPr/>
        </p:nvSpPr>
        <p:spPr>
          <a:xfrm>
            <a:off x="6085863" y="1429988"/>
            <a:ext cx="2951510" cy="3108543"/>
          </a:xfrm>
          <a:prstGeom prst="rect">
            <a:avLst/>
          </a:prstGeom>
        </p:spPr>
        <p:txBody>
          <a:bodyPr wrap="square">
            <a:spAutoFit/>
          </a:bodyPr>
          <a:lstStyle/>
          <a:p>
            <a:pPr marL="285750" indent="-285750">
              <a:buFont typeface="Arial" panose="020B0604020202020204" pitchFamily="34" charset="0"/>
              <a:buChar char="•"/>
            </a:pPr>
            <a:r>
              <a:rPr lang="en-GB" sz="2800" dirty="0">
                <a:solidFill>
                  <a:schemeClr val="bg1"/>
                </a:solidFill>
              </a:rPr>
              <a:t>Neo-Classicism - ancient myth and antiquity as a canon of perfection to imitate.</a:t>
            </a:r>
          </a:p>
          <a:p>
            <a:endParaRPr lang="en-GB" sz="2800" dirty="0">
              <a:solidFill>
                <a:schemeClr val="bg1"/>
              </a:solidFill>
            </a:endParaRPr>
          </a:p>
        </p:txBody>
      </p:sp>
    </p:spTree>
    <p:extLst>
      <p:ext uri="{BB962C8B-B14F-4D97-AF65-F5344CB8AC3E}">
        <p14:creationId xmlns:p14="http://schemas.microsoft.com/office/powerpoint/2010/main" val="136917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036496" cy="1143000"/>
          </a:xfrm>
        </p:spPr>
        <p:txBody>
          <a:bodyPr>
            <a:normAutofit fontScale="90000"/>
          </a:bodyPr>
          <a:lstStyle/>
          <a:p>
            <a:r>
              <a:rPr lang="en-GB" dirty="0" smtClean="0">
                <a:solidFill>
                  <a:schemeClr val="bg1"/>
                </a:solidFill>
              </a:rPr>
              <a:t>20</a:t>
            </a:r>
            <a:r>
              <a:rPr lang="en-GB" baseline="30000" dirty="0" smtClean="0">
                <a:solidFill>
                  <a:schemeClr val="bg1"/>
                </a:solidFill>
              </a:rPr>
              <a:t>th</a:t>
            </a:r>
            <a:r>
              <a:rPr lang="en-GB" dirty="0" smtClean="0">
                <a:solidFill>
                  <a:schemeClr val="bg1"/>
                </a:solidFill>
              </a:rPr>
              <a:t> / 21</a:t>
            </a:r>
            <a:r>
              <a:rPr lang="en-GB" baseline="30000" dirty="0" smtClean="0">
                <a:solidFill>
                  <a:schemeClr val="bg1"/>
                </a:solidFill>
              </a:rPr>
              <a:t>st</a:t>
            </a:r>
            <a:r>
              <a:rPr lang="en-GB" dirty="0" smtClean="0">
                <a:solidFill>
                  <a:schemeClr val="bg1"/>
                </a:solidFill>
              </a:rPr>
              <a:t> Century - </a:t>
            </a:r>
            <a:r>
              <a:rPr lang="en-GB" dirty="0" err="1" smtClean="0">
                <a:solidFill>
                  <a:schemeClr val="bg1"/>
                </a:solidFill>
              </a:rPr>
              <a:t>Neomythology</a:t>
            </a:r>
            <a:endParaRPr lang="en-GB" dirty="0">
              <a:solidFill>
                <a:schemeClr val="bg1"/>
              </a:solidFill>
            </a:endParaRPr>
          </a:p>
        </p:txBody>
      </p:sp>
      <p:sp>
        <p:nvSpPr>
          <p:cNvPr id="3" name="Content Placeholder 2"/>
          <p:cNvSpPr>
            <a:spLocks noGrp="1"/>
          </p:cNvSpPr>
          <p:nvPr>
            <p:ph idx="1"/>
          </p:nvPr>
        </p:nvSpPr>
        <p:spPr>
          <a:xfrm>
            <a:off x="0" y="1340768"/>
            <a:ext cx="5076056" cy="5517232"/>
          </a:xfrm>
        </p:spPr>
        <p:txBody>
          <a:bodyPr>
            <a:normAutofit fontScale="62500" lnSpcReduction="20000"/>
          </a:bodyPr>
          <a:lstStyle/>
          <a:p>
            <a:pPr marL="137160" indent="0">
              <a:buNone/>
            </a:pPr>
            <a:r>
              <a:rPr lang="en-GB" sz="3200" dirty="0">
                <a:solidFill>
                  <a:schemeClr val="bg1"/>
                </a:solidFill>
              </a:rPr>
              <a:t>“Do you remember how Laurence Olivier as Zeus descended from the clouds in Clash of the Titans? At [seeing] this, the sixteen-year-old filmgoers today would giggle or yawn. They want to see how Brad Pitt as Achilles takes his </a:t>
            </a:r>
            <a:r>
              <a:rPr lang="en-GB" sz="3200" dirty="0" smtClean="0">
                <a:solidFill>
                  <a:schemeClr val="bg1"/>
                </a:solidFill>
              </a:rPr>
              <a:t>destiny in his </a:t>
            </a:r>
            <a:r>
              <a:rPr lang="en-GB" sz="3200" dirty="0">
                <a:solidFill>
                  <a:schemeClr val="bg1"/>
                </a:solidFill>
              </a:rPr>
              <a:t>own hand. </a:t>
            </a:r>
            <a:r>
              <a:rPr lang="en-GB" sz="3200" dirty="0" smtClean="0">
                <a:solidFill>
                  <a:schemeClr val="bg1"/>
                </a:solidFill>
              </a:rPr>
              <a:t>…I </a:t>
            </a:r>
            <a:r>
              <a:rPr lang="en-GB" sz="3200" dirty="0">
                <a:solidFill>
                  <a:schemeClr val="bg1"/>
                </a:solidFill>
              </a:rPr>
              <a:t>think that, if we could consult with him up there, Homer would be the first today to advise: “Get rid of the gods.” He knew exactly how stories were to be told in his time. The gods are permanently present in Troy in the dialogue. But the audience today can no longer deal with gods jumping out of the clouds and interfering in the duel between Hector and Achilles. </a:t>
            </a:r>
            <a:r>
              <a:rPr lang="en-GB" sz="3200" dirty="0" smtClean="0">
                <a:solidFill>
                  <a:schemeClr val="bg1"/>
                </a:solidFill>
              </a:rPr>
              <a:t>...</a:t>
            </a:r>
            <a:r>
              <a:rPr lang="en-GB" sz="3200" b="1" dirty="0" smtClean="0">
                <a:solidFill>
                  <a:schemeClr val="bg1"/>
                </a:solidFill>
              </a:rPr>
              <a:t>Homer </a:t>
            </a:r>
            <a:r>
              <a:rPr lang="en-GB" sz="3200" b="1" dirty="0">
                <a:solidFill>
                  <a:schemeClr val="bg1"/>
                </a:solidFill>
              </a:rPr>
              <a:t>did everything to make his story gripping for the audience of his time. We tried to do the exact the same thing</a:t>
            </a:r>
            <a:r>
              <a:rPr lang="en-GB" sz="3200" dirty="0">
                <a:solidFill>
                  <a:schemeClr val="bg1"/>
                </a:solidFill>
              </a:rPr>
              <a:t>. In this sense he could understand us” </a:t>
            </a:r>
            <a:r>
              <a:rPr lang="en-GB" sz="3200" dirty="0" smtClean="0">
                <a:solidFill>
                  <a:schemeClr val="bg1"/>
                </a:solidFill>
              </a:rPr>
              <a:t>– Wolfgang Petersen (</a:t>
            </a:r>
            <a:r>
              <a:rPr lang="de-DE" sz="3200" dirty="0">
                <a:solidFill>
                  <a:schemeClr val="bg1"/>
                </a:solidFill>
              </a:rPr>
              <a:t>Interview in Kölner Stadtanzeiger, May 14, </a:t>
            </a:r>
            <a:r>
              <a:rPr lang="de-DE" sz="3200" dirty="0" smtClean="0">
                <a:solidFill>
                  <a:schemeClr val="bg1"/>
                </a:solidFill>
              </a:rPr>
              <a:t>2004)</a:t>
            </a:r>
            <a:endParaRPr lang="en-GB" sz="3200" dirty="0">
              <a:solidFill>
                <a:schemeClr val="bg1"/>
              </a:solidFill>
            </a:endParaRPr>
          </a:p>
          <a:p>
            <a:pPr marL="137160" indent="0">
              <a:buNone/>
            </a:pP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94837"/>
            <a:ext cx="2590481" cy="3993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076056" y="1417638"/>
            <a:ext cx="4067944" cy="1200329"/>
          </a:xfrm>
          <a:prstGeom prst="rect">
            <a:avLst/>
          </a:prstGeom>
        </p:spPr>
        <p:txBody>
          <a:bodyPr wrap="square">
            <a:spAutoFit/>
          </a:bodyPr>
          <a:lstStyle/>
          <a:p>
            <a:pPr marL="285750" indent="-285750">
              <a:buFont typeface="Arial" panose="020B0604020202020204" pitchFamily="34" charset="0"/>
              <a:buChar char="•"/>
            </a:pPr>
            <a:r>
              <a:rPr lang="en-GB" dirty="0">
                <a:solidFill>
                  <a:schemeClr val="bg1"/>
                </a:solidFill>
              </a:rPr>
              <a:t>Our Era [</a:t>
            </a:r>
            <a:r>
              <a:rPr lang="en-GB" dirty="0" err="1">
                <a:solidFill>
                  <a:schemeClr val="bg1"/>
                </a:solidFill>
              </a:rPr>
              <a:t>Neomythology</a:t>
            </a:r>
            <a:r>
              <a:rPr lang="en-GB" dirty="0">
                <a:solidFill>
                  <a:schemeClr val="bg1"/>
                </a:solidFill>
              </a:rPr>
              <a:t>] - ancient myth as something to imitate or to exploit either for new purpose or for creating new myths.</a:t>
            </a:r>
          </a:p>
        </p:txBody>
      </p:sp>
    </p:spTree>
    <p:extLst>
      <p:ext uri="{BB962C8B-B14F-4D97-AF65-F5344CB8AC3E}">
        <p14:creationId xmlns:p14="http://schemas.microsoft.com/office/powerpoint/2010/main" val="3001077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Forms of Reception</a:t>
            </a:r>
            <a:endParaRPr lang="en-GB" dirty="0">
              <a:solidFill>
                <a:schemeClr val="bg1"/>
              </a:solidFill>
            </a:endParaRPr>
          </a:p>
        </p:txBody>
      </p:sp>
      <p:sp>
        <p:nvSpPr>
          <p:cNvPr id="3" name="Content Placeholder 2"/>
          <p:cNvSpPr>
            <a:spLocks noGrp="1"/>
          </p:cNvSpPr>
          <p:nvPr>
            <p:ph idx="1"/>
          </p:nvPr>
        </p:nvSpPr>
        <p:spPr>
          <a:xfrm>
            <a:off x="107504" y="1600200"/>
            <a:ext cx="4248472" cy="5141168"/>
          </a:xfrm>
        </p:spPr>
        <p:txBody>
          <a:bodyPr>
            <a:normAutofit/>
          </a:bodyPr>
          <a:lstStyle/>
          <a:p>
            <a:r>
              <a:rPr lang="en-GB" dirty="0" smtClean="0">
                <a:solidFill>
                  <a:schemeClr val="bg1"/>
                </a:solidFill>
              </a:rPr>
              <a:t>Literature</a:t>
            </a:r>
          </a:p>
          <a:p>
            <a:endParaRPr lang="en-GB" sz="800" dirty="0" smtClean="0">
              <a:solidFill>
                <a:schemeClr val="bg1"/>
              </a:solidFill>
            </a:endParaRPr>
          </a:p>
          <a:p>
            <a:r>
              <a:rPr lang="en-GB" dirty="0" smtClean="0">
                <a:solidFill>
                  <a:schemeClr val="bg1"/>
                </a:solidFill>
              </a:rPr>
              <a:t>Film and TV</a:t>
            </a:r>
          </a:p>
          <a:p>
            <a:endParaRPr lang="en-GB" sz="800" dirty="0" smtClean="0">
              <a:solidFill>
                <a:schemeClr val="bg1"/>
              </a:solidFill>
            </a:endParaRPr>
          </a:p>
          <a:p>
            <a:r>
              <a:rPr lang="en-GB" dirty="0" smtClean="0">
                <a:solidFill>
                  <a:schemeClr val="bg1"/>
                </a:solidFill>
              </a:rPr>
              <a:t>Games </a:t>
            </a:r>
          </a:p>
          <a:p>
            <a:endParaRPr lang="en-GB" sz="800" dirty="0" smtClean="0">
              <a:solidFill>
                <a:schemeClr val="bg1"/>
              </a:solidFill>
            </a:endParaRPr>
          </a:p>
          <a:p>
            <a:r>
              <a:rPr lang="en-GB" dirty="0" smtClean="0">
                <a:solidFill>
                  <a:schemeClr val="bg1"/>
                </a:solidFill>
              </a:rPr>
              <a:t>Theatre</a:t>
            </a:r>
          </a:p>
          <a:p>
            <a:endParaRPr lang="en-GB" sz="800" dirty="0" smtClean="0">
              <a:solidFill>
                <a:schemeClr val="bg1"/>
              </a:solidFill>
            </a:endParaRPr>
          </a:p>
          <a:p>
            <a:r>
              <a:rPr lang="en-GB" dirty="0" smtClean="0">
                <a:solidFill>
                  <a:schemeClr val="bg1"/>
                </a:solidFill>
              </a:rPr>
              <a:t>Art and architecture</a:t>
            </a:r>
          </a:p>
          <a:p>
            <a:endParaRPr lang="en-GB" sz="800" dirty="0" smtClean="0">
              <a:solidFill>
                <a:schemeClr val="bg1"/>
              </a:solidFill>
            </a:endParaRPr>
          </a:p>
          <a:p>
            <a:r>
              <a:rPr lang="en-GB" dirty="0" smtClean="0">
                <a:solidFill>
                  <a:schemeClr val="bg1"/>
                </a:solidFill>
              </a:rPr>
              <a:t>Tourism </a:t>
            </a:r>
          </a:p>
          <a:p>
            <a:endParaRPr lang="en-GB" sz="800" dirty="0" smtClean="0">
              <a:solidFill>
                <a:schemeClr val="bg1"/>
              </a:solidFill>
            </a:endParaRPr>
          </a:p>
          <a:p>
            <a:r>
              <a:rPr lang="en-GB" dirty="0" smtClean="0">
                <a:solidFill>
                  <a:schemeClr val="bg1"/>
                </a:solidFill>
              </a:rPr>
              <a:t>Politics</a:t>
            </a:r>
          </a:p>
          <a:p>
            <a:endParaRPr lang="en-GB" sz="800" dirty="0" smtClean="0">
              <a:solidFill>
                <a:schemeClr val="bg1"/>
              </a:solidFill>
            </a:endParaRPr>
          </a:p>
          <a:p>
            <a:r>
              <a:rPr lang="en-GB" dirty="0" smtClean="0">
                <a:solidFill>
                  <a:schemeClr val="bg1"/>
                </a:solidFill>
              </a:rPr>
              <a:t>Advertising </a:t>
            </a:r>
            <a:endParaRPr lang="en-GB"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1" y="1556792"/>
            <a:ext cx="3321743" cy="2484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descr="http://www.hdwpapers.com/walls/age_of_mythology_the_titans_wallpaper_2-norm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7" y="4322931"/>
            <a:ext cx="3128572" cy="234642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5896" y="1563830"/>
            <a:ext cx="1830117" cy="2745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0992" y="4797152"/>
            <a:ext cx="1321559"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6394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Questions to always ask</a:t>
            </a:r>
            <a:endParaRPr lang="en-GB" dirty="0">
              <a:solidFill>
                <a:schemeClr val="bg1"/>
              </a:solidFill>
            </a:endParaRPr>
          </a:p>
        </p:txBody>
      </p:sp>
      <p:sp>
        <p:nvSpPr>
          <p:cNvPr id="3" name="Content Placeholder 2"/>
          <p:cNvSpPr>
            <a:spLocks noGrp="1"/>
          </p:cNvSpPr>
          <p:nvPr>
            <p:ph idx="1"/>
          </p:nvPr>
        </p:nvSpPr>
        <p:spPr>
          <a:xfrm>
            <a:off x="251520" y="1600200"/>
            <a:ext cx="8640960" cy="5069160"/>
          </a:xfrm>
        </p:spPr>
        <p:txBody>
          <a:bodyPr/>
          <a:lstStyle/>
          <a:p>
            <a:r>
              <a:rPr lang="en-GB" dirty="0">
                <a:solidFill>
                  <a:schemeClr val="bg1"/>
                </a:solidFill>
              </a:rPr>
              <a:t>WHAT is being received and in what form? </a:t>
            </a:r>
          </a:p>
          <a:p>
            <a:endParaRPr lang="en-GB" sz="1400" dirty="0" smtClean="0">
              <a:solidFill>
                <a:schemeClr val="bg1"/>
              </a:solidFill>
            </a:endParaRPr>
          </a:p>
          <a:p>
            <a:r>
              <a:rPr lang="en-GB" dirty="0" smtClean="0">
                <a:solidFill>
                  <a:schemeClr val="bg1"/>
                </a:solidFill>
              </a:rPr>
              <a:t>WHO </a:t>
            </a:r>
            <a:r>
              <a:rPr lang="en-GB" dirty="0">
                <a:solidFill>
                  <a:schemeClr val="bg1"/>
                </a:solidFill>
              </a:rPr>
              <a:t>is doing the receiving? </a:t>
            </a:r>
          </a:p>
          <a:p>
            <a:endParaRPr lang="en-GB" sz="1400" dirty="0" smtClean="0">
              <a:solidFill>
                <a:schemeClr val="bg1"/>
              </a:solidFill>
            </a:endParaRPr>
          </a:p>
          <a:p>
            <a:r>
              <a:rPr lang="en-GB" dirty="0" smtClean="0">
                <a:solidFill>
                  <a:schemeClr val="bg1"/>
                </a:solidFill>
              </a:rPr>
              <a:t>HOW </a:t>
            </a:r>
            <a:r>
              <a:rPr lang="en-GB" dirty="0">
                <a:solidFill>
                  <a:schemeClr val="bg1"/>
                </a:solidFill>
              </a:rPr>
              <a:t>is it being received (in what ways is the ancient </a:t>
            </a:r>
            <a:r>
              <a:rPr lang="en-GB" dirty="0" smtClean="0">
                <a:solidFill>
                  <a:schemeClr val="bg1"/>
                </a:solidFill>
              </a:rPr>
              <a:t>object/text </a:t>
            </a:r>
            <a:r>
              <a:rPr lang="en-GB" dirty="0">
                <a:solidFill>
                  <a:schemeClr val="bg1"/>
                </a:solidFill>
              </a:rPr>
              <a:t>being adopted, adapted, manipulated)? </a:t>
            </a:r>
          </a:p>
          <a:p>
            <a:endParaRPr lang="en-GB" sz="1400" dirty="0" smtClean="0">
              <a:solidFill>
                <a:schemeClr val="bg1"/>
              </a:solidFill>
            </a:endParaRPr>
          </a:p>
          <a:p>
            <a:r>
              <a:rPr lang="en-GB" dirty="0" smtClean="0">
                <a:solidFill>
                  <a:schemeClr val="bg1"/>
                </a:solidFill>
              </a:rPr>
              <a:t>WHY </a:t>
            </a:r>
            <a:r>
              <a:rPr lang="en-GB" dirty="0">
                <a:solidFill>
                  <a:schemeClr val="bg1"/>
                </a:solidFill>
              </a:rPr>
              <a:t>is it being adapted (etc.) in this way? </a:t>
            </a:r>
          </a:p>
          <a:p>
            <a:endParaRPr lang="en-GB" sz="1400" dirty="0" smtClean="0">
              <a:solidFill>
                <a:schemeClr val="bg1"/>
              </a:solidFill>
            </a:endParaRPr>
          </a:p>
          <a:p>
            <a:r>
              <a:rPr lang="en-GB" dirty="0" smtClean="0">
                <a:solidFill>
                  <a:schemeClr val="bg1"/>
                </a:solidFill>
              </a:rPr>
              <a:t>TO </a:t>
            </a:r>
            <a:r>
              <a:rPr lang="en-GB" dirty="0">
                <a:solidFill>
                  <a:schemeClr val="bg1"/>
                </a:solidFill>
              </a:rPr>
              <a:t>WHAT EFFECT is this occurring? </a:t>
            </a:r>
          </a:p>
          <a:p>
            <a:endParaRPr lang="en-GB" dirty="0">
              <a:solidFill>
                <a:schemeClr val="bg1"/>
              </a:solidFill>
            </a:endParaRPr>
          </a:p>
        </p:txBody>
      </p:sp>
    </p:spTree>
    <p:extLst>
      <p:ext uri="{BB962C8B-B14F-4D97-AF65-F5344CB8AC3E}">
        <p14:creationId xmlns:p14="http://schemas.microsoft.com/office/powerpoint/2010/main" val="261680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dirty="0" smtClean="0">
                <a:solidFill>
                  <a:schemeClr val="bg1"/>
                </a:solidFill>
              </a:rPr>
              <a:t>Roman Society and Popular Culture</a:t>
            </a:r>
            <a:endParaRPr lang="en-GB" sz="6000" dirty="0">
              <a:solidFill>
                <a:schemeClr val="bg1"/>
              </a:solidFill>
            </a:endParaRPr>
          </a:p>
        </p:txBody>
      </p:sp>
    </p:spTree>
    <p:extLst>
      <p:ext uri="{BB962C8B-B14F-4D97-AF65-F5344CB8AC3E}">
        <p14:creationId xmlns:p14="http://schemas.microsoft.com/office/powerpoint/2010/main" val="600759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04664"/>
            <a:ext cx="9144000" cy="6453336"/>
          </a:xfrm>
        </p:spPr>
        <p:txBody>
          <a:bodyPr/>
          <a:lstStyle/>
          <a:p>
            <a:r>
              <a:rPr lang="en-GB" sz="3400" dirty="0" smtClean="0">
                <a:solidFill>
                  <a:schemeClr val="bg1"/>
                </a:solidFill>
              </a:rPr>
              <a:t>Historians write history in reaction to the present, and potentially construct the past from the present.</a:t>
            </a:r>
          </a:p>
          <a:p>
            <a:endParaRPr lang="en-GB" sz="1200" dirty="0"/>
          </a:p>
          <a:p>
            <a:r>
              <a:rPr lang="en-GB" sz="3400" dirty="0" smtClean="0">
                <a:solidFill>
                  <a:schemeClr val="bg1"/>
                </a:solidFill>
              </a:rPr>
              <a:t>“Producers” of culture, high and low (esoteric and popular), create something in the present by selecting and adapting aspects of the past to contemporary concerns. </a:t>
            </a:r>
          </a:p>
          <a:p>
            <a:endParaRPr lang="en-GB" sz="1200" dirty="0">
              <a:solidFill>
                <a:schemeClr val="bg1"/>
              </a:solidFill>
            </a:endParaRPr>
          </a:p>
          <a:p>
            <a:r>
              <a:rPr lang="en-GB" sz="3400" dirty="0" smtClean="0">
                <a:solidFill>
                  <a:schemeClr val="bg1"/>
                </a:solidFill>
              </a:rPr>
              <a:t>What do our representation of the “Romans” say about us? </a:t>
            </a:r>
          </a:p>
          <a:p>
            <a:endParaRPr lang="en-GB" sz="1200" dirty="0">
              <a:solidFill>
                <a:schemeClr val="bg1"/>
              </a:solidFill>
            </a:endParaRPr>
          </a:p>
        </p:txBody>
      </p:sp>
    </p:spTree>
    <p:extLst>
      <p:ext uri="{BB962C8B-B14F-4D97-AF65-F5344CB8AC3E}">
        <p14:creationId xmlns:p14="http://schemas.microsoft.com/office/powerpoint/2010/main" val="3766014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6632"/>
            <a:ext cx="8640960" cy="3744416"/>
          </a:xfrm>
        </p:spPr>
        <p:txBody>
          <a:bodyPr/>
          <a:lstStyle/>
          <a:p>
            <a:r>
              <a:rPr lang="en-GB" dirty="0">
                <a:solidFill>
                  <a:schemeClr val="bg1"/>
                </a:solidFill>
              </a:rPr>
              <a:t>To what extent should historicity be subordinated to </a:t>
            </a:r>
            <a:r>
              <a:rPr lang="en-GB" dirty="0" smtClean="0">
                <a:solidFill>
                  <a:schemeClr val="bg1"/>
                </a:solidFill>
              </a:rPr>
              <a:t>entertainment or vice versa? </a:t>
            </a:r>
          </a:p>
          <a:p>
            <a:pPr lvl="1"/>
            <a:r>
              <a:rPr lang="en-GB" dirty="0" smtClean="0">
                <a:solidFill>
                  <a:schemeClr val="bg1"/>
                </a:solidFill>
              </a:rPr>
              <a:t>What is an acceptable level of accuracy and in what medium (cartoons, movies, novels, TV)?</a:t>
            </a:r>
          </a:p>
          <a:p>
            <a:pPr lvl="1"/>
            <a:r>
              <a:rPr lang="en-GB" dirty="0" smtClean="0">
                <a:solidFill>
                  <a:schemeClr val="bg1"/>
                </a:solidFill>
              </a:rPr>
              <a:t>How much can we claim to know about the “</a:t>
            </a:r>
            <a:r>
              <a:rPr lang="en-GB" u="sng" dirty="0" smtClean="0">
                <a:solidFill>
                  <a:schemeClr val="bg1"/>
                </a:solidFill>
              </a:rPr>
              <a:t>reality</a:t>
            </a:r>
            <a:r>
              <a:rPr lang="en-GB" dirty="0" smtClean="0">
                <a:solidFill>
                  <a:schemeClr val="bg1"/>
                </a:solidFill>
              </a:rPr>
              <a:t> of the Classical world”?</a:t>
            </a:r>
          </a:p>
          <a:p>
            <a:pPr lvl="1"/>
            <a:r>
              <a:rPr lang="en-GB" dirty="0" smtClean="0">
                <a:solidFill>
                  <a:schemeClr val="bg1"/>
                </a:solidFill>
              </a:rPr>
              <a:t>Misinterpretation may be necessary, for example to make the joke work.</a:t>
            </a:r>
          </a:p>
          <a:p>
            <a:pPr lvl="1"/>
            <a:endParaRPr lang="en-GB" dirty="0" smtClean="0">
              <a:solidFill>
                <a:schemeClr val="bg1"/>
              </a:solidFill>
            </a:endParaRPr>
          </a:p>
          <a:p>
            <a:pPr lvl="1"/>
            <a:endParaRPr lang="en-GB" dirty="0">
              <a:solidFill>
                <a:schemeClr val="bg1"/>
              </a:solidFill>
            </a:endParaRP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789040"/>
            <a:ext cx="4265176" cy="2836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descr="C:\Users\m.cobb\AppData\Local\Microsoft\Windows\Temporary Internet Files\Content.Outlook\P08HD1X4\SKMBT_C28015042012160.jpg"/>
          <p:cNvPicPr>
            <a:picLocks noChangeAspect="1" noChangeArrowheads="1"/>
          </p:cNvPicPr>
          <p:nvPr/>
        </p:nvPicPr>
        <p:blipFill rotWithShape="1">
          <a:blip r:embed="rId3">
            <a:extLst>
              <a:ext uri="{28A0092B-C50C-407E-A947-70E740481C1C}">
                <a14:useLocalDpi xmlns:a14="http://schemas.microsoft.com/office/drawing/2010/main" val="0"/>
              </a:ext>
            </a:extLst>
          </a:blip>
          <a:srcRect l="75595" t="45784" r="3215" b="18293"/>
          <a:stretch/>
        </p:blipFill>
        <p:spPr bwMode="auto">
          <a:xfrm rot="10800000">
            <a:off x="1043608" y="3531753"/>
            <a:ext cx="2729744" cy="3266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302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Consulting Academics</a:t>
            </a:r>
            <a:endParaRPr lang="en-GB" dirty="0">
              <a:solidFill>
                <a:schemeClr val="bg1"/>
              </a:solidFill>
            </a:endParaRPr>
          </a:p>
        </p:txBody>
      </p:sp>
      <p:sp>
        <p:nvSpPr>
          <p:cNvPr id="3" name="Content Placeholder 2"/>
          <p:cNvSpPr>
            <a:spLocks noGrp="1"/>
          </p:cNvSpPr>
          <p:nvPr>
            <p:ph idx="1"/>
          </p:nvPr>
        </p:nvSpPr>
        <p:spPr>
          <a:xfrm>
            <a:off x="107504" y="1600200"/>
            <a:ext cx="8856984" cy="5257800"/>
          </a:xfrm>
        </p:spPr>
        <p:txBody>
          <a:bodyPr>
            <a:normAutofit lnSpcReduction="10000"/>
          </a:bodyPr>
          <a:lstStyle/>
          <a:p>
            <a:r>
              <a:rPr lang="en-GB" dirty="0" smtClean="0">
                <a:solidFill>
                  <a:schemeClr val="bg1"/>
                </a:solidFill>
              </a:rPr>
              <a:t>Increasing tendency for novelists and television and film producers to consult academics – blurring line between history and fiction. </a:t>
            </a:r>
          </a:p>
          <a:p>
            <a:pPr lvl="1"/>
            <a:r>
              <a:rPr lang="en-GB" dirty="0" smtClean="0">
                <a:solidFill>
                  <a:schemeClr val="bg1"/>
                </a:solidFill>
              </a:rPr>
              <a:t>Differing priorities – authenticity and plausibility vs. modern audience’s expectations. </a:t>
            </a:r>
          </a:p>
          <a:p>
            <a:pPr lvl="1"/>
            <a:endParaRPr lang="en-GB" sz="1000" dirty="0">
              <a:solidFill>
                <a:schemeClr val="bg1"/>
              </a:solidFill>
            </a:endParaRPr>
          </a:p>
          <a:p>
            <a:r>
              <a:rPr lang="en-GB" dirty="0" smtClean="0">
                <a:solidFill>
                  <a:schemeClr val="bg1"/>
                </a:solidFill>
              </a:rPr>
              <a:t>Kathleen Coleman and the movie </a:t>
            </a:r>
            <a:r>
              <a:rPr lang="en-GB" i="1" dirty="0" smtClean="0">
                <a:solidFill>
                  <a:schemeClr val="bg1"/>
                </a:solidFill>
              </a:rPr>
              <a:t>Gladiator</a:t>
            </a:r>
            <a:r>
              <a:rPr lang="en-GB" dirty="0" smtClean="0">
                <a:solidFill>
                  <a:schemeClr val="bg1"/>
                </a:solidFill>
              </a:rPr>
              <a:t>. </a:t>
            </a:r>
          </a:p>
          <a:p>
            <a:pPr lvl="1"/>
            <a:r>
              <a:rPr lang="en-GB" dirty="0" smtClean="0">
                <a:solidFill>
                  <a:schemeClr val="bg1"/>
                </a:solidFill>
              </a:rPr>
              <a:t>“Kathy, we need to get a piece of evidence which proves that women gladiators had sharpened razor blades attached to their nipples. Could you have it by lunchtime?”</a:t>
            </a:r>
          </a:p>
          <a:p>
            <a:pPr lvl="1"/>
            <a:r>
              <a:rPr lang="en-GB" dirty="0" smtClean="0">
                <a:solidFill>
                  <a:schemeClr val="bg1"/>
                </a:solidFill>
              </a:rPr>
              <a:t>Reflection of modern tastes not Roman.</a:t>
            </a:r>
          </a:p>
          <a:p>
            <a:pPr lvl="1"/>
            <a:r>
              <a:rPr lang="en-GB" dirty="0" smtClean="0">
                <a:solidFill>
                  <a:schemeClr val="bg1"/>
                </a:solidFill>
              </a:rPr>
              <a:t>Common sense may not be helpful for sifting “fiction” from “history”. </a:t>
            </a: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634022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1143000"/>
          </a:xfrm>
        </p:spPr>
        <p:txBody>
          <a:bodyPr>
            <a:normAutofit fontScale="90000"/>
          </a:bodyPr>
          <a:lstStyle/>
          <a:p>
            <a:r>
              <a:rPr lang="en-GB" dirty="0" smtClean="0">
                <a:solidFill>
                  <a:schemeClr val="bg1"/>
                </a:solidFill>
              </a:rPr>
              <a:t>Popular Culture and Historical Knowledge</a:t>
            </a:r>
            <a:endParaRPr lang="en-GB" dirty="0">
              <a:solidFill>
                <a:schemeClr val="bg1"/>
              </a:solidFill>
            </a:endParaRPr>
          </a:p>
        </p:txBody>
      </p:sp>
      <p:sp>
        <p:nvSpPr>
          <p:cNvPr id="3" name="Content Placeholder 2"/>
          <p:cNvSpPr>
            <a:spLocks noGrp="1"/>
          </p:cNvSpPr>
          <p:nvPr>
            <p:ph idx="1"/>
          </p:nvPr>
        </p:nvSpPr>
        <p:spPr>
          <a:xfrm>
            <a:off x="251520" y="1772816"/>
            <a:ext cx="8568952" cy="5085184"/>
          </a:xfrm>
        </p:spPr>
        <p:txBody>
          <a:bodyPr/>
          <a:lstStyle/>
          <a:p>
            <a:r>
              <a:rPr lang="en-GB" dirty="0" smtClean="0">
                <a:solidFill>
                  <a:schemeClr val="bg1"/>
                </a:solidFill>
              </a:rPr>
              <a:t>Does it matter if popular culture dictates the general understanding of the ancient world?</a:t>
            </a:r>
          </a:p>
          <a:p>
            <a:endParaRPr lang="en-GB" sz="1000" dirty="0">
              <a:solidFill>
                <a:schemeClr val="bg1"/>
              </a:solidFill>
            </a:endParaRPr>
          </a:p>
          <a:p>
            <a:r>
              <a:rPr lang="en-GB" dirty="0" smtClean="0">
                <a:solidFill>
                  <a:schemeClr val="bg1"/>
                </a:solidFill>
              </a:rPr>
              <a:t>We can consider </a:t>
            </a:r>
            <a:r>
              <a:rPr lang="en-GB" u="sng" dirty="0" smtClean="0">
                <a:solidFill>
                  <a:schemeClr val="bg1"/>
                </a:solidFill>
              </a:rPr>
              <a:t>how</a:t>
            </a:r>
            <a:r>
              <a:rPr lang="en-GB" dirty="0" smtClean="0">
                <a:solidFill>
                  <a:schemeClr val="bg1"/>
                </a:solidFill>
              </a:rPr>
              <a:t> we use concepts of Rome and ideas about the Romans for entertainment – reflecting on ourselves rather than the ancients.</a:t>
            </a:r>
          </a:p>
          <a:p>
            <a:endParaRPr lang="en-GB" sz="1000" dirty="0">
              <a:solidFill>
                <a:schemeClr val="bg1"/>
              </a:solidFill>
            </a:endParaRPr>
          </a:p>
          <a:p>
            <a:r>
              <a:rPr lang="en-GB" dirty="0" smtClean="0">
                <a:solidFill>
                  <a:schemeClr val="bg1"/>
                </a:solidFill>
              </a:rPr>
              <a:t>Anxieties and commentaries on political and moral concerns </a:t>
            </a:r>
          </a:p>
          <a:p>
            <a:pPr lvl="1"/>
            <a:r>
              <a:rPr lang="en-GB" dirty="0" smtClean="0">
                <a:solidFill>
                  <a:schemeClr val="bg1"/>
                </a:solidFill>
              </a:rPr>
              <a:t>cf. Roman Empire and American political thought – </a:t>
            </a:r>
            <a:r>
              <a:rPr lang="en-GB" i="1" dirty="0" smtClean="0">
                <a:solidFill>
                  <a:schemeClr val="bg1"/>
                </a:solidFill>
              </a:rPr>
              <a:t>contra </a:t>
            </a:r>
            <a:r>
              <a:rPr lang="en-GB" dirty="0" smtClean="0">
                <a:solidFill>
                  <a:schemeClr val="bg1"/>
                </a:solidFill>
              </a:rPr>
              <a:t>the</a:t>
            </a:r>
            <a:r>
              <a:rPr lang="en-GB" i="1" dirty="0" smtClean="0">
                <a:solidFill>
                  <a:schemeClr val="bg1"/>
                </a:solidFill>
              </a:rPr>
              <a:t> </a:t>
            </a:r>
            <a:r>
              <a:rPr lang="en-GB" dirty="0" smtClean="0">
                <a:solidFill>
                  <a:schemeClr val="bg1"/>
                </a:solidFill>
              </a:rPr>
              <a:t>British Raj and the Roman Empire.</a:t>
            </a:r>
            <a:r>
              <a:rPr lang="en-GB" i="1" dirty="0" smtClean="0">
                <a:solidFill>
                  <a:schemeClr val="bg1"/>
                </a:solidFill>
              </a:rPr>
              <a:t> </a:t>
            </a:r>
            <a:r>
              <a:rPr lang="en-GB" dirty="0" smtClean="0">
                <a:solidFill>
                  <a:schemeClr val="bg1"/>
                </a:solidFill>
              </a:rPr>
              <a:t> </a:t>
            </a:r>
          </a:p>
          <a:p>
            <a:pPr lvl="1"/>
            <a:r>
              <a:rPr lang="en-GB" dirty="0" smtClean="0">
                <a:solidFill>
                  <a:schemeClr val="bg1"/>
                </a:solidFill>
              </a:rPr>
              <a:t>Marcus Crassus in the movie </a:t>
            </a:r>
            <a:r>
              <a:rPr lang="en-GB" i="1" dirty="0" smtClean="0">
                <a:solidFill>
                  <a:schemeClr val="bg1"/>
                </a:solidFill>
              </a:rPr>
              <a:t>Spartacus</a:t>
            </a:r>
            <a:r>
              <a:rPr lang="en-GB"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1266819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Troy (Wolfgang Peterson, 2004) – cause of Trojan War </a:t>
            </a:r>
            <a:endParaRPr lang="en-GB" dirty="0">
              <a:solidFill>
                <a:schemeClr val="bg1"/>
              </a:solidFill>
            </a:endParaRPr>
          </a:p>
        </p:txBody>
      </p:sp>
      <p:sp>
        <p:nvSpPr>
          <p:cNvPr id="3" name="Content Placeholder 2"/>
          <p:cNvSpPr>
            <a:spLocks noGrp="1"/>
          </p:cNvSpPr>
          <p:nvPr>
            <p:ph idx="1"/>
          </p:nvPr>
        </p:nvSpPr>
        <p:spPr>
          <a:xfrm>
            <a:off x="251520" y="1600200"/>
            <a:ext cx="8712968" cy="5069160"/>
          </a:xfrm>
        </p:spPr>
        <p:txBody>
          <a:bodyPr>
            <a:normAutofit fontScale="62500" lnSpcReduction="20000"/>
          </a:bodyPr>
          <a:lstStyle/>
          <a:p>
            <a:pPr marL="137160" indent="0">
              <a:buNone/>
            </a:pPr>
            <a:r>
              <a:rPr lang="en-GB" dirty="0" smtClean="0">
                <a:solidFill>
                  <a:schemeClr val="bg1"/>
                </a:solidFill>
              </a:rPr>
              <a:t>• </a:t>
            </a:r>
            <a:r>
              <a:rPr lang="en-GB" b="1" dirty="0" smtClean="0">
                <a:solidFill>
                  <a:schemeClr val="bg1"/>
                </a:solidFill>
              </a:rPr>
              <a:t>Menelaus</a:t>
            </a:r>
            <a:r>
              <a:rPr lang="en-GB" dirty="0">
                <a:solidFill>
                  <a:schemeClr val="bg1"/>
                </a:solidFill>
              </a:rPr>
              <a:t>: I want her back</a:t>
            </a:r>
          </a:p>
          <a:p>
            <a:pPr marL="137160" indent="0">
              <a:buNone/>
            </a:pPr>
            <a:r>
              <a:rPr lang="en-GB" dirty="0" smtClean="0">
                <a:solidFill>
                  <a:schemeClr val="bg1"/>
                </a:solidFill>
              </a:rPr>
              <a:t>• </a:t>
            </a:r>
            <a:r>
              <a:rPr lang="en-GB" b="1" dirty="0" smtClean="0">
                <a:solidFill>
                  <a:schemeClr val="bg1"/>
                </a:solidFill>
              </a:rPr>
              <a:t>Agamemnon</a:t>
            </a:r>
            <a:r>
              <a:rPr lang="en-GB" dirty="0">
                <a:solidFill>
                  <a:schemeClr val="bg1"/>
                </a:solidFill>
              </a:rPr>
              <a:t>: Well, of course you do. She’s a beautiful woman.</a:t>
            </a:r>
          </a:p>
          <a:p>
            <a:pPr marL="137160" indent="0">
              <a:buNone/>
            </a:pPr>
            <a:r>
              <a:rPr lang="en-GB" dirty="0" smtClean="0">
                <a:solidFill>
                  <a:schemeClr val="bg1"/>
                </a:solidFill>
              </a:rPr>
              <a:t>• </a:t>
            </a:r>
            <a:r>
              <a:rPr lang="en-GB" b="1" dirty="0" smtClean="0">
                <a:solidFill>
                  <a:schemeClr val="bg1"/>
                </a:solidFill>
              </a:rPr>
              <a:t>Menelaus</a:t>
            </a:r>
            <a:r>
              <a:rPr lang="en-GB" dirty="0">
                <a:solidFill>
                  <a:schemeClr val="bg1"/>
                </a:solidFill>
              </a:rPr>
              <a:t>: I want her back so I can kill her with my own two hands. I won’t rest until I’ve burned Troy to the ground.</a:t>
            </a:r>
          </a:p>
          <a:p>
            <a:pPr marL="137160" indent="0">
              <a:buNone/>
            </a:pPr>
            <a:r>
              <a:rPr lang="en-GB" dirty="0" smtClean="0">
                <a:solidFill>
                  <a:schemeClr val="bg1"/>
                </a:solidFill>
              </a:rPr>
              <a:t>• </a:t>
            </a:r>
            <a:r>
              <a:rPr lang="en-GB" b="1" dirty="0" smtClean="0">
                <a:solidFill>
                  <a:schemeClr val="bg1"/>
                </a:solidFill>
              </a:rPr>
              <a:t>Agamemnon</a:t>
            </a:r>
            <a:r>
              <a:rPr lang="en-GB" dirty="0">
                <a:solidFill>
                  <a:schemeClr val="bg1"/>
                </a:solidFill>
              </a:rPr>
              <a:t>: I thought you wanted peace with Troy.</a:t>
            </a:r>
          </a:p>
          <a:p>
            <a:pPr marL="137160" indent="0">
              <a:buNone/>
            </a:pPr>
            <a:r>
              <a:rPr lang="en-GB" dirty="0" smtClean="0">
                <a:solidFill>
                  <a:schemeClr val="bg1"/>
                </a:solidFill>
              </a:rPr>
              <a:t>• </a:t>
            </a:r>
            <a:r>
              <a:rPr lang="en-GB" b="1" dirty="0" smtClean="0">
                <a:solidFill>
                  <a:schemeClr val="bg1"/>
                </a:solidFill>
              </a:rPr>
              <a:t>Menelaus</a:t>
            </a:r>
            <a:r>
              <a:rPr lang="en-GB" dirty="0">
                <a:solidFill>
                  <a:schemeClr val="bg1"/>
                </a:solidFill>
              </a:rPr>
              <a:t>: I should have listened to you.</a:t>
            </a:r>
          </a:p>
          <a:p>
            <a:pPr marL="137160" indent="0">
              <a:buNone/>
            </a:pPr>
            <a:r>
              <a:rPr lang="en-GB" dirty="0" smtClean="0">
                <a:solidFill>
                  <a:schemeClr val="bg1"/>
                </a:solidFill>
              </a:rPr>
              <a:t>• </a:t>
            </a:r>
            <a:r>
              <a:rPr lang="en-GB" b="1" dirty="0" smtClean="0">
                <a:solidFill>
                  <a:schemeClr val="bg1"/>
                </a:solidFill>
              </a:rPr>
              <a:t>Agamemnon</a:t>
            </a:r>
            <a:r>
              <a:rPr lang="en-GB" dirty="0">
                <a:solidFill>
                  <a:schemeClr val="bg1"/>
                </a:solidFill>
              </a:rPr>
              <a:t>: Peace is for the women ... and the weak. Empires are forged by war.</a:t>
            </a:r>
          </a:p>
          <a:p>
            <a:pPr marL="137160" indent="0">
              <a:buNone/>
            </a:pPr>
            <a:r>
              <a:rPr lang="en-GB" dirty="0" smtClean="0">
                <a:solidFill>
                  <a:schemeClr val="bg1"/>
                </a:solidFill>
              </a:rPr>
              <a:t>• </a:t>
            </a:r>
            <a:r>
              <a:rPr lang="en-GB" b="1" dirty="0" smtClean="0">
                <a:solidFill>
                  <a:schemeClr val="bg1"/>
                </a:solidFill>
              </a:rPr>
              <a:t>Menelaus</a:t>
            </a:r>
            <a:r>
              <a:rPr lang="en-GB" dirty="0">
                <a:solidFill>
                  <a:schemeClr val="bg1"/>
                </a:solidFill>
              </a:rPr>
              <a:t>: All my life, I’ve stood by your side, fought your enemies. You’re the elder, you reap the glory. This is the way of the world. But have I ever complained? Have I ever asked you for anything?</a:t>
            </a:r>
          </a:p>
          <a:p>
            <a:pPr marL="137160" indent="0">
              <a:buNone/>
            </a:pPr>
            <a:r>
              <a:rPr lang="en-GB" dirty="0" smtClean="0">
                <a:solidFill>
                  <a:schemeClr val="bg1"/>
                </a:solidFill>
              </a:rPr>
              <a:t>• </a:t>
            </a:r>
            <a:r>
              <a:rPr lang="en-GB" b="1" dirty="0" smtClean="0">
                <a:solidFill>
                  <a:schemeClr val="bg1"/>
                </a:solidFill>
              </a:rPr>
              <a:t>Agamemnon</a:t>
            </a:r>
            <a:r>
              <a:rPr lang="en-GB" dirty="0">
                <a:solidFill>
                  <a:schemeClr val="bg1"/>
                </a:solidFill>
              </a:rPr>
              <a:t>: Never. You’re a man of honour.</a:t>
            </a:r>
          </a:p>
          <a:p>
            <a:pPr marL="137160" indent="0">
              <a:buNone/>
            </a:pPr>
            <a:r>
              <a:rPr lang="en-GB" dirty="0" smtClean="0">
                <a:solidFill>
                  <a:schemeClr val="bg1"/>
                </a:solidFill>
              </a:rPr>
              <a:t>• </a:t>
            </a:r>
            <a:r>
              <a:rPr lang="en-GB" b="1" dirty="0" smtClean="0">
                <a:solidFill>
                  <a:schemeClr val="bg1"/>
                </a:solidFill>
              </a:rPr>
              <a:t>Menelaus</a:t>
            </a:r>
            <a:r>
              <a:rPr lang="en-GB" dirty="0">
                <a:solidFill>
                  <a:schemeClr val="bg1"/>
                </a:solidFill>
              </a:rPr>
              <a:t>: Will you go to war with me, brother?</a:t>
            </a:r>
          </a:p>
          <a:p>
            <a:pPr marL="137160" indent="0" algn="ctr">
              <a:buNone/>
            </a:pPr>
            <a:r>
              <a:rPr lang="en-GB" dirty="0">
                <a:solidFill>
                  <a:schemeClr val="bg1"/>
                </a:solidFill>
              </a:rPr>
              <a:t>[</a:t>
            </a:r>
            <a:r>
              <a:rPr lang="en-GB" i="1" dirty="0">
                <a:solidFill>
                  <a:schemeClr val="bg1"/>
                </a:solidFill>
              </a:rPr>
              <a:t>Agamemnon and Menelaus clasp hands in agreement. </a:t>
            </a:r>
          </a:p>
          <a:p>
            <a:pPr marL="137160" indent="0" algn="ctr">
              <a:buNone/>
            </a:pPr>
            <a:r>
              <a:rPr lang="en-GB" i="1" dirty="0">
                <a:solidFill>
                  <a:schemeClr val="bg1"/>
                </a:solidFill>
              </a:rPr>
              <a:t>Transition to Agamemnon alone with his advisor, Nestor</a:t>
            </a:r>
            <a:r>
              <a:rPr lang="en-GB" dirty="0">
                <a:solidFill>
                  <a:schemeClr val="bg1"/>
                </a:solidFill>
              </a:rPr>
              <a:t>]</a:t>
            </a:r>
          </a:p>
          <a:p>
            <a:pPr marL="137160" indent="0">
              <a:buNone/>
            </a:pPr>
            <a:r>
              <a:rPr lang="en-GB" dirty="0" smtClean="0">
                <a:solidFill>
                  <a:schemeClr val="bg1"/>
                </a:solidFill>
              </a:rPr>
              <a:t>• </a:t>
            </a:r>
            <a:r>
              <a:rPr lang="en-GB" b="1" dirty="0" smtClean="0">
                <a:solidFill>
                  <a:schemeClr val="bg1"/>
                </a:solidFill>
              </a:rPr>
              <a:t>Agamemnon</a:t>
            </a:r>
            <a:r>
              <a:rPr lang="en-GB" dirty="0">
                <a:solidFill>
                  <a:schemeClr val="bg1"/>
                </a:solidFill>
              </a:rPr>
              <a:t>: I always thought my brother’s wife was a foolish woman but she’s proved to be very useful. [...] Old King Priam thinks he’s untouchable behind his high walls. He thinks the sun god will protect him. But the gods protect only the strong! If Troy falls, I control the Aegean. </a:t>
            </a:r>
          </a:p>
          <a:p>
            <a:pPr marL="137160" indent="0">
              <a:buNone/>
            </a:pPr>
            <a:endParaRPr lang="en-GB" dirty="0"/>
          </a:p>
        </p:txBody>
      </p:sp>
      <p:sp>
        <p:nvSpPr>
          <p:cNvPr id="4" name="Rectangle 3"/>
          <p:cNvSpPr/>
          <p:nvPr/>
        </p:nvSpPr>
        <p:spPr>
          <a:xfrm>
            <a:off x="6228184" y="6381328"/>
            <a:ext cx="2422458" cy="369332"/>
          </a:xfrm>
          <a:prstGeom prst="rect">
            <a:avLst/>
          </a:prstGeom>
        </p:spPr>
        <p:txBody>
          <a:bodyPr wrap="none">
            <a:spAutoFit/>
          </a:bodyPr>
          <a:lstStyle/>
          <a:p>
            <a:r>
              <a:rPr lang="en-GB" b="1" dirty="0" smtClean="0">
                <a:solidFill>
                  <a:prstClr val="black"/>
                </a:solidFill>
              </a:rPr>
              <a:t>Troy 00:17:47-00:19:12</a:t>
            </a:r>
            <a:endParaRPr lang="en-GB" b="1" dirty="0">
              <a:solidFill>
                <a:prstClr val="black"/>
              </a:solidFill>
            </a:endParaRPr>
          </a:p>
        </p:txBody>
      </p:sp>
    </p:spTree>
    <p:extLst>
      <p:ext uri="{BB962C8B-B14F-4D97-AF65-F5344CB8AC3E}">
        <p14:creationId xmlns:p14="http://schemas.microsoft.com/office/powerpoint/2010/main" val="1520147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300 (Zack Snyder, 2006)</a:t>
            </a:r>
            <a:endParaRPr lang="en-GB" dirty="0">
              <a:solidFill>
                <a:schemeClr val="bg1"/>
              </a:solidFill>
            </a:endParaRPr>
          </a:p>
        </p:txBody>
      </p:sp>
      <p:pic>
        <p:nvPicPr>
          <p:cNvPr id="5" name="Picture 4"/>
          <p:cNvPicPr>
            <a:picLocks noChangeAspect="1"/>
          </p:cNvPicPr>
          <p:nvPr/>
        </p:nvPicPr>
        <p:blipFill>
          <a:blip r:embed="rId2"/>
          <a:stretch>
            <a:fillRect/>
          </a:stretch>
        </p:blipFill>
        <p:spPr>
          <a:xfrm>
            <a:off x="162134" y="1268760"/>
            <a:ext cx="5178452" cy="2702817"/>
          </a:xfrm>
          <a:prstGeom prst="rect">
            <a:avLst/>
          </a:prstGeom>
        </p:spPr>
      </p:pic>
      <p:pic>
        <p:nvPicPr>
          <p:cNvPr id="7" name="Content Placeholder 6"/>
          <p:cNvPicPr>
            <a:picLocks noGrp="1" noChangeAspect="1"/>
          </p:cNvPicPr>
          <p:nvPr>
            <p:ph idx="1"/>
          </p:nvPr>
        </p:nvPicPr>
        <p:blipFill>
          <a:blip r:embed="rId3"/>
          <a:stretch>
            <a:fillRect/>
          </a:stretch>
        </p:blipFill>
        <p:spPr>
          <a:xfrm>
            <a:off x="162134" y="3429000"/>
            <a:ext cx="6309646" cy="3328507"/>
          </a:xfrm>
          <a:prstGeom prst="rect">
            <a:avLst/>
          </a:prstGeom>
        </p:spPr>
      </p:pic>
      <p:pic>
        <p:nvPicPr>
          <p:cNvPr id="8" name="Picture 7"/>
          <p:cNvPicPr>
            <a:picLocks noChangeAspect="1"/>
          </p:cNvPicPr>
          <p:nvPr/>
        </p:nvPicPr>
        <p:blipFill>
          <a:blip r:embed="rId4"/>
          <a:stretch>
            <a:fillRect/>
          </a:stretch>
        </p:blipFill>
        <p:spPr>
          <a:xfrm>
            <a:off x="4568205" y="1268760"/>
            <a:ext cx="4467005" cy="2571750"/>
          </a:xfrm>
          <a:prstGeom prst="rect">
            <a:avLst/>
          </a:prstGeom>
        </p:spPr>
      </p:pic>
      <p:pic>
        <p:nvPicPr>
          <p:cNvPr id="9" name="Picture 8"/>
          <p:cNvPicPr>
            <a:picLocks noChangeAspect="1"/>
          </p:cNvPicPr>
          <p:nvPr/>
        </p:nvPicPr>
        <p:blipFill>
          <a:blip r:embed="rId5"/>
          <a:stretch>
            <a:fillRect/>
          </a:stretch>
        </p:blipFill>
        <p:spPr>
          <a:xfrm>
            <a:off x="4568205" y="4063145"/>
            <a:ext cx="4467005" cy="2507287"/>
          </a:xfrm>
          <a:prstGeom prst="rect">
            <a:avLst/>
          </a:prstGeom>
        </p:spPr>
      </p:pic>
    </p:spTree>
    <p:extLst>
      <p:ext uri="{BB962C8B-B14F-4D97-AF65-F5344CB8AC3E}">
        <p14:creationId xmlns:p14="http://schemas.microsoft.com/office/powerpoint/2010/main" val="3560876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91580" y="5838507"/>
            <a:ext cx="3240360" cy="398805"/>
          </a:xfrm>
        </p:spPr>
        <p:txBody>
          <a:bodyPr>
            <a:normAutofit fontScale="92500" lnSpcReduction="20000"/>
          </a:bodyPr>
          <a:lstStyle/>
          <a:p>
            <a:pPr marL="137160" indent="0">
              <a:buNone/>
            </a:pPr>
            <a:r>
              <a:rPr lang="en-GB" b="1" i="1" dirty="0" smtClean="0">
                <a:solidFill>
                  <a:schemeClr val="bg1"/>
                </a:solidFill>
              </a:rPr>
              <a:t>The Hunger Games</a:t>
            </a:r>
          </a:p>
          <a:p>
            <a:pPr marL="137160" indent="0">
              <a:buNone/>
            </a:pPr>
            <a:endParaRPr lang="en-GB" i="1" dirty="0">
              <a:solidFill>
                <a:schemeClr val="bg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52383"/>
            <a:ext cx="3600400" cy="5333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16480"/>
            <a:ext cx="3912840" cy="5316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3"/>
          <p:cNvSpPr>
            <a:spLocks noGrp="1"/>
          </p:cNvSpPr>
          <p:nvPr>
            <p:ph sz="half" idx="2"/>
          </p:nvPr>
        </p:nvSpPr>
        <p:spPr>
          <a:xfrm>
            <a:off x="4716016" y="5877272"/>
            <a:ext cx="4326632" cy="864095"/>
          </a:xfrm>
        </p:spPr>
        <p:txBody>
          <a:bodyPr>
            <a:noAutofit/>
          </a:bodyPr>
          <a:lstStyle/>
          <a:p>
            <a:pPr marL="137160" indent="0">
              <a:buNone/>
            </a:pPr>
            <a:r>
              <a:rPr lang="en-GB" sz="2400" dirty="0">
                <a:solidFill>
                  <a:schemeClr val="bg1"/>
                </a:solidFill>
              </a:rPr>
              <a:t>https://www.youtube.com/watch?v=-FYGmMzwJRA</a:t>
            </a:r>
          </a:p>
        </p:txBody>
      </p:sp>
      <p:sp>
        <p:nvSpPr>
          <p:cNvPr id="6" name="Rectangle 5"/>
          <p:cNvSpPr/>
          <p:nvPr/>
        </p:nvSpPr>
        <p:spPr>
          <a:xfrm>
            <a:off x="899592" y="6237312"/>
            <a:ext cx="3312368" cy="369332"/>
          </a:xfrm>
          <a:prstGeom prst="rect">
            <a:avLst/>
          </a:prstGeom>
        </p:spPr>
        <p:txBody>
          <a:bodyPr wrap="square">
            <a:spAutoFit/>
          </a:bodyPr>
          <a:lstStyle/>
          <a:p>
            <a:r>
              <a:rPr lang="en-GB" dirty="0" err="1" smtClean="0">
                <a:solidFill>
                  <a:schemeClr val="bg1"/>
                </a:solidFill>
              </a:rPr>
              <a:t>Panem</a:t>
            </a:r>
            <a:r>
              <a:rPr lang="en-GB" dirty="0" smtClean="0">
                <a:solidFill>
                  <a:schemeClr val="bg1"/>
                </a:solidFill>
              </a:rPr>
              <a:t> – </a:t>
            </a:r>
            <a:r>
              <a:rPr lang="en-GB" i="1" dirty="0" err="1" smtClean="0">
                <a:solidFill>
                  <a:schemeClr val="bg1"/>
                </a:solidFill>
              </a:rPr>
              <a:t>panem</a:t>
            </a:r>
            <a:r>
              <a:rPr lang="en-GB" i="1" dirty="0" smtClean="0">
                <a:solidFill>
                  <a:schemeClr val="bg1"/>
                </a:solidFill>
              </a:rPr>
              <a:t> et </a:t>
            </a:r>
            <a:r>
              <a:rPr lang="en-GB" i="1" dirty="0" err="1" smtClean="0">
                <a:solidFill>
                  <a:schemeClr val="bg1"/>
                </a:solidFill>
              </a:rPr>
              <a:t>circenses</a:t>
            </a:r>
            <a:r>
              <a:rPr lang="en-GB" i="1"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1767265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362274"/>
          </a:xfrm>
        </p:spPr>
        <p:txBody>
          <a:bodyPr>
            <a:normAutofit/>
          </a:bodyPr>
          <a:lstStyle/>
          <a:p>
            <a:r>
              <a:rPr lang="en-GB" sz="6000" dirty="0">
                <a:solidFill>
                  <a:schemeClr val="bg1"/>
                </a:solidFill>
              </a:rPr>
              <a:t>R</a:t>
            </a:r>
            <a:r>
              <a:rPr lang="en-GB" sz="6000" dirty="0" smtClean="0">
                <a:solidFill>
                  <a:schemeClr val="bg1"/>
                </a:solidFill>
              </a:rPr>
              <a:t>eception in Film</a:t>
            </a:r>
            <a:endParaRPr lang="en-GB" sz="6000" dirty="0">
              <a:solidFill>
                <a:schemeClr val="bg1"/>
              </a:solidFill>
            </a:endParaRPr>
          </a:p>
        </p:txBody>
      </p:sp>
      <p:sp>
        <p:nvSpPr>
          <p:cNvPr id="3" name="Rectangle 2"/>
          <p:cNvSpPr/>
          <p:nvPr/>
        </p:nvSpPr>
        <p:spPr>
          <a:xfrm>
            <a:off x="611560" y="2420888"/>
            <a:ext cx="8136904" cy="4031873"/>
          </a:xfrm>
          <a:prstGeom prst="rect">
            <a:avLst/>
          </a:prstGeom>
        </p:spPr>
        <p:txBody>
          <a:bodyPr wrap="square">
            <a:spAutoFit/>
          </a:bodyPr>
          <a:lstStyle/>
          <a:p>
            <a:pPr marL="285750" indent="-285750">
              <a:buFont typeface="Arial" panose="020B0604020202020204" pitchFamily="34" charset="0"/>
              <a:buChar char="•"/>
            </a:pPr>
            <a:r>
              <a:rPr lang="en-GB" sz="3200" b="1" dirty="0" smtClean="0">
                <a:solidFill>
                  <a:schemeClr val="bg1"/>
                </a:solidFill>
              </a:rPr>
              <a:t>Ancients</a:t>
            </a:r>
          </a:p>
          <a:p>
            <a:pPr marL="742950" lvl="1" indent="-285750">
              <a:buFont typeface="Arial" panose="020B0604020202020204" pitchFamily="34" charset="0"/>
              <a:buChar char="•"/>
            </a:pPr>
            <a:r>
              <a:rPr lang="en-GB" sz="3200" b="1" dirty="0" smtClean="0">
                <a:solidFill>
                  <a:schemeClr val="bg1"/>
                </a:solidFill>
              </a:rPr>
              <a:t>Films set in the Ancient world</a:t>
            </a:r>
          </a:p>
          <a:p>
            <a:pPr marL="285750" indent="-285750">
              <a:buFont typeface="Arial" panose="020B0604020202020204" pitchFamily="34" charset="0"/>
              <a:buChar char="•"/>
            </a:pPr>
            <a:r>
              <a:rPr lang="en-GB" sz="3200" dirty="0" smtClean="0">
                <a:solidFill>
                  <a:schemeClr val="bg1"/>
                </a:solidFill>
              </a:rPr>
              <a:t>Thematics</a:t>
            </a:r>
          </a:p>
          <a:p>
            <a:pPr marL="742950" lvl="1" indent="-285750">
              <a:buFont typeface="Arial" panose="020B0604020202020204" pitchFamily="34" charset="0"/>
              <a:buChar char="•"/>
            </a:pPr>
            <a:r>
              <a:rPr lang="en-GB" sz="3200" dirty="0" smtClean="0">
                <a:solidFill>
                  <a:schemeClr val="bg1"/>
                </a:solidFill>
              </a:rPr>
              <a:t>Films set in the modern world but following an ancient theme</a:t>
            </a:r>
          </a:p>
          <a:p>
            <a:pPr marL="285750" indent="-285750">
              <a:buFont typeface="Arial" panose="020B0604020202020204" pitchFamily="34" charset="0"/>
              <a:buChar char="•"/>
            </a:pPr>
            <a:r>
              <a:rPr lang="en-GB" sz="3200" dirty="0" smtClean="0">
                <a:solidFill>
                  <a:schemeClr val="bg1"/>
                </a:solidFill>
              </a:rPr>
              <a:t>Allusives</a:t>
            </a:r>
          </a:p>
          <a:p>
            <a:pPr marL="742950" lvl="1" indent="-285750">
              <a:buFont typeface="Arial" panose="020B0604020202020204" pitchFamily="34" charset="0"/>
              <a:buChar char="•"/>
            </a:pPr>
            <a:r>
              <a:rPr lang="en-GB" sz="3200" dirty="0" smtClean="0">
                <a:solidFill>
                  <a:schemeClr val="bg1"/>
                </a:solidFill>
              </a:rPr>
              <a:t>Fiction that alludes to the ancient world (directly or indirectly)</a:t>
            </a:r>
            <a:endParaRPr lang="en-GB" sz="3200" dirty="0">
              <a:solidFill>
                <a:schemeClr val="bg1"/>
              </a:solidFill>
            </a:endParaRPr>
          </a:p>
        </p:txBody>
      </p:sp>
    </p:spTree>
    <p:extLst>
      <p:ext uri="{BB962C8B-B14F-4D97-AF65-F5344CB8AC3E}">
        <p14:creationId xmlns:p14="http://schemas.microsoft.com/office/powerpoint/2010/main" val="3111655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Three Waves of Reception</a:t>
            </a:r>
            <a:endParaRPr lang="en-GB" dirty="0">
              <a:solidFill>
                <a:schemeClr val="bg1"/>
              </a:solidFill>
            </a:endParaRPr>
          </a:p>
        </p:txBody>
      </p:sp>
      <p:sp>
        <p:nvSpPr>
          <p:cNvPr id="3" name="Content Placeholder 2"/>
          <p:cNvSpPr>
            <a:spLocks noGrp="1"/>
          </p:cNvSpPr>
          <p:nvPr>
            <p:ph idx="1"/>
          </p:nvPr>
        </p:nvSpPr>
        <p:spPr>
          <a:xfrm>
            <a:off x="0" y="1367408"/>
            <a:ext cx="6012160" cy="1269504"/>
          </a:xfrm>
        </p:spPr>
        <p:txBody>
          <a:bodyPr>
            <a:normAutofit fontScale="70000" lnSpcReduction="20000"/>
          </a:bodyPr>
          <a:lstStyle/>
          <a:p>
            <a:r>
              <a:rPr lang="en-GB" b="1" dirty="0" smtClean="0">
                <a:solidFill>
                  <a:schemeClr val="bg1"/>
                </a:solidFill>
              </a:rPr>
              <a:t>Silent Films</a:t>
            </a:r>
          </a:p>
          <a:p>
            <a:endParaRPr lang="en-GB" sz="1000" dirty="0">
              <a:solidFill>
                <a:schemeClr val="bg1"/>
              </a:solidFill>
            </a:endParaRPr>
          </a:p>
          <a:p>
            <a:r>
              <a:rPr lang="en-GB" b="1" dirty="0" smtClean="0">
                <a:solidFill>
                  <a:schemeClr val="bg1"/>
                </a:solidFill>
              </a:rPr>
              <a:t>Toga Films</a:t>
            </a:r>
          </a:p>
          <a:p>
            <a:endParaRPr lang="en-GB" sz="1000" dirty="0">
              <a:solidFill>
                <a:schemeClr val="bg1"/>
              </a:solidFill>
            </a:endParaRPr>
          </a:p>
          <a:p>
            <a:r>
              <a:rPr lang="en-GB" b="1" dirty="0" smtClean="0">
                <a:solidFill>
                  <a:schemeClr val="bg1"/>
                </a:solidFill>
              </a:rPr>
              <a:t>Modern Revival</a:t>
            </a:r>
            <a:endParaRPr lang="en-GB" b="1" dirty="0">
              <a:solidFill>
                <a:schemeClr val="bg1"/>
              </a:solidFill>
            </a:endParaRPr>
          </a:p>
        </p:txBody>
      </p:sp>
      <p:sp>
        <p:nvSpPr>
          <p:cNvPr id="4" name="Content Placeholder 2"/>
          <p:cNvSpPr txBox="1">
            <a:spLocks/>
          </p:cNvSpPr>
          <p:nvPr/>
        </p:nvSpPr>
        <p:spPr>
          <a:xfrm>
            <a:off x="-102312" y="2681698"/>
            <a:ext cx="4526104" cy="1539390"/>
          </a:xfrm>
          <a:prstGeom prst="rect">
            <a:avLst/>
          </a:prstGeom>
        </p:spPr>
        <p:txBody>
          <a:bodyPr vert="horz">
            <a:normAutofit fontScale="77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19</a:t>
            </a:r>
            <a:r>
              <a:rPr lang="en-GB" baseline="30000" dirty="0" smtClean="0">
                <a:solidFill>
                  <a:schemeClr val="bg1"/>
                </a:solidFill>
              </a:rPr>
              <a:t>th</a:t>
            </a:r>
            <a:r>
              <a:rPr lang="en-GB" dirty="0" smtClean="0">
                <a:solidFill>
                  <a:schemeClr val="bg1"/>
                </a:solidFill>
              </a:rPr>
              <a:t> century precursors:</a:t>
            </a:r>
          </a:p>
          <a:p>
            <a:pPr lvl="1"/>
            <a:r>
              <a:rPr lang="en-GB" dirty="0" smtClean="0">
                <a:solidFill>
                  <a:schemeClr val="bg1"/>
                </a:solidFill>
              </a:rPr>
              <a:t>Shadow shows / Magic Lantern Slides</a:t>
            </a:r>
          </a:p>
          <a:p>
            <a:pPr lvl="1"/>
            <a:r>
              <a:rPr lang="en-GB" dirty="0" smtClean="0">
                <a:solidFill>
                  <a:schemeClr val="bg1"/>
                </a:solidFill>
              </a:rPr>
              <a:t>Panorama / Diorama </a:t>
            </a:r>
          </a:p>
          <a:p>
            <a:pPr lvl="1"/>
            <a:r>
              <a:rPr lang="en-GB" dirty="0" smtClean="0">
                <a:solidFill>
                  <a:schemeClr val="bg1"/>
                </a:solidFill>
              </a:rPr>
              <a:t>Theatre</a:t>
            </a:r>
            <a:endParaRPr lang="en-GB" dirty="0">
              <a:solidFill>
                <a:schemeClr val="bg1"/>
              </a:solidFill>
            </a:endParaRP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8211" t="13341" r="19350" b="53852"/>
          <a:stretch/>
        </p:blipFill>
        <p:spPr bwMode="auto">
          <a:xfrm>
            <a:off x="4501479" y="1459107"/>
            <a:ext cx="2407961" cy="21026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57458" t="26709" r="25200" b="12120"/>
          <a:stretch/>
        </p:blipFill>
        <p:spPr bwMode="auto">
          <a:xfrm>
            <a:off x="7020271" y="1484784"/>
            <a:ext cx="1943173"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2"/>
          <p:cNvSpPr txBox="1">
            <a:spLocks/>
          </p:cNvSpPr>
          <p:nvPr/>
        </p:nvSpPr>
        <p:spPr>
          <a:xfrm>
            <a:off x="6942584" y="5877272"/>
            <a:ext cx="2020860" cy="980728"/>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1800" dirty="0" smtClean="0">
                <a:solidFill>
                  <a:schemeClr val="bg1"/>
                </a:solidFill>
              </a:rPr>
              <a:t>Marble Heart – 1913 (unknown director)</a:t>
            </a:r>
            <a:endParaRPr lang="en-GB" sz="1800" dirty="0">
              <a:solidFill>
                <a:schemeClr val="bg1"/>
              </a:solidFill>
            </a:endParaRPr>
          </a:p>
        </p:txBody>
      </p:sp>
      <p:pic>
        <p:nvPicPr>
          <p:cNvPr id="5" name="Picture 4"/>
          <p:cNvPicPr>
            <a:picLocks noChangeAspect="1"/>
          </p:cNvPicPr>
          <p:nvPr/>
        </p:nvPicPr>
        <p:blipFill>
          <a:blip r:embed="rId4"/>
          <a:stretch>
            <a:fillRect/>
          </a:stretch>
        </p:blipFill>
        <p:spPr>
          <a:xfrm>
            <a:off x="179512" y="4265874"/>
            <a:ext cx="3375085" cy="2243951"/>
          </a:xfrm>
          <a:prstGeom prst="rect">
            <a:avLst/>
          </a:prstGeom>
        </p:spPr>
      </p:pic>
      <p:sp>
        <p:nvSpPr>
          <p:cNvPr id="6" name="Rectangle 5"/>
          <p:cNvSpPr/>
          <p:nvPr/>
        </p:nvSpPr>
        <p:spPr>
          <a:xfrm>
            <a:off x="457200" y="6474634"/>
            <a:ext cx="2727029" cy="369332"/>
          </a:xfrm>
          <a:prstGeom prst="rect">
            <a:avLst/>
          </a:prstGeom>
        </p:spPr>
        <p:txBody>
          <a:bodyPr wrap="none">
            <a:spAutoFit/>
          </a:bodyPr>
          <a:lstStyle/>
          <a:p>
            <a:r>
              <a:rPr lang="it-IT" dirty="0">
                <a:solidFill>
                  <a:schemeClr val="bg1"/>
                </a:solidFill>
              </a:rPr>
              <a:t>La caduta di Troia (1911)</a:t>
            </a:r>
          </a:p>
        </p:txBody>
      </p:sp>
      <p:sp>
        <p:nvSpPr>
          <p:cNvPr id="12" name="Content Placeholder 2"/>
          <p:cNvSpPr txBox="1">
            <a:spLocks/>
          </p:cNvSpPr>
          <p:nvPr/>
        </p:nvSpPr>
        <p:spPr>
          <a:xfrm>
            <a:off x="3554597" y="3729682"/>
            <a:ext cx="3465674" cy="3114284"/>
          </a:xfrm>
          <a:prstGeom prst="rect">
            <a:avLst/>
          </a:prstGeom>
        </p:spPr>
        <p:txBody>
          <a:bodyPr vert="horz">
            <a:normAutofit fontScale="92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smtClean="0">
                <a:solidFill>
                  <a:schemeClr val="bg1"/>
                </a:solidFill>
              </a:rPr>
              <a:t>In first four decades of cinema about thousand films about Greece, Rome, Egypt and Middle East – made across Europe and America.</a:t>
            </a:r>
          </a:p>
          <a:p>
            <a:endParaRPr lang="en-GB" dirty="0"/>
          </a:p>
        </p:txBody>
      </p:sp>
    </p:spTree>
    <p:extLst>
      <p:ext uri="{BB962C8B-B14F-4D97-AF65-F5344CB8AC3E}">
        <p14:creationId xmlns:p14="http://schemas.microsoft.com/office/powerpoint/2010/main" val="2393890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Toga / </a:t>
            </a:r>
            <a:r>
              <a:rPr lang="en-GB" dirty="0" err="1" smtClean="0">
                <a:solidFill>
                  <a:schemeClr val="bg1"/>
                </a:solidFill>
              </a:rPr>
              <a:t>Pepla</a:t>
            </a:r>
            <a:r>
              <a:rPr lang="en-GB" dirty="0" smtClean="0">
                <a:solidFill>
                  <a:schemeClr val="bg1"/>
                </a:solidFill>
              </a:rPr>
              <a:t> Films</a:t>
            </a:r>
            <a:endParaRPr lang="en-GB" dirty="0">
              <a:solidFill>
                <a:schemeClr val="bg1"/>
              </a:solidFill>
            </a:endParaRPr>
          </a:p>
        </p:txBody>
      </p:sp>
      <p:sp>
        <p:nvSpPr>
          <p:cNvPr id="3" name="Content Placeholder 2"/>
          <p:cNvSpPr>
            <a:spLocks noGrp="1"/>
          </p:cNvSpPr>
          <p:nvPr>
            <p:ph idx="1"/>
          </p:nvPr>
        </p:nvSpPr>
        <p:spPr>
          <a:xfrm>
            <a:off x="0" y="1600200"/>
            <a:ext cx="9144000" cy="2908920"/>
          </a:xfrm>
        </p:spPr>
        <p:txBody>
          <a:bodyPr>
            <a:normAutofit/>
          </a:bodyPr>
          <a:lstStyle/>
          <a:p>
            <a:r>
              <a:rPr lang="en-GB" dirty="0" smtClean="0">
                <a:solidFill>
                  <a:schemeClr val="bg1"/>
                </a:solidFill>
              </a:rPr>
              <a:t>Post-World War II – Heyday in 1950s.</a:t>
            </a:r>
          </a:p>
          <a:p>
            <a:endParaRPr lang="en-GB" sz="800" dirty="0">
              <a:solidFill>
                <a:schemeClr val="bg1"/>
              </a:solidFill>
            </a:endParaRPr>
          </a:p>
          <a:p>
            <a:r>
              <a:rPr lang="en-GB" dirty="0" smtClean="0">
                <a:solidFill>
                  <a:schemeClr val="bg1"/>
                </a:solidFill>
              </a:rPr>
              <a:t>Many based on 19</a:t>
            </a:r>
            <a:r>
              <a:rPr lang="en-GB" baseline="30000" dirty="0" smtClean="0">
                <a:solidFill>
                  <a:schemeClr val="bg1"/>
                </a:solidFill>
              </a:rPr>
              <a:t>th</a:t>
            </a:r>
            <a:r>
              <a:rPr lang="en-GB" dirty="0" smtClean="0">
                <a:solidFill>
                  <a:schemeClr val="bg1"/>
                </a:solidFill>
              </a:rPr>
              <a:t> century religious novels. </a:t>
            </a:r>
          </a:p>
          <a:p>
            <a:endParaRPr lang="en-GB" sz="800" dirty="0">
              <a:solidFill>
                <a:schemeClr val="bg1"/>
              </a:solidFill>
            </a:endParaRPr>
          </a:p>
          <a:p>
            <a:r>
              <a:rPr lang="en-GB" dirty="0" smtClean="0">
                <a:solidFill>
                  <a:schemeClr val="bg1"/>
                </a:solidFill>
              </a:rPr>
              <a:t>Decline resulting from Television – disastrous film – Cleopatra 1963.</a:t>
            </a:r>
            <a:endParaRPr lang="en-GB" dirty="0">
              <a:solidFill>
                <a:schemeClr val="bg1"/>
              </a:solidFill>
            </a:endParaRP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4005063"/>
            <a:ext cx="1707969" cy="2722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411760" y="4005063"/>
            <a:ext cx="2088232" cy="2677656"/>
          </a:xfrm>
          <a:prstGeom prst="rect">
            <a:avLst/>
          </a:prstGeom>
        </p:spPr>
        <p:txBody>
          <a:bodyPr wrap="square">
            <a:spAutoFit/>
          </a:bodyPr>
          <a:lstStyle/>
          <a:p>
            <a:r>
              <a:rPr lang="en-GB" sz="2800" dirty="0" err="1" smtClean="0">
                <a:solidFill>
                  <a:schemeClr val="bg1"/>
                </a:solidFill>
              </a:rPr>
              <a:t>Henryk</a:t>
            </a:r>
            <a:r>
              <a:rPr lang="en-GB" sz="2800" dirty="0" smtClean="0">
                <a:solidFill>
                  <a:schemeClr val="bg1"/>
                </a:solidFill>
              </a:rPr>
              <a:t> Sienkiewicz author of the novel Quo Vadis (1895)</a:t>
            </a:r>
            <a:endParaRPr lang="en-GB" sz="2800" dirty="0">
              <a:solidFill>
                <a:schemeClr val="bg1"/>
              </a:solidFill>
            </a:endParaRP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728573"/>
            <a:ext cx="1988815" cy="29541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0212" r="11694"/>
          <a:stretch/>
        </p:blipFill>
        <p:spPr bwMode="auto">
          <a:xfrm>
            <a:off x="6776839" y="3791797"/>
            <a:ext cx="2231571"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6781098" y="5517232"/>
            <a:ext cx="2227312" cy="1200329"/>
          </a:xfrm>
          <a:prstGeom prst="rect">
            <a:avLst/>
          </a:prstGeom>
        </p:spPr>
        <p:txBody>
          <a:bodyPr wrap="square">
            <a:spAutoFit/>
          </a:bodyPr>
          <a:lstStyle/>
          <a:p>
            <a:r>
              <a:rPr lang="en-GB" sz="2400" dirty="0" smtClean="0">
                <a:solidFill>
                  <a:schemeClr val="bg1"/>
                </a:solidFill>
              </a:rPr>
              <a:t>Directed Mervyn LeRoy (1951)</a:t>
            </a:r>
            <a:endParaRPr lang="en-GB" sz="2400" dirty="0">
              <a:solidFill>
                <a:schemeClr val="bg1"/>
              </a:solidFill>
            </a:endParaRPr>
          </a:p>
        </p:txBody>
      </p:sp>
    </p:spTree>
    <p:extLst>
      <p:ext uri="{BB962C8B-B14F-4D97-AF65-F5344CB8AC3E}">
        <p14:creationId xmlns:p14="http://schemas.microsoft.com/office/powerpoint/2010/main" val="162627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Spartacus</a:t>
            </a:r>
            <a:endParaRPr lang="en-GB" dirty="0">
              <a:solidFill>
                <a:schemeClr val="bg1"/>
              </a:solidFill>
            </a:endParaRPr>
          </a:p>
        </p:txBody>
      </p:sp>
      <p:sp>
        <p:nvSpPr>
          <p:cNvPr id="3" name="Content Placeholder 2"/>
          <p:cNvSpPr>
            <a:spLocks noGrp="1"/>
          </p:cNvSpPr>
          <p:nvPr>
            <p:ph idx="1"/>
          </p:nvPr>
        </p:nvSpPr>
        <p:spPr>
          <a:xfrm>
            <a:off x="107504" y="1600200"/>
            <a:ext cx="4824536" cy="4709160"/>
          </a:xfrm>
        </p:spPr>
        <p:txBody>
          <a:bodyPr/>
          <a:lstStyle/>
          <a:p>
            <a:endParaRPr lang="en-GB" sz="500" dirty="0">
              <a:solidFill>
                <a:schemeClr val="bg1"/>
              </a:solidFill>
            </a:endParaRPr>
          </a:p>
          <a:p>
            <a:r>
              <a:rPr lang="en-GB" dirty="0">
                <a:solidFill>
                  <a:schemeClr val="bg1"/>
                </a:solidFill>
              </a:rPr>
              <a:t>Based on novel by Howard Fast (1951) </a:t>
            </a:r>
          </a:p>
          <a:p>
            <a:pPr lvl="1"/>
            <a:r>
              <a:rPr lang="en-GB" dirty="0">
                <a:solidFill>
                  <a:schemeClr val="bg1"/>
                </a:solidFill>
              </a:rPr>
              <a:t>“Broke the Hollywood Black List” Cf. HUAC: </a:t>
            </a:r>
            <a:r>
              <a:rPr lang="en-GB" dirty="0" smtClean="0">
                <a:solidFill>
                  <a:schemeClr val="bg1"/>
                </a:solidFill>
              </a:rPr>
              <a:t>The </a:t>
            </a:r>
            <a:r>
              <a:rPr lang="en-GB" b="1" dirty="0" smtClean="0">
                <a:solidFill>
                  <a:schemeClr val="bg1"/>
                </a:solidFill>
              </a:rPr>
              <a:t>H</a:t>
            </a:r>
            <a:r>
              <a:rPr lang="en-GB" dirty="0" smtClean="0">
                <a:solidFill>
                  <a:schemeClr val="bg1"/>
                </a:solidFill>
              </a:rPr>
              <a:t>ouse </a:t>
            </a:r>
            <a:r>
              <a:rPr lang="en-GB" b="1" dirty="0" err="1" smtClean="0">
                <a:solidFill>
                  <a:schemeClr val="bg1"/>
                </a:solidFill>
              </a:rPr>
              <a:t>U</a:t>
            </a:r>
            <a:r>
              <a:rPr lang="en-GB" dirty="0" err="1" smtClean="0">
                <a:solidFill>
                  <a:schemeClr val="bg1"/>
                </a:solidFill>
              </a:rPr>
              <a:t>nAmerican</a:t>
            </a:r>
            <a:r>
              <a:rPr lang="en-GB" dirty="0" smtClean="0">
                <a:solidFill>
                  <a:schemeClr val="bg1"/>
                </a:solidFill>
              </a:rPr>
              <a:t> </a:t>
            </a:r>
            <a:r>
              <a:rPr lang="en-GB" b="1" dirty="0" smtClean="0">
                <a:solidFill>
                  <a:schemeClr val="bg1"/>
                </a:solidFill>
              </a:rPr>
              <a:t>A</a:t>
            </a:r>
            <a:r>
              <a:rPr lang="en-GB" dirty="0" smtClean="0">
                <a:solidFill>
                  <a:schemeClr val="bg1"/>
                </a:solidFill>
              </a:rPr>
              <a:t>ctivities </a:t>
            </a:r>
            <a:r>
              <a:rPr lang="en-GB" b="1" dirty="0" smtClean="0">
                <a:solidFill>
                  <a:schemeClr val="bg1"/>
                </a:solidFill>
              </a:rPr>
              <a:t>C</a:t>
            </a:r>
            <a:r>
              <a:rPr lang="en-GB" dirty="0" smtClean="0">
                <a:solidFill>
                  <a:schemeClr val="bg1"/>
                </a:solidFill>
              </a:rPr>
              <a:t>ommittee. </a:t>
            </a:r>
            <a:endParaRPr lang="en-GB" dirty="0">
              <a:solidFill>
                <a:schemeClr val="bg1"/>
              </a:solidFill>
            </a:endParaRPr>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264" y="4437112"/>
            <a:ext cx="1584176" cy="2312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996881" y="5209840"/>
            <a:ext cx="2956259" cy="523220"/>
          </a:xfrm>
          <a:prstGeom prst="rect">
            <a:avLst/>
          </a:prstGeom>
        </p:spPr>
        <p:txBody>
          <a:bodyPr wrap="none">
            <a:spAutoFit/>
          </a:bodyPr>
          <a:lstStyle/>
          <a:p>
            <a:r>
              <a:rPr lang="en-GB" sz="2800" b="1" dirty="0" smtClean="0">
                <a:solidFill>
                  <a:schemeClr val="bg1"/>
                </a:solidFill>
              </a:rPr>
              <a:t>“I am Spartacus”</a:t>
            </a:r>
            <a:endParaRPr lang="en-GB" sz="2800" b="1" dirty="0">
              <a:solidFill>
                <a:schemeClr val="bg1"/>
              </a:solidFill>
            </a:endParaRPr>
          </a:p>
        </p:txBody>
      </p:sp>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628800"/>
            <a:ext cx="3477766" cy="4968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6709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Modern Revival</a:t>
            </a:r>
            <a:endParaRPr lang="en-GB" dirty="0">
              <a:solidFill>
                <a:schemeClr val="bg1"/>
              </a:solidFill>
            </a:endParaRPr>
          </a:p>
        </p:txBody>
      </p:sp>
      <p:sp>
        <p:nvSpPr>
          <p:cNvPr id="3" name="Content Placeholder 2"/>
          <p:cNvSpPr>
            <a:spLocks noGrp="1"/>
          </p:cNvSpPr>
          <p:nvPr>
            <p:ph idx="1"/>
          </p:nvPr>
        </p:nvSpPr>
        <p:spPr>
          <a:xfrm>
            <a:off x="0" y="1484784"/>
            <a:ext cx="4139952" cy="5184576"/>
          </a:xfrm>
        </p:spPr>
        <p:txBody>
          <a:bodyPr>
            <a:normAutofit fontScale="92500" lnSpcReduction="10000"/>
          </a:bodyPr>
          <a:lstStyle/>
          <a:p>
            <a:r>
              <a:rPr lang="en-GB" sz="3400" dirty="0">
                <a:solidFill>
                  <a:schemeClr val="bg1"/>
                </a:solidFill>
              </a:rPr>
              <a:t>The lone few </a:t>
            </a:r>
            <a:endParaRPr lang="en-GB" sz="3400" dirty="0" smtClean="0">
              <a:solidFill>
                <a:schemeClr val="bg1"/>
              </a:solidFill>
            </a:endParaRPr>
          </a:p>
          <a:p>
            <a:endParaRPr lang="en-GB" sz="500" dirty="0">
              <a:solidFill>
                <a:schemeClr val="bg1"/>
              </a:solidFill>
            </a:endParaRPr>
          </a:p>
          <a:p>
            <a:r>
              <a:rPr lang="en-GB" sz="3400" dirty="0">
                <a:solidFill>
                  <a:schemeClr val="bg1"/>
                </a:solidFill>
              </a:rPr>
              <a:t>Decline of toga </a:t>
            </a:r>
            <a:r>
              <a:rPr lang="en-GB" sz="3400" dirty="0" smtClean="0">
                <a:solidFill>
                  <a:schemeClr val="bg1"/>
                </a:solidFill>
              </a:rPr>
              <a:t>film</a:t>
            </a:r>
          </a:p>
          <a:p>
            <a:endParaRPr lang="en-GB" sz="500" dirty="0">
              <a:solidFill>
                <a:schemeClr val="bg1"/>
              </a:solidFill>
            </a:endParaRPr>
          </a:p>
          <a:p>
            <a:r>
              <a:rPr lang="en-GB" sz="3400" dirty="0">
                <a:solidFill>
                  <a:schemeClr val="bg1"/>
                </a:solidFill>
              </a:rPr>
              <a:t>Decline of </a:t>
            </a:r>
            <a:r>
              <a:rPr lang="en-GB" sz="3400" dirty="0" smtClean="0">
                <a:solidFill>
                  <a:schemeClr val="bg1"/>
                </a:solidFill>
              </a:rPr>
              <a:t>cinema</a:t>
            </a:r>
          </a:p>
          <a:p>
            <a:endParaRPr lang="en-GB" sz="500" dirty="0">
              <a:solidFill>
                <a:schemeClr val="bg1"/>
              </a:solidFill>
            </a:endParaRPr>
          </a:p>
          <a:p>
            <a:r>
              <a:rPr lang="en-GB" sz="3400" dirty="0">
                <a:solidFill>
                  <a:schemeClr val="bg1"/>
                </a:solidFill>
              </a:rPr>
              <a:t>Advent of </a:t>
            </a:r>
            <a:r>
              <a:rPr lang="en-GB" sz="3400" dirty="0" smtClean="0">
                <a:solidFill>
                  <a:schemeClr val="bg1"/>
                </a:solidFill>
              </a:rPr>
              <a:t>television</a:t>
            </a:r>
          </a:p>
          <a:p>
            <a:endParaRPr lang="en-GB" sz="500" dirty="0">
              <a:solidFill>
                <a:schemeClr val="bg1"/>
              </a:solidFill>
            </a:endParaRPr>
          </a:p>
          <a:p>
            <a:r>
              <a:rPr lang="en-GB" sz="3400" dirty="0">
                <a:solidFill>
                  <a:schemeClr val="bg1"/>
                </a:solidFill>
              </a:rPr>
              <a:t>TV </a:t>
            </a:r>
            <a:r>
              <a:rPr lang="en-GB" sz="3400" dirty="0" smtClean="0">
                <a:solidFill>
                  <a:schemeClr val="bg1"/>
                </a:solidFill>
              </a:rPr>
              <a:t>revival</a:t>
            </a:r>
          </a:p>
          <a:p>
            <a:endParaRPr lang="en-GB" sz="500" dirty="0">
              <a:solidFill>
                <a:schemeClr val="bg1"/>
              </a:solidFill>
            </a:endParaRPr>
          </a:p>
          <a:p>
            <a:r>
              <a:rPr lang="en-GB" sz="3400" dirty="0">
                <a:solidFill>
                  <a:schemeClr val="bg1"/>
                </a:solidFill>
              </a:rPr>
              <a:t>Gladiator </a:t>
            </a:r>
            <a:r>
              <a:rPr lang="en-GB" sz="3400" dirty="0" smtClean="0">
                <a:solidFill>
                  <a:schemeClr val="bg1"/>
                </a:solidFill>
              </a:rPr>
              <a:t>(Ridley Scott</a:t>
            </a:r>
            <a:r>
              <a:rPr lang="en-GB" sz="3400" dirty="0">
                <a:solidFill>
                  <a:schemeClr val="bg1"/>
                </a:solidFill>
              </a:rPr>
              <a:t>: 2000)</a:t>
            </a:r>
          </a:p>
          <a:p>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3914" y="1464634"/>
            <a:ext cx="2369833" cy="3256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729" y="1464567"/>
            <a:ext cx="2354583" cy="3256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3914" y="4869160"/>
            <a:ext cx="2318613" cy="186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19063" y="4871246"/>
            <a:ext cx="1413377" cy="18648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7607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Bibliography </a:t>
            </a:r>
            <a:endParaRPr lang="en-GB" dirty="0">
              <a:solidFill>
                <a:schemeClr val="bg1"/>
              </a:solidFill>
            </a:endParaRPr>
          </a:p>
        </p:txBody>
      </p:sp>
      <p:sp>
        <p:nvSpPr>
          <p:cNvPr id="3" name="Content Placeholder 2"/>
          <p:cNvSpPr>
            <a:spLocks noGrp="1"/>
          </p:cNvSpPr>
          <p:nvPr>
            <p:ph idx="1"/>
          </p:nvPr>
        </p:nvSpPr>
        <p:spPr>
          <a:xfrm>
            <a:off x="0" y="1600200"/>
            <a:ext cx="9144000" cy="5257800"/>
          </a:xfrm>
        </p:spPr>
        <p:txBody>
          <a:bodyPr>
            <a:normAutofit lnSpcReduction="10000"/>
          </a:bodyPr>
          <a:lstStyle/>
          <a:p>
            <a:r>
              <a:rPr lang="en-GB" dirty="0">
                <a:solidFill>
                  <a:schemeClr val="bg1"/>
                </a:solidFill>
              </a:rPr>
              <a:t>Gibbs, M., Nikolic, M., and </a:t>
            </a:r>
            <a:r>
              <a:rPr lang="en-GB" dirty="0" err="1">
                <a:solidFill>
                  <a:schemeClr val="bg1"/>
                </a:solidFill>
              </a:rPr>
              <a:t>Ripat</a:t>
            </a:r>
            <a:r>
              <a:rPr lang="en-GB" dirty="0">
                <a:solidFill>
                  <a:schemeClr val="bg1"/>
                </a:solidFill>
              </a:rPr>
              <a:t>, P. </a:t>
            </a:r>
            <a:r>
              <a:rPr lang="en-GB" dirty="0" smtClean="0">
                <a:solidFill>
                  <a:schemeClr val="bg1"/>
                </a:solidFill>
              </a:rPr>
              <a:t>2013</a:t>
            </a:r>
            <a:r>
              <a:rPr lang="en-GB" dirty="0">
                <a:solidFill>
                  <a:schemeClr val="bg1"/>
                </a:solidFill>
              </a:rPr>
              <a:t>. </a:t>
            </a:r>
            <a:r>
              <a:rPr lang="en-GB" dirty="0" smtClean="0">
                <a:solidFill>
                  <a:schemeClr val="bg1"/>
                </a:solidFill>
              </a:rPr>
              <a:t>“Epilogue </a:t>
            </a:r>
            <a:r>
              <a:rPr lang="en-GB" dirty="0">
                <a:solidFill>
                  <a:schemeClr val="bg1"/>
                </a:solidFill>
              </a:rPr>
              <a:t>- Roman Themes in Modern Society and Popular </a:t>
            </a:r>
            <a:r>
              <a:rPr lang="en-GB" dirty="0" smtClean="0">
                <a:solidFill>
                  <a:schemeClr val="bg1"/>
                </a:solidFill>
              </a:rPr>
              <a:t>Culture”, </a:t>
            </a:r>
            <a:r>
              <a:rPr lang="en-GB" i="1" dirty="0" smtClean="0">
                <a:solidFill>
                  <a:schemeClr val="bg1"/>
                </a:solidFill>
              </a:rPr>
              <a:t>Themes </a:t>
            </a:r>
            <a:r>
              <a:rPr lang="en-GB" i="1" dirty="0">
                <a:solidFill>
                  <a:schemeClr val="bg1"/>
                </a:solidFill>
              </a:rPr>
              <a:t>in </a:t>
            </a:r>
            <a:r>
              <a:rPr lang="en-GB" i="1" dirty="0" smtClean="0">
                <a:solidFill>
                  <a:schemeClr val="bg1"/>
                </a:solidFill>
              </a:rPr>
              <a:t>Roman Society and Culture: An Introduction to Ancient Rome</a:t>
            </a:r>
            <a:r>
              <a:rPr lang="en-GB" dirty="0" smtClean="0">
                <a:solidFill>
                  <a:schemeClr val="bg1"/>
                </a:solidFill>
              </a:rPr>
              <a:t>, Gibbs, M., Nikolic, M., and </a:t>
            </a:r>
            <a:r>
              <a:rPr lang="en-GB" dirty="0" err="1" smtClean="0">
                <a:solidFill>
                  <a:schemeClr val="bg1"/>
                </a:solidFill>
              </a:rPr>
              <a:t>Ripat</a:t>
            </a:r>
            <a:r>
              <a:rPr lang="en-GB" dirty="0" smtClean="0">
                <a:solidFill>
                  <a:schemeClr val="bg1"/>
                </a:solidFill>
              </a:rPr>
              <a:t>, P. (eds.), Oxford: OUP: 404-411.</a:t>
            </a:r>
          </a:p>
          <a:p>
            <a:pPr marL="137160" indent="0">
              <a:buNone/>
            </a:pPr>
            <a:endParaRPr lang="en-GB" sz="1100" dirty="0" smtClean="0">
              <a:solidFill>
                <a:schemeClr val="bg1"/>
              </a:solidFill>
            </a:endParaRPr>
          </a:p>
          <a:p>
            <a:r>
              <a:rPr lang="en-GB" dirty="0" smtClean="0">
                <a:solidFill>
                  <a:schemeClr val="bg1"/>
                </a:solidFill>
              </a:rPr>
              <a:t>Hardwick, L. 2003. </a:t>
            </a:r>
            <a:r>
              <a:rPr lang="en-GB" i="1" dirty="0" smtClean="0">
                <a:solidFill>
                  <a:schemeClr val="bg1"/>
                </a:solidFill>
              </a:rPr>
              <a:t>Reception Studies</a:t>
            </a:r>
            <a:r>
              <a:rPr lang="en-GB" dirty="0" smtClean="0">
                <a:solidFill>
                  <a:schemeClr val="bg1"/>
                </a:solidFill>
              </a:rPr>
              <a:t>. Oxford: Oxford University Press.</a:t>
            </a:r>
          </a:p>
          <a:p>
            <a:pPr marL="137160" indent="0">
              <a:buNone/>
            </a:pPr>
            <a:endParaRPr lang="en-GB" sz="1100" dirty="0">
              <a:solidFill>
                <a:schemeClr val="bg1"/>
              </a:solidFill>
            </a:endParaRPr>
          </a:p>
          <a:p>
            <a:r>
              <a:rPr lang="en-GB" dirty="0">
                <a:solidFill>
                  <a:schemeClr val="bg1"/>
                </a:solidFill>
              </a:rPr>
              <a:t>Hardwick, L. </a:t>
            </a:r>
            <a:r>
              <a:rPr lang="en-GB" dirty="0" smtClean="0">
                <a:solidFill>
                  <a:schemeClr val="bg1"/>
                </a:solidFill>
              </a:rPr>
              <a:t>and Stray, C. (eds.), 2008. </a:t>
            </a:r>
            <a:r>
              <a:rPr lang="en-GB" i="1" dirty="0" smtClean="0">
                <a:solidFill>
                  <a:schemeClr val="bg1"/>
                </a:solidFill>
              </a:rPr>
              <a:t>A Companion to Classical Reception</a:t>
            </a:r>
            <a:r>
              <a:rPr lang="en-GB" dirty="0" smtClean="0">
                <a:solidFill>
                  <a:schemeClr val="bg1"/>
                </a:solidFill>
              </a:rPr>
              <a:t>. Oxford: Blackwell.</a:t>
            </a:r>
          </a:p>
          <a:p>
            <a:pPr marL="137160" indent="0">
              <a:buNone/>
            </a:pPr>
            <a:endParaRPr lang="en-GB" sz="1000" dirty="0" smtClean="0">
              <a:solidFill>
                <a:schemeClr val="bg1"/>
              </a:solidFill>
            </a:endParaRPr>
          </a:p>
          <a:p>
            <a:r>
              <a:rPr lang="en-GB" dirty="0" smtClean="0">
                <a:solidFill>
                  <a:schemeClr val="bg1"/>
                </a:solidFill>
              </a:rPr>
              <a:t>Martindale, C. and Thomas, R. F. (eds.), 2006. </a:t>
            </a:r>
            <a:r>
              <a:rPr lang="en-GB" i="1" dirty="0" smtClean="0">
                <a:solidFill>
                  <a:schemeClr val="bg1"/>
                </a:solidFill>
              </a:rPr>
              <a:t>Classics and the Uses of Reception</a:t>
            </a:r>
            <a:r>
              <a:rPr lang="en-GB" dirty="0" smtClean="0">
                <a:solidFill>
                  <a:schemeClr val="bg1"/>
                </a:solidFill>
              </a:rPr>
              <a:t>. Oxford: Blackwell.</a:t>
            </a:r>
            <a:endParaRPr lang="en-GB" dirty="0">
              <a:solidFill>
                <a:schemeClr val="bg1"/>
              </a:solidFill>
            </a:endParaRPr>
          </a:p>
        </p:txBody>
      </p:sp>
    </p:spTree>
    <p:extLst>
      <p:ext uri="{BB962C8B-B14F-4D97-AF65-F5344CB8AC3E}">
        <p14:creationId xmlns:p14="http://schemas.microsoft.com/office/powerpoint/2010/main" val="2682513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997</TotalTime>
  <Words>1841</Words>
  <Application>Microsoft Office PowerPoint</Application>
  <PresentationFormat>On-screen Show (4:3)</PresentationFormat>
  <Paragraphs>185</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Book Antiqua</vt:lpstr>
      <vt:lpstr>Lucida Sans</vt:lpstr>
      <vt:lpstr>Wingdings</vt:lpstr>
      <vt:lpstr>Wingdings 2</vt:lpstr>
      <vt:lpstr>Wingdings 3</vt:lpstr>
      <vt:lpstr>Apex</vt:lpstr>
      <vt:lpstr>Athens and Rome: Life and Culture in Classical Antiquity</vt:lpstr>
      <vt:lpstr>What is Reception?</vt:lpstr>
      <vt:lpstr>Reception in Film</vt:lpstr>
      <vt:lpstr>Why Reception Studies?</vt:lpstr>
      <vt:lpstr>Reception and Theory</vt:lpstr>
      <vt:lpstr>Coriolanus: An Example</vt:lpstr>
      <vt:lpstr>Medieval Period – Myth as Authority</vt:lpstr>
      <vt:lpstr>Neoclassical</vt:lpstr>
      <vt:lpstr>20th / 21st Century - Neomythology</vt:lpstr>
      <vt:lpstr>Forms of Reception</vt:lpstr>
      <vt:lpstr>Questions to always ask</vt:lpstr>
      <vt:lpstr>Roman Society and Popular Culture</vt:lpstr>
      <vt:lpstr>PowerPoint Presentation</vt:lpstr>
      <vt:lpstr>PowerPoint Presentation</vt:lpstr>
      <vt:lpstr>Consulting Academics</vt:lpstr>
      <vt:lpstr>Popular Culture and Historical Knowledge</vt:lpstr>
      <vt:lpstr>Troy (Wolfgang Peterson, 2004) – cause of Trojan War </vt:lpstr>
      <vt:lpstr>300 (Zack Snyder, 2006)</vt:lpstr>
      <vt:lpstr>PowerPoint Presentation</vt:lpstr>
      <vt:lpstr>Reception in Film</vt:lpstr>
      <vt:lpstr>Three Waves of Reception</vt:lpstr>
      <vt:lpstr>Toga / Pepla Films</vt:lpstr>
      <vt:lpstr>Spartacus</vt:lpstr>
      <vt:lpstr>Modern Revival</vt:lpstr>
      <vt:lpstr>Bibliography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Matt</dc:creator>
  <cp:lastModifiedBy>Matt</cp:lastModifiedBy>
  <cp:revision>153</cp:revision>
  <dcterms:created xsi:type="dcterms:W3CDTF">2015-04-19T16:26:14Z</dcterms:created>
  <dcterms:modified xsi:type="dcterms:W3CDTF">2017-12-14T00:15:47Z</dcterms:modified>
</cp:coreProperties>
</file>