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65" r:id="rId1"/>
  </p:sldMasterIdLst>
  <p:sldIdLst>
    <p:sldId id="256" r:id="rId2"/>
    <p:sldId id="267" r:id="rId3"/>
    <p:sldId id="261" r:id="rId4"/>
    <p:sldId id="265" r:id="rId5"/>
    <p:sldId id="289" r:id="rId6"/>
    <p:sldId id="296" r:id="rId7"/>
    <p:sldId id="276" r:id="rId8"/>
    <p:sldId id="269" r:id="rId9"/>
    <p:sldId id="270" r:id="rId10"/>
    <p:sldId id="290" r:id="rId11"/>
    <p:sldId id="280" r:id="rId12"/>
    <p:sldId id="297" r:id="rId13"/>
    <p:sldId id="291" r:id="rId14"/>
    <p:sldId id="298" r:id="rId15"/>
    <p:sldId id="279" r:id="rId16"/>
    <p:sldId id="295" r:id="rId17"/>
    <p:sldId id="284" r:id="rId18"/>
    <p:sldId id="300" r:id="rId19"/>
    <p:sldId id="264" r:id="rId20"/>
    <p:sldId id="278" r:id="rId21"/>
    <p:sldId id="299" r:id="rId22"/>
    <p:sldId id="282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D7D5C2-5BA8-DE46-B1F1-7B3C322586BC}" type="doc">
      <dgm:prSet loTypeId="urn:microsoft.com/office/officeart/2005/8/layout/cycle3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FC71A2-1677-054B-BE63-7391DFE83B22}">
      <dgm:prSet phldrT="[Text]"/>
      <dgm:spPr/>
      <dgm:t>
        <a:bodyPr/>
        <a:lstStyle/>
        <a:p>
          <a:r>
            <a:rPr lang="en-US" dirty="0" smtClean="0"/>
            <a:t>Concrete experience</a:t>
          </a:r>
          <a:endParaRPr lang="en-US" dirty="0"/>
        </a:p>
      </dgm:t>
    </dgm:pt>
    <dgm:pt modelId="{CF5B7E63-590C-144C-85AD-8AF9E0E7D93B}" type="parTrans" cxnId="{99F9C8AF-4B48-E74B-B3AA-447B669A8315}">
      <dgm:prSet/>
      <dgm:spPr/>
      <dgm:t>
        <a:bodyPr/>
        <a:lstStyle/>
        <a:p>
          <a:endParaRPr lang="en-US"/>
        </a:p>
      </dgm:t>
    </dgm:pt>
    <dgm:pt modelId="{127BF4C4-B4F5-EF4F-A4A2-56AB2C7B1FE5}" type="sibTrans" cxnId="{99F9C8AF-4B48-E74B-B3AA-447B669A8315}">
      <dgm:prSet/>
      <dgm:spPr/>
      <dgm:t>
        <a:bodyPr/>
        <a:lstStyle/>
        <a:p>
          <a:endParaRPr lang="en-US"/>
        </a:p>
      </dgm:t>
    </dgm:pt>
    <dgm:pt modelId="{A230D516-0804-2045-9F75-2AEA053AAB9C}">
      <dgm:prSet phldrT="[Text]"/>
      <dgm:spPr/>
      <dgm:t>
        <a:bodyPr/>
        <a:lstStyle/>
        <a:p>
          <a:r>
            <a:rPr lang="en-US" dirty="0" smtClean="0"/>
            <a:t>Reflective observation</a:t>
          </a:r>
          <a:endParaRPr lang="en-US" dirty="0"/>
        </a:p>
      </dgm:t>
    </dgm:pt>
    <dgm:pt modelId="{C7B8B576-C1B6-0F49-8F27-7D40A987B28F}" type="parTrans" cxnId="{6EE19A53-AD24-9D4A-A289-04021D02D7E2}">
      <dgm:prSet/>
      <dgm:spPr/>
      <dgm:t>
        <a:bodyPr/>
        <a:lstStyle/>
        <a:p>
          <a:endParaRPr lang="en-US"/>
        </a:p>
      </dgm:t>
    </dgm:pt>
    <dgm:pt modelId="{E4D513D3-B7F9-FB48-871B-8EE9BB5B9803}" type="sibTrans" cxnId="{6EE19A53-AD24-9D4A-A289-04021D02D7E2}">
      <dgm:prSet/>
      <dgm:spPr/>
      <dgm:t>
        <a:bodyPr/>
        <a:lstStyle/>
        <a:p>
          <a:endParaRPr lang="en-US"/>
        </a:p>
      </dgm:t>
    </dgm:pt>
    <dgm:pt modelId="{59008BA6-2BA3-BD40-8A95-72001F387FEC}">
      <dgm:prSet phldrT="[Text]"/>
      <dgm:spPr/>
      <dgm:t>
        <a:bodyPr/>
        <a:lstStyle/>
        <a:p>
          <a:r>
            <a:rPr lang="en-US" dirty="0" err="1" smtClean="0"/>
            <a:t>Conceptualising</a:t>
          </a:r>
          <a:endParaRPr lang="en-US" dirty="0"/>
        </a:p>
      </dgm:t>
    </dgm:pt>
    <dgm:pt modelId="{ECA44FDA-40E1-B34C-960D-24F3D3B8A6F3}" type="parTrans" cxnId="{3A53F252-81F1-4C46-8585-792262FF90C8}">
      <dgm:prSet/>
      <dgm:spPr/>
      <dgm:t>
        <a:bodyPr/>
        <a:lstStyle/>
        <a:p>
          <a:endParaRPr lang="en-US"/>
        </a:p>
      </dgm:t>
    </dgm:pt>
    <dgm:pt modelId="{A7A3C395-4EB7-F64E-B819-DE5E60C7BB2C}" type="sibTrans" cxnId="{3A53F252-81F1-4C46-8585-792262FF90C8}">
      <dgm:prSet/>
      <dgm:spPr/>
      <dgm:t>
        <a:bodyPr/>
        <a:lstStyle/>
        <a:p>
          <a:endParaRPr lang="en-US"/>
        </a:p>
      </dgm:t>
    </dgm:pt>
    <dgm:pt modelId="{8E1FAA79-A896-304B-BA91-62154FB5E295}">
      <dgm:prSet phldrT="[Text]"/>
      <dgm:spPr/>
      <dgm:t>
        <a:bodyPr/>
        <a:lstStyle/>
        <a:p>
          <a:r>
            <a:rPr lang="en-US" dirty="0" smtClean="0"/>
            <a:t>Active experimentation</a:t>
          </a:r>
          <a:endParaRPr lang="en-US" dirty="0"/>
        </a:p>
      </dgm:t>
    </dgm:pt>
    <dgm:pt modelId="{3771FFA7-9664-C845-99EC-43CEC38057EC}" type="parTrans" cxnId="{8DB23447-EB19-3C4C-BFCB-0AF24C275928}">
      <dgm:prSet/>
      <dgm:spPr/>
      <dgm:t>
        <a:bodyPr/>
        <a:lstStyle/>
        <a:p>
          <a:endParaRPr lang="en-US"/>
        </a:p>
      </dgm:t>
    </dgm:pt>
    <dgm:pt modelId="{001DB97A-3175-404B-88AC-FC249456008A}" type="sibTrans" cxnId="{8DB23447-EB19-3C4C-BFCB-0AF24C275928}">
      <dgm:prSet/>
      <dgm:spPr/>
      <dgm:t>
        <a:bodyPr/>
        <a:lstStyle/>
        <a:p>
          <a:endParaRPr lang="en-US"/>
        </a:p>
      </dgm:t>
    </dgm:pt>
    <dgm:pt modelId="{E14479FE-7CEF-8745-A62E-C4338DD71C13}" type="pres">
      <dgm:prSet presAssocID="{24D7D5C2-5BA8-DE46-B1F1-7B3C322586B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070B4AB-2C5B-6C42-83A2-AC5426F43F6B}" type="pres">
      <dgm:prSet presAssocID="{24D7D5C2-5BA8-DE46-B1F1-7B3C322586BC}" presName="cycle" presStyleCnt="0"/>
      <dgm:spPr/>
    </dgm:pt>
    <dgm:pt modelId="{5D4073B9-D130-7344-8BF7-ACE0BA62AFBB}" type="pres">
      <dgm:prSet presAssocID="{4CFC71A2-1677-054B-BE63-7391DFE83B22}" presName="nodeFirst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90913DF-A11C-2343-9433-ACE8780E1F7F}" type="pres">
      <dgm:prSet presAssocID="{127BF4C4-B4F5-EF4F-A4A2-56AB2C7B1FE5}" presName="sibTransFirstNode" presStyleLbl="bgShp" presStyleIdx="0" presStyleCnt="1"/>
      <dgm:spPr/>
      <dgm:t>
        <a:bodyPr/>
        <a:lstStyle/>
        <a:p>
          <a:endParaRPr lang="en-US"/>
        </a:p>
      </dgm:t>
    </dgm:pt>
    <dgm:pt modelId="{650077C0-9EC6-FD48-B893-28127EA9B7D3}" type="pres">
      <dgm:prSet presAssocID="{A230D516-0804-2045-9F75-2AEA053AAB9C}" presName="nodeFollowingNodes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902A9EF-0286-984A-8B9E-ED027A744D50}" type="pres">
      <dgm:prSet presAssocID="{59008BA6-2BA3-BD40-8A95-72001F387FEC}" presName="nodeFollowingNodes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C590E79-810C-E648-A00A-FD9A3F102CC0}" type="pres">
      <dgm:prSet presAssocID="{8E1FAA79-A896-304B-BA91-62154FB5E295}" presName="nodeFollowingNodes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EE19A53-AD24-9D4A-A289-04021D02D7E2}" srcId="{24D7D5C2-5BA8-DE46-B1F1-7B3C322586BC}" destId="{A230D516-0804-2045-9F75-2AEA053AAB9C}" srcOrd="1" destOrd="0" parTransId="{C7B8B576-C1B6-0F49-8F27-7D40A987B28F}" sibTransId="{E4D513D3-B7F9-FB48-871B-8EE9BB5B9803}"/>
    <dgm:cxn modelId="{C6510EE1-0F91-5041-BC29-D52FFA3201D7}" type="presOf" srcId="{4CFC71A2-1677-054B-BE63-7391DFE83B22}" destId="{5D4073B9-D130-7344-8BF7-ACE0BA62AFBB}" srcOrd="0" destOrd="0" presId="urn:microsoft.com/office/officeart/2005/8/layout/cycle3"/>
    <dgm:cxn modelId="{99F9C8AF-4B48-E74B-B3AA-447B669A8315}" srcId="{24D7D5C2-5BA8-DE46-B1F1-7B3C322586BC}" destId="{4CFC71A2-1677-054B-BE63-7391DFE83B22}" srcOrd="0" destOrd="0" parTransId="{CF5B7E63-590C-144C-85AD-8AF9E0E7D93B}" sibTransId="{127BF4C4-B4F5-EF4F-A4A2-56AB2C7B1FE5}"/>
    <dgm:cxn modelId="{8DB23447-EB19-3C4C-BFCB-0AF24C275928}" srcId="{24D7D5C2-5BA8-DE46-B1F1-7B3C322586BC}" destId="{8E1FAA79-A896-304B-BA91-62154FB5E295}" srcOrd="3" destOrd="0" parTransId="{3771FFA7-9664-C845-99EC-43CEC38057EC}" sibTransId="{001DB97A-3175-404B-88AC-FC249456008A}"/>
    <dgm:cxn modelId="{3A53F252-81F1-4C46-8585-792262FF90C8}" srcId="{24D7D5C2-5BA8-DE46-B1F1-7B3C322586BC}" destId="{59008BA6-2BA3-BD40-8A95-72001F387FEC}" srcOrd="2" destOrd="0" parTransId="{ECA44FDA-40E1-B34C-960D-24F3D3B8A6F3}" sibTransId="{A7A3C395-4EB7-F64E-B819-DE5E60C7BB2C}"/>
    <dgm:cxn modelId="{18727700-8424-A54A-8BA0-CF2F04D2B578}" type="presOf" srcId="{24D7D5C2-5BA8-DE46-B1F1-7B3C322586BC}" destId="{E14479FE-7CEF-8745-A62E-C4338DD71C13}" srcOrd="0" destOrd="0" presId="urn:microsoft.com/office/officeart/2005/8/layout/cycle3"/>
    <dgm:cxn modelId="{839420A7-EB79-D649-A936-E676A44B3A0D}" type="presOf" srcId="{A230D516-0804-2045-9F75-2AEA053AAB9C}" destId="{650077C0-9EC6-FD48-B893-28127EA9B7D3}" srcOrd="0" destOrd="0" presId="urn:microsoft.com/office/officeart/2005/8/layout/cycle3"/>
    <dgm:cxn modelId="{1B82B9E5-D2D8-844E-B755-0C546EA08D00}" type="presOf" srcId="{59008BA6-2BA3-BD40-8A95-72001F387FEC}" destId="{C902A9EF-0286-984A-8B9E-ED027A744D50}" srcOrd="0" destOrd="0" presId="urn:microsoft.com/office/officeart/2005/8/layout/cycle3"/>
    <dgm:cxn modelId="{0BB67466-74A5-8E43-B78E-29AA9378A608}" type="presOf" srcId="{8E1FAA79-A896-304B-BA91-62154FB5E295}" destId="{7C590E79-810C-E648-A00A-FD9A3F102CC0}" srcOrd="0" destOrd="0" presId="urn:microsoft.com/office/officeart/2005/8/layout/cycle3"/>
    <dgm:cxn modelId="{F7885383-C3FC-9C48-ADB4-DF363A271E40}" type="presOf" srcId="{127BF4C4-B4F5-EF4F-A4A2-56AB2C7B1FE5}" destId="{490913DF-A11C-2343-9433-ACE8780E1F7F}" srcOrd="0" destOrd="0" presId="urn:microsoft.com/office/officeart/2005/8/layout/cycle3"/>
    <dgm:cxn modelId="{4C6A639B-0BBC-AD4B-9E28-E40EBD6DB462}" type="presParOf" srcId="{E14479FE-7CEF-8745-A62E-C4338DD71C13}" destId="{3070B4AB-2C5B-6C42-83A2-AC5426F43F6B}" srcOrd="0" destOrd="0" presId="urn:microsoft.com/office/officeart/2005/8/layout/cycle3"/>
    <dgm:cxn modelId="{809B33FA-49DA-9043-AF7E-F66875A2D416}" type="presParOf" srcId="{3070B4AB-2C5B-6C42-83A2-AC5426F43F6B}" destId="{5D4073B9-D130-7344-8BF7-ACE0BA62AFBB}" srcOrd="0" destOrd="0" presId="urn:microsoft.com/office/officeart/2005/8/layout/cycle3"/>
    <dgm:cxn modelId="{7AAA5B1A-C40C-9149-9E7B-CF39CA033A10}" type="presParOf" srcId="{3070B4AB-2C5B-6C42-83A2-AC5426F43F6B}" destId="{490913DF-A11C-2343-9433-ACE8780E1F7F}" srcOrd="1" destOrd="0" presId="urn:microsoft.com/office/officeart/2005/8/layout/cycle3"/>
    <dgm:cxn modelId="{CD1EB326-EA45-1645-AFF2-BCE6B7BB3123}" type="presParOf" srcId="{3070B4AB-2C5B-6C42-83A2-AC5426F43F6B}" destId="{650077C0-9EC6-FD48-B893-28127EA9B7D3}" srcOrd="2" destOrd="0" presId="urn:microsoft.com/office/officeart/2005/8/layout/cycle3"/>
    <dgm:cxn modelId="{FC75FA64-A82B-9A45-AD2C-286EF79C0CD0}" type="presParOf" srcId="{3070B4AB-2C5B-6C42-83A2-AC5426F43F6B}" destId="{C902A9EF-0286-984A-8B9E-ED027A744D50}" srcOrd="3" destOrd="0" presId="urn:microsoft.com/office/officeart/2005/8/layout/cycle3"/>
    <dgm:cxn modelId="{04FCEB22-2EAC-B04F-B6E9-CD62328385A8}" type="presParOf" srcId="{3070B4AB-2C5B-6C42-83A2-AC5426F43F6B}" destId="{7C590E79-810C-E648-A00A-FD9A3F102CC0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913DF-A11C-2343-9433-ACE8780E1F7F}">
      <dsp:nvSpPr>
        <dsp:cNvPr id="0" name=""/>
        <dsp:cNvSpPr/>
      </dsp:nvSpPr>
      <dsp:spPr>
        <a:xfrm>
          <a:off x="1791446" y="-112451"/>
          <a:ext cx="4605762" cy="4605762"/>
        </a:xfrm>
        <a:prstGeom prst="circularArrow">
          <a:avLst>
            <a:gd name="adj1" fmla="val 4668"/>
            <a:gd name="adj2" fmla="val 272909"/>
            <a:gd name="adj3" fmla="val 12888034"/>
            <a:gd name="adj4" fmla="val 17992329"/>
            <a:gd name="adj5" fmla="val 484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D4073B9-D130-7344-8BF7-ACE0BA62AFBB}">
      <dsp:nvSpPr>
        <dsp:cNvPr id="0" name=""/>
        <dsp:cNvSpPr/>
      </dsp:nvSpPr>
      <dsp:spPr>
        <a:xfrm>
          <a:off x="2582945" y="248"/>
          <a:ext cx="3022765" cy="15113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Concrete experience</a:t>
          </a:r>
          <a:endParaRPr lang="en-US" sz="2900" kern="1200" dirty="0"/>
        </a:p>
      </dsp:txBody>
      <dsp:txXfrm>
        <a:off x="2656725" y="74028"/>
        <a:ext cx="2875205" cy="1363822"/>
      </dsp:txXfrm>
    </dsp:sp>
    <dsp:sp modelId="{650077C0-9EC6-FD48-B893-28127EA9B7D3}">
      <dsp:nvSpPr>
        <dsp:cNvPr id="0" name=""/>
        <dsp:cNvSpPr/>
      </dsp:nvSpPr>
      <dsp:spPr>
        <a:xfrm>
          <a:off x="4236719" y="1654023"/>
          <a:ext cx="3022765" cy="15113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Reflective observation</a:t>
          </a:r>
          <a:endParaRPr lang="en-US" sz="2900" kern="1200" dirty="0"/>
        </a:p>
      </dsp:txBody>
      <dsp:txXfrm>
        <a:off x="4310499" y="1727803"/>
        <a:ext cx="2875205" cy="1363822"/>
      </dsp:txXfrm>
    </dsp:sp>
    <dsp:sp modelId="{C902A9EF-0286-984A-8B9E-ED027A744D50}">
      <dsp:nvSpPr>
        <dsp:cNvPr id="0" name=""/>
        <dsp:cNvSpPr/>
      </dsp:nvSpPr>
      <dsp:spPr>
        <a:xfrm>
          <a:off x="2582945" y="3307797"/>
          <a:ext cx="3022765" cy="15113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err="1" smtClean="0"/>
            <a:t>Conceptualising</a:t>
          </a:r>
          <a:endParaRPr lang="en-US" sz="2900" kern="1200" dirty="0"/>
        </a:p>
      </dsp:txBody>
      <dsp:txXfrm>
        <a:off x="2656725" y="3381577"/>
        <a:ext cx="2875205" cy="1363822"/>
      </dsp:txXfrm>
    </dsp:sp>
    <dsp:sp modelId="{7C590E79-810C-E648-A00A-FD9A3F102CC0}">
      <dsp:nvSpPr>
        <dsp:cNvPr id="0" name=""/>
        <dsp:cNvSpPr/>
      </dsp:nvSpPr>
      <dsp:spPr>
        <a:xfrm>
          <a:off x="929170" y="1654023"/>
          <a:ext cx="3022765" cy="15113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Active experimentation</a:t>
          </a:r>
          <a:endParaRPr lang="en-US" sz="2900" kern="1200" dirty="0"/>
        </a:p>
      </dsp:txBody>
      <dsp:txXfrm>
        <a:off x="1002950" y="1727803"/>
        <a:ext cx="2875205" cy="13638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16292582-9FC8-4B1B-8456-B27CC842D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416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488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8AF02B71-8991-4516-A01E-F1A9ACD28BD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539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860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259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928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366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511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32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589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46132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788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9054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813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4483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31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749"/>
            <a:ext cx="1952272" cy="6852504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4D8A89-38B7-CF46-A202-6430B459232C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654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6" r:id="rId1"/>
    <p:sldLayoutId id="2147483967" r:id="rId2"/>
    <p:sldLayoutId id="2147483968" r:id="rId3"/>
    <p:sldLayoutId id="2147483969" r:id="rId4"/>
    <p:sldLayoutId id="2147483970" r:id="rId5"/>
    <p:sldLayoutId id="2147483971" r:id="rId6"/>
    <p:sldLayoutId id="2147483972" r:id="rId7"/>
    <p:sldLayoutId id="2147483973" r:id="rId8"/>
    <p:sldLayoutId id="2147483974" r:id="rId9"/>
    <p:sldLayoutId id="2147483975" r:id="rId10"/>
    <p:sldLayoutId id="2147483976" r:id="rId11"/>
    <p:sldLayoutId id="2147483977" r:id="rId12"/>
    <p:sldLayoutId id="2147483978" r:id="rId13"/>
    <p:sldLayoutId id="2147483979" r:id="rId14"/>
    <p:sldLayoutId id="2147483980" r:id="rId15"/>
    <p:sldLayoutId id="21474839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lilypeters.files.wordpress.com/2014/04/gibbs-ref-mod.jpg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wvTrd-vUDxQ" TargetMode="Externa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lilypeters.files.wordpress.com/2014/04/gibbs-ref-mod.jpg" TargetMode="External"/><Relationship Id="rId2" Type="http://schemas.openxmlformats.org/officeDocument/2006/relationships/hyperlink" Target="https://journals.gre.ac.uk/index.php/compass/article/view/12/2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ECES5007/C</a:t>
            </a:r>
            <a:b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Lines of Enquiry</a:t>
            </a:r>
            <a:b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86526" y="4909810"/>
            <a:ext cx="6600451" cy="1126283"/>
          </a:xfrm>
        </p:spPr>
        <p:txBody>
          <a:bodyPr>
            <a:normAutofit lnSpcReduction="10000"/>
          </a:bodyPr>
          <a:lstStyle/>
          <a:p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8/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Session 8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Reflective Practice/</a:t>
            </a:r>
            <a:br>
              <a:rPr lang="en-US" dirty="0" smtClean="0"/>
            </a:br>
            <a:r>
              <a:rPr lang="en-US" dirty="0" err="1" smtClean="0"/>
              <a:t>Arfer</a:t>
            </a:r>
            <a:r>
              <a:rPr lang="en-US" dirty="0" smtClean="0"/>
              <a:t> </a:t>
            </a:r>
            <a:r>
              <a:rPr lang="en-US" dirty="0" err="1" smtClean="0"/>
              <a:t>Adfyfyriol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418510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cysyniad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’.</a:t>
            </a:r>
          </a:p>
          <a:p>
            <a:pPr>
              <a:lnSpc>
                <a:spcPct val="120000"/>
              </a:lnSpc>
            </a:pP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perthnasedd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rhagorol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tanategu’r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cysyniad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420412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To understand the concept of ‘reflective practice’.</a:t>
            </a:r>
          </a:p>
          <a:p>
            <a:pPr>
              <a:lnSpc>
                <a:spcPct val="120000"/>
              </a:lnSpc>
            </a:pP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To understand the relevance of 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this for outstanding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practitioners.</a:t>
            </a:r>
          </a:p>
          <a:p>
            <a:pPr>
              <a:lnSpc>
                <a:spcPct val="120000"/>
              </a:lnSpc>
            </a:pP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To consider some of the key theories underpinning this concept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Man </a:t>
            </a:r>
            <a:r>
              <a:rPr lang="en-US" dirty="0" err="1" smtClean="0"/>
              <a:t>cychwyn</a:t>
            </a:r>
            <a:r>
              <a:rPr lang="en-US" dirty="0" smtClean="0"/>
              <a:t>/Starting point – </a:t>
            </a:r>
            <a:br>
              <a:rPr lang="en-US" dirty="0" smtClean="0"/>
            </a:br>
            <a:r>
              <a:rPr lang="en-US" dirty="0" smtClean="0"/>
              <a:t>Steiner-Waldorf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51296" y="2136706"/>
            <a:ext cx="3088109" cy="4721294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US" sz="3200" dirty="0" err="1" smtClean="0"/>
              <a:t>Dylai</a:t>
            </a:r>
            <a:r>
              <a:rPr lang="en-US" sz="3200" dirty="0" smtClean="0"/>
              <a:t> </a:t>
            </a:r>
            <a:r>
              <a:rPr lang="en-US" sz="3200" dirty="0" err="1" smtClean="0"/>
              <a:t>ymarferwyr</a:t>
            </a:r>
            <a:r>
              <a:rPr lang="en-US" sz="3200" dirty="0" smtClean="0"/>
              <a:t> </a:t>
            </a:r>
            <a:r>
              <a:rPr lang="en-US" sz="3200" dirty="0" err="1" smtClean="0"/>
              <a:t>fod</a:t>
            </a:r>
            <a:r>
              <a:rPr lang="en-US" sz="3200" dirty="0" smtClean="0"/>
              <a:t> </a:t>
            </a:r>
            <a:r>
              <a:rPr lang="en-US" sz="3200" dirty="0" err="1" smtClean="0"/>
              <a:t>yn</a:t>
            </a:r>
            <a:r>
              <a:rPr lang="en-US" sz="3200" dirty="0" smtClean="0"/>
              <a:t> ‘worthy of imitation’ (Lindon,2010)</a:t>
            </a:r>
          </a:p>
          <a:p>
            <a:pPr>
              <a:lnSpc>
                <a:spcPct val="120000"/>
              </a:lnSpc>
            </a:pPr>
            <a:r>
              <a:rPr lang="en-US" sz="3200" dirty="0" err="1" smtClean="0"/>
              <a:t>Modelau</a:t>
            </a:r>
            <a:r>
              <a:rPr lang="en-US" sz="3200" dirty="0" smtClean="0"/>
              <a:t> </a:t>
            </a:r>
            <a:r>
              <a:rPr lang="en-US" sz="3200" dirty="0" err="1" smtClean="0"/>
              <a:t>rôl</a:t>
            </a:r>
            <a:endParaRPr lang="en-US" sz="3200" dirty="0" smtClean="0"/>
          </a:p>
          <a:p>
            <a:pPr>
              <a:lnSpc>
                <a:spcPct val="120000"/>
              </a:lnSpc>
            </a:pPr>
            <a:r>
              <a:rPr lang="en-US" sz="3200" dirty="0" smtClean="0"/>
              <a:t>Pa </a:t>
            </a:r>
            <a:r>
              <a:rPr lang="en-US" sz="3200" dirty="0" err="1" smtClean="0"/>
              <a:t>agweddau</a:t>
            </a:r>
            <a:r>
              <a:rPr lang="en-US" sz="3200" dirty="0"/>
              <a:t> </a:t>
            </a:r>
            <a:r>
              <a:rPr lang="en-US" sz="3200" dirty="0" err="1" smtClean="0"/>
              <a:t>rydym</a:t>
            </a:r>
            <a:r>
              <a:rPr lang="en-US" sz="3200" dirty="0" smtClean="0"/>
              <a:t> </a:t>
            </a:r>
            <a:r>
              <a:rPr lang="en-US" sz="3200" dirty="0" err="1" smtClean="0"/>
              <a:t>yn</a:t>
            </a:r>
            <a:r>
              <a:rPr lang="en-US" sz="3200" dirty="0" smtClean="0"/>
              <a:t> </a:t>
            </a:r>
            <a:r>
              <a:rPr lang="en-US" sz="3200" dirty="0" err="1" smtClean="0"/>
              <a:t>eu</a:t>
            </a:r>
            <a:r>
              <a:rPr lang="en-US" sz="3200" dirty="0" smtClean="0"/>
              <a:t> </a:t>
            </a:r>
            <a:r>
              <a:rPr lang="en-US" sz="3200" dirty="0" err="1" smtClean="0"/>
              <a:t>gwneud</a:t>
            </a:r>
            <a:r>
              <a:rPr lang="en-US" sz="3200" dirty="0" smtClean="0"/>
              <a:t> </a:t>
            </a:r>
            <a:r>
              <a:rPr lang="en-US" sz="3200" dirty="0" err="1" smtClean="0"/>
              <a:t>yn</a:t>
            </a:r>
            <a:r>
              <a:rPr lang="en-US" sz="3200" dirty="0" smtClean="0"/>
              <a:t> </a:t>
            </a:r>
            <a:r>
              <a:rPr lang="en-US" sz="3200" dirty="0" err="1" smtClean="0"/>
              <a:t>dda</a:t>
            </a:r>
            <a:r>
              <a:rPr lang="en-US" sz="3200" dirty="0" smtClean="0"/>
              <a:t>, a </a:t>
            </a:r>
            <a:r>
              <a:rPr lang="en-US" sz="3200" dirty="0" err="1" smtClean="0"/>
              <a:t>pha</a:t>
            </a:r>
            <a:r>
              <a:rPr lang="en-US" sz="3200" dirty="0" smtClean="0"/>
              <a:t> </a:t>
            </a:r>
            <a:r>
              <a:rPr lang="en-US" sz="3200" dirty="0" err="1" smtClean="0"/>
              <a:t>ardaloedd</a:t>
            </a:r>
            <a:r>
              <a:rPr lang="en-US" sz="3200" dirty="0" smtClean="0"/>
              <a:t> </a:t>
            </a:r>
            <a:r>
              <a:rPr lang="en-US" sz="3200" dirty="0" err="1" smtClean="0"/>
              <a:t>sydd</a:t>
            </a:r>
            <a:r>
              <a:rPr lang="en-US" sz="3200" dirty="0" smtClean="0"/>
              <a:t> </a:t>
            </a:r>
            <a:r>
              <a:rPr lang="en-US" sz="3200" dirty="0" err="1" smtClean="0"/>
              <a:t>angen</a:t>
            </a:r>
            <a:r>
              <a:rPr lang="en-US" sz="3200" dirty="0" smtClean="0"/>
              <a:t> </a:t>
            </a:r>
            <a:r>
              <a:rPr lang="en-US" sz="3200" dirty="0" err="1" smtClean="0"/>
              <a:t>i</a:t>
            </a:r>
            <a:r>
              <a:rPr lang="en-US" sz="3200" dirty="0" smtClean="0"/>
              <a:t> </a:t>
            </a:r>
            <a:r>
              <a:rPr lang="en-US" sz="3200" dirty="0" err="1" smtClean="0"/>
              <a:t>ni</a:t>
            </a:r>
            <a:r>
              <a:rPr lang="en-US" sz="3200" dirty="0" smtClean="0"/>
              <a:t> </a:t>
            </a:r>
            <a:r>
              <a:rPr lang="en-US" sz="3200" dirty="0" err="1" smtClean="0"/>
              <a:t>eu</a:t>
            </a:r>
            <a:r>
              <a:rPr lang="en-US" sz="3200" dirty="0" smtClean="0"/>
              <a:t> </a:t>
            </a:r>
            <a:r>
              <a:rPr lang="en-US" sz="3200" dirty="0" err="1" smtClean="0"/>
              <a:t>datblygu</a:t>
            </a:r>
            <a:r>
              <a:rPr lang="en-US" sz="3200" dirty="0" smtClean="0"/>
              <a:t>?</a:t>
            </a:r>
          </a:p>
          <a:p>
            <a:pPr>
              <a:lnSpc>
                <a:spcPct val="120000"/>
              </a:lnSpc>
            </a:pPr>
            <a:r>
              <a:rPr lang="en-US" sz="3200" dirty="0" err="1" smtClean="0"/>
              <a:t>Sut</a:t>
            </a:r>
            <a:r>
              <a:rPr lang="en-US" sz="3200" dirty="0" smtClean="0"/>
              <a:t> </a:t>
            </a:r>
            <a:r>
              <a:rPr lang="en-US" sz="3200" dirty="0" err="1" smtClean="0"/>
              <a:t>fedrwn</a:t>
            </a:r>
            <a:r>
              <a:rPr lang="en-US" sz="3200" dirty="0" smtClean="0"/>
              <a:t> </a:t>
            </a:r>
            <a:r>
              <a:rPr lang="en-US" sz="3200" dirty="0" err="1" smtClean="0"/>
              <a:t>adnabod</a:t>
            </a:r>
            <a:r>
              <a:rPr lang="en-US" sz="3200" dirty="0" smtClean="0"/>
              <a:t> </a:t>
            </a:r>
            <a:r>
              <a:rPr lang="en-US" sz="3200" dirty="0" err="1" smtClean="0"/>
              <a:t>rhain</a:t>
            </a:r>
            <a:r>
              <a:rPr lang="en-US" sz="3200" dirty="0" smtClean="0"/>
              <a:t>?</a:t>
            </a:r>
          </a:p>
          <a:p>
            <a:pPr>
              <a:lnSpc>
                <a:spcPct val="120000"/>
              </a:lnSpc>
            </a:pPr>
            <a:r>
              <a:rPr lang="en-US" sz="3200" dirty="0" err="1"/>
              <a:t>A</a:t>
            </a:r>
            <a:r>
              <a:rPr lang="en-US" sz="3200" dirty="0" err="1" smtClean="0"/>
              <a:t>dfyfyrio</a:t>
            </a:r>
            <a:r>
              <a:rPr lang="en-US" sz="3200" dirty="0" smtClean="0"/>
              <a:t> </a:t>
            </a:r>
            <a:r>
              <a:rPr lang="en-US" sz="3200" dirty="0" err="1" smtClean="0"/>
              <a:t>yw’r</a:t>
            </a:r>
            <a:r>
              <a:rPr lang="en-US" sz="3200" dirty="0" smtClean="0"/>
              <a:t> </a:t>
            </a:r>
            <a:r>
              <a:rPr lang="en-US" sz="3200" dirty="0" err="1" smtClean="0"/>
              <a:t>allwedd</a:t>
            </a:r>
            <a:endParaRPr lang="en-US" sz="3200" dirty="0" smtClean="0"/>
          </a:p>
          <a:p>
            <a:endParaRPr lang="en-US" sz="3600" dirty="0" smtClean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US" sz="2000" i="1" dirty="0"/>
              <a:t>Practitioners should be ‘worthy of imitation’ (Lindon,2010)</a:t>
            </a:r>
          </a:p>
          <a:p>
            <a:r>
              <a:rPr lang="en-US" sz="2000" i="1" dirty="0"/>
              <a:t>Role </a:t>
            </a:r>
            <a:r>
              <a:rPr lang="en-US" sz="2000" i="1" dirty="0" smtClean="0"/>
              <a:t>models</a:t>
            </a:r>
            <a:endParaRPr lang="en-US" sz="2000" i="1" dirty="0"/>
          </a:p>
          <a:p>
            <a:r>
              <a:rPr lang="en-US" sz="2000" i="1" dirty="0"/>
              <a:t>What are the areas we are good at, and which might we need to develop</a:t>
            </a:r>
            <a:r>
              <a:rPr lang="en-US" sz="2000" i="1" dirty="0" smtClean="0"/>
              <a:t>?</a:t>
            </a:r>
            <a:endParaRPr lang="en-US" sz="2000" i="1" dirty="0"/>
          </a:p>
          <a:p>
            <a:r>
              <a:rPr lang="en-US" sz="2000" i="1" dirty="0"/>
              <a:t>How can we identify these</a:t>
            </a:r>
            <a:r>
              <a:rPr lang="en-US" sz="2000" i="1" dirty="0" smtClean="0"/>
              <a:t>?</a:t>
            </a:r>
            <a:endParaRPr lang="en-US" sz="2000" i="1" dirty="0"/>
          </a:p>
          <a:p>
            <a:r>
              <a:rPr lang="en-US" sz="2000" i="1" dirty="0"/>
              <a:t>Reflection is the </a:t>
            </a:r>
            <a:r>
              <a:rPr lang="en-US" sz="2000" i="1" dirty="0" smtClean="0"/>
              <a:t>key</a:t>
            </a:r>
            <a:endParaRPr lang="en-US" sz="2000" i="1" dirty="0"/>
          </a:p>
          <a:p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do we mean by reflection?</a:t>
            </a:r>
            <a:br>
              <a:rPr lang="en-US" dirty="0" smtClean="0"/>
            </a:br>
            <a:r>
              <a:rPr lang="en-US" dirty="0" smtClean="0"/>
              <a:t>Beth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adfyfyrio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5469" y="2756847"/>
            <a:ext cx="3193576" cy="3343701"/>
          </a:xfrm>
        </p:spPr>
        <p:txBody>
          <a:bodyPr>
            <a:noAutofit/>
          </a:bodyPr>
          <a:lstStyle/>
          <a:p>
            <a:r>
              <a:rPr lang="en-US" sz="2400" b="1" dirty="0" err="1" smtClean="0"/>
              <a:t>Nid</a:t>
            </a:r>
            <a:r>
              <a:rPr lang="en-US" sz="2400" b="1" dirty="0" smtClean="0"/>
              <a:t> </a:t>
            </a:r>
          </a:p>
          <a:p>
            <a:r>
              <a:rPr lang="en-US" sz="2400" dirty="0" err="1" smtClean="0"/>
              <a:t>Trosglwyddo</a:t>
            </a:r>
            <a:r>
              <a:rPr lang="en-US" sz="2400" dirty="0" smtClean="0"/>
              <a:t> </a:t>
            </a:r>
            <a:r>
              <a:rPr lang="en-US" sz="2400" dirty="0" err="1" smtClean="0"/>
              <a:t>gwybodaeth</a:t>
            </a:r>
            <a:r>
              <a:rPr lang="en-US" sz="2400" dirty="0" smtClean="0"/>
              <a:t>, </a:t>
            </a:r>
            <a:r>
              <a:rPr lang="en-US" sz="2400" dirty="0" err="1" smtClean="0"/>
              <a:t>cyfarwyddiadau</a:t>
            </a:r>
            <a:r>
              <a:rPr lang="en-US" sz="2400" dirty="0" smtClean="0"/>
              <a:t> </a:t>
            </a:r>
            <a:r>
              <a:rPr lang="en-US" sz="2400" dirty="0" err="1" smtClean="0"/>
              <a:t>ayb</a:t>
            </a:r>
            <a:endParaRPr lang="en-US" sz="2400" dirty="0" smtClean="0"/>
          </a:p>
          <a:p>
            <a:r>
              <a:rPr lang="en-US" sz="2400" dirty="0" err="1" smtClean="0"/>
              <a:t>Disgrifiad</a:t>
            </a:r>
            <a:r>
              <a:rPr lang="en-US" sz="2400" dirty="0" smtClean="0"/>
              <a:t> </a:t>
            </a:r>
            <a:r>
              <a:rPr lang="en-US" sz="2400" dirty="0" err="1" smtClean="0"/>
              <a:t>syml</a:t>
            </a:r>
            <a:endParaRPr lang="en-US" sz="2400" dirty="0" smtClean="0"/>
          </a:p>
          <a:p>
            <a:r>
              <a:rPr lang="en-US" sz="2400" dirty="0" err="1" smtClean="0"/>
              <a:t>Penderfyniad</a:t>
            </a:r>
            <a:r>
              <a:rPr lang="en-US" sz="2400" dirty="0" smtClean="0"/>
              <a:t> </a:t>
            </a:r>
            <a:r>
              <a:rPr lang="en-US" sz="2400" dirty="0" err="1" smtClean="0"/>
              <a:t>syml</a:t>
            </a:r>
            <a:endParaRPr lang="en-US" sz="2400" dirty="0" smtClean="0"/>
          </a:p>
          <a:p>
            <a:r>
              <a:rPr lang="en-US" sz="2400" dirty="0" err="1" smtClean="0"/>
              <a:t>Datrys</a:t>
            </a:r>
            <a:r>
              <a:rPr lang="en-US" sz="2400" dirty="0" smtClean="0"/>
              <a:t> </a:t>
            </a:r>
            <a:r>
              <a:rPr lang="en-US" sz="2400" dirty="0" err="1" smtClean="0"/>
              <a:t>problemau</a:t>
            </a:r>
            <a:r>
              <a:rPr lang="en-US" sz="2400" dirty="0" smtClean="0"/>
              <a:t> </a:t>
            </a:r>
            <a:r>
              <a:rPr lang="en-US" sz="2400" dirty="0" err="1" smtClean="0"/>
              <a:t>syml</a:t>
            </a: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81684" y="2756846"/>
            <a:ext cx="3252716" cy="3671249"/>
          </a:xfrm>
        </p:spPr>
        <p:txBody>
          <a:bodyPr>
            <a:normAutofit fontScale="70000" lnSpcReduction="20000"/>
          </a:bodyPr>
          <a:lstStyle/>
          <a:p>
            <a:r>
              <a:rPr lang="en-US" sz="3400" b="1" i="1" dirty="0"/>
              <a:t>I</a:t>
            </a:r>
            <a:r>
              <a:rPr lang="en-US" sz="3400" b="1" i="1" dirty="0" smtClean="0"/>
              <a:t>t </a:t>
            </a:r>
            <a:r>
              <a:rPr lang="en-US" sz="3400" b="1" i="1" dirty="0"/>
              <a:t>is NOT:</a:t>
            </a:r>
          </a:p>
          <a:p>
            <a:r>
              <a:rPr lang="en-US" sz="3400" i="1" dirty="0"/>
              <a:t>Conveyance of information, instruction </a:t>
            </a:r>
            <a:r>
              <a:rPr lang="en-US" sz="3400" i="1" dirty="0" err="1"/>
              <a:t>etc</a:t>
            </a:r>
            <a:r>
              <a:rPr lang="en-US" sz="3400" i="1" dirty="0"/>
              <a:t> </a:t>
            </a:r>
          </a:p>
          <a:p>
            <a:r>
              <a:rPr lang="en-US" sz="3400" i="1" dirty="0"/>
              <a:t>A straightforward description</a:t>
            </a:r>
          </a:p>
          <a:p>
            <a:r>
              <a:rPr lang="en-US" sz="3400" i="1" dirty="0"/>
              <a:t>A straightforward decision</a:t>
            </a:r>
          </a:p>
          <a:p>
            <a:r>
              <a:rPr lang="en-US" sz="3400" i="1" dirty="0"/>
              <a:t>Simple problem solving</a:t>
            </a:r>
          </a:p>
          <a:p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Reflection</a:t>
            </a:r>
            <a:br>
              <a:rPr lang="en-GB" dirty="0" smtClean="0"/>
            </a:br>
            <a:r>
              <a:rPr lang="en-GB" dirty="0" err="1" smtClean="0"/>
              <a:t>Adfyfyrio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1254" y="2136706"/>
            <a:ext cx="3152633" cy="3767397"/>
          </a:xfrm>
        </p:spPr>
        <p:txBody>
          <a:bodyPr>
            <a:normAutofit lnSpcReduction="10000"/>
          </a:bodyPr>
          <a:lstStyle/>
          <a:p>
            <a:r>
              <a:rPr lang="en-GB" sz="2400" b="1" dirty="0" smtClean="0"/>
              <a:t>Mae e </a:t>
            </a:r>
            <a:r>
              <a:rPr lang="en-GB" sz="2400" b="1" dirty="0" err="1" smtClean="0"/>
              <a:t>ynglyn</a:t>
            </a:r>
            <a:r>
              <a:rPr lang="en-GB" sz="2400" b="1" dirty="0" smtClean="0"/>
              <a:t> â</a:t>
            </a:r>
          </a:p>
          <a:p>
            <a:r>
              <a:rPr lang="en-GB" sz="2400" dirty="0" err="1"/>
              <a:t>d</a:t>
            </a:r>
            <a:r>
              <a:rPr lang="en-GB" sz="2400" dirty="0" err="1" smtClean="0"/>
              <a:t>idoli</a:t>
            </a:r>
            <a:r>
              <a:rPr lang="en-GB" sz="2400" dirty="0" smtClean="0"/>
              <a:t> gwybodaeth, </a:t>
            </a:r>
            <a:r>
              <a:rPr lang="en-GB" sz="2400" dirty="0" err="1" smtClean="0"/>
              <a:t>syniadau</a:t>
            </a:r>
            <a:r>
              <a:rPr lang="en-GB" sz="2400" dirty="0" smtClean="0"/>
              <a:t>, </a:t>
            </a:r>
            <a:r>
              <a:rPr lang="en-GB" sz="2400" dirty="0" err="1" smtClean="0"/>
              <a:t>teimladau</a:t>
            </a:r>
            <a:r>
              <a:rPr lang="en-GB" sz="2400" dirty="0" smtClean="0"/>
              <a:t>….dull o </a:t>
            </a:r>
            <a:r>
              <a:rPr lang="en-GB" sz="2400" dirty="0" err="1" smtClean="0"/>
              <a:t>ddod</a:t>
            </a:r>
            <a:r>
              <a:rPr lang="en-GB" sz="2400" dirty="0" smtClean="0"/>
              <a:t> yn </a:t>
            </a:r>
            <a:r>
              <a:rPr lang="en-GB" sz="2400" dirty="0" err="1" smtClean="0"/>
              <a:t>gliriach</a:t>
            </a:r>
            <a:r>
              <a:rPr lang="en-GB" sz="2400" dirty="0" smtClean="0"/>
              <a:t> am </a:t>
            </a:r>
            <a:r>
              <a:rPr lang="en-GB" sz="2400" dirty="0" err="1" smtClean="0"/>
              <a:t>rhywbeth</a:t>
            </a:r>
            <a:r>
              <a:rPr lang="en-GB" sz="2400" dirty="0" smtClean="0"/>
              <a:t>… </a:t>
            </a:r>
            <a:r>
              <a:rPr lang="en-GB" sz="2400" dirty="0" err="1" smtClean="0"/>
              <a:t>gwerthusiad</a:t>
            </a:r>
            <a:r>
              <a:rPr lang="en-GB" sz="2400" dirty="0" smtClean="0"/>
              <a:t>… proses </a:t>
            </a:r>
            <a:r>
              <a:rPr lang="en-GB" sz="2400" dirty="0" err="1" smtClean="0"/>
              <a:t>weithredol</a:t>
            </a:r>
            <a:r>
              <a:rPr lang="en-GB" sz="2400" dirty="0" smtClean="0"/>
              <a:t>…. </a:t>
            </a:r>
            <a:r>
              <a:rPr lang="en-GB" sz="2400" dirty="0" err="1"/>
              <a:t>p</a:t>
            </a:r>
            <a:r>
              <a:rPr lang="en-GB" sz="2400" dirty="0" err="1" smtClean="0"/>
              <a:t>arhaus</a:t>
            </a:r>
            <a:r>
              <a:rPr lang="en-GB" sz="2400" dirty="0" smtClean="0"/>
              <a:t>…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08729" y="2136706"/>
            <a:ext cx="3848668" cy="3767397"/>
          </a:xfrm>
        </p:spPr>
        <p:txBody>
          <a:bodyPr>
            <a:noAutofit/>
          </a:bodyPr>
          <a:lstStyle/>
          <a:p>
            <a:r>
              <a:rPr lang="en-US" sz="2400" b="1" i="1" dirty="0"/>
              <a:t>It is </a:t>
            </a:r>
            <a:endParaRPr lang="en-US" sz="2400" b="1" i="1" dirty="0" smtClean="0"/>
          </a:p>
          <a:p>
            <a:r>
              <a:rPr lang="en-US" sz="2400" i="1" dirty="0" smtClean="0"/>
              <a:t>sorting </a:t>
            </a:r>
            <a:r>
              <a:rPr lang="en-US" sz="2400" i="1" dirty="0"/>
              <a:t>information, ideas, feelings… a means of becoming clearer about something…evaluation… an active process….</a:t>
            </a:r>
            <a:r>
              <a:rPr lang="en-US" sz="2400" i="1" dirty="0" smtClean="0"/>
              <a:t>ongoing…..</a:t>
            </a:r>
            <a:endParaRPr lang="en-US" sz="2400" i="1" dirty="0"/>
          </a:p>
          <a:p>
            <a:endParaRPr lang="en-US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4495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Activity 1</a:t>
            </a:r>
            <a:r>
              <a:rPr lang="en-US" dirty="0"/>
              <a:t/>
            </a:r>
            <a:br>
              <a:rPr lang="en-US" dirty="0"/>
            </a:br>
            <a:r>
              <a:rPr lang="en-GB" dirty="0" err="1" smtClean="0"/>
              <a:t>Gweithgaredd</a:t>
            </a:r>
            <a:r>
              <a:rPr lang="en-GB" dirty="0" smtClean="0"/>
              <a:t> 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681046" cy="4212076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Ystyriwch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arfer</a:t>
            </a:r>
            <a:r>
              <a:rPr lang="en-GB" sz="2400" dirty="0" smtClean="0"/>
              <a:t> </a:t>
            </a:r>
            <a:r>
              <a:rPr lang="en-GB" sz="2400" dirty="0" err="1" smtClean="0"/>
              <a:t>adfyfyriol</a:t>
            </a:r>
            <a:r>
              <a:rPr lang="en-GB" sz="2400" dirty="0" smtClean="0"/>
              <a:t> </a:t>
            </a:r>
            <a:r>
              <a:rPr lang="en-GB" sz="2400" dirty="0" err="1" smtClean="0"/>
              <a:t>fel</a:t>
            </a:r>
            <a:r>
              <a:rPr lang="en-GB" sz="2400" dirty="0" smtClean="0"/>
              <a:t> </a:t>
            </a:r>
            <a:r>
              <a:rPr lang="en-GB" sz="2400" dirty="0" err="1" smtClean="0"/>
              <a:t>myfyriwr</a:t>
            </a:r>
            <a:r>
              <a:rPr lang="en-GB" sz="2400" dirty="0" smtClean="0"/>
              <a:t> </a:t>
            </a:r>
            <a:r>
              <a:rPr lang="en-GB" sz="2400" dirty="0" err="1" smtClean="0"/>
              <a:t>israddedig</a:t>
            </a:r>
            <a:endParaRPr lang="en-GB" sz="2400" dirty="0" smtClean="0"/>
          </a:p>
          <a:p>
            <a:r>
              <a:rPr lang="en-GB" sz="2400" dirty="0" smtClean="0"/>
              <a:t>Pa </a:t>
            </a:r>
            <a:r>
              <a:rPr lang="en-GB" sz="2400" dirty="0" err="1" smtClean="0"/>
              <a:t>adfyfyrio</a:t>
            </a:r>
            <a:r>
              <a:rPr lang="en-GB" sz="2400" dirty="0" smtClean="0"/>
              <a:t> </a:t>
            </a:r>
            <a:r>
              <a:rPr lang="en-GB" sz="2400" dirty="0" err="1" smtClean="0"/>
              <a:t>ydych</a:t>
            </a:r>
            <a:r>
              <a:rPr lang="en-GB" sz="2400" dirty="0" smtClean="0"/>
              <a:t> chi wedi ei </a:t>
            </a:r>
            <a:r>
              <a:rPr lang="en-GB" sz="2400" dirty="0" err="1" smtClean="0"/>
              <a:t>wneud</a:t>
            </a:r>
            <a:r>
              <a:rPr lang="en-GB" sz="2400" dirty="0" smtClean="0"/>
              <a:t> </a:t>
            </a:r>
            <a:r>
              <a:rPr lang="en-GB" sz="2400" dirty="0" err="1" smtClean="0"/>
              <a:t>hyd</a:t>
            </a:r>
            <a:r>
              <a:rPr lang="en-GB" sz="2400" dirty="0" smtClean="0"/>
              <a:t> yn hyn yn ystod eich amser yn y </a:t>
            </a:r>
            <a:r>
              <a:rPr lang="en-GB" sz="2400" dirty="0" err="1" smtClean="0"/>
              <a:t>Brifysgol</a:t>
            </a:r>
            <a:r>
              <a:rPr lang="en-GB" sz="2400" dirty="0" smtClean="0"/>
              <a:t>?</a:t>
            </a:r>
          </a:p>
          <a:p>
            <a:r>
              <a:rPr lang="en-GB" sz="2400" dirty="0" smtClean="0"/>
              <a:t>Beth </a:t>
            </a:r>
            <a:r>
              <a:rPr lang="en-GB" sz="2400" dirty="0" err="1" smtClean="0"/>
              <a:t>yw</a:t>
            </a:r>
            <a:r>
              <a:rPr lang="en-GB" sz="2400" dirty="0" smtClean="0"/>
              <a:t>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werth</a:t>
            </a:r>
            <a:r>
              <a:rPr lang="en-GB" sz="2400" dirty="0" smtClean="0"/>
              <a:t>? </a:t>
            </a: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57932" y="2160590"/>
            <a:ext cx="3446584" cy="4549699"/>
          </a:xfrm>
        </p:spPr>
        <p:txBody>
          <a:bodyPr>
            <a:noAutofit/>
          </a:bodyPr>
          <a:lstStyle/>
          <a:p>
            <a:r>
              <a:rPr lang="en-GB" sz="2400" i="1" dirty="0" smtClean="0"/>
              <a:t>Consider your reflective practice as an undergraduate student</a:t>
            </a:r>
          </a:p>
          <a:p>
            <a:r>
              <a:rPr lang="en-GB" sz="2400" i="1" dirty="0" smtClean="0"/>
              <a:t>What reflection have you been involved with during your time so far at University</a:t>
            </a:r>
          </a:p>
          <a:p>
            <a:r>
              <a:rPr lang="en-GB" sz="2400" i="1" dirty="0" smtClean="0"/>
              <a:t>What is the value of this? </a:t>
            </a:r>
          </a:p>
        </p:txBody>
      </p:sp>
    </p:spTree>
    <p:extLst>
      <p:ext uri="{BB962C8B-B14F-4D97-AF65-F5344CB8AC3E}">
        <p14:creationId xmlns:p14="http://schemas.microsoft.com/office/powerpoint/2010/main" val="2417801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One definition</a:t>
            </a:r>
            <a:br>
              <a:rPr lang="en-US" dirty="0" smtClean="0"/>
            </a:br>
            <a:r>
              <a:rPr lang="en-US" dirty="0" smtClean="0"/>
              <a:t>Un </a:t>
            </a:r>
            <a:r>
              <a:rPr lang="en-US" dirty="0" err="1" smtClean="0"/>
              <a:t>diffiniad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 smtClean="0"/>
              <a:t>Reflective practice is a means by which practitioners can develop a greater self-awareness about the nature and impact of their performance, an awareness that creates opportunities for professional growth and development. </a:t>
            </a:r>
          </a:p>
          <a:p>
            <a:pPr>
              <a:buNone/>
            </a:pPr>
            <a:r>
              <a:rPr lang="en-GB" sz="3200" dirty="0" smtClean="0"/>
              <a:t>Osterman and Kottkamp,1993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Where has this come from?</a:t>
            </a:r>
            <a:br>
              <a:rPr lang="en-US" dirty="0" smtClean="0"/>
            </a:br>
            <a:r>
              <a:rPr lang="en-US" dirty="0"/>
              <a:t> </a:t>
            </a:r>
            <a:r>
              <a:rPr lang="en-US" dirty="0" smtClean="0"/>
              <a:t>O </a:t>
            </a:r>
            <a:r>
              <a:rPr lang="en-US" dirty="0" err="1" smtClean="0"/>
              <a:t>ble</a:t>
            </a:r>
            <a:r>
              <a:rPr lang="en-US" dirty="0" smtClean="0"/>
              <a:t> </a:t>
            </a:r>
            <a:r>
              <a:rPr lang="en-US" dirty="0" err="1" smtClean="0"/>
              <a:t>ddaeth</a:t>
            </a:r>
            <a:r>
              <a:rPr lang="en-US" dirty="0" smtClean="0"/>
              <a:t> </a:t>
            </a:r>
            <a:r>
              <a:rPr lang="en-US" dirty="0" err="1" smtClean="0"/>
              <a:t>hwn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37482" y="2136706"/>
            <a:ext cx="3802466" cy="3767397"/>
          </a:xfrm>
        </p:spPr>
        <p:txBody>
          <a:bodyPr>
            <a:normAutofit fontScale="92500" lnSpcReduction="20000"/>
          </a:bodyPr>
          <a:lstStyle/>
          <a:p>
            <a:r>
              <a:rPr lang="en-US" sz="2800" dirty="0" err="1" smtClean="0"/>
              <a:t>Cyferbynnodd</a:t>
            </a:r>
            <a:r>
              <a:rPr lang="en-US" sz="2800" dirty="0" smtClean="0"/>
              <a:t> Dewey </a:t>
            </a:r>
            <a:r>
              <a:rPr lang="en-US" sz="1700" dirty="0" smtClean="0"/>
              <a:t>( 1933 in </a:t>
            </a:r>
            <a:r>
              <a:rPr lang="en-US" sz="1700" dirty="0" err="1" smtClean="0"/>
              <a:t>Grigg</a:t>
            </a:r>
            <a:r>
              <a:rPr lang="en-US" sz="1700" dirty="0" smtClean="0"/>
              <a:t> 2010) </a:t>
            </a:r>
            <a:r>
              <a:rPr lang="en-US" sz="2800" dirty="0" smtClean="0"/>
              <a:t>‘routine action’ </a:t>
            </a:r>
            <a:r>
              <a:rPr lang="en-US" sz="2800" dirty="0" err="1" smtClean="0"/>
              <a:t>gyda</a:t>
            </a:r>
            <a:r>
              <a:rPr lang="en-US" sz="2800" dirty="0" smtClean="0"/>
              <a:t> ‘reflective action’</a:t>
            </a:r>
          </a:p>
          <a:p>
            <a:pPr marL="0" indent="0">
              <a:buNone/>
            </a:pPr>
            <a:endParaRPr lang="en-US" sz="2800" dirty="0" smtClean="0"/>
          </a:p>
          <a:p>
            <a:r>
              <a:rPr lang="en-US" sz="2800" dirty="0" smtClean="0"/>
              <a:t>Beth </a:t>
            </a:r>
            <a:r>
              <a:rPr lang="en-US" sz="2800" dirty="0" err="1" smtClean="0"/>
              <a:t>yw</a:t>
            </a:r>
            <a:r>
              <a:rPr lang="en-US" sz="2800" dirty="0" smtClean="0"/>
              <a:t> </a:t>
            </a:r>
            <a:r>
              <a:rPr lang="en-US" sz="2800" dirty="0" err="1" smtClean="0"/>
              <a:t>ystyr</a:t>
            </a:r>
            <a:r>
              <a:rPr lang="en-US" sz="2800" dirty="0" smtClean="0"/>
              <a:t> y </a:t>
            </a:r>
            <a:r>
              <a:rPr lang="en-US" sz="2800" dirty="0" err="1" smtClean="0"/>
              <a:t>termau</a:t>
            </a:r>
            <a:r>
              <a:rPr lang="en-US" sz="2800" dirty="0" smtClean="0"/>
              <a:t> </a:t>
            </a:r>
            <a:r>
              <a:rPr lang="en-US" sz="2800" dirty="0" err="1" smtClean="0"/>
              <a:t>hyn</a:t>
            </a:r>
            <a:r>
              <a:rPr lang="en-US" sz="2800" dirty="0" smtClean="0"/>
              <a:t> </a:t>
            </a:r>
            <a:r>
              <a:rPr lang="en-US" sz="2800" dirty="0" err="1" smtClean="0"/>
              <a:t>mewn</a:t>
            </a:r>
            <a:r>
              <a:rPr lang="en-US" sz="2800" dirty="0" smtClean="0"/>
              <a:t> </a:t>
            </a:r>
            <a:r>
              <a:rPr lang="en-US" sz="2800" dirty="0" err="1" smtClean="0"/>
              <a:t>cyd-destun</a:t>
            </a:r>
            <a:r>
              <a:rPr lang="en-US" sz="2800" dirty="0" smtClean="0"/>
              <a:t> </a:t>
            </a:r>
            <a:r>
              <a:rPr lang="en-US" sz="2800" dirty="0" err="1" smtClean="0"/>
              <a:t>addysgol</a:t>
            </a:r>
            <a:r>
              <a:rPr lang="en-US" sz="2800" dirty="0" smtClean="0"/>
              <a:t>? </a:t>
            </a:r>
            <a:endParaRPr lang="en-US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39947" y="2136706"/>
            <a:ext cx="3394453" cy="3767397"/>
          </a:xfrm>
        </p:spPr>
        <p:txBody>
          <a:bodyPr>
            <a:normAutofit fontScale="92500" lnSpcReduction="20000"/>
          </a:bodyPr>
          <a:lstStyle/>
          <a:p>
            <a:r>
              <a:rPr lang="en-US" sz="2800" i="1" dirty="0"/>
              <a:t>Dewey </a:t>
            </a:r>
            <a:r>
              <a:rPr lang="en-US" sz="1900" i="1" dirty="0"/>
              <a:t>(</a:t>
            </a:r>
            <a:r>
              <a:rPr lang="en-US" sz="1900" i="1" dirty="0" smtClean="0"/>
              <a:t>1933 in </a:t>
            </a:r>
            <a:r>
              <a:rPr lang="en-US" sz="1900" i="1" dirty="0" err="1" smtClean="0"/>
              <a:t>Grigg</a:t>
            </a:r>
            <a:r>
              <a:rPr lang="en-US" sz="1900" i="1" dirty="0" smtClean="0"/>
              <a:t> 2010) </a:t>
            </a:r>
            <a:r>
              <a:rPr lang="en-US" sz="2800" i="1" dirty="0"/>
              <a:t>contrasted ‘routine action’ and ‘reflective </a:t>
            </a:r>
            <a:r>
              <a:rPr lang="en-US" sz="2800" i="1" dirty="0" smtClean="0"/>
              <a:t>action’</a:t>
            </a:r>
            <a:endParaRPr lang="en-US" sz="2800" i="1" dirty="0"/>
          </a:p>
          <a:p>
            <a:endParaRPr lang="en-US" sz="2800" i="1" dirty="0"/>
          </a:p>
          <a:p>
            <a:r>
              <a:rPr lang="en-US" sz="2800" i="1" dirty="0"/>
              <a:t>What do you think these terms might mean in an educational context?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Routine action</a:t>
            </a:r>
            <a:br>
              <a:rPr lang="en-GB" dirty="0" smtClean="0"/>
            </a:br>
            <a:r>
              <a:rPr lang="en-GB" dirty="0" err="1" smtClean="0"/>
              <a:t>Gweithredu</a:t>
            </a:r>
            <a:r>
              <a:rPr lang="en-GB" dirty="0" smtClean="0"/>
              <a:t> </a:t>
            </a:r>
            <a:r>
              <a:rPr lang="en-GB" dirty="0" err="1" smtClean="0"/>
              <a:t>arferol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91821" y="2197290"/>
            <a:ext cx="3739485" cy="382251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US" sz="2400" b="1" dirty="0" err="1" smtClean="0"/>
              <a:t>Gweithredu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arferol</a:t>
            </a:r>
            <a:endParaRPr lang="en-US" sz="2400" b="1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 smtClean="0"/>
              <a:t>Wed </a:t>
            </a:r>
            <a:r>
              <a:rPr lang="en-US" sz="2800" dirty="0" err="1" smtClean="0"/>
              <a:t>ei</a:t>
            </a:r>
            <a:r>
              <a:rPr lang="en-US" sz="2800" dirty="0" smtClean="0"/>
              <a:t> </a:t>
            </a:r>
            <a:r>
              <a:rPr lang="en-US" sz="2800" dirty="0" err="1" smtClean="0"/>
              <a:t>lywio</a:t>
            </a:r>
            <a:r>
              <a:rPr lang="en-US" sz="2800" dirty="0" smtClean="0"/>
              <a:t> </a:t>
            </a:r>
            <a:r>
              <a:rPr lang="en-US" sz="2800" dirty="0" err="1" smtClean="0"/>
              <a:t>gan</a:t>
            </a:r>
            <a:r>
              <a:rPr lang="en-US" sz="2800" dirty="0" smtClean="0"/>
              <a:t> </a:t>
            </a:r>
            <a:r>
              <a:rPr lang="en-US" sz="2800" dirty="0" err="1" smtClean="0"/>
              <a:t>draddodiad</a:t>
            </a:r>
            <a:r>
              <a:rPr lang="en-US" sz="2800" dirty="0" smtClean="0"/>
              <a:t>, </a:t>
            </a:r>
            <a:r>
              <a:rPr lang="en-US" sz="2800" dirty="0" err="1" smtClean="0"/>
              <a:t>arfer</a:t>
            </a:r>
            <a:r>
              <a:rPr lang="en-US" sz="2800" dirty="0" smtClean="0"/>
              <a:t>, </a:t>
            </a:r>
            <a:r>
              <a:rPr lang="en-US" sz="2800" dirty="0" err="1" smtClean="0"/>
              <a:t>awdurdod</a:t>
            </a:r>
            <a:endParaRPr lang="en-US" sz="28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 err="1" smtClean="0"/>
              <a:t>Diffiniadau</a:t>
            </a:r>
            <a:r>
              <a:rPr lang="en-US" sz="2800" dirty="0" smtClean="0"/>
              <a:t> </a:t>
            </a:r>
            <a:r>
              <a:rPr lang="en-US" sz="2800" dirty="0" err="1" smtClean="0"/>
              <a:t>sefydliadol</a:t>
            </a:r>
            <a:r>
              <a:rPr lang="en-US" sz="2800" dirty="0" smtClean="0"/>
              <a:t> a </a:t>
            </a:r>
            <a:r>
              <a:rPr lang="en-US" sz="2800" dirty="0" err="1" smtClean="0"/>
              <a:t>disgwyliadau</a:t>
            </a:r>
            <a:endParaRPr lang="en-US" sz="28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weddol</a:t>
            </a:r>
            <a:r>
              <a:rPr lang="en-US" sz="2800" dirty="0" smtClean="0"/>
              <a:t> </a:t>
            </a:r>
            <a:r>
              <a:rPr lang="en-US" sz="2800" dirty="0" err="1" smtClean="0"/>
              <a:t>statig</a:t>
            </a:r>
            <a:r>
              <a:rPr lang="en-US" sz="2800" dirty="0" smtClean="0"/>
              <a:t> ac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araf</a:t>
            </a:r>
            <a:r>
              <a:rPr lang="en-US" sz="2800" dirty="0" smtClean="0"/>
              <a:t> </a:t>
            </a:r>
            <a:r>
              <a:rPr lang="en-US" sz="2800" dirty="0" err="1" smtClean="0"/>
              <a:t>i</a:t>
            </a:r>
            <a:r>
              <a:rPr lang="en-US" sz="2800" dirty="0" smtClean="0"/>
              <a:t> </a:t>
            </a:r>
            <a:r>
              <a:rPr lang="en-US" sz="2800" dirty="0" err="1" smtClean="0"/>
              <a:t>newid</a:t>
            </a:r>
            <a:endParaRPr lang="en-US" sz="2800" dirty="0" smtClean="0"/>
          </a:p>
          <a:p>
            <a:pPr>
              <a:buNone/>
            </a:pPr>
            <a:endParaRPr lang="en-US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954137" y="2197290"/>
            <a:ext cx="3889611" cy="379234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US" sz="2400" b="1" i="1" dirty="0"/>
              <a:t>Routine action</a:t>
            </a:r>
          </a:p>
          <a:p>
            <a:r>
              <a:rPr lang="en-US" sz="2800" i="1" dirty="0"/>
              <a:t>Guided by tradition, habit, authority</a:t>
            </a:r>
          </a:p>
          <a:p>
            <a:r>
              <a:rPr lang="en-US" sz="2800" i="1" dirty="0"/>
              <a:t>Institutional definitions and expectations</a:t>
            </a:r>
          </a:p>
          <a:p>
            <a:r>
              <a:rPr lang="en-US" sz="2800" i="1" dirty="0"/>
              <a:t>Relatively static and slow to change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Reflective action</a:t>
            </a:r>
            <a:br>
              <a:rPr lang="en-GB" dirty="0" smtClean="0"/>
            </a:b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7606" y="2160589"/>
            <a:ext cx="3521122" cy="3880772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b="1" dirty="0" err="1" smtClean="0"/>
              <a:t>Arfer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adfyfyriol</a:t>
            </a:r>
            <a:endParaRPr lang="en-GB" sz="3200" b="1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err="1" smtClean="0"/>
              <a:t>Hunanwerthusiad</a:t>
            </a:r>
            <a:endParaRPr lang="en-GB" sz="32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err="1" smtClean="0"/>
              <a:t>Hyblyg</a:t>
            </a:r>
            <a:endParaRPr lang="en-GB" sz="32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smtClean="0"/>
              <a:t>Yn </a:t>
            </a:r>
            <a:r>
              <a:rPr lang="en-GB" sz="3200" dirty="0" err="1" smtClean="0"/>
              <a:t>fanwl</a:t>
            </a:r>
            <a:r>
              <a:rPr lang="en-GB" sz="3200" dirty="0" smtClean="0"/>
              <a:t> gywir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err="1" smtClean="0"/>
              <a:t>Ymwybyddiaeth</a:t>
            </a:r>
            <a:r>
              <a:rPr lang="en-GB" sz="3200" dirty="0" smtClean="0"/>
              <a:t> </a:t>
            </a:r>
            <a:r>
              <a:rPr lang="en-GB" sz="3200" dirty="0" err="1" smtClean="0"/>
              <a:t>cymdeithasol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ffactor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31559" y="2136706"/>
            <a:ext cx="3402842" cy="3767397"/>
          </a:xfrm>
        </p:spPr>
        <p:txBody>
          <a:bodyPr>
            <a:normAutofit fontScale="925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000" b="1" i="1" dirty="0">
                <a:solidFill>
                  <a:prstClr val="black"/>
                </a:solidFill>
              </a:rPr>
              <a:t>Reflective action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 smtClean="0">
                <a:solidFill>
                  <a:prstClr val="black"/>
                </a:solidFill>
              </a:rPr>
              <a:t>Engage </a:t>
            </a:r>
            <a:r>
              <a:rPr lang="en-US" sz="3000" i="1" dirty="0">
                <a:solidFill>
                  <a:prstClr val="black"/>
                </a:solidFill>
              </a:rPr>
              <a:t>in self-appraisal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>
                <a:solidFill>
                  <a:prstClr val="black"/>
                </a:solidFill>
              </a:rPr>
              <a:t>Flexible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>
                <a:solidFill>
                  <a:prstClr val="black"/>
                </a:solidFill>
              </a:rPr>
              <a:t>Rigorous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>
                <a:solidFill>
                  <a:prstClr val="black"/>
                </a:solidFill>
              </a:rPr>
              <a:t>Social awareness a factor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5212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099" y="791570"/>
            <a:ext cx="6743701" cy="1501254"/>
          </a:xfrm>
        </p:spPr>
        <p:txBody>
          <a:bodyPr>
            <a:noAutofit/>
          </a:bodyPr>
          <a:lstStyle/>
          <a:p>
            <a:r>
              <a:rPr lang="en-US" sz="2800" dirty="0" smtClean="0"/>
              <a:t>A model : </a:t>
            </a:r>
            <a:r>
              <a:rPr lang="en-US" sz="2800" b="1" dirty="0" smtClean="0"/>
              <a:t>Kolb</a:t>
            </a:r>
            <a:r>
              <a:rPr lang="en-US" sz="2800" dirty="0" smtClean="0"/>
              <a:t> </a:t>
            </a:r>
            <a:r>
              <a:rPr lang="en-US" sz="2800" dirty="0"/>
              <a:t> </a:t>
            </a:r>
            <a:r>
              <a:rPr lang="en-US" sz="1600" dirty="0" smtClean="0"/>
              <a:t>(1984 in Dennison, 2012)</a:t>
            </a:r>
            <a:endParaRPr lang="en-US" sz="16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0170951"/>
              </p:ext>
            </p:extLst>
          </p:nvPr>
        </p:nvGraphicFramePr>
        <p:xfrm>
          <a:off x="791571" y="1514901"/>
          <a:ext cx="8188656" cy="4819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441742" y="5503333"/>
            <a:ext cx="22450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-Active process</a:t>
            </a:r>
          </a:p>
          <a:p>
            <a:r>
              <a:rPr lang="en-US" sz="2400" dirty="0" smtClean="0"/>
              <a:t>-Engagement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2</a:t>
            </a:r>
            <a:br>
              <a:rPr lang="en-GB" dirty="0" smtClean="0"/>
            </a:br>
            <a:r>
              <a:rPr lang="en-GB" dirty="0" err="1" smtClean="0"/>
              <a:t>Gweithgaredd</a:t>
            </a:r>
            <a:r>
              <a:rPr lang="en-GB" dirty="0" smtClean="0"/>
              <a:t> 2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419366" y="1905000"/>
            <a:ext cx="3507475" cy="4768755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fodel</a:t>
            </a:r>
            <a:r>
              <a:rPr lang="en-GB" dirty="0" smtClean="0"/>
              <a:t> Kolb</a:t>
            </a:r>
          </a:p>
          <a:p>
            <a:r>
              <a:rPr lang="en-GB" dirty="0" err="1" smtClean="0"/>
              <a:t>Adfyfyriwch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penderfyniad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astudio’r</a:t>
            </a:r>
            <a:r>
              <a:rPr lang="en-GB" dirty="0" smtClean="0"/>
              <a:t> </a:t>
            </a:r>
            <a:r>
              <a:rPr lang="en-GB" dirty="0" err="1" smtClean="0"/>
              <a:t>radd</a:t>
            </a:r>
            <a:r>
              <a:rPr lang="en-GB" dirty="0" smtClean="0"/>
              <a:t> hon</a:t>
            </a:r>
          </a:p>
          <a:p>
            <a:r>
              <a:rPr lang="en-GB" dirty="0" err="1" smtClean="0"/>
              <a:t>Ysgrifennwch</a:t>
            </a:r>
            <a:r>
              <a:rPr lang="en-GB" dirty="0" smtClean="0"/>
              <a:t> </a:t>
            </a:r>
            <a:r>
              <a:rPr lang="en-GB" dirty="0" err="1" smtClean="0"/>
              <a:t>ddarn</a:t>
            </a:r>
            <a:r>
              <a:rPr lang="en-GB" dirty="0" smtClean="0"/>
              <a:t> </a:t>
            </a:r>
            <a:r>
              <a:rPr lang="en-GB" dirty="0" err="1" smtClean="0"/>
              <a:t>byr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penderfyniad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teimladau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pryd</a:t>
            </a:r>
            <a:endParaRPr lang="en-GB" dirty="0" smtClean="0"/>
          </a:p>
          <a:p>
            <a:r>
              <a:rPr lang="en-GB" dirty="0" err="1" smtClean="0"/>
              <a:t>Darllenwch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a </a:t>
            </a:r>
            <a:r>
              <a:rPr lang="en-GB" dirty="0" err="1" smtClean="0"/>
              <a:t>ysgrifennoch</a:t>
            </a:r>
            <a:endParaRPr lang="en-GB" dirty="0" smtClean="0"/>
          </a:p>
          <a:p>
            <a:r>
              <a:rPr lang="en-GB" dirty="0" err="1" smtClean="0"/>
              <a:t>Tanlinellwch</a:t>
            </a:r>
            <a:r>
              <a:rPr lang="en-GB" dirty="0" smtClean="0"/>
              <a:t> </a:t>
            </a:r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dirty="0" err="1" smtClean="0"/>
              <a:t>gyfeiriadau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 at </a:t>
            </a:r>
            <a:r>
              <a:rPr lang="en-GB" dirty="0" err="1" smtClean="0"/>
              <a:t>werthoedd</a:t>
            </a:r>
            <a:endParaRPr lang="en-GB" dirty="0" smtClean="0"/>
          </a:p>
          <a:p>
            <a:r>
              <a:rPr lang="en-GB" dirty="0" err="1" smtClean="0"/>
              <a:t>Rhannwch</a:t>
            </a:r>
            <a:r>
              <a:rPr lang="en-GB" dirty="0" smtClean="0"/>
              <a:t> eich </a:t>
            </a:r>
            <a:r>
              <a:rPr lang="en-GB" dirty="0" err="1" smtClean="0"/>
              <a:t>meddyliau</a:t>
            </a:r>
            <a:r>
              <a:rPr lang="en-GB" dirty="0" smtClean="0"/>
              <a:t> gyda </a:t>
            </a:r>
            <a:r>
              <a:rPr lang="en-GB" dirty="0" err="1" smtClean="0"/>
              <a:t>phartner</a:t>
            </a:r>
            <a:r>
              <a:rPr lang="en-GB" dirty="0" smtClean="0"/>
              <a:t> a </a:t>
            </a:r>
            <a:r>
              <a:rPr lang="en-GB" dirty="0" err="1" smtClean="0"/>
              <a:t>trafodwch</a:t>
            </a:r>
            <a:r>
              <a:rPr lang="en-GB" dirty="0" smtClean="0"/>
              <a:t> eich ystod o </a:t>
            </a:r>
            <a:r>
              <a:rPr lang="en-GB" dirty="0" err="1" smtClean="0"/>
              <a:t>gymhelliant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377218" y="1905000"/>
            <a:ext cx="3157182" cy="4564039"/>
          </a:xfrm>
        </p:spPr>
        <p:txBody>
          <a:bodyPr>
            <a:normAutofit lnSpcReduction="10000"/>
          </a:bodyPr>
          <a:lstStyle/>
          <a:p>
            <a:r>
              <a:rPr lang="en-GB" i="1" dirty="0" smtClean="0"/>
              <a:t>Use Kolb’s model</a:t>
            </a:r>
          </a:p>
          <a:p>
            <a:r>
              <a:rPr lang="en-GB" i="1" dirty="0" smtClean="0"/>
              <a:t>Reflect on your decision to study this degree programme</a:t>
            </a:r>
          </a:p>
          <a:p>
            <a:r>
              <a:rPr lang="en-GB" i="1" dirty="0" smtClean="0"/>
              <a:t>Write a short piece on your decision including your feelings at that point</a:t>
            </a:r>
          </a:p>
          <a:p>
            <a:r>
              <a:rPr lang="en-GB" i="1" dirty="0" smtClean="0"/>
              <a:t>Read what you have written</a:t>
            </a:r>
          </a:p>
          <a:p>
            <a:r>
              <a:rPr lang="en-GB" i="1" dirty="0" smtClean="0"/>
              <a:t>Highlight where you have made specific reference to values</a:t>
            </a:r>
          </a:p>
          <a:p>
            <a:r>
              <a:rPr lang="en-GB" i="1" dirty="0" smtClean="0"/>
              <a:t>Share your thinking with a partner and discuss your range of motivations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6403090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points</a:t>
            </a:r>
            <a:br>
              <a:rPr lang="en-GB" dirty="0" smtClean="0"/>
            </a:b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60560" y="2265528"/>
            <a:ext cx="3029803" cy="44491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sz="2400" dirty="0" err="1" smtClean="0"/>
              <a:t>Pwrpas</a:t>
            </a:r>
            <a:r>
              <a:rPr lang="en-GB" sz="2400" dirty="0" smtClean="0"/>
              <a:t> </a:t>
            </a:r>
            <a:r>
              <a:rPr lang="en-GB" sz="2400" dirty="0" err="1" smtClean="0"/>
              <a:t>adfyfyrio</a:t>
            </a:r>
            <a:r>
              <a:rPr lang="en-GB" sz="2400" dirty="0" smtClean="0"/>
              <a:t> </a:t>
            </a:r>
            <a:r>
              <a:rPr lang="en-GB" sz="2400" dirty="0" err="1" smtClean="0"/>
              <a:t>yw</a:t>
            </a:r>
            <a:r>
              <a:rPr lang="en-GB" sz="2400" dirty="0" smtClean="0"/>
              <a:t> </a:t>
            </a:r>
            <a:r>
              <a:rPr lang="en-GB" sz="2400" dirty="0" err="1" smtClean="0"/>
              <a:t>gwella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perfformiad</a:t>
            </a:r>
            <a:r>
              <a:rPr lang="en-GB" sz="2400" dirty="0" smtClean="0"/>
              <a:t>. Mae </a:t>
            </a:r>
            <a:r>
              <a:rPr lang="en-GB" sz="2400" dirty="0" err="1" smtClean="0"/>
              <a:t>e’n</a:t>
            </a:r>
            <a:r>
              <a:rPr lang="en-GB" sz="2400" dirty="0" smtClean="0"/>
              <a:t> </a:t>
            </a:r>
            <a:r>
              <a:rPr lang="en-GB" sz="2400" dirty="0" err="1" smtClean="0"/>
              <a:t>ddull</a:t>
            </a:r>
            <a:r>
              <a:rPr lang="en-GB" sz="2400" dirty="0" smtClean="0"/>
              <a:t> o </a:t>
            </a:r>
            <a:r>
              <a:rPr lang="en-GB" sz="2400" dirty="0" err="1" smtClean="0"/>
              <a:t>arfarnu</a:t>
            </a:r>
            <a:r>
              <a:rPr lang="en-GB" sz="2400" dirty="0" smtClean="0"/>
              <a:t> </a:t>
            </a:r>
            <a:r>
              <a:rPr lang="en-GB" sz="2400" dirty="0" err="1" smtClean="0"/>
              <a:t>profiad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arwain</a:t>
            </a:r>
            <a:r>
              <a:rPr lang="en-GB" sz="2400" dirty="0" smtClean="0"/>
              <a:t> at </a:t>
            </a:r>
            <a:r>
              <a:rPr lang="en-GB" sz="2400" dirty="0" err="1" smtClean="0"/>
              <a:t>newid</a:t>
            </a:r>
            <a:r>
              <a:rPr lang="en-GB" sz="2400" dirty="0" smtClean="0"/>
              <a:t> </a:t>
            </a:r>
            <a:r>
              <a:rPr lang="en-GB" sz="2400" dirty="0" err="1" smtClean="0"/>
              <a:t>cadarnhaol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ymddygiad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y </a:t>
            </a:r>
            <a:r>
              <a:rPr lang="en-GB" sz="2400" dirty="0" err="1" smtClean="0"/>
              <a:t>dyfodol</a:t>
            </a:r>
            <a:r>
              <a:rPr lang="en-GB" sz="2400" dirty="0" smtClean="0"/>
              <a:t>.</a:t>
            </a:r>
          </a:p>
          <a:p>
            <a:endParaRPr lang="en-GB" sz="24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104262" y="2647665"/>
            <a:ext cx="3275463" cy="4210333"/>
          </a:xfrm>
        </p:spPr>
        <p:txBody>
          <a:bodyPr>
            <a:noAutofit/>
          </a:bodyPr>
          <a:lstStyle/>
          <a:p>
            <a:pPr lvl="0"/>
            <a:r>
              <a:rPr lang="en-GB" sz="2400" i="1" dirty="0" smtClean="0"/>
              <a:t>The </a:t>
            </a:r>
            <a:r>
              <a:rPr lang="en-GB" sz="2400" i="1" dirty="0"/>
              <a:t>purpose of reflection is to improve and enhance your </a:t>
            </a:r>
            <a:r>
              <a:rPr lang="en-GB" sz="2400" i="1" dirty="0" smtClean="0"/>
              <a:t>performance.  </a:t>
            </a:r>
            <a:r>
              <a:rPr lang="en-GB" sz="2400" i="1" dirty="0"/>
              <a:t>It is a means of evaluating an experience leading to a positive change in behaviour in future</a:t>
            </a:r>
            <a:r>
              <a:rPr lang="en-GB" sz="2000" i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5059827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points</a:t>
            </a:r>
            <a:br>
              <a:rPr lang="en-GB" dirty="0" smtClean="0"/>
            </a:b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425044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Mae </a:t>
            </a:r>
            <a:r>
              <a:rPr lang="en-GB" sz="2400" dirty="0" err="1" smtClean="0"/>
              <a:t>adfyfyrio</a:t>
            </a:r>
            <a:r>
              <a:rPr lang="en-GB" sz="2400" dirty="0" smtClean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fwy</a:t>
            </a:r>
            <a:r>
              <a:rPr lang="en-GB" sz="2400" dirty="0"/>
              <a:t> </a:t>
            </a:r>
            <a:r>
              <a:rPr lang="en-GB" sz="2400" dirty="0" err="1"/>
              <a:t>na</a:t>
            </a:r>
            <a:r>
              <a:rPr lang="en-GB" sz="2400" dirty="0"/>
              <a:t> ‘</a:t>
            </a:r>
            <a:r>
              <a:rPr lang="en-GB" sz="2400" dirty="0" err="1"/>
              <a:t>meddwl</a:t>
            </a:r>
            <a:r>
              <a:rPr lang="en-GB" sz="2400" dirty="0"/>
              <a:t>’;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angen</a:t>
            </a:r>
            <a:r>
              <a:rPr lang="en-GB" sz="2400" dirty="0"/>
              <a:t> y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asesu</a:t>
            </a:r>
            <a:r>
              <a:rPr lang="en-GB" sz="2400" dirty="0"/>
              <a:t>, </a:t>
            </a:r>
            <a:r>
              <a:rPr lang="en-GB" sz="2400" dirty="0" err="1"/>
              <a:t>dadansoddi</a:t>
            </a:r>
            <a:r>
              <a:rPr lang="en-GB" sz="2400" dirty="0"/>
              <a:t> ac </a:t>
            </a:r>
            <a:r>
              <a:rPr lang="en-GB" sz="2400" dirty="0" err="1"/>
              <a:t>arfarnu’n</a:t>
            </a:r>
            <a:r>
              <a:rPr lang="en-GB" sz="2400" dirty="0"/>
              <a:t> </a:t>
            </a:r>
            <a:r>
              <a:rPr lang="en-GB" sz="2400" dirty="0" err="1"/>
              <a:t>feirniadol</a:t>
            </a:r>
            <a:r>
              <a:rPr lang="en-GB" sz="2400" dirty="0"/>
              <a:t> </a:t>
            </a:r>
            <a:r>
              <a:rPr lang="en-GB" sz="2400" dirty="0" err="1"/>
              <a:t>pob</a:t>
            </a:r>
            <a:r>
              <a:rPr lang="en-GB" sz="2400" dirty="0"/>
              <a:t> </a:t>
            </a:r>
            <a:r>
              <a:rPr lang="en-GB" sz="2400" dirty="0" err="1"/>
              <a:t>agwedd</a:t>
            </a:r>
            <a:r>
              <a:rPr lang="en-GB" sz="2400" dirty="0"/>
              <a:t> </a:t>
            </a:r>
            <a:r>
              <a:rPr lang="en-GB" sz="2400" dirty="0" err="1"/>
              <a:t>o’ch</a:t>
            </a:r>
            <a:r>
              <a:rPr lang="en-GB" sz="2400" dirty="0"/>
              <a:t> </a:t>
            </a:r>
            <a:r>
              <a:rPr lang="en-GB" sz="2400" dirty="0" err="1"/>
              <a:t>perfformiad</a:t>
            </a:r>
            <a:endParaRPr lang="en-GB" sz="2400" dirty="0"/>
          </a:p>
          <a:p>
            <a:r>
              <a:rPr lang="en-GB" sz="2400" dirty="0"/>
              <a:t>Mae </a:t>
            </a:r>
            <a:r>
              <a:rPr lang="en-GB" sz="2400" dirty="0" err="1"/>
              <a:t>e’n</a:t>
            </a:r>
            <a:r>
              <a:rPr lang="en-GB" sz="2400" dirty="0"/>
              <a:t> broses </a:t>
            </a:r>
            <a:r>
              <a:rPr lang="en-GB" sz="2400" dirty="0" err="1"/>
              <a:t>personol</a:t>
            </a:r>
            <a:r>
              <a:rPr lang="en-GB" sz="2400" dirty="0"/>
              <a:t> sydd angen </a:t>
            </a:r>
            <a:r>
              <a:rPr lang="en-GB" sz="2400" dirty="0" err="1"/>
              <a:t>disgyblaeth</a:t>
            </a:r>
            <a:r>
              <a:rPr lang="en-GB" sz="2400" dirty="0"/>
              <a:t> </a:t>
            </a:r>
            <a:r>
              <a:rPr lang="en-GB" sz="2400" dirty="0" smtClean="0"/>
              <a:t>a </a:t>
            </a:r>
            <a:r>
              <a:rPr lang="en-GB" sz="2400" dirty="0" err="1" smtClean="0"/>
              <a:t>gonestrwydd</a:t>
            </a:r>
            <a:endParaRPr lang="en-GB" sz="2400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4250446"/>
          </a:xfrm>
        </p:spPr>
        <p:txBody>
          <a:bodyPr>
            <a:noAutofit/>
          </a:bodyPr>
          <a:lstStyle/>
          <a:p>
            <a:pPr lvl="0"/>
            <a:r>
              <a:rPr lang="en-GB" sz="2400" i="1" dirty="0"/>
              <a:t>Reflection is more than just ‘thinking’; it requires the ability to critically assess, analyse and review all aspects of your performance</a:t>
            </a:r>
          </a:p>
          <a:p>
            <a:pPr>
              <a:buFont typeface="Wingdings" charset="2"/>
              <a:buChar char="§"/>
            </a:pPr>
            <a:r>
              <a:rPr lang="en-GB" sz="2400" i="1" dirty="0"/>
              <a:t> It is a highly personal process requiring discipline and </a:t>
            </a:r>
            <a:r>
              <a:rPr lang="en-GB" sz="2400" i="1" dirty="0" smtClean="0"/>
              <a:t>honesty</a:t>
            </a:r>
            <a:endParaRPr lang="en-GB" sz="2400" i="1" dirty="0"/>
          </a:p>
          <a:p>
            <a:endParaRPr lang="en-GB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30577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A model : </a:t>
            </a:r>
            <a:r>
              <a:rPr lang="en-US" b="1" dirty="0" err="1" smtClean="0"/>
              <a:t>Schőn</a:t>
            </a:r>
            <a:r>
              <a:rPr lang="en-US" dirty="0" smtClean="0"/>
              <a:t> </a:t>
            </a:r>
            <a:r>
              <a:rPr lang="en-US" sz="1800" dirty="0" smtClean="0"/>
              <a:t>(1983 in Grigg 2010)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446663" y="2136706"/>
            <a:ext cx="3261816" cy="3767397"/>
          </a:xfrm>
        </p:spPr>
        <p:txBody>
          <a:bodyPr>
            <a:normAutofit fontScale="85000" lnSpcReduction="20000"/>
          </a:bodyPr>
          <a:lstStyle/>
          <a:p>
            <a:r>
              <a:rPr lang="en-US" sz="3200" b="1" dirty="0" err="1" smtClean="0"/>
              <a:t>Adfyfyrio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tra’n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gweithredu</a:t>
            </a:r>
            <a:r>
              <a:rPr lang="en-US" sz="3200" b="1" dirty="0" smtClean="0"/>
              <a:t> </a:t>
            </a:r>
          </a:p>
          <a:p>
            <a:r>
              <a:rPr lang="en-US" sz="3200" dirty="0" err="1" smtClean="0"/>
              <a:t>Meddwl</a:t>
            </a:r>
            <a:r>
              <a:rPr lang="en-US" sz="3200" dirty="0" smtClean="0"/>
              <a:t> </a:t>
            </a:r>
            <a:r>
              <a:rPr lang="en-US" sz="3200" dirty="0" err="1" smtClean="0"/>
              <a:t>ar</a:t>
            </a:r>
            <a:r>
              <a:rPr lang="en-US" sz="3200" dirty="0" smtClean="0"/>
              <a:t> </a:t>
            </a:r>
            <a:r>
              <a:rPr lang="en-US" sz="3200" dirty="0" err="1" smtClean="0"/>
              <a:t>eich</a:t>
            </a:r>
            <a:r>
              <a:rPr lang="en-US" sz="3200" dirty="0" smtClean="0"/>
              <a:t> </a:t>
            </a:r>
            <a:r>
              <a:rPr lang="en-US" sz="3200" dirty="0" err="1" smtClean="0"/>
              <a:t>traed</a:t>
            </a:r>
            <a:endParaRPr lang="en-US" sz="3200" dirty="0" smtClean="0"/>
          </a:p>
          <a:p>
            <a:r>
              <a:rPr lang="en-US" sz="3200" dirty="0" err="1" smtClean="0"/>
              <a:t>Meddylgarwch</a:t>
            </a:r>
            <a:r>
              <a:rPr lang="en-US" sz="3200" dirty="0" smtClean="0"/>
              <a:t> </a:t>
            </a:r>
            <a:r>
              <a:rPr lang="en-US" sz="3200" dirty="0" err="1" smtClean="0"/>
              <a:t>proffesiynol</a:t>
            </a:r>
            <a:endParaRPr lang="en-US" sz="3200" dirty="0" smtClean="0"/>
          </a:p>
          <a:p>
            <a:r>
              <a:rPr lang="en-US" sz="3200" dirty="0" err="1" smtClean="0"/>
              <a:t>Gwneud</a:t>
            </a:r>
            <a:r>
              <a:rPr lang="en-US" sz="3200" dirty="0" smtClean="0"/>
              <a:t> y </a:t>
            </a:r>
            <a:r>
              <a:rPr lang="en-US" sz="3200" dirty="0" err="1" smtClean="0"/>
              <a:t>penderfyniad</a:t>
            </a:r>
            <a:r>
              <a:rPr lang="en-US" sz="3200" dirty="0" smtClean="0"/>
              <a:t> </a:t>
            </a:r>
            <a:r>
              <a:rPr lang="en-US" sz="3200" dirty="0" err="1" smtClean="0"/>
              <a:t>gorau</a:t>
            </a:r>
            <a:r>
              <a:rPr lang="en-US" sz="3200" dirty="0" smtClean="0"/>
              <a:t> </a:t>
            </a:r>
            <a:r>
              <a:rPr lang="en-US" sz="3200" dirty="0" err="1" smtClean="0"/>
              <a:t>ar</a:t>
            </a:r>
            <a:r>
              <a:rPr lang="en-US" sz="3200" dirty="0" smtClean="0"/>
              <a:t> y </a:t>
            </a:r>
            <a:r>
              <a:rPr lang="en-US" sz="3200" dirty="0" err="1" smtClean="0"/>
              <a:t>pryd</a:t>
            </a:r>
            <a:endParaRPr lang="en-US" sz="3200" dirty="0" smtClean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139946" y="2160588"/>
            <a:ext cx="3540029" cy="3859211"/>
          </a:xfrm>
        </p:spPr>
        <p:txBody>
          <a:bodyPr>
            <a:normAutofit fontScale="85000" lnSpcReduction="200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300" b="1" i="1" dirty="0">
                <a:solidFill>
                  <a:prstClr val="black"/>
                </a:solidFill>
              </a:rPr>
              <a:t>Reflection in action</a:t>
            </a:r>
          </a:p>
          <a:p>
            <a:pPr lvl="0">
              <a:buClr>
                <a:srgbClr val="D34817"/>
              </a:buClr>
            </a:pPr>
            <a:r>
              <a:rPr lang="en-US" sz="3300" i="1" dirty="0">
                <a:solidFill>
                  <a:prstClr val="black"/>
                </a:solidFill>
              </a:rPr>
              <a:t>Thinking on your feet</a:t>
            </a:r>
          </a:p>
          <a:p>
            <a:pPr lvl="0">
              <a:buClr>
                <a:srgbClr val="D34817"/>
              </a:buClr>
            </a:pPr>
            <a:r>
              <a:rPr lang="en-US" sz="3300" i="1" dirty="0">
                <a:solidFill>
                  <a:prstClr val="black"/>
                </a:solidFill>
              </a:rPr>
              <a:t>Professional thoughtfulness</a:t>
            </a:r>
          </a:p>
          <a:p>
            <a:pPr lvl="0">
              <a:buClr>
                <a:srgbClr val="D34817"/>
              </a:buClr>
            </a:pPr>
            <a:r>
              <a:rPr lang="en-US" sz="3300" i="1" dirty="0">
                <a:solidFill>
                  <a:prstClr val="black"/>
                </a:solidFill>
              </a:rPr>
              <a:t>Making the best decision in the moment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A model : </a:t>
            </a:r>
            <a:r>
              <a:rPr lang="en-US" b="1" dirty="0" err="1"/>
              <a:t>Schőn</a:t>
            </a:r>
            <a:r>
              <a:rPr lang="en-US" dirty="0"/>
              <a:t> </a:t>
            </a:r>
            <a:r>
              <a:rPr lang="en-US" sz="1800" dirty="0"/>
              <a:t>(1983 in Grigg 2010)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4141264"/>
          </a:xfrm>
        </p:spPr>
        <p:txBody>
          <a:bodyPr>
            <a:normAutofit fontScale="70000" lnSpcReduction="20000"/>
          </a:bodyPr>
          <a:lstStyle/>
          <a:p>
            <a:r>
              <a:rPr lang="en-GB" sz="3400" b="1" dirty="0" err="1" smtClean="0"/>
              <a:t>Adfyfyrio</a:t>
            </a:r>
            <a:r>
              <a:rPr lang="en-GB" sz="3400" b="1" dirty="0" smtClean="0"/>
              <a:t> </a:t>
            </a:r>
            <a:r>
              <a:rPr lang="en-GB" sz="3400" b="1" dirty="0" err="1" smtClean="0"/>
              <a:t>ar</a:t>
            </a:r>
            <a:r>
              <a:rPr lang="en-GB" sz="3400" b="1" dirty="0" smtClean="0"/>
              <a:t> </a:t>
            </a:r>
            <a:r>
              <a:rPr lang="en-GB" sz="3400" b="1" dirty="0" err="1" smtClean="0"/>
              <a:t>weithredu</a:t>
            </a:r>
            <a:r>
              <a:rPr lang="en-GB" sz="3400" b="1" dirty="0" smtClean="0"/>
              <a:t> </a:t>
            </a:r>
          </a:p>
          <a:p>
            <a:r>
              <a:rPr lang="en-GB" sz="3400" dirty="0" smtClean="0"/>
              <a:t>Yn ymwneud </a:t>
            </a:r>
            <a:r>
              <a:rPr lang="en-GB" sz="3400" dirty="0" smtClean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3400" dirty="0" smtClean="0"/>
              <a:t> </a:t>
            </a:r>
            <a:r>
              <a:rPr lang="en-GB" sz="3400" dirty="0" err="1" smtClean="0"/>
              <a:t>digwyddiadau</a:t>
            </a:r>
            <a:r>
              <a:rPr lang="en-GB" sz="3400" dirty="0" smtClean="0"/>
              <a:t> yn y </a:t>
            </a:r>
            <a:r>
              <a:rPr lang="en-GB" sz="3400" dirty="0" err="1" smtClean="0"/>
              <a:t>gorffenol</a:t>
            </a:r>
            <a:endParaRPr lang="en-GB" sz="3400" dirty="0" smtClean="0"/>
          </a:p>
          <a:p>
            <a:r>
              <a:rPr lang="en-GB" sz="3400" dirty="0" smtClean="0"/>
              <a:t>Proses </a:t>
            </a:r>
            <a:r>
              <a:rPr lang="en-GB" sz="3400" dirty="0" err="1" smtClean="0"/>
              <a:t>barhaus</a:t>
            </a:r>
            <a:endParaRPr lang="en-GB" sz="3400" dirty="0" smtClean="0"/>
          </a:p>
          <a:p>
            <a:r>
              <a:rPr lang="en-GB" sz="3400" dirty="0" smtClean="0"/>
              <a:t>Beth </a:t>
            </a:r>
            <a:r>
              <a:rPr lang="en-GB" sz="3400" dirty="0" err="1" smtClean="0"/>
              <a:t>sydd</a:t>
            </a:r>
            <a:r>
              <a:rPr lang="en-GB" sz="3400" dirty="0" smtClean="0"/>
              <a:t> </a:t>
            </a:r>
            <a:r>
              <a:rPr lang="en-GB" sz="3400" dirty="0" err="1" smtClean="0"/>
              <a:t>wedi</a:t>
            </a:r>
            <a:r>
              <a:rPr lang="en-GB" sz="3400" dirty="0" smtClean="0"/>
              <a:t> </a:t>
            </a:r>
            <a:r>
              <a:rPr lang="en-GB" sz="3400" dirty="0" err="1" smtClean="0"/>
              <a:t>digwydd</a:t>
            </a:r>
            <a:r>
              <a:rPr lang="en-GB" sz="3400" dirty="0" smtClean="0"/>
              <a:t>?</a:t>
            </a:r>
          </a:p>
          <a:p>
            <a:r>
              <a:rPr lang="en-GB" sz="3400" dirty="0" smtClean="0"/>
              <a:t>Beth </a:t>
            </a:r>
            <a:r>
              <a:rPr lang="en-GB" sz="3400" dirty="0" err="1" smtClean="0"/>
              <a:t>aeth</a:t>
            </a:r>
            <a:r>
              <a:rPr lang="en-GB" sz="3400" dirty="0" smtClean="0"/>
              <a:t> </a:t>
            </a:r>
            <a:r>
              <a:rPr lang="en-GB" sz="3400" dirty="0" err="1" smtClean="0"/>
              <a:t>yn</a:t>
            </a:r>
            <a:r>
              <a:rPr lang="en-GB" sz="3400" dirty="0" smtClean="0"/>
              <a:t> </a:t>
            </a:r>
            <a:r>
              <a:rPr lang="en-GB" sz="3400" dirty="0" err="1" smtClean="0"/>
              <a:t>dda</a:t>
            </a:r>
            <a:r>
              <a:rPr lang="en-GB" sz="3400" dirty="0" smtClean="0"/>
              <a:t>?</a:t>
            </a:r>
          </a:p>
          <a:p>
            <a:r>
              <a:rPr lang="en-GB" sz="3400" dirty="0" smtClean="0"/>
              <a:t>Beth </a:t>
            </a:r>
            <a:r>
              <a:rPr lang="en-GB" sz="3400" dirty="0" err="1" smtClean="0"/>
              <a:t>gellir</a:t>
            </a:r>
            <a:r>
              <a:rPr lang="en-GB" sz="3400" dirty="0" smtClean="0"/>
              <a:t> ei </a:t>
            </a:r>
            <a:r>
              <a:rPr lang="en-GB" sz="3400" dirty="0" err="1" smtClean="0"/>
              <a:t>wella</a:t>
            </a:r>
            <a:r>
              <a:rPr lang="en-GB" sz="3400" dirty="0" smtClean="0"/>
              <a:t>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4250446"/>
          </a:xfrm>
        </p:spPr>
        <p:txBody>
          <a:bodyPr>
            <a:normAutofit fontScale="70000" lnSpcReduction="200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400" b="1" i="1" dirty="0">
                <a:solidFill>
                  <a:prstClr val="black"/>
                </a:solidFill>
              </a:rPr>
              <a:t>Reflection on action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Usually applied to past events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On-going process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What has happened?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What went well?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What could be improved?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45021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Levels of reflection?</a:t>
            </a:r>
            <a:br>
              <a:rPr lang="en-US" dirty="0" smtClean="0"/>
            </a:br>
            <a:r>
              <a:rPr lang="en-US" dirty="0" err="1" smtClean="0"/>
              <a:t>Lefelau</a:t>
            </a:r>
            <a:r>
              <a:rPr lang="en-US" dirty="0" smtClean="0"/>
              <a:t> o </a:t>
            </a:r>
            <a:r>
              <a:rPr lang="en-US" dirty="0" err="1" smtClean="0"/>
              <a:t>adfyfyrio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4837300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See Grigg (2010:44) for more detailed coverage.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867" y="1815151"/>
            <a:ext cx="8856133" cy="39305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model : Gibbs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0311" y="1446663"/>
            <a:ext cx="6660108" cy="4913194"/>
          </a:xfrm>
        </p:spPr>
      </p:pic>
      <p:sp>
        <p:nvSpPr>
          <p:cNvPr id="7" name="TextBox 6"/>
          <p:cNvSpPr txBox="1"/>
          <p:nvPr/>
        </p:nvSpPr>
        <p:spPr>
          <a:xfrm>
            <a:off x="6400800" y="6359857"/>
            <a:ext cx="265168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err="1" smtClean="0">
                <a:hlinkClick r:id="rId3"/>
              </a:rPr>
              <a:t>lilypeters.files.wordpress</a:t>
            </a:r>
            <a:r>
              <a:rPr lang="en-GB" sz="1400" dirty="0" smtClean="0"/>
              <a:t>(2014)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5376069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Reflecting on storytelling</a:t>
            </a:r>
            <a:br>
              <a:rPr lang="en-US" dirty="0" smtClean="0"/>
            </a:br>
            <a:r>
              <a:rPr lang="en-US" dirty="0" err="1" smtClean="0"/>
              <a:t>Adlewyrchu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ddweud</a:t>
            </a:r>
            <a:r>
              <a:rPr lang="en-US" dirty="0" smtClean="0"/>
              <a:t> </a:t>
            </a:r>
            <a:r>
              <a:rPr lang="en-US" dirty="0" err="1" smtClean="0"/>
              <a:t>stori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800" dirty="0" smtClean="0"/>
              <a:t>Beth </a:t>
            </a:r>
            <a:r>
              <a:rPr lang="en-US" sz="2800" dirty="0" err="1" smtClean="0"/>
              <a:t>yw</a:t>
            </a:r>
            <a:r>
              <a:rPr lang="en-US" sz="2800" dirty="0" smtClean="0"/>
              <a:t> </a:t>
            </a:r>
            <a:r>
              <a:rPr lang="en-US" sz="2800" dirty="0" err="1" smtClean="0"/>
              <a:t>nodweddion</a:t>
            </a:r>
            <a:r>
              <a:rPr lang="en-US" sz="2800" dirty="0" smtClean="0"/>
              <a:t> </a:t>
            </a:r>
            <a:r>
              <a:rPr lang="en-US" sz="2800" dirty="0" err="1" smtClean="0"/>
              <a:t>adrodd</a:t>
            </a:r>
            <a:r>
              <a:rPr lang="en-US" sz="2800" dirty="0" smtClean="0"/>
              <a:t> </a:t>
            </a:r>
            <a:r>
              <a:rPr lang="en-US" sz="2800" dirty="0" err="1" smtClean="0"/>
              <a:t>stori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dda</a:t>
            </a:r>
            <a:r>
              <a:rPr lang="en-US" sz="2800" dirty="0"/>
              <a:t>?</a:t>
            </a:r>
            <a:endParaRPr lang="en-US" sz="2800" dirty="0" smtClean="0"/>
          </a:p>
          <a:p>
            <a:pPr>
              <a:buNone/>
            </a:pPr>
            <a:endParaRPr lang="en-US" dirty="0" smtClean="0"/>
          </a:p>
          <a:p>
            <a:r>
              <a:rPr lang="en-US" dirty="0">
                <a:hlinkClick r:id="rId2"/>
              </a:rPr>
              <a:t>Brett Dillingham</a:t>
            </a:r>
            <a:endParaRPr lang="en-US" dirty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800" i="1" dirty="0"/>
              <a:t>What are characteristics </a:t>
            </a:r>
            <a:r>
              <a:rPr lang="en-US" sz="2800" i="1" dirty="0" smtClean="0"/>
              <a:t>of telling </a:t>
            </a:r>
            <a:r>
              <a:rPr lang="en-US" sz="2800" i="1" dirty="0"/>
              <a:t>a </a:t>
            </a:r>
            <a:r>
              <a:rPr lang="en-US" sz="2800" i="1" dirty="0" smtClean="0"/>
              <a:t>good </a:t>
            </a:r>
            <a:r>
              <a:rPr lang="en-US" sz="2800" i="1" dirty="0"/>
              <a:t>story?</a:t>
            </a:r>
          </a:p>
          <a:p>
            <a:endParaRPr lang="en-GB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930" y="4020404"/>
            <a:ext cx="2129016" cy="25835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1559" y="323405"/>
            <a:ext cx="6347714" cy="559557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Gweithgaredd</a:t>
            </a:r>
            <a:r>
              <a:rPr lang="en-US" dirty="0" smtClean="0"/>
              <a:t> 3/Activity 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6537" y="1187356"/>
            <a:ext cx="3425588" cy="4854005"/>
          </a:xfrm>
        </p:spPr>
        <p:txBody>
          <a:bodyPr>
            <a:noAutofit/>
          </a:bodyPr>
          <a:lstStyle/>
          <a:p>
            <a:r>
              <a:rPr lang="en-GB" sz="2000" dirty="0" err="1" smtClean="0"/>
              <a:t>Dewiswch</a:t>
            </a:r>
            <a:r>
              <a:rPr lang="en-GB" sz="2000" dirty="0" smtClean="0"/>
              <a:t> </a:t>
            </a:r>
            <a:r>
              <a:rPr lang="en-GB" sz="2000" dirty="0" err="1" smtClean="0"/>
              <a:t>lyfr</a:t>
            </a:r>
            <a:r>
              <a:rPr lang="en-GB" sz="2000" dirty="0" smtClean="0"/>
              <a:t> </a:t>
            </a:r>
            <a:r>
              <a:rPr lang="en-GB" sz="2000" dirty="0" err="1" smtClean="0"/>
              <a:t>stori</a:t>
            </a:r>
            <a:r>
              <a:rPr lang="en-GB" sz="2000" dirty="0" smtClean="0"/>
              <a:t> a </a:t>
            </a:r>
            <a:r>
              <a:rPr lang="en-GB" sz="2000" dirty="0" err="1" smtClean="0"/>
              <a:t>lluniau</a:t>
            </a:r>
            <a:r>
              <a:rPr lang="en-GB" sz="2000" dirty="0" smtClean="0"/>
              <a:t> plant</a:t>
            </a:r>
          </a:p>
          <a:p>
            <a:r>
              <a:rPr lang="en-GB" sz="2000" dirty="0" err="1" smtClean="0"/>
              <a:t>Ymarferwch</a:t>
            </a:r>
            <a:r>
              <a:rPr lang="en-GB" sz="2000" dirty="0" smtClean="0"/>
              <a:t> </a:t>
            </a:r>
            <a:r>
              <a:rPr lang="en-GB" sz="2000" dirty="0" err="1" smtClean="0"/>
              <a:t>ddweud</a:t>
            </a:r>
            <a:r>
              <a:rPr lang="en-GB" sz="2000" dirty="0" smtClean="0"/>
              <a:t> y </a:t>
            </a:r>
            <a:r>
              <a:rPr lang="en-GB" sz="2000" dirty="0" err="1" smtClean="0"/>
              <a:t>stori</a:t>
            </a:r>
            <a:endParaRPr lang="en-GB" sz="2000" dirty="0" smtClean="0"/>
          </a:p>
          <a:p>
            <a:r>
              <a:rPr lang="en-GB" sz="2000" dirty="0" err="1" smtClean="0"/>
              <a:t>Adfyfyriwch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eich</a:t>
            </a:r>
            <a:r>
              <a:rPr lang="en-GB" sz="2000" dirty="0" smtClean="0"/>
              <a:t> </a:t>
            </a:r>
            <a:r>
              <a:rPr lang="en-GB" sz="2000" dirty="0" err="1" smtClean="0"/>
              <a:t>sgiliau</a:t>
            </a:r>
            <a:r>
              <a:rPr lang="en-GB" sz="2000" dirty="0" smtClean="0"/>
              <a:t> </a:t>
            </a:r>
            <a:r>
              <a:rPr lang="en-GB" sz="2000" dirty="0" err="1" smtClean="0"/>
              <a:t>dweud</a:t>
            </a:r>
            <a:r>
              <a:rPr lang="en-GB" sz="2000" dirty="0" smtClean="0"/>
              <a:t> </a:t>
            </a:r>
            <a:r>
              <a:rPr lang="en-GB" sz="2000" dirty="0" err="1" smtClean="0"/>
              <a:t>stori</a:t>
            </a:r>
            <a:endParaRPr lang="en-GB" sz="2000" dirty="0" smtClean="0"/>
          </a:p>
          <a:p>
            <a:r>
              <a:rPr lang="en-GB" sz="2000" dirty="0" err="1" smtClean="0"/>
              <a:t>Gwnewch</a:t>
            </a:r>
            <a:r>
              <a:rPr lang="en-GB" sz="2000" dirty="0" smtClean="0"/>
              <a:t> </a:t>
            </a:r>
            <a:r>
              <a:rPr lang="en-GB" sz="2000" dirty="0" err="1" smtClean="0"/>
              <a:t>fideo</a:t>
            </a:r>
            <a:r>
              <a:rPr lang="en-GB" sz="2000" dirty="0" smtClean="0"/>
              <a:t> </a:t>
            </a:r>
            <a:r>
              <a:rPr lang="en-GB" sz="2000" dirty="0" err="1" smtClean="0"/>
              <a:t>neu</a:t>
            </a:r>
            <a:r>
              <a:rPr lang="en-GB" sz="2000" dirty="0" smtClean="0"/>
              <a:t> </a:t>
            </a:r>
            <a:r>
              <a:rPr lang="en-GB" sz="2000" dirty="0" err="1" smtClean="0"/>
              <a:t>dâp</a:t>
            </a:r>
            <a:r>
              <a:rPr lang="en-GB" sz="2000" dirty="0" smtClean="0"/>
              <a:t> </a:t>
            </a:r>
            <a:r>
              <a:rPr lang="en-GB" sz="2000" dirty="0" err="1" smtClean="0"/>
              <a:t>sain</a:t>
            </a:r>
            <a:r>
              <a:rPr lang="en-GB" sz="2000" dirty="0" smtClean="0"/>
              <a:t> </a:t>
            </a:r>
            <a:r>
              <a:rPr lang="en-GB" sz="2000" dirty="0" err="1" smtClean="0"/>
              <a:t>ohonoch</a:t>
            </a:r>
            <a:r>
              <a:rPr lang="en-GB" sz="2000" dirty="0" smtClean="0"/>
              <a:t> </a:t>
            </a:r>
            <a:r>
              <a:rPr lang="en-GB" sz="2000" dirty="0" err="1" smtClean="0"/>
              <a:t>eich</a:t>
            </a:r>
            <a:r>
              <a:rPr lang="en-GB" sz="2000" dirty="0" smtClean="0"/>
              <a:t> </a:t>
            </a:r>
            <a:r>
              <a:rPr lang="en-GB" sz="2000" dirty="0" err="1" smtClean="0"/>
              <a:t>hun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dweud</a:t>
            </a:r>
            <a:r>
              <a:rPr lang="en-GB" sz="2000" dirty="0" smtClean="0"/>
              <a:t> y </a:t>
            </a:r>
            <a:r>
              <a:rPr lang="en-GB" sz="2000" dirty="0" err="1" smtClean="0"/>
              <a:t>stori</a:t>
            </a:r>
            <a:endParaRPr lang="en-GB" sz="2000" dirty="0" smtClean="0"/>
          </a:p>
          <a:p>
            <a:r>
              <a:rPr lang="en-GB" sz="2000" dirty="0" err="1" smtClean="0"/>
              <a:t>Adlewyrchwch</a:t>
            </a:r>
            <a:r>
              <a:rPr lang="en-GB" sz="2000" dirty="0" smtClean="0"/>
              <a:t> </a:t>
            </a:r>
            <a:r>
              <a:rPr lang="en-GB" sz="2000" dirty="0" err="1" smtClean="0"/>
              <a:t>eto</a:t>
            </a:r>
            <a:r>
              <a:rPr lang="en-GB" sz="2000" dirty="0" smtClean="0"/>
              <a:t> – a </a:t>
            </a:r>
            <a:r>
              <a:rPr lang="en-GB" sz="2000" dirty="0" err="1" smtClean="0"/>
              <a:t>nodwch</a:t>
            </a:r>
            <a:r>
              <a:rPr lang="en-GB" sz="2000" dirty="0" smtClean="0"/>
              <a:t> y </a:t>
            </a:r>
            <a:r>
              <a:rPr lang="en-GB" sz="2000" dirty="0" err="1" smtClean="0"/>
              <a:t>gwahaniaethau</a:t>
            </a:r>
            <a:r>
              <a:rPr lang="en-GB" sz="2000" dirty="0" smtClean="0"/>
              <a:t> </a:t>
            </a:r>
            <a:r>
              <a:rPr lang="en-GB" sz="2000" dirty="0" err="1" smtClean="0"/>
              <a:t>rhwng</a:t>
            </a:r>
            <a:r>
              <a:rPr lang="en-GB" sz="2000" dirty="0" smtClean="0"/>
              <a:t> </a:t>
            </a:r>
            <a:r>
              <a:rPr lang="en-GB" sz="2000" dirty="0" err="1" smtClean="0"/>
              <a:t>eich</a:t>
            </a:r>
            <a:r>
              <a:rPr lang="en-GB" sz="2000" dirty="0" smtClean="0"/>
              <a:t> </a:t>
            </a:r>
            <a:r>
              <a:rPr lang="en-GB" sz="2000" dirty="0" err="1" smtClean="0"/>
              <a:t>dau</a:t>
            </a:r>
            <a:r>
              <a:rPr lang="en-GB" sz="2000" dirty="0" smtClean="0"/>
              <a:t> </a:t>
            </a:r>
            <a:r>
              <a:rPr lang="en-GB" sz="2000" dirty="0" err="1" smtClean="0"/>
              <a:t>adlewyrchiad</a:t>
            </a:r>
            <a:endParaRPr lang="en-US" sz="20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26842" y="1187356"/>
            <a:ext cx="3985146" cy="4854008"/>
          </a:xfrm>
        </p:spPr>
        <p:txBody>
          <a:bodyPr>
            <a:normAutofit/>
          </a:bodyPr>
          <a:lstStyle/>
          <a:p>
            <a:r>
              <a:rPr lang="en-US" sz="2400" i="1" dirty="0"/>
              <a:t>Select a children’s picture book.</a:t>
            </a:r>
          </a:p>
          <a:p>
            <a:r>
              <a:rPr lang="en-US" sz="2400" i="1" dirty="0"/>
              <a:t>Practice telling the story.</a:t>
            </a:r>
          </a:p>
          <a:p>
            <a:r>
              <a:rPr lang="en-US" sz="2400" i="1" dirty="0"/>
              <a:t>Reflect on your storytelling skills </a:t>
            </a:r>
            <a:r>
              <a:rPr lang="en-US" sz="2400" i="1" dirty="0" smtClean="0"/>
              <a:t>based</a:t>
            </a:r>
          </a:p>
          <a:p>
            <a:r>
              <a:rPr lang="en-US" sz="2400" i="1" dirty="0" smtClean="0"/>
              <a:t>Then </a:t>
            </a:r>
            <a:r>
              <a:rPr lang="en-US" sz="2400" i="1" dirty="0"/>
              <a:t>make a video or audio recording of yourself telling the story.</a:t>
            </a:r>
          </a:p>
          <a:p>
            <a:r>
              <a:rPr lang="en-US" sz="2400" i="1" dirty="0"/>
              <a:t>Reflect again – and note the differences in your </a:t>
            </a:r>
            <a:r>
              <a:rPr lang="en-US" sz="2400" i="1" dirty="0" smtClean="0"/>
              <a:t>reflections</a:t>
            </a:r>
            <a:endParaRPr lang="en-US" sz="2400" i="1" dirty="0"/>
          </a:p>
          <a:p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 on placement</a:t>
            </a:r>
            <a:br>
              <a:rPr lang="en-GB" dirty="0" smtClean="0"/>
            </a:br>
            <a:r>
              <a:rPr lang="en-GB" dirty="0" err="1" smtClean="0"/>
              <a:t>Adfyfyrio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leoliad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Gyda</a:t>
            </a:r>
            <a:r>
              <a:rPr lang="en-GB" sz="2800" dirty="0" smtClean="0"/>
              <a:t> </a:t>
            </a:r>
            <a:r>
              <a:rPr lang="en-GB" sz="2800" dirty="0" err="1" smtClean="0"/>
              <a:t>phartner</a:t>
            </a:r>
            <a:r>
              <a:rPr lang="en-GB" sz="2800" dirty="0" smtClean="0"/>
              <a:t>, </a:t>
            </a:r>
            <a:r>
              <a:rPr lang="en-GB" sz="2800" dirty="0" err="1"/>
              <a:t>t</a:t>
            </a:r>
            <a:r>
              <a:rPr lang="en-GB" sz="2800" dirty="0" err="1" smtClean="0"/>
              <a:t>rafodwch</a:t>
            </a:r>
            <a:r>
              <a:rPr lang="en-GB" sz="2800" dirty="0" smtClean="0"/>
              <a:t> y </a:t>
            </a:r>
            <a:r>
              <a:rPr lang="en-GB" sz="2800" dirty="0" err="1" smtClean="0"/>
              <a:t>dyddiadur</a:t>
            </a:r>
            <a:r>
              <a:rPr lang="en-GB" sz="2800" dirty="0" smtClean="0"/>
              <a:t> a </a:t>
            </a:r>
            <a:r>
              <a:rPr lang="en-GB" sz="2800" dirty="0" err="1" smtClean="0"/>
              <a:t>ddarparwyd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adfyfyrio</a:t>
            </a:r>
            <a:r>
              <a:rPr lang="en-GB" sz="2800" dirty="0" smtClean="0"/>
              <a:t> </a:t>
            </a:r>
          </a:p>
          <a:p>
            <a:r>
              <a:rPr lang="en-GB" sz="2800" dirty="0" err="1" smtClean="0"/>
              <a:t>Adborth</a:t>
            </a:r>
            <a:endParaRPr lang="en-US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/>
              <a:t>With a partner, discuss the provided guided diary for reflection</a:t>
            </a:r>
          </a:p>
          <a:p>
            <a:r>
              <a:rPr lang="en-GB" sz="2800" i="1" dirty="0" smtClean="0"/>
              <a:t>Feedback </a:t>
            </a:r>
            <a:endParaRPr lang="en-US" sz="2800" i="1" dirty="0"/>
          </a:p>
        </p:txBody>
      </p:sp>
    </p:spTree>
    <p:extLst>
      <p:ext uri="{BB962C8B-B14F-4D97-AF65-F5344CB8AC3E}">
        <p14:creationId xmlns:p14="http://schemas.microsoft.com/office/powerpoint/2010/main" val="37477831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6561" y="1027708"/>
            <a:ext cx="7249249" cy="1280890"/>
          </a:xfrm>
        </p:spPr>
        <p:txBody>
          <a:bodyPr/>
          <a:lstStyle/>
          <a:p>
            <a:r>
              <a:rPr lang="en-US" dirty="0" err="1" smtClean="0"/>
              <a:t>Darllen</a:t>
            </a:r>
            <a:r>
              <a:rPr lang="en-US" dirty="0" smtClean="0"/>
              <a:t> </a:t>
            </a:r>
            <a:r>
              <a:rPr lang="en-US" dirty="0" err="1" smtClean="0"/>
              <a:t>defnyddiol</a:t>
            </a:r>
            <a:r>
              <a:rPr lang="en-US" dirty="0" smtClean="0"/>
              <a:t>/Useful </a:t>
            </a:r>
            <a:r>
              <a:rPr lang="en-US" dirty="0" smtClean="0"/>
              <a:t>reading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400" dirty="0" smtClean="0"/>
              <a:t>Dennison, P. (2012) Reflective practice: The enduring influence of Kolb’s Experiential Learning Theory. </a:t>
            </a:r>
            <a:r>
              <a:rPr lang="en-US" sz="1400" b="1" i="1" dirty="0" smtClean="0"/>
              <a:t>Compass</a:t>
            </a:r>
            <a:r>
              <a:rPr lang="en-US" sz="1400" b="1" i="1" dirty="0"/>
              <a:t>: Journal of Learning and Teaching</a:t>
            </a:r>
            <a:r>
              <a:rPr lang="en-US" sz="1400" i="1" dirty="0"/>
              <a:t>, </a:t>
            </a:r>
            <a:r>
              <a:rPr lang="en-US" sz="1400" dirty="0"/>
              <a:t>[</a:t>
            </a:r>
            <a:r>
              <a:rPr lang="en-US" sz="1400" dirty="0" err="1"/>
              <a:t>S.l.</a:t>
            </a:r>
            <a:r>
              <a:rPr lang="en-US" sz="1400" dirty="0"/>
              <a:t>], v. 1, n. 1, </a:t>
            </a:r>
            <a:r>
              <a:rPr lang="en-US" sz="1400" dirty="0" smtClean="0"/>
              <a:t>Nov</a:t>
            </a:r>
            <a:r>
              <a:rPr lang="en-US" sz="1400" dirty="0"/>
              <a:t>. 2012. </a:t>
            </a:r>
            <a:r>
              <a:rPr lang="en-US" sz="1400" dirty="0" smtClean="0"/>
              <a:t>Available </a:t>
            </a:r>
            <a:r>
              <a:rPr lang="en-US" sz="1400" dirty="0"/>
              <a:t>at: &lt;</a:t>
            </a:r>
            <a:r>
              <a:rPr lang="en-US" sz="1400" dirty="0">
                <a:hlinkClick r:id="rId2"/>
              </a:rPr>
              <a:t>https://</a:t>
            </a:r>
            <a:r>
              <a:rPr lang="en-US" sz="1400" dirty="0" smtClean="0">
                <a:hlinkClick r:id="rId2"/>
              </a:rPr>
              <a:t>journals.gre.ac.uk/index.php/compass/article/view/12/28</a:t>
            </a:r>
            <a:r>
              <a:rPr lang="en-US" sz="1400" dirty="0" smtClean="0"/>
              <a:t> ( Accessed 28.02.17)</a:t>
            </a:r>
          </a:p>
          <a:p>
            <a:r>
              <a:rPr lang="en-US" sz="1400" dirty="0" err="1" smtClean="0"/>
              <a:t>Grigg</a:t>
            </a:r>
            <a:r>
              <a:rPr lang="en-US" sz="1400" dirty="0" smtClean="0"/>
              <a:t>, R.  (2010) </a:t>
            </a:r>
            <a:r>
              <a:rPr lang="en-US" sz="1400" i="1" dirty="0" smtClean="0"/>
              <a:t>Becoming an outstanding primary teacher. </a:t>
            </a:r>
            <a:r>
              <a:rPr lang="en-US" sz="1400" dirty="0" smtClean="0"/>
              <a:t>Harlow: Pearson</a:t>
            </a:r>
          </a:p>
          <a:p>
            <a:r>
              <a:rPr lang="en-US" sz="1400" dirty="0" smtClean="0"/>
              <a:t>Lindon, J. (2010) </a:t>
            </a:r>
            <a:r>
              <a:rPr lang="en-US" sz="1400" i="1" dirty="0" smtClean="0"/>
              <a:t>Reflective Practice and Early Years Professionalism. </a:t>
            </a:r>
            <a:r>
              <a:rPr lang="en-US" sz="1400" dirty="0" smtClean="0"/>
              <a:t>Oxon: Hodder Education</a:t>
            </a:r>
          </a:p>
          <a:p>
            <a:r>
              <a:rPr lang="en-US" sz="1400" dirty="0"/>
              <a:t>Osterman, K. F., &amp; Kottkamp, R. B. (1993). Re</a:t>
            </a:r>
            <a:r>
              <a:rPr lang="en-US" sz="1400" i="1" dirty="0"/>
              <a:t>flective practice for educator: Improving schooling through professional development.</a:t>
            </a:r>
            <a:r>
              <a:rPr lang="en-US" sz="1400" dirty="0"/>
              <a:t> Thousand Oaks, CA: Corwin Press Inc. </a:t>
            </a:r>
            <a:endParaRPr lang="en-US" sz="1400" dirty="0" smtClean="0"/>
          </a:p>
          <a:p>
            <a:r>
              <a:rPr lang="en-US" sz="1400" dirty="0" smtClean="0"/>
              <a:t>Pollard, A.  (2008) </a:t>
            </a:r>
            <a:r>
              <a:rPr lang="en-US" sz="1400" i="1" dirty="0" smtClean="0"/>
              <a:t>Reflective Teaching in Schools</a:t>
            </a:r>
            <a:r>
              <a:rPr lang="en-US" sz="1400" dirty="0" smtClean="0"/>
              <a:t>. London: Bloomsbury</a:t>
            </a:r>
          </a:p>
          <a:p>
            <a:r>
              <a:rPr lang="en-GB" sz="1400" dirty="0" smtClean="0"/>
              <a:t>Image Gibbs Reflective Cycle ( 2014) </a:t>
            </a:r>
            <a:r>
              <a:rPr lang="en-GB" sz="1400" dirty="0"/>
              <a:t>Available at </a:t>
            </a:r>
            <a:r>
              <a:rPr lang="en-GB" sz="1400" dirty="0">
                <a:hlinkClick r:id="rId3"/>
              </a:rPr>
              <a:t>https://</a:t>
            </a:r>
            <a:r>
              <a:rPr lang="en-GB" sz="1400" dirty="0" smtClean="0">
                <a:hlinkClick r:id="rId3"/>
              </a:rPr>
              <a:t>lilypeters.files.wordpress.com/2014/04/gibbs-ref-mod.jpg</a:t>
            </a:r>
            <a:r>
              <a:rPr lang="en-GB" sz="1400" dirty="0" smtClean="0"/>
              <a:t> ( Accessed 03.08.17)</a:t>
            </a:r>
            <a:endParaRPr lang="en-US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1243</TotalTime>
  <Words>1116</Words>
  <Application>Microsoft Office PowerPoint</Application>
  <PresentationFormat>On-screen Show (4:3)</PresentationFormat>
  <Paragraphs>166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Wingdings</vt:lpstr>
      <vt:lpstr>Wingdings 3</vt:lpstr>
      <vt:lpstr>Wisp</vt:lpstr>
      <vt:lpstr>ECES5007/C Lines of Enquiry Llwybrau Ymholi</vt:lpstr>
      <vt:lpstr>Reflective Practice/ Arfer Adfyfyriol </vt:lpstr>
      <vt:lpstr>Man cychwyn/Starting point –  Steiner-Waldorf</vt:lpstr>
      <vt:lpstr>What do we mean by reflection? Beth yw adfyfyrio?</vt:lpstr>
      <vt:lpstr>Reflection Adfyfyrio</vt:lpstr>
      <vt:lpstr>Activity 1 Gweithgaredd 1</vt:lpstr>
      <vt:lpstr>One definition Un diffiniad</vt:lpstr>
      <vt:lpstr>Where has this come from?  O ble ddaeth hwn?</vt:lpstr>
      <vt:lpstr>Routine action Gweithredu arferol</vt:lpstr>
      <vt:lpstr>Reflective action Arfer adfyfyriol</vt:lpstr>
      <vt:lpstr>A model : Kolb  (1984 in Dennison, 2012)</vt:lpstr>
      <vt:lpstr>Activity 2 Gweithgaredd 2</vt:lpstr>
      <vt:lpstr>Key points Materion allweddol</vt:lpstr>
      <vt:lpstr>Key points Materion allweddol</vt:lpstr>
      <vt:lpstr>A model : Schőn (1983 in Grigg 2010) </vt:lpstr>
      <vt:lpstr>A model : Schőn (1983 in Grigg 2010) </vt:lpstr>
      <vt:lpstr>Levels of reflection? Lefelau o adfyfyrio?</vt:lpstr>
      <vt:lpstr>A model : Gibbs</vt:lpstr>
      <vt:lpstr>Reflecting on storytelling Adlewyrchu ar ddweud stori</vt:lpstr>
      <vt:lpstr>Gweithgaredd 3/Activity 3</vt:lpstr>
      <vt:lpstr>Reflection on placement Adfyfyrio ar leoliad</vt:lpstr>
      <vt:lpstr>Darllen defnyddiol/Useful reading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TSD</dc:creator>
  <cp:lastModifiedBy>Helen A Griffiths</cp:lastModifiedBy>
  <cp:revision>40</cp:revision>
  <dcterms:created xsi:type="dcterms:W3CDTF">2012-11-05T09:03:26Z</dcterms:created>
  <dcterms:modified xsi:type="dcterms:W3CDTF">2019-11-28T19:17:54Z</dcterms:modified>
</cp:coreProperties>
</file>