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7" r:id="rId3"/>
    <p:sldId id="266" r:id="rId4"/>
    <p:sldId id="282" r:id="rId5"/>
    <p:sldId id="260" r:id="rId6"/>
    <p:sldId id="267" r:id="rId7"/>
    <p:sldId id="268" r:id="rId8"/>
    <p:sldId id="269" r:id="rId9"/>
    <p:sldId id="270" r:id="rId10"/>
    <p:sldId id="271" r:id="rId11"/>
    <p:sldId id="272" r:id="rId12"/>
    <p:sldId id="273" r:id="rId13"/>
    <p:sldId id="274" r:id="rId14"/>
    <p:sldId id="275" r:id="rId15"/>
    <p:sldId id="276" r:id="rId16"/>
    <p:sldId id="277" r:id="rId17"/>
    <p:sldId id="278" r:id="rId18"/>
    <p:sldId id="259"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A3332"/>
    <a:srgbClr val="E5E3D2"/>
    <a:srgbClr val="62514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7D8A401-9E15-49D2-950C-FAC25A333DB7}" v="2" dt="2026-03-02T14:02:04.9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990" autoAdjust="0"/>
    <p:restoredTop sz="61367" autoAdjust="0"/>
  </p:normalViewPr>
  <p:slideViewPr>
    <p:cSldViewPr snapToGrid="0">
      <p:cViewPr varScale="1">
        <p:scale>
          <a:sx n="64" d="100"/>
          <a:sy n="64" d="100"/>
        </p:scale>
        <p:origin x="1686"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ina Kousar (2244901)" userId="d28e260a-707e-4a0f-ada8-81ff310755b7" providerId="ADAL" clId="{A18629A7-BE53-43C4-8EAC-1A13711FEFCF}"/>
    <pc:docChg chg="custSel modSld">
      <pc:chgData name="Samina Kousar (2244901)" userId="d28e260a-707e-4a0f-ada8-81ff310755b7" providerId="ADAL" clId="{A18629A7-BE53-43C4-8EAC-1A13711FEFCF}" dt="2026-03-02T14:02:04.946" v="13"/>
      <pc:docMkLst>
        <pc:docMk/>
      </pc:docMkLst>
      <pc:sldChg chg="addSp modSp mod">
        <pc:chgData name="Samina Kousar (2244901)" userId="d28e260a-707e-4a0f-ada8-81ff310755b7" providerId="ADAL" clId="{A18629A7-BE53-43C4-8EAC-1A13711FEFCF}" dt="2026-03-02T13:48:08.539" v="12"/>
        <pc:sldMkLst>
          <pc:docMk/>
          <pc:sldMk cId="1730922663" sldId="256"/>
        </pc:sldMkLst>
        <pc:spChg chg="mod">
          <ac:chgData name="Samina Kousar (2244901)" userId="d28e260a-707e-4a0f-ada8-81ff310755b7" providerId="ADAL" clId="{A18629A7-BE53-43C4-8EAC-1A13711FEFCF}" dt="2026-03-02T12:25:47.295" v="11" actId="20577"/>
          <ac:spMkLst>
            <pc:docMk/>
            <pc:sldMk cId="1730922663" sldId="256"/>
            <ac:spMk id="3" creationId="{9BDC2A96-A7F3-44D5-807D-EBEAB97DBDCE}"/>
          </ac:spMkLst>
        </pc:spChg>
        <pc:picChg chg="add mod">
          <ac:chgData name="Samina Kousar (2244901)" userId="d28e260a-707e-4a0f-ada8-81ff310755b7" providerId="ADAL" clId="{A18629A7-BE53-43C4-8EAC-1A13711FEFCF}" dt="2026-03-02T13:48:08.539" v="12"/>
          <ac:picMkLst>
            <pc:docMk/>
            <pc:sldMk cId="1730922663" sldId="256"/>
            <ac:picMk id="9" creationId="{B2116E77-24D0-A58C-9BE1-72245E0443DC}"/>
          </ac:picMkLst>
        </pc:picChg>
      </pc:sldChg>
      <pc:sldChg chg="addSp modSp">
        <pc:chgData name="Samina Kousar (2244901)" userId="d28e260a-707e-4a0f-ada8-81ff310755b7" providerId="ADAL" clId="{A18629A7-BE53-43C4-8EAC-1A13711FEFCF}" dt="2026-03-02T13:48:08.539" v="12"/>
        <pc:sldMkLst>
          <pc:docMk/>
          <pc:sldMk cId="1261564859" sldId="257"/>
        </pc:sldMkLst>
        <pc:picChg chg="add mod">
          <ac:chgData name="Samina Kousar (2244901)" userId="d28e260a-707e-4a0f-ada8-81ff310755b7" providerId="ADAL" clId="{A18629A7-BE53-43C4-8EAC-1A13711FEFCF}" dt="2026-03-02T13:48:08.539" v="12"/>
          <ac:picMkLst>
            <pc:docMk/>
            <pc:sldMk cId="1261564859" sldId="257"/>
            <ac:picMk id="7" creationId="{603EBD5F-8267-34CC-7BD0-F0D9158FF07B}"/>
          </ac:picMkLst>
        </pc:picChg>
      </pc:sldChg>
      <pc:sldChg chg="addSp modSp">
        <pc:chgData name="Samina Kousar (2244901)" userId="d28e260a-707e-4a0f-ada8-81ff310755b7" providerId="ADAL" clId="{A18629A7-BE53-43C4-8EAC-1A13711FEFCF}" dt="2026-03-02T13:48:08.539" v="12"/>
        <pc:sldMkLst>
          <pc:docMk/>
          <pc:sldMk cId="11702853" sldId="260"/>
        </pc:sldMkLst>
        <pc:picChg chg="add mod">
          <ac:chgData name="Samina Kousar (2244901)" userId="d28e260a-707e-4a0f-ada8-81ff310755b7" providerId="ADAL" clId="{A18629A7-BE53-43C4-8EAC-1A13711FEFCF}" dt="2026-03-02T13:48:08.539" v="12"/>
          <ac:picMkLst>
            <pc:docMk/>
            <pc:sldMk cId="11702853" sldId="260"/>
            <ac:picMk id="5" creationId="{87345029-0205-B86D-2C92-555CA1BBE58F}"/>
          </ac:picMkLst>
        </pc:picChg>
      </pc:sldChg>
      <pc:sldChg chg="addSp modSp">
        <pc:chgData name="Samina Kousar (2244901)" userId="d28e260a-707e-4a0f-ada8-81ff310755b7" providerId="ADAL" clId="{A18629A7-BE53-43C4-8EAC-1A13711FEFCF}" dt="2026-03-02T13:48:08.539" v="12"/>
        <pc:sldMkLst>
          <pc:docMk/>
          <pc:sldMk cId="12809310" sldId="266"/>
        </pc:sldMkLst>
        <pc:picChg chg="add mod">
          <ac:chgData name="Samina Kousar (2244901)" userId="d28e260a-707e-4a0f-ada8-81ff310755b7" providerId="ADAL" clId="{A18629A7-BE53-43C4-8EAC-1A13711FEFCF}" dt="2026-03-02T13:48:08.539" v="12"/>
          <ac:picMkLst>
            <pc:docMk/>
            <pc:sldMk cId="12809310" sldId="266"/>
            <ac:picMk id="5" creationId="{32CD45F4-40ED-4F3A-54D6-EC5ADECAACF0}"/>
          </ac:picMkLst>
        </pc:picChg>
      </pc:sldChg>
      <pc:sldChg chg="addSp modSp">
        <pc:chgData name="Samina Kousar (2244901)" userId="d28e260a-707e-4a0f-ada8-81ff310755b7" providerId="ADAL" clId="{A18629A7-BE53-43C4-8EAC-1A13711FEFCF}" dt="2026-03-02T14:02:04.946" v="13"/>
        <pc:sldMkLst>
          <pc:docMk/>
          <pc:sldMk cId="984454471" sldId="267"/>
        </pc:sldMkLst>
        <pc:picChg chg="add mod">
          <ac:chgData name="Samina Kousar (2244901)" userId="d28e260a-707e-4a0f-ada8-81ff310755b7" providerId="ADAL" clId="{A18629A7-BE53-43C4-8EAC-1A13711FEFCF}" dt="2026-03-02T14:02:04.946" v="13"/>
          <ac:picMkLst>
            <pc:docMk/>
            <pc:sldMk cId="984454471" sldId="267"/>
            <ac:picMk id="7" creationId="{DB0D5A1D-F173-58CF-5342-1D03CC897862}"/>
          </ac:picMkLst>
        </pc:picChg>
      </pc:sldChg>
      <pc:sldChg chg="addSp modSp">
        <pc:chgData name="Samina Kousar (2244901)" userId="d28e260a-707e-4a0f-ada8-81ff310755b7" providerId="ADAL" clId="{A18629A7-BE53-43C4-8EAC-1A13711FEFCF}" dt="2026-03-02T14:02:04.946" v="13"/>
        <pc:sldMkLst>
          <pc:docMk/>
          <pc:sldMk cId="3258614870" sldId="268"/>
        </pc:sldMkLst>
        <pc:picChg chg="add mod">
          <ac:chgData name="Samina Kousar (2244901)" userId="d28e260a-707e-4a0f-ada8-81ff310755b7" providerId="ADAL" clId="{A18629A7-BE53-43C4-8EAC-1A13711FEFCF}" dt="2026-03-02T14:02:04.946" v="13"/>
          <ac:picMkLst>
            <pc:docMk/>
            <pc:sldMk cId="3258614870" sldId="268"/>
            <ac:picMk id="4" creationId="{045817AC-9B87-4310-E9E9-40A1A38EFF21}"/>
          </ac:picMkLst>
        </pc:picChg>
      </pc:sldChg>
      <pc:sldChg chg="addSp modSp">
        <pc:chgData name="Samina Kousar (2244901)" userId="d28e260a-707e-4a0f-ada8-81ff310755b7" providerId="ADAL" clId="{A18629A7-BE53-43C4-8EAC-1A13711FEFCF}" dt="2026-03-02T14:02:04.946" v="13"/>
        <pc:sldMkLst>
          <pc:docMk/>
          <pc:sldMk cId="1349113860" sldId="269"/>
        </pc:sldMkLst>
        <pc:picChg chg="add mod">
          <ac:chgData name="Samina Kousar (2244901)" userId="d28e260a-707e-4a0f-ada8-81ff310755b7" providerId="ADAL" clId="{A18629A7-BE53-43C4-8EAC-1A13711FEFCF}" dt="2026-03-02T14:02:04.946" v="13"/>
          <ac:picMkLst>
            <pc:docMk/>
            <pc:sldMk cId="1349113860" sldId="269"/>
            <ac:picMk id="6" creationId="{F7F95EDD-FD9A-A396-6698-B6B1650E3B07}"/>
          </ac:picMkLst>
        </pc:picChg>
      </pc:sldChg>
      <pc:sldChg chg="addSp modSp">
        <pc:chgData name="Samina Kousar (2244901)" userId="d28e260a-707e-4a0f-ada8-81ff310755b7" providerId="ADAL" clId="{A18629A7-BE53-43C4-8EAC-1A13711FEFCF}" dt="2026-03-02T14:02:04.946" v="13"/>
        <pc:sldMkLst>
          <pc:docMk/>
          <pc:sldMk cId="2220532816" sldId="270"/>
        </pc:sldMkLst>
        <pc:picChg chg="add mod">
          <ac:chgData name="Samina Kousar (2244901)" userId="d28e260a-707e-4a0f-ada8-81ff310755b7" providerId="ADAL" clId="{A18629A7-BE53-43C4-8EAC-1A13711FEFCF}" dt="2026-03-02T14:02:04.946" v="13"/>
          <ac:picMkLst>
            <pc:docMk/>
            <pc:sldMk cId="2220532816" sldId="270"/>
            <ac:picMk id="6" creationId="{2B767D69-9764-0278-DA5D-8E3AA7AD63EE}"/>
          </ac:picMkLst>
        </pc:picChg>
      </pc:sldChg>
      <pc:sldChg chg="addSp modSp">
        <pc:chgData name="Samina Kousar (2244901)" userId="d28e260a-707e-4a0f-ada8-81ff310755b7" providerId="ADAL" clId="{A18629A7-BE53-43C4-8EAC-1A13711FEFCF}" dt="2026-03-02T14:02:04.946" v="13"/>
        <pc:sldMkLst>
          <pc:docMk/>
          <pc:sldMk cId="4257092584" sldId="271"/>
        </pc:sldMkLst>
        <pc:picChg chg="add mod">
          <ac:chgData name="Samina Kousar (2244901)" userId="d28e260a-707e-4a0f-ada8-81ff310755b7" providerId="ADAL" clId="{A18629A7-BE53-43C4-8EAC-1A13711FEFCF}" dt="2026-03-02T14:02:04.946" v="13"/>
          <ac:picMkLst>
            <pc:docMk/>
            <pc:sldMk cId="4257092584" sldId="271"/>
            <ac:picMk id="6" creationId="{BB1521BC-ECE8-75C3-ED5A-46492D7A47E6}"/>
          </ac:picMkLst>
        </pc:picChg>
      </pc:sldChg>
      <pc:sldChg chg="addSp modSp">
        <pc:chgData name="Samina Kousar (2244901)" userId="d28e260a-707e-4a0f-ada8-81ff310755b7" providerId="ADAL" clId="{A18629A7-BE53-43C4-8EAC-1A13711FEFCF}" dt="2026-03-02T14:02:04.946" v="13"/>
        <pc:sldMkLst>
          <pc:docMk/>
          <pc:sldMk cId="1975083516" sldId="272"/>
        </pc:sldMkLst>
        <pc:picChg chg="add mod">
          <ac:chgData name="Samina Kousar (2244901)" userId="d28e260a-707e-4a0f-ada8-81ff310755b7" providerId="ADAL" clId="{A18629A7-BE53-43C4-8EAC-1A13711FEFCF}" dt="2026-03-02T14:02:04.946" v="13"/>
          <ac:picMkLst>
            <pc:docMk/>
            <pc:sldMk cId="1975083516" sldId="272"/>
            <ac:picMk id="6" creationId="{031ADC90-9B57-76D1-776B-C346483FFDF6}"/>
          </ac:picMkLst>
        </pc:picChg>
      </pc:sldChg>
      <pc:sldChg chg="addSp modSp">
        <pc:chgData name="Samina Kousar (2244901)" userId="d28e260a-707e-4a0f-ada8-81ff310755b7" providerId="ADAL" clId="{A18629A7-BE53-43C4-8EAC-1A13711FEFCF}" dt="2026-03-02T14:02:04.946" v="13"/>
        <pc:sldMkLst>
          <pc:docMk/>
          <pc:sldMk cId="1665810370" sldId="273"/>
        </pc:sldMkLst>
        <pc:picChg chg="add mod">
          <ac:chgData name="Samina Kousar (2244901)" userId="d28e260a-707e-4a0f-ada8-81ff310755b7" providerId="ADAL" clId="{A18629A7-BE53-43C4-8EAC-1A13711FEFCF}" dt="2026-03-02T14:02:04.946" v="13"/>
          <ac:picMkLst>
            <pc:docMk/>
            <pc:sldMk cId="1665810370" sldId="273"/>
            <ac:picMk id="6" creationId="{2D8058C5-B6FD-AED6-F073-28F7FBC02985}"/>
          </ac:picMkLst>
        </pc:picChg>
      </pc:sldChg>
      <pc:sldChg chg="addSp modSp">
        <pc:chgData name="Samina Kousar (2244901)" userId="d28e260a-707e-4a0f-ada8-81ff310755b7" providerId="ADAL" clId="{A18629A7-BE53-43C4-8EAC-1A13711FEFCF}" dt="2026-03-02T14:02:04.946" v="13"/>
        <pc:sldMkLst>
          <pc:docMk/>
          <pc:sldMk cId="2901296657" sldId="274"/>
        </pc:sldMkLst>
        <pc:picChg chg="add mod">
          <ac:chgData name="Samina Kousar (2244901)" userId="d28e260a-707e-4a0f-ada8-81ff310755b7" providerId="ADAL" clId="{A18629A7-BE53-43C4-8EAC-1A13711FEFCF}" dt="2026-03-02T14:02:04.946" v="13"/>
          <ac:picMkLst>
            <pc:docMk/>
            <pc:sldMk cId="2901296657" sldId="274"/>
            <ac:picMk id="6" creationId="{BACC7CE9-376A-B74B-ECD5-6CC70D33F410}"/>
          </ac:picMkLst>
        </pc:picChg>
      </pc:sldChg>
      <pc:sldChg chg="addSp modSp">
        <pc:chgData name="Samina Kousar (2244901)" userId="d28e260a-707e-4a0f-ada8-81ff310755b7" providerId="ADAL" clId="{A18629A7-BE53-43C4-8EAC-1A13711FEFCF}" dt="2026-03-02T14:02:04.946" v="13"/>
        <pc:sldMkLst>
          <pc:docMk/>
          <pc:sldMk cId="1662224776" sldId="275"/>
        </pc:sldMkLst>
        <pc:picChg chg="add mod">
          <ac:chgData name="Samina Kousar (2244901)" userId="d28e260a-707e-4a0f-ada8-81ff310755b7" providerId="ADAL" clId="{A18629A7-BE53-43C4-8EAC-1A13711FEFCF}" dt="2026-03-02T14:02:04.946" v="13"/>
          <ac:picMkLst>
            <pc:docMk/>
            <pc:sldMk cId="1662224776" sldId="275"/>
            <ac:picMk id="6" creationId="{E41A2CC0-3E7B-50EA-15B7-B7D66F5FC752}"/>
          </ac:picMkLst>
        </pc:picChg>
      </pc:sldChg>
      <pc:sldChg chg="addSp modSp">
        <pc:chgData name="Samina Kousar (2244901)" userId="d28e260a-707e-4a0f-ada8-81ff310755b7" providerId="ADAL" clId="{A18629A7-BE53-43C4-8EAC-1A13711FEFCF}" dt="2026-03-02T14:02:04.946" v="13"/>
        <pc:sldMkLst>
          <pc:docMk/>
          <pc:sldMk cId="138852570" sldId="276"/>
        </pc:sldMkLst>
        <pc:picChg chg="add mod">
          <ac:chgData name="Samina Kousar (2244901)" userId="d28e260a-707e-4a0f-ada8-81ff310755b7" providerId="ADAL" clId="{A18629A7-BE53-43C4-8EAC-1A13711FEFCF}" dt="2026-03-02T14:02:04.946" v="13"/>
          <ac:picMkLst>
            <pc:docMk/>
            <pc:sldMk cId="138852570" sldId="276"/>
            <ac:picMk id="6" creationId="{307CD431-8138-EFD7-3E4F-1EBB594718D4}"/>
          </ac:picMkLst>
        </pc:picChg>
      </pc:sldChg>
      <pc:sldChg chg="addSp modSp">
        <pc:chgData name="Samina Kousar (2244901)" userId="d28e260a-707e-4a0f-ada8-81ff310755b7" providerId="ADAL" clId="{A18629A7-BE53-43C4-8EAC-1A13711FEFCF}" dt="2026-03-02T14:02:04.946" v="13"/>
        <pc:sldMkLst>
          <pc:docMk/>
          <pc:sldMk cId="2504085012" sldId="277"/>
        </pc:sldMkLst>
        <pc:picChg chg="add mod">
          <ac:chgData name="Samina Kousar (2244901)" userId="d28e260a-707e-4a0f-ada8-81ff310755b7" providerId="ADAL" clId="{A18629A7-BE53-43C4-8EAC-1A13711FEFCF}" dt="2026-03-02T14:02:04.946" v="13"/>
          <ac:picMkLst>
            <pc:docMk/>
            <pc:sldMk cId="2504085012" sldId="277"/>
            <ac:picMk id="6" creationId="{92B30B5A-D60A-B5D1-9D8D-E5AC5F4EA9DD}"/>
          </ac:picMkLst>
        </pc:picChg>
      </pc:sldChg>
      <pc:sldChg chg="addSp modSp">
        <pc:chgData name="Samina Kousar (2244901)" userId="d28e260a-707e-4a0f-ada8-81ff310755b7" providerId="ADAL" clId="{A18629A7-BE53-43C4-8EAC-1A13711FEFCF}" dt="2026-03-02T14:02:04.946" v="13"/>
        <pc:sldMkLst>
          <pc:docMk/>
          <pc:sldMk cId="3780188063" sldId="278"/>
        </pc:sldMkLst>
        <pc:picChg chg="add mod">
          <ac:chgData name="Samina Kousar (2244901)" userId="d28e260a-707e-4a0f-ada8-81ff310755b7" providerId="ADAL" clId="{A18629A7-BE53-43C4-8EAC-1A13711FEFCF}" dt="2026-03-02T14:02:04.946" v="13"/>
          <ac:picMkLst>
            <pc:docMk/>
            <pc:sldMk cId="3780188063" sldId="278"/>
            <ac:picMk id="4" creationId="{E21BDC70-CD10-1BBF-D8D7-1EFC4872A12F}"/>
          </ac:picMkLst>
        </pc:picChg>
      </pc:sldChg>
      <pc:sldChg chg="addSp modSp">
        <pc:chgData name="Samina Kousar (2244901)" userId="d28e260a-707e-4a0f-ada8-81ff310755b7" providerId="ADAL" clId="{A18629A7-BE53-43C4-8EAC-1A13711FEFCF}" dt="2026-03-02T13:48:08.539" v="12"/>
        <pc:sldMkLst>
          <pc:docMk/>
          <pc:sldMk cId="1138804834" sldId="282"/>
        </pc:sldMkLst>
        <pc:picChg chg="add mod">
          <ac:chgData name="Samina Kousar (2244901)" userId="d28e260a-707e-4a0f-ada8-81ff310755b7" providerId="ADAL" clId="{A18629A7-BE53-43C4-8EAC-1A13711FEFCF}" dt="2026-03-02T13:48:08.539" v="12"/>
          <ac:picMkLst>
            <pc:docMk/>
            <pc:sldMk cId="1138804834" sldId="282"/>
            <ac:picMk id="5" creationId="{0020F140-6EF6-AAB0-9AC3-22C443A97E22}"/>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865A0D-A942-4F58-8BB4-84AF26E61BFB}" type="datetimeFigureOut">
              <a:rPr lang="en-US" smtClean="0"/>
              <a:t>3/2/2026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88813D-173F-4732-BDB5-EF5A94894657}" type="slidenum">
              <a:rPr lang="en-US" smtClean="0"/>
              <a:t>‹#›</a:t>
            </a:fld>
            <a:endParaRPr lang="en-US"/>
          </a:p>
        </p:txBody>
      </p:sp>
    </p:spTree>
    <p:extLst>
      <p:ext uri="{BB962C8B-B14F-4D97-AF65-F5344CB8AC3E}">
        <p14:creationId xmlns:p14="http://schemas.microsoft.com/office/powerpoint/2010/main" val="14360214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8" Type="http://schemas.openxmlformats.org/officeDocument/2006/relationships/hyperlink" Target="https://www.gov.uk/government/publications/major-conditions-strategy-case-for-change-and-our-strategic-framework/major-conditions-strategy-case-for-change-and-our-strategic-framework--2" TargetMode="External"/><Relationship Id="rId13" Type="http://schemas.openxmlformats.org/officeDocument/2006/relationships/hyperlink" Target="https://iomh.co.uk/legislation-in-health-and-social-care-uk-laws-acts-responsibilities-explained/" TargetMode="External"/><Relationship Id="rId3" Type="http://schemas.openxmlformats.org/officeDocument/2006/relationships/hyperlink" Target="https://www.ageuk.org.uk/siteassets/documents/policy-positions/housing-and-homes/ppp_age_friendly_neighbourhood_england.pdf" TargetMode="External"/><Relationship Id="rId7" Type="http://schemas.openxmlformats.org/officeDocument/2006/relationships/hyperlink" Target="https://www.carersuk.org/media/xgwlj0gn/soc23-health-report_web.pdf" TargetMode="External"/><Relationship Id="rId12" Type="http://schemas.openxmlformats.org/officeDocument/2006/relationships/hyperlink" Target="https://www.legislation.gov.uk/id/ukpga/2014/23" TargetMode="External"/><Relationship Id="rId2" Type="http://schemas.openxmlformats.org/officeDocument/2006/relationships/slide" Target="../slides/slide18.xml"/><Relationship Id="rId16" Type="http://schemas.openxmlformats.org/officeDocument/2006/relationships/hyperlink" Target="https://www.who.int/initiatives/decade-of-healthy-ageing" TargetMode="External"/><Relationship Id="rId1" Type="http://schemas.openxmlformats.org/officeDocument/2006/relationships/notesMaster" Target="../notesMasters/notesMaster1.xml"/><Relationship Id="rId6" Type="http://schemas.openxmlformats.org/officeDocument/2006/relationships/hyperlink" Target="https://www.kingsfund.org.uk/insight-and-analysis/blogs/delayed-discharges-social-care-capacity" TargetMode="External"/><Relationship Id="rId11" Type="http://schemas.openxmlformats.org/officeDocument/2006/relationships/hyperlink" Target="https://www.legislation.gov.uk/ukpga/2010/15/contents" TargetMode="External"/><Relationship Id="rId5" Type="http://schemas.openxmlformats.org/officeDocument/2006/relationships/hyperlink" Target="https://commonslibrary.parliament.uk/the-uks-changing-population/" TargetMode="External"/><Relationship Id="rId15" Type="http://schemas.openxmlformats.org/officeDocument/2006/relationships/hyperlink" Target="https://futurescot.com/new-report-shows-there-are-over-140000-telecare-service-users-in-scotland/" TargetMode="External"/><Relationship Id="rId10" Type="http://schemas.openxmlformats.org/officeDocument/2006/relationships/hyperlink" Target="https://www.legislation.gov.uk/ukpga/1998/42/contents" TargetMode="External"/><Relationship Id="rId4" Type="http://schemas.openxmlformats.org/officeDocument/2006/relationships/hyperlink" Target="https://www.ageuk.org.uk/latest-press/articles/age-uks-new-report-shows-you-are-not-alone-in-feeling-lonely/" TargetMode="External"/><Relationship Id="rId9" Type="http://schemas.openxmlformats.org/officeDocument/2006/relationships/hyperlink" Target="https://frailtyicare.org.uk/frailty-i-care/ageing-well-and-universal-personalised-care/ageing-well-nhs-england-improvement/enhanced-health-in-care-homes/" TargetMode="External"/><Relationship Id="rId14" Type="http://schemas.openxmlformats.org/officeDocument/2006/relationships/hyperlink" Target="https://theluxuryofageing.com/the-transformative-power-of-social-prescribing/"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Introduction</a:t>
            </a:r>
          </a:p>
          <a:p>
            <a:r>
              <a:rPr lang="en-GB" sz="1200" kern="1200" dirty="0">
                <a:solidFill>
                  <a:schemeClr val="tx1"/>
                </a:solidFill>
                <a:effectLst/>
                <a:latin typeface="+mn-lt"/>
                <a:ea typeface="+mn-ea"/>
                <a:cs typeface="+mn-cs"/>
              </a:rPr>
              <a:t>One of the greatest demographic changes in the United Kingdom is population ageing which necessitates a systematic review of the support needs of older people in both health and social care. Ageing is a complex condition that entails biological degradation, psychological adaptation, and diminished signal networks and energy as observed in Figure 1 (</a:t>
            </a:r>
            <a:r>
              <a:rPr lang="en-GB" sz="1200" kern="1200" dirty="0" err="1">
                <a:solidFill>
                  <a:schemeClr val="tx1"/>
                </a:solidFill>
                <a:effectLst/>
                <a:latin typeface="+mn-lt"/>
                <a:ea typeface="+mn-ea"/>
                <a:cs typeface="+mn-cs"/>
              </a:rPr>
              <a:t>Colloca</a:t>
            </a:r>
            <a:r>
              <a:rPr lang="en-GB" sz="1200" kern="1200" dirty="0">
                <a:solidFill>
                  <a:schemeClr val="tx1"/>
                </a:solidFill>
                <a:effectLst/>
                <a:latin typeface="+mn-lt"/>
                <a:ea typeface="+mn-ea"/>
                <a:cs typeface="+mn-cs"/>
              </a:rPr>
              <a:t> et al., 2020). The biological ones are programmed theories, which suppose ageing as due to genetic regulation, and the damage or wear-and-tear theories, which focus on cumulative cellular damage (Ameen and </a:t>
            </a:r>
            <a:r>
              <a:rPr lang="en-GB" sz="1200" kern="1200" dirty="0" err="1">
                <a:solidFill>
                  <a:schemeClr val="tx1"/>
                </a:solidFill>
                <a:effectLst/>
                <a:latin typeface="+mn-lt"/>
                <a:ea typeface="+mn-ea"/>
                <a:cs typeface="+mn-cs"/>
              </a:rPr>
              <a:t>Taqa</a:t>
            </a:r>
            <a:r>
              <a:rPr lang="en-GB" sz="1200" kern="1200" dirty="0">
                <a:solidFill>
                  <a:schemeClr val="tx1"/>
                </a:solidFill>
                <a:effectLst/>
                <a:latin typeface="+mn-lt"/>
                <a:ea typeface="+mn-ea"/>
                <a:cs typeface="+mn-cs"/>
              </a:rPr>
              <a:t>, 2024). This report looks critically at theories of ageing, central legislation, existing care environments, technology innovations, and practise. The acuity can be supported by the forecast that approximately one-fourth of the UK population will reach the age of 65 in 2043 (Barton et al., 2024), pushing the long-term care burden. Although longer life expectancy is an indicator of success in the population, it also reveals the strains of society and long-standing ageism, which has been recognised worldwide as an obstacle to equitable care by the World Health Organisation (World Health Organisation, 2022).</a:t>
            </a:r>
          </a:p>
        </p:txBody>
      </p:sp>
      <p:sp>
        <p:nvSpPr>
          <p:cNvPr id="4" name="Slide Number Placeholder 3"/>
          <p:cNvSpPr>
            <a:spLocks noGrp="1"/>
          </p:cNvSpPr>
          <p:nvPr>
            <p:ph type="sldNum" sz="quarter" idx="5"/>
          </p:nvPr>
        </p:nvSpPr>
        <p:spPr/>
        <p:txBody>
          <a:bodyPr/>
          <a:lstStyle/>
          <a:p>
            <a:fld id="{AC88813D-173F-4732-BDB5-EF5A94894657}" type="slidenum">
              <a:rPr lang="en-US" smtClean="0"/>
              <a:t>2</a:t>
            </a:fld>
            <a:endParaRPr lang="en-US"/>
          </a:p>
        </p:txBody>
      </p:sp>
    </p:spTree>
    <p:extLst>
      <p:ext uri="{BB962C8B-B14F-4D97-AF65-F5344CB8AC3E}">
        <p14:creationId xmlns:p14="http://schemas.microsoft.com/office/powerpoint/2010/main" val="28909869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The Ageing Population</a:t>
            </a:r>
          </a:p>
          <a:p>
            <a:r>
              <a:rPr lang="en-GB" sz="1200" kern="1200" dirty="0">
                <a:solidFill>
                  <a:schemeClr val="tx1"/>
                </a:solidFill>
                <a:effectLst/>
                <a:latin typeface="+mn-lt"/>
                <a:ea typeface="+mn-ea"/>
                <a:cs typeface="+mn-cs"/>
              </a:rPr>
              <a:t>The UK is experiencing a rapid ageing of the population with some 19% of the population aged above 65 and increasing to an approximated 24% in 2072 with the gatherings above 85 at an extremely swift rise as depicted in Figure 1 (Barton et al., 2024). The change is linked to multidimensional needs. Physically, approximately two thirds of individuals in over 65 years have multimorbidity, as well as increasing frailty and an estimated 900,000 people with dementia (Department of Health and Social Care, 2023).</a:t>
            </a:r>
          </a:p>
        </p:txBody>
      </p:sp>
      <p:sp>
        <p:nvSpPr>
          <p:cNvPr id="4" name="Slide Number Placeholder 3"/>
          <p:cNvSpPr>
            <a:spLocks noGrp="1"/>
          </p:cNvSpPr>
          <p:nvPr>
            <p:ph type="sldNum" sz="quarter" idx="5"/>
          </p:nvPr>
        </p:nvSpPr>
        <p:spPr/>
        <p:txBody>
          <a:bodyPr/>
          <a:lstStyle/>
          <a:p>
            <a:fld id="{AC88813D-173F-4732-BDB5-EF5A94894657}" type="slidenum">
              <a:rPr lang="en-US" smtClean="0"/>
              <a:t>3</a:t>
            </a:fld>
            <a:endParaRPr lang="en-US"/>
          </a:p>
        </p:txBody>
      </p:sp>
    </p:spTree>
    <p:extLst>
      <p:ext uri="{BB962C8B-B14F-4D97-AF65-F5344CB8AC3E}">
        <p14:creationId xmlns:p14="http://schemas.microsoft.com/office/powerpoint/2010/main" val="33973646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The Ageing Population</a:t>
            </a:r>
          </a:p>
          <a:p>
            <a:r>
              <a:rPr lang="en-GB" sz="1200" kern="1200" dirty="0">
                <a:solidFill>
                  <a:schemeClr val="tx1"/>
                </a:solidFill>
                <a:effectLst/>
                <a:latin typeface="+mn-lt"/>
                <a:ea typeface="+mn-ea"/>
                <a:cs typeface="+mn-cs"/>
              </a:rPr>
              <a:t>Among the psychological problems, there are depression and cognitive impairment, which are usually complicated by social isolation. Age UK says there are more than one million older adults that become chronically lonely, which means they have worse health outcomes and more services (Age UK, 2024). Economically, their pensions are fixed, and their care costs are going up. Such pressures have been placing undue pressure on NHS capacity, the budget of local authorities, and informal carers, unveiling a phenomenal mismatch of longer life expectancy versus uneven health span and requires sustainable, empowerment focused policy reactions.</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C88813D-173F-4732-BDB5-EF5A94894657}" type="slidenum">
              <a:rPr lang="en-US" smtClean="0"/>
              <a:t>4</a:t>
            </a:fld>
            <a:endParaRPr lang="en-US"/>
          </a:p>
        </p:txBody>
      </p:sp>
    </p:spTree>
    <p:extLst>
      <p:ext uri="{BB962C8B-B14F-4D97-AF65-F5344CB8AC3E}">
        <p14:creationId xmlns:p14="http://schemas.microsoft.com/office/powerpoint/2010/main" val="3436676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Theoretical Frameworks</a:t>
            </a:r>
          </a:p>
          <a:p>
            <a:r>
              <a:rPr lang="en-GB" sz="1200" kern="1200" dirty="0">
                <a:solidFill>
                  <a:schemeClr val="tx1"/>
                </a:solidFill>
                <a:effectLst/>
                <a:latin typeface="+mn-lt"/>
                <a:ea typeface="+mn-ea"/>
                <a:cs typeface="+mn-cs"/>
              </a:rPr>
              <a:t>Theoretical frameworks play a major role in the concept of ageing as well as in measuring the support of older people. Disengagement theory suggests that ageing is a functional process of withdrawal between the individual and society that is gradual and mutual, implying that it is natural (Zhang and Lin, 2019). Nonetheless, it has received criticism on the grounds that it supports passivity and the right to spend minimally on social investments in the elderly. However, contrary to that, the activity theory postulates that long-term social engagement and maintenance of roles leads to better life satisfaction in old age, which informs community projects including day centres and volunteering attempts (</a:t>
            </a:r>
            <a:r>
              <a:rPr lang="en-GB" sz="1200" kern="1200" dirty="0" err="1">
                <a:solidFill>
                  <a:schemeClr val="tx1"/>
                </a:solidFill>
                <a:effectLst/>
                <a:latin typeface="+mn-lt"/>
                <a:ea typeface="+mn-ea"/>
                <a:cs typeface="+mn-cs"/>
              </a:rPr>
              <a:t>Teles</a:t>
            </a:r>
            <a:r>
              <a:rPr lang="en-GB" sz="1200" kern="1200" dirty="0">
                <a:solidFill>
                  <a:schemeClr val="tx1"/>
                </a:solidFill>
                <a:effectLst/>
                <a:latin typeface="+mn-lt"/>
                <a:ea typeface="+mn-ea"/>
                <a:cs typeface="+mn-cs"/>
              </a:rPr>
              <a:t> and Ribeiro, 2022).</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C88813D-173F-4732-BDB5-EF5A94894657}" type="slidenum">
              <a:rPr lang="en-US" smtClean="0"/>
              <a:t>5</a:t>
            </a:fld>
            <a:endParaRPr lang="en-US"/>
          </a:p>
        </p:txBody>
      </p:sp>
    </p:spTree>
    <p:extLst>
      <p:ext uri="{BB962C8B-B14F-4D97-AF65-F5344CB8AC3E}">
        <p14:creationId xmlns:p14="http://schemas.microsoft.com/office/powerpoint/2010/main" val="10285604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1" kern="1200" dirty="0">
                <a:solidFill>
                  <a:schemeClr val="tx1"/>
                </a:solidFill>
                <a:effectLst/>
                <a:latin typeface="+mn-lt"/>
                <a:ea typeface="+mn-ea"/>
                <a:cs typeface="+mn-cs"/>
              </a:rPr>
              <a:t>Theoretical Frameworks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idea is furthered in continuity theory, which holds that people seek to preserve the age-related combination of behaviour, identity, and relationships, thus supporting personalised planning of care and the ageing in place policies (Drew, 2023). The life course perspective reorients the focus away on the individual, with the cumulative socioeconomic advantage or disadvantage shaping the inequalities in health outcomes in old age (Cao et al., 2022). These theories determine the service design and policy focus on independence and active ageing and offer evaluation standards of care homes and community services. However, activity-oriented models can be biased against those of advanced frailties, and life course analysis is superior in explaining persistent inequality.</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C88813D-173F-4732-BDB5-EF5A94894657}" type="slidenum">
              <a:rPr lang="en-US" smtClean="0"/>
              <a:t>6</a:t>
            </a:fld>
            <a:endParaRPr lang="en-US"/>
          </a:p>
        </p:txBody>
      </p:sp>
    </p:spTree>
    <p:extLst>
      <p:ext uri="{BB962C8B-B14F-4D97-AF65-F5344CB8AC3E}">
        <p14:creationId xmlns:p14="http://schemas.microsoft.com/office/powerpoint/2010/main" val="25982006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Policy and Legislation</a:t>
            </a:r>
          </a:p>
          <a:p>
            <a:r>
              <a:rPr lang="en-GB" sz="1200" kern="1200" dirty="0">
                <a:solidFill>
                  <a:schemeClr val="tx1"/>
                </a:solidFill>
                <a:effectLst/>
                <a:latin typeface="+mn-lt"/>
                <a:ea typeface="+mn-ea"/>
                <a:cs typeface="+mn-cs"/>
              </a:rPr>
              <a:t>The care provided to older people in the UK is essentially underpinned by legislation and national policy (Institute of Mental Health, 2026). The Care Act 2014 followed by creating a statutory wellbeing principle, according to which local authorities are required to foster personal dignity, autonomy and participation and focus on prevention, personalisation and responsibilities (GOV.UK, 2014). Its formalised eligibility tests and rights of carers entrenching the continuity and empowerment values into practice. Equality Act 2010 forbids age-based discrimination in the service delivery reinforcing equitable access (GOV.UK, 2010; GOV.UK, 1998), and the Human Rights Act 1998 protects dignity and the right to a private and family life which is especially pertinent in cases of residential and end of life care.</a:t>
            </a:r>
          </a:p>
        </p:txBody>
      </p:sp>
      <p:sp>
        <p:nvSpPr>
          <p:cNvPr id="4" name="Slide Number Placeholder 3"/>
          <p:cNvSpPr>
            <a:spLocks noGrp="1"/>
          </p:cNvSpPr>
          <p:nvPr>
            <p:ph type="sldNum" sz="quarter" idx="5"/>
          </p:nvPr>
        </p:nvSpPr>
        <p:spPr/>
        <p:txBody>
          <a:bodyPr/>
          <a:lstStyle/>
          <a:p>
            <a:fld id="{AC88813D-173F-4732-BDB5-EF5A94894657}" type="slidenum">
              <a:rPr lang="en-US" smtClean="0"/>
              <a:t>7</a:t>
            </a:fld>
            <a:endParaRPr lang="en-US"/>
          </a:p>
        </p:txBody>
      </p:sp>
    </p:spTree>
    <p:extLst>
      <p:ext uri="{BB962C8B-B14F-4D97-AF65-F5344CB8AC3E}">
        <p14:creationId xmlns:p14="http://schemas.microsoft.com/office/powerpoint/2010/main" val="15932304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1" kern="1200" dirty="0">
                <a:solidFill>
                  <a:schemeClr val="tx1"/>
                </a:solidFill>
                <a:effectLst/>
                <a:latin typeface="+mn-lt"/>
                <a:ea typeface="+mn-ea"/>
                <a:cs typeface="+mn-cs"/>
              </a:rPr>
              <a:t>Policy and Legislation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These priorities in the NHS Long Term Plan focus on integrated care systems, community-based care, and ageing well like Enhanced Health in Care Homes to cut unnecessary hospitalisations (England, 2023). Studies however show that there has been continued challenge of funding pressures on local authorities limiting full application of the Care Act duties (Stewart and </a:t>
            </a:r>
            <a:r>
              <a:rPr lang="en-GB" sz="1200" kern="1200" dirty="0" err="1">
                <a:solidFill>
                  <a:schemeClr val="tx1"/>
                </a:solidFill>
                <a:effectLst/>
                <a:latin typeface="+mn-lt"/>
                <a:ea typeface="+mn-ea"/>
                <a:cs typeface="+mn-cs"/>
              </a:rPr>
              <a:t>Livanou</a:t>
            </a:r>
            <a:r>
              <a:rPr lang="en-GB" sz="1200" kern="1200" dirty="0">
                <a:solidFill>
                  <a:schemeClr val="tx1"/>
                </a:solidFill>
                <a:effectLst/>
                <a:latin typeface="+mn-lt"/>
                <a:ea typeface="+mn-ea"/>
                <a:cs typeface="+mn-cs"/>
              </a:rPr>
              <a:t>, 2025). Social care is in trial, creating an imbalance in approach, and there is a lack of operational compatibility between health and social care (Uribe et al., 2023). As a result, policy ambitions of wellbeing and active ageing do not inevitably find realisation.</a:t>
            </a:r>
          </a:p>
        </p:txBody>
      </p:sp>
      <p:sp>
        <p:nvSpPr>
          <p:cNvPr id="4" name="Slide Number Placeholder 3"/>
          <p:cNvSpPr>
            <a:spLocks noGrp="1"/>
          </p:cNvSpPr>
          <p:nvPr>
            <p:ph type="sldNum" sz="quarter" idx="5"/>
          </p:nvPr>
        </p:nvSpPr>
        <p:spPr/>
        <p:txBody>
          <a:bodyPr/>
          <a:lstStyle/>
          <a:p>
            <a:fld id="{AC88813D-173F-4732-BDB5-EF5A94894657}" type="slidenum">
              <a:rPr lang="en-US" smtClean="0"/>
              <a:t>8</a:t>
            </a:fld>
            <a:endParaRPr lang="en-US"/>
          </a:p>
        </p:txBody>
      </p:sp>
    </p:spTree>
    <p:extLst>
      <p:ext uri="{BB962C8B-B14F-4D97-AF65-F5344CB8AC3E}">
        <p14:creationId xmlns:p14="http://schemas.microsoft.com/office/powerpoint/2010/main" val="27966505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Evaluation of Current Care and Support</a:t>
            </a:r>
          </a:p>
          <a:p>
            <a:r>
              <a:rPr lang="en-GB" sz="1200" kern="1200" dirty="0">
                <a:solidFill>
                  <a:schemeClr val="tx1"/>
                </a:solidFill>
                <a:effectLst/>
                <a:latin typeface="+mn-lt"/>
                <a:ea typeface="+mn-ea"/>
                <a:cs typeface="+mn-cs"/>
              </a:rPr>
              <a:t>The United Kingdom provides older people with a mixed economy of care consisting of residential and nursing homes, domiciliary care services, day centres, hospice and palliative provision, and community health teams, including district nursing and geriatric outreach. Residential care homes provide daily schedules, twenty-four-hour care, and socialisation, which could improve the safety of those with further frailty or dementia (</a:t>
            </a:r>
            <a:r>
              <a:rPr lang="en-GB" sz="1200" kern="1200" dirty="0" err="1">
                <a:solidFill>
                  <a:schemeClr val="tx1"/>
                </a:solidFill>
                <a:effectLst/>
                <a:latin typeface="+mn-lt"/>
                <a:ea typeface="+mn-ea"/>
                <a:cs typeface="+mn-cs"/>
              </a:rPr>
              <a:t>Yoopies</a:t>
            </a:r>
            <a:r>
              <a:rPr lang="en-GB" sz="1200" kern="1200" dirty="0">
                <a:solidFill>
                  <a:schemeClr val="tx1"/>
                </a:solidFill>
                <a:effectLst/>
                <a:latin typeface="+mn-lt"/>
                <a:ea typeface="+mn-ea"/>
                <a:cs typeface="+mn-cs"/>
              </a:rPr>
              <a:t> UK, 2025). It has been indicated that under regulated settings may minimise the threat of immediate harm to individuals with complex needs (</a:t>
            </a:r>
            <a:r>
              <a:rPr lang="en-GB" sz="1200" kern="1200" dirty="0" err="1">
                <a:solidFill>
                  <a:schemeClr val="tx1"/>
                </a:solidFill>
                <a:effectLst/>
                <a:latin typeface="+mn-lt"/>
                <a:ea typeface="+mn-ea"/>
                <a:cs typeface="+mn-cs"/>
              </a:rPr>
              <a:t>Marnfeldt</a:t>
            </a:r>
            <a:r>
              <a:rPr lang="en-GB" sz="1200" kern="1200" dirty="0">
                <a:solidFill>
                  <a:schemeClr val="tx1"/>
                </a:solidFill>
                <a:effectLst/>
                <a:latin typeface="+mn-lt"/>
                <a:ea typeface="+mn-ea"/>
                <a:cs typeface="+mn-cs"/>
              </a:rPr>
              <a:t> and Wilber, 2025). Nonetheless, </a:t>
            </a:r>
            <a:r>
              <a:rPr lang="en-GB" sz="1200" kern="1200" dirty="0" err="1">
                <a:solidFill>
                  <a:schemeClr val="tx1"/>
                </a:solidFill>
                <a:effectLst/>
                <a:latin typeface="+mn-lt"/>
                <a:ea typeface="+mn-ea"/>
                <a:cs typeface="+mn-cs"/>
              </a:rPr>
              <a:t>Akter</a:t>
            </a:r>
            <a:r>
              <a:rPr lang="en-GB" sz="1200" kern="1200" dirty="0">
                <a:solidFill>
                  <a:schemeClr val="tx1"/>
                </a:solidFill>
                <a:effectLst/>
                <a:latin typeface="+mn-lt"/>
                <a:ea typeface="+mn-ea"/>
                <a:cs typeface="+mn-cs"/>
              </a:rPr>
              <a:t>, (2026) identified workforce issues and inconsistency in quality ratings, and issues over staffing and person-centred practise. Magagula, (2025) also criticises institutional models as possibly perpetuating dependency and social retreat, which disengagement theory does not overcome.</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C88813D-173F-4732-BDB5-EF5A94894657}" type="slidenum">
              <a:rPr lang="en-US" smtClean="0"/>
              <a:t>9</a:t>
            </a:fld>
            <a:endParaRPr lang="en-US"/>
          </a:p>
        </p:txBody>
      </p:sp>
    </p:spTree>
    <p:extLst>
      <p:ext uri="{BB962C8B-B14F-4D97-AF65-F5344CB8AC3E}">
        <p14:creationId xmlns:p14="http://schemas.microsoft.com/office/powerpoint/2010/main" val="11210232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latin typeface="Times New Roman" panose="02020603050405020304" pitchFamily="18" charset="0"/>
                <a:cs typeface="Times New Roman" panose="02020603050405020304" pitchFamily="18" charset="0"/>
              </a:rPr>
              <a:t>Evaluation of Current Care and Support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Home based care, on its part, complies with ageing in place policy and continuity theory, which justify identity, autonomy and attachment to familiar environments (</a:t>
            </a:r>
            <a:r>
              <a:rPr lang="en-GB" sz="1200" kern="1200" dirty="0" err="1">
                <a:solidFill>
                  <a:schemeClr val="tx1"/>
                </a:solidFill>
                <a:effectLst/>
                <a:latin typeface="+mn-lt"/>
                <a:ea typeface="+mn-ea"/>
                <a:cs typeface="+mn-cs"/>
              </a:rPr>
              <a:t>Rusli</a:t>
            </a:r>
            <a:r>
              <a:rPr lang="en-GB" sz="1200" kern="1200" dirty="0">
                <a:solidFill>
                  <a:schemeClr val="tx1"/>
                </a:solidFill>
                <a:effectLst/>
                <a:latin typeface="+mn-lt"/>
                <a:ea typeface="+mn-ea"/>
                <a:cs typeface="+mn-cs"/>
              </a:rPr>
              <a:t> et al., 2023). The empirical results suggest that the perceived wellbeing and perceived control are highly linked to staying at home (</a:t>
            </a:r>
            <a:r>
              <a:rPr lang="en-GB" sz="1200" kern="1200" dirty="0" err="1">
                <a:solidFill>
                  <a:schemeClr val="tx1"/>
                </a:solidFill>
                <a:effectLst/>
                <a:latin typeface="+mn-lt"/>
                <a:ea typeface="+mn-ea"/>
                <a:cs typeface="+mn-cs"/>
              </a:rPr>
              <a:t>Foong</a:t>
            </a:r>
            <a:r>
              <a:rPr lang="en-GB" sz="1200" kern="1200" dirty="0">
                <a:solidFill>
                  <a:schemeClr val="tx1"/>
                </a:solidFill>
                <a:effectLst/>
                <a:latin typeface="+mn-lt"/>
                <a:ea typeface="+mn-ea"/>
                <a:cs typeface="+mn-cs"/>
              </a:rPr>
              <a:t> et al., 2022). However, domiciliary services are often task based, time restricted and characterised by high staff turnover. According to Carers UK (2023), there is a high degree of psychological stress among the unpaid carers, which implies that there is dependence on informal support within the system that is not visible. The King Fund claims that poor community capacity is a key cause of late hospital discharges, and thousands of NHS beds are filled with patients who are medically stable to leave hospital care, but are awaiting social care packages (</a:t>
            </a:r>
            <a:r>
              <a:rPr lang="en-GB" sz="1200" kern="1200" dirty="0" err="1">
                <a:solidFill>
                  <a:schemeClr val="tx1"/>
                </a:solidFill>
                <a:effectLst/>
                <a:latin typeface="+mn-lt"/>
                <a:ea typeface="+mn-ea"/>
                <a:cs typeface="+mn-cs"/>
              </a:rPr>
              <a:t>Bottery</a:t>
            </a:r>
            <a:r>
              <a:rPr lang="en-GB" sz="1200" kern="1200" dirty="0">
                <a:solidFill>
                  <a:schemeClr val="tx1"/>
                </a:solidFill>
                <a:effectLst/>
                <a:latin typeface="+mn-lt"/>
                <a:ea typeface="+mn-ea"/>
                <a:cs typeface="+mn-cs"/>
              </a:rPr>
              <a:t> and Arnold, 2025). Together with the increasing population of individuals aged 85 and above, the demand on complex, coordinated support increases. On-going division between NHS funded healthcare and means tested local authority social care continues to demolish integrated, theory informed practise (Habib, 2026).</a:t>
            </a:r>
          </a:p>
        </p:txBody>
      </p:sp>
      <p:sp>
        <p:nvSpPr>
          <p:cNvPr id="4" name="Slide Number Placeholder 3"/>
          <p:cNvSpPr>
            <a:spLocks noGrp="1"/>
          </p:cNvSpPr>
          <p:nvPr>
            <p:ph type="sldNum" sz="quarter" idx="5"/>
          </p:nvPr>
        </p:nvSpPr>
        <p:spPr/>
        <p:txBody>
          <a:bodyPr/>
          <a:lstStyle/>
          <a:p>
            <a:fld id="{AC88813D-173F-4732-BDB5-EF5A94894657}" type="slidenum">
              <a:rPr lang="en-US" smtClean="0"/>
              <a:t>10</a:t>
            </a:fld>
            <a:endParaRPr lang="en-US"/>
          </a:p>
        </p:txBody>
      </p:sp>
    </p:spTree>
    <p:extLst>
      <p:ext uri="{BB962C8B-B14F-4D97-AF65-F5344CB8AC3E}">
        <p14:creationId xmlns:p14="http://schemas.microsoft.com/office/powerpoint/2010/main" val="29655851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Technological Innovations</a:t>
            </a:r>
          </a:p>
          <a:p>
            <a:r>
              <a:rPr lang="en-GB" sz="1200" kern="1200" dirty="0">
                <a:solidFill>
                  <a:schemeClr val="tx1"/>
                </a:solidFill>
                <a:effectLst/>
                <a:latin typeface="+mn-lt"/>
                <a:ea typeface="+mn-ea"/>
                <a:cs typeface="+mn-cs"/>
              </a:rPr>
              <a:t>The UK elderly care is becoming more technological by incorporating telecare systems, remote monitoring, fall detectors, medication reminders, virtual GP call, and new assistive robotics to aid with dementia (Cleary, 2025). There is evidence that they can be useful in improving independence, communicating the deterioration in time, and decreasing emergency hospital has already been shown (Brookman et al., 2023). Technology Enabled Care Services have been linked to a reduced number of hospital bed days and a delayed entrance into residential care.</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C88813D-173F-4732-BDB5-EF5A94894657}" type="slidenum">
              <a:rPr lang="en-US" smtClean="0"/>
              <a:t>11</a:t>
            </a:fld>
            <a:endParaRPr lang="en-US"/>
          </a:p>
        </p:txBody>
      </p:sp>
    </p:spTree>
    <p:extLst>
      <p:ext uri="{BB962C8B-B14F-4D97-AF65-F5344CB8AC3E}">
        <p14:creationId xmlns:p14="http://schemas.microsoft.com/office/powerpoint/2010/main" val="2397093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Technological Innovations</a:t>
            </a:r>
          </a:p>
          <a:p>
            <a:r>
              <a:rPr lang="en-GB" sz="1200" kern="1200" dirty="0">
                <a:solidFill>
                  <a:schemeClr val="tx1"/>
                </a:solidFill>
                <a:effectLst/>
                <a:latin typeface="+mn-lt"/>
                <a:ea typeface="+mn-ea"/>
                <a:cs typeface="+mn-cs"/>
              </a:rPr>
              <a:t>These interventions are consistent with the activity theory because they facilitate further participation in everyday living and with empowerment principles because they result in autonomy in the known surroundings. Nevertheless, digital exclusion is not yet eliminated because numerous older adults are unable to access the internet or use devices due to a lack of familiarity with technology (</a:t>
            </a:r>
            <a:r>
              <a:rPr lang="en-GB" sz="1200" kern="1200" dirty="0" err="1">
                <a:solidFill>
                  <a:schemeClr val="tx1"/>
                </a:solidFill>
                <a:effectLst/>
                <a:latin typeface="+mn-lt"/>
                <a:ea typeface="+mn-ea"/>
                <a:cs typeface="+mn-cs"/>
              </a:rPr>
              <a:t>Tomczyk</a:t>
            </a:r>
            <a:r>
              <a:rPr lang="en-GB" sz="1200" kern="1200" dirty="0">
                <a:solidFill>
                  <a:schemeClr val="tx1"/>
                </a:solidFill>
                <a:effectLst/>
                <a:latin typeface="+mn-lt"/>
                <a:ea typeface="+mn-ea"/>
                <a:cs typeface="+mn-cs"/>
              </a:rPr>
              <a:t> et al., 2023). The associated ethical issues of surveillance, privacy of data and less face-to-face contact are also visible. To integrate effectively with digital health technology, health-care systems would require: monitoring alarm response protocols; data extraction and data protection software updates, user training, dashboards to facilitate the inclusion of new data in electronic medical records, and data review and billing mechanisms that are not tied to such visits (</a:t>
            </a:r>
            <a:r>
              <a:rPr lang="en-GB" sz="1200" kern="1200" dirty="0" err="1">
                <a:solidFill>
                  <a:schemeClr val="tx1"/>
                </a:solidFill>
                <a:effectLst/>
                <a:latin typeface="+mn-lt"/>
                <a:ea typeface="+mn-ea"/>
                <a:cs typeface="+mn-cs"/>
              </a:rPr>
              <a:t>Finco</a:t>
            </a:r>
            <a:r>
              <a:rPr lang="en-GB" sz="1200" kern="1200" dirty="0">
                <a:solidFill>
                  <a:schemeClr val="tx1"/>
                </a:solidFill>
                <a:effectLst/>
                <a:latin typeface="+mn-lt"/>
                <a:ea typeface="+mn-ea"/>
                <a:cs typeface="+mn-cs"/>
              </a:rPr>
              <a:t> et al., 2024).</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C88813D-173F-4732-BDB5-EF5A94894657}" type="slidenum">
              <a:rPr lang="en-US" smtClean="0"/>
              <a:t>12</a:t>
            </a:fld>
            <a:endParaRPr lang="en-US"/>
          </a:p>
        </p:txBody>
      </p:sp>
    </p:spTree>
    <p:extLst>
      <p:ext uri="{BB962C8B-B14F-4D97-AF65-F5344CB8AC3E}">
        <p14:creationId xmlns:p14="http://schemas.microsoft.com/office/powerpoint/2010/main" val="25425743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Case Studies and Real-World Application</a:t>
            </a:r>
          </a:p>
          <a:p>
            <a:r>
              <a:rPr lang="en-GB" sz="1200" kern="1200" dirty="0">
                <a:solidFill>
                  <a:schemeClr val="tx1"/>
                </a:solidFill>
                <a:effectLst/>
                <a:latin typeface="+mn-lt"/>
                <a:ea typeface="+mn-ea"/>
                <a:cs typeface="+mn-cs"/>
              </a:rPr>
              <a:t>An example is the Enhanced Health in Care Homes (EHCH) framework, which is used as a part of the NHS Long Term Plan (Frailty </a:t>
            </a:r>
            <a:r>
              <a:rPr lang="en-GB" sz="1200" kern="1200" dirty="0" err="1">
                <a:solidFill>
                  <a:schemeClr val="tx1"/>
                </a:solidFill>
                <a:effectLst/>
                <a:latin typeface="+mn-lt"/>
                <a:ea typeface="+mn-ea"/>
                <a:cs typeface="+mn-cs"/>
              </a:rPr>
              <a:t>icare</a:t>
            </a:r>
            <a:r>
              <a:rPr lang="en-GB" sz="1200" kern="1200" dirty="0">
                <a:solidFill>
                  <a:schemeClr val="tx1"/>
                </a:solidFill>
                <a:effectLst/>
                <a:latin typeface="+mn-lt"/>
                <a:ea typeface="+mn-ea"/>
                <a:cs typeface="+mn-cs"/>
              </a:rPr>
              <a:t>, 2018). EHCH improves continuity of care, hospital admissions, and Care Act wellbeing principles by deploying multidisciplinary teams that comprise geriatricians, pharmacists, and community nurses into care homes, thereby supporting dignity, autonomy, and person-centred care (GOV.UK, 2014). This practise adheres to continuity theory, which promotes the usual practises of residents without sacrificing identity and social interaction.</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C88813D-173F-4732-BDB5-EF5A94894657}" type="slidenum">
              <a:rPr lang="en-US" smtClean="0"/>
              <a:t>13</a:t>
            </a:fld>
            <a:endParaRPr lang="en-US"/>
          </a:p>
        </p:txBody>
      </p:sp>
    </p:spTree>
    <p:extLst>
      <p:ext uri="{BB962C8B-B14F-4D97-AF65-F5344CB8AC3E}">
        <p14:creationId xmlns:p14="http://schemas.microsoft.com/office/powerpoint/2010/main" val="30636124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Case Studies and Real-World Application</a:t>
            </a:r>
          </a:p>
          <a:p>
            <a:r>
              <a:rPr lang="en-GB" sz="1200" kern="1200" dirty="0">
                <a:solidFill>
                  <a:schemeClr val="tx1"/>
                </a:solidFill>
                <a:effectLst/>
                <a:latin typeface="+mn-lt"/>
                <a:ea typeface="+mn-ea"/>
                <a:cs typeface="+mn-cs"/>
              </a:rPr>
              <a:t>Equally, in Scotland, Technology Enabled Care Services (TECS) involve telecare and remote monitoring to help people in their later care. It has been shown that TECS can decrease emergency hospitalisation and help intervene at the earliest possible moment in case of falls or medication errors (O’Sullivan, 2024). Such programmes are also related to the theory of activity since they allow older people to stay active and connected in their societies. Based on the two experiences, it can be seen that technology and combined and preventative models can work best with the assistance of trained employees and with a focus on individual requirements and support empowerment and wellbeing following the national policy goals.</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C88813D-173F-4732-BDB5-EF5A94894657}" type="slidenum">
              <a:rPr lang="en-US" smtClean="0"/>
              <a:t>14</a:t>
            </a:fld>
            <a:endParaRPr lang="en-US"/>
          </a:p>
        </p:txBody>
      </p:sp>
    </p:spTree>
    <p:extLst>
      <p:ext uri="{BB962C8B-B14F-4D97-AF65-F5344CB8AC3E}">
        <p14:creationId xmlns:p14="http://schemas.microsoft.com/office/powerpoint/2010/main" val="5188954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Recommendations</a:t>
            </a:r>
          </a:p>
          <a:p>
            <a:r>
              <a:rPr lang="en-GB" sz="1200" kern="1200" dirty="0">
                <a:solidFill>
                  <a:schemeClr val="tx1"/>
                </a:solidFill>
                <a:effectLst/>
                <a:latin typeface="+mn-lt"/>
                <a:ea typeface="+mn-ea"/>
                <a:cs typeface="+mn-cs"/>
              </a:rPr>
              <a:t>In order to improve the empowerment and independence of older adults, services should focus on person-centred methods that include co-production in care planning. Studies such as those by </a:t>
            </a:r>
            <a:r>
              <a:rPr lang="en-GB" sz="1200" kern="1200" dirty="0" err="1">
                <a:solidFill>
                  <a:schemeClr val="tx1"/>
                </a:solidFill>
                <a:effectLst/>
                <a:latin typeface="+mn-lt"/>
                <a:ea typeface="+mn-ea"/>
                <a:cs typeface="+mn-cs"/>
              </a:rPr>
              <a:t>Ladin</a:t>
            </a:r>
            <a:r>
              <a:rPr lang="en-GB" sz="1200" kern="1200" dirty="0">
                <a:solidFill>
                  <a:schemeClr val="tx1"/>
                </a:solidFill>
                <a:effectLst/>
                <a:latin typeface="+mn-lt"/>
                <a:ea typeface="+mn-ea"/>
                <a:cs typeface="+mn-cs"/>
              </a:rPr>
              <a:t> et al. (2023) claim that having older adults in decision-making enhances planning compliance and makes them feel in control, however in reality, it is possible to state that co-production in the UK does not always exist in local authorities. Social isolation and wellbeing can be enhanced by strengthening community support with social prescribing and peer support groups (Luxury of Ageing, 2024). As evidenced by Mackenzie and </a:t>
            </a:r>
            <a:r>
              <a:rPr lang="en-GB" sz="1200" kern="1200" dirty="0" err="1">
                <a:solidFill>
                  <a:schemeClr val="tx1"/>
                </a:solidFill>
                <a:effectLst/>
                <a:latin typeface="+mn-lt"/>
                <a:ea typeface="+mn-ea"/>
                <a:cs typeface="+mn-cs"/>
              </a:rPr>
              <a:t>Abdulrazaq</a:t>
            </a:r>
            <a:r>
              <a:rPr lang="en-GB" sz="1200" kern="1200" dirty="0">
                <a:solidFill>
                  <a:schemeClr val="tx1"/>
                </a:solidFill>
                <a:effectLst/>
                <a:latin typeface="+mn-lt"/>
                <a:ea typeface="+mn-ea"/>
                <a:cs typeface="+mn-cs"/>
              </a:rPr>
              <a:t> (2021), the connection of older adults to the community and participation in voluntary services results in the practical enhancement of mental health and engagement.</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C88813D-173F-4732-BDB5-EF5A94894657}" type="slidenum">
              <a:rPr lang="en-US" smtClean="0"/>
              <a:t>15</a:t>
            </a:fld>
            <a:endParaRPr lang="en-US"/>
          </a:p>
        </p:txBody>
      </p:sp>
    </p:spTree>
    <p:extLst>
      <p:ext uri="{BB962C8B-B14F-4D97-AF65-F5344CB8AC3E}">
        <p14:creationId xmlns:p14="http://schemas.microsoft.com/office/powerpoint/2010/main" val="31734756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Recommendations</a:t>
            </a:r>
          </a:p>
          <a:p>
            <a:r>
              <a:rPr lang="en-GB" sz="1200" kern="1200" dirty="0">
                <a:solidFill>
                  <a:schemeClr val="tx1"/>
                </a:solidFill>
                <a:effectLst/>
                <a:latin typeface="+mn-lt"/>
                <a:ea typeface="+mn-ea"/>
                <a:cs typeface="+mn-cs"/>
              </a:rPr>
              <a:t>The use of technology, including telehealth, smart home devices, and fall detection systems, could promote independence, though, as GS and Ab Karim (2024) observe, there is a need to address digital literacy and affordability rates to achieve its adoption. The development of the workforce is also essential; geriatric care and empowerment training will help the staff provide personalised and dignity-centred care (</a:t>
            </a:r>
            <a:r>
              <a:rPr lang="en-GB" sz="1200" kern="1200" dirty="0" err="1">
                <a:solidFill>
                  <a:schemeClr val="tx1"/>
                </a:solidFill>
                <a:effectLst/>
                <a:latin typeface="+mn-lt"/>
                <a:ea typeface="+mn-ea"/>
                <a:cs typeface="+mn-cs"/>
              </a:rPr>
              <a:t>Alsararatee</a:t>
            </a:r>
            <a:r>
              <a:rPr lang="en-GB" sz="1200" kern="1200" dirty="0">
                <a:solidFill>
                  <a:schemeClr val="tx1"/>
                </a:solidFill>
                <a:effectLst/>
                <a:latin typeface="+mn-lt"/>
                <a:ea typeface="+mn-ea"/>
                <a:cs typeface="+mn-cs"/>
              </a:rPr>
              <a:t>, 2025). The policy measures must focus on financing home care and increasing the availability of rehabilitation services, covering equity and service delivery gaps. The introduction of the Age-Friendly Communities model in town in the United Kingdom offers a feasible example of implementing community engagement, access to transport and housing, and ensuring independence and social inclusion (Age UK, 2019). Altogether, these measures support the importance of the integrated, personalised, and resource-adequate interventions to empower older adults.</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C88813D-173F-4732-BDB5-EF5A94894657}" type="slidenum">
              <a:rPr lang="en-US" smtClean="0"/>
              <a:t>16</a:t>
            </a:fld>
            <a:endParaRPr lang="en-US"/>
          </a:p>
        </p:txBody>
      </p:sp>
    </p:spTree>
    <p:extLst>
      <p:ext uri="{BB962C8B-B14F-4D97-AF65-F5344CB8AC3E}">
        <p14:creationId xmlns:p14="http://schemas.microsoft.com/office/powerpoint/2010/main" val="14363810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Conclusion</a:t>
            </a:r>
          </a:p>
          <a:p>
            <a:r>
              <a:rPr lang="en-GB" sz="1200" kern="1200" dirty="0">
                <a:solidFill>
                  <a:schemeClr val="tx1"/>
                </a:solidFill>
                <a:effectLst/>
                <a:latin typeface="+mn-lt"/>
                <a:ea typeface="+mn-ea"/>
                <a:cs typeface="+mn-cs"/>
              </a:rPr>
              <a:t>Elderly persons in the UK need care and support that are supportive in maintaining functional ability, independence and social participation, and in meeting the physical, cognitive and emotional needs. The existing strategies, such as home care, community programmes, assistive technologies, and rehabilitation services, show the advantages in ensuring wellbeing, but tend to be restricted due to the labour shortages, geographical disparities, and access barriers. The principles of empowerment and person-centred care are still at the core of support but applied in an inconsistent way. The services delivered by considering an integrated, evidence-based, and locally-specific approach to service provision must be enforced by a sound policy and financial sustainability model so that older adults can live safely, independently, and meaningfully. </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C88813D-173F-4732-BDB5-EF5A94894657}" type="slidenum">
              <a:rPr lang="en-US" smtClean="0"/>
              <a:t>17</a:t>
            </a:fld>
            <a:endParaRPr lang="en-US"/>
          </a:p>
        </p:txBody>
      </p:sp>
    </p:spTree>
    <p:extLst>
      <p:ext uri="{BB962C8B-B14F-4D97-AF65-F5344CB8AC3E}">
        <p14:creationId xmlns:p14="http://schemas.microsoft.com/office/powerpoint/2010/main" val="27440104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u="sng" kern="1200" dirty="0">
                <a:solidFill>
                  <a:schemeClr val="tx1"/>
                </a:solidFill>
                <a:effectLst/>
                <a:latin typeface="+mn-lt"/>
                <a:ea typeface="+mn-ea"/>
                <a:cs typeface="+mn-cs"/>
              </a:rPr>
              <a:t>References</a:t>
            </a:r>
            <a:endParaRPr lang="en-GB"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Age UK (2019). </a:t>
            </a:r>
            <a:r>
              <a:rPr lang="en-GB" sz="1200" i="1" kern="1200" dirty="0">
                <a:solidFill>
                  <a:schemeClr val="tx1"/>
                </a:solidFill>
                <a:effectLst/>
                <a:latin typeface="+mn-lt"/>
                <a:ea typeface="+mn-ea"/>
                <a:cs typeface="+mn-cs"/>
              </a:rPr>
              <a:t>Policy Position Paper Age-friendly communities</a:t>
            </a:r>
            <a:r>
              <a:rPr lang="en-GB" sz="1200" kern="1200" dirty="0">
                <a:solidFill>
                  <a:schemeClr val="tx1"/>
                </a:solidFill>
                <a:effectLst/>
                <a:latin typeface="+mn-lt"/>
                <a:ea typeface="+mn-ea"/>
                <a:cs typeface="+mn-cs"/>
              </a:rPr>
              <a:t>. [online] Available at: </a:t>
            </a:r>
            <a:r>
              <a:rPr lang="en-GB" sz="1200" u="sng" kern="1200" dirty="0">
                <a:solidFill>
                  <a:schemeClr val="tx1"/>
                </a:solidFill>
                <a:effectLst/>
                <a:latin typeface="+mn-lt"/>
                <a:ea typeface="+mn-ea"/>
                <a:cs typeface="+mn-cs"/>
                <a:hlinkClick r:id="rId3"/>
              </a:rPr>
              <a:t>https://www.ageuk.org.uk/siteassets/documents/policy-positions/housing-and-homes/ppp_age_friendly_neighbourhood_england.pdf</a:t>
            </a:r>
            <a:r>
              <a:rPr lang="en-GB" sz="1200" kern="1200" dirty="0">
                <a:solidFill>
                  <a:schemeClr val="tx1"/>
                </a:solidFill>
                <a:effectLst/>
                <a:latin typeface="+mn-lt"/>
                <a:ea typeface="+mn-ea"/>
                <a:cs typeface="+mn-cs"/>
              </a:rPr>
              <a:t> [Accessed 3 Feb. 2026].</a:t>
            </a:r>
          </a:p>
          <a:p>
            <a:r>
              <a:rPr lang="en-GB" sz="1200" kern="1200" dirty="0">
                <a:solidFill>
                  <a:schemeClr val="tx1"/>
                </a:solidFill>
                <a:effectLst/>
                <a:latin typeface="+mn-lt"/>
                <a:ea typeface="+mn-ea"/>
                <a:cs typeface="+mn-cs"/>
              </a:rPr>
              <a:t>Age UK (2024). </a:t>
            </a:r>
            <a:r>
              <a:rPr lang="en-GB" sz="1200" i="1" kern="1200" dirty="0">
                <a:solidFill>
                  <a:schemeClr val="tx1"/>
                </a:solidFill>
                <a:effectLst/>
                <a:latin typeface="+mn-lt"/>
                <a:ea typeface="+mn-ea"/>
                <a:cs typeface="+mn-cs"/>
              </a:rPr>
              <a:t>AGE UK’S NEW REPORT SHOWS ‘YOU ARE NOT ALONE IN FEELING LONELY’</a:t>
            </a:r>
            <a:r>
              <a:rPr lang="en-GB" sz="1200" kern="1200" dirty="0">
                <a:solidFill>
                  <a:schemeClr val="tx1"/>
                </a:solidFill>
                <a:effectLst/>
                <a:latin typeface="+mn-lt"/>
                <a:ea typeface="+mn-ea"/>
                <a:cs typeface="+mn-cs"/>
              </a:rPr>
              <a:t>. [online] Age UK. Available at: </a:t>
            </a:r>
            <a:r>
              <a:rPr lang="en-GB" sz="1200" u="sng" kern="1200" dirty="0">
                <a:solidFill>
                  <a:schemeClr val="tx1"/>
                </a:solidFill>
                <a:effectLst/>
                <a:latin typeface="+mn-lt"/>
                <a:ea typeface="+mn-ea"/>
                <a:cs typeface="+mn-cs"/>
                <a:hlinkClick r:id="rId4"/>
              </a:rPr>
              <a:t>https://www.ageuk.org.uk/latest-press/articles/age-uks-new-report-shows-you-are-not-alone-in-feeling-lonely/</a:t>
            </a:r>
            <a:r>
              <a:rPr lang="en-GB" sz="1200" kern="1200" dirty="0">
                <a:solidFill>
                  <a:schemeClr val="tx1"/>
                </a:solidFill>
                <a:effectLst/>
                <a:latin typeface="+mn-lt"/>
                <a:ea typeface="+mn-ea"/>
                <a:cs typeface="+mn-cs"/>
              </a:rPr>
              <a:t> [Accessed 25 Feb. 2026].</a:t>
            </a:r>
          </a:p>
          <a:p>
            <a:r>
              <a:rPr lang="en-GB" sz="1200" kern="1200" dirty="0" err="1">
                <a:solidFill>
                  <a:schemeClr val="tx1"/>
                </a:solidFill>
                <a:effectLst/>
                <a:latin typeface="+mn-lt"/>
                <a:ea typeface="+mn-ea"/>
                <a:cs typeface="+mn-cs"/>
              </a:rPr>
              <a:t>Akter</a:t>
            </a:r>
            <a:r>
              <a:rPr lang="en-GB" sz="1200" kern="1200" dirty="0">
                <a:solidFill>
                  <a:schemeClr val="tx1"/>
                </a:solidFill>
                <a:effectLst/>
                <a:latin typeface="+mn-lt"/>
                <a:ea typeface="+mn-ea"/>
                <a:cs typeface="+mn-cs"/>
              </a:rPr>
              <a:t>, N., (2026). Direct care nursing staff's perceptions of nursing workforce shortage while </a:t>
            </a:r>
            <a:r>
              <a:rPr lang="en-GB" sz="1200" kern="1200" dirty="0" err="1">
                <a:solidFill>
                  <a:schemeClr val="tx1"/>
                </a:solidFill>
                <a:effectLst/>
                <a:latin typeface="+mn-lt"/>
                <a:ea typeface="+mn-ea"/>
                <a:cs typeface="+mn-cs"/>
              </a:rPr>
              <a:t>honoring</a:t>
            </a:r>
            <a:r>
              <a:rPr lang="en-GB" sz="1200" kern="1200" dirty="0">
                <a:solidFill>
                  <a:schemeClr val="tx1"/>
                </a:solidFill>
                <a:effectLst/>
                <a:latin typeface="+mn-lt"/>
                <a:ea typeface="+mn-ea"/>
                <a:cs typeface="+mn-cs"/>
              </a:rPr>
              <a:t> resident's care preferences in nursing homes.</a:t>
            </a:r>
          </a:p>
          <a:p>
            <a:r>
              <a:rPr lang="en-GB" sz="1200" kern="1200" dirty="0" err="1">
                <a:solidFill>
                  <a:schemeClr val="tx1"/>
                </a:solidFill>
                <a:effectLst/>
                <a:latin typeface="+mn-lt"/>
                <a:ea typeface="+mn-ea"/>
                <a:cs typeface="+mn-cs"/>
              </a:rPr>
              <a:t>Alsararatee</a:t>
            </a:r>
            <a:r>
              <a:rPr lang="en-GB" sz="1200" kern="1200" dirty="0">
                <a:solidFill>
                  <a:schemeClr val="tx1"/>
                </a:solidFill>
                <a:effectLst/>
                <a:latin typeface="+mn-lt"/>
                <a:ea typeface="+mn-ea"/>
                <a:cs typeface="+mn-cs"/>
              </a:rPr>
              <a:t>, H.H., (2025). The contribution of advanced practitioners to equitable and person-centred continence care. British Journal of Nursing, 34(22), pp.1110-1116.</a:t>
            </a:r>
          </a:p>
          <a:p>
            <a:r>
              <a:rPr lang="en-GB" sz="1200" kern="1200" dirty="0">
                <a:solidFill>
                  <a:schemeClr val="tx1"/>
                </a:solidFill>
                <a:effectLst/>
                <a:latin typeface="+mn-lt"/>
                <a:ea typeface="+mn-ea"/>
                <a:cs typeface="+mn-cs"/>
              </a:rPr>
              <a:t>Ameen, O.M. and </a:t>
            </a:r>
            <a:r>
              <a:rPr lang="en-GB" sz="1200" kern="1200" dirty="0" err="1">
                <a:solidFill>
                  <a:schemeClr val="tx1"/>
                </a:solidFill>
                <a:effectLst/>
                <a:latin typeface="+mn-lt"/>
                <a:ea typeface="+mn-ea"/>
                <a:cs typeface="+mn-cs"/>
              </a:rPr>
              <a:t>Taqa</a:t>
            </a:r>
            <a:r>
              <a:rPr lang="en-GB" sz="1200" kern="1200" dirty="0">
                <a:solidFill>
                  <a:schemeClr val="tx1"/>
                </a:solidFill>
                <a:effectLst/>
                <a:latin typeface="+mn-lt"/>
                <a:ea typeface="+mn-ea"/>
                <a:cs typeface="+mn-cs"/>
              </a:rPr>
              <a:t>, G.A., (2024). Understanding the multifaceted process of aging: theories, mechanisms, and implications for treatment. </a:t>
            </a:r>
            <a:r>
              <a:rPr lang="en-GB" sz="1200" i="1" kern="1200" dirty="0">
                <a:solidFill>
                  <a:schemeClr val="tx1"/>
                </a:solidFill>
                <a:effectLst/>
                <a:latin typeface="+mn-lt"/>
                <a:ea typeface="+mn-ea"/>
                <a:cs typeface="+mn-cs"/>
              </a:rPr>
              <a:t>Al-Salam J Med Sci</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a:t>
            </a:r>
            <a:r>
              <a:rPr lang="en-GB" sz="1200" kern="1200" dirty="0">
                <a:solidFill>
                  <a:schemeClr val="tx1"/>
                </a:solidFill>
                <a:effectLst/>
                <a:latin typeface="+mn-lt"/>
                <a:ea typeface="+mn-ea"/>
                <a:cs typeface="+mn-cs"/>
              </a:rPr>
              <a:t>(2), pp.78-86.</a:t>
            </a:r>
          </a:p>
          <a:p>
            <a:r>
              <a:rPr lang="en-GB" sz="1200" kern="1200" dirty="0">
                <a:solidFill>
                  <a:schemeClr val="tx1"/>
                </a:solidFill>
                <a:effectLst/>
                <a:latin typeface="+mn-lt"/>
                <a:ea typeface="+mn-ea"/>
                <a:cs typeface="+mn-cs"/>
              </a:rPr>
              <a:t>Barton, C., Sturge, G. and Harker, R. (2024). </a:t>
            </a:r>
            <a:r>
              <a:rPr lang="en-GB" sz="1200" i="1" kern="1200" dirty="0">
                <a:solidFill>
                  <a:schemeClr val="tx1"/>
                </a:solidFill>
                <a:effectLst/>
                <a:latin typeface="+mn-lt"/>
                <a:ea typeface="+mn-ea"/>
                <a:cs typeface="+mn-cs"/>
              </a:rPr>
              <a:t>The UK’s changing population</a:t>
            </a:r>
            <a:r>
              <a:rPr lang="en-GB" sz="1200" kern="1200" dirty="0">
                <a:solidFill>
                  <a:schemeClr val="tx1"/>
                </a:solidFill>
                <a:effectLst/>
                <a:latin typeface="+mn-lt"/>
                <a:ea typeface="+mn-ea"/>
                <a:cs typeface="+mn-cs"/>
              </a:rPr>
              <a:t>. [online] House of Commons Library. Available at: </a:t>
            </a:r>
            <a:r>
              <a:rPr lang="en-GB" sz="1200" u="sng" kern="1200" dirty="0">
                <a:solidFill>
                  <a:schemeClr val="tx1"/>
                </a:solidFill>
                <a:effectLst/>
                <a:latin typeface="+mn-lt"/>
                <a:ea typeface="+mn-ea"/>
                <a:cs typeface="+mn-cs"/>
                <a:hlinkClick r:id="rId5"/>
              </a:rPr>
              <a:t>https://commonslibrary.parliament.uk/the-uks-changing-population/</a:t>
            </a:r>
            <a:r>
              <a:rPr lang="en-GB" sz="1200" kern="1200" dirty="0">
                <a:solidFill>
                  <a:schemeClr val="tx1"/>
                </a:solidFill>
                <a:effectLst/>
                <a:latin typeface="+mn-lt"/>
                <a:ea typeface="+mn-ea"/>
                <a:cs typeface="+mn-cs"/>
              </a:rPr>
              <a:t> [Accessed 27 Jan. 2026].</a:t>
            </a:r>
          </a:p>
          <a:p>
            <a:r>
              <a:rPr lang="en-GB" sz="1200" kern="1200" dirty="0" err="1">
                <a:solidFill>
                  <a:schemeClr val="tx1"/>
                </a:solidFill>
                <a:effectLst/>
                <a:latin typeface="+mn-lt"/>
                <a:ea typeface="+mn-ea"/>
                <a:cs typeface="+mn-cs"/>
              </a:rPr>
              <a:t>Bottery</a:t>
            </a:r>
            <a:r>
              <a:rPr lang="en-GB" sz="1200" kern="1200" dirty="0">
                <a:solidFill>
                  <a:schemeClr val="tx1"/>
                </a:solidFill>
                <a:effectLst/>
                <a:latin typeface="+mn-lt"/>
                <a:ea typeface="+mn-ea"/>
                <a:cs typeface="+mn-cs"/>
              </a:rPr>
              <a:t>, S. and Arnold, S. (2025). </a:t>
            </a:r>
            <a:r>
              <a:rPr lang="en-GB" sz="1200" i="1" kern="1200" dirty="0">
                <a:solidFill>
                  <a:schemeClr val="tx1"/>
                </a:solidFill>
                <a:effectLst/>
                <a:latin typeface="+mn-lt"/>
                <a:ea typeface="+mn-ea"/>
                <a:cs typeface="+mn-cs"/>
              </a:rPr>
              <a:t>Delayed Discharges: Why It’s Hard To Say How Many Are Due To Social Care Capacity | The King’s Fund</a:t>
            </a:r>
            <a:r>
              <a:rPr lang="en-GB" sz="1200" kern="1200" dirty="0">
                <a:solidFill>
                  <a:schemeClr val="tx1"/>
                </a:solidFill>
                <a:effectLst/>
                <a:latin typeface="+mn-lt"/>
                <a:ea typeface="+mn-ea"/>
                <a:cs typeface="+mn-cs"/>
              </a:rPr>
              <a:t>. [online] The King’s Fund. Available at: </a:t>
            </a:r>
            <a:r>
              <a:rPr lang="en-GB" sz="1200" u="sng" kern="1200" dirty="0">
                <a:solidFill>
                  <a:schemeClr val="tx1"/>
                </a:solidFill>
                <a:effectLst/>
                <a:latin typeface="+mn-lt"/>
                <a:ea typeface="+mn-ea"/>
                <a:cs typeface="+mn-cs"/>
                <a:hlinkClick r:id="rId6"/>
              </a:rPr>
              <a:t>https://www.kingsfund.org.uk/insight-and-analysis/blogs/delayed-discharges-social-care-capacity</a:t>
            </a:r>
            <a:r>
              <a:rPr lang="en-GB" sz="1200" kern="1200" dirty="0">
                <a:solidFill>
                  <a:schemeClr val="tx1"/>
                </a:solidFill>
                <a:effectLst/>
                <a:latin typeface="+mn-lt"/>
                <a:ea typeface="+mn-ea"/>
                <a:cs typeface="+mn-cs"/>
              </a:rPr>
              <a:t> [Accessed 25 Feb. 2026].</a:t>
            </a:r>
          </a:p>
          <a:p>
            <a:r>
              <a:rPr lang="en-GB" sz="1200" kern="1200" dirty="0">
                <a:solidFill>
                  <a:schemeClr val="tx1"/>
                </a:solidFill>
                <a:effectLst/>
                <a:latin typeface="+mn-lt"/>
                <a:ea typeface="+mn-ea"/>
                <a:cs typeface="+mn-cs"/>
              </a:rPr>
              <a:t>Brookman, R., Parker, S., </a:t>
            </a:r>
            <a:r>
              <a:rPr lang="en-GB" sz="1200" kern="1200" dirty="0" err="1">
                <a:solidFill>
                  <a:schemeClr val="tx1"/>
                </a:solidFill>
                <a:effectLst/>
                <a:latin typeface="+mn-lt"/>
                <a:ea typeface="+mn-ea"/>
                <a:cs typeface="+mn-cs"/>
              </a:rPr>
              <a:t>Hoon</a:t>
            </a:r>
            <a:r>
              <a:rPr lang="en-GB" sz="1200" kern="1200" dirty="0">
                <a:solidFill>
                  <a:schemeClr val="tx1"/>
                </a:solidFill>
                <a:effectLst/>
                <a:latin typeface="+mn-lt"/>
                <a:ea typeface="+mn-ea"/>
                <a:cs typeface="+mn-cs"/>
              </a:rPr>
              <a:t>, L., Ono, A., </a:t>
            </a:r>
            <a:r>
              <a:rPr lang="en-GB" sz="1200" kern="1200" dirty="0" err="1">
                <a:solidFill>
                  <a:schemeClr val="tx1"/>
                </a:solidFill>
                <a:effectLst/>
                <a:latin typeface="+mn-lt"/>
                <a:ea typeface="+mn-ea"/>
                <a:cs typeface="+mn-cs"/>
              </a:rPr>
              <a:t>Fukayama</a:t>
            </a:r>
            <a:r>
              <a:rPr lang="en-GB" sz="1200" kern="1200" dirty="0">
                <a:solidFill>
                  <a:schemeClr val="tx1"/>
                </a:solidFill>
                <a:effectLst/>
                <a:latin typeface="+mn-lt"/>
                <a:ea typeface="+mn-ea"/>
                <a:cs typeface="+mn-cs"/>
              </a:rPr>
              <a:t>, A., Matsukawa, H. and Harris, C.B., (2023). Technology for dementia care: what would good technology look like and do, from carers’ perspectives?. </a:t>
            </a:r>
            <a:r>
              <a:rPr lang="en-GB" sz="1200" i="1" kern="1200" dirty="0">
                <a:solidFill>
                  <a:schemeClr val="tx1"/>
                </a:solidFill>
                <a:effectLst/>
                <a:latin typeface="+mn-lt"/>
                <a:ea typeface="+mn-ea"/>
                <a:cs typeface="+mn-cs"/>
              </a:rPr>
              <a:t>BMC geriatrics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23</a:t>
            </a:r>
            <a:r>
              <a:rPr lang="en-GB" sz="1200" kern="1200" dirty="0">
                <a:solidFill>
                  <a:schemeClr val="tx1"/>
                </a:solidFill>
                <a:effectLst/>
                <a:latin typeface="+mn-lt"/>
                <a:ea typeface="+mn-ea"/>
                <a:cs typeface="+mn-cs"/>
              </a:rPr>
              <a:t>(1), p.867.</a:t>
            </a:r>
          </a:p>
          <a:p>
            <a:r>
              <a:rPr lang="en-GB" sz="1200" kern="1200" dirty="0">
                <a:solidFill>
                  <a:schemeClr val="tx1"/>
                </a:solidFill>
                <a:effectLst/>
                <a:latin typeface="+mn-lt"/>
                <a:ea typeface="+mn-ea"/>
                <a:cs typeface="+mn-cs"/>
              </a:rPr>
              <a:t>Cao, X., Ma, C., Zheng, Z., He, L., Hao, M., Chen, X., Crimmins, E.M., Gill, T.M., Levine, M.E. and Liu, Z., (2022). Contribution of life course circumstances to the acceleration of phenotypic and functional aging: a retrospective study. </a:t>
            </a:r>
            <a:r>
              <a:rPr lang="en-GB" sz="1200" i="1" kern="1200" dirty="0">
                <a:solidFill>
                  <a:schemeClr val="tx1"/>
                </a:solidFill>
                <a:effectLst/>
                <a:latin typeface="+mn-lt"/>
                <a:ea typeface="+mn-ea"/>
                <a:cs typeface="+mn-cs"/>
              </a:rPr>
              <a:t>EClinicalMedicine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51</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Carers UK (2023). </a:t>
            </a:r>
            <a:r>
              <a:rPr lang="en-GB" sz="1200" i="1" kern="1200" dirty="0">
                <a:solidFill>
                  <a:schemeClr val="tx1"/>
                </a:solidFill>
                <a:effectLst/>
                <a:latin typeface="+mn-lt"/>
                <a:ea typeface="+mn-ea"/>
                <a:cs typeface="+mn-cs"/>
              </a:rPr>
              <a:t>The impact of caring on: health State of Caring 2023</a:t>
            </a:r>
            <a:r>
              <a:rPr lang="en-GB" sz="1200" kern="1200" dirty="0">
                <a:solidFill>
                  <a:schemeClr val="tx1"/>
                </a:solidFill>
                <a:effectLst/>
                <a:latin typeface="+mn-lt"/>
                <a:ea typeface="+mn-ea"/>
                <a:cs typeface="+mn-cs"/>
              </a:rPr>
              <a:t>. [online] Available at: </a:t>
            </a:r>
            <a:r>
              <a:rPr lang="en-GB" sz="1200" u="sng" kern="1200" dirty="0">
                <a:solidFill>
                  <a:schemeClr val="tx1"/>
                </a:solidFill>
                <a:effectLst/>
                <a:latin typeface="+mn-lt"/>
                <a:ea typeface="+mn-ea"/>
                <a:cs typeface="+mn-cs"/>
                <a:hlinkClick r:id="rId7"/>
              </a:rPr>
              <a:t>https://www.carersuk.org/media/xgwlj0gn/soc23-health-report_web.pdf</a:t>
            </a:r>
            <a:r>
              <a:rPr lang="en-GB" sz="1200" kern="1200" dirty="0">
                <a:solidFill>
                  <a:schemeClr val="tx1"/>
                </a:solidFill>
                <a:effectLst/>
                <a:latin typeface="+mn-lt"/>
                <a:ea typeface="+mn-ea"/>
                <a:cs typeface="+mn-cs"/>
              </a:rPr>
              <a:t> [Accessed 25 Feb. 2026].</a:t>
            </a:r>
          </a:p>
          <a:p>
            <a:r>
              <a:rPr lang="en-GB" sz="1200" kern="1200" dirty="0" err="1">
                <a:solidFill>
                  <a:schemeClr val="tx1"/>
                </a:solidFill>
                <a:effectLst/>
                <a:latin typeface="+mn-lt"/>
                <a:ea typeface="+mn-ea"/>
                <a:cs typeface="+mn-cs"/>
              </a:rPr>
              <a:t>Colloca</a:t>
            </a:r>
            <a:r>
              <a:rPr lang="en-GB" sz="1200" kern="1200" dirty="0">
                <a:solidFill>
                  <a:schemeClr val="tx1"/>
                </a:solidFill>
                <a:effectLst/>
                <a:latin typeface="+mn-lt"/>
                <a:ea typeface="+mn-ea"/>
                <a:cs typeface="+mn-cs"/>
              </a:rPr>
              <a:t>, G., Di Capua, B., </a:t>
            </a:r>
            <a:r>
              <a:rPr lang="en-GB" sz="1200" kern="1200" dirty="0" err="1">
                <a:solidFill>
                  <a:schemeClr val="tx1"/>
                </a:solidFill>
                <a:effectLst/>
                <a:latin typeface="+mn-lt"/>
                <a:ea typeface="+mn-ea"/>
                <a:cs typeface="+mn-cs"/>
              </a:rPr>
              <a:t>Bellieni</a:t>
            </a:r>
            <a:r>
              <a:rPr lang="en-GB" sz="1200" kern="1200" dirty="0">
                <a:solidFill>
                  <a:schemeClr val="tx1"/>
                </a:solidFill>
                <a:effectLst/>
                <a:latin typeface="+mn-lt"/>
                <a:ea typeface="+mn-ea"/>
                <a:cs typeface="+mn-cs"/>
              </a:rPr>
              <a:t>, A., Fusco, D., </a:t>
            </a:r>
            <a:r>
              <a:rPr lang="en-GB" sz="1200" kern="1200" dirty="0" err="1">
                <a:solidFill>
                  <a:schemeClr val="tx1"/>
                </a:solidFill>
                <a:effectLst/>
                <a:latin typeface="+mn-lt"/>
                <a:ea typeface="+mn-ea"/>
                <a:cs typeface="+mn-cs"/>
              </a:rPr>
              <a:t>Ciciarello</a:t>
            </a:r>
            <a:r>
              <a:rPr lang="en-GB" sz="1200" kern="1200" dirty="0">
                <a:solidFill>
                  <a:schemeClr val="tx1"/>
                </a:solidFill>
                <a:effectLst/>
                <a:latin typeface="+mn-lt"/>
                <a:ea typeface="+mn-ea"/>
                <a:cs typeface="+mn-cs"/>
              </a:rPr>
              <a:t>, F., </a:t>
            </a:r>
            <a:r>
              <a:rPr lang="en-GB" sz="1200" kern="1200" dirty="0" err="1">
                <a:solidFill>
                  <a:schemeClr val="tx1"/>
                </a:solidFill>
                <a:effectLst/>
                <a:latin typeface="+mn-lt"/>
                <a:ea typeface="+mn-ea"/>
                <a:cs typeface="+mn-cs"/>
              </a:rPr>
              <a:t>Tagliaferri</a:t>
            </a:r>
            <a:r>
              <a:rPr lang="en-GB" sz="1200" kern="1200" dirty="0">
                <a:solidFill>
                  <a:schemeClr val="tx1"/>
                </a:solidFill>
                <a:effectLst/>
                <a:latin typeface="+mn-lt"/>
                <a:ea typeface="+mn-ea"/>
                <a:cs typeface="+mn-cs"/>
              </a:rPr>
              <a:t>, L., </a:t>
            </a:r>
            <a:r>
              <a:rPr lang="en-GB" sz="1200" kern="1200" dirty="0" err="1">
                <a:solidFill>
                  <a:schemeClr val="tx1"/>
                </a:solidFill>
                <a:effectLst/>
                <a:latin typeface="+mn-lt"/>
                <a:ea typeface="+mn-ea"/>
                <a:cs typeface="+mn-cs"/>
              </a:rPr>
              <a:t>Valentini</a:t>
            </a:r>
            <a:r>
              <a:rPr lang="en-GB" sz="1200" kern="1200" dirty="0">
                <a:solidFill>
                  <a:schemeClr val="tx1"/>
                </a:solidFill>
                <a:effectLst/>
                <a:latin typeface="+mn-lt"/>
                <a:ea typeface="+mn-ea"/>
                <a:cs typeface="+mn-cs"/>
              </a:rPr>
              <a:t>, V. and </a:t>
            </a:r>
            <a:r>
              <a:rPr lang="en-GB" sz="1200" kern="1200" dirty="0" err="1">
                <a:solidFill>
                  <a:schemeClr val="tx1"/>
                </a:solidFill>
                <a:effectLst/>
                <a:latin typeface="+mn-lt"/>
                <a:ea typeface="+mn-ea"/>
                <a:cs typeface="+mn-cs"/>
              </a:rPr>
              <a:t>Balducci</a:t>
            </a:r>
            <a:r>
              <a:rPr lang="en-GB" sz="1200" kern="1200" dirty="0">
                <a:solidFill>
                  <a:schemeClr val="tx1"/>
                </a:solidFill>
                <a:effectLst/>
                <a:latin typeface="+mn-lt"/>
                <a:ea typeface="+mn-ea"/>
                <a:cs typeface="+mn-cs"/>
              </a:rPr>
              <a:t>, L., (2020). Biological and functional biomarkers of aging: definition, characteristics, and how they can impact everyday cancer treatment. </a:t>
            </a:r>
            <a:r>
              <a:rPr lang="en-GB" sz="1200" i="1" kern="1200" dirty="0">
                <a:solidFill>
                  <a:schemeClr val="tx1"/>
                </a:solidFill>
                <a:effectLst/>
                <a:latin typeface="+mn-lt"/>
                <a:ea typeface="+mn-ea"/>
                <a:cs typeface="+mn-cs"/>
              </a:rPr>
              <a:t>Current Oncology Reports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22</a:t>
            </a:r>
            <a:r>
              <a:rPr lang="en-GB" sz="1200" kern="1200" dirty="0">
                <a:solidFill>
                  <a:schemeClr val="tx1"/>
                </a:solidFill>
                <a:effectLst/>
                <a:latin typeface="+mn-lt"/>
                <a:ea typeface="+mn-ea"/>
                <a:cs typeface="+mn-cs"/>
              </a:rPr>
              <a:t>(11), p.115.</a:t>
            </a:r>
          </a:p>
          <a:p>
            <a:r>
              <a:rPr lang="en-GB" sz="1200" kern="1200" dirty="0">
                <a:solidFill>
                  <a:schemeClr val="tx1"/>
                </a:solidFill>
                <a:effectLst/>
                <a:latin typeface="+mn-lt"/>
                <a:ea typeface="+mn-ea"/>
                <a:cs typeface="+mn-cs"/>
              </a:rPr>
              <a:t>Department of Health and Social Care (2023). </a:t>
            </a:r>
            <a:r>
              <a:rPr lang="en-GB" sz="1200" i="1" kern="1200" dirty="0">
                <a:solidFill>
                  <a:schemeClr val="tx1"/>
                </a:solidFill>
                <a:effectLst/>
                <a:latin typeface="+mn-lt"/>
                <a:ea typeface="+mn-ea"/>
                <a:cs typeface="+mn-cs"/>
              </a:rPr>
              <a:t>Major Conditions strategy: Case for Change and Our Strategic Framework</a:t>
            </a:r>
            <a:r>
              <a:rPr lang="en-GB" sz="1200" kern="1200" dirty="0">
                <a:solidFill>
                  <a:schemeClr val="tx1"/>
                </a:solidFill>
                <a:effectLst/>
                <a:latin typeface="+mn-lt"/>
                <a:ea typeface="+mn-ea"/>
                <a:cs typeface="+mn-cs"/>
              </a:rPr>
              <a:t>. [online] GOV.UK. Available at: </a:t>
            </a:r>
            <a:r>
              <a:rPr lang="en-GB" sz="1200" u="sng" kern="1200" dirty="0">
                <a:solidFill>
                  <a:schemeClr val="tx1"/>
                </a:solidFill>
                <a:effectLst/>
                <a:latin typeface="+mn-lt"/>
                <a:ea typeface="+mn-ea"/>
                <a:cs typeface="+mn-cs"/>
                <a:hlinkClick r:id="rId8"/>
              </a:rPr>
              <a:t>https://www.gov.uk/government/publications/major-conditions-strategy-case-for-change-and-our-strategic-framework/major-conditions-strategy-case-for-change-and-our-strategic-framework--2</a:t>
            </a:r>
            <a:r>
              <a:rPr lang="en-GB" sz="1200" kern="1200" dirty="0">
                <a:solidFill>
                  <a:schemeClr val="tx1"/>
                </a:solidFill>
                <a:effectLst/>
                <a:latin typeface="+mn-lt"/>
                <a:ea typeface="+mn-ea"/>
                <a:cs typeface="+mn-cs"/>
              </a:rPr>
              <a:t> [Accessed 25 Feb. 2026].</a:t>
            </a:r>
          </a:p>
          <a:p>
            <a:r>
              <a:rPr lang="en-GB" sz="1200" kern="1200" dirty="0">
                <a:solidFill>
                  <a:schemeClr val="tx1"/>
                </a:solidFill>
                <a:effectLst/>
                <a:latin typeface="+mn-lt"/>
                <a:ea typeface="+mn-ea"/>
                <a:cs typeface="+mn-cs"/>
              </a:rPr>
              <a:t>England, N.H.S., (2023). </a:t>
            </a:r>
            <a:r>
              <a:rPr lang="en-GB" sz="1200" i="1" kern="1200" dirty="0">
                <a:solidFill>
                  <a:schemeClr val="tx1"/>
                </a:solidFill>
                <a:effectLst/>
                <a:latin typeface="+mn-lt"/>
                <a:ea typeface="+mn-ea"/>
                <a:cs typeface="+mn-cs"/>
              </a:rPr>
              <a:t>NHS long term workforce plan</a:t>
            </a:r>
            <a:r>
              <a:rPr lang="en-GB" sz="1200" kern="1200" dirty="0">
                <a:solidFill>
                  <a:schemeClr val="tx1"/>
                </a:solidFill>
                <a:effectLst/>
                <a:latin typeface="+mn-lt"/>
                <a:ea typeface="+mn-ea"/>
                <a:cs typeface="+mn-cs"/>
              </a:rPr>
              <a:t> [online].</a:t>
            </a:r>
          </a:p>
          <a:p>
            <a:r>
              <a:rPr lang="en-GB" sz="1200" kern="1200" dirty="0" err="1">
                <a:solidFill>
                  <a:schemeClr val="tx1"/>
                </a:solidFill>
                <a:effectLst/>
                <a:latin typeface="+mn-lt"/>
                <a:ea typeface="+mn-ea"/>
                <a:cs typeface="+mn-cs"/>
              </a:rPr>
              <a:t>Finco</a:t>
            </a:r>
            <a:r>
              <a:rPr lang="en-GB" sz="1200" kern="1200" dirty="0">
                <a:solidFill>
                  <a:schemeClr val="tx1"/>
                </a:solidFill>
                <a:effectLst/>
                <a:latin typeface="+mn-lt"/>
                <a:ea typeface="+mn-ea"/>
                <a:cs typeface="+mn-cs"/>
              </a:rPr>
              <a:t>, M.G., Mir, N., Gresham, G. and </a:t>
            </a:r>
            <a:r>
              <a:rPr lang="en-GB" sz="1200" kern="1200" dirty="0" err="1">
                <a:solidFill>
                  <a:schemeClr val="tx1"/>
                </a:solidFill>
                <a:effectLst/>
                <a:latin typeface="+mn-lt"/>
                <a:ea typeface="+mn-ea"/>
                <a:cs typeface="+mn-cs"/>
              </a:rPr>
              <a:t>Huisingh</a:t>
            </a:r>
            <a:r>
              <a:rPr lang="en-GB" sz="1200" kern="1200" dirty="0">
                <a:solidFill>
                  <a:schemeClr val="tx1"/>
                </a:solidFill>
                <a:effectLst/>
                <a:latin typeface="+mn-lt"/>
                <a:ea typeface="+mn-ea"/>
                <a:cs typeface="+mn-cs"/>
              </a:rPr>
              <a:t>-Scheetz, M., (2024). Ethical considerations of digital health technology in older adult care. </a:t>
            </a:r>
            <a:r>
              <a:rPr lang="en-GB" sz="1200" i="1" kern="1200" dirty="0">
                <a:solidFill>
                  <a:schemeClr val="tx1"/>
                </a:solidFill>
                <a:effectLst/>
                <a:latin typeface="+mn-lt"/>
                <a:ea typeface="+mn-ea"/>
                <a:cs typeface="+mn-cs"/>
              </a:rPr>
              <a:t>The Lancet Healthy Longevity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5</a:t>
            </a:r>
            <a:r>
              <a:rPr lang="en-GB" sz="1200" kern="1200" dirty="0">
                <a:solidFill>
                  <a:schemeClr val="tx1"/>
                </a:solidFill>
                <a:effectLst/>
                <a:latin typeface="+mn-lt"/>
                <a:ea typeface="+mn-ea"/>
                <a:cs typeface="+mn-cs"/>
              </a:rPr>
              <a:t>(1), pp.e12-e13.</a:t>
            </a:r>
          </a:p>
          <a:p>
            <a:r>
              <a:rPr lang="en-GB" sz="1200" kern="1200" dirty="0" err="1">
                <a:solidFill>
                  <a:schemeClr val="tx1"/>
                </a:solidFill>
                <a:effectLst/>
                <a:latin typeface="+mn-lt"/>
                <a:ea typeface="+mn-ea"/>
                <a:cs typeface="+mn-cs"/>
              </a:rPr>
              <a:t>Foong</a:t>
            </a:r>
            <a:r>
              <a:rPr lang="en-GB" sz="1200" kern="1200" dirty="0">
                <a:solidFill>
                  <a:schemeClr val="tx1"/>
                </a:solidFill>
                <a:effectLst/>
                <a:latin typeface="+mn-lt"/>
                <a:ea typeface="+mn-ea"/>
                <a:cs typeface="+mn-cs"/>
              </a:rPr>
              <a:t>, H.Y., </a:t>
            </a:r>
            <a:r>
              <a:rPr lang="en-GB" sz="1200" kern="1200" dirty="0" err="1">
                <a:solidFill>
                  <a:schemeClr val="tx1"/>
                </a:solidFill>
                <a:effectLst/>
                <a:latin typeface="+mn-lt"/>
                <a:ea typeface="+mn-ea"/>
                <a:cs typeface="+mn-cs"/>
              </a:rPr>
              <a:t>Siette</a:t>
            </a:r>
            <a:r>
              <a:rPr lang="en-GB" sz="1200" kern="1200" dirty="0">
                <a:solidFill>
                  <a:schemeClr val="tx1"/>
                </a:solidFill>
                <a:effectLst/>
                <a:latin typeface="+mn-lt"/>
                <a:ea typeface="+mn-ea"/>
                <a:cs typeface="+mn-cs"/>
              </a:rPr>
              <a:t>, J. and Jorgensen, M., (2022). Quality indicators for home‐and community‐based aged care: A critical literature review to inform policy directions. </a:t>
            </a:r>
            <a:r>
              <a:rPr lang="en-GB" sz="1200" i="1" kern="1200" dirty="0">
                <a:solidFill>
                  <a:schemeClr val="tx1"/>
                </a:solidFill>
                <a:effectLst/>
                <a:latin typeface="+mn-lt"/>
                <a:ea typeface="+mn-ea"/>
                <a:cs typeface="+mn-cs"/>
              </a:rPr>
              <a:t>Australasian Journal on Ageing</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41</a:t>
            </a:r>
            <a:r>
              <a:rPr lang="en-GB" sz="1200" kern="1200" dirty="0">
                <a:solidFill>
                  <a:schemeClr val="tx1"/>
                </a:solidFill>
                <a:effectLst/>
                <a:latin typeface="+mn-lt"/>
                <a:ea typeface="+mn-ea"/>
                <a:cs typeface="+mn-cs"/>
              </a:rPr>
              <a:t>(3), pp.383-395.</a:t>
            </a:r>
          </a:p>
          <a:p>
            <a:r>
              <a:rPr lang="en-GB" sz="1200" kern="1200" dirty="0">
                <a:solidFill>
                  <a:schemeClr val="tx1"/>
                </a:solidFill>
                <a:effectLst/>
                <a:latin typeface="+mn-lt"/>
                <a:ea typeface="+mn-ea"/>
                <a:cs typeface="+mn-cs"/>
              </a:rPr>
              <a:t>Frailty </a:t>
            </a:r>
            <a:r>
              <a:rPr lang="en-GB" sz="1200" kern="1200" dirty="0" err="1">
                <a:solidFill>
                  <a:schemeClr val="tx1"/>
                </a:solidFill>
                <a:effectLst/>
                <a:latin typeface="+mn-lt"/>
                <a:ea typeface="+mn-ea"/>
                <a:cs typeface="+mn-cs"/>
              </a:rPr>
              <a:t>icare</a:t>
            </a:r>
            <a:r>
              <a:rPr lang="en-GB" sz="1200" kern="1200" dirty="0">
                <a:solidFill>
                  <a:schemeClr val="tx1"/>
                </a:solidFill>
                <a:effectLst/>
                <a:latin typeface="+mn-lt"/>
                <a:ea typeface="+mn-ea"/>
                <a:cs typeface="+mn-cs"/>
              </a:rPr>
              <a:t> (2018). </a:t>
            </a:r>
            <a:r>
              <a:rPr lang="en-GB" sz="1200" i="1" kern="1200" dirty="0">
                <a:solidFill>
                  <a:schemeClr val="tx1"/>
                </a:solidFill>
                <a:effectLst/>
                <a:latin typeface="+mn-lt"/>
                <a:ea typeface="+mn-ea"/>
                <a:cs typeface="+mn-cs"/>
              </a:rPr>
              <a:t>Enhanced Health in Care Homes «I-Care</a:t>
            </a:r>
            <a:r>
              <a:rPr lang="en-GB" sz="1200" kern="1200" dirty="0">
                <a:solidFill>
                  <a:schemeClr val="tx1"/>
                </a:solidFill>
                <a:effectLst/>
                <a:latin typeface="+mn-lt"/>
                <a:ea typeface="+mn-ea"/>
                <a:cs typeface="+mn-cs"/>
              </a:rPr>
              <a:t>. [online] Frailtyicare.org.uk. Available at: </a:t>
            </a:r>
            <a:r>
              <a:rPr lang="en-GB" sz="1200" u="sng" kern="1200" dirty="0">
                <a:solidFill>
                  <a:schemeClr val="tx1"/>
                </a:solidFill>
                <a:effectLst/>
                <a:latin typeface="+mn-lt"/>
                <a:ea typeface="+mn-ea"/>
                <a:cs typeface="+mn-cs"/>
                <a:hlinkClick r:id="rId9"/>
              </a:rPr>
              <a:t>https://frailtyicare.org.uk/frailty-i-care/ageing-well-and-universal-personalised-care/ageing-well-nhs-england-improvement/enhanced-health-in-care-homes/</a:t>
            </a:r>
            <a:r>
              <a:rPr lang="en-GB" sz="1200" kern="1200" dirty="0">
                <a:solidFill>
                  <a:schemeClr val="tx1"/>
                </a:solidFill>
                <a:effectLst/>
                <a:latin typeface="+mn-lt"/>
                <a:ea typeface="+mn-ea"/>
                <a:cs typeface="+mn-cs"/>
              </a:rPr>
              <a:t> [Accessed 25 Feb. 2026].</a:t>
            </a:r>
          </a:p>
          <a:p>
            <a:r>
              <a:rPr lang="en-GB" sz="1200" kern="1200" dirty="0">
                <a:solidFill>
                  <a:schemeClr val="tx1"/>
                </a:solidFill>
                <a:effectLst/>
                <a:latin typeface="+mn-lt"/>
                <a:ea typeface="+mn-ea"/>
                <a:cs typeface="+mn-cs"/>
              </a:rPr>
              <a:t>GOV.UK (1998). </a:t>
            </a:r>
            <a:r>
              <a:rPr lang="en-GB" sz="1200" i="1" kern="1200" dirty="0">
                <a:solidFill>
                  <a:schemeClr val="tx1"/>
                </a:solidFill>
                <a:effectLst/>
                <a:latin typeface="+mn-lt"/>
                <a:ea typeface="+mn-ea"/>
                <a:cs typeface="+mn-cs"/>
              </a:rPr>
              <a:t>Human Rights Act 1998</a:t>
            </a:r>
            <a:r>
              <a:rPr lang="en-GB" sz="1200" kern="1200" dirty="0">
                <a:solidFill>
                  <a:schemeClr val="tx1"/>
                </a:solidFill>
                <a:effectLst/>
                <a:latin typeface="+mn-lt"/>
                <a:ea typeface="+mn-ea"/>
                <a:cs typeface="+mn-cs"/>
              </a:rPr>
              <a:t>. [online] Legislation.gov.uk. Available at: </a:t>
            </a:r>
            <a:r>
              <a:rPr lang="en-GB" sz="1200" u="sng" kern="1200" dirty="0">
                <a:solidFill>
                  <a:schemeClr val="tx1"/>
                </a:solidFill>
                <a:effectLst/>
                <a:latin typeface="+mn-lt"/>
                <a:ea typeface="+mn-ea"/>
                <a:cs typeface="+mn-cs"/>
                <a:hlinkClick r:id="rId10"/>
              </a:rPr>
              <a:t>https://www.legislation.gov.uk/ukpga/1998/42/contents</a:t>
            </a:r>
            <a:r>
              <a:rPr lang="en-GB" sz="1200" kern="1200" dirty="0">
                <a:solidFill>
                  <a:schemeClr val="tx1"/>
                </a:solidFill>
                <a:effectLst/>
                <a:latin typeface="+mn-lt"/>
                <a:ea typeface="+mn-ea"/>
                <a:cs typeface="+mn-cs"/>
              </a:rPr>
              <a:t> [Accessed 25 Feb. 2026].</a:t>
            </a:r>
          </a:p>
          <a:p>
            <a:r>
              <a:rPr lang="en-GB" sz="1200" kern="1200" dirty="0">
                <a:solidFill>
                  <a:schemeClr val="tx1"/>
                </a:solidFill>
                <a:effectLst/>
                <a:latin typeface="+mn-lt"/>
                <a:ea typeface="+mn-ea"/>
                <a:cs typeface="+mn-cs"/>
              </a:rPr>
              <a:t>GOV.UK (2010). </a:t>
            </a:r>
            <a:r>
              <a:rPr lang="en-GB" sz="1200" i="1" kern="1200" dirty="0">
                <a:solidFill>
                  <a:schemeClr val="tx1"/>
                </a:solidFill>
                <a:effectLst/>
                <a:latin typeface="+mn-lt"/>
                <a:ea typeface="+mn-ea"/>
                <a:cs typeface="+mn-cs"/>
              </a:rPr>
              <a:t>Equality Act 2010</a:t>
            </a:r>
            <a:r>
              <a:rPr lang="en-GB" sz="1200" kern="1200" dirty="0">
                <a:solidFill>
                  <a:schemeClr val="tx1"/>
                </a:solidFill>
                <a:effectLst/>
                <a:latin typeface="+mn-lt"/>
                <a:ea typeface="+mn-ea"/>
                <a:cs typeface="+mn-cs"/>
              </a:rPr>
              <a:t>. [online] Legislation.gov.uk. Available at: </a:t>
            </a:r>
            <a:r>
              <a:rPr lang="en-GB" sz="1200" u="sng" kern="1200" dirty="0">
                <a:solidFill>
                  <a:schemeClr val="tx1"/>
                </a:solidFill>
                <a:effectLst/>
                <a:latin typeface="+mn-lt"/>
                <a:ea typeface="+mn-ea"/>
                <a:cs typeface="+mn-cs"/>
                <a:hlinkClick r:id="rId11"/>
              </a:rPr>
              <a:t>https://www.legislation.gov.uk/ukpga/2010/15/contents</a:t>
            </a:r>
            <a:r>
              <a:rPr lang="en-GB" sz="1200" kern="1200" dirty="0">
                <a:solidFill>
                  <a:schemeClr val="tx1"/>
                </a:solidFill>
                <a:effectLst/>
                <a:latin typeface="+mn-lt"/>
                <a:ea typeface="+mn-ea"/>
                <a:cs typeface="+mn-cs"/>
              </a:rPr>
              <a:t> [Accessed 25 Feb. 2026].</a:t>
            </a:r>
          </a:p>
          <a:p>
            <a:r>
              <a:rPr lang="en-GB" sz="1200" kern="1200" dirty="0">
                <a:solidFill>
                  <a:schemeClr val="tx1"/>
                </a:solidFill>
                <a:effectLst/>
                <a:latin typeface="+mn-lt"/>
                <a:ea typeface="+mn-ea"/>
                <a:cs typeface="+mn-cs"/>
              </a:rPr>
              <a:t>GOV.UK (2014). </a:t>
            </a:r>
            <a:r>
              <a:rPr lang="en-GB" sz="1200" i="1" kern="1200" dirty="0">
                <a:solidFill>
                  <a:schemeClr val="tx1"/>
                </a:solidFill>
                <a:effectLst/>
                <a:latin typeface="+mn-lt"/>
                <a:ea typeface="+mn-ea"/>
                <a:cs typeface="+mn-cs"/>
              </a:rPr>
              <a:t>Care Act 2014</a:t>
            </a:r>
            <a:r>
              <a:rPr lang="en-GB" sz="1200" kern="1200" dirty="0">
                <a:solidFill>
                  <a:schemeClr val="tx1"/>
                </a:solidFill>
                <a:effectLst/>
                <a:latin typeface="+mn-lt"/>
                <a:ea typeface="+mn-ea"/>
                <a:cs typeface="+mn-cs"/>
              </a:rPr>
              <a:t>. [online] Legislation.gov.uk. Available at: </a:t>
            </a:r>
            <a:r>
              <a:rPr lang="en-GB" sz="1200" u="sng" kern="1200" dirty="0">
                <a:solidFill>
                  <a:schemeClr val="tx1"/>
                </a:solidFill>
                <a:effectLst/>
                <a:latin typeface="+mn-lt"/>
                <a:ea typeface="+mn-ea"/>
                <a:cs typeface="+mn-cs"/>
                <a:hlinkClick r:id="rId12"/>
              </a:rPr>
              <a:t>https://www.legislation.gov.uk/id/ukpga/2014/23</a:t>
            </a:r>
            <a:r>
              <a:rPr lang="en-GB" sz="1200" kern="1200" dirty="0">
                <a:solidFill>
                  <a:schemeClr val="tx1"/>
                </a:solidFill>
                <a:effectLst/>
                <a:latin typeface="+mn-lt"/>
                <a:ea typeface="+mn-ea"/>
                <a:cs typeface="+mn-cs"/>
              </a:rPr>
              <a:t> [Accessed 25 Feb. 2026].</a:t>
            </a:r>
          </a:p>
          <a:p>
            <a:r>
              <a:rPr lang="en-GB" sz="1200" kern="1200" dirty="0">
                <a:solidFill>
                  <a:schemeClr val="tx1"/>
                </a:solidFill>
                <a:effectLst/>
                <a:latin typeface="+mn-lt"/>
                <a:ea typeface="+mn-ea"/>
                <a:cs typeface="+mn-cs"/>
              </a:rPr>
              <a:t>GS, J.K. and Ab Karim, H.S., (2024). Inclusive digital world: examining access, affordability and ability in Malaysian underserved community. Journal of Information and Knowledge Management, 14(2), pp.12-24.</a:t>
            </a:r>
          </a:p>
          <a:p>
            <a:r>
              <a:rPr lang="en-GB" sz="1200" kern="1200" dirty="0">
                <a:solidFill>
                  <a:schemeClr val="tx1"/>
                </a:solidFill>
                <a:effectLst/>
                <a:latin typeface="+mn-lt"/>
                <a:ea typeface="+mn-ea"/>
                <a:cs typeface="+mn-cs"/>
              </a:rPr>
              <a:t>Habib, M., (2026). </a:t>
            </a:r>
            <a:r>
              <a:rPr lang="en-GB" sz="1200" i="1" kern="1200" dirty="0">
                <a:solidFill>
                  <a:schemeClr val="tx1"/>
                </a:solidFill>
                <a:effectLst/>
                <a:latin typeface="+mn-lt"/>
                <a:ea typeface="+mn-ea"/>
                <a:cs typeface="+mn-cs"/>
              </a:rPr>
              <a:t>Navigating Competition And Collaboration: A Labour Process Study Of </a:t>
            </a:r>
            <a:r>
              <a:rPr lang="en-GB" sz="1200" i="1" kern="1200" dirty="0" err="1">
                <a:solidFill>
                  <a:schemeClr val="tx1"/>
                </a:solidFill>
                <a:effectLst/>
                <a:latin typeface="+mn-lt"/>
                <a:ea typeface="+mn-ea"/>
                <a:cs typeface="+mn-cs"/>
              </a:rPr>
              <a:t>Nhs</a:t>
            </a:r>
            <a:r>
              <a:rPr lang="en-GB" sz="1200" i="1" kern="1200" dirty="0">
                <a:solidFill>
                  <a:schemeClr val="tx1"/>
                </a:solidFill>
                <a:effectLst/>
                <a:latin typeface="+mn-lt"/>
                <a:ea typeface="+mn-ea"/>
                <a:cs typeface="+mn-cs"/>
              </a:rPr>
              <a:t> Workforce Experiences With Integrated Care Systems</a:t>
            </a:r>
            <a:r>
              <a:rPr lang="en-GB" sz="1200" kern="1200" dirty="0">
                <a:solidFill>
                  <a:schemeClr val="tx1"/>
                </a:solidFill>
                <a:effectLst/>
                <a:latin typeface="+mn-lt"/>
                <a:ea typeface="+mn-ea"/>
                <a:cs typeface="+mn-cs"/>
              </a:rPr>
              <a:t> (Doctoral dissertation, University of Leicester).</a:t>
            </a:r>
          </a:p>
          <a:p>
            <a:r>
              <a:rPr lang="en-GB" sz="1200" kern="1200" dirty="0">
                <a:solidFill>
                  <a:schemeClr val="tx1"/>
                </a:solidFill>
                <a:effectLst/>
                <a:latin typeface="+mn-lt"/>
                <a:ea typeface="+mn-ea"/>
                <a:cs typeface="+mn-cs"/>
              </a:rPr>
              <a:t>Institute of Mental Health (2026). </a:t>
            </a:r>
            <a:r>
              <a:rPr lang="en-GB" sz="1200" i="1" kern="1200" dirty="0">
                <a:solidFill>
                  <a:schemeClr val="tx1"/>
                </a:solidFill>
                <a:effectLst/>
                <a:latin typeface="+mn-lt"/>
                <a:ea typeface="+mn-ea"/>
                <a:cs typeface="+mn-cs"/>
              </a:rPr>
              <a:t>Legislation in Health and Social Care Explained</a:t>
            </a:r>
            <a:r>
              <a:rPr lang="en-GB" sz="1200" kern="1200" dirty="0">
                <a:solidFill>
                  <a:schemeClr val="tx1"/>
                </a:solidFill>
                <a:effectLst/>
                <a:latin typeface="+mn-lt"/>
                <a:ea typeface="+mn-ea"/>
                <a:cs typeface="+mn-cs"/>
              </a:rPr>
              <a:t>. [online] Institute of Mental Health. Available at: </a:t>
            </a:r>
            <a:r>
              <a:rPr lang="en-GB" sz="1200" u="sng" kern="1200" dirty="0">
                <a:solidFill>
                  <a:schemeClr val="tx1"/>
                </a:solidFill>
                <a:effectLst/>
                <a:latin typeface="+mn-lt"/>
                <a:ea typeface="+mn-ea"/>
                <a:cs typeface="+mn-cs"/>
                <a:hlinkClick r:id="rId13"/>
              </a:rPr>
              <a:t>https://iomh.co.uk/legislation-in-health-and-social-care-uk-laws-acts-responsibilities-explained/</a:t>
            </a:r>
            <a:r>
              <a:rPr lang="en-GB" sz="1200" kern="1200" dirty="0">
                <a:solidFill>
                  <a:schemeClr val="tx1"/>
                </a:solidFill>
                <a:effectLst/>
                <a:latin typeface="+mn-lt"/>
                <a:ea typeface="+mn-ea"/>
                <a:cs typeface="+mn-cs"/>
              </a:rPr>
              <a:t> [Accessed 25 Feb. 2026].</a:t>
            </a:r>
          </a:p>
          <a:p>
            <a:r>
              <a:rPr lang="en-GB" sz="1200" kern="1200" dirty="0" err="1">
                <a:solidFill>
                  <a:schemeClr val="tx1"/>
                </a:solidFill>
                <a:effectLst/>
                <a:latin typeface="+mn-lt"/>
                <a:ea typeface="+mn-ea"/>
                <a:cs typeface="+mn-cs"/>
              </a:rPr>
              <a:t>Ladin</a:t>
            </a:r>
            <a:r>
              <a:rPr lang="en-GB" sz="1200" kern="1200" dirty="0">
                <a:solidFill>
                  <a:schemeClr val="tx1"/>
                </a:solidFill>
                <a:effectLst/>
                <a:latin typeface="+mn-lt"/>
                <a:ea typeface="+mn-ea"/>
                <a:cs typeface="+mn-cs"/>
              </a:rPr>
              <a:t>, K., </a:t>
            </a:r>
            <a:r>
              <a:rPr lang="en-GB" sz="1200" kern="1200" dirty="0" err="1">
                <a:solidFill>
                  <a:schemeClr val="tx1"/>
                </a:solidFill>
                <a:effectLst/>
                <a:latin typeface="+mn-lt"/>
                <a:ea typeface="+mn-ea"/>
                <a:cs typeface="+mn-cs"/>
              </a:rPr>
              <a:t>Tighiouart</a:t>
            </a:r>
            <a:r>
              <a:rPr lang="en-GB" sz="1200" kern="1200" dirty="0">
                <a:solidFill>
                  <a:schemeClr val="tx1"/>
                </a:solidFill>
                <a:effectLst/>
                <a:latin typeface="+mn-lt"/>
                <a:ea typeface="+mn-ea"/>
                <a:cs typeface="+mn-cs"/>
              </a:rPr>
              <a:t>, H., </a:t>
            </a:r>
            <a:r>
              <a:rPr lang="en-GB" sz="1200" kern="1200" dirty="0" err="1">
                <a:solidFill>
                  <a:schemeClr val="tx1"/>
                </a:solidFill>
                <a:effectLst/>
                <a:latin typeface="+mn-lt"/>
                <a:ea typeface="+mn-ea"/>
                <a:cs typeface="+mn-cs"/>
              </a:rPr>
              <a:t>Bronzi</a:t>
            </a:r>
            <a:r>
              <a:rPr lang="en-GB" sz="1200" kern="1200" dirty="0">
                <a:solidFill>
                  <a:schemeClr val="tx1"/>
                </a:solidFill>
                <a:effectLst/>
                <a:latin typeface="+mn-lt"/>
                <a:ea typeface="+mn-ea"/>
                <a:cs typeface="+mn-cs"/>
              </a:rPr>
              <a:t>, O., Koch-Weser, S., Wong, J.B., Levine, S., Agarwal, A., Ren, L., Degnan, J., Sewall, L.N. and </a:t>
            </a:r>
            <a:r>
              <a:rPr lang="en-GB" sz="1200" kern="1200" dirty="0" err="1">
                <a:solidFill>
                  <a:schemeClr val="tx1"/>
                </a:solidFill>
                <a:effectLst/>
                <a:latin typeface="+mn-lt"/>
                <a:ea typeface="+mn-ea"/>
                <a:cs typeface="+mn-cs"/>
              </a:rPr>
              <a:t>Kuramitsu</a:t>
            </a:r>
            <a:r>
              <a:rPr lang="en-GB" sz="1200" kern="1200" dirty="0">
                <a:solidFill>
                  <a:schemeClr val="tx1"/>
                </a:solidFill>
                <a:effectLst/>
                <a:latin typeface="+mn-lt"/>
                <a:ea typeface="+mn-ea"/>
                <a:cs typeface="+mn-cs"/>
              </a:rPr>
              <a:t>, B., (2023). Effectiveness of an intervention to improve decision making for older patients with advanced chronic kidney disease: a randomised controlled trial. Annals of internal medicine, 176(1), pp.29-38.</a:t>
            </a:r>
          </a:p>
          <a:p>
            <a:r>
              <a:rPr lang="en-GB" sz="1200" kern="1200" dirty="0">
                <a:solidFill>
                  <a:schemeClr val="tx1"/>
                </a:solidFill>
                <a:effectLst/>
                <a:latin typeface="+mn-lt"/>
                <a:ea typeface="+mn-ea"/>
                <a:cs typeface="+mn-cs"/>
              </a:rPr>
              <a:t>Luxury of Ageing (2024). </a:t>
            </a:r>
            <a:r>
              <a:rPr lang="en-GB" sz="1200" i="1" kern="1200" dirty="0">
                <a:solidFill>
                  <a:schemeClr val="tx1"/>
                </a:solidFill>
                <a:effectLst/>
                <a:latin typeface="+mn-lt"/>
                <a:ea typeface="+mn-ea"/>
                <a:cs typeface="+mn-cs"/>
              </a:rPr>
              <a:t>The Transformative Power of Social Prescribing - The Luxury Of Ageing</a:t>
            </a:r>
            <a:r>
              <a:rPr lang="en-GB" sz="1200" kern="1200" dirty="0">
                <a:solidFill>
                  <a:schemeClr val="tx1"/>
                </a:solidFill>
                <a:effectLst/>
                <a:latin typeface="+mn-lt"/>
                <a:ea typeface="+mn-ea"/>
                <a:cs typeface="+mn-cs"/>
              </a:rPr>
              <a:t>. [online] Theluxuryofageing.com. Available at: </a:t>
            </a:r>
            <a:r>
              <a:rPr lang="en-GB" sz="1200" u="sng" kern="1200" dirty="0">
                <a:solidFill>
                  <a:schemeClr val="tx1"/>
                </a:solidFill>
                <a:effectLst/>
                <a:latin typeface="+mn-lt"/>
                <a:ea typeface="+mn-ea"/>
                <a:cs typeface="+mn-cs"/>
                <a:hlinkClick r:id="rId14"/>
              </a:rPr>
              <a:t>https://theluxuryofageing.com/the-transformative-power-of-social-prescribing/</a:t>
            </a:r>
            <a:r>
              <a:rPr lang="en-GB" sz="1200" kern="1200" dirty="0">
                <a:solidFill>
                  <a:schemeClr val="tx1"/>
                </a:solidFill>
                <a:effectLst/>
                <a:latin typeface="+mn-lt"/>
                <a:ea typeface="+mn-ea"/>
                <a:cs typeface="+mn-cs"/>
              </a:rPr>
              <a:t> [Accessed 25 Feb. 2026].</a:t>
            </a:r>
          </a:p>
          <a:p>
            <a:r>
              <a:rPr lang="en-GB" sz="1200" kern="1200" dirty="0">
                <a:solidFill>
                  <a:schemeClr val="tx1"/>
                </a:solidFill>
                <a:effectLst/>
                <a:latin typeface="+mn-lt"/>
                <a:ea typeface="+mn-ea"/>
                <a:cs typeface="+mn-cs"/>
              </a:rPr>
              <a:t>Mackenzie, C.S. and </a:t>
            </a:r>
            <a:r>
              <a:rPr lang="en-GB" sz="1200" kern="1200" dirty="0" err="1">
                <a:solidFill>
                  <a:schemeClr val="tx1"/>
                </a:solidFill>
                <a:effectLst/>
                <a:latin typeface="+mn-lt"/>
                <a:ea typeface="+mn-ea"/>
                <a:cs typeface="+mn-cs"/>
              </a:rPr>
              <a:t>Abdulrazaq</a:t>
            </a:r>
            <a:r>
              <a:rPr lang="en-GB" sz="1200" kern="1200" dirty="0">
                <a:solidFill>
                  <a:schemeClr val="tx1"/>
                </a:solidFill>
                <a:effectLst/>
                <a:latin typeface="+mn-lt"/>
                <a:ea typeface="+mn-ea"/>
                <a:cs typeface="+mn-cs"/>
              </a:rPr>
              <a:t>, S., (2021). Social engagement mediates the relationship between participation in social activities and psychological distress among older adults. Aging &amp; mental health, 25(2), pp.299-305.</a:t>
            </a:r>
          </a:p>
          <a:p>
            <a:r>
              <a:rPr lang="en-GB" sz="1200" kern="1200" dirty="0">
                <a:solidFill>
                  <a:schemeClr val="tx1"/>
                </a:solidFill>
                <a:effectLst/>
                <a:latin typeface="+mn-lt"/>
                <a:ea typeface="+mn-ea"/>
                <a:cs typeface="+mn-cs"/>
              </a:rPr>
              <a:t>Magagula, V., (2025). The participation paradox: analysing community disengagement through dependency theory. </a:t>
            </a:r>
            <a:r>
              <a:rPr lang="en-GB" sz="1200" i="1" kern="1200" dirty="0">
                <a:solidFill>
                  <a:schemeClr val="tx1"/>
                </a:solidFill>
                <a:effectLst/>
                <a:latin typeface="+mn-lt"/>
                <a:ea typeface="+mn-ea"/>
                <a:cs typeface="+mn-cs"/>
              </a:rPr>
              <a:t>Development Southern Africa</a:t>
            </a:r>
            <a:r>
              <a:rPr lang="en-GB" sz="1200" kern="1200" dirty="0">
                <a:solidFill>
                  <a:schemeClr val="tx1"/>
                </a:solidFill>
                <a:effectLst/>
                <a:latin typeface="+mn-lt"/>
                <a:ea typeface="+mn-ea"/>
                <a:cs typeface="+mn-cs"/>
              </a:rPr>
              <a:t>, pp.1-22.</a:t>
            </a:r>
          </a:p>
          <a:p>
            <a:r>
              <a:rPr lang="en-GB" sz="1200" kern="1200" dirty="0" err="1">
                <a:solidFill>
                  <a:schemeClr val="tx1"/>
                </a:solidFill>
                <a:effectLst/>
                <a:latin typeface="+mn-lt"/>
                <a:ea typeface="+mn-ea"/>
                <a:cs typeface="+mn-cs"/>
              </a:rPr>
              <a:t>Marnfeldt</a:t>
            </a:r>
            <a:r>
              <a:rPr lang="en-GB" sz="1200" kern="1200" dirty="0">
                <a:solidFill>
                  <a:schemeClr val="tx1"/>
                </a:solidFill>
                <a:effectLst/>
                <a:latin typeface="+mn-lt"/>
                <a:ea typeface="+mn-ea"/>
                <a:cs typeface="+mn-cs"/>
              </a:rPr>
              <a:t>, K. and Wilber, K., (2025). The Safety–Autonomy Grid: A Flexible Framework for Navigating Protection and Independence for Older Adults. </a:t>
            </a:r>
            <a:r>
              <a:rPr lang="en-GB" sz="1200" i="1" kern="1200" dirty="0">
                <a:solidFill>
                  <a:schemeClr val="tx1"/>
                </a:solidFill>
                <a:effectLst/>
                <a:latin typeface="+mn-lt"/>
                <a:ea typeface="+mn-ea"/>
                <a:cs typeface="+mn-cs"/>
              </a:rPr>
              <a:t>The Gerontologist</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65</a:t>
            </a:r>
            <a:r>
              <a:rPr lang="en-GB" sz="1200" kern="1200" dirty="0">
                <a:solidFill>
                  <a:schemeClr val="tx1"/>
                </a:solidFill>
                <a:effectLst/>
                <a:latin typeface="+mn-lt"/>
                <a:ea typeface="+mn-ea"/>
                <a:cs typeface="+mn-cs"/>
              </a:rPr>
              <a:t>(6), p.gnaf111.</a:t>
            </a:r>
          </a:p>
          <a:p>
            <a:r>
              <a:rPr lang="en-GB" sz="1200" kern="1200" dirty="0">
                <a:solidFill>
                  <a:schemeClr val="tx1"/>
                </a:solidFill>
                <a:effectLst/>
                <a:latin typeface="+mn-lt"/>
                <a:ea typeface="+mn-ea"/>
                <a:cs typeface="+mn-cs"/>
              </a:rPr>
              <a:t>O’Sullivan, K. (2024). </a:t>
            </a:r>
            <a:r>
              <a:rPr lang="en-GB" sz="1200" i="1" kern="1200" dirty="0">
                <a:solidFill>
                  <a:schemeClr val="tx1"/>
                </a:solidFill>
                <a:effectLst/>
                <a:latin typeface="+mn-lt"/>
                <a:ea typeface="+mn-ea"/>
                <a:cs typeface="+mn-cs"/>
              </a:rPr>
              <a:t>New report shows there are over 140,000 telecare service users in Scotland | </a:t>
            </a:r>
            <a:r>
              <a:rPr lang="en-GB" sz="1200" i="1" kern="1200" dirty="0" err="1">
                <a:solidFill>
                  <a:schemeClr val="tx1"/>
                </a:solidFill>
                <a:effectLst/>
                <a:latin typeface="+mn-lt"/>
                <a:ea typeface="+mn-ea"/>
                <a:cs typeface="+mn-cs"/>
              </a:rPr>
              <a:t>FutureScot</a:t>
            </a:r>
            <a:r>
              <a:rPr lang="en-GB" sz="1200" kern="1200" dirty="0">
                <a:solidFill>
                  <a:schemeClr val="tx1"/>
                </a:solidFill>
                <a:effectLst/>
                <a:latin typeface="+mn-lt"/>
                <a:ea typeface="+mn-ea"/>
                <a:cs typeface="+mn-cs"/>
              </a:rPr>
              <a:t>. [online] </a:t>
            </a:r>
            <a:r>
              <a:rPr lang="en-GB" sz="1200" kern="1200" dirty="0" err="1">
                <a:solidFill>
                  <a:schemeClr val="tx1"/>
                </a:solidFill>
                <a:effectLst/>
                <a:latin typeface="+mn-lt"/>
                <a:ea typeface="+mn-ea"/>
                <a:cs typeface="+mn-cs"/>
              </a:rPr>
              <a:t>FutureScot</a:t>
            </a:r>
            <a:r>
              <a:rPr lang="en-GB" sz="1200" kern="1200" dirty="0">
                <a:solidFill>
                  <a:schemeClr val="tx1"/>
                </a:solidFill>
                <a:effectLst/>
                <a:latin typeface="+mn-lt"/>
                <a:ea typeface="+mn-ea"/>
                <a:cs typeface="+mn-cs"/>
              </a:rPr>
              <a:t>. Available at: </a:t>
            </a:r>
            <a:r>
              <a:rPr lang="en-GB" sz="1200" u="sng" kern="1200" dirty="0">
                <a:solidFill>
                  <a:schemeClr val="tx1"/>
                </a:solidFill>
                <a:effectLst/>
                <a:latin typeface="+mn-lt"/>
                <a:ea typeface="+mn-ea"/>
                <a:cs typeface="+mn-cs"/>
                <a:hlinkClick r:id="rId15"/>
              </a:rPr>
              <a:t>https://futurescot.com/new-report-shows-there-are-over-140000-telecare-service-users-in-scotland/</a:t>
            </a:r>
            <a:r>
              <a:rPr lang="en-GB" sz="1200" kern="1200" dirty="0">
                <a:solidFill>
                  <a:schemeClr val="tx1"/>
                </a:solidFill>
                <a:effectLst/>
                <a:latin typeface="+mn-lt"/>
                <a:ea typeface="+mn-ea"/>
                <a:cs typeface="+mn-cs"/>
              </a:rPr>
              <a:t> [Accessed 25 Feb. 2026].</a:t>
            </a:r>
          </a:p>
          <a:p>
            <a:r>
              <a:rPr lang="en-GB" sz="1200" kern="1200" dirty="0" err="1">
                <a:solidFill>
                  <a:schemeClr val="tx1"/>
                </a:solidFill>
                <a:effectLst/>
                <a:latin typeface="+mn-lt"/>
                <a:ea typeface="+mn-ea"/>
                <a:cs typeface="+mn-cs"/>
              </a:rPr>
              <a:t>Rusli</a:t>
            </a:r>
            <a:r>
              <a:rPr lang="en-GB" sz="1200" kern="1200" dirty="0">
                <a:solidFill>
                  <a:schemeClr val="tx1"/>
                </a:solidFill>
                <a:effectLst/>
                <a:latin typeface="+mn-lt"/>
                <a:ea typeface="+mn-ea"/>
                <a:cs typeface="+mn-cs"/>
              </a:rPr>
              <a:t>, K.D.B., Tan, A.J.Q., Ong, S.F., Speed, S., Lau, Y. and </a:t>
            </a:r>
            <a:r>
              <a:rPr lang="en-GB" sz="1200" kern="1200" dirty="0" err="1">
                <a:solidFill>
                  <a:schemeClr val="tx1"/>
                </a:solidFill>
                <a:effectLst/>
                <a:latin typeface="+mn-lt"/>
                <a:ea typeface="+mn-ea"/>
                <a:cs typeface="+mn-cs"/>
              </a:rPr>
              <a:t>Liaw</a:t>
            </a:r>
            <a:r>
              <a:rPr lang="en-GB" sz="1200" kern="1200" dirty="0">
                <a:solidFill>
                  <a:schemeClr val="tx1"/>
                </a:solidFill>
                <a:effectLst/>
                <a:latin typeface="+mn-lt"/>
                <a:ea typeface="+mn-ea"/>
                <a:cs typeface="+mn-cs"/>
              </a:rPr>
              <a:t>, S.Y., 2023. Home‐based nursing care competencies: A scoping review. </a:t>
            </a:r>
            <a:r>
              <a:rPr lang="en-GB" sz="1200" i="1" kern="1200" dirty="0">
                <a:solidFill>
                  <a:schemeClr val="tx1"/>
                </a:solidFill>
                <a:effectLst/>
                <a:latin typeface="+mn-lt"/>
                <a:ea typeface="+mn-ea"/>
                <a:cs typeface="+mn-cs"/>
              </a:rPr>
              <a:t>Journal of Clinical Nursing</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32</a:t>
            </a:r>
            <a:r>
              <a:rPr lang="en-GB" sz="1200" kern="1200" dirty="0">
                <a:solidFill>
                  <a:schemeClr val="tx1"/>
                </a:solidFill>
                <a:effectLst/>
                <a:latin typeface="+mn-lt"/>
                <a:ea typeface="+mn-ea"/>
                <a:cs typeface="+mn-cs"/>
              </a:rPr>
              <a:t>(9-10), pp.1723-1737.</a:t>
            </a:r>
          </a:p>
          <a:p>
            <a:r>
              <a:rPr lang="en-GB" sz="1200" kern="1200" dirty="0">
                <a:solidFill>
                  <a:schemeClr val="tx1"/>
                </a:solidFill>
                <a:effectLst/>
                <a:latin typeface="+mn-lt"/>
                <a:ea typeface="+mn-ea"/>
                <a:cs typeface="+mn-cs"/>
              </a:rPr>
              <a:t>Stewart, I. and </a:t>
            </a:r>
            <a:r>
              <a:rPr lang="en-GB" sz="1200" kern="1200" dirty="0" err="1">
                <a:solidFill>
                  <a:schemeClr val="tx1"/>
                </a:solidFill>
                <a:effectLst/>
                <a:latin typeface="+mn-lt"/>
                <a:ea typeface="+mn-ea"/>
                <a:cs typeface="+mn-cs"/>
              </a:rPr>
              <a:t>Livanou</a:t>
            </a:r>
            <a:r>
              <a:rPr lang="en-GB" sz="1200" kern="1200" dirty="0">
                <a:solidFill>
                  <a:schemeClr val="tx1"/>
                </a:solidFill>
                <a:effectLst/>
                <a:latin typeface="+mn-lt"/>
                <a:ea typeface="+mn-ea"/>
                <a:cs typeface="+mn-cs"/>
              </a:rPr>
              <a:t>, M., (2025). Care-Planning Co-Production Legislation, Policy and Guidance Implications for People Affected by Dementia in England: A Scoping Review. Social Policy and Society, pp.1-30.</a:t>
            </a:r>
          </a:p>
          <a:p>
            <a:r>
              <a:rPr lang="en-GB" sz="1200" kern="1200" dirty="0" err="1">
                <a:solidFill>
                  <a:schemeClr val="tx1"/>
                </a:solidFill>
                <a:effectLst/>
                <a:latin typeface="+mn-lt"/>
                <a:ea typeface="+mn-ea"/>
                <a:cs typeface="+mn-cs"/>
              </a:rPr>
              <a:t>Teles</a:t>
            </a:r>
            <a:r>
              <a:rPr lang="en-GB" sz="1200" kern="1200" dirty="0">
                <a:solidFill>
                  <a:schemeClr val="tx1"/>
                </a:solidFill>
                <a:effectLst/>
                <a:latin typeface="+mn-lt"/>
                <a:ea typeface="+mn-ea"/>
                <a:cs typeface="+mn-cs"/>
              </a:rPr>
              <a:t>, S. and Ribeiro, O., (2022). Activity theory. In </a:t>
            </a:r>
            <a:r>
              <a:rPr lang="en-GB" sz="1200" i="1" kern="1200" dirty="0" err="1">
                <a:solidFill>
                  <a:schemeClr val="tx1"/>
                </a:solidFill>
                <a:effectLst/>
                <a:latin typeface="+mn-lt"/>
                <a:ea typeface="+mn-ea"/>
                <a:cs typeface="+mn-cs"/>
              </a:rPr>
              <a:t>Encyclopedia</a:t>
            </a:r>
            <a:r>
              <a:rPr lang="en-GB" sz="1200" i="1" kern="1200" dirty="0">
                <a:solidFill>
                  <a:schemeClr val="tx1"/>
                </a:solidFill>
                <a:effectLst/>
                <a:latin typeface="+mn-lt"/>
                <a:ea typeface="+mn-ea"/>
                <a:cs typeface="+mn-cs"/>
              </a:rPr>
              <a:t> of gerontology and population aging</a:t>
            </a:r>
            <a:r>
              <a:rPr lang="en-GB" sz="1200" kern="1200" dirty="0">
                <a:solidFill>
                  <a:schemeClr val="tx1"/>
                </a:solidFill>
                <a:effectLst/>
                <a:latin typeface="+mn-lt"/>
                <a:ea typeface="+mn-ea"/>
                <a:cs typeface="+mn-cs"/>
              </a:rPr>
              <a:t> (pp. 36-44). Cham: Springer International Publishing.</a:t>
            </a:r>
          </a:p>
          <a:p>
            <a:r>
              <a:rPr lang="en-GB" sz="1200" kern="1200" dirty="0" err="1">
                <a:solidFill>
                  <a:schemeClr val="tx1"/>
                </a:solidFill>
                <a:effectLst/>
                <a:latin typeface="+mn-lt"/>
                <a:ea typeface="+mn-ea"/>
                <a:cs typeface="+mn-cs"/>
              </a:rPr>
              <a:t>Tomczyk</a:t>
            </a:r>
            <a:r>
              <a:rPr lang="en-GB" sz="1200" kern="1200" dirty="0">
                <a:solidFill>
                  <a:schemeClr val="tx1"/>
                </a:solidFill>
                <a:effectLst/>
                <a:latin typeface="+mn-lt"/>
                <a:ea typeface="+mn-ea"/>
                <a:cs typeface="+mn-cs"/>
              </a:rPr>
              <a:t>, L., </a:t>
            </a:r>
            <a:r>
              <a:rPr lang="en-GB" sz="1200" kern="1200" dirty="0" err="1">
                <a:solidFill>
                  <a:schemeClr val="tx1"/>
                </a:solidFill>
                <a:effectLst/>
                <a:latin typeface="+mn-lt"/>
                <a:ea typeface="+mn-ea"/>
                <a:cs typeface="+mn-cs"/>
              </a:rPr>
              <a:t>Mascia</a:t>
            </a:r>
            <a:r>
              <a:rPr lang="en-GB" sz="1200" kern="1200" dirty="0">
                <a:solidFill>
                  <a:schemeClr val="tx1"/>
                </a:solidFill>
                <a:effectLst/>
                <a:latin typeface="+mn-lt"/>
                <a:ea typeface="+mn-ea"/>
                <a:cs typeface="+mn-cs"/>
              </a:rPr>
              <a:t>, M.L., </a:t>
            </a:r>
            <a:r>
              <a:rPr lang="en-GB" sz="1200" kern="1200" dirty="0" err="1">
                <a:solidFill>
                  <a:schemeClr val="tx1"/>
                </a:solidFill>
                <a:effectLst/>
                <a:latin typeface="+mn-lt"/>
                <a:ea typeface="+mn-ea"/>
                <a:cs typeface="+mn-cs"/>
              </a:rPr>
              <a:t>Gierszewski</a:t>
            </a:r>
            <a:r>
              <a:rPr lang="en-GB" sz="1200" kern="1200" dirty="0">
                <a:solidFill>
                  <a:schemeClr val="tx1"/>
                </a:solidFill>
                <a:effectLst/>
                <a:latin typeface="+mn-lt"/>
                <a:ea typeface="+mn-ea"/>
                <a:cs typeface="+mn-cs"/>
              </a:rPr>
              <a:t>, D. and Walker, C., (2023). Barriers to digital inclusion among older people: a intergenerational reflection on the need to develop digital competences for the group with the highest level of digital exclusion. </a:t>
            </a:r>
            <a:r>
              <a:rPr lang="en-GB" sz="1200" i="1" kern="1200" dirty="0" err="1">
                <a:solidFill>
                  <a:schemeClr val="tx1"/>
                </a:solidFill>
                <a:effectLst/>
                <a:latin typeface="+mn-lt"/>
                <a:ea typeface="+mn-ea"/>
                <a:cs typeface="+mn-cs"/>
              </a:rPr>
              <a:t>Innoeduca</a:t>
            </a:r>
            <a:r>
              <a:rPr lang="en-GB" sz="1200" i="1" kern="1200" dirty="0">
                <a:solidFill>
                  <a:schemeClr val="tx1"/>
                </a:solidFill>
                <a:effectLst/>
                <a:latin typeface="+mn-lt"/>
                <a:ea typeface="+mn-ea"/>
                <a:cs typeface="+mn-cs"/>
              </a:rPr>
              <a:t>. International Journal of Technology and Educational Innovation</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9</a:t>
            </a:r>
            <a:r>
              <a:rPr lang="en-GB" sz="1200" kern="1200" dirty="0">
                <a:solidFill>
                  <a:schemeClr val="tx1"/>
                </a:solidFill>
                <a:effectLst/>
                <a:latin typeface="+mn-lt"/>
                <a:ea typeface="+mn-ea"/>
                <a:cs typeface="+mn-cs"/>
              </a:rPr>
              <a:t>(1), pp.5-26.</a:t>
            </a:r>
          </a:p>
          <a:p>
            <a:r>
              <a:rPr lang="en-GB" sz="1200" kern="1200" dirty="0">
                <a:solidFill>
                  <a:schemeClr val="tx1"/>
                </a:solidFill>
                <a:effectLst/>
                <a:latin typeface="+mn-lt"/>
                <a:ea typeface="+mn-ea"/>
                <a:cs typeface="+mn-cs"/>
              </a:rPr>
              <a:t>Uribe, G., </a:t>
            </a:r>
            <a:r>
              <a:rPr lang="en-GB" sz="1200" kern="1200" dirty="0" err="1">
                <a:solidFill>
                  <a:schemeClr val="tx1"/>
                </a:solidFill>
                <a:effectLst/>
                <a:latin typeface="+mn-lt"/>
                <a:ea typeface="+mn-ea"/>
                <a:cs typeface="+mn-cs"/>
              </a:rPr>
              <a:t>Mukumbang</a:t>
            </a:r>
            <a:r>
              <a:rPr lang="en-GB" sz="1200" kern="1200" dirty="0">
                <a:solidFill>
                  <a:schemeClr val="tx1"/>
                </a:solidFill>
                <a:effectLst/>
                <a:latin typeface="+mn-lt"/>
                <a:ea typeface="+mn-ea"/>
                <a:cs typeface="+mn-cs"/>
              </a:rPr>
              <a:t>, F., Moore, C., Jones, T., </a:t>
            </a:r>
            <a:r>
              <a:rPr lang="en-GB" sz="1200" kern="1200" dirty="0" err="1">
                <a:solidFill>
                  <a:schemeClr val="tx1"/>
                </a:solidFill>
                <a:effectLst/>
                <a:latin typeface="+mn-lt"/>
                <a:ea typeface="+mn-ea"/>
                <a:cs typeface="+mn-cs"/>
              </a:rPr>
              <a:t>Woolfenden</a:t>
            </a:r>
            <a:r>
              <a:rPr lang="en-GB" sz="1200" kern="1200" dirty="0">
                <a:solidFill>
                  <a:schemeClr val="tx1"/>
                </a:solidFill>
                <a:effectLst/>
                <a:latin typeface="+mn-lt"/>
                <a:ea typeface="+mn-ea"/>
                <a:cs typeface="+mn-cs"/>
              </a:rPr>
              <a:t>, S., </a:t>
            </a:r>
            <a:r>
              <a:rPr lang="en-GB" sz="1200" kern="1200" dirty="0" err="1">
                <a:solidFill>
                  <a:schemeClr val="tx1"/>
                </a:solidFill>
                <a:effectLst/>
                <a:latin typeface="+mn-lt"/>
                <a:ea typeface="+mn-ea"/>
                <a:cs typeface="+mn-cs"/>
              </a:rPr>
              <a:t>Ostojic</a:t>
            </a:r>
            <a:r>
              <a:rPr lang="en-GB" sz="1200" kern="1200" dirty="0">
                <a:solidFill>
                  <a:schemeClr val="tx1"/>
                </a:solidFill>
                <a:effectLst/>
                <a:latin typeface="+mn-lt"/>
                <a:ea typeface="+mn-ea"/>
                <a:cs typeface="+mn-cs"/>
              </a:rPr>
              <a:t>, K., Haber, P., Eastwood, J., Gillespie, J. and </a:t>
            </a:r>
            <a:r>
              <a:rPr lang="en-GB" sz="1200" kern="1200" dirty="0" err="1">
                <a:solidFill>
                  <a:schemeClr val="tx1"/>
                </a:solidFill>
                <a:effectLst/>
                <a:latin typeface="+mn-lt"/>
                <a:ea typeface="+mn-ea"/>
                <a:cs typeface="+mn-cs"/>
              </a:rPr>
              <a:t>Huckel</a:t>
            </a:r>
            <a:r>
              <a:rPr lang="en-GB" sz="1200" kern="1200" dirty="0">
                <a:solidFill>
                  <a:schemeClr val="tx1"/>
                </a:solidFill>
                <a:effectLst/>
                <a:latin typeface="+mn-lt"/>
                <a:ea typeface="+mn-ea"/>
                <a:cs typeface="+mn-cs"/>
              </a:rPr>
              <a:t> Schneider, C., (2023). How can we define social care and what are the levels of true integration in integrated care? A narrative review. </a:t>
            </a:r>
            <a:r>
              <a:rPr lang="en-GB" sz="1200" i="1" kern="1200" dirty="0">
                <a:solidFill>
                  <a:schemeClr val="tx1"/>
                </a:solidFill>
                <a:effectLst/>
                <a:latin typeface="+mn-lt"/>
                <a:ea typeface="+mn-ea"/>
                <a:cs typeface="+mn-cs"/>
              </a:rPr>
              <a:t>Journal of Integrated Care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31</a:t>
            </a:r>
            <a:r>
              <a:rPr lang="en-GB" sz="1200" kern="1200" dirty="0">
                <a:solidFill>
                  <a:schemeClr val="tx1"/>
                </a:solidFill>
                <a:effectLst/>
                <a:latin typeface="+mn-lt"/>
                <a:ea typeface="+mn-ea"/>
                <a:cs typeface="+mn-cs"/>
              </a:rPr>
              <a:t>(5), pp.43-84.</a:t>
            </a:r>
          </a:p>
          <a:p>
            <a:r>
              <a:rPr lang="en-GB" sz="1200" kern="1200" dirty="0">
                <a:solidFill>
                  <a:schemeClr val="tx1"/>
                </a:solidFill>
                <a:effectLst/>
                <a:latin typeface="+mn-lt"/>
                <a:ea typeface="+mn-ea"/>
                <a:cs typeface="+mn-cs"/>
              </a:rPr>
              <a:t>World Health Organisation (2022). </a:t>
            </a:r>
            <a:r>
              <a:rPr lang="en-GB" sz="1200" i="1" kern="1200" dirty="0">
                <a:solidFill>
                  <a:schemeClr val="tx1"/>
                </a:solidFill>
                <a:effectLst/>
                <a:latin typeface="+mn-lt"/>
                <a:ea typeface="+mn-ea"/>
                <a:cs typeface="+mn-cs"/>
              </a:rPr>
              <a:t>Decade of healthy ageing (2020-2030)</a:t>
            </a:r>
            <a:r>
              <a:rPr lang="en-GB" sz="1200" kern="1200" dirty="0">
                <a:solidFill>
                  <a:schemeClr val="tx1"/>
                </a:solidFill>
                <a:effectLst/>
                <a:latin typeface="+mn-lt"/>
                <a:ea typeface="+mn-ea"/>
                <a:cs typeface="+mn-cs"/>
              </a:rPr>
              <a:t>. [online] www.who.int. Available at: </a:t>
            </a:r>
            <a:r>
              <a:rPr lang="en-GB" sz="1200" u="sng" kern="1200" dirty="0">
                <a:solidFill>
                  <a:schemeClr val="tx1"/>
                </a:solidFill>
                <a:effectLst/>
                <a:latin typeface="+mn-lt"/>
                <a:ea typeface="+mn-ea"/>
                <a:cs typeface="+mn-cs"/>
                <a:hlinkClick r:id="rId16"/>
              </a:rPr>
              <a:t>https://www.who.int/initiatives/decade-of-healthy-ageing</a:t>
            </a:r>
            <a:r>
              <a:rPr lang="en-GB" sz="1200" kern="1200" dirty="0">
                <a:solidFill>
                  <a:schemeClr val="tx1"/>
                </a:solidFill>
                <a:effectLst/>
                <a:latin typeface="+mn-lt"/>
                <a:ea typeface="+mn-ea"/>
                <a:cs typeface="+mn-cs"/>
              </a:rPr>
              <a:t> [Accessed 3 Feb. 2026].</a:t>
            </a:r>
          </a:p>
          <a:p>
            <a:r>
              <a:rPr lang="en-GB" sz="1200" kern="1200" dirty="0">
                <a:solidFill>
                  <a:schemeClr val="tx1"/>
                </a:solidFill>
                <a:effectLst/>
                <a:latin typeface="+mn-lt"/>
                <a:ea typeface="+mn-ea"/>
                <a:cs typeface="+mn-cs"/>
              </a:rPr>
              <a:t>Zhang, X. and Lin, H., (2019). Disengagement theory. In </a:t>
            </a:r>
            <a:r>
              <a:rPr lang="en-GB" sz="1200" i="1" kern="1200" dirty="0" err="1">
                <a:solidFill>
                  <a:schemeClr val="tx1"/>
                </a:solidFill>
                <a:effectLst/>
                <a:latin typeface="+mn-lt"/>
                <a:ea typeface="+mn-ea"/>
                <a:cs typeface="+mn-cs"/>
              </a:rPr>
              <a:t>Encyclopedia</a:t>
            </a:r>
            <a:r>
              <a:rPr lang="en-GB" sz="1200" i="1" kern="1200" dirty="0">
                <a:solidFill>
                  <a:schemeClr val="tx1"/>
                </a:solidFill>
                <a:effectLst/>
                <a:latin typeface="+mn-lt"/>
                <a:ea typeface="+mn-ea"/>
                <a:cs typeface="+mn-cs"/>
              </a:rPr>
              <a:t> of gerontology and population aging</a:t>
            </a:r>
            <a:r>
              <a:rPr lang="en-GB" sz="1200" kern="1200" dirty="0">
                <a:solidFill>
                  <a:schemeClr val="tx1"/>
                </a:solidFill>
                <a:effectLst/>
                <a:latin typeface="+mn-lt"/>
                <a:ea typeface="+mn-ea"/>
                <a:cs typeface="+mn-cs"/>
              </a:rPr>
              <a:t> (pp. 1471-1476). Cham: Springer International Publishing.</a:t>
            </a:r>
          </a:p>
          <a:p>
            <a:endParaRPr lang="en-GB" dirty="0"/>
          </a:p>
        </p:txBody>
      </p:sp>
      <p:sp>
        <p:nvSpPr>
          <p:cNvPr id="4" name="Slide Number Placeholder 3"/>
          <p:cNvSpPr>
            <a:spLocks noGrp="1"/>
          </p:cNvSpPr>
          <p:nvPr>
            <p:ph type="sldNum" sz="quarter" idx="5"/>
          </p:nvPr>
        </p:nvSpPr>
        <p:spPr/>
        <p:txBody>
          <a:bodyPr/>
          <a:lstStyle/>
          <a:p>
            <a:fld id="{AC88813D-173F-4732-BDB5-EF5A94894657}" type="slidenum">
              <a:rPr lang="en-US" smtClean="0"/>
              <a:t>18</a:t>
            </a:fld>
            <a:endParaRPr lang="en-US"/>
          </a:p>
        </p:txBody>
      </p:sp>
    </p:spTree>
    <p:extLst>
      <p:ext uri="{BB962C8B-B14F-4D97-AF65-F5344CB8AC3E}">
        <p14:creationId xmlns:p14="http://schemas.microsoft.com/office/powerpoint/2010/main" val="10824986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665BE-C6FE-403A-BEC6-95EC289313A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EEEC0123-3D9E-459D-B459-10D81FD4573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D478CC2-3C7D-4147-B17A-79A848B303D1}"/>
              </a:ext>
            </a:extLst>
          </p:cNvPr>
          <p:cNvSpPr>
            <a:spLocks noGrp="1"/>
          </p:cNvSpPr>
          <p:nvPr>
            <p:ph type="dt" sz="half" idx="10"/>
          </p:nvPr>
        </p:nvSpPr>
        <p:spPr/>
        <p:txBody>
          <a:bodyPr/>
          <a:lstStyle/>
          <a:p>
            <a:fld id="{33B2708C-ABA9-4764-BE56-F61B0EC1DDC6}" type="datetimeFigureOut">
              <a:rPr lang="en-US" smtClean="0"/>
              <a:t>3/2/2026</a:t>
            </a:fld>
            <a:endParaRPr lang="en-US"/>
          </a:p>
        </p:txBody>
      </p:sp>
      <p:sp>
        <p:nvSpPr>
          <p:cNvPr id="5" name="Footer Placeholder 4">
            <a:extLst>
              <a:ext uri="{FF2B5EF4-FFF2-40B4-BE49-F238E27FC236}">
                <a16:creationId xmlns:a16="http://schemas.microsoft.com/office/drawing/2014/main" id="{A97FA56C-1C6C-4510-A33A-09AE4CD59C8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64593D-B28C-4BF2-B95C-07AD69EC8406}"/>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41343153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B3030-46DD-4E4C-B31B-3F46ECC6873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67B6C83-1706-4C29-99AF-AFE9D1BDBB0C}"/>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C548DF-2568-4AB8-B56B-3FBF6683DF95}"/>
              </a:ext>
            </a:extLst>
          </p:cNvPr>
          <p:cNvSpPr>
            <a:spLocks noGrp="1"/>
          </p:cNvSpPr>
          <p:nvPr>
            <p:ph type="dt" sz="half" idx="10"/>
          </p:nvPr>
        </p:nvSpPr>
        <p:spPr/>
        <p:txBody>
          <a:bodyPr/>
          <a:lstStyle/>
          <a:p>
            <a:fld id="{33B2708C-ABA9-4764-BE56-F61B0EC1DDC6}" type="datetimeFigureOut">
              <a:rPr lang="en-US" smtClean="0"/>
              <a:t>3/2/2026</a:t>
            </a:fld>
            <a:endParaRPr lang="en-US"/>
          </a:p>
        </p:txBody>
      </p:sp>
      <p:sp>
        <p:nvSpPr>
          <p:cNvPr id="5" name="Footer Placeholder 4">
            <a:extLst>
              <a:ext uri="{FF2B5EF4-FFF2-40B4-BE49-F238E27FC236}">
                <a16:creationId xmlns:a16="http://schemas.microsoft.com/office/drawing/2014/main" id="{506E604A-41EF-4FFE-A5A1-56AD1C97D8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EA21A8-4780-4528-ABEC-16A03C5FAAE3}"/>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4617874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4111E-F017-4A3D-8FF4-92F4FED0F63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D6058A2-D780-4D43-A576-55ADC0B127C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E4B52C7-AC3B-42DA-AE3E-A9900878BBBC}"/>
              </a:ext>
            </a:extLst>
          </p:cNvPr>
          <p:cNvSpPr>
            <a:spLocks noGrp="1"/>
          </p:cNvSpPr>
          <p:nvPr>
            <p:ph type="dt" sz="half" idx="10"/>
          </p:nvPr>
        </p:nvSpPr>
        <p:spPr/>
        <p:txBody>
          <a:bodyPr/>
          <a:lstStyle/>
          <a:p>
            <a:fld id="{33B2708C-ABA9-4764-BE56-F61B0EC1DDC6}" type="datetimeFigureOut">
              <a:rPr lang="en-US" smtClean="0"/>
              <a:t>3/2/2026</a:t>
            </a:fld>
            <a:endParaRPr lang="en-US"/>
          </a:p>
        </p:txBody>
      </p:sp>
      <p:sp>
        <p:nvSpPr>
          <p:cNvPr id="5" name="Footer Placeholder 4">
            <a:extLst>
              <a:ext uri="{FF2B5EF4-FFF2-40B4-BE49-F238E27FC236}">
                <a16:creationId xmlns:a16="http://schemas.microsoft.com/office/drawing/2014/main" id="{F2EE6558-BE1A-451D-8DBC-D8BAD31796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A169819-773F-4192-80A8-AEAB676F8D5D}"/>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41066185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B05E2-50B4-43E6-8079-95C8E744BE3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09F714C-935A-4B75-A429-087A00ABA297}"/>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EE97F8D-0886-4D6D-9E24-C5EA035D8DFA}"/>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2747015-31BC-47CD-8C12-DC8DE4540D89}"/>
              </a:ext>
            </a:extLst>
          </p:cNvPr>
          <p:cNvSpPr>
            <a:spLocks noGrp="1"/>
          </p:cNvSpPr>
          <p:nvPr>
            <p:ph type="dt" sz="half" idx="10"/>
          </p:nvPr>
        </p:nvSpPr>
        <p:spPr/>
        <p:txBody>
          <a:bodyPr/>
          <a:lstStyle/>
          <a:p>
            <a:fld id="{33B2708C-ABA9-4764-BE56-F61B0EC1DDC6}" type="datetimeFigureOut">
              <a:rPr lang="en-US" smtClean="0"/>
              <a:t>3/2/2026</a:t>
            </a:fld>
            <a:endParaRPr lang="en-US"/>
          </a:p>
        </p:txBody>
      </p:sp>
      <p:sp>
        <p:nvSpPr>
          <p:cNvPr id="6" name="Footer Placeholder 5">
            <a:extLst>
              <a:ext uri="{FF2B5EF4-FFF2-40B4-BE49-F238E27FC236}">
                <a16:creationId xmlns:a16="http://schemas.microsoft.com/office/drawing/2014/main" id="{10F40F04-AD38-4A45-8C6C-C44E920411B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642DA6E-2F72-4D92-968A-BC624A904783}"/>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13893543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978AE-6824-40DF-9907-58ABAB1F8CE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292A201-9DE9-4CDC-920D-3F212457276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EDF0C470-739F-4D60-A36D-44F53A68AB8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7C562ED-EB32-47F3-B176-ECDEDEAC215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129DF12-E64D-4E26-B4BD-842F93AC6604}"/>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F37025E-3665-4DF9-8FA3-4C6C1D3F5A79}"/>
              </a:ext>
            </a:extLst>
          </p:cNvPr>
          <p:cNvSpPr>
            <a:spLocks noGrp="1"/>
          </p:cNvSpPr>
          <p:nvPr>
            <p:ph type="dt" sz="half" idx="10"/>
          </p:nvPr>
        </p:nvSpPr>
        <p:spPr/>
        <p:txBody>
          <a:bodyPr/>
          <a:lstStyle/>
          <a:p>
            <a:fld id="{33B2708C-ABA9-4764-BE56-F61B0EC1DDC6}" type="datetimeFigureOut">
              <a:rPr lang="en-US" smtClean="0"/>
              <a:t>3/2/2026</a:t>
            </a:fld>
            <a:endParaRPr lang="en-US"/>
          </a:p>
        </p:txBody>
      </p:sp>
      <p:sp>
        <p:nvSpPr>
          <p:cNvPr id="8" name="Footer Placeholder 7">
            <a:extLst>
              <a:ext uri="{FF2B5EF4-FFF2-40B4-BE49-F238E27FC236}">
                <a16:creationId xmlns:a16="http://schemas.microsoft.com/office/drawing/2014/main" id="{1D6F0A8B-8E1B-4C0D-A5BB-4BD600EFFA1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FAC15C7-DE14-4F3B-88CD-5A577501008B}"/>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1872246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A7D7B-305B-4A09-A7F5-65C978DAD4F8}"/>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4AD3867-78FB-41A8-9A8F-3DAC19060321}"/>
              </a:ext>
            </a:extLst>
          </p:cNvPr>
          <p:cNvSpPr>
            <a:spLocks noGrp="1"/>
          </p:cNvSpPr>
          <p:nvPr>
            <p:ph type="dt" sz="half" idx="10"/>
          </p:nvPr>
        </p:nvSpPr>
        <p:spPr/>
        <p:txBody>
          <a:bodyPr/>
          <a:lstStyle/>
          <a:p>
            <a:fld id="{33B2708C-ABA9-4764-BE56-F61B0EC1DDC6}" type="datetimeFigureOut">
              <a:rPr lang="en-US" smtClean="0"/>
              <a:t>3/2/2026</a:t>
            </a:fld>
            <a:endParaRPr lang="en-US"/>
          </a:p>
        </p:txBody>
      </p:sp>
      <p:sp>
        <p:nvSpPr>
          <p:cNvPr id="4" name="Footer Placeholder 3">
            <a:extLst>
              <a:ext uri="{FF2B5EF4-FFF2-40B4-BE49-F238E27FC236}">
                <a16:creationId xmlns:a16="http://schemas.microsoft.com/office/drawing/2014/main" id="{07653989-D1D3-421E-883F-03BB1D06629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713433E-92D5-4564-B53F-2A93EDBCC912}"/>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14518861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5E762-57E3-424C-B90F-0EA36C073649}"/>
              </a:ext>
            </a:extLst>
          </p:cNvPr>
          <p:cNvSpPr>
            <a:spLocks noGrp="1"/>
          </p:cNvSpPr>
          <p:nvPr>
            <p:ph type="dt" sz="half" idx="10"/>
          </p:nvPr>
        </p:nvSpPr>
        <p:spPr/>
        <p:txBody>
          <a:bodyPr/>
          <a:lstStyle/>
          <a:p>
            <a:fld id="{33B2708C-ABA9-4764-BE56-F61B0EC1DDC6}" type="datetimeFigureOut">
              <a:rPr lang="en-US" smtClean="0"/>
              <a:t>3/2/2026</a:t>
            </a:fld>
            <a:endParaRPr lang="en-US"/>
          </a:p>
        </p:txBody>
      </p:sp>
      <p:sp>
        <p:nvSpPr>
          <p:cNvPr id="3" name="Footer Placeholder 2">
            <a:extLst>
              <a:ext uri="{FF2B5EF4-FFF2-40B4-BE49-F238E27FC236}">
                <a16:creationId xmlns:a16="http://schemas.microsoft.com/office/drawing/2014/main" id="{1CBED302-78FD-4675-A2D9-2DB483AB74E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B726D77-E8D8-45E0-8655-D305ADD0A8B7}"/>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30209731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EED13-9585-4CC3-8DB7-D2367C8B580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956435D-BBDE-4452-97F9-37F221989A7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D919FEA-7A2A-47A2-B20D-803B61450A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B75AF35-AD52-4901-928D-942DEA33529C}"/>
              </a:ext>
            </a:extLst>
          </p:cNvPr>
          <p:cNvSpPr>
            <a:spLocks noGrp="1"/>
          </p:cNvSpPr>
          <p:nvPr>
            <p:ph type="dt" sz="half" idx="10"/>
          </p:nvPr>
        </p:nvSpPr>
        <p:spPr/>
        <p:txBody>
          <a:bodyPr/>
          <a:lstStyle/>
          <a:p>
            <a:fld id="{33B2708C-ABA9-4764-BE56-F61B0EC1DDC6}" type="datetimeFigureOut">
              <a:rPr lang="en-US" smtClean="0"/>
              <a:t>3/2/2026</a:t>
            </a:fld>
            <a:endParaRPr lang="en-US"/>
          </a:p>
        </p:txBody>
      </p:sp>
      <p:sp>
        <p:nvSpPr>
          <p:cNvPr id="6" name="Footer Placeholder 5">
            <a:extLst>
              <a:ext uri="{FF2B5EF4-FFF2-40B4-BE49-F238E27FC236}">
                <a16:creationId xmlns:a16="http://schemas.microsoft.com/office/drawing/2014/main" id="{AA3632DA-7AAD-4721-A222-991178338A3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E34B37F-3D3D-47E1-9D51-02BDCB2FAF70}"/>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28639219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1A02C-D42C-4BC8-BEFA-AD4FD053674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42118EE-E06A-4F4E-9D9D-105F0463EE5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DFA2C57-8798-4CE2-9412-E4949FA0C3C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7AD44BAE-AFF5-4F39-A9BF-3BB1F2B9216A}"/>
              </a:ext>
            </a:extLst>
          </p:cNvPr>
          <p:cNvSpPr>
            <a:spLocks noGrp="1"/>
          </p:cNvSpPr>
          <p:nvPr>
            <p:ph type="dt" sz="half" idx="10"/>
          </p:nvPr>
        </p:nvSpPr>
        <p:spPr/>
        <p:txBody>
          <a:bodyPr/>
          <a:lstStyle/>
          <a:p>
            <a:fld id="{33B2708C-ABA9-4764-BE56-F61B0EC1DDC6}" type="datetimeFigureOut">
              <a:rPr lang="en-US" smtClean="0"/>
              <a:t>3/2/2026</a:t>
            </a:fld>
            <a:endParaRPr lang="en-US"/>
          </a:p>
        </p:txBody>
      </p:sp>
      <p:sp>
        <p:nvSpPr>
          <p:cNvPr id="6" name="Footer Placeholder 5">
            <a:extLst>
              <a:ext uri="{FF2B5EF4-FFF2-40B4-BE49-F238E27FC236}">
                <a16:creationId xmlns:a16="http://schemas.microsoft.com/office/drawing/2014/main" id="{693EE982-8D4C-413F-A82C-06B6E129B32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D83CC4E-7118-4C85-B3BC-AE2BD26B3A42}"/>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375174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00869-3BFC-4C33-BD10-8F99C3D93D3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F72DDE-CAF0-45E0-97CD-579B78EA491F}"/>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3904AFF-0DED-443F-B191-7811EE8AE728}"/>
              </a:ext>
            </a:extLst>
          </p:cNvPr>
          <p:cNvSpPr>
            <a:spLocks noGrp="1"/>
          </p:cNvSpPr>
          <p:nvPr>
            <p:ph type="dt" sz="half" idx="10"/>
          </p:nvPr>
        </p:nvSpPr>
        <p:spPr/>
        <p:txBody>
          <a:bodyPr/>
          <a:lstStyle/>
          <a:p>
            <a:fld id="{33B2708C-ABA9-4764-BE56-F61B0EC1DDC6}" type="datetimeFigureOut">
              <a:rPr lang="en-US" smtClean="0"/>
              <a:t>3/2/2026</a:t>
            </a:fld>
            <a:endParaRPr lang="en-US"/>
          </a:p>
        </p:txBody>
      </p:sp>
      <p:sp>
        <p:nvSpPr>
          <p:cNvPr id="5" name="Footer Placeholder 4">
            <a:extLst>
              <a:ext uri="{FF2B5EF4-FFF2-40B4-BE49-F238E27FC236}">
                <a16:creationId xmlns:a16="http://schemas.microsoft.com/office/drawing/2014/main" id="{C6B0D618-6180-4941-A982-05ED24D94E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6A984B8-457D-4A1D-A3F9-E0B024B7D403}"/>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30822067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3840123-DD39-43D9-87F4-F67ABA62DF21}"/>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24AA13A-4B0A-435B-9FF2-439DEBC9106A}"/>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EEE23CF-007E-4457-96F2-33D34C10412B}"/>
              </a:ext>
            </a:extLst>
          </p:cNvPr>
          <p:cNvSpPr>
            <a:spLocks noGrp="1"/>
          </p:cNvSpPr>
          <p:nvPr>
            <p:ph type="dt" sz="half" idx="10"/>
          </p:nvPr>
        </p:nvSpPr>
        <p:spPr/>
        <p:txBody>
          <a:bodyPr/>
          <a:lstStyle/>
          <a:p>
            <a:fld id="{33B2708C-ABA9-4764-BE56-F61B0EC1DDC6}" type="datetimeFigureOut">
              <a:rPr lang="en-US" smtClean="0"/>
              <a:t>3/2/2026</a:t>
            </a:fld>
            <a:endParaRPr lang="en-US"/>
          </a:p>
        </p:txBody>
      </p:sp>
      <p:sp>
        <p:nvSpPr>
          <p:cNvPr id="5" name="Footer Placeholder 4">
            <a:extLst>
              <a:ext uri="{FF2B5EF4-FFF2-40B4-BE49-F238E27FC236}">
                <a16:creationId xmlns:a16="http://schemas.microsoft.com/office/drawing/2014/main" id="{9BE31FBF-D2F7-44F1-95CA-5589A77D01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B3FFF9-3776-4825-B3E2-C7D65D8AC2FE}"/>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31431915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0000"/>
            <a:lum/>
          </a:blip>
          <a:srcRect/>
          <a:stretch>
            <a:fillRect t="1000" b="-4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A713C2-2368-4A50-8855-75DB8C5AA91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A9EF332-BE01-4A4C-9DCF-B5A920E6EC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860C37-F216-4B57-9375-18205E926B8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3B2708C-ABA9-4764-BE56-F61B0EC1DDC6}" type="datetimeFigureOut">
              <a:rPr lang="en-US" smtClean="0"/>
              <a:t>3/2/2026</a:t>
            </a:fld>
            <a:endParaRPr lang="en-US"/>
          </a:p>
        </p:txBody>
      </p:sp>
      <p:sp>
        <p:nvSpPr>
          <p:cNvPr id="5" name="Footer Placeholder 4">
            <a:extLst>
              <a:ext uri="{FF2B5EF4-FFF2-40B4-BE49-F238E27FC236}">
                <a16:creationId xmlns:a16="http://schemas.microsoft.com/office/drawing/2014/main" id="{648C45D2-8EFB-4A0C-BFD7-884C420CD69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44619F3-833E-484B-8D58-55B1534BABE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998DEDE-09D0-4594-83E0-B0744F29F713}" type="slidenum">
              <a:rPr lang="en-US" smtClean="0"/>
              <a:t>‹#›</a:t>
            </a:fld>
            <a:endParaRPr lang="en-US"/>
          </a:p>
        </p:txBody>
      </p:sp>
    </p:spTree>
    <p:extLst>
      <p:ext uri="{BB962C8B-B14F-4D97-AF65-F5344CB8AC3E}">
        <p14:creationId xmlns:p14="http://schemas.microsoft.com/office/powerpoint/2010/main" val="12028442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11.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12.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13.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14.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15.pn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png"/><Relationship Id="rId5" Type="http://schemas.openxmlformats.org/officeDocument/2006/relationships/image" Target="../media/image16.png"/><Relationship Id="rId4" Type="http://schemas.openxmlformats.org/officeDocument/2006/relationships/notesSlide" Target="../notesSlides/notesSlide14.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png"/><Relationship Id="rId5" Type="http://schemas.openxmlformats.org/officeDocument/2006/relationships/image" Target="../media/image17.png"/><Relationship Id="rId4" Type="http://schemas.openxmlformats.org/officeDocument/2006/relationships/notesSlide" Target="../notesSlides/notesSlide15.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2.png"/><Relationship Id="rId4" Type="http://schemas.openxmlformats.org/officeDocument/2006/relationships/notesSlide" Target="../notesSlides/notesSlide1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00D2A-777B-4BF2-B895-E049A69C196A}"/>
              </a:ext>
            </a:extLst>
          </p:cNvPr>
          <p:cNvSpPr>
            <a:spLocks noGrp="1"/>
          </p:cNvSpPr>
          <p:nvPr>
            <p:ph type="ctrTitle"/>
          </p:nvPr>
        </p:nvSpPr>
        <p:spPr>
          <a:xfrm>
            <a:off x="723900" y="1122363"/>
            <a:ext cx="10858500" cy="2387600"/>
          </a:xfrm>
          <a:solidFill>
            <a:srgbClr val="7A3332"/>
          </a:solidFill>
        </p:spPr>
        <p:txBody>
          <a:bodyPr>
            <a:normAutofit fontScale="90000"/>
          </a:bodyPr>
          <a:lstStyle/>
          <a:p>
            <a:r>
              <a:rPr lang="en-US" b="1" dirty="0">
                <a:latin typeface="Times New Roman" panose="02020603050405020304" pitchFamily="18" charset="0"/>
                <a:cs typeface="Times New Roman" panose="02020603050405020304" pitchFamily="18" charset="0"/>
              </a:rPr>
              <a:t>EMPOWERING THE OLDER PERSON </a:t>
            </a:r>
            <a:br>
              <a:rPr lang="en-US" b="1" dirty="0">
                <a:latin typeface="Times New Roman" panose="02020603050405020304" pitchFamily="18" charset="0"/>
                <a:cs typeface="Times New Roman" panose="02020603050405020304" pitchFamily="18" charset="0"/>
              </a:rPr>
            </a:br>
            <a:r>
              <a:rPr lang="en-US" b="1" dirty="0">
                <a:latin typeface="Times New Roman" panose="02020603050405020304" pitchFamily="18" charset="0"/>
                <a:cs typeface="Times New Roman" panose="02020603050405020304" pitchFamily="18" charset="0"/>
              </a:rPr>
              <a:t>INDIVIDUAL PRESENTATION</a:t>
            </a:r>
          </a:p>
        </p:txBody>
      </p:sp>
      <p:sp>
        <p:nvSpPr>
          <p:cNvPr id="3" name="Subtitle 2">
            <a:extLst>
              <a:ext uri="{FF2B5EF4-FFF2-40B4-BE49-F238E27FC236}">
                <a16:creationId xmlns:a16="http://schemas.microsoft.com/office/drawing/2014/main" id="{9BDC2A96-A7F3-44D5-807D-EBEAB97DBDCE}"/>
              </a:ext>
            </a:extLst>
          </p:cNvPr>
          <p:cNvSpPr>
            <a:spLocks noGrp="1"/>
          </p:cNvSpPr>
          <p:nvPr>
            <p:ph type="subTitle" idx="1"/>
          </p:nvPr>
        </p:nvSpPr>
        <p:spPr>
          <a:xfrm>
            <a:off x="1524000" y="3971149"/>
            <a:ext cx="9144000" cy="1655762"/>
          </a:xfrm>
          <a:solidFill>
            <a:srgbClr val="E5E3D2"/>
          </a:solidFill>
        </p:spPr>
        <p:txBody>
          <a:bodyPr>
            <a:normAutofit fontScale="55000" lnSpcReduction="20000"/>
          </a:bodyPr>
          <a:lstStyle/>
          <a:p>
            <a:r>
              <a:rPr lang="en-US" b="1" dirty="0">
                <a:latin typeface="Times New Roman" panose="02020603050405020304" pitchFamily="18" charset="0"/>
                <a:cs typeface="Times New Roman" panose="02020603050405020304" pitchFamily="18" charset="0"/>
              </a:rPr>
              <a:t>MODULE CODE: BMHP6027</a:t>
            </a:r>
          </a:p>
          <a:p>
            <a:r>
              <a:rPr lang="en-US" b="1" dirty="0">
                <a:latin typeface="Times New Roman" panose="02020603050405020304" pitchFamily="18" charset="0"/>
                <a:cs typeface="Times New Roman" panose="02020603050405020304" pitchFamily="18" charset="0"/>
              </a:rPr>
              <a:t>STUDENT NAME: Samina Kousar</a:t>
            </a:r>
          </a:p>
          <a:p>
            <a:r>
              <a:rPr lang="en-US" b="1" dirty="0">
                <a:latin typeface="Times New Roman" panose="02020603050405020304" pitchFamily="18" charset="0"/>
                <a:cs typeface="Times New Roman" panose="02020603050405020304" pitchFamily="18" charset="0"/>
              </a:rPr>
              <a:t>STUDENT NUMBER: 2244901</a:t>
            </a:r>
          </a:p>
          <a:p>
            <a:r>
              <a:rPr lang="en-US" b="1" dirty="0">
                <a:latin typeface="Times New Roman" panose="02020603050405020304" pitchFamily="18" charset="0"/>
                <a:cs typeface="Times New Roman" panose="02020603050405020304" pitchFamily="18" charset="0"/>
              </a:rPr>
              <a:t>LECTURER'S NAME: Rizwan Nadeem</a:t>
            </a:r>
          </a:p>
          <a:p>
            <a:r>
              <a:rPr lang="en-US" b="1" dirty="0">
                <a:latin typeface="Times New Roman" panose="02020603050405020304" pitchFamily="18" charset="0"/>
                <a:cs typeface="Times New Roman" panose="02020603050405020304" pitchFamily="18" charset="0"/>
              </a:rPr>
              <a:t>Component 1, Voice over</a:t>
            </a:r>
          </a:p>
          <a:p>
            <a:r>
              <a:rPr lang="en-US" b="1" dirty="0">
                <a:latin typeface="Times New Roman" panose="02020603050405020304" pitchFamily="18" charset="0"/>
                <a:cs typeface="Times New Roman" panose="02020603050405020304" pitchFamily="18" charset="0"/>
              </a:rPr>
              <a:t>BMHP6027</a:t>
            </a:r>
          </a:p>
          <a:p>
            <a:endParaRPr lang="en-US" dirty="0">
              <a:latin typeface="Times New Roman" panose="02020603050405020304" pitchFamily="18" charset="0"/>
              <a:cs typeface="Times New Roman" panose="02020603050405020304" pitchFamily="18" charset="0"/>
            </a:endParaRPr>
          </a:p>
        </p:txBody>
      </p:sp>
      <p:pic>
        <p:nvPicPr>
          <p:cNvPr id="9" name="Audio 8">
            <a:hlinkClick r:id="" action="ppaction://media"/>
            <a:extLst>
              <a:ext uri="{FF2B5EF4-FFF2-40B4-BE49-F238E27FC236}">
                <a16:creationId xmlns:a16="http://schemas.microsoft.com/office/drawing/2014/main" id="{B2116E77-24D0-A58C-9BE1-72245E0443D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30922663"/>
      </p:ext>
    </p:extLst>
  </p:cSld>
  <p:clrMapOvr>
    <a:masterClrMapping/>
  </p:clrMapOvr>
  <mc:AlternateContent xmlns:mc="http://schemas.openxmlformats.org/markup-compatibility/2006">
    <mc:Choice xmlns:p14="http://schemas.microsoft.com/office/powerpoint/2010/main" Requires="p14">
      <p:transition spd="slow" p14:dur="2000" advTm="17854"/>
    </mc:Choice>
    <mc:Fallback>
      <p:transition spd="slow" advTm="178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7A3332"/>
          </a:solidFill>
        </p:spPr>
        <p:txBody>
          <a:bodyPr/>
          <a:lstStyle/>
          <a:p>
            <a:pPr algn="ctr"/>
            <a:r>
              <a:rPr lang="en-US" b="1" dirty="0">
                <a:latin typeface="Times New Roman" panose="02020603050405020304" pitchFamily="18" charset="0"/>
                <a:cs typeface="Times New Roman" panose="02020603050405020304" pitchFamily="18" charset="0"/>
              </a:rPr>
              <a:t>INTRODUCTION</a:t>
            </a:r>
          </a:p>
        </p:txBody>
      </p:sp>
      <p:sp>
        <p:nvSpPr>
          <p:cNvPr id="13" name="Content Placeholder 2">
            <a:extLst>
              <a:ext uri="{FF2B5EF4-FFF2-40B4-BE49-F238E27FC236}">
                <a16:creationId xmlns:a16="http://schemas.microsoft.com/office/drawing/2014/main" id="{39891086-57CD-4D33-ADA1-4F9DA471390A}"/>
              </a:ext>
            </a:extLst>
          </p:cNvPr>
          <p:cNvSpPr>
            <a:spLocks noGrp="1"/>
          </p:cNvSpPr>
          <p:nvPr>
            <p:ph idx="1"/>
          </p:nvPr>
        </p:nvSpPr>
        <p:spPr>
          <a:xfrm>
            <a:off x="172278" y="1629562"/>
            <a:ext cx="5751444" cy="5072863"/>
          </a:xfrm>
          <a:solidFill>
            <a:schemeClr val="accent1">
              <a:lumMod val="20000"/>
              <a:lumOff val="80000"/>
            </a:schemeClr>
          </a:solidFill>
        </p:spPr>
        <p:txBody>
          <a:bodyPr anchor="ctr" anchorCtr="0">
            <a:noAutofit/>
          </a:bodyPr>
          <a:lstStyle/>
          <a:p>
            <a:pPr>
              <a:lnSpc>
                <a:spcPct val="150000"/>
              </a:lnSpc>
            </a:pPr>
            <a:r>
              <a:rPr lang="en-US" sz="1800" dirty="0">
                <a:latin typeface="Times New Roman" panose="02020603050405020304" pitchFamily="18" charset="0"/>
                <a:cs typeface="Times New Roman" panose="02020603050405020304" pitchFamily="18" charset="0"/>
              </a:rPr>
              <a:t>Population ageing in the UK requires urgent review of older people's support needs.</a:t>
            </a:r>
          </a:p>
          <a:p>
            <a:pPr>
              <a:lnSpc>
                <a:spcPct val="150000"/>
              </a:lnSpc>
            </a:pPr>
            <a:r>
              <a:rPr lang="en-US" sz="1800" dirty="0">
                <a:latin typeface="Times New Roman" panose="02020603050405020304" pitchFamily="18" charset="0"/>
                <a:cs typeface="Times New Roman" panose="02020603050405020304" pitchFamily="18" charset="0"/>
              </a:rPr>
              <a:t>Ageing involves biological decline, psychological adaptation, and reduced social networks (</a:t>
            </a:r>
            <a:r>
              <a:rPr lang="en-US" sz="1800" dirty="0" err="1">
                <a:latin typeface="Times New Roman" panose="02020603050405020304" pitchFamily="18" charset="0"/>
                <a:cs typeface="Times New Roman" panose="02020603050405020304" pitchFamily="18" charset="0"/>
              </a:rPr>
              <a:t>Colloca</a:t>
            </a:r>
            <a:r>
              <a:rPr lang="en-US" sz="1800" dirty="0">
                <a:latin typeface="Times New Roman" panose="02020603050405020304" pitchFamily="18" charset="0"/>
                <a:cs typeface="Times New Roman" panose="02020603050405020304" pitchFamily="18" charset="0"/>
              </a:rPr>
              <a:t> et al., 2020).</a:t>
            </a:r>
          </a:p>
          <a:p>
            <a:pPr>
              <a:lnSpc>
                <a:spcPct val="150000"/>
              </a:lnSpc>
            </a:pPr>
            <a:r>
              <a:rPr lang="en-US" sz="1800" dirty="0">
                <a:latin typeface="Times New Roman" panose="02020603050405020304" pitchFamily="18" charset="0"/>
                <a:cs typeface="Times New Roman" panose="02020603050405020304" pitchFamily="18" charset="0"/>
              </a:rPr>
              <a:t>Biological theories include programmed (genetic) and damage/ wear-and-tear models (Ameen and </a:t>
            </a:r>
            <a:r>
              <a:rPr lang="en-US" sz="1800" dirty="0" err="1">
                <a:latin typeface="Times New Roman" panose="02020603050405020304" pitchFamily="18" charset="0"/>
                <a:cs typeface="Times New Roman" panose="02020603050405020304" pitchFamily="18" charset="0"/>
              </a:rPr>
              <a:t>Taqa</a:t>
            </a:r>
            <a:r>
              <a:rPr lang="en-US" sz="1800" dirty="0">
                <a:latin typeface="Times New Roman" panose="02020603050405020304" pitchFamily="18" charset="0"/>
                <a:cs typeface="Times New Roman" panose="02020603050405020304" pitchFamily="18" charset="0"/>
              </a:rPr>
              <a:t>, 2024).</a:t>
            </a:r>
          </a:p>
          <a:p>
            <a:pPr>
              <a:lnSpc>
                <a:spcPct val="150000"/>
              </a:lnSpc>
            </a:pPr>
            <a:r>
              <a:rPr lang="en-US" sz="1800" dirty="0">
                <a:latin typeface="Times New Roman" panose="02020603050405020304" pitchFamily="18" charset="0"/>
                <a:cs typeface="Times New Roman" panose="02020603050405020304" pitchFamily="18" charset="0"/>
              </a:rPr>
              <a:t>By 2043, nearly a quarter of the UK population will be aged 65+ (Barton et al., 2024).</a:t>
            </a:r>
          </a:p>
          <a:p>
            <a:pPr>
              <a:lnSpc>
                <a:spcPct val="150000"/>
              </a:lnSpc>
            </a:pPr>
            <a:r>
              <a:rPr lang="en-US" sz="1800" dirty="0">
                <a:latin typeface="Times New Roman" panose="02020603050405020304" pitchFamily="18" charset="0"/>
                <a:cs typeface="Times New Roman" panose="02020603050405020304" pitchFamily="18" charset="0"/>
              </a:rPr>
              <a:t>Ageism remains a global barrier to equitable care and support (World Health Organisation, 2022).</a:t>
            </a:r>
          </a:p>
        </p:txBody>
      </p:sp>
      <p:pic>
        <p:nvPicPr>
          <p:cNvPr id="6" name="Picture 5">
            <a:extLst>
              <a:ext uri="{FF2B5EF4-FFF2-40B4-BE49-F238E27FC236}">
                <a16:creationId xmlns:a16="http://schemas.microsoft.com/office/drawing/2014/main" id="{31E1A4DF-5A3F-4A38-AC6B-75342887A284}"/>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6268280" y="1649094"/>
            <a:ext cx="5751442" cy="4504055"/>
          </a:xfrm>
          <a:prstGeom prst="rect">
            <a:avLst/>
          </a:prstGeom>
          <a:noFill/>
        </p:spPr>
      </p:pic>
      <p:sp>
        <p:nvSpPr>
          <p:cNvPr id="3" name="Rectangle 2">
            <a:extLst>
              <a:ext uri="{FF2B5EF4-FFF2-40B4-BE49-F238E27FC236}">
                <a16:creationId xmlns:a16="http://schemas.microsoft.com/office/drawing/2014/main" id="{F6E6C618-FE15-48F7-A4D2-AC99A9DC81E5}"/>
              </a:ext>
            </a:extLst>
          </p:cNvPr>
          <p:cNvSpPr/>
          <p:nvPr/>
        </p:nvSpPr>
        <p:spPr>
          <a:xfrm>
            <a:off x="6268281" y="6153149"/>
            <a:ext cx="5751442" cy="646331"/>
          </a:xfrm>
          <a:prstGeom prst="rect">
            <a:avLst/>
          </a:prstGeom>
        </p:spPr>
        <p:txBody>
          <a:bodyPr wrap="square">
            <a:spAutoFit/>
          </a:bodyPr>
          <a:lstStyle/>
          <a:p>
            <a:pPr algn="ctr">
              <a:spcAft>
                <a:spcPts val="1000"/>
              </a:spcAft>
            </a:pPr>
            <a:r>
              <a:rPr lang="en-GB"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Figure 1: Systemic consequences of aging (</a:t>
            </a:r>
            <a:r>
              <a:rPr lang="en-GB" i="1"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Colloca</a:t>
            </a:r>
            <a:r>
              <a:rPr lang="en-GB"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et al., 2020)</a:t>
            </a:r>
          </a:p>
        </p:txBody>
      </p:sp>
      <p:pic>
        <p:nvPicPr>
          <p:cNvPr id="7" name="Audio 6">
            <a:hlinkClick r:id="" action="ppaction://media"/>
            <a:extLst>
              <a:ext uri="{FF2B5EF4-FFF2-40B4-BE49-F238E27FC236}">
                <a16:creationId xmlns:a16="http://schemas.microsoft.com/office/drawing/2014/main" id="{603EBD5F-8267-34CC-7BD0-F0D9158FF07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61564859"/>
      </p:ext>
    </p:extLst>
  </p:cSld>
  <p:clrMapOvr>
    <a:masterClrMapping/>
  </p:clrMapOvr>
  <mc:AlternateContent xmlns:mc="http://schemas.openxmlformats.org/markup-compatibility/2006">
    <mc:Choice xmlns:p14="http://schemas.microsoft.com/office/powerpoint/2010/main" Requires="p14">
      <p:transition spd="slow" p14:dur="2000" advTm="73367"/>
    </mc:Choice>
    <mc:Fallback>
      <p:transition spd="slow" advTm="733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7A3332"/>
          </a:solidFill>
        </p:spPr>
        <p:txBody>
          <a:bodyPr/>
          <a:lstStyle/>
          <a:p>
            <a:pPr algn="ctr"/>
            <a:r>
              <a:rPr lang="en-US" b="1" dirty="0">
                <a:latin typeface="Times New Roman" panose="02020603050405020304" pitchFamily="18" charset="0"/>
                <a:cs typeface="Times New Roman" panose="02020603050405020304" pitchFamily="18" charset="0"/>
              </a:rPr>
              <a:t>The Ageing Population</a:t>
            </a:r>
          </a:p>
        </p:txBody>
      </p:sp>
      <p:pic>
        <p:nvPicPr>
          <p:cNvPr id="8" name="Picture 7">
            <a:extLst>
              <a:ext uri="{FF2B5EF4-FFF2-40B4-BE49-F238E27FC236}">
                <a16:creationId xmlns:a16="http://schemas.microsoft.com/office/drawing/2014/main" id="{BBE58C99-BFFD-436B-8F77-066BE46F13C4}"/>
              </a:ext>
            </a:extLst>
          </p:cNvPr>
          <p:cNvPicPr/>
          <p:nvPr/>
        </p:nvPicPr>
        <p:blipFill rotWithShape="1">
          <a:blip r:embed="rId5">
            <a:extLst>
              <a:ext uri="{28A0092B-C50C-407E-A947-70E740481C1C}">
                <a14:useLocalDpi xmlns:a14="http://schemas.microsoft.com/office/drawing/2010/main" val="0"/>
              </a:ext>
            </a:extLst>
          </a:blip>
          <a:srcRect t="10075"/>
          <a:stretch/>
        </p:blipFill>
        <p:spPr bwMode="auto">
          <a:xfrm>
            <a:off x="6667500" y="1629562"/>
            <a:ext cx="5352222" cy="4594860"/>
          </a:xfrm>
          <a:prstGeom prst="rect">
            <a:avLst/>
          </a:prstGeom>
          <a:noFill/>
          <a:ln>
            <a:noFill/>
          </a:ln>
          <a:extLst>
            <a:ext uri="{53640926-AAD7-44D8-BBD7-CCE9431645EC}">
              <a14:shadowObscured xmlns:a14="http://schemas.microsoft.com/office/drawing/2010/main"/>
            </a:ext>
          </a:extLst>
        </p:spPr>
      </p:pic>
      <p:sp>
        <p:nvSpPr>
          <p:cNvPr id="13" name="Content Placeholder 2">
            <a:extLst>
              <a:ext uri="{FF2B5EF4-FFF2-40B4-BE49-F238E27FC236}">
                <a16:creationId xmlns:a16="http://schemas.microsoft.com/office/drawing/2014/main" id="{39891086-57CD-4D33-ADA1-4F9DA471390A}"/>
              </a:ext>
            </a:extLst>
          </p:cNvPr>
          <p:cNvSpPr>
            <a:spLocks noGrp="1"/>
          </p:cNvSpPr>
          <p:nvPr>
            <p:ph idx="1"/>
          </p:nvPr>
        </p:nvSpPr>
        <p:spPr>
          <a:xfrm>
            <a:off x="172278" y="1629562"/>
            <a:ext cx="6361872" cy="5072863"/>
          </a:xfrm>
          <a:solidFill>
            <a:schemeClr val="accent1">
              <a:lumMod val="20000"/>
              <a:lumOff val="80000"/>
            </a:schemeClr>
          </a:solidFill>
        </p:spPr>
        <p:txBody>
          <a:bodyPr anchor="ctr" anchorCtr="0">
            <a:normAutofit/>
          </a:bodyPr>
          <a:lstStyle/>
          <a:p>
            <a:pPr>
              <a:lnSpc>
                <a:spcPct val="150000"/>
              </a:lnSpc>
            </a:pPr>
            <a:r>
              <a:rPr lang="en-US" sz="1800" dirty="0">
                <a:latin typeface="Times New Roman" panose="02020603050405020304" pitchFamily="18" charset="0"/>
                <a:cs typeface="Times New Roman" panose="02020603050405020304" pitchFamily="18" charset="0"/>
              </a:rPr>
              <a:t>Currently, 19% of the UK population is aged 65+, projected to reach 24% by 2072 (Barton et al., 2024).</a:t>
            </a:r>
          </a:p>
          <a:p>
            <a:pPr>
              <a:lnSpc>
                <a:spcPct val="150000"/>
              </a:lnSpc>
            </a:pPr>
            <a:r>
              <a:rPr lang="en-US" sz="1800" dirty="0">
                <a:latin typeface="Times New Roman" panose="02020603050405020304" pitchFamily="18" charset="0"/>
                <a:cs typeface="Times New Roman" panose="02020603050405020304" pitchFamily="18" charset="0"/>
              </a:rPr>
              <a:t>The over-85 age group is growing particularly rapidly.</a:t>
            </a:r>
          </a:p>
          <a:p>
            <a:pPr>
              <a:lnSpc>
                <a:spcPct val="150000"/>
              </a:lnSpc>
            </a:pPr>
            <a:r>
              <a:rPr lang="en-US" sz="1800" dirty="0">
                <a:latin typeface="Times New Roman" panose="02020603050405020304" pitchFamily="18" charset="0"/>
                <a:cs typeface="Times New Roman" panose="02020603050405020304" pitchFamily="18" charset="0"/>
              </a:rPr>
              <a:t>Around two-thirds of people over 65 live with multimorbidity.</a:t>
            </a:r>
          </a:p>
          <a:p>
            <a:pPr>
              <a:lnSpc>
                <a:spcPct val="150000"/>
              </a:lnSpc>
            </a:pPr>
            <a:r>
              <a:rPr lang="en-US" sz="1800" dirty="0">
                <a:latin typeface="Times New Roman" panose="02020603050405020304" pitchFamily="18" charset="0"/>
                <a:cs typeface="Times New Roman" panose="02020603050405020304" pitchFamily="18" charset="0"/>
              </a:rPr>
              <a:t>Frailty and cognitive decline are increasingly common in older age.</a:t>
            </a:r>
          </a:p>
          <a:p>
            <a:pPr>
              <a:lnSpc>
                <a:spcPct val="150000"/>
              </a:lnSpc>
            </a:pPr>
            <a:r>
              <a:rPr lang="en-US" sz="1800" dirty="0">
                <a:latin typeface="Times New Roman" panose="02020603050405020304" pitchFamily="18" charset="0"/>
                <a:cs typeface="Times New Roman" panose="02020603050405020304" pitchFamily="18" charset="0"/>
              </a:rPr>
              <a:t>An estimated 900,000 people in the UK are living with dementia (Department of Health and Social Care, 2023).</a:t>
            </a:r>
          </a:p>
        </p:txBody>
      </p:sp>
      <p:sp>
        <p:nvSpPr>
          <p:cNvPr id="3" name="Rectangle 2">
            <a:extLst>
              <a:ext uri="{FF2B5EF4-FFF2-40B4-BE49-F238E27FC236}">
                <a16:creationId xmlns:a16="http://schemas.microsoft.com/office/drawing/2014/main" id="{E6D1F575-FBDD-4602-AEF9-2A2A3233C9A4}"/>
              </a:ext>
            </a:extLst>
          </p:cNvPr>
          <p:cNvSpPr/>
          <p:nvPr/>
        </p:nvSpPr>
        <p:spPr>
          <a:xfrm>
            <a:off x="6667500" y="6224422"/>
            <a:ext cx="5352222" cy="646331"/>
          </a:xfrm>
          <a:prstGeom prst="rect">
            <a:avLst/>
          </a:prstGeom>
        </p:spPr>
        <p:txBody>
          <a:bodyPr wrap="square">
            <a:spAutoFit/>
          </a:bodyPr>
          <a:lstStyle/>
          <a:p>
            <a:pPr algn="ctr">
              <a:spcAft>
                <a:spcPts val="1000"/>
              </a:spcAft>
            </a:pPr>
            <a:r>
              <a:rPr lang="en-GB"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Figure 2: Changing Age Distribution of UK Population (Barton et al., 2024)</a:t>
            </a:r>
          </a:p>
        </p:txBody>
      </p:sp>
      <p:pic>
        <p:nvPicPr>
          <p:cNvPr id="5" name="Audio 4">
            <a:hlinkClick r:id="" action="ppaction://media"/>
            <a:extLst>
              <a:ext uri="{FF2B5EF4-FFF2-40B4-BE49-F238E27FC236}">
                <a16:creationId xmlns:a16="http://schemas.microsoft.com/office/drawing/2014/main" id="{32CD45F4-40ED-4F3A-54D6-EC5ADECAACF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809310"/>
      </p:ext>
    </p:extLst>
  </p:cSld>
  <p:clrMapOvr>
    <a:masterClrMapping/>
  </p:clrMapOvr>
  <mc:AlternateContent xmlns:mc="http://schemas.openxmlformats.org/markup-compatibility/2006">
    <mc:Choice xmlns:p14="http://schemas.microsoft.com/office/powerpoint/2010/main" Requires="p14">
      <p:transition spd="slow" p14:dur="2000" advTm="67145"/>
    </mc:Choice>
    <mc:Fallback>
      <p:transition spd="slow" advTm="671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7A3332"/>
          </a:solidFill>
        </p:spPr>
        <p:txBody>
          <a:bodyPr/>
          <a:lstStyle/>
          <a:p>
            <a:pPr algn="ctr"/>
            <a:r>
              <a:rPr lang="en-US" b="1" dirty="0">
                <a:latin typeface="Times New Roman" panose="02020603050405020304" pitchFamily="18" charset="0"/>
                <a:cs typeface="Times New Roman" panose="02020603050405020304" pitchFamily="18" charset="0"/>
              </a:rPr>
              <a:t>The Ageing Population</a:t>
            </a:r>
          </a:p>
        </p:txBody>
      </p:sp>
      <p:sp>
        <p:nvSpPr>
          <p:cNvPr id="13" name="Content Placeholder 2">
            <a:extLst>
              <a:ext uri="{FF2B5EF4-FFF2-40B4-BE49-F238E27FC236}">
                <a16:creationId xmlns:a16="http://schemas.microsoft.com/office/drawing/2014/main" id="{39891086-57CD-4D33-ADA1-4F9DA471390A}"/>
              </a:ext>
            </a:extLst>
          </p:cNvPr>
          <p:cNvSpPr>
            <a:spLocks noGrp="1"/>
          </p:cNvSpPr>
          <p:nvPr>
            <p:ph idx="1"/>
          </p:nvPr>
        </p:nvSpPr>
        <p:spPr>
          <a:xfrm>
            <a:off x="172278" y="1629562"/>
            <a:ext cx="6361872" cy="5072863"/>
          </a:xfrm>
          <a:solidFill>
            <a:schemeClr val="accent1">
              <a:lumMod val="20000"/>
              <a:lumOff val="80000"/>
            </a:schemeClr>
          </a:solidFill>
        </p:spPr>
        <p:txBody>
          <a:bodyPr anchor="ctr" anchorCtr="0">
            <a:normAutofit/>
          </a:bodyPr>
          <a:lstStyle/>
          <a:p>
            <a:pPr>
              <a:lnSpc>
                <a:spcPct val="150000"/>
              </a:lnSpc>
            </a:pPr>
            <a:r>
              <a:rPr lang="en-US" sz="1800" dirty="0">
                <a:latin typeface="Times New Roman" panose="02020603050405020304" pitchFamily="18" charset="0"/>
                <a:cs typeface="Times New Roman" panose="02020603050405020304" pitchFamily="18" charset="0"/>
              </a:rPr>
              <a:t>Psychological issues include depression and cognitive impairment, often worsened by isolation.</a:t>
            </a:r>
          </a:p>
          <a:p>
            <a:pPr>
              <a:lnSpc>
                <a:spcPct val="150000"/>
              </a:lnSpc>
            </a:pPr>
            <a:r>
              <a:rPr lang="en-US" sz="1800" dirty="0">
                <a:latin typeface="Times New Roman" panose="02020603050405020304" pitchFamily="18" charset="0"/>
                <a:cs typeface="Times New Roman" panose="02020603050405020304" pitchFamily="18" charset="0"/>
              </a:rPr>
              <a:t>Over 1 million older adults in the UK experience chronic loneliness (Age UK, 2024).</a:t>
            </a:r>
          </a:p>
          <a:p>
            <a:pPr>
              <a:lnSpc>
                <a:spcPct val="150000"/>
              </a:lnSpc>
            </a:pPr>
            <a:r>
              <a:rPr lang="en-US" sz="1800" dirty="0">
                <a:latin typeface="Times New Roman" panose="02020603050405020304" pitchFamily="18" charset="0"/>
                <a:cs typeface="Times New Roman" panose="02020603050405020304" pitchFamily="18" charset="0"/>
              </a:rPr>
              <a:t>Loneliness is linked to poorer health outcomes and increased service use.</a:t>
            </a:r>
          </a:p>
          <a:p>
            <a:pPr>
              <a:lnSpc>
                <a:spcPct val="150000"/>
              </a:lnSpc>
            </a:pPr>
            <a:r>
              <a:rPr lang="en-US" sz="1800" dirty="0">
                <a:latin typeface="Times New Roman" panose="02020603050405020304" pitchFamily="18" charset="0"/>
                <a:cs typeface="Times New Roman" panose="02020603050405020304" pitchFamily="18" charset="0"/>
              </a:rPr>
              <a:t>Economic pressures include fixed pensions and rising care costs.</a:t>
            </a:r>
          </a:p>
          <a:p>
            <a:pPr>
              <a:lnSpc>
                <a:spcPct val="150000"/>
              </a:lnSpc>
            </a:pPr>
            <a:r>
              <a:rPr lang="en-US" sz="1800" dirty="0">
                <a:latin typeface="Times New Roman" panose="02020603050405020304" pitchFamily="18" charset="0"/>
                <a:cs typeface="Times New Roman" panose="02020603050405020304" pitchFamily="18" charset="0"/>
              </a:rPr>
              <a:t>Growing mismatch between longer life expectancy and unequal health span requires sustainable, empowerment-focused policies.</a:t>
            </a:r>
          </a:p>
        </p:txBody>
      </p:sp>
      <p:pic>
        <p:nvPicPr>
          <p:cNvPr id="6" name="Picture 5">
            <a:extLst>
              <a:ext uri="{FF2B5EF4-FFF2-40B4-BE49-F238E27FC236}">
                <a16:creationId xmlns:a16="http://schemas.microsoft.com/office/drawing/2014/main" id="{5904877B-333A-410C-9159-6530CB0BDCDE}"/>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6719570" y="1629562"/>
            <a:ext cx="5300152" cy="4580738"/>
          </a:xfrm>
          <a:prstGeom prst="rect">
            <a:avLst/>
          </a:prstGeom>
          <a:noFill/>
        </p:spPr>
      </p:pic>
      <p:sp>
        <p:nvSpPr>
          <p:cNvPr id="4" name="Rectangle 3">
            <a:extLst>
              <a:ext uri="{FF2B5EF4-FFF2-40B4-BE49-F238E27FC236}">
                <a16:creationId xmlns:a16="http://schemas.microsoft.com/office/drawing/2014/main" id="{BE97C24A-513E-4594-9B8D-714FA021E90E}"/>
              </a:ext>
            </a:extLst>
          </p:cNvPr>
          <p:cNvSpPr/>
          <p:nvPr/>
        </p:nvSpPr>
        <p:spPr>
          <a:xfrm>
            <a:off x="6719570" y="6204518"/>
            <a:ext cx="5300152" cy="646331"/>
          </a:xfrm>
          <a:prstGeom prst="rect">
            <a:avLst/>
          </a:prstGeom>
        </p:spPr>
        <p:txBody>
          <a:bodyPr wrap="square">
            <a:spAutoFit/>
          </a:bodyPr>
          <a:lstStyle/>
          <a:p>
            <a:pPr algn="ctr">
              <a:spcAft>
                <a:spcPts val="1000"/>
              </a:spcAft>
            </a:pPr>
            <a:r>
              <a:rPr lang="en-GB"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Figure 3: Rise in people living alone in UK driven entirely by over-65s (Social, 2025)</a:t>
            </a:r>
          </a:p>
        </p:txBody>
      </p:sp>
      <p:pic>
        <p:nvPicPr>
          <p:cNvPr id="5" name="Audio 4">
            <a:hlinkClick r:id="" action="ppaction://media"/>
            <a:extLst>
              <a:ext uri="{FF2B5EF4-FFF2-40B4-BE49-F238E27FC236}">
                <a16:creationId xmlns:a16="http://schemas.microsoft.com/office/drawing/2014/main" id="{0020F140-6EF6-AAB0-9AC3-22C443A97E2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38804834"/>
      </p:ext>
    </p:extLst>
  </p:cSld>
  <p:clrMapOvr>
    <a:masterClrMapping/>
  </p:clrMapOvr>
  <mc:AlternateContent xmlns:mc="http://schemas.openxmlformats.org/markup-compatibility/2006">
    <mc:Choice xmlns:p14="http://schemas.microsoft.com/office/powerpoint/2010/main" Requires="p14">
      <p:transition spd="slow" p14:dur="2000" advTm="70081"/>
    </mc:Choice>
    <mc:Fallback>
      <p:transition spd="slow" advTm="700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7A3332"/>
          </a:solidFill>
        </p:spPr>
        <p:txBody>
          <a:bodyPr/>
          <a:lstStyle/>
          <a:p>
            <a:pPr algn="ctr"/>
            <a:r>
              <a:rPr lang="en-US" b="1" dirty="0">
                <a:latin typeface="Times New Roman" panose="02020603050405020304" pitchFamily="18" charset="0"/>
                <a:cs typeface="Times New Roman" panose="02020603050405020304" pitchFamily="18" charset="0"/>
              </a:rPr>
              <a:t>Theoretical Frameworks</a:t>
            </a:r>
          </a:p>
        </p:txBody>
      </p:sp>
      <p:sp>
        <p:nvSpPr>
          <p:cNvPr id="9" name="Content Placeholder 2">
            <a:extLst>
              <a:ext uri="{FF2B5EF4-FFF2-40B4-BE49-F238E27FC236}">
                <a16:creationId xmlns:a16="http://schemas.microsoft.com/office/drawing/2014/main" id="{4C78192B-1189-48BA-A3F4-EFC704C312C3}"/>
              </a:ext>
            </a:extLst>
          </p:cNvPr>
          <p:cNvSpPr>
            <a:spLocks noGrp="1"/>
          </p:cNvSpPr>
          <p:nvPr>
            <p:ph idx="1"/>
          </p:nvPr>
        </p:nvSpPr>
        <p:spPr>
          <a:xfrm>
            <a:off x="172278" y="1629562"/>
            <a:ext cx="5751444" cy="5228438"/>
          </a:xfrm>
          <a:solidFill>
            <a:schemeClr val="accent1">
              <a:lumMod val="20000"/>
              <a:lumOff val="80000"/>
            </a:schemeClr>
          </a:solidFill>
        </p:spPr>
        <p:txBody>
          <a:bodyPr anchor="ctr" anchorCtr="0">
            <a:normAutofit/>
          </a:bodyPr>
          <a:lstStyle/>
          <a:p>
            <a:pPr>
              <a:lnSpc>
                <a:spcPct val="150000"/>
              </a:lnSpc>
            </a:pPr>
            <a:r>
              <a:rPr lang="en-US" sz="1800" dirty="0">
                <a:latin typeface="Times New Roman" panose="02020603050405020304" pitchFamily="18" charset="0"/>
                <a:cs typeface="Times New Roman" panose="02020603050405020304" pitchFamily="18" charset="0"/>
              </a:rPr>
              <a:t>Theoretical frameworks help </a:t>
            </a:r>
            <a:r>
              <a:rPr lang="en-US" sz="1800" dirty="0" err="1">
                <a:latin typeface="Times New Roman" panose="02020603050405020304" pitchFamily="18" charset="0"/>
                <a:cs typeface="Times New Roman" panose="02020603050405020304" pitchFamily="18" charset="0"/>
              </a:rPr>
              <a:t>conceptualise</a:t>
            </a:r>
            <a:r>
              <a:rPr lang="en-US" sz="1800" dirty="0">
                <a:latin typeface="Times New Roman" panose="02020603050405020304" pitchFamily="18" charset="0"/>
                <a:cs typeface="Times New Roman" panose="02020603050405020304" pitchFamily="18" charset="0"/>
              </a:rPr>
              <a:t> ageing and shape support for older people.</a:t>
            </a:r>
          </a:p>
          <a:p>
            <a:pPr>
              <a:lnSpc>
                <a:spcPct val="150000"/>
              </a:lnSpc>
            </a:pPr>
            <a:r>
              <a:rPr lang="en-US" sz="1800" dirty="0">
                <a:latin typeface="Times New Roman" panose="02020603050405020304" pitchFamily="18" charset="0"/>
                <a:cs typeface="Times New Roman" panose="02020603050405020304" pitchFamily="18" charset="0"/>
              </a:rPr>
              <a:t>Disengagement theory views ageing as a natural, mutual withdrawal between individual and society.</a:t>
            </a:r>
          </a:p>
          <a:p>
            <a:pPr>
              <a:lnSpc>
                <a:spcPct val="150000"/>
              </a:lnSpc>
            </a:pPr>
            <a:r>
              <a:rPr lang="en-US" sz="1800" dirty="0">
                <a:latin typeface="Times New Roman" panose="02020603050405020304" pitchFamily="18" charset="0"/>
                <a:cs typeface="Times New Roman" panose="02020603050405020304" pitchFamily="18" charset="0"/>
              </a:rPr>
              <a:t>It has been criticised for promoting passivity and justifying reduced social investment in older adults (Zhang and Lin, 2019).</a:t>
            </a:r>
          </a:p>
          <a:p>
            <a:pPr>
              <a:lnSpc>
                <a:spcPct val="150000"/>
              </a:lnSpc>
            </a:pPr>
            <a:r>
              <a:rPr lang="en-US" sz="1800" dirty="0">
                <a:latin typeface="Times New Roman" panose="02020603050405020304" pitchFamily="18" charset="0"/>
                <a:cs typeface="Times New Roman" panose="02020603050405020304" pitchFamily="18" charset="0"/>
              </a:rPr>
              <a:t>Activity theory argues continued social engagement and role maintenance improve life satisfaction in later life.</a:t>
            </a:r>
          </a:p>
          <a:p>
            <a:pPr>
              <a:lnSpc>
                <a:spcPct val="150000"/>
              </a:lnSpc>
            </a:pPr>
            <a:r>
              <a:rPr lang="en-US" sz="1800" dirty="0">
                <a:latin typeface="Times New Roman" panose="02020603050405020304" pitchFamily="18" charset="0"/>
                <a:cs typeface="Times New Roman" panose="02020603050405020304" pitchFamily="18" charset="0"/>
              </a:rPr>
              <a:t>This theory supports community interventions like day centres and volunteering (</a:t>
            </a:r>
            <a:r>
              <a:rPr lang="en-US" sz="1800" dirty="0" err="1">
                <a:latin typeface="Times New Roman" panose="02020603050405020304" pitchFamily="18" charset="0"/>
                <a:cs typeface="Times New Roman" panose="02020603050405020304" pitchFamily="18" charset="0"/>
              </a:rPr>
              <a:t>Teles</a:t>
            </a:r>
            <a:r>
              <a:rPr lang="en-US" sz="1800" dirty="0">
                <a:latin typeface="Times New Roman" panose="02020603050405020304" pitchFamily="18" charset="0"/>
                <a:cs typeface="Times New Roman" panose="02020603050405020304" pitchFamily="18" charset="0"/>
              </a:rPr>
              <a:t> and Ribeiro, 2022).</a:t>
            </a:r>
          </a:p>
        </p:txBody>
      </p:sp>
      <p:pic>
        <p:nvPicPr>
          <p:cNvPr id="8" name="Picture 7">
            <a:extLst>
              <a:ext uri="{FF2B5EF4-FFF2-40B4-BE49-F238E27FC236}">
                <a16:creationId xmlns:a16="http://schemas.microsoft.com/office/drawing/2014/main" id="{2C4CF111-4032-4E7B-B966-5D590D192567}"/>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6515100" y="1633295"/>
            <a:ext cx="5504622" cy="4699797"/>
          </a:xfrm>
          <a:prstGeom prst="rect">
            <a:avLst/>
          </a:prstGeom>
          <a:noFill/>
        </p:spPr>
      </p:pic>
      <p:sp>
        <p:nvSpPr>
          <p:cNvPr id="3" name="Rectangle 2">
            <a:extLst>
              <a:ext uri="{FF2B5EF4-FFF2-40B4-BE49-F238E27FC236}">
                <a16:creationId xmlns:a16="http://schemas.microsoft.com/office/drawing/2014/main" id="{ABD4963F-65D6-4F93-96B1-3FBE28F79600}"/>
              </a:ext>
            </a:extLst>
          </p:cNvPr>
          <p:cNvSpPr/>
          <p:nvPr/>
        </p:nvSpPr>
        <p:spPr>
          <a:xfrm>
            <a:off x="6515100" y="6333093"/>
            <a:ext cx="5408275" cy="369332"/>
          </a:xfrm>
          <a:prstGeom prst="rect">
            <a:avLst/>
          </a:prstGeom>
        </p:spPr>
        <p:txBody>
          <a:bodyPr wrap="none">
            <a:spAutoFit/>
          </a:bodyPr>
          <a:lstStyle/>
          <a:p>
            <a:pPr algn="ctr">
              <a:spcAft>
                <a:spcPts val="1000"/>
              </a:spcAft>
            </a:pPr>
            <a:r>
              <a:rPr lang="en-GB"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Figure 4: Disengagement Theory (Zhang and Lin, 2019)</a:t>
            </a:r>
          </a:p>
        </p:txBody>
      </p:sp>
      <p:pic>
        <p:nvPicPr>
          <p:cNvPr id="5" name="Audio 4">
            <a:hlinkClick r:id="" action="ppaction://media"/>
            <a:extLst>
              <a:ext uri="{FF2B5EF4-FFF2-40B4-BE49-F238E27FC236}">
                <a16:creationId xmlns:a16="http://schemas.microsoft.com/office/drawing/2014/main" id="{87345029-0205-B86D-2C92-555CA1BBE58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702853"/>
      </p:ext>
    </p:extLst>
  </p:cSld>
  <p:clrMapOvr>
    <a:masterClrMapping/>
  </p:clrMapOvr>
  <mc:AlternateContent xmlns:mc="http://schemas.openxmlformats.org/markup-compatibility/2006">
    <mc:Choice xmlns:p14="http://schemas.microsoft.com/office/powerpoint/2010/main" Requires="p14">
      <p:transition spd="slow" p14:dur="2000" advTm="70261"/>
    </mc:Choice>
    <mc:Fallback>
      <p:transition spd="slow" advTm="702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7A3332"/>
          </a:solidFill>
        </p:spPr>
        <p:txBody>
          <a:bodyPr/>
          <a:lstStyle/>
          <a:p>
            <a:pPr algn="ctr"/>
            <a:r>
              <a:rPr lang="en-US" b="1" dirty="0">
                <a:latin typeface="Times New Roman" panose="02020603050405020304" pitchFamily="18" charset="0"/>
                <a:cs typeface="Times New Roman" panose="02020603050405020304" pitchFamily="18" charset="0"/>
              </a:rPr>
              <a:t>Theoretical Frameworks</a:t>
            </a:r>
          </a:p>
        </p:txBody>
      </p:sp>
      <p:sp>
        <p:nvSpPr>
          <p:cNvPr id="9" name="Content Placeholder 2">
            <a:extLst>
              <a:ext uri="{FF2B5EF4-FFF2-40B4-BE49-F238E27FC236}">
                <a16:creationId xmlns:a16="http://schemas.microsoft.com/office/drawing/2014/main" id="{4C78192B-1189-48BA-A3F4-EFC704C312C3}"/>
              </a:ext>
            </a:extLst>
          </p:cNvPr>
          <p:cNvSpPr>
            <a:spLocks noGrp="1"/>
          </p:cNvSpPr>
          <p:nvPr>
            <p:ph idx="1"/>
          </p:nvPr>
        </p:nvSpPr>
        <p:spPr>
          <a:xfrm>
            <a:off x="172278" y="1629562"/>
            <a:ext cx="5751444" cy="5228438"/>
          </a:xfrm>
          <a:solidFill>
            <a:schemeClr val="accent1">
              <a:lumMod val="20000"/>
              <a:lumOff val="80000"/>
            </a:schemeClr>
          </a:solidFill>
        </p:spPr>
        <p:txBody>
          <a:bodyPr anchor="ctr" anchorCtr="0">
            <a:normAutofit fontScale="92500" lnSpcReduction="20000"/>
          </a:bodyPr>
          <a:lstStyle/>
          <a:p>
            <a:pPr>
              <a:lnSpc>
                <a:spcPct val="150000"/>
              </a:lnSpc>
            </a:pPr>
            <a:r>
              <a:rPr lang="en-US" sz="1800" dirty="0">
                <a:latin typeface="Times New Roman" panose="02020603050405020304" pitchFamily="18" charset="0"/>
                <a:cs typeface="Times New Roman" panose="02020603050405020304" pitchFamily="18" charset="0"/>
              </a:rPr>
              <a:t>Continuity theory emphasises preserving lifelong patterns of behaviour, identity, and relationships, supporting personalised care and ageing in place (Drew, 2023).</a:t>
            </a:r>
          </a:p>
          <a:p>
            <a:pPr>
              <a:lnSpc>
                <a:spcPct val="150000"/>
              </a:lnSpc>
            </a:pPr>
            <a:r>
              <a:rPr lang="en-US" sz="1800" dirty="0">
                <a:latin typeface="Times New Roman" panose="02020603050405020304" pitchFamily="18" charset="0"/>
                <a:cs typeface="Times New Roman" panose="02020603050405020304" pitchFamily="18" charset="0"/>
              </a:rPr>
              <a:t>Life course perspective highlights how cumulative advantage or disadvantage shapes health inequalities in later life (Cao et al., 2022).</a:t>
            </a:r>
          </a:p>
          <a:p>
            <a:pPr>
              <a:lnSpc>
                <a:spcPct val="150000"/>
              </a:lnSpc>
            </a:pPr>
            <a:r>
              <a:rPr lang="en-US" sz="1800" dirty="0">
                <a:latin typeface="Times New Roman" panose="02020603050405020304" pitchFamily="18" charset="0"/>
                <a:cs typeface="Times New Roman" panose="02020603050405020304" pitchFamily="18" charset="0"/>
              </a:rPr>
              <a:t>These theories inform service design and policy focused on independence and active ageing.</a:t>
            </a:r>
          </a:p>
          <a:p>
            <a:pPr>
              <a:lnSpc>
                <a:spcPct val="150000"/>
              </a:lnSpc>
            </a:pPr>
            <a:r>
              <a:rPr lang="en-US" sz="1800" dirty="0">
                <a:latin typeface="Times New Roman" panose="02020603050405020304" pitchFamily="18" charset="0"/>
                <a:cs typeface="Times New Roman" panose="02020603050405020304" pitchFamily="18" charset="0"/>
              </a:rPr>
              <a:t>They also provide evaluation standards for care homes and community services.</a:t>
            </a:r>
          </a:p>
          <a:p>
            <a:pPr>
              <a:lnSpc>
                <a:spcPct val="150000"/>
              </a:lnSpc>
            </a:pPr>
            <a:r>
              <a:rPr lang="en-US" sz="1800" dirty="0">
                <a:latin typeface="Times New Roman" panose="02020603050405020304" pitchFamily="18" charset="0"/>
                <a:cs typeface="Times New Roman" panose="02020603050405020304" pitchFamily="18" charset="0"/>
              </a:rPr>
              <a:t>However, activity-focused models may marginalise those with advanced frailty, while life course analysis better explains persistent inequality.</a:t>
            </a:r>
          </a:p>
        </p:txBody>
      </p:sp>
      <p:pic>
        <p:nvPicPr>
          <p:cNvPr id="4" name="Picture 3">
            <a:extLst>
              <a:ext uri="{FF2B5EF4-FFF2-40B4-BE49-F238E27FC236}">
                <a16:creationId xmlns:a16="http://schemas.microsoft.com/office/drawing/2014/main" id="{3946E84F-12BA-47D0-882E-8F6DB6DEA722}"/>
              </a:ext>
            </a:extLst>
          </p:cNvPr>
          <p:cNvPicPr/>
          <p:nvPr/>
        </p:nvPicPr>
        <p:blipFill rotWithShape="1">
          <a:blip r:embed="rId5" cstate="print">
            <a:extLst>
              <a:ext uri="{28A0092B-C50C-407E-A947-70E740481C1C}">
                <a14:useLocalDpi xmlns:a14="http://schemas.microsoft.com/office/drawing/2010/main" val="0"/>
              </a:ext>
            </a:extLst>
          </a:blip>
          <a:srcRect b="8407"/>
          <a:stretch/>
        </p:blipFill>
        <p:spPr bwMode="auto">
          <a:xfrm>
            <a:off x="6268280" y="1629562"/>
            <a:ext cx="5751442" cy="4466438"/>
          </a:xfrm>
          <a:prstGeom prst="rect">
            <a:avLst/>
          </a:prstGeom>
          <a:noFill/>
          <a:ln>
            <a:noFill/>
          </a:ln>
          <a:extLst>
            <a:ext uri="{53640926-AAD7-44D8-BBD7-CCE9431645EC}">
              <a14:shadowObscured xmlns:a14="http://schemas.microsoft.com/office/drawing/2010/main"/>
            </a:ext>
          </a:extLst>
        </p:spPr>
      </p:pic>
      <p:sp>
        <p:nvSpPr>
          <p:cNvPr id="3" name="Rectangle 2">
            <a:extLst>
              <a:ext uri="{FF2B5EF4-FFF2-40B4-BE49-F238E27FC236}">
                <a16:creationId xmlns:a16="http://schemas.microsoft.com/office/drawing/2014/main" id="{F48DE6D3-CA99-42B6-B81B-D62B510CA26F}"/>
              </a:ext>
            </a:extLst>
          </p:cNvPr>
          <p:cNvSpPr/>
          <p:nvPr/>
        </p:nvSpPr>
        <p:spPr>
          <a:xfrm>
            <a:off x="6685635" y="6096000"/>
            <a:ext cx="4916731" cy="369332"/>
          </a:xfrm>
          <a:prstGeom prst="rect">
            <a:avLst/>
          </a:prstGeom>
        </p:spPr>
        <p:txBody>
          <a:bodyPr wrap="none">
            <a:spAutoFit/>
          </a:bodyPr>
          <a:lstStyle/>
          <a:p>
            <a:pPr algn="ctr">
              <a:spcAft>
                <a:spcPts val="1000"/>
              </a:spcAft>
            </a:pPr>
            <a:r>
              <a:rPr lang="en-GB"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Figure 5: Continuity Theory of Aging (Drew, 2023)</a:t>
            </a:r>
          </a:p>
        </p:txBody>
      </p:sp>
      <p:pic>
        <p:nvPicPr>
          <p:cNvPr id="7" name="Audio 6">
            <a:hlinkClick r:id="" action="ppaction://media"/>
            <a:extLst>
              <a:ext uri="{FF2B5EF4-FFF2-40B4-BE49-F238E27FC236}">
                <a16:creationId xmlns:a16="http://schemas.microsoft.com/office/drawing/2014/main" id="{DB0D5A1D-F173-58CF-5342-1D03CC89786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84454471"/>
      </p:ext>
    </p:extLst>
  </p:cSld>
  <p:clrMapOvr>
    <a:masterClrMapping/>
  </p:clrMapOvr>
  <mc:AlternateContent xmlns:mc="http://schemas.openxmlformats.org/markup-compatibility/2006">
    <mc:Choice xmlns:p14="http://schemas.microsoft.com/office/powerpoint/2010/main" Requires="p14">
      <p:transition spd="slow" p14:dur="2000" advTm="9732"/>
    </mc:Choice>
    <mc:Fallback>
      <p:transition spd="slow" advTm="97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7A3332"/>
          </a:solidFill>
        </p:spPr>
        <p:txBody>
          <a:bodyPr/>
          <a:lstStyle/>
          <a:p>
            <a:pPr algn="ctr"/>
            <a:r>
              <a:rPr lang="en-US" b="1" dirty="0">
                <a:latin typeface="Times New Roman" panose="02020603050405020304" pitchFamily="18" charset="0"/>
                <a:cs typeface="Times New Roman" panose="02020603050405020304" pitchFamily="18" charset="0"/>
              </a:rPr>
              <a:t>Policy and Legislation</a:t>
            </a:r>
          </a:p>
        </p:txBody>
      </p:sp>
      <p:sp>
        <p:nvSpPr>
          <p:cNvPr id="9" name="Content Placeholder 2">
            <a:extLst>
              <a:ext uri="{FF2B5EF4-FFF2-40B4-BE49-F238E27FC236}">
                <a16:creationId xmlns:a16="http://schemas.microsoft.com/office/drawing/2014/main" id="{4C78192B-1189-48BA-A3F4-EFC704C312C3}"/>
              </a:ext>
            </a:extLst>
          </p:cNvPr>
          <p:cNvSpPr>
            <a:spLocks noGrp="1"/>
          </p:cNvSpPr>
          <p:nvPr>
            <p:ph idx="1"/>
          </p:nvPr>
        </p:nvSpPr>
        <p:spPr>
          <a:xfrm>
            <a:off x="172278" y="1629562"/>
            <a:ext cx="5751444" cy="5228438"/>
          </a:xfrm>
          <a:solidFill>
            <a:schemeClr val="accent1">
              <a:lumMod val="20000"/>
              <a:lumOff val="80000"/>
            </a:schemeClr>
          </a:solidFill>
        </p:spPr>
        <p:txBody>
          <a:bodyPr anchor="ctr" anchorCtr="0">
            <a:normAutofit lnSpcReduction="10000"/>
          </a:bodyPr>
          <a:lstStyle/>
          <a:p>
            <a:pPr>
              <a:lnSpc>
                <a:spcPct val="150000"/>
              </a:lnSpc>
            </a:pPr>
            <a:r>
              <a:rPr lang="en-US" sz="1800" dirty="0">
                <a:latin typeface="Times New Roman" panose="02020603050405020304" pitchFamily="18" charset="0"/>
                <a:cs typeface="Times New Roman" panose="02020603050405020304" pitchFamily="18" charset="0"/>
              </a:rPr>
              <a:t>The Care Act 2014 establishes a statutory wellbeing principle, promoting dignity, autonomy, and participation (GOV.UK, 2014).</a:t>
            </a:r>
          </a:p>
          <a:p>
            <a:pPr>
              <a:lnSpc>
                <a:spcPct val="150000"/>
              </a:lnSpc>
            </a:pPr>
            <a:r>
              <a:rPr lang="en-US" sz="1800" dirty="0">
                <a:latin typeface="Times New Roman" panose="02020603050405020304" pitchFamily="18" charset="0"/>
                <a:cs typeface="Times New Roman" panose="02020603050405020304" pitchFamily="18" charset="0"/>
              </a:rPr>
              <a:t>It mandates local authorities to focus on prevention, personalisation, and </a:t>
            </a:r>
            <a:r>
              <a:rPr lang="en-US" sz="1800" dirty="0" err="1">
                <a:latin typeface="Times New Roman" panose="02020603050405020304" pitchFamily="18" charset="0"/>
                <a:cs typeface="Times New Roman" panose="02020603050405020304" pitchFamily="18" charset="0"/>
              </a:rPr>
              <a:t>carer</a:t>
            </a:r>
            <a:r>
              <a:rPr lang="en-US" sz="1800" dirty="0">
                <a:latin typeface="Times New Roman" panose="02020603050405020304" pitchFamily="18" charset="0"/>
                <a:cs typeface="Times New Roman" panose="02020603050405020304" pitchFamily="18" charset="0"/>
              </a:rPr>
              <a:t> rights.</a:t>
            </a:r>
          </a:p>
          <a:p>
            <a:pPr>
              <a:lnSpc>
                <a:spcPct val="150000"/>
              </a:lnSpc>
            </a:pPr>
            <a:r>
              <a:rPr lang="en-US" sz="1800" dirty="0">
                <a:latin typeface="Times New Roman" panose="02020603050405020304" pitchFamily="18" charset="0"/>
                <a:cs typeface="Times New Roman" panose="02020603050405020304" pitchFamily="18" charset="0"/>
              </a:rPr>
              <a:t>Formal eligibility tests embed continuity and empowerment values into practice.</a:t>
            </a:r>
          </a:p>
          <a:p>
            <a:pPr>
              <a:lnSpc>
                <a:spcPct val="150000"/>
              </a:lnSpc>
            </a:pPr>
            <a:r>
              <a:rPr lang="en-US" sz="1800" dirty="0">
                <a:latin typeface="Times New Roman" panose="02020603050405020304" pitchFamily="18" charset="0"/>
                <a:cs typeface="Times New Roman" panose="02020603050405020304" pitchFamily="18" charset="0"/>
              </a:rPr>
              <a:t>The Equality Act 2010 prohibits age discrimination, ensuring equitable service access (GOV.UK, 2010).</a:t>
            </a:r>
          </a:p>
          <a:p>
            <a:pPr>
              <a:lnSpc>
                <a:spcPct val="150000"/>
              </a:lnSpc>
            </a:pPr>
            <a:r>
              <a:rPr lang="en-US" sz="1800" dirty="0">
                <a:latin typeface="Times New Roman" panose="02020603050405020304" pitchFamily="18" charset="0"/>
                <a:cs typeface="Times New Roman" panose="02020603050405020304" pitchFamily="18" charset="0"/>
              </a:rPr>
              <a:t>The Human Rights Act 1998 protects dignity and private life, especially in residential and end-of-life care (GOV.UK, 1998).</a:t>
            </a:r>
          </a:p>
        </p:txBody>
      </p:sp>
      <p:pic>
        <p:nvPicPr>
          <p:cNvPr id="7" name="Picture 6">
            <a:extLst>
              <a:ext uri="{FF2B5EF4-FFF2-40B4-BE49-F238E27FC236}">
                <a16:creationId xmlns:a16="http://schemas.microsoft.com/office/drawing/2014/main" id="{52DAF2C6-206E-47A6-B721-4ED8DC7E6770}"/>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6096000" y="1629562"/>
            <a:ext cx="5923722" cy="4466438"/>
          </a:xfrm>
          <a:prstGeom prst="rect">
            <a:avLst/>
          </a:prstGeom>
          <a:noFill/>
        </p:spPr>
      </p:pic>
      <p:sp>
        <p:nvSpPr>
          <p:cNvPr id="6" name="Rectangle 5">
            <a:extLst>
              <a:ext uri="{FF2B5EF4-FFF2-40B4-BE49-F238E27FC236}">
                <a16:creationId xmlns:a16="http://schemas.microsoft.com/office/drawing/2014/main" id="{5FDF64AE-883C-4110-8DDA-8D2DEA2824B5}"/>
              </a:ext>
            </a:extLst>
          </p:cNvPr>
          <p:cNvSpPr/>
          <p:nvPr/>
        </p:nvSpPr>
        <p:spPr>
          <a:xfrm>
            <a:off x="6096000" y="6150543"/>
            <a:ext cx="5923722" cy="646331"/>
          </a:xfrm>
          <a:prstGeom prst="rect">
            <a:avLst/>
          </a:prstGeom>
        </p:spPr>
        <p:txBody>
          <a:bodyPr wrap="square">
            <a:spAutoFit/>
          </a:bodyPr>
          <a:lstStyle/>
          <a:p>
            <a:pPr algn="ctr">
              <a:spcAft>
                <a:spcPts val="1000"/>
              </a:spcAft>
            </a:pPr>
            <a:r>
              <a:rPr lang="en-GB"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Figure 6: UK Health and Social Care Legislations (Institute of Mental Health, 2026)</a:t>
            </a:r>
          </a:p>
        </p:txBody>
      </p:sp>
      <p:pic>
        <p:nvPicPr>
          <p:cNvPr id="4" name="Audio 3">
            <a:hlinkClick r:id="" action="ppaction://media"/>
            <a:extLst>
              <a:ext uri="{FF2B5EF4-FFF2-40B4-BE49-F238E27FC236}">
                <a16:creationId xmlns:a16="http://schemas.microsoft.com/office/drawing/2014/main" id="{045817AC-9B87-4310-E9E9-40A1A38EFF2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58614870"/>
      </p:ext>
    </p:extLst>
  </p:cSld>
  <p:clrMapOvr>
    <a:masterClrMapping/>
  </p:clrMapOvr>
  <mc:AlternateContent xmlns:mc="http://schemas.openxmlformats.org/markup-compatibility/2006">
    <mc:Choice xmlns:p14="http://schemas.microsoft.com/office/powerpoint/2010/main" Requires="p14">
      <p:transition spd="slow" p14:dur="2000" advTm="94509"/>
    </mc:Choice>
    <mc:Fallback>
      <p:transition spd="slow" advTm="945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7A3332"/>
          </a:solidFill>
        </p:spPr>
        <p:txBody>
          <a:bodyPr/>
          <a:lstStyle/>
          <a:p>
            <a:pPr algn="ctr"/>
            <a:r>
              <a:rPr lang="en-US" b="1" dirty="0">
                <a:latin typeface="Times New Roman" panose="02020603050405020304" pitchFamily="18" charset="0"/>
                <a:cs typeface="Times New Roman" panose="02020603050405020304" pitchFamily="18" charset="0"/>
              </a:rPr>
              <a:t>Policy and Legislation</a:t>
            </a:r>
          </a:p>
        </p:txBody>
      </p:sp>
      <p:sp>
        <p:nvSpPr>
          <p:cNvPr id="9" name="Content Placeholder 2">
            <a:extLst>
              <a:ext uri="{FF2B5EF4-FFF2-40B4-BE49-F238E27FC236}">
                <a16:creationId xmlns:a16="http://schemas.microsoft.com/office/drawing/2014/main" id="{4C78192B-1189-48BA-A3F4-EFC704C312C3}"/>
              </a:ext>
            </a:extLst>
          </p:cNvPr>
          <p:cNvSpPr>
            <a:spLocks noGrp="1"/>
          </p:cNvSpPr>
          <p:nvPr>
            <p:ph idx="1"/>
          </p:nvPr>
        </p:nvSpPr>
        <p:spPr>
          <a:xfrm>
            <a:off x="172278" y="1629562"/>
            <a:ext cx="6171372" cy="5228438"/>
          </a:xfrm>
          <a:solidFill>
            <a:schemeClr val="accent1">
              <a:lumMod val="20000"/>
              <a:lumOff val="80000"/>
            </a:schemeClr>
          </a:solidFill>
        </p:spPr>
        <p:txBody>
          <a:bodyPr anchor="ctr" anchorCtr="0">
            <a:normAutofit lnSpcReduction="10000"/>
          </a:bodyPr>
          <a:lstStyle/>
          <a:p>
            <a:pPr>
              <a:lnSpc>
                <a:spcPct val="150000"/>
              </a:lnSpc>
            </a:pPr>
            <a:r>
              <a:rPr lang="en-US" sz="1800" dirty="0">
                <a:latin typeface="Times New Roman" panose="02020603050405020304" pitchFamily="18" charset="0"/>
                <a:cs typeface="Times New Roman" panose="02020603050405020304" pitchFamily="18" charset="0"/>
              </a:rPr>
              <a:t>The NHS Long Term Plan prioritises integrated care, community support, and initiatives like Enhanced Health in Care Homes (England, 2023).</a:t>
            </a:r>
          </a:p>
          <a:p>
            <a:pPr>
              <a:lnSpc>
                <a:spcPct val="150000"/>
              </a:lnSpc>
            </a:pPr>
            <a:r>
              <a:rPr lang="en-US" sz="1800" dirty="0">
                <a:latin typeface="Times New Roman" panose="02020603050405020304" pitchFamily="18" charset="0"/>
                <a:cs typeface="Times New Roman" panose="02020603050405020304" pitchFamily="18" charset="0"/>
              </a:rPr>
              <a:t>These aim to reduce unnecessary hospitalisations and support ageing well.</a:t>
            </a:r>
          </a:p>
          <a:p>
            <a:pPr>
              <a:lnSpc>
                <a:spcPct val="150000"/>
              </a:lnSpc>
            </a:pPr>
            <a:r>
              <a:rPr lang="en-US" sz="1800" dirty="0">
                <a:latin typeface="Times New Roman" panose="02020603050405020304" pitchFamily="18" charset="0"/>
                <a:cs typeface="Times New Roman" panose="02020603050405020304" pitchFamily="18" charset="0"/>
              </a:rPr>
              <a:t>However, funding pressures on local authorities limit full implementation of Care Act duties (Stewart and </a:t>
            </a:r>
            <a:r>
              <a:rPr lang="en-US" sz="1800" dirty="0" err="1">
                <a:latin typeface="Times New Roman" panose="02020603050405020304" pitchFamily="18" charset="0"/>
                <a:cs typeface="Times New Roman" panose="02020603050405020304" pitchFamily="18" charset="0"/>
              </a:rPr>
              <a:t>Livanou</a:t>
            </a:r>
            <a:r>
              <a:rPr lang="en-US" sz="1800" dirty="0">
                <a:latin typeface="Times New Roman" panose="02020603050405020304" pitchFamily="18" charset="0"/>
                <a:cs typeface="Times New Roman" panose="02020603050405020304" pitchFamily="18" charset="0"/>
              </a:rPr>
              <a:t>, 2025).</a:t>
            </a:r>
          </a:p>
          <a:p>
            <a:pPr>
              <a:lnSpc>
                <a:spcPct val="150000"/>
              </a:lnSpc>
            </a:pPr>
            <a:r>
              <a:rPr lang="en-US" sz="1800" dirty="0">
                <a:latin typeface="Times New Roman" panose="02020603050405020304" pitchFamily="18" charset="0"/>
                <a:cs typeface="Times New Roman" panose="02020603050405020304" pitchFamily="18" charset="0"/>
              </a:rPr>
              <a:t>Social care remains under-resourced, creating an imbalance between health and social care systems (Uribe et al., 2023).</a:t>
            </a:r>
          </a:p>
          <a:p>
            <a:pPr>
              <a:lnSpc>
                <a:spcPct val="150000"/>
              </a:lnSpc>
            </a:pPr>
            <a:r>
              <a:rPr lang="en-US" sz="1800" dirty="0">
                <a:latin typeface="Times New Roman" panose="02020603050405020304" pitchFamily="18" charset="0"/>
                <a:cs typeface="Times New Roman" panose="02020603050405020304" pitchFamily="18" charset="0"/>
              </a:rPr>
              <a:t>As a result, policy ambitions around wellbeing and active ageing often go </a:t>
            </a:r>
            <a:r>
              <a:rPr lang="en-US" sz="1800" dirty="0" err="1">
                <a:latin typeface="Times New Roman" panose="02020603050405020304" pitchFamily="18" charset="0"/>
                <a:cs typeface="Times New Roman" panose="02020603050405020304" pitchFamily="18" charset="0"/>
              </a:rPr>
              <a:t>unrealised</a:t>
            </a:r>
            <a:r>
              <a:rPr lang="en-US" sz="1800" dirty="0">
                <a:latin typeface="Times New Roman" panose="02020603050405020304" pitchFamily="18" charset="0"/>
                <a:cs typeface="Times New Roman" panose="02020603050405020304" pitchFamily="18" charset="0"/>
              </a:rPr>
              <a:t>.</a:t>
            </a:r>
          </a:p>
        </p:txBody>
      </p:sp>
      <p:pic>
        <p:nvPicPr>
          <p:cNvPr id="4" name="Picture 3">
            <a:extLst>
              <a:ext uri="{FF2B5EF4-FFF2-40B4-BE49-F238E27FC236}">
                <a16:creationId xmlns:a16="http://schemas.microsoft.com/office/drawing/2014/main" id="{7D9C5D7B-FFC7-4913-ADCC-FA18D40A96DF}"/>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6553201" y="1629563"/>
            <a:ext cx="5466522" cy="4675988"/>
          </a:xfrm>
          <a:prstGeom prst="rect">
            <a:avLst/>
          </a:prstGeom>
          <a:noFill/>
        </p:spPr>
      </p:pic>
      <p:sp>
        <p:nvSpPr>
          <p:cNvPr id="3" name="Rectangle 2">
            <a:extLst>
              <a:ext uri="{FF2B5EF4-FFF2-40B4-BE49-F238E27FC236}">
                <a16:creationId xmlns:a16="http://schemas.microsoft.com/office/drawing/2014/main" id="{0FB00763-B364-4E48-AB2F-332586CC97D2}"/>
              </a:ext>
            </a:extLst>
          </p:cNvPr>
          <p:cNvSpPr/>
          <p:nvPr/>
        </p:nvSpPr>
        <p:spPr>
          <a:xfrm>
            <a:off x="6553200" y="6305551"/>
            <a:ext cx="5466522" cy="646331"/>
          </a:xfrm>
          <a:prstGeom prst="rect">
            <a:avLst/>
          </a:prstGeom>
        </p:spPr>
        <p:txBody>
          <a:bodyPr wrap="square">
            <a:spAutoFit/>
          </a:bodyPr>
          <a:lstStyle/>
          <a:p>
            <a:pPr algn="ctr">
              <a:spcAft>
                <a:spcPts val="1000"/>
              </a:spcAft>
            </a:pPr>
            <a:r>
              <a:rPr lang="en-GB"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Figure 7: Grid Of Integrated Health And Social Care Scopes (Uribe et al., 2023)</a:t>
            </a:r>
          </a:p>
        </p:txBody>
      </p:sp>
      <p:pic>
        <p:nvPicPr>
          <p:cNvPr id="6" name="Audio 5">
            <a:hlinkClick r:id="" action="ppaction://media"/>
            <a:extLst>
              <a:ext uri="{FF2B5EF4-FFF2-40B4-BE49-F238E27FC236}">
                <a16:creationId xmlns:a16="http://schemas.microsoft.com/office/drawing/2014/main" id="{F7F95EDD-FD9A-A396-6698-B6B1650E3B0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49113860"/>
      </p:ext>
    </p:extLst>
  </p:cSld>
  <p:clrMapOvr>
    <a:masterClrMapping/>
  </p:clrMapOvr>
  <mc:AlternateContent xmlns:mc="http://schemas.openxmlformats.org/markup-compatibility/2006">
    <mc:Choice xmlns:p14="http://schemas.microsoft.com/office/powerpoint/2010/main" Requires="p14">
      <p:transition spd="slow" p14:dur="2000" advTm="78798"/>
    </mc:Choice>
    <mc:Fallback>
      <p:transition spd="slow" advTm="787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7A3332"/>
          </a:solidFill>
        </p:spPr>
        <p:txBody>
          <a:bodyPr/>
          <a:lstStyle/>
          <a:p>
            <a:pPr algn="ctr"/>
            <a:r>
              <a:rPr lang="en-US" b="1" dirty="0">
                <a:latin typeface="Times New Roman" panose="02020603050405020304" pitchFamily="18" charset="0"/>
                <a:cs typeface="Times New Roman" panose="02020603050405020304" pitchFamily="18" charset="0"/>
              </a:rPr>
              <a:t>Evaluation of Current Care and Support</a:t>
            </a:r>
          </a:p>
        </p:txBody>
      </p:sp>
      <p:sp>
        <p:nvSpPr>
          <p:cNvPr id="9" name="Content Placeholder 2">
            <a:extLst>
              <a:ext uri="{FF2B5EF4-FFF2-40B4-BE49-F238E27FC236}">
                <a16:creationId xmlns:a16="http://schemas.microsoft.com/office/drawing/2014/main" id="{4C78192B-1189-48BA-A3F4-EFC704C312C3}"/>
              </a:ext>
            </a:extLst>
          </p:cNvPr>
          <p:cNvSpPr>
            <a:spLocks noGrp="1"/>
          </p:cNvSpPr>
          <p:nvPr>
            <p:ph idx="1"/>
          </p:nvPr>
        </p:nvSpPr>
        <p:spPr>
          <a:xfrm>
            <a:off x="172278" y="1629562"/>
            <a:ext cx="6209472" cy="5072863"/>
          </a:xfrm>
          <a:solidFill>
            <a:schemeClr val="accent1">
              <a:lumMod val="20000"/>
              <a:lumOff val="80000"/>
            </a:schemeClr>
          </a:solidFill>
        </p:spPr>
        <p:txBody>
          <a:bodyPr anchor="ctr" anchorCtr="0">
            <a:normAutofit fontScale="92500"/>
          </a:bodyPr>
          <a:lstStyle/>
          <a:p>
            <a:pPr>
              <a:lnSpc>
                <a:spcPct val="150000"/>
              </a:lnSpc>
            </a:pPr>
            <a:r>
              <a:rPr lang="en-US" sz="1800" dirty="0">
                <a:latin typeface="Times New Roman" panose="02020603050405020304" pitchFamily="18" charset="0"/>
                <a:cs typeface="Times New Roman" panose="02020603050405020304" pitchFamily="18" charset="0"/>
              </a:rPr>
              <a:t>UK care includes residential/nursing homes, domiciliary care, day centres, hospice, and community health teams.</a:t>
            </a:r>
          </a:p>
          <a:p>
            <a:pPr>
              <a:lnSpc>
                <a:spcPct val="150000"/>
              </a:lnSpc>
            </a:pPr>
            <a:r>
              <a:rPr lang="en-US" sz="1800" dirty="0">
                <a:latin typeface="Times New Roman" panose="02020603050405020304" pitchFamily="18" charset="0"/>
                <a:cs typeface="Times New Roman" panose="02020603050405020304" pitchFamily="18" charset="0"/>
              </a:rPr>
              <a:t>Residential care offers 24/7 support and socialisation, improving safety for those with frailty or dementia (</a:t>
            </a:r>
            <a:r>
              <a:rPr lang="en-US" sz="1800" dirty="0" err="1">
                <a:latin typeface="Times New Roman" panose="02020603050405020304" pitchFamily="18" charset="0"/>
                <a:cs typeface="Times New Roman" panose="02020603050405020304" pitchFamily="18" charset="0"/>
              </a:rPr>
              <a:t>Yoopies</a:t>
            </a:r>
            <a:r>
              <a:rPr lang="en-US" sz="1800" dirty="0">
                <a:latin typeface="Times New Roman" panose="02020603050405020304" pitchFamily="18" charset="0"/>
                <a:cs typeface="Times New Roman" panose="02020603050405020304" pitchFamily="18" charset="0"/>
              </a:rPr>
              <a:t> UK, 2025).</a:t>
            </a:r>
          </a:p>
          <a:p>
            <a:pPr>
              <a:lnSpc>
                <a:spcPct val="150000"/>
              </a:lnSpc>
            </a:pPr>
            <a:r>
              <a:rPr lang="en-US" sz="1800" dirty="0">
                <a:latin typeface="Times New Roman" panose="02020603050405020304" pitchFamily="18" charset="0"/>
                <a:cs typeface="Times New Roman" panose="02020603050405020304" pitchFamily="18" charset="0"/>
              </a:rPr>
              <a:t>Regulated settings can reduce immediate harm for individuals with complex needs (</a:t>
            </a:r>
            <a:r>
              <a:rPr lang="en-US" sz="1800" dirty="0" err="1">
                <a:latin typeface="Times New Roman" panose="02020603050405020304" pitchFamily="18" charset="0"/>
                <a:cs typeface="Times New Roman" panose="02020603050405020304" pitchFamily="18" charset="0"/>
              </a:rPr>
              <a:t>Marnfeldt</a:t>
            </a:r>
            <a:r>
              <a:rPr lang="en-US" sz="1800" dirty="0">
                <a:latin typeface="Times New Roman" panose="02020603050405020304" pitchFamily="18" charset="0"/>
                <a:cs typeface="Times New Roman" panose="02020603050405020304" pitchFamily="18" charset="0"/>
              </a:rPr>
              <a:t> and Wilber, 2025).</a:t>
            </a:r>
          </a:p>
          <a:p>
            <a:pPr>
              <a:lnSpc>
                <a:spcPct val="150000"/>
              </a:lnSpc>
            </a:pPr>
            <a:r>
              <a:rPr lang="en-US" sz="1800" dirty="0">
                <a:latin typeface="Times New Roman" panose="02020603050405020304" pitchFamily="18" charset="0"/>
                <a:cs typeface="Times New Roman" panose="02020603050405020304" pitchFamily="18" charset="0"/>
              </a:rPr>
              <a:t>However, workforce shortages and inconsistent quality ratings undermine person-centred practice (</a:t>
            </a:r>
            <a:r>
              <a:rPr lang="en-US" sz="1800" dirty="0" err="1">
                <a:latin typeface="Times New Roman" panose="02020603050405020304" pitchFamily="18" charset="0"/>
                <a:cs typeface="Times New Roman" panose="02020603050405020304" pitchFamily="18" charset="0"/>
              </a:rPr>
              <a:t>Akter</a:t>
            </a:r>
            <a:r>
              <a:rPr lang="en-US" sz="1800" dirty="0">
                <a:latin typeface="Times New Roman" panose="02020603050405020304" pitchFamily="18" charset="0"/>
                <a:cs typeface="Times New Roman" panose="02020603050405020304" pitchFamily="18" charset="0"/>
              </a:rPr>
              <a:t>, 2026).</a:t>
            </a:r>
          </a:p>
          <a:p>
            <a:pPr>
              <a:lnSpc>
                <a:spcPct val="150000"/>
              </a:lnSpc>
            </a:pPr>
            <a:r>
              <a:rPr lang="en-US" sz="1800" dirty="0">
                <a:latin typeface="Times New Roman" panose="02020603050405020304" pitchFamily="18" charset="0"/>
                <a:cs typeface="Times New Roman" panose="02020603050405020304" pitchFamily="18" charset="0"/>
              </a:rPr>
              <a:t>Institutional models risk reinforcing dependency and social withdrawal, aligning with disengagement theory (Magagula, 2025).</a:t>
            </a:r>
          </a:p>
        </p:txBody>
      </p:sp>
      <p:pic>
        <p:nvPicPr>
          <p:cNvPr id="4" name="Picture 3">
            <a:extLst>
              <a:ext uri="{FF2B5EF4-FFF2-40B4-BE49-F238E27FC236}">
                <a16:creationId xmlns:a16="http://schemas.microsoft.com/office/drawing/2014/main" id="{398677AF-7D3C-41E7-B73F-1673A6BC3A0D}"/>
              </a:ext>
            </a:extLst>
          </p:cNvPr>
          <p:cNvPicPr/>
          <p:nvPr/>
        </p:nvPicPr>
        <p:blipFill rotWithShape="1">
          <a:blip r:embed="rId5">
            <a:extLst>
              <a:ext uri="{28A0092B-C50C-407E-A947-70E740481C1C}">
                <a14:useLocalDpi xmlns:a14="http://schemas.microsoft.com/office/drawing/2010/main" val="0"/>
              </a:ext>
            </a:extLst>
          </a:blip>
          <a:srcRect b="13616"/>
          <a:stretch/>
        </p:blipFill>
        <p:spPr bwMode="auto">
          <a:xfrm>
            <a:off x="6610350" y="1629562"/>
            <a:ext cx="5409372" cy="4447388"/>
          </a:xfrm>
          <a:prstGeom prst="rect">
            <a:avLst/>
          </a:prstGeom>
          <a:noFill/>
          <a:ln>
            <a:noFill/>
          </a:ln>
          <a:extLst>
            <a:ext uri="{53640926-AAD7-44D8-BBD7-CCE9431645EC}">
              <a14:shadowObscured xmlns:a14="http://schemas.microsoft.com/office/drawing/2010/main"/>
            </a:ext>
          </a:extLst>
        </p:spPr>
      </p:pic>
      <p:sp>
        <p:nvSpPr>
          <p:cNvPr id="3" name="Rectangle 2">
            <a:extLst>
              <a:ext uri="{FF2B5EF4-FFF2-40B4-BE49-F238E27FC236}">
                <a16:creationId xmlns:a16="http://schemas.microsoft.com/office/drawing/2014/main" id="{D25F09CD-4655-4CE4-AE71-29C6F0883210}"/>
              </a:ext>
            </a:extLst>
          </p:cNvPr>
          <p:cNvSpPr/>
          <p:nvPr/>
        </p:nvSpPr>
        <p:spPr>
          <a:xfrm>
            <a:off x="6610350" y="6076950"/>
            <a:ext cx="5409372" cy="646331"/>
          </a:xfrm>
          <a:prstGeom prst="rect">
            <a:avLst/>
          </a:prstGeom>
        </p:spPr>
        <p:txBody>
          <a:bodyPr wrap="square">
            <a:spAutoFit/>
          </a:bodyPr>
          <a:lstStyle/>
          <a:p>
            <a:pPr algn="ctr">
              <a:spcAft>
                <a:spcPts val="1000"/>
              </a:spcAft>
            </a:pPr>
            <a:r>
              <a:rPr lang="en-GB"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Figure 8: Advantages and Disadvantages of Residential Care Homes/Nursing Homes (</a:t>
            </a:r>
            <a:r>
              <a:rPr lang="en-GB" i="1"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Yoopies</a:t>
            </a:r>
            <a:r>
              <a:rPr lang="en-GB"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UK, 2025)</a:t>
            </a:r>
          </a:p>
        </p:txBody>
      </p:sp>
      <p:pic>
        <p:nvPicPr>
          <p:cNvPr id="6" name="Audio 5">
            <a:hlinkClick r:id="" action="ppaction://media"/>
            <a:extLst>
              <a:ext uri="{FF2B5EF4-FFF2-40B4-BE49-F238E27FC236}">
                <a16:creationId xmlns:a16="http://schemas.microsoft.com/office/drawing/2014/main" id="{2B767D69-9764-0278-DA5D-8E3AA7AD63E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20532816"/>
      </p:ext>
    </p:extLst>
  </p:cSld>
  <p:clrMapOvr>
    <a:masterClrMapping/>
  </p:clrMapOvr>
  <mc:AlternateContent xmlns:mc="http://schemas.openxmlformats.org/markup-compatibility/2006">
    <mc:Choice xmlns:p14="http://schemas.microsoft.com/office/powerpoint/2010/main" Requires="p14">
      <p:transition spd="slow" p14:dur="2000" advTm="102352"/>
    </mc:Choice>
    <mc:Fallback>
      <p:transition spd="slow" advTm="1023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7A3332"/>
          </a:solidFill>
        </p:spPr>
        <p:txBody>
          <a:bodyPr/>
          <a:lstStyle/>
          <a:p>
            <a:pPr algn="ctr"/>
            <a:r>
              <a:rPr lang="en-US" b="1" dirty="0">
                <a:latin typeface="Times New Roman" panose="02020603050405020304" pitchFamily="18" charset="0"/>
                <a:cs typeface="Times New Roman" panose="02020603050405020304" pitchFamily="18" charset="0"/>
              </a:rPr>
              <a:t>Evaluation of Current Care and Support</a:t>
            </a:r>
          </a:p>
        </p:txBody>
      </p:sp>
      <p:sp>
        <p:nvSpPr>
          <p:cNvPr id="9" name="Content Placeholder 2">
            <a:extLst>
              <a:ext uri="{FF2B5EF4-FFF2-40B4-BE49-F238E27FC236}">
                <a16:creationId xmlns:a16="http://schemas.microsoft.com/office/drawing/2014/main" id="{4C78192B-1189-48BA-A3F4-EFC704C312C3}"/>
              </a:ext>
            </a:extLst>
          </p:cNvPr>
          <p:cNvSpPr>
            <a:spLocks noGrp="1"/>
          </p:cNvSpPr>
          <p:nvPr>
            <p:ph idx="1"/>
          </p:nvPr>
        </p:nvSpPr>
        <p:spPr>
          <a:xfrm>
            <a:off x="172278" y="1629562"/>
            <a:ext cx="6095172" cy="5228438"/>
          </a:xfrm>
          <a:solidFill>
            <a:schemeClr val="accent1">
              <a:lumMod val="20000"/>
              <a:lumOff val="80000"/>
            </a:schemeClr>
          </a:solidFill>
        </p:spPr>
        <p:txBody>
          <a:bodyPr anchor="ctr" anchorCtr="0">
            <a:normAutofit fontScale="92500"/>
          </a:bodyPr>
          <a:lstStyle/>
          <a:p>
            <a:pPr>
              <a:lnSpc>
                <a:spcPct val="150000"/>
              </a:lnSpc>
            </a:pPr>
            <a:r>
              <a:rPr lang="en-US" sz="1800" dirty="0">
                <a:latin typeface="Times New Roman" panose="02020603050405020304" pitchFamily="18" charset="0"/>
                <a:cs typeface="Times New Roman" panose="02020603050405020304" pitchFamily="18" charset="0"/>
              </a:rPr>
              <a:t>Home-based care aligns with continuity theory, supporting identity, autonomy, and attachment to familiar environments (</a:t>
            </a:r>
            <a:r>
              <a:rPr lang="en-US" sz="1800" dirty="0" err="1">
                <a:latin typeface="Times New Roman" panose="02020603050405020304" pitchFamily="18" charset="0"/>
                <a:cs typeface="Times New Roman" panose="02020603050405020304" pitchFamily="18" charset="0"/>
              </a:rPr>
              <a:t>Rusli</a:t>
            </a:r>
            <a:r>
              <a:rPr lang="en-US" sz="1800" dirty="0">
                <a:latin typeface="Times New Roman" panose="02020603050405020304" pitchFamily="18" charset="0"/>
                <a:cs typeface="Times New Roman" panose="02020603050405020304" pitchFamily="18" charset="0"/>
              </a:rPr>
              <a:t> et al., 2023).</a:t>
            </a:r>
          </a:p>
          <a:p>
            <a:pPr>
              <a:lnSpc>
                <a:spcPct val="150000"/>
              </a:lnSpc>
            </a:pPr>
            <a:r>
              <a:rPr lang="en-US" sz="1800" dirty="0">
                <a:latin typeface="Times New Roman" panose="02020603050405020304" pitchFamily="18" charset="0"/>
                <a:cs typeface="Times New Roman" panose="02020603050405020304" pitchFamily="18" charset="0"/>
              </a:rPr>
              <a:t>Staying at home is linked to improved wellbeing and perceived control (</a:t>
            </a:r>
            <a:r>
              <a:rPr lang="en-US" sz="1800" dirty="0" err="1">
                <a:latin typeface="Times New Roman" panose="02020603050405020304" pitchFamily="18" charset="0"/>
                <a:cs typeface="Times New Roman" panose="02020603050405020304" pitchFamily="18" charset="0"/>
              </a:rPr>
              <a:t>Foong</a:t>
            </a:r>
            <a:r>
              <a:rPr lang="en-US" sz="1800" dirty="0">
                <a:latin typeface="Times New Roman" panose="02020603050405020304" pitchFamily="18" charset="0"/>
                <a:cs typeface="Times New Roman" panose="02020603050405020304" pitchFamily="18" charset="0"/>
              </a:rPr>
              <a:t> et al., 2022).</a:t>
            </a:r>
          </a:p>
          <a:p>
            <a:pPr>
              <a:lnSpc>
                <a:spcPct val="150000"/>
              </a:lnSpc>
            </a:pPr>
            <a:r>
              <a:rPr lang="en-US" sz="1800" dirty="0">
                <a:latin typeface="Times New Roman" panose="02020603050405020304" pitchFamily="18" charset="0"/>
                <a:cs typeface="Times New Roman" panose="02020603050405020304" pitchFamily="18" charset="0"/>
              </a:rPr>
              <a:t>However, domiciliary services are often task-based, time-limited, and affected by high staff turnover (Carers UK, 2023).</a:t>
            </a:r>
          </a:p>
          <a:p>
            <a:pPr>
              <a:lnSpc>
                <a:spcPct val="150000"/>
              </a:lnSpc>
            </a:pPr>
            <a:r>
              <a:rPr lang="en-US" sz="1800" dirty="0">
                <a:latin typeface="Times New Roman" panose="02020603050405020304" pitchFamily="18" charset="0"/>
                <a:cs typeface="Times New Roman" panose="02020603050405020304" pitchFamily="18" charset="0"/>
              </a:rPr>
              <a:t>Unpaid carers experience high psychological stress, revealing over-reliance on invisible informal support (</a:t>
            </a:r>
            <a:r>
              <a:rPr lang="en-US" sz="1800" dirty="0" err="1">
                <a:latin typeface="Times New Roman" panose="02020603050405020304" pitchFamily="18" charset="0"/>
                <a:cs typeface="Times New Roman" panose="02020603050405020304" pitchFamily="18" charset="0"/>
              </a:rPr>
              <a:t>Bottery</a:t>
            </a:r>
            <a:r>
              <a:rPr lang="en-US" sz="1800" dirty="0">
                <a:latin typeface="Times New Roman" panose="02020603050405020304" pitchFamily="18" charset="0"/>
                <a:cs typeface="Times New Roman" panose="02020603050405020304" pitchFamily="18" charset="0"/>
              </a:rPr>
              <a:t> and Arnold, 2025).</a:t>
            </a:r>
          </a:p>
          <a:p>
            <a:pPr>
              <a:lnSpc>
                <a:spcPct val="150000"/>
              </a:lnSpc>
            </a:pPr>
            <a:r>
              <a:rPr lang="en-US" sz="1800" dirty="0">
                <a:latin typeface="Times New Roman" panose="02020603050405020304" pitchFamily="18" charset="0"/>
                <a:cs typeface="Times New Roman" panose="02020603050405020304" pitchFamily="18" charset="0"/>
              </a:rPr>
              <a:t>The health and social care divide continues to undermine integrated, theory-informed practice (Habib, 2026).</a:t>
            </a:r>
          </a:p>
        </p:txBody>
      </p:sp>
      <p:pic>
        <p:nvPicPr>
          <p:cNvPr id="4" name="Picture 3">
            <a:extLst>
              <a:ext uri="{FF2B5EF4-FFF2-40B4-BE49-F238E27FC236}">
                <a16:creationId xmlns:a16="http://schemas.microsoft.com/office/drawing/2014/main" id="{9FEE0BC9-CC95-413D-AEEF-65A34F5213E7}"/>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6515100" y="1610360"/>
            <a:ext cx="5504622" cy="4523740"/>
          </a:xfrm>
          <a:prstGeom prst="rect">
            <a:avLst/>
          </a:prstGeom>
          <a:noFill/>
        </p:spPr>
      </p:pic>
      <p:sp>
        <p:nvSpPr>
          <p:cNvPr id="3" name="Rectangle 2">
            <a:extLst>
              <a:ext uri="{FF2B5EF4-FFF2-40B4-BE49-F238E27FC236}">
                <a16:creationId xmlns:a16="http://schemas.microsoft.com/office/drawing/2014/main" id="{EEA80060-0BF7-4C0C-B879-8EE8191D65FC}"/>
              </a:ext>
            </a:extLst>
          </p:cNvPr>
          <p:cNvSpPr/>
          <p:nvPr/>
        </p:nvSpPr>
        <p:spPr>
          <a:xfrm>
            <a:off x="6515100" y="6134100"/>
            <a:ext cx="5504622" cy="646331"/>
          </a:xfrm>
          <a:prstGeom prst="rect">
            <a:avLst/>
          </a:prstGeom>
        </p:spPr>
        <p:txBody>
          <a:bodyPr wrap="square">
            <a:spAutoFit/>
          </a:bodyPr>
          <a:lstStyle/>
          <a:p>
            <a:pPr algn="ctr">
              <a:spcAft>
                <a:spcPts val="1000"/>
              </a:spcAft>
            </a:pPr>
            <a:r>
              <a:rPr lang="en-GB"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Figure 9: Advantages and Disadvantages of Home-Based Care (</a:t>
            </a:r>
            <a:r>
              <a:rPr lang="en-GB" i="1"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Yoopies</a:t>
            </a:r>
            <a:r>
              <a:rPr lang="en-GB"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UK, 2025)</a:t>
            </a:r>
          </a:p>
        </p:txBody>
      </p:sp>
      <p:pic>
        <p:nvPicPr>
          <p:cNvPr id="6" name="Audio 5">
            <a:hlinkClick r:id="" action="ppaction://media"/>
            <a:extLst>
              <a:ext uri="{FF2B5EF4-FFF2-40B4-BE49-F238E27FC236}">
                <a16:creationId xmlns:a16="http://schemas.microsoft.com/office/drawing/2014/main" id="{BB1521BC-ECE8-75C3-ED5A-46492D7A47E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57092584"/>
      </p:ext>
    </p:extLst>
  </p:cSld>
  <p:clrMapOvr>
    <a:masterClrMapping/>
  </p:clrMapOvr>
  <mc:AlternateContent xmlns:mc="http://schemas.openxmlformats.org/markup-compatibility/2006">
    <mc:Choice xmlns:p14="http://schemas.microsoft.com/office/powerpoint/2010/main" Requires="p14">
      <p:transition spd="slow" p14:dur="2000" advTm="109414"/>
    </mc:Choice>
    <mc:Fallback>
      <p:transition spd="slow" advTm="1094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7A3332"/>
          </a:solidFill>
        </p:spPr>
        <p:txBody>
          <a:bodyPr/>
          <a:lstStyle/>
          <a:p>
            <a:pPr algn="ctr"/>
            <a:r>
              <a:rPr lang="en-US" b="1" dirty="0">
                <a:latin typeface="Times New Roman" panose="02020603050405020304" pitchFamily="18" charset="0"/>
                <a:cs typeface="Times New Roman" panose="02020603050405020304" pitchFamily="18" charset="0"/>
              </a:rPr>
              <a:t>Technological Innovations</a:t>
            </a:r>
          </a:p>
        </p:txBody>
      </p:sp>
      <p:sp>
        <p:nvSpPr>
          <p:cNvPr id="9" name="Content Placeholder 2">
            <a:extLst>
              <a:ext uri="{FF2B5EF4-FFF2-40B4-BE49-F238E27FC236}">
                <a16:creationId xmlns:a16="http://schemas.microsoft.com/office/drawing/2014/main" id="{4C78192B-1189-48BA-A3F4-EFC704C312C3}"/>
              </a:ext>
            </a:extLst>
          </p:cNvPr>
          <p:cNvSpPr>
            <a:spLocks noGrp="1"/>
          </p:cNvSpPr>
          <p:nvPr>
            <p:ph idx="1"/>
          </p:nvPr>
        </p:nvSpPr>
        <p:spPr>
          <a:xfrm>
            <a:off x="172278" y="1629562"/>
            <a:ext cx="5751444" cy="5228438"/>
          </a:xfrm>
          <a:solidFill>
            <a:schemeClr val="accent1">
              <a:lumMod val="20000"/>
              <a:lumOff val="80000"/>
            </a:schemeClr>
          </a:solidFill>
        </p:spPr>
        <p:txBody>
          <a:bodyPr anchor="ctr" anchorCtr="0">
            <a:normAutofit lnSpcReduction="10000"/>
          </a:bodyPr>
          <a:lstStyle/>
          <a:p>
            <a:pPr>
              <a:lnSpc>
                <a:spcPct val="150000"/>
              </a:lnSpc>
            </a:pPr>
            <a:r>
              <a:rPr lang="en-US" sz="1800" dirty="0">
                <a:latin typeface="Times New Roman" panose="02020603050405020304" pitchFamily="18" charset="0"/>
                <a:cs typeface="Times New Roman" panose="02020603050405020304" pitchFamily="18" charset="0"/>
              </a:rPr>
              <a:t>UK elderly care increasingly uses telecare, remote monitoring, fall detectors, and medication reminders (Cleary, 2025).</a:t>
            </a:r>
          </a:p>
          <a:p>
            <a:pPr>
              <a:lnSpc>
                <a:spcPct val="150000"/>
              </a:lnSpc>
            </a:pPr>
            <a:r>
              <a:rPr lang="en-US" sz="1800" dirty="0">
                <a:latin typeface="Times New Roman" panose="02020603050405020304" pitchFamily="18" charset="0"/>
                <a:cs typeface="Times New Roman" panose="02020603050405020304" pitchFamily="18" charset="0"/>
              </a:rPr>
              <a:t>Emerging assistive robotics support those living with dementia.</a:t>
            </a:r>
          </a:p>
          <a:p>
            <a:pPr>
              <a:lnSpc>
                <a:spcPct val="150000"/>
              </a:lnSpc>
            </a:pPr>
            <a:r>
              <a:rPr lang="en-US" sz="1800" dirty="0">
                <a:latin typeface="Times New Roman" panose="02020603050405020304" pitchFamily="18" charset="0"/>
                <a:cs typeface="Times New Roman" panose="02020603050405020304" pitchFamily="18" charset="0"/>
              </a:rPr>
              <a:t>Evidence shows these technologies improve independence and enable early detection of decline (Brookman et al., 2023).</a:t>
            </a:r>
          </a:p>
          <a:p>
            <a:pPr>
              <a:lnSpc>
                <a:spcPct val="150000"/>
              </a:lnSpc>
            </a:pPr>
            <a:r>
              <a:rPr lang="en-US" sz="1800" dirty="0">
                <a:latin typeface="Times New Roman" panose="02020603050405020304" pitchFamily="18" charset="0"/>
                <a:cs typeface="Times New Roman" panose="02020603050405020304" pitchFamily="18" charset="0"/>
              </a:rPr>
              <a:t>They also contribute to reducing emergency hospital admissions.</a:t>
            </a:r>
          </a:p>
          <a:p>
            <a:pPr>
              <a:lnSpc>
                <a:spcPct val="150000"/>
              </a:lnSpc>
            </a:pPr>
            <a:r>
              <a:rPr lang="en-US" sz="1800" dirty="0">
                <a:latin typeface="Times New Roman" panose="02020603050405020304" pitchFamily="18" charset="0"/>
                <a:cs typeface="Times New Roman" panose="02020603050405020304" pitchFamily="18" charset="0"/>
              </a:rPr>
              <a:t>Technology Enabled Care Services are linked to fewer hospital bed days and delayed care home entry.</a:t>
            </a:r>
          </a:p>
        </p:txBody>
      </p:sp>
      <p:pic>
        <p:nvPicPr>
          <p:cNvPr id="4" name="Picture 3">
            <a:extLst>
              <a:ext uri="{FF2B5EF4-FFF2-40B4-BE49-F238E27FC236}">
                <a16:creationId xmlns:a16="http://schemas.microsoft.com/office/drawing/2014/main" id="{C5944ADD-02AF-42E3-8DCD-C6B76AE6B96F}"/>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6268280" y="1629562"/>
            <a:ext cx="5751442" cy="4352138"/>
          </a:xfrm>
          <a:prstGeom prst="rect">
            <a:avLst/>
          </a:prstGeom>
          <a:noFill/>
        </p:spPr>
      </p:pic>
      <p:sp>
        <p:nvSpPr>
          <p:cNvPr id="3" name="Rectangle 2">
            <a:extLst>
              <a:ext uri="{FF2B5EF4-FFF2-40B4-BE49-F238E27FC236}">
                <a16:creationId xmlns:a16="http://schemas.microsoft.com/office/drawing/2014/main" id="{7A40D9DC-B7BD-4BE6-BC23-CF1E9244E79B}"/>
              </a:ext>
            </a:extLst>
          </p:cNvPr>
          <p:cNvSpPr/>
          <p:nvPr/>
        </p:nvSpPr>
        <p:spPr>
          <a:xfrm>
            <a:off x="6096000" y="5981700"/>
            <a:ext cx="6096000" cy="646331"/>
          </a:xfrm>
          <a:prstGeom prst="rect">
            <a:avLst/>
          </a:prstGeom>
        </p:spPr>
        <p:txBody>
          <a:bodyPr>
            <a:spAutoFit/>
          </a:bodyPr>
          <a:lstStyle/>
          <a:p>
            <a:pPr algn="ctr">
              <a:spcAft>
                <a:spcPts val="1000"/>
              </a:spcAft>
            </a:pPr>
            <a:r>
              <a:rPr lang="en-GB"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Figure 10: Types of elderly care tech that support safety and independence (Cleary, 2025)</a:t>
            </a:r>
          </a:p>
        </p:txBody>
      </p:sp>
      <p:pic>
        <p:nvPicPr>
          <p:cNvPr id="6" name="Audio 5">
            <a:hlinkClick r:id="" action="ppaction://media"/>
            <a:extLst>
              <a:ext uri="{FF2B5EF4-FFF2-40B4-BE49-F238E27FC236}">
                <a16:creationId xmlns:a16="http://schemas.microsoft.com/office/drawing/2014/main" id="{031ADC90-9B57-76D1-776B-C346483FFDF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75083516"/>
      </p:ext>
    </p:extLst>
  </p:cSld>
  <p:clrMapOvr>
    <a:masterClrMapping/>
  </p:clrMapOvr>
  <mc:AlternateContent xmlns:mc="http://schemas.openxmlformats.org/markup-compatibility/2006">
    <mc:Choice xmlns:p14="http://schemas.microsoft.com/office/powerpoint/2010/main" Requires="p14">
      <p:transition spd="slow" p14:dur="2000" advTm="67407"/>
    </mc:Choice>
    <mc:Fallback>
      <p:transition spd="slow" advTm="674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7A3332"/>
          </a:solidFill>
        </p:spPr>
        <p:txBody>
          <a:bodyPr/>
          <a:lstStyle/>
          <a:p>
            <a:pPr algn="ctr"/>
            <a:r>
              <a:rPr lang="en-US" b="1" dirty="0">
                <a:latin typeface="Times New Roman" panose="02020603050405020304" pitchFamily="18" charset="0"/>
                <a:cs typeface="Times New Roman" panose="02020603050405020304" pitchFamily="18" charset="0"/>
              </a:rPr>
              <a:t>Technological Innovations</a:t>
            </a:r>
          </a:p>
        </p:txBody>
      </p:sp>
      <p:sp>
        <p:nvSpPr>
          <p:cNvPr id="9" name="Content Placeholder 2">
            <a:extLst>
              <a:ext uri="{FF2B5EF4-FFF2-40B4-BE49-F238E27FC236}">
                <a16:creationId xmlns:a16="http://schemas.microsoft.com/office/drawing/2014/main" id="{4C78192B-1189-48BA-A3F4-EFC704C312C3}"/>
              </a:ext>
            </a:extLst>
          </p:cNvPr>
          <p:cNvSpPr>
            <a:spLocks noGrp="1"/>
          </p:cNvSpPr>
          <p:nvPr>
            <p:ph idx="1"/>
          </p:nvPr>
        </p:nvSpPr>
        <p:spPr>
          <a:xfrm>
            <a:off x="172278" y="1629562"/>
            <a:ext cx="5751444" cy="5228438"/>
          </a:xfrm>
          <a:solidFill>
            <a:schemeClr val="accent1">
              <a:lumMod val="20000"/>
              <a:lumOff val="80000"/>
            </a:schemeClr>
          </a:solidFill>
        </p:spPr>
        <p:txBody>
          <a:bodyPr anchor="ctr" anchorCtr="0">
            <a:normAutofit lnSpcReduction="10000"/>
          </a:bodyPr>
          <a:lstStyle/>
          <a:p>
            <a:pPr>
              <a:lnSpc>
                <a:spcPct val="150000"/>
              </a:lnSpc>
            </a:pPr>
            <a:r>
              <a:rPr lang="en-US" sz="1800" dirty="0">
                <a:latin typeface="Times New Roman" panose="02020603050405020304" pitchFamily="18" charset="0"/>
                <a:cs typeface="Times New Roman" panose="02020603050405020304" pitchFamily="18" charset="0"/>
              </a:rPr>
              <a:t>These technologies align with activity theory, enabling participation in daily life and supporting autonomy.</a:t>
            </a:r>
          </a:p>
          <a:p>
            <a:pPr>
              <a:lnSpc>
                <a:spcPct val="150000"/>
              </a:lnSpc>
            </a:pPr>
            <a:r>
              <a:rPr lang="en-US" sz="1800" dirty="0">
                <a:latin typeface="Times New Roman" panose="02020603050405020304" pitchFamily="18" charset="0"/>
                <a:cs typeface="Times New Roman" panose="02020603050405020304" pitchFamily="18" charset="0"/>
              </a:rPr>
              <a:t>However, digital exclusion persists due to lack of internet access or device familiarity among older adults (</a:t>
            </a:r>
            <a:r>
              <a:rPr lang="en-US" sz="1800" dirty="0" err="1">
                <a:latin typeface="Times New Roman" panose="02020603050405020304" pitchFamily="18" charset="0"/>
                <a:cs typeface="Times New Roman" panose="02020603050405020304" pitchFamily="18" charset="0"/>
              </a:rPr>
              <a:t>Tomczyk</a:t>
            </a:r>
            <a:r>
              <a:rPr lang="en-US" sz="1800" dirty="0">
                <a:latin typeface="Times New Roman" panose="02020603050405020304" pitchFamily="18" charset="0"/>
                <a:cs typeface="Times New Roman" panose="02020603050405020304" pitchFamily="18" charset="0"/>
              </a:rPr>
              <a:t> et al., 2023).</a:t>
            </a:r>
          </a:p>
          <a:p>
            <a:pPr>
              <a:lnSpc>
                <a:spcPct val="150000"/>
              </a:lnSpc>
            </a:pPr>
            <a:r>
              <a:rPr lang="en-US" sz="1800" dirty="0">
                <a:latin typeface="Times New Roman" panose="02020603050405020304" pitchFamily="18" charset="0"/>
                <a:cs typeface="Times New Roman" panose="02020603050405020304" pitchFamily="18" charset="0"/>
              </a:rPr>
              <a:t>Ethical concerns include surveillance, data privacy, and reduced face-to-face contact .</a:t>
            </a:r>
          </a:p>
          <a:p>
            <a:pPr>
              <a:lnSpc>
                <a:spcPct val="150000"/>
              </a:lnSpc>
            </a:pPr>
            <a:r>
              <a:rPr lang="en-US" sz="1800" dirty="0">
                <a:latin typeface="Times New Roman" panose="02020603050405020304" pitchFamily="18" charset="0"/>
                <a:cs typeface="Times New Roman" panose="02020603050405020304" pitchFamily="18" charset="0"/>
              </a:rPr>
              <a:t>Effective integration requires robust systems: alarm response, data protection, training, and EMR dashboards.</a:t>
            </a:r>
          </a:p>
          <a:p>
            <a:pPr>
              <a:lnSpc>
                <a:spcPct val="150000"/>
              </a:lnSpc>
            </a:pPr>
            <a:r>
              <a:rPr lang="en-US" sz="1800" dirty="0">
                <a:latin typeface="Times New Roman" panose="02020603050405020304" pitchFamily="18" charset="0"/>
                <a:cs typeface="Times New Roman" panose="02020603050405020304" pitchFamily="18" charset="0"/>
              </a:rPr>
              <a:t>New data review and billing mechanisms must be developed outside traditional visit-based models (</a:t>
            </a:r>
            <a:r>
              <a:rPr lang="en-US" sz="1800" dirty="0" err="1">
                <a:latin typeface="Times New Roman" panose="02020603050405020304" pitchFamily="18" charset="0"/>
                <a:cs typeface="Times New Roman" panose="02020603050405020304" pitchFamily="18" charset="0"/>
              </a:rPr>
              <a:t>Finco</a:t>
            </a:r>
            <a:r>
              <a:rPr lang="en-US" sz="1800" dirty="0">
                <a:latin typeface="Times New Roman" panose="02020603050405020304" pitchFamily="18" charset="0"/>
                <a:cs typeface="Times New Roman" panose="02020603050405020304" pitchFamily="18" charset="0"/>
              </a:rPr>
              <a:t> et al., 2024).</a:t>
            </a:r>
          </a:p>
        </p:txBody>
      </p:sp>
      <p:pic>
        <p:nvPicPr>
          <p:cNvPr id="4" name="Picture 3">
            <a:extLst>
              <a:ext uri="{FF2B5EF4-FFF2-40B4-BE49-F238E27FC236}">
                <a16:creationId xmlns:a16="http://schemas.microsoft.com/office/drawing/2014/main" id="{5C774638-BC33-4DBB-8621-6578BF991CA6}"/>
              </a:ext>
            </a:extLst>
          </p:cNvPr>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268280" y="1629562"/>
            <a:ext cx="5751442" cy="4390238"/>
          </a:xfrm>
          <a:prstGeom prst="rect">
            <a:avLst/>
          </a:prstGeom>
          <a:noFill/>
        </p:spPr>
      </p:pic>
      <p:sp>
        <p:nvSpPr>
          <p:cNvPr id="3" name="Rectangle 2">
            <a:extLst>
              <a:ext uri="{FF2B5EF4-FFF2-40B4-BE49-F238E27FC236}">
                <a16:creationId xmlns:a16="http://schemas.microsoft.com/office/drawing/2014/main" id="{3193E534-4F53-47DD-8383-561524E5C492}"/>
              </a:ext>
            </a:extLst>
          </p:cNvPr>
          <p:cNvSpPr/>
          <p:nvPr/>
        </p:nvSpPr>
        <p:spPr>
          <a:xfrm>
            <a:off x="6096000" y="6019800"/>
            <a:ext cx="6096000" cy="646331"/>
          </a:xfrm>
          <a:prstGeom prst="rect">
            <a:avLst/>
          </a:prstGeom>
        </p:spPr>
        <p:txBody>
          <a:bodyPr>
            <a:spAutoFit/>
          </a:bodyPr>
          <a:lstStyle/>
          <a:p>
            <a:pPr algn="ctr">
              <a:spcAft>
                <a:spcPts val="1000"/>
              </a:spcAft>
            </a:pPr>
            <a:r>
              <a:rPr lang="en-GB"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Figure 11: digital health technology in older adult care (</a:t>
            </a:r>
            <a:r>
              <a:rPr lang="en-GB" i="1"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Finco</a:t>
            </a:r>
            <a:r>
              <a:rPr lang="en-GB"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et al., 2024)</a:t>
            </a:r>
          </a:p>
        </p:txBody>
      </p:sp>
      <p:pic>
        <p:nvPicPr>
          <p:cNvPr id="6" name="Audio 5">
            <a:hlinkClick r:id="" action="ppaction://media"/>
            <a:extLst>
              <a:ext uri="{FF2B5EF4-FFF2-40B4-BE49-F238E27FC236}">
                <a16:creationId xmlns:a16="http://schemas.microsoft.com/office/drawing/2014/main" id="{2D8058C5-B6FD-AED6-F073-28F7FBC0298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65810370"/>
      </p:ext>
    </p:extLst>
  </p:cSld>
  <p:clrMapOvr>
    <a:masterClrMapping/>
  </p:clrMapOvr>
  <mc:AlternateContent xmlns:mc="http://schemas.openxmlformats.org/markup-compatibility/2006">
    <mc:Choice xmlns:p14="http://schemas.microsoft.com/office/powerpoint/2010/main" Requires="p14">
      <p:transition spd="slow" p14:dur="2000" advTm="31375"/>
    </mc:Choice>
    <mc:Fallback>
      <p:transition spd="slow" advTm="313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7A3332"/>
          </a:solidFill>
        </p:spPr>
        <p:txBody>
          <a:bodyPr/>
          <a:lstStyle/>
          <a:p>
            <a:pPr algn="ctr"/>
            <a:r>
              <a:rPr lang="en-US" b="1" dirty="0">
                <a:latin typeface="Times New Roman" panose="02020603050405020304" pitchFamily="18" charset="0"/>
                <a:cs typeface="Times New Roman" panose="02020603050405020304" pitchFamily="18" charset="0"/>
              </a:rPr>
              <a:t>Case Studies and Real-World Application</a:t>
            </a:r>
          </a:p>
        </p:txBody>
      </p:sp>
      <p:sp>
        <p:nvSpPr>
          <p:cNvPr id="9" name="Content Placeholder 2">
            <a:extLst>
              <a:ext uri="{FF2B5EF4-FFF2-40B4-BE49-F238E27FC236}">
                <a16:creationId xmlns:a16="http://schemas.microsoft.com/office/drawing/2014/main" id="{4C78192B-1189-48BA-A3F4-EFC704C312C3}"/>
              </a:ext>
            </a:extLst>
          </p:cNvPr>
          <p:cNvSpPr>
            <a:spLocks noGrp="1"/>
          </p:cNvSpPr>
          <p:nvPr>
            <p:ph idx="1"/>
          </p:nvPr>
        </p:nvSpPr>
        <p:spPr>
          <a:xfrm>
            <a:off x="172278" y="1629562"/>
            <a:ext cx="5751444" cy="5228438"/>
          </a:xfrm>
          <a:solidFill>
            <a:schemeClr val="accent1">
              <a:lumMod val="20000"/>
              <a:lumOff val="80000"/>
            </a:schemeClr>
          </a:solidFill>
        </p:spPr>
        <p:txBody>
          <a:bodyPr anchor="ctr" anchorCtr="0">
            <a:normAutofit/>
          </a:bodyPr>
          <a:lstStyle/>
          <a:p>
            <a:pPr>
              <a:lnSpc>
                <a:spcPct val="150000"/>
              </a:lnSpc>
            </a:pPr>
            <a:r>
              <a:rPr lang="en-US" sz="1800" dirty="0">
                <a:latin typeface="Times New Roman" panose="02020603050405020304" pitchFamily="18" charset="0"/>
                <a:cs typeface="Times New Roman" panose="02020603050405020304" pitchFamily="18" charset="0"/>
              </a:rPr>
              <a:t>The Enhanced Health in Care Homes (EHCH) framework is part of the NHS Long Term Plan (Frailty </a:t>
            </a:r>
            <a:r>
              <a:rPr lang="en-US" sz="1800" dirty="0" err="1">
                <a:latin typeface="Times New Roman" panose="02020603050405020304" pitchFamily="18" charset="0"/>
                <a:cs typeface="Times New Roman" panose="02020603050405020304" pitchFamily="18" charset="0"/>
              </a:rPr>
              <a:t>icare</a:t>
            </a:r>
            <a:r>
              <a:rPr lang="en-US" sz="1800" dirty="0">
                <a:latin typeface="Times New Roman" panose="02020603050405020304" pitchFamily="18" charset="0"/>
                <a:cs typeface="Times New Roman" panose="02020603050405020304" pitchFamily="18" charset="0"/>
              </a:rPr>
              <a:t>, 2018).</a:t>
            </a:r>
          </a:p>
          <a:p>
            <a:pPr>
              <a:lnSpc>
                <a:spcPct val="150000"/>
              </a:lnSpc>
            </a:pPr>
            <a:r>
              <a:rPr lang="en-US" sz="1800" dirty="0">
                <a:latin typeface="Times New Roman" panose="02020603050405020304" pitchFamily="18" charset="0"/>
                <a:cs typeface="Times New Roman" panose="02020603050405020304" pitchFamily="18" charset="0"/>
              </a:rPr>
              <a:t>It deploys multidisciplinary teams (geriatricians, pharmacists, community nurses) into care homes.</a:t>
            </a:r>
          </a:p>
          <a:p>
            <a:pPr>
              <a:lnSpc>
                <a:spcPct val="150000"/>
              </a:lnSpc>
            </a:pPr>
            <a:r>
              <a:rPr lang="en-US" sz="1800" dirty="0">
                <a:latin typeface="Times New Roman" panose="02020603050405020304" pitchFamily="18" charset="0"/>
                <a:cs typeface="Times New Roman" panose="02020603050405020304" pitchFamily="18" charset="0"/>
              </a:rPr>
              <a:t>EHCH improves continuity of care and reduces hospital admissions.</a:t>
            </a:r>
          </a:p>
          <a:p>
            <a:pPr>
              <a:lnSpc>
                <a:spcPct val="150000"/>
              </a:lnSpc>
            </a:pPr>
            <a:r>
              <a:rPr lang="en-US" sz="1800" dirty="0">
                <a:latin typeface="Times New Roman" panose="02020603050405020304" pitchFamily="18" charset="0"/>
                <a:cs typeface="Times New Roman" panose="02020603050405020304" pitchFamily="18" charset="0"/>
              </a:rPr>
              <a:t>It supports Care Act 2014 wellbeing principles, including dignity, autonomy, and person-centred care (GOV.UK, 2014).</a:t>
            </a:r>
          </a:p>
          <a:p>
            <a:pPr>
              <a:lnSpc>
                <a:spcPct val="150000"/>
              </a:lnSpc>
            </a:pPr>
            <a:r>
              <a:rPr lang="en-US" sz="1800" dirty="0">
                <a:latin typeface="Times New Roman" panose="02020603050405020304" pitchFamily="18" charset="0"/>
                <a:cs typeface="Times New Roman" panose="02020603050405020304" pitchFamily="18" charset="0"/>
              </a:rPr>
              <a:t>The model aligns with continuity theory, preserving residents' routines, identity, and social interaction.</a:t>
            </a:r>
          </a:p>
        </p:txBody>
      </p:sp>
      <p:pic>
        <p:nvPicPr>
          <p:cNvPr id="4" name="Picture 3">
            <a:extLst>
              <a:ext uri="{FF2B5EF4-FFF2-40B4-BE49-F238E27FC236}">
                <a16:creationId xmlns:a16="http://schemas.microsoft.com/office/drawing/2014/main" id="{6B72A474-07F9-4926-8CA3-D68CC169745D}"/>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6096000" y="1629562"/>
            <a:ext cx="5923722" cy="4352138"/>
          </a:xfrm>
          <a:prstGeom prst="rect">
            <a:avLst/>
          </a:prstGeom>
          <a:noFill/>
        </p:spPr>
      </p:pic>
      <p:sp>
        <p:nvSpPr>
          <p:cNvPr id="3" name="Rectangle 2">
            <a:extLst>
              <a:ext uri="{FF2B5EF4-FFF2-40B4-BE49-F238E27FC236}">
                <a16:creationId xmlns:a16="http://schemas.microsoft.com/office/drawing/2014/main" id="{D64899DD-3660-4BF4-ABF4-F556F40B8152}"/>
              </a:ext>
            </a:extLst>
          </p:cNvPr>
          <p:cNvSpPr/>
          <p:nvPr/>
        </p:nvSpPr>
        <p:spPr>
          <a:xfrm>
            <a:off x="6009861" y="5981700"/>
            <a:ext cx="6096000" cy="646331"/>
          </a:xfrm>
          <a:prstGeom prst="rect">
            <a:avLst/>
          </a:prstGeom>
        </p:spPr>
        <p:txBody>
          <a:bodyPr>
            <a:spAutoFit/>
          </a:bodyPr>
          <a:lstStyle/>
          <a:p>
            <a:pPr algn="ctr">
              <a:spcAft>
                <a:spcPts val="1000"/>
              </a:spcAft>
            </a:pPr>
            <a:r>
              <a:rPr lang="en-GB"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Figure 12: Enhanced Health in Care Homes (Frailty </a:t>
            </a:r>
            <a:r>
              <a:rPr lang="en-GB" i="1"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icare</a:t>
            </a:r>
            <a:r>
              <a:rPr lang="en-GB"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2018)</a:t>
            </a:r>
          </a:p>
        </p:txBody>
      </p:sp>
      <p:pic>
        <p:nvPicPr>
          <p:cNvPr id="6" name="Audio 5">
            <a:hlinkClick r:id="" action="ppaction://media"/>
            <a:extLst>
              <a:ext uri="{FF2B5EF4-FFF2-40B4-BE49-F238E27FC236}">
                <a16:creationId xmlns:a16="http://schemas.microsoft.com/office/drawing/2014/main" id="{BACC7CE9-376A-B74B-ECD5-6CC70D33F41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01296657"/>
      </p:ext>
    </p:extLst>
  </p:cSld>
  <p:clrMapOvr>
    <a:masterClrMapping/>
  </p:clrMapOvr>
  <mc:AlternateContent xmlns:mc="http://schemas.openxmlformats.org/markup-compatibility/2006">
    <mc:Choice xmlns:p14="http://schemas.microsoft.com/office/powerpoint/2010/main" Requires="p14">
      <p:transition spd="slow" p14:dur="2000" advTm="62997"/>
    </mc:Choice>
    <mc:Fallback>
      <p:transition spd="slow" advTm="629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7A3332"/>
          </a:solidFill>
        </p:spPr>
        <p:txBody>
          <a:bodyPr/>
          <a:lstStyle/>
          <a:p>
            <a:pPr algn="ctr"/>
            <a:r>
              <a:rPr lang="en-US" b="1" dirty="0">
                <a:latin typeface="Times New Roman" panose="02020603050405020304" pitchFamily="18" charset="0"/>
                <a:cs typeface="Times New Roman" panose="02020603050405020304" pitchFamily="18" charset="0"/>
              </a:rPr>
              <a:t>Case Studies and Real-World Application</a:t>
            </a:r>
          </a:p>
        </p:txBody>
      </p:sp>
      <p:sp>
        <p:nvSpPr>
          <p:cNvPr id="9" name="Content Placeholder 2">
            <a:extLst>
              <a:ext uri="{FF2B5EF4-FFF2-40B4-BE49-F238E27FC236}">
                <a16:creationId xmlns:a16="http://schemas.microsoft.com/office/drawing/2014/main" id="{4C78192B-1189-48BA-A3F4-EFC704C312C3}"/>
              </a:ext>
            </a:extLst>
          </p:cNvPr>
          <p:cNvSpPr>
            <a:spLocks noGrp="1"/>
          </p:cNvSpPr>
          <p:nvPr>
            <p:ph idx="1"/>
          </p:nvPr>
        </p:nvSpPr>
        <p:spPr>
          <a:xfrm>
            <a:off x="172278" y="1629562"/>
            <a:ext cx="5751444" cy="5228438"/>
          </a:xfrm>
          <a:solidFill>
            <a:schemeClr val="accent1">
              <a:lumMod val="20000"/>
              <a:lumOff val="80000"/>
            </a:schemeClr>
          </a:solidFill>
        </p:spPr>
        <p:txBody>
          <a:bodyPr anchor="ctr" anchorCtr="0">
            <a:normAutofit fontScale="92500" lnSpcReduction="20000"/>
          </a:bodyPr>
          <a:lstStyle/>
          <a:p>
            <a:pPr>
              <a:lnSpc>
                <a:spcPct val="150000"/>
              </a:lnSpc>
            </a:pPr>
            <a:r>
              <a:rPr lang="en-US" sz="1800" dirty="0">
                <a:latin typeface="Times New Roman" panose="02020603050405020304" pitchFamily="18" charset="0"/>
                <a:cs typeface="Times New Roman" panose="02020603050405020304" pitchFamily="18" charset="0"/>
              </a:rPr>
              <a:t>Technology Enabled Care Services (TECS) in Scotland use telecare and remote monitoring to support older people at home.</a:t>
            </a:r>
          </a:p>
          <a:p>
            <a:pPr>
              <a:lnSpc>
                <a:spcPct val="150000"/>
              </a:lnSpc>
            </a:pPr>
            <a:r>
              <a:rPr lang="en-US" sz="1800" dirty="0">
                <a:latin typeface="Times New Roman" panose="02020603050405020304" pitchFamily="18" charset="0"/>
                <a:cs typeface="Times New Roman" panose="02020603050405020304" pitchFamily="18" charset="0"/>
              </a:rPr>
              <a:t>TECS reduces emergency hospital admissions and enables early intervention for falls or medication errors (O'Sullivan, 2024).</a:t>
            </a:r>
          </a:p>
          <a:p>
            <a:pPr>
              <a:lnSpc>
                <a:spcPct val="150000"/>
              </a:lnSpc>
            </a:pPr>
            <a:r>
              <a:rPr lang="en-US" sz="1800" dirty="0">
                <a:latin typeface="Times New Roman" panose="02020603050405020304" pitchFamily="18" charset="0"/>
                <a:cs typeface="Times New Roman" panose="02020603050405020304" pitchFamily="18" charset="0"/>
              </a:rPr>
              <a:t>These programmes align with activity theory, helping older adults stay engaged and connected in their communities.</a:t>
            </a:r>
          </a:p>
          <a:p>
            <a:pPr>
              <a:lnSpc>
                <a:spcPct val="150000"/>
              </a:lnSpc>
            </a:pPr>
            <a:r>
              <a:rPr lang="en-US" sz="1800" dirty="0">
                <a:latin typeface="Times New Roman" panose="02020603050405020304" pitchFamily="18" charset="0"/>
                <a:cs typeface="Times New Roman" panose="02020603050405020304" pitchFamily="18" charset="0"/>
              </a:rPr>
              <a:t>Success depends on trained staff and a focus on individual needs.</a:t>
            </a:r>
          </a:p>
          <a:p>
            <a:pPr>
              <a:lnSpc>
                <a:spcPct val="150000"/>
              </a:lnSpc>
            </a:pPr>
            <a:r>
              <a:rPr lang="en-US" sz="1800" dirty="0">
                <a:latin typeface="Times New Roman" panose="02020603050405020304" pitchFamily="18" charset="0"/>
                <a:cs typeface="Times New Roman" panose="02020603050405020304" pitchFamily="18" charset="0"/>
              </a:rPr>
              <a:t>Demonstrates how technology and preventative models support empowerment and wellbeing, in line with national policy goals.</a:t>
            </a:r>
          </a:p>
        </p:txBody>
      </p:sp>
      <p:pic>
        <p:nvPicPr>
          <p:cNvPr id="5" name="Picture 4">
            <a:extLst>
              <a:ext uri="{FF2B5EF4-FFF2-40B4-BE49-F238E27FC236}">
                <a16:creationId xmlns:a16="http://schemas.microsoft.com/office/drawing/2014/main" id="{4023618F-866A-407C-8ACF-E285B86C3BDF}"/>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6096001" y="1629562"/>
            <a:ext cx="5923722" cy="4345305"/>
          </a:xfrm>
          <a:prstGeom prst="rect">
            <a:avLst/>
          </a:prstGeom>
          <a:noFill/>
        </p:spPr>
      </p:pic>
      <p:sp>
        <p:nvSpPr>
          <p:cNvPr id="4" name="Rectangle 3">
            <a:extLst>
              <a:ext uri="{FF2B5EF4-FFF2-40B4-BE49-F238E27FC236}">
                <a16:creationId xmlns:a16="http://schemas.microsoft.com/office/drawing/2014/main" id="{142B5426-953C-4124-AC40-DD95B47F8488}"/>
              </a:ext>
            </a:extLst>
          </p:cNvPr>
          <p:cNvSpPr/>
          <p:nvPr/>
        </p:nvSpPr>
        <p:spPr>
          <a:xfrm>
            <a:off x="5923722" y="5974867"/>
            <a:ext cx="6096000" cy="646331"/>
          </a:xfrm>
          <a:prstGeom prst="rect">
            <a:avLst/>
          </a:prstGeom>
        </p:spPr>
        <p:txBody>
          <a:bodyPr>
            <a:spAutoFit/>
          </a:bodyPr>
          <a:lstStyle/>
          <a:p>
            <a:pPr algn="ctr">
              <a:spcAft>
                <a:spcPts val="1000"/>
              </a:spcAft>
            </a:pPr>
            <a:r>
              <a:rPr lang="en-GB"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Figure 13: Telecare Services and Service Users in Scotland (O’Sullivan, 2024)</a:t>
            </a:r>
          </a:p>
        </p:txBody>
      </p:sp>
      <p:pic>
        <p:nvPicPr>
          <p:cNvPr id="6" name="Audio 5">
            <a:hlinkClick r:id="" action="ppaction://media"/>
            <a:extLst>
              <a:ext uri="{FF2B5EF4-FFF2-40B4-BE49-F238E27FC236}">
                <a16:creationId xmlns:a16="http://schemas.microsoft.com/office/drawing/2014/main" id="{E41A2CC0-3E7B-50EA-15B7-B7D66F5FC75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62224776"/>
      </p:ext>
    </p:extLst>
  </p:cSld>
  <p:clrMapOvr>
    <a:masterClrMapping/>
  </p:clrMapOvr>
  <mc:AlternateContent xmlns:mc="http://schemas.openxmlformats.org/markup-compatibility/2006">
    <mc:Choice xmlns:p14="http://schemas.microsoft.com/office/powerpoint/2010/main" Requires="p14">
      <p:transition spd="slow" p14:dur="2000" advTm="1344"/>
    </mc:Choice>
    <mc:Fallback>
      <p:transition spd="slow" advTm="13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7A3332"/>
          </a:solidFill>
        </p:spPr>
        <p:txBody>
          <a:bodyPr/>
          <a:lstStyle/>
          <a:p>
            <a:pPr algn="ctr"/>
            <a:r>
              <a:rPr lang="en-US" b="1" dirty="0">
                <a:latin typeface="Times New Roman" panose="02020603050405020304" pitchFamily="18" charset="0"/>
                <a:cs typeface="Times New Roman" panose="02020603050405020304" pitchFamily="18" charset="0"/>
              </a:rPr>
              <a:t>Recommendations</a:t>
            </a:r>
          </a:p>
        </p:txBody>
      </p:sp>
      <p:sp>
        <p:nvSpPr>
          <p:cNvPr id="9" name="Content Placeholder 2">
            <a:extLst>
              <a:ext uri="{FF2B5EF4-FFF2-40B4-BE49-F238E27FC236}">
                <a16:creationId xmlns:a16="http://schemas.microsoft.com/office/drawing/2014/main" id="{4C78192B-1189-48BA-A3F4-EFC704C312C3}"/>
              </a:ext>
            </a:extLst>
          </p:cNvPr>
          <p:cNvSpPr>
            <a:spLocks noGrp="1"/>
          </p:cNvSpPr>
          <p:nvPr>
            <p:ph idx="1"/>
          </p:nvPr>
        </p:nvSpPr>
        <p:spPr>
          <a:xfrm>
            <a:off x="172278" y="1629562"/>
            <a:ext cx="5751444" cy="5228438"/>
          </a:xfrm>
          <a:solidFill>
            <a:schemeClr val="accent1">
              <a:lumMod val="20000"/>
              <a:lumOff val="80000"/>
            </a:schemeClr>
          </a:solidFill>
        </p:spPr>
        <p:txBody>
          <a:bodyPr anchor="ctr" anchorCtr="0">
            <a:normAutofit lnSpcReduction="10000"/>
          </a:bodyPr>
          <a:lstStyle/>
          <a:p>
            <a:pPr>
              <a:lnSpc>
                <a:spcPct val="150000"/>
              </a:lnSpc>
            </a:pPr>
            <a:r>
              <a:rPr lang="en-US" sz="1800" dirty="0">
                <a:latin typeface="Times New Roman" panose="02020603050405020304" pitchFamily="18" charset="0"/>
                <a:cs typeface="Times New Roman" panose="02020603050405020304" pitchFamily="18" charset="0"/>
              </a:rPr>
              <a:t>Services should adopt person-centred approaches with co-production in care planning.</a:t>
            </a:r>
          </a:p>
          <a:p>
            <a:pPr>
              <a:lnSpc>
                <a:spcPct val="150000"/>
              </a:lnSpc>
            </a:pPr>
            <a:r>
              <a:rPr lang="en-US" sz="1800" dirty="0">
                <a:latin typeface="Times New Roman" panose="02020603050405020304" pitchFamily="18" charset="0"/>
                <a:cs typeface="Times New Roman" panose="02020603050405020304" pitchFamily="18" charset="0"/>
              </a:rPr>
              <a:t>Involving older adults in decisions improves adherence and sense of control (</a:t>
            </a:r>
            <a:r>
              <a:rPr lang="en-US" sz="1800" dirty="0" err="1">
                <a:latin typeface="Times New Roman" panose="02020603050405020304" pitchFamily="18" charset="0"/>
                <a:cs typeface="Times New Roman" panose="02020603050405020304" pitchFamily="18" charset="0"/>
              </a:rPr>
              <a:t>Ladin</a:t>
            </a:r>
            <a:r>
              <a:rPr lang="en-US" sz="1800" dirty="0">
                <a:latin typeface="Times New Roman" panose="02020603050405020304" pitchFamily="18" charset="0"/>
                <a:cs typeface="Times New Roman" panose="02020603050405020304" pitchFamily="18" charset="0"/>
              </a:rPr>
              <a:t> et al., 2023).</a:t>
            </a:r>
          </a:p>
          <a:p>
            <a:pPr>
              <a:lnSpc>
                <a:spcPct val="150000"/>
              </a:lnSpc>
            </a:pPr>
            <a:r>
              <a:rPr lang="en-US" sz="1800" dirty="0">
                <a:latin typeface="Times New Roman" panose="02020603050405020304" pitchFamily="18" charset="0"/>
                <a:cs typeface="Times New Roman" panose="02020603050405020304" pitchFamily="18" charset="0"/>
              </a:rPr>
              <a:t>However, co-production remains inconsistently implemented in UK local authorities.</a:t>
            </a:r>
          </a:p>
          <a:p>
            <a:pPr>
              <a:lnSpc>
                <a:spcPct val="150000"/>
              </a:lnSpc>
            </a:pPr>
            <a:r>
              <a:rPr lang="en-US" sz="1800" dirty="0">
                <a:latin typeface="Times New Roman" panose="02020603050405020304" pitchFamily="18" charset="0"/>
                <a:cs typeface="Times New Roman" panose="02020603050405020304" pitchFamily="18" charset="0"/>
              </a:rPr>
              <a:t>Strengthen community support through social prescribing and peer groups to reduce isolation (Luxury of Ageing, 2024).</a:t>
            </a:r>
          </a:p>
          <a:p>
            <a:pPr>
              <a:lnSpc>
                <a:spcPct val="150000"/>
              </a:lnSpc>
            </a:pPr>
            <a:r>
              <a:rPr lang="en-US" sz="1800" dirty="0">
                <a:latin typeface="Times New Roman" panose="02020603050405020304" pitchFamily="18" charset="0"/>
                <a:cs typeface="Times New Roman" panose="02020603050405020304" pitchFamily="18" charset="0"/>
              </a:rPr>
              <a:t>Connecting older adults to community activities improves mental health and engagement (Mackenzie and </a:t>
            </a:r>
            <a:r>
              <a:rPr lang="en-US" sz="1800" dirty="0" err="1">
                <a:latin typeface="Times New Roman" panose="02020603050405020304" pitchFamily="18" charset="0"/>
                <a:cs typeface="Times New Roman" panose="02020603050405020304" pitchFamily="18" charset="0"/>
              </a:rPr>
              <a:t>Abdulrazaq</a:t>
            </a:r>
            <a:r>
              <a:rPr lang="en-US" sz="1800" dirty="0">
                <a:latin typeface="Times New Roman" panose="02020603050405020304" pitchFamily="18" charset="0"/>
                <a:cs typeface="Times New Roman" panose="02020603050405020304" pitchFamily="18" charset="0"/>
              </a:rPr>
              <a:t>, 2021).</a:t>
            </a:r>
          </a:p>
        </p:txBody>
      </p:sp>
      <p:pic>
        <p:nvPicPr>
          <p:cNvPr id="4" name="Picture 3">
            <a:extLst>
              <a:ext uri="{FF2B5EF4-FFF2-40B4-BE49-F238E27FC236}">
                <a16:creationId xmlns:a16="http://schemas.microsoft.com/office/drawing/2014/main" id="{022FF5B5-FC5F-44AA-B0E6-9C8CB5E9264E}"/>
              </a:ext>
            </a:extLst>
          </p:cNvPr>
          <p:cNvPicPr/>
          <p:nvPr/>
        </p:nvPicPr>
        <p:blipFill rotWithShape="1">
          <a:blip r:embed="rId5">
            <a:extLst>
              <a:ext uri="{28A0092B-C50C-407E-A947-70E740481C1C}">
                <a14:useLocalDpi xmlns:a14="http://schemas.microsoft.com/office/drawing/2010/main" val="0"/>
              </a:ext>
            </a:extLst>
          </a:blip>
          <a:srcRect b="9826"/>
          <a:stretch/>
        </p:blipFill>
        <p:spPr bwMode="auto">
          <a:xfrm>
            <a:off x="6096000" y="1629562"/>
            <a:ext cx="5923722" cy="4485488"/>
          </a:xfrm>
          <a:prstGeom prst="rect">
            <a:avLst/>
          </a:prstGeom>
          <a:noFill/>
          <a:ln>
            <a:noFill/>
          </a:ln>
          <a:extLst>
            <a:ext uri="{53640926-AAD7-44D8-BBD7-CCE9431645EC}">
              <a14:shadowObscured xmlns:a14="http://schemas.microsoft.com/office/drawing/2010/main"/>
            </a:ext>
          </a:extLst>
        </p:spPr>
      </p:pic>
      <p:sp>
        <p:nvSpPr>
          <p:cNvPr id="3" name="Rectangle 2">
            <a:extLst>
              <a:ext uri="{FF2B5EF4-FFF2-40B4-BE49-F238E27FC236}">
                <a16:creationId xmlns:a16="http://schemas.microsoft.com/office/drawing/2014/main" id="{5BCF8C3B-3260-4346-A8BB-4E5F4623C70C}"/>
              </a:ext>
            </a:extLst>
          </p:cNvPr>
          <p:cNvSpPr/>
          <p:nvPr/>
        </p:nvSpPr>
        <p:spPr>
          <a:xfrm>
            <a:off x="6009861" y="6115050"/>
            <a:ext cx="6096000" cy="646331"/>
          </a:xfrm>
          <a:prstGeom prst="rect">
            <a:avLst/>
          </a:prstGeom>
        </p:spPr>
        <p:txBody>
          <a:bodyPr>
            <a:spAutoFit/>
          </a:bodyPr>
          <a:lstStyle/>
          <a:p>
            <a:pPr algn="ctr">
              <a:spcAft>
                <a:spcPts val="1000"/>
              </a:spcAft>
            </a:pPr>
            <a:r>
              <a:rPr lang="en-GB"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Figure 14: Social Prescribing To Reduce Elderly Loneliness (Luxury of Ageing, 2024)</a:t>
            </a:r>
          </a:p>
        </p:txBody>
      </p:sp>
      <p:pic>
        <p:nvPicPr>
          <p:cNvPr id="6" name="Audio 5">
            <a:hlinkClick r:id="" action="ppaction://media"/>
            <a:extLst>
              <a:ext uri="{FF2B5EF4-FFF2-40B4-BE49-F238E27FC236}">
                <a16:creationId xmlns:a16="http://schemas.microsoft.com/office/drawing/2014/main" id="{307CD431-8138-EFD7-3E4F-1EBB594718D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8852570"/>
      </p:ext>
    </p:extLst>
  </p:cSld>
  <p:clrMapOvr>
    <a:masterClrMapping/>
  </p:clrMapOvr>
  <mc:AlternateContent xmlns:mc="http://schemas.openxmlformats.org/markup-compatibility/2006">
    <mc:Choice xmlns:p14="http://schemas.microsoft.com/office/powerpoint/2010/main" Requires="p14">
      <p:transition spd="slow" p14:dur="2000" advTm="40061"/>
    </mc:Choice>
    <mc:Fallback>
      <p:transition spd="slow" advTm="400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7A3332"/>
          </a:solidFill>
        </p:spPr>
        <p:txBody>
          <a:bodyPr/>
          <a:lstStyle/>
          <a:p>
            <a:pPr algn="ctr"/>
            <a:r>
              <a:rPr lang="en-US" b="1" dirty="0">
                <a:latin typeface="Times New Roman" panose="02020603050405020304" pitchFamily="18" charset="0"/>
                <a:cs typeface="Times New Roman" panose="02020603050405020304" pitchFamily="18" charset="0"/>
              </a:rPr>
              <a:t>Recommendations</a:t>
            </a:r>
          </a:p>
        </p:txBody>
      </p:sp>
      <p:sp>
        <p:nvSpPr>
          <p:cNvPr id="9" name="Content Placeholder 2">
            <a:extLst>
              <a:ext uri="{FF2B5EF4-FFF2-40B4-BE49-F238E27FC236}">
                <a16:creationId xmlns:a16="http://schemas.microsoft.com/office/drawing/2014/main" id="{4C78192B-1189-48BA-A3F4-EFC704C312C3}"/>
              </a:ext>
            </a:extLst>
          </p:cNvPr>
          <p:cNvSpPr>
            <a:spLocks noGrp="1"/>
          </p:cNvSpPr>
          <p:nvPr>
            <p:ph idx="1"/>
          </p:nvPr>
        </p:nvSpPr>
        <p:spPr>
          <a:xfrm>
            <a:off x="172278" y="1629562"/>
            <a:ext cx="5751444" cy="5228438"/>
          </a:xfrm>
          <a:solidFill>
            <a:schemeClr val="accent1">
              <a:lumMod val="20000"/>
              <a:lumOff val="80000"/>
            </a:schemeClr>
          </a:solidFill>
        </p:spPr>
        <p:txBody>
          <a:bodyPr anchor="ctr" anchorCtr="0">
            <a:normAutofit/>
          </a:bodyPr>
          <a:lstStyle/>
          <a:p>
            <a:pPr>
              <a:lnSpc>
                <a:spcPct val="110000"/>
              </a:lnSpc>
            </a:pPr>
            <a:r>
              <a:rPr lang="en-US" sz="1800" dirty="0">
                <a:latin typeface="Times New Roman" panose="02020603050405020304" pitchFamily="18" charset="0"/>
                <a:cs typeface="Times New Roman" panose="02020603050405020304" pitchFamily="18" charset="0"/>
              </a:rPr>
              <a:t>Technology (telehealth, smart devices, fall detectors) promotes independence, but requires addressing digital literacy and affordability (GS and Ab Karim, 2024).</a:t>
            </a:r>
          </a:p>
          <a:p>
            <a:pPr>
              <a:lnSpc>
                <a:spcPct val="110000"/>
              </a:lnSpc>
            </a:pPr>
            <a:r>
              <a:rPr lang="en-US" sz="1800" dirty="0">
                <a:latin typeface="Times New Roman" panose="02020603050405020304" pitchFamily="18" charset="0"/>
                <a:cs typeface="Times New Roman" panose="02020603050405020304" pitchFamily="18" charset="0"/>
              </a:rPr>
              <a:t>Workforce training in geriatric care and empowerment is essential for dignity-centred practice (</a:t>
            </a:r>
            <a:r>
              <a:rPr lang="en-US" sz="1800" dirty="0" err="1">
                <a:latin typeface="Times New Roman" panose="02020603050405020304" pitchFamily="18" charset="0"/>
                <a:cs typeface="Times New Roman" panose="02020603050405020304" pitchFamily="18" charset="0"/>
              </a:rPr>
              <a:t>Alsararatee</a:t>
            </a:r>
            <a:r>
              <a:rPr lang="en-US" sz="1800" dirty="0">
                <a:latin typeface="Times New Roman" panose="02020603050405020304" pitchFamily="18" charset="0"/>
                <a:cs typeface="Times New Roman" panose="02020603050405020304" pitchFamily="18" charset="0"/>
              </a:rPr>
              <a:t>, 2025).</a:t>
            </a:r>
          </a:p>
          <a:p>
            <a:pPr>
              <a:lnSpc>
                <a:spcPct val="110000"/>
              </a:lnSpc>
            </a:pPr>
            <a:r>
              <a:rPr lang="en-US" sz="1800" dirty="0">
                <a:latin typeface="Times New Roman" panose="02020603050405020304" pitchFamily="18" charset="0"/>
                <a:cs typeface="Times New Roman" panose="02020603050405020304" pitchFamily="18" charset="0"/>
              </a:rPr>
              <a:t>Policy must prioritise funding for home care and rehabilitation to close equity gaps.</a:t>
            </a:r>
          </a:p>
          <a:p>
            <a:pPr>
              <a:lnSpc>
                <a:spcPct val="110000"/>
              </a:lnSpc>
            </a:pPr>
            <a:r>
              <a:rPr lang="en-US" sz="1800" dirty="0">
                <a:latin typeface="Times New Roman" panose="02020603050405020304" pitchFamily="18" charset="0"/>
                <a:cs typeface="Times New Roman" panose="02020603050405020304" pitchFamily="18" charset="0"/>
              </a:rPr>
              <a:t>Age-Friendly Communities models integrate engagement, transport, and housing to support independence (Age UK, 2019).</a:t>
            </a:r>
          </a:p>
          <a:p>
            <a:pPr>
              <a:lnSpc>
                <a:spcPct val="110000"/>
              </a:lnSpc>
            </a:pPr>
            <a:r>
              <a:rPr lang="en-US" sz="1800" dirty="0">
                <a:latin typeface="Times New Roman" panose="02020603050405020304" pitchFamily="18" charset="0"/>
                <a:cs typeface="Times New Roman" panose="02020603050405020304" pitchFamily="18" charset="0"/>
              </a:rPr>
              <a:t>These measures highlight the need for integrated, personalised, and adequately resourced interventions.</a:t>
            </a:r>
          </a:p>
        </p:txBody>
      </p:sp>
      <p:pic>
        <p:nvPicPr>
          <p:cNvPr id="4" name="Picture 3">
            <a:extLst>
              <a:ext uri="{FF2B5EF4-FFF2-40B4-BE49-F238E27FC236}">
                <a16:creationId xmlns:a16="http://schemas.microsoft.com/office/drawing/2014/main" id="{406F5B07-07B3-4E72-BBCE-D050E861C0D1}"/>
              </a:ext>
            </a:extLst>
          </p:cNvPr>
          <p:cNvPicPr/>
          <p:nvPr/>
        </p:nvPicPr>
        <p:blipFill>
          <a:blip r:embed="rId5"/>
          <a:stretch>
            <a:fillRect/>
          </a:stretch>
        </p:blipFill>
        <p:spPr>
          <a:xfrm>
            <a:off x="6268280" y="1629562"/>
            <a:ext cx="5599870" cy="4504538"/>
          </a:xfrm>
          <a:prstGeom prst="rect">
            <a:avLst/>
          </a:prstGeom>
        </p:spPr>
      </p:pic>
      <p:sp>
        <p:nvSpPr>
          <p:cNvPr id="3" name="Rectangle 2">
            <a:extLst>
              <a:ext uri="{FF2B5EF4-FFF2-40B4-BE49-F238E27FC236}">
                <a16:creationId xmlns:a16="http://schemas.microsoft.com/office/drawing/2014/main" id="{B940051E-E08C-4C56-B5FF-46E5287E9205}"/>
              </a:ext>
            </a:extLst>
          </p:cNvPr>
          <p:cNvSpPr/>
          <p:nvPr/>
        </p:nvSpPr>
        <p:spPr>
          <a:xfrm>
            <a:off x="6268280" y="6282524"/>
            <a:ext cx="5724708" cy="369332"/>
          </a:xfrm>
          <a:prstGeom prst="rect">
            <a:avLst/>
          </a:prstGeom>
        </p:spPr>
        <p:txBody>
          <a:bodyPr wrap="none">
            <a:spAutoFit/>
          </a:bodyPr>
          <a:lstStyle/>
          <a:p>
            <a:pPr algn="ctr">
              <a:spcAft>
                <a:spcPts val="1000"/>
              </a:spcAft>
            </a:pPr>
            <a:r>
              <a:rPr lang="en-GB"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Figure 15: WHO Age Friendly City Models (Age UK, 2019)</a:t>
            </a:r>
          </a:p>
        </p:txBody>
      </p:sp>
      <p:pic>
        <p:nvPicPr>
          <p:cNvPr id="6" name="Audio 5">
            <a:hlinkClick r:id="" action="ppaction://media"/>
            <a:extLst>
              <a:ext uri="{FF2B5EF4-FFF2-40B4-BE49-F238E27FC236}">
                <a16:creationId xmlns:a16="http://schemas.microsoft.com/office/drawing/2014/main" id="{92B30B5A-D60A-B5D1-9D8D-E5AC5F4EA9D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04085012"/>
      </p:ext>
    </p:extLst>
  </p:cSld>
  <p:clrMapOvr>
    <a:masterClrMapping/>
  </p:clrMapOvr>
  <mc:AlternateContent xmlns:mc="http://schemas.openxmlformats.org/markup-compatibility/2006">
    <mc:Choice xmlns:p14="http://schemas.microsoft.com/office/powerpoint/2010/main" Requires="p14">
      <p:transition spd="slow" p14:dur="2000" advTm="8280"/>
    </mc:Choice>
    <mc:Fallback>
      <p:transition spd="slow" advTm="82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7A3332"/>
          </a:solidFill>
        </p:spPr>
        <p:txBody>
          <a:bodyPr/>
          <a:lstStyle/>
          <a:p>
            <a:pPr algn="ctr"/>
            <a:r>
              <a:rPr lang="en-US" b="1" dirty="0">
                <a:latin typeface="Times New Roman" panose="02020603050405020304" pitchFamily="18" charset="0"/>
                <a:cs typeface="Times New Roman" panose="02020603050405020304" pitchFamily="18" charset="0"/>
              </a:rPr>
              <a:t>Conclusion</a:t>
            </a:r>
          </a:p>
        </p:txBody>
      </p:sp>
      <p:sp>
        <p:nvSpPr>
          <p:cNvPr id="9" name="Content Placeholder 2">
            <a:extLst>
              <a:ext uri="{FF2B5EF4-FFF2-40B4-BE49-F238E27FC236}">
                <a16:creationId xmlns:a16="http://schemas.microsoft.com/office/drawing/2014/main" id="{4C78192B-1189-48BA-A3F4-EFC704C312C3}"/>
              </a:ext>
            </a:extLst>
          </p:cNvPr>
          <p:cNvSpPr>
            <a:spLocks noGrp="1"/>
          </p:cNvSpPr>
          <p:nvPr>
            <p:ph idx="1"/>
          </p:nvPr>
        </p:nvSpPr>
        <p:spPr>
          <a:xfrm>
            <a:off x="3220278" y="1629562"/>
            <a:ext cx="5751444" cy="4847438"/>
          </a:xfrm>
          <a:solidFill>
            <a:schemeClr val="accent1">
              <a:lumMod val="20000"/>
              <a:lumOff val="80000"/>
            </a:schemeClr>
          </a:solidFill>
        </p:spPr>
        <p:txBody>
          <a:bodyPr anchor="ctr" anchorCtr="0">
            <a:normAutofit/>
          </a:bodyPr>
          <a:lstStyle/>
          <a:p>
            <a:pPr>
              <a:lnSpc>
                <a:spcPct val="110000"/>
              </a:lnSpc>
            </a:pPr>
            <a:r>
              <a:rPr lang="en-US" sz="1800" dirty="0">
                <a:latin typeface="Times New Roman" panose="02020603050405020304" pitchFamily="18" charset="0"/>
                <a:cs typeface="Times New Roman" panose="02020603050405020304" pitchFamily="18" charset="0"/>
              </a:rPr>
              <a:t>Care must support functional ability, independence, and social participation while addressing physical, cognitive, and emotional needs.</a:t>
            </a:r>
          </a:p>
          <a:p>
            <a:pPr>
              <a:lnSpc>
                <a:spcPct val="110000"/>
              </a:lnSpc>
            </a:pPr>
            <a:r>
              <a:rPr lang="en-US" sz="1800" dirty="0">
                <a:latin typeface="Times New Roman" panose="02020603050405020304" pitchFamily="18" charset="0"/>
                <a:cs typeface="Times New Roman" panose="02020603050405020304" pitchFamily="18" charset="0"/>
              </a:rPr>
              <a:t>Current strategies (home care, technology, rehabilitation) show benefits but are limited by workforce shortages and access barriers.</a:t>
            </a:r>
          </a:p>
          <a:p>
            <a:pPr>
              <a:lnSpc>
                <a:spcPct val="110000"/>
              </a:lnSpc>
            </a:pPr>
            <a:r>
              <a:rPr lang="en-US" sz="1800" dirty="0">
                <a:latin typeface="Times New Roman" panose="02020603050405020304" pitchFamily="18" charset="0"/>
                <a:cs typeface="Times New Roman" panose="02020603050405020304" pitchFamily="18" charset="0"/>
              </a:rPr>
              <a:t>Empowerment and person-centred principles are central but applied inconsistently.</a:t>
            </a:r>
          </a:p>
          <a:p>
            <a:pPr>
              <a:lnSpc>
                <a:spcPct val="110000"/>
              </a:lnSpc>
            </a:pPr>
            <a:r>
              <a:rPr lang="en-US" sz="1800" dirty="0">
                <a:latin typeface="Times New Roman" panose="02020603050405020304" pitchFamily="18" charset="0"/>
                <a:cs typeface="Times New Roman" panose="02020603050405020304" pitchFamily="18" charset="0"/>
              </a:rPr>
              <a:t>Services require an integrated, evidence-based, and locally-specific approach.</a:t>
            </a:r>
          </a:p>
          <a:p>
            <a:pPr>
              <a:lnSpc>
                <a:spcPct val="110000"/>
              </a:lnSpc>
            </a:pPr>
            <a:r>
              <a:rPr lang="en-US" sz="1800" dirty="0">
                <a:latin typeface="Times New Roman" panose="02020603050405020304" pitchFamily="18" charset="0"/>
                <a:cs typeface="Times New Roman" panose="02020603050405020304" pitchFamily="18" charset="0"/>
              </a:rPr>
              <a:t>Strong policy and sustainable funding are essential to ensure older adults can live safely, independently, and meaningfully.</a:t>
            </a:r>
          </a:p>
        </p:txBody>
      </p:sp>
      <p:pic>
        <p:nvPicPr>
          <p:cNvPr id="4" name="Audio 3">
            <a:hlinkClick r:id="" action="ppaction://media"/>
            <a:extLst>
              <a:ext uri="{FF2B5EF4-FFF2-40B4-BE49-F238E27FC236}">
                <a16:creationId xmlns:a16="http://schemas.microsoft.com/office/drawing/2014/main" id="{E21BDC70-CD10-1BBF-D8D7-1EFC4872A12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80188063"/>
      </p:ext>
    </p:extLst>
  </p:cSld>
  <p:clrMapOvr>
    <a:masterClrMapping/>
  </p:clrMapOvr>
  <mc:AlternateContent xmlns:mc="http://schemas.openxmlformats.org/markup-compatibility/2006">
    <mc:Choice xmlns:p14="http://schemas.microsoft.com/office/powerpoint/2010/main" Requires="p14">
      <p:transition spd="slow" p14:dur="2000" advTm="34413"/>
    </mc:Choice>
    <mc:Fallback>
      <p:transition spd="slow" advTm="344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6EF72-8A26-4FCF-906A-51B627F56BB3}"/>
              </a:ext>
            </a:extLst>
          </p:cNvPr>
          <p:cNvSpPr>
            <a:spLocks noGrp="1"/>
          </p:cNvSpPr>
          <p:nvPr>
            <p:ph type="title"/>
          </p:nvPr>
        </p:nvSpPr>
        <p:spPr>
          <a:xfrm>
            <a:off x="0" y="18255"/>
            <a:ext cx="12192000" cy="690405"/>
          </a:xfrm>
          <a:solidFill>
            <a:srgbClr val="7A3332"/>
          </a:solidFill>
        </p:spPr>
        <p:txBody>
          <a:bodyPr>
            <a:normAutofit/>
          </a:bodyPr>
          <a:lstStyle/>
          <a:p>
            <a:pPr algn="ctr"/>
            <a:r>
              <a:rPr lang="en-US" sz="3600"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AAEFC4DC-70E4-437A-A6B3-D00A371BDF6C}"/>
              </a:ext>
            </a:extLst>
          </p:cNvPr>
          <p:cNvSpPr>
            <a:spLocks noGrp="1"/>
          </p:cNvSpPr>
          <p:nvPr>
            <p:ph idx="1"/>
          </p:nvPr>
        </p:nvSpPr>
        <p:spPr>
          <a:xfrm>
            <a:off x="0" y="868680"/>
            <a:ext cx="12191999" cy="5971065"/>
          </a:xfrm>
          <a:solidFill>
            <a:srgbClr val="E5E3D2"/>
          </a:solidFill>
        </p:spPr>
        <p:txBody>
          <a:bodyPr anchor="ctr">
            <a:normAutofit fontScale="85000" lnSpcReduction="10000"/>
          </a:bodyPr>
          <a:lstStyle/>
          <a:p>
            <a:pPr>
              <a:lnSpc>
                <a:spcPct val="100000"/>
              </a:lnSpc>
              <a:spcBef>
                <a:spcPts val="0"/>
              </a:spcBef>
            </a:pPr>
            <a:r>
              <a:rPr lang="en-US" sz="1100" dirty="0">
                <a:latin typeface="Times New Roman" panose="02020603050405020304" pitchFamily="18" charset="0"/>
                <a:cs typeface="Times New Roman" panose="02020603050405020304" pitchFamily="18" charset="0"/>
              </a:rPr>
              <a:t>Age UK (2019). Policy Position Paper Age-friendly communities. [online] Available at: https://www.ageuk.org.uk/siteassets/documents/policy-positions/housing-and-homes/ppp_age_friendly_neighbourhood_england.pdf [Accessed 3 Feb. 2026].</a:t>
            </a:r>
          </a:p>
          <a:p>
            <a:pPr>
              <a:lnSpc>
                <a:spcPct val="100000"/>
              </a:lnSpc>
              <a:spcBef>
                <a:spcPts val="0"/>
              </a:spcBef>
            </a:pPr>
            <a:r>
              <a:rPr lang="en-US" sz="1100" dirty="0">
                <a:latin typeface="Times New Roman" panose="02020603050405020304" pitchFamily="18" charset="0"/>
                <a:cs typeface="Times New Roman" panose="02020603050405020304" pitchFamily="18" charset="0"/>
              </a:rPr>
              <a:t>Age UK (2024). AGE UK’S NEW REPORT SHOWS ‘YOU ARE NOT ALONE IN FEELING LONELY’. [online] Age UK. Available at: https://www.ageuk.org.uk/latest-press/articles/age-uks-new-report-shows-you-are-not-alone-in-feeling-lonely/ [Accessed 25 Feb. 2026].</a:t>
            </a:r>
          </a:p>
          <a:p>
            <a:pPr>
              <a:lnSpc>
                <a:spcPct val="100000"/>
              </a:lnSpc>
              <a:spcBef>
                <a:spcPts val="0"/>
              </a:spcBef>
            </a:pPr>
            <a:r>
              <a:rPr lang="en-US" sz="1100" dirty="0" err="1">
                <a:latin typeface="Times New Roman" panose="02020603050405020304" pitchFamily="18" charset="0"/>
                <a:cs typeface="Times New Roman" panose="02020603050405020304" pitchFamily="18" charset="0"/>
              </a:rPr>
              <a:t>Akter</a:t>
            </a:r>
            <a:r>
              <a:rPr lang="en-US" sz="1100" dirty="0">
                <a:latin typeface="Times New Roman" panose="02020603050405020304" pitchFamily="18" charset="0"/>
                <a:cs typeface="Times New Roman" panose="02020603050405020304" pitchFamily="18" charset="0"/>
              </a:rPr>
              <a:t>, N., (2026). Direct care nursing staff's perceptions of nursing workforce shortage while honoring resident's care preferences in nursing homes.</a:t>
            </a:r>
          </a:p>
          <a:p>
            <a:pPr>
              <a:lnSpc>
                <a:spcPct val="100000"/>
              </a:lnSpc>
              <a:spcBef>
                <a:spcPts val="0"/>
              </a:spcBef>
            </a:pPr>
            <a:r>
              <a:rPr lang="en-US" sz="1100" dirty="0" err="1">
                <a:latin typeface="Times New Roman" panose="02020603050405020304" pitchFamily="18" charset="0"/>
                <a:cs typeface="Times New Roman" panose="02020603050405020304" pitchFamily="18" charset="0"/>
              </a:rPr>
              <a:t>Alsararatee</a:t>
            </a:r>
            <a:r>
              <a:rPr lang="en-US" sz="1100" dirty="0">
                <a:latin typeface="Times New Roman" panose="02020603050405020304" pitchFamily="18" charset="0"/>
                <a:cs typeface="Times New Roman" panose="02020603050405020304" pitchFamily="18" charset="0"/>
              </a:rPr>
              <a:t>, H.H., (2025). The contribution of advanced practitioners to equitable and person-centred continence care. British Journal of Nursing, 34(22), pp.1110-1116.</a:t>
            </a:r>
          </a:p>
          <a:p>
            <a:pPr>
              <a:lnSpc>
                <a:spcPct val="100000"/>
              </a:lnSpc>
              <a:spcBef>
                <a:spcPts val="0"/>
              </a:spcBef>
            </a:pPr>
            <a:r>
              <a:rPr lang="en-US" sz="1100" dirty="0">
                <a:latin typeface="Times New Roman" panose="02020603050405020304" pitchFamily="18" charset="0"/>
                <a:cs typeface="Times New Roman" panose="02020603050405020304" pitchFamily="18" charset="0"/>
              </a:rPr>
              <a:t>Ameen, O.M. and </a:t>
            </a:r>
            <a:r>
              <a:rPr lang="en-US" sz="1100" dirty="0" err="1">
                <a:latin typeface="Times New Roman" panose="02020603050405020304" pitchFamily="18" charset="0"/>
                <a:cs typeface="Times New Roman" panose="02020603050405020304" pitchFamily="18" charset="0"/>
              </a:rPr>
              <a:t>Taqa</a:t>
            </a:r>
            <a:r>
              <a:rPr lang="en-US" sz="1100" dirty="0">
                <a:latin typeface="Times New Roman" panose="02020603050405020304" pitchFamily="18" charset="0"/>
                <a:cs typeface="Times New Roman" panose="02020603050405020304" pitchFamily="18" charset="0"/>
              </a:rPr>
              <a:t>, G.A., (2024). Understanding the multifaceted process of aging: theories, mechanisms, and implications for treatment. Al-Salam J Med Sci, 3(2), pp.78-86.</a:t>
            </a:r>
          </a:p>
          <a:p>
            <a:pPr>
              <a:lnSpc>
                <a:spcPct val="100000"/>
              </a:lnSpc>
              <a:spcBef>
                <a:spcPts val="0"/>
              </a:spcBef>
            </a:pPr>
            <a:r>
              <a:rPr lang="en-US" sz="1100" dirty="0">
                <a:latin typeface="Times New Roman" panose="02020603050405020304" pitchFamily="18" charset="0"/>
                <a:cs typeface="Times New Roman" panose="02020603050405020304" pitchFamily="18" charset="0"/>
              </a:rPr>
              <a:t>Barton, C., Sturge, G. and Harker, R. (2024). The UK’s changing population. [online] House of Commons Library. Available at: https://commonslibrary.parliament.uk/the-uks-changing-population/ [Accessed 27 Jan. 2026].</a:t>
            </a:r>
          </a:p>
          <a:p>
            <a:pPr>
              <a:lnSpc>
                <a:spcPct val="100000"/>
              </a:lnSpc>
              <a:spcBef>
                <a:spcPts val="0"/>
              </a:spcBef>
            </a:pPr>
            <a:r>
              <a:rPr lang="en-US" sz="1100" dirty="0" err="1">
                <a:latin typeface="Times New Roman" panose="02020603050405020304" pitchFamily="18" charset="0"/>
                <a:cs typeface="Times New Roman" panose="02020603050405020304" pitchFamily="18" charset="0"/>
              </a:rPr>
              <a:t>Bottery</a:t>
            </a:r>
            <a:r>
              <a:rPr lang="en-US" sz="1100" dirty="0">
                <a:latin typeface="Times New Roman" panose="02020603050405020304" pitchFamily="18" charset="0"/>
                <a:cs typeface="Times New Roman" panose="02020603050405020304" pitchFamily="18" charset="0"/>
              </a:rPr>
              <a:t>, S. and Arnold, S. (2025). Delayed Discharges: Why It’s Hard To Say How Many Are Due To Social Care Capacity | The King’s Fund. [online] The King’s Fund. Available at: https://www.kingsfund.org.uk/insight-and-analysis/blogs/delayed-discharges-social-care-capacity [Accessed 25 Feb. 2026].</a:t>
            </a:r>
          </a:p>
          <a:p>
            <a:pPr>
              <a:lnSpc>
                <a:spcPct val="100000"/>
              </a:lnSpc>
              <a:spcBef>
                <a:spcPts val="0"/>
              </a:spcBef>
            </a:pPr>
            <a:r>
              <a:rPr lang="en-US" sz="1100" dirty="0">
                <a:latin typeface="Times New Roman" panose="02020603050405020304" pitchFamily="18" charset="0"/>
                <a:cs typeface="Times New Roman" panose="02020603050405020304" pitchFamily="18" charset="0"/>
              </a:rPr>
              <a:t>Brookman, R., Parker, S., </a:t>
            </a:r>
            <a:r>
              <a:rPr lang="en-US" sz="1100" dirty="0" err="1">
                <a:latin typeface="Times New Roman" panose="02020603050405020304" pitchFamily="18" charset="0"/>
                <a:cs typeface="Times New Roman" panose="02020603050405020304" pitchFamily="18" charset="0"/>
              </a:rPr>
              <a:t>Hoon</a:t>
            </a:r>
            <a:r>
              <a:rPr lang="en-US" sz="1100" dirty="0">
                <a:latin typeface="Times New Roman" panose="02020603050405020304" pitchFamily="18" charset="0"/>
                <a:cs typeface="Times New Roman" panose="02020603050405020304" pitchFamily="18" charset="0"/>
              </a:rPr>
              <a:t>, L., Ono, A., </a:t>
            </a:r>
            <a:r>
              <a:rPr lang="en-US" sz="1100" dirty="0" err="1">
                <a:latin typeface="Times New Roman" panose="02020603050405020304" pitchFamily="18" charset="0"/>
                <a:cs typeface="Times New Roman" panose="02020603050405020304" pitchFamily="18" charset="0"/>
              </a:rPr>
              <a:t>Fukayama</a:t>
            </a:r>
            <a:r>
              <a:rPr lang="en-US" sz="1100" dirty="0">
                <a:latin typeface="Times New Roman" panose="02020603050405020304" pitchFamily="18" charset="0"/>
                <a:cs typeface="Times New Roman" panose="02020603050405020304" pitchFamily="18" charset="0"/>
              </a:rPr>
              <a:t>, A., Matsukawa, H. and Harris, C.B., (2023). Technology for dementia care: what would good technology look like and do, from </a:t>
            </a:r>
            <a:r>
              <a:rPr lang="en-US" sz="1100" dirty="0" err="1">
                <a:latin typeface="Times New Roman" panose="02020603050405020304" pitchFamily="18" charset="0"/>
                <a:cs typeface="Times New Roman" panose="02020603050405020304" pitchFamily="18" charset="0"/>
              </a:rPr>
              <a:t>carers’</a:t>
            </a:r>
            <a:r>
              <a:rPr lang="en-US" sz="1100" dirty="0">
                <a:latin typeface="Times New Roman" panose="02020603050405020304" pitchFamily="18" charset="0"/>
                <a:cs typeface="Times New Roman" panose="02020603050405020304" pitchFamily="18" charset="0"/>
              </a:rPr>
              <a:t> perspectives?. BMC geriatrics, 23(1), p.867.</a:t>
            </a:r>
          </a:p>
          <a:p>
            <a:pPr>
              <a:lnSpc>
                <a:spcPct val="100000"/>
              </a:lnSpc>
              <a:spcBef>
                <a:spcPts val="0"/>
              </a:spcBef>
            </a:pPr>
            <a:r>
              <a:rPr lang="en-US" sz="1100" dirty="0">
                <a:latin typeface="Times New Roman" panose="02020603050405020304" pitchFamily="18" charset="0"/>
                <a:cs typeface="Times New Roman" panose="02020603050405020304" pitchFamily="18" charset="0"/>
              </a:rPr>
              <a:t>Cao, X., Ma, C., Zheng, Z., He, L., Hao, M., Chen, X., Crimmins, E.M., Gill, T.M., Levine, M.E. and Liu, Z., (2022). Contribution of life course circumstances to the acceleration of phenotypic and functional aging: a retrospective study. EClinicalMedicine, 51.</a:t>
            </a:r>
          </a:p>
          <a:p>
            <a:pPr>
              <a:lnSpc>
                <a:spcPct val="100000"/>
              </a:lnSpc>
              <a:spcBef>
                <a:spcPts val="0"/>
              </a:spcBef>
            </a:pPr>
            <a:r>
              <a:rPr lang="en-US" sz="1100" dirty="0">
                <a:latin typeface="Times New Roman" panose="02020603050405020304" pitchFamily="18" charset="0"/>
                <a:cs typeface="Times New Roman" panose="02020603050405020304" pitchFamily="18" charset="0"/>
              </a:rPr>
              <a:t>Carers UK (2023). The impact of caring on: health State of Caring 2023. [online] Available at: https://www.carersuk.org/media/xgwlj0gn/soc23-health-report_web.pdf [Accessed 25 Feb. 2026].</a:t>
            </a:r>
          </a:p>
          <a:p>
            <a:pPr>
              <a:lnSpc>
                <a:spcPct val="100000"/>
              </a:lnSpc>
              <a:spcBef>
                <a:spcPts val="0"/>
              </a:spcBef>
            </a:pPr>
            <a:r>
              <a:rPr lang="en-US" sz="1100" dirty="0" err="1">
                <a:latin typeface="Times New Roman" panose="02020603050405020304" pitchFamily="18" charset="0"/>
                <a:cs typeface="Times New Roman" panose="02020603050405020304" pitchFamily="18" charset="0"/>
              </a:rPr>
              <a:t>Colloca</a:t>
            </a:r>
            <a:r>
              <a:rPr lang="en-US" sz="1100" dirty="0">
                <a:latin typeface="Times New Roman" panose="02020603050405020304" pitchFamily="18" charset="0"/>
                <a:cs typeface="Times New Roman" panose="02020603050405020304" pitchFamily="18" charset="0"/>
              </a:rPr>
              <a:t>, G., Di Capua, B., </a:t>
            </a:r>
            <a:r>
              <a:rPr lang="en-US" sz="1100" dirty="0" err="1">
                <a:latin typeface="Times New Roman" panose="02020603050405020304" pitchFamily="18" charset="0"/>
                <a:cs typeface="Times New Roman" panose="02020603050405020304" pitchFamily="18" charset="0"/>
              </a:rPr>
              <a:t>Bellieni</a:t>
            </a:r>
            <a:r>
              <a:rPr lang="en-US" sz="1100" dirty="0">
                <a:latin typeface="Times New Roman" panose="02020603050405020304" pitchFamily="18" charset="0"/>
                <a:cs typeface="Times New Roman" panose="02020603050405020304" pitchFamily="18" charset="0"/>
              </a:rPr>
              <a:t>, A., Fusco, D., </a:t>
            </a:r>
            <a:r>
              <a:rPr lang="en-US" sz="1100" dirty="0" err="1">
                <a:latin typeface="Times New Roman" panose="02020603050405020304" pitchFamily="18" charset="0"/>
                <a:cs typeface="Times New Roman" panose="02020603050405020304" pitchFamily="18" charset="0"/>
              </a:rPr>
              <a:t>Ciciarello</a:t>
            </a:r>
            <a:r>
              <a:rPr lang="en-US" sz="1100" dirty="0">
                <a:latin typeface="Times New Roman" panose="02020603050405020304" pitchFamily="18" charset="0"/>
                <a:cs typeface="Times New Roman" panose="02020603050405020304" pitchFamily="18" charset="0"/>
              </a:rPr>
              <a:t>, F., </a:t>
            </a:r>
            <a:r>
              <a:rPr lang="en-US" sz="1100" dirty="0" err="1">
                <a:latin typeface="Times New Roman" panose="02020603050405020304" pitchFamily="18" charset="0"/>
                <a:cs typeface="Times New Roman" panose="02020603050405020304" pitchFamily="18" charset="0"/>
              </a:rPr>
              <a:t>Tagliaferri</a:t>
            </a:r>
            <a:r>
              <a:rPr lang="en-US" sz="1100" dirty="0">
                <a:latin typeface="Times New Roman" panose="02020603050405020304" pitchFamily="18" charset="0"/>
                <a:cs typeface="Times New Roman" panose="02020603050405020304" pitchFamily="18" charset="0"/>
              </a:rPr>
              <a:t>, L., </a:t>
            </a:r>
            <a:r>
              <a:rPr lang="en-US" sz="1100" dirty="0" err="1">
                <a:latin typeface="Times New Roman" panose="02020603050405020304" pitchFamily="18" charset="0"/>
                <a:cs typeface="Times New Roman" panose="02020603050405020304" pitchFamily="18" charset="0"/>
              </a:rPr>
              <a:t>Valentini</a:t>
            </a:r>
            <a:r>
              <a:rPr lang="en-US" sz="1100" dirty="0">
                <a:latin typeface="Times New Roman" panose="02020603050405020304" pitchFamily="18" charset="0"/>
                <a:cs typeface="Times New Roman" panose="02020603050405020304" pitchFamily="18" charset="0"/>
              </a:rPr>
              <a:t>, V. and </a:t>
            </a:r>
            <a:r>
              <a:rPr lang="en-US" sz="1100" dirty="0" err="1">
                <a:latin typeface="Times New Roman" panose="02020603050405020304" pitchFamily="18" charset="0"/>
                <a:cs typeface="Times New Roman" panose="02020603050405020304" pitchFamily="18" charset="0"/>
              </a:rPr>
              <a:t>Balducci</a:t>
            </a:r>
            <a:r>
              <a:rPr lang="en-US" sz="1100" dirty="0">
                <a:latin typeface="Times New Roman" panose="02020603050405020304" pitchFamily="18" charset="0"/>
                <a:cs typeface="Times New Roman" panose="02020603050405020304" pitchFamily="18" charset="0"/>
              </a:rPr>
              <a:t>, L., (2020). Biological and functional biomarkers of aging: definition, characteristics, and how they can impact everyday cancer treatment. Current Oncology Reports, 22(11), p.115.</a:t>
            </a:r>
          </a:p>
          <a:p>
            <a:pPr>
              <a:lnSpc>
                <a:spcPct val="100000"/>
              </a:lnSpc>
              <a:spcBef>
                <a:spcPts val="0"/>
              </a:spcBef>
            </a:pPr>
            <a:r>
              <a:rPr lang="en-US" sz="1100" dirty="0">
                <a:latin typeface="Times New Roman" panose="02020603050405020304" pitchFamily="18" charset="0"/>
                <a:cs typeface="Times New Roman" panose="02020603050405020304" pitchFamily="18" charset="0"/>
              </a:rPr>
              <a:t>Department of Health and Social Care (2023). Major Conditions strategy: Case for Change and Our Strategic Framework. [online] GOV.UK. Available at: https://www.gov.uk/government/publications/major-conditions-strategy-case-for-change-and-our-strategic-framework/major-conditions-strategy-case-for-change-and-our-strategic-framework--2 [Accessed 25 Feb. 2026].</a:t>
            </a:r>
          </a:p>
          <a:p>
            <a:pPr>
              <a:lnSpc>
                <a:spcPct val="100000"/>
              </a:lnSpc>
              <a:spcBef>
                <a:spcPts val="0"/>
              </a:spcBef>
            </a:pPr>
            <a:r>
              <a:rPr lang="en-US" sz="1100" dirty="0">
                <a:latin typeface="Times New Roman" panose="02020603050405020304" pitchFamily="18" charset="0"/>
                <a:cs typeface="Times New Roman" panose="02020603050405020304" pitchFamily="18" charset="0"/>
              </a:rPr>
              <a:t>England, N.H.S., (2023). NHS long term workforce plan [online].</a:t>
            </a:r>
          </a:p>
          <a:p>
            <a:pPr>
              <a:lnSpc>
                <a:spcPct val="100000"/>
              </a:lnSpc>
              <a:spcBef>
                <a:spcPts val="0"/>
              </a:spcBef>
            </a:pPr>
            <a:r>
              <a:rPr lang="en-US" sz="1100" dirty="0" err="1">
                <a:latin typeface="Times New Roman" panose="02020603050405020304" pitchFamily="18" charset="0"/>
                <a:cs typeface="Times New Roman" panose="02020603050405020304" pitchFamily="18" charset="0"/>
              </a:rPr>
              <a:t>Finco</a:t>
            </a:r>
            <a:r>
              <a:rPr lang="en-US" sz="1100" dirty="0">
                <a:latin typeface="Times New Roman" panose="02020603050405020304" pitchFamily="18" charset="0"/>
                <a:cs typeface="Times New Roman" panose="02020603050405020304" pitchFamily="18" charset="0"/>
              </a:rPr>
              <a:t>, M.G., Mir, N., Gresham, G. and </a:t>
            </a:r>
            <a:r>
              <a:rPr lang="en-US" sz="1100" dirty="0" err="1">
                <a:latin typeface="Times New Roman" panose="02020603050405020304" pitchFamily="18" charset="0"/>
                <a:cs typeface="Times New Roman" panose="02020603050405020304" pitchFamily="18" charset="0"/>
              </a:rPr>
              <a:t>Huisingh</a:t>
            </a:r>
            <a:r>
              <a:rPr lang="en-US" sz="1100" dirty="0">
                <a:latin typeface="Times New Roman" panose="02020603050405020304" pitchFamily="18" charset="0"/>
                <a:cs typeface="Times New Roman" panose="02020603050405020304" pitchFamily="18" charset="0"/>
              </a:rPr>
              <a:t>-Scheetz, M., (2024). Ethical considerations of digital health technology in older adult care. The Lancet Healthy Longevity, 5(1), pp.e12-e13.</a:t>
            </a:r>
          </a:p>
          <a:p>
            <a:pPr>
              <a:lnSpc>
                <a:spcPct val="100000"/>
              </a:lnSpc>
              <a:spcBef>
                <a:spcPts val="0"/>
              </a:spcBef>
            </a:pPr>
            <a:r>
              <a:rPr lang="en-US" sz="1100" dirty="0" err="1">
                <a:latin typeface="Times New Roman" panose="02020603050405020304" pitchFamily="18" charset="0"/>
                <a:cs typeface="Times New Roman" panose="02020603050405020304" pitchFamily="18" charset="0"/>
              </a:rPr>
              <a:t>Foong</a:t>
            </a:r>
            <a:r>
              <a:rPr lang="en-US" sz="1100" dirty="0">
                <a:latin typeface="Times New Roman" panose="02020603050405020304" pitchFamily="18" charset="0"/>
                <a:cs typeface="Times New Roman" panose="02020603050405020304" pitchFamily="18" charset="0"/>
              </a:rPr>
              <a:t>, H.Y., </a:t>
            </a:r>
            <a:r>
              <a:rPr lang="en-US" sz="1100" dirty="0" err="1">
                <a:latin typeface="Times New Roman" panose="02020603050405020304" pitchFamily="18" charset="0"/>
                <a:cs typeface="Times New Roman" panose="02020603050405020304" pitchFamily="18" charset="0"/>
              </a:rPr>
              <a:t>Siette</a:t>
            </a:r>
            <a:r>
              <a:rPr lang="en-US" sz="1100" dirty="0">
                <a:latin typeface="Times New Roman" panose="02020603050405020304" pitchFamily="18" charset="0"/>
                <a:cs typeface="Times New Roman" panose="02020603050405020304" pitchFamily="18" charset="0"/>
              </a:rPr>
              <a:t>, J. and Jorgensen, M., (2022). Quality indicators for home‐and community‐based aged care: A critical literature review to inform policy directions. Australasian Journal on Ageing, 41(3), pp.383-395.</a:t>
            </a:r>
          </a:p>
          <a:p>
            <a:pPr>
              <a:lnSpc>
                <a:spcPct val="100000"/>
              </a:lnSpc>
              <a:spcBef>
                <a:spcPts val="0"/>
              </a:spcBef>
            </a:pPr>
            <a:r>
              <a:rPr lang="en-US" sz="1100" dirty="0">
                <a:latin typeface="Times New Roman" panose="02020603050405020304" pitchFamily="18" charset="0"/>
                <a:cs typeface="Times New Roman" panose="02020603050405020304" pitchFamily="18" charset="0"/>
              </a:rPr>
              <a:t>Frailty </a:t>
            </a:r>
            <a:r>
              <a:rPr lang="en-US" sz="1100" dirty="0" err="1">
                <a:latin typeface="Times New Roman" panose="02020603050405020304" pitchFamily="18" charset="0"/>
                <a:cs typeface="Times New Roman" panose="02020603050405020304" pitchFamily="18" charset="0"/>
              </a:rPr>
              <a:t>icare</a:t>
            </a:r>
            <a:r>
              <a:rPr lang="en-US" sz="1100" dirty="0">
                <a:latin typeface="Times New Roman" panose="02020603050405020304" pitchFamily="18" charset="0"/>
                <a:cs typeface="Times New Roman" panose="02020603050405020304" pitchFamily="18" charset="0"/>
              </a:rPr>
              <a:t> (2018). Enhanced Health in Care Homes «I-Care. [online] Frailtyicare.org.uk. Available at: https://frailtyicare.org.uk/frailty-i-care/ageing-well-and-universal-personalised-care/ageing-well-nhs-england-improvement/enhanced-health-in-care-homes/ [Accessed 25 Feb. 2026].</a:t>
            </a:r>
          </a:p>
          <a:p>
            <a:pPr>
              <a:lnSpc>
                <a:spcPct val="100000"/>
              </a:lnSpc>
              <a:spcBef>
                <a:spcPts val="0"/>
              </a:spcBef>
            </a:pPr>
            <a:r>
              <a:rPr lang="en-US" sz="1100" dirty="0">
                <a:latin typeface="Times New Roman" panose="02020603050405020304" pitchFamily="18" charset="0"/>
                <a:cs typeface="Times New Roman" panose="02020603050405020304" pitchFamily="18" charset="0"/>
              </a:rPr>
              <a:t>GOV.UK (1998). Human Rights Act 1998. [online] Legislation.gov.uk. Available at: https://www.legislation.gov.uk/ukpga/1998/42/contents [Accessed 25 Feb. 2026].</a:t>
            </a:r>
          </a:p>
          <a:p>
            <a:pPr>
              <a:lnSpc>
                <a:spcPct val="100000"/>
              </a:lnSpc>
              <a:spcBef>
                <a:spcPts val="0"/>
              </a:spcBef>
            </a:pPr>
            <a:r>
              <a:rPr lang="en-US" sz="1100" dirty="0">
                <a:latin typeface="Times New Roman" panose="02020603050405020304" pitchFamily="18" charset="0"/>
                <a:cs typeface="Times New Roman" panose="02020603050405020304" pitchFamily="18" charset="0"/>
              </a:rPr>
              <a:t>GOV.UK (2010). Equality Act 2010. [online] Legislation.gov.uk. Available at: https://www.legislation.gov.uk/ukpga/2010/15/contents [Accessed 25 Feb. 2026].</a:t>
            </a:r>
          </a:p>
          <a:p>
            <a:pPr>
              <a:lnSpc>
                <a:spcPct val="100000"/>
              </a:lnSpc>
              <a:spcBef>
                <a:spcPts val="0"/>
              </a:spcBef>
            </a:pPr>
            <a:r>
              <a:rPr lang="en-US" sz="1100" dirty="0">
                <a:latin typeface="Times New Roman" panose="02020603050405020304" pitchFamily="18" charset="0"/>
                <a:cs typeface="Times New Roman" panose="02020603050405020304" pitchFamily="18" charset="0"/>
              </a:rPr>
              <a:t>GOV.UK (2014). Care Act 2014. [online] Legislation.gov.uk. Available at: https://www.legislation.gov.uk/id/ukpga/2014/23 [Accessed 25 Feb. 2026].</a:t>
            </a:r>
          </a:p>
          <a:p>
            <a:pPr>
              <a:lnSpc>
                <a:spcPct val="100000"/>
              </a:lnSpc>
              <a:spcBef>
                <a:spcPts val="0"/>
              </a:spcBef>
            </a:pPr>
            <a:r>
              <a:rPr lang="en-US" sz="1100" dirty="0">
                <a:latin typeface="Times New Roman" panose="02020603050405020304" pitchFamily="18" charset="0"/>
                <a:cs typeface="Times New Roman" panose="02020603050405020304" pitchFamily="18" charset="0"/>
              </a:rPr>
              <a:t>GS, J.K. and Ab Karim, H.S., (2024). Inclusive digital world: examining access, affordability and ability in Malaysian underserved community. Journal of Information and Knowledge Management, 14(2), pp.12-24.</a:t>
            </a:r>
          </a:p>
          <a:p>
            <a:pPr>
              <a:lnSpc>
                <a:spcPct val="100000"/>
              </a:lnSpc>
              <a:spcBef>
                <a:spcPts val="0"/>
              </a:spcBef>
            </a:pPr>
            <a:r>
              <a:rPr lang="en-US" sz="1100" dirty="0">
                <a:latin typeface="Times New Roman" panose="02020603050405020304" pitchFamily="18" charset="0"/>
                <a:cs typeface="Times New Roman" panose="02020603050405020304" pitchFamily="18" charset="0"/>
              </a:rPr>
              <a:t>Habib, M., (2026). Navigating Competition And Collaboration: A Labour Process Study Of </a:t>
            </a:r>
            <a:r>
              <a:rPr lang="en-US" sz="1100" dirty="0" err="1">
                <a:latin typeface="Times New Roman" panose="02020603050405020304" pitchFamily="18" charset="0"/>
                <a:cs typeface="Times New Roman" panose="02020603050405020304" pitchFamily="18" charset="0"/>
              </a:rPr>
              <a:t>Nhs</a:t>
            </a:r>
            <a:r>
              <a:rPr lang="en-US" sz="1100" dirty="0">
                <a:latin typeface="Times New Roman" panose="02020603050405020304" pitchFamily="18" charset="0"/>
                <a:cs typeface="Times New Roman" panose="02020603050405020304" pitchFamily="18" charset="0"/>
              </a:rPr>
              <a:t> Workforce Experiences With Integrated Care Systems (Doctoral dissertation, University of Leicester).</a:t>
            </a:r>
          </a:p>
          <a:p>
            <a:pPr>
              <a:lnSpc>
                <a:spcPct val="100000"/>
              </a:lnSpc>
              <a:spcBef>
                <a:spcPts val="0"/>
              </a:spcBef>
            </a:pPr>
            <a:r>
              <a:rPr lang="en-US" sz="1100" dirty="0">
                <a:latin typeface="Times New Roman" panose="02020603050405020304" pitchFamily="18" charset="0"/>
                <a:cs typeface="Times New Roman" panose="02020603050405020304" pitchFamily="18" charset="0"/>
              </a:rPr>
              <a:t>Institute of Mental Health (2026). Legislation in Health and Social Care Explained. [online] Institute of Mental Health. Available at: https://iomh.co.uk/legislation-in-health-and-social-care-uk-laws-acts-responsibilities-explained/ [Accessed 25 Feb. 2026].</a:t>
            </a:r>
          </a:p>
          <a:p>
            <a:pPr>
              <a:lnSpc>
                <a:spcPct val="100000"/>
              </a:lnSpc>
              <a:spcBef>
                <a:spcPts val="0"/>
              </a:spcBef>
            </a:pPr>
            <a:r>
              <a:rPr lang="en-US" sz="1100" dirty="0" err="1">
                <a:latin typeface="Times New Roman" panose="02020603050405020304" pitchFamily="18" charset="0"/>
                <a:cs typeface="Times New Roman" panose="02020603050405020304" pitchFamily="18" charset="0"/>
              </a:rPr>
              <a:t>Ladin</a:t>
            </a:r>
            <a:r>
              <a:rPr lang="en-US" sz="1100" dirty="0">
                <a:latin typeface="Times New Roman" panose="02020603050405020304" pitchFamily="18" charset="0"/>
                <a:cs typeface="Times New Roman" panose="02020603050405020304" pitchFamily="18" charset="0"/>
              </a:rPr>
              <a:t>, K., </a:t>
            </a:r>
            <a:r>
              <a:rPr lang="en-US" sz="1100" dirty="0" err="1">
                <a:latin typeface="Times New Roman" panose="02020603050405020304" pitchFamily="18" charset="0"/>
                <a:cs typeface="Times New Roman" panose="02020603050405020304" pitchFamily="18" charset="0"/>
              </a:rPr>
              <a:t>Tighiouart</a:t>
            </a:r>
            <a:r>
              <a:rPr lang="en-US" sz="1100" dirty="0">
                <a:latin typeface="Times New Roman" panose="02020603050405020304" pitchFamily="18" charset="0"/>
                <a:cs typeface="Times New Roman" panose="02020603050405020304" pitchFamily="18" charset="0"/>
              </a:rPr>
              <a:t>, H., </a:t>
            </a:r>
            <a:r>
              <a:rPr lang="en-US" sz="1100" dirty="0" err="1">
                <a:latin typeface="Times New Roman" panose="02020603050405020304" pitchFamily="18" charset="0"/>
                <a:cs typeface="Times New Roman" panose="02020603050405020304" pitchFamily="18" charset="0"/>
              </a:rPr>
              <a:t>Bronzi</a:t>
            </a:r>
            <a:r>
              <a:rPr lang="en-US" sz="1100" dirty="0">
                <a:latin typeface="Times New Roman" panose="02020603050405020304" pitchFamily="18" charset="0"/>
                <a:cs typeface="Times New Roman" panose="02020603050405020304" pitchFamily="18" charset="0"/>
              </a:rPr>
              <a:t>, O., Koch-Weser, S., Wong, J.B., Levine, S., Agarwal, A., Ren, L., Degnan, J., Sewall, L.N. and </a:t>
            </a:r>
            <a:r>
              <a:rPr lang="en-US" sz="1100" dirty="0" err="1">
                <a:latin typeface="Times New Roman" panose="02020603050405020304" pitchFamily="18" charset="0"/>
                <a:cs typeface="Times New Roman" panose="02020603050405020304" pitchFamily="18" charset="0"/>
              </a:rPr>
              <a:t>Kuramitsu</a:t>
            </a:r>
            <a:r>
              <a:rPr lang="en-US" sz="1100" dirty="0">
                <a:latin typeface="Times New Roman" panose="02020603050405020304" pitchFamily="18" charset="0"/>
                <a:cs typeface="Times New Roman" panose="02020603050405020304" pitchFamily="18" charset="0"/>
              </a:rPr>
              <a:t>, B., (2023). Effectiveness of an intervention to improve decision making for older patients with advanced chronic kidney disease: a randomised controlled trial. Annals of internal medicine, 176(1), pp.29-38.</a:t>
            </a:r>
          </a:p>
          <a:p>
            <a:pPr>
              <a:lnSpc>
                <a:spcPct val="100000"/>
              </a:lnSpc>
              <a:spcBef>
                <a:spcPts val="0"/>
              </a:spcBef>
            </a:pPr>
            <a:r>
              <a:rPr lang="en-US" sz="1100" dirty="0">
                <a:latin typeface="Times New Roman" panose="02020603050405020304" pitchFamily="18" charset="0"/>
                <a:cs typeface="Times New Roman" panose="02020603050405020304" pitchFamily="18" charset="0"/>
              </a:rPr>
              <a:t>Luxury of Ageing (2024). The Transformative Power of Social Prescribing - The Luxury Of Ageing. [online] Theluxuryofageing.com. Available at: https://theluxuryofageing.com/the-transformative-power-of-social-prescribing/ [Accessed 25 Feb. 2026].</a:t>
            </a:r>
          </a:p>
          <a:p>
            <a:pPr>
              <a:lnSpc>
                <a:spcPct val="100000"/>
              </a:lnSpc>
              <a:spcBef>
                <a:spcPts val="0"/>
              </a:spcBef>
            </a:pPr>
            <a:r>
              <a:rPr lang="en-US" sz="1100" dirty="0">
                <a:latin typeface="Times New Roman" panose="02020603050405020304" pitchFamily="18" charset="0"/>
                <a:cs typeface="Times New Roman" panose="02020603050405020304" pitchFamily="18" charset="0"/>
              </a:rPr>
              <a:t>Mackenzie, C.S. and </a:t>
            </a:r>
            <a:r>
              <a:rPr lang="en-US" sz="1100" dirty="0" err="1">
                <a:latin typeface="Times New Roman" panose="02020603050405020304" pitchFamily="18" charset="0"/>
                <a:cs typeface="Times New Roman" panose="02020603050405020304" pitchFamily="18" charset="0"/>
              </a:rPr>
              <a:t>Abdulrazaq</a:t>
            </a:r>
            <a:r>
              <a:rPr lang="en-US" sz="1100" dirty="0">
                <a:latin typeface="Times New Roman" panose="02020603050405020304" pitchFamily="18" charset="0"/>
                <a:cs typeface="Times New Roman" panose="02020603050405020304" pitchFamily="18" charset="0"/>
              </a:rPr>
              <a:t>, S., (2021). Social engagement mediates the relationship between participation in social activities and psychological distress among older adults. Aging &amp; mental health, 25(2), pp.299-305.</a:t>
            </a:r>
          </a:p>
          <a:p>
            <a:pPr>
              <a:lnSpc>
                <a:spcPct val="100000"/>
              </a:lnSpc>
              <a:spcBef>
                <a:spcPts val="0"/>
              </a:spcBef>
            </a:pPr>
            <a:r>
              <a:rPr lang="en-US" sz="1100" dirty="0">
                <a:latin typeface="Times New Roman" panose="02020603050405020304" pitchFamily="18" charset="0"/>
                <a:cs typeface="Times New Roman" panose="02020603050405020304" pitchFamily="18" charset="0"/>
              </a:rPr>
              <a:t>Magagula, V., (2025). The participation paradox: analysing community disengagement through dependency theory. Development Southern Africa, pp.1-22.</a:t>
            </a:r>
          </a:p>
          <a:p>
            <a:pPr>
              <a:lnSpc>
                <a:spcPct val="100000"/>
              </a:lnSpc>
              <a:spcBef>
                <a:spcPts val="0"/>
              </a:spcBef>
            </a:pPr>
            <a:r>
              <a:rPr lang="en-US" sz="1100" dirty="0" err="1">
                <a:latin typeface="Times New Roman" panose="02020603050405020304" pitchFamily="18" charset="0"/>
                <a:cs typeface="Times New Roman" panose="02020603050405020304" pitchFamily="18" charset="0"/>
              </a:rPr>
              <a:t>Marnfeldt</a:t>
            </a:r>
            <a:r>
              <a:rPr lang="en-US" sz="1100" dirty="0">
                <a:latin typeface="Times New Roman" panose="02020603050405020304" pitchFamily="18" charset="0"/>
                <a:cs typeface="Times New Roman" panose="02020603050405020304" pitchFamily="18" charset="0"/>
              </a:rPr>
              <a:t>, K. and Wilber, K., (2025). The Safety–Autonomy Grid: A Flexible Framework for Navigating Protection and Independence for Older Adults. The Gerontologist, 65(6), p.gnaf111.</a:t>
            </a:r>
          </a:p>
          <a:p>
            <a:pPr>
              <a:lnSpc>
                <a:spcPct val="100000"/>
              </a:lnSpc>
              <a:spcBef>
                <a:spcPts val="0"/>
              </a:spcBef>
            </a:pPr>
            <a:r>
              <a:rPr lang="en-US" sz="1100" dirty="0">
                <a:latin typeface="Times New Roman" panose="02020603050405020304" pitchFamily="18" charset="0"/>
                <a:cs typeface="Times New Roman" panose="02020603050405020304" pitchFamily="18" charset="0"/>
              </a:rPr>
              <a:t>O’Sullivan, K. (2024). New report shows there are over 140,000 telecare service users in Scotland | </a:t>
            </a:r>
            <a:r>
              <a:rPr lang="en-US" sz="1100" dirty="0" err="1">
                <a:latin typeface="Times New Roman" panose="02020603050405020304" pitchFamily="18" charset="0"/>
                <a:cs typeface="Times New Roman" panose="02020603050405020304" pitchFamily="18" charset="0"/>
              </a:rPr>
              <a:t>FutureScot</a:t>
            </a:r>
            <a:r>
              <a:rPr lang="en-US" sz="1100" dirty="0">
                <a:latin typeface="Times New Roman" panose="02020603050405020304" pitchFamily="18" charset="0"/>
                <a:cs typeface="Times New Roman" panose="02020603050405020304" pitchFamily="18" charset="0"/>
              </a:rPr>
              <a:t>. [online] </a:t>
            </a:r>
            <a:r>
              <a:rPr lang="en-US" sz="1100" dirty="0" err="1">
                <a:latin typeface="Times New Roman" panose="02020603050405020304" pitchFamily="18" charset="0"/>
                <a:cs typeface="Times New Roman" panose="02020603050405020304" pitchFamily="18" charset="0"/>
              </a:rPr>
              <a:t>FutureScot</a:t>
            </a:r>
            <a:r>
              <a:rPr lang="en-US" sz="1100" dirty="0">
                <a:latin typeface="Times New Roman" panose="02020603050405020304" pitchFamily="18" charset="0"/>
                <a:cs typeface="Times New Roman" panose="02020603050405020304" pitchFamily="18" charset="0"/>
              </a:rPr>
              <a:t>. Available at: https://futurescot.com/new-report-shows-there-are-over-140000-telecare-service-users-in-scotland/ [Accessed 25 Feb. 2026].</a:t>
            </a:r>
          </a:p>
          <a:p>
            <a:pPr>
              <a:lnSpc>
                <a:spcPct val="100000"/>
              </a:lnSpc>
              <a:spcBef>
                <a:spcPts val="0"/>
              </a:spcBef>
            </a:pPr>
            <a:r>
              <a:rPr lang="en-US" sz="1100" dirty="0" err="1">
                <a:latin typeface="Times New Roman" panose="02020603050405020304" pitchFamily="18" charset="0"/>
                <a:cs typeface="Times New Roman" panose="02020603050405020304" pitchFamily="18" charset="0"/>
              </a:rPr>
              <a:t>Rusli</a:t>
            </a:r>
            <a:r>
              <a:rPr lang="en-US" sz="1100" dirty="0">
                <a:latin typeface="Times New Roman" panose="02020603050405020304" pitchFamily="18" charset="0"/>
                <a:cs typeface="Times New Roman" panose="02020603050405020304" pitchFamily="18" charset="0"/>
              </a:rPr>
              <a:t>, K.D.B., Tan, A.J.Q., Ong, S.F., Speed, S., Lau, Y. and </a:t>
            </a:r>
            <a:r>
              <a:rPr lang="en-US" sz="1100" dirty="0" err="1">
                <a:latin typeface="Times New Roman" panose="02020603050405020304" pitchFamily="18" charset="0"/>
                <a:cs typeface="Times New Roman" panose="02020603050405020304" pitchFamily="18" charset="0"/>
              </a:rPr>
              <a:t>Liaw</a:t>
            </a:r>
            <a:r>
              <a:rPr lang="en-US" sz="1100" dirty="0">
                <a:latin typeface="Times New Roman" panose="02020603050405020304" pitchFamily="18" charset="0"/>
                <a:cs typeface="Times New Roman" panose="02020603050405020304" pitchFamily="18" charset="0"/>
              </a:rPr>
              <a:t>, S.Y., 2023. Home‐based nursing care competencies: A scoping review. Journal of Clinical Nursing, 32(9-10), pp.1723-1737.</a:t>
            </a:r>
          </a:p>
          <a:p>
            <a:pPr>
              <a:lnSpc>
                <a:spcPct val="100000"/>
              </a:lnSpc>
              <a:spcBef>
                <a:spcPts val="0"/>
              </a:spcBef>
            </a:pPr>
            <a:r>
              <a:rPr lang="en-US" sz="1100" dirty="0">
                <a:latin typeface="Times New Roman" panose="02020603050405020304" pitchFamily="18" charset="0"/>
                <a:cs typeface="Times New Roman" panose="02020603050405020304" pitchFamily="18" charset="0"/>
              </a:rPr>
              <a:t>Stewart, I. and </a:t>
            </a:r>
            <a:r>
              <a:rPr lang="en-US" sz="1100" dirty="0" err="1">
                <a:latin typeface="Times New Roman" panose="02020603050405020304" pitchFamily="18" charset="0"/>
                <a:cs typeface="Times New Roman" panose="02020603050405020304" pitchFamily="18" charset="0"/>
              </a:rPr>
              <a:t>Livanou</a:t>
            </a:r>
            <a:r>
              <a:rPr lang="en-US" sz="1100" dirty="0">
                <a:latin typeface="Times New Roman" panose="02020603050405020304" pitchFamily="18" charset="0"/>
                <a:cs typeface="Times New Roman" panose="02020603050405020304" pitchFamily="18" charset="0"/>
              </a:rPr>
              <a:t>, M., (2025). Care-Planning Co-Production Legislation, Policy and Guidance Implications for People Affected by Dementia in England: A Scoping Review. Social Policy and Society, pp.1-30.</a:t>
            </a:r>
          </a:p>
          <a:p>
            <a:pPr>
              <a:lnSpc>
                <a:spcPct val="100000"/>
              </a:lnSpc>
              <a:spcBef>
                <a:spcPts val="0"/>
              </a:spcBef>
            </a:pPr>
            <a:r>
              <a:rPr lang="en-US" sz="1100" dirty="0" err="1">
                <a:latin typeface="Times New Roman" panose="02020603050405020304" pitchFamily="18" charset="0"/>
                <a:cs typeface="Times New Roman" panose="02020603050405020304" pitchFamily="18" charset="0"/>
              </a:rPr>
              <a:t>Teles</a:t>
            </a:r>
            <a:r>
              <a:rPr lang="en-US" sz="1100" dirty="0">
                <a:latin typeface="Times New Roman" panose="02020603050405020304" pitchFamily="18" charset="0"/>
                <a:cs typeface="Times New Roman" panose="02020603050405020304" pitchFamily="18" charset="0"/>
              </a:rPr>
              <a:t>, S. and Ribeiro, O., (2022). Activity theory. In Encyclopedia of gerontology and population aging (pp. 36-44). Cham: Springer International Publishing.</a:t>
            </a:r>
          </a:p>
          <a:p>
            <a:pPr>
              <a:lnSpc>
                <a:spcPct val="100000"/>
              </a:lnSpc>
              <a:spcBef>
                <a:spcPts val="0"/>
              </a:spcBef>
            </a:pPr>
            <a:r>
              <a:rPr lang="en-US" sz="1100" dirty="0" err="1">
                <a:latin typeface="Times New Roman" panose="02020603050405020304" pitchFamily="18" charset="0"/>
                <a:cs typeface="Times New Roman" panose="02020603050405020304" pitchFamily="18" charset="0"/>
              </a:rPr>
              <a:t>Tomczyk</a:t>
            </a:r>
            <a:r>
              <a:rPr lang="en-US" sz="1100" dirty="0">
                <a:latin typeface="Times New Roman" panose="02020603050405020304" pitchFamily="18" charset="0"/>
                <a:cs typeface="Times New Roman" panose="02020603050405020304" pitchFamily="18" charset="0"/>
              </a:rPr>
              <a:t>, L., </a:t>
            </a:r>
            <a:r>
              <a:rPr lang="en-US" sz="1100" dirty="0" err="1">
                <a:latin typeface="Times New Roman" panose="02020603050405020304" pitchFamily="18" charset="0"/>
                <a:cs typeface="Times New Roman" panose="02020603050405020304" pitchFamily="18" charset="0"/>
              </a:rPr>
              <a:t>Mascia</a:t>
            </a:r>
            <a:r>
              <a:rPr lang="en-US" sz="1100" dirty="0">
                <a:latin typeface="Times New Roman" panose="02020603050405020304" pitchFamily="18" charset="0"/>
                <a:cs typeface="Times New Roman" panose="02020603050405020304" pitchFamily="18" charset="0"/>
              </a:rPr>
              <a:t>, M.L., </a:t>
            </a:r>
            <a:r>
              <a:rPr lang="en-US" sz="1100" dirty="0" err="1">
                <a:latin typeface="Times New Roman" panose="02020603050405020304" pitchFamily="18" charset="0"/>
                <a:cs typeface="Times New Roman" panose="02020603050405020304" pitchFamily="18" charset="0"/>
              </a:rPr>
              <a:t>Gierszewski</a:t>
            </a:r>
            <a:r>
              <a:rPr lang="en-US" sz="1100" dirty="0">
                <a:latin typeface="Times New Roman" panose="02020603050405020304" pitchFamily="18" charset="0"/>
                <a:cs typeface="Times New Roman" panose="02020603050405020304" pitchFamily="18" charset="0"/>
              </a:rPr>
              <a:t>, D. and Walker, C., (2023). Barriers to digital inclusion among older people: a intergenerational reflection on the need to develop digital competences for the group with the highest level of digital exclusion. </a:t>
            </a:r>
            <a:r>
              <a:rPr lang="en-US" sz="1100" dirty="0" err="1">
                <a:latin typeface="Times New Roman" panose="02020603050405020304" pitchFamily="18" charset="0"/>
                <a:cs typeface="Times New Roman" panose="02020603050405020304" pitchFamily="18" charset="0"/>
              </a:rPr>
              <a:t>Innoeduca</a:t>
            </a:r>
            <a:r>
              <a:rPr lang="en-US" sz="1100" dirty="0">
                <a:latin typeface="Times New Roman" panose="02020603050405020304" pitchFamily="18" charset="0"/>
                <a:cs typeface="Times New Roman" panose="02020603050405020304" pitchFamily="18" charset="0"/>
              </a:rPr>
              <a:t>. International Journal of Technology and Educational Innovation, 9(1), pp.5-26.</a:t>
            </a:r>
          </a:p>
          <a:p>
            <a:pPr>
              <a:lnSpc>
                <a:spcPct val="100000"/>
              </a:lnSpc>
              <a:spcBef>
                <a:spcPts val="0"/>
              </a:spcBef>
            </a:pPr>
            <a:r>
              <a:rPr lang="en-US" sz="1100" dirty="0">
                <a:latin typeface="Times New Roman" panose="02020603050405020304" pitchFamily="18" charset="0"/>
                <a:cs typeface="Times New Roman" panose="02020603050405020304" pitchFamily="18" charset="0"/>
              </a:rPr>
              <a:t>Uribe, G., </a:t>
            </a:r>
            <a:r>
              <a:rPr lang="en-US" sz="1100" dirty="0" err="1">
                <a:latin typeface="Times New Roman" panose="02020603050405020304" pitchFamily="18" charset="0"/>
                <a:cs typeface="Times New Roman" panose="02020603050405020304" pitchFamily="18" charset="0"/>
              </a:rPr>
              <a:t>Mukumbang</a:t>
            </a:r>
            <a:r>
              <a:rPr lang="en-US" sz="1100" dirty="0">
                <a:latin typeface="Times New Roman" panose="02020603050405020304" pitchFamily="18" charset="0"/>
                <a:cs typeface="Times New Roman" panose="02020603050405020304" pitchFamily="18" charset="0"/>
              </a:rPr>
              <a:t>, F., Moore, C., Jones, T., </a:t>
            </a:r>
            <a:r>
              <a:rPr lang="en-US" sz="1100" dirty="0" err="1">
                <a:latin typeface="Times New Roman" panose="02020603050405020304" pitchFamily="18" charset="0"/>
                <a:cs typeface="Times New Roman" panose="02020603050405020304" pitchFamily="18" charset="0"/>
              </a:rPr>
              <a:t>Woolfenden</a:t>
            </a:r>
            <a:r>
              <a:rPr lang="en-US" sz="1100" dirty="0">
                <a:latin typeface="Times New Roman" panose="02020603050405020304" pitchFamily="18" charset="0"/>
                <a:cs typeface="Times New Roman" panose="02020603050405020304" pitchFamily="18" charset="0"/>
              </a:rPr>
              <a:t>, S., </a:t>
            </a:r>
            <a:r>
              <a:rPr lang="en-US" sz="1100" dirty="0" err="1">
                <a:latin typeface="Times New Roman" panose="02020603050405020304" pitchFamily="18" charset="0"/>
                <a:cs typeface="Times New Roman" panose="02020603050405020304" pitchFamily="18" charset="0"/>
              </a:rPr>
              <a:t>Ostojic</a:t>
            </a:r>
            <a:r>
              <a:rPr lang="en-US" sz="1100" dirty="0">
                <a:latin typeface="Times New Roman" panose="02020603050405020304" pitchFamily="18" charset="0"/>
                <a:cs typeface="Times New Roman" panose="02020603050405020304" pitchFamily="18" charset="0"/>
              </a:rPr>
              <a:t>, K., Haber, P., Eastwood, J., Gillespie, J. and </a:t>
            </a:r>
            <a:r>
              <a:rPr lang="en-US" sz="1100" dirty="0" err="1">
                <a:latin typeface="Times New Roman" panose="02020603050405020304" pitchFamily="18" charset="0"/>
                <a:cs typeface="Times New Roman" panose="02020603050405020304" pitchFamily="18" charset="0"/>
              </a:rPr>
              <a:t>Huckel</a:t>
            </a:r>
            <a:r>
              <a:rPr lang="en-US" sz="1100" dirty="0">
                <a:latin typeface="Times New Roman" panose="02020603050405020304" pitchFamily="18" charset="0"/>
                <a:cs typeface="Times New Roman" panose="02020603050405020304" pitchFamily="18" charset="0"/>
              </a:rPr>
              <a:t> Schneider, C., (2023). How can we define social care and what are the levels of true integration in integrated care? A narrative review. Journal of Integrated Care, 31(5), pp.43-84.</a:t>
            </a:r>
          </a:p>
          <a:p>
            <a:pPr>
              <a:lnSpc>
                <a:spcPct val="100000"/>
              </a:lnSpc>
              <a:spcBef>
                <a:spcPts val="0"/>
              </a:spcBef>
            </a:pPr>
            <a:r>
              <a:rPr lang="en-US" sz="1100" dirty="0">
                <a:latin typeface="Times New Roman" panose="02020603050405020304" pitchFamily="18" charset="0"/>
                <a:cs typeface="Times New Roman" panose="02020603050405020304" pitchFamily="18" charset="0"/>
              </a:rPr>
              <a:t>World Health Organisation (2022). Decade of healthy ageing (2020-2030). [online] www.who.int. Available at: https://www.who.int/initiatives/decade-of-healthy-ageing [Accessed 3 Feb. 2026].</a:t>
            </a:r>
          </a:p>
          <a:p>
            <a:pPr>
              <a:lnSpc>
                <a:spcPct val="100000"/>
              </a:lnSpc>
              <a:spcBef>
                <a:spcPts val="0"/>
              </a:spcBef>
            </a:pPr>
            <a:r>
              <a:rPr lang="en-US" sz="1100" dirty="0">
                <a:latin typeface="Times New Roman" panose="02020603050405020304" pitchFamily="18" charset="0"/>
                <a:cs typeface="Times New Roman" panose="02020603050405020304" pitchFamily="18" charset="0"/>
              </a:rPr>
              <a:t>Zhang, X. and Lin, H., (2019). Disengagement theory. In Encyclopedia of gerontology and population aging (pp. 1471-1476). Cham: Springer International Publishing.</a:t>
            </a:r>
          </a:p>
        </p:txBody>
      </p:sp>
    </p:spTree>
    <p:extLst>
      <p:ext uri="{BB962C8B-B14F-4D97-AF65-F5344CB8AC3E}">
        <p14:creationId xmlns:p14="http://schemas.microsoft.com/office/powerpoint/2010/main" val="7266362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249</TotalTime>
  <Words>7287</Words>
  <Application>Microsoft Office PowerPoint</Application>
  <PresentationFormat>Widescreen</PresentationFormat>
  <Paragraphs>239</Paragraphs>
  <Slides>18</Slides>
  <Notes>17</Notes>
  <HiddenSlides>0</HiddenSlides>
  <MMClips>17</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Calibri Light</vt:lpstr>
      <vt:lpstr>Times New Roman</vt:lpstr>
      <vt:lpstr>Office Theme</vt:lpstr>
      <vt:lpstr>EMPOWERING THE OLDER PERSON  INDIVIDUAL PRESENTATION</vt:lpstr>
      <vt:lpstr>INTRODUCTION</vt:lpstr>
      <vt:lpstr>The Ageing Population</vt:lpstr>
      <vt:lpstr>The Ageing Population</vt:lpstr>
      <vt:lpstr>Theoretical Frameworks</vt:lpstr>
      <vt:lpstr>Theoretical Frameworks</vt:lpstr>
      <vt:lpstr>Policy and Legislation</vt:lpstr>
      <vt:lpstr>Policy and Legislation</vt:lpstr>
      <vt:lpstr>Evaluation of Current Care and Support</vt:lpstr>
      <vt:lpstr>Evaluation of Current Care and Support</vt:lpstr>
      <vt:lpstr>Technological Innovations</vt:lpstr>
      <vt:lpstr>Technological Innovations</vt:lpstr>
      <vt:lpstr>Case Studies and Real-World Application</vt:lpstr>
      <vt:lpstr>Case Studies and Real-World Application</vt:lpstr>
      <vt:lpstr>Recommendations</vt:lpstr>
      <vt:lpstr>Recommendations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Samina Kousar (2244901)</cp:lastModifiedBy>
  <cp:revision>1</cp:revision>
  <dcterms:created xsi:type="dcterms:W3CDTF">2026-01-15T10:42:47Z</dcterms:created>
  <dcterms:modified xsi:type="dcterms:W3CDTF">2026-03-02T14:02:15Z</dcterms:modified>
</cp:coreProperties>
</file>