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6.xml" ContentType="application/vnd.openxmlformats-officedocument.theme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0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1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1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4" r:id="rId14"/>
    <p:sldMasterId id="2147483699" r:id="rId15"/>
    <p:sldMasterId id="2147483703" r:id="rId16"/>
    <p:sldMasterId id="2147483707" r:id="rId17"/>
    <p:sldMasterId id="2147483719" r:id="rId18"/>
    <p:sldMasterId id="2147483731" r:id="rId19"/>
  </p:sldMasterIdLst>
  <p:notesMasterIdLst>
    <p:notesMasterId r:id="rId40"/>
  </p:notesMasterIdLst>
  <p:handoutMasterIdLst>
    <p:handoutMasterId r:id="rId41"/>
  </p:handoutMasterIdLst>
  <p:sldIdLst>
    <p:sldId id="468" r:id="rId20"/>
    <p:sldId id="469" r:id="rId21"/>
    <p:sldId id="258" r:id="rId22"/>
    <p:sldId id="485" r:id="rId23"/>
    <p:sldId id="473" r:id="rId24"/>
    <p:sldId id="474" r:id="rId25"/>
    <p:sldId id="475" r:id="rId26"/>
    <p:sldId id="477" r:id="rId27"/>
    <p:sldId id="479" r:id="rId28"/>
    <p:sldId id="381" r:id="rId29"/>
    <p:sldId id="379" r:id="rId30"/>
    <p:sldId id="382" r:id="rId31"/>
    <p:sldId id="320" r:id="rId32"/>
    <p:sldId id="478" r:id="rId33"/>
    <p:sldId id="483" r:id="rId34"/>
    <p:sldId id="442" r:id="rId35"/>
    <p:sldId id="484" r:id="rId36"/>
    <p:sldId id="465" r:id="rId37"/>
    <p:sldId id="466" r:id="rId38"/>
    <p:sldId id="470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Griffith Parry" initials="JGP" lastIdx="1" clrIdx="0">
    <p:extLst>
      <p:ext uri="{19B8F6BF-5375-455C-9EA6-DF929625EA0E}">
        <p15:presenceInfo xmlns:p15="http://schemas.microsoft.com/office/powerpoint/2012/main" userId="Jayne Griffith Par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2311A2-6FA0-452E-B050-A8FB454C3E68}" v="141" dt="2022-11-27T13:42:11.2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22" autoAdjust="0"/>
    <p:restoredTop sz="75092" autoAdjust="0"/>
  </p:normalViewPr>
  <p:slideViewPr>
    <p:cSldViewPr>
      <p:cViewPr varScale="1">
        <p:scale>
          <a:sx n="82" d="100"/>
          <a:sy n="82" d="100"/>
        </p:scale>
        <p:origin x="178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commentAuthors" Target="commentAuthor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tableStyles" Target="tableStyles.xml"/><Relationship Id="rId20" Type="http://schemas.openxmlformats.org/officeDocument/2006/relationships/slide" Target="slides/slide1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09548-8413-4DE3-A492-F833DC8AFB62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2ED47-BD2B-4410-B765-3F01A6470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899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 4 we talked about this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058A7A-2F28-4122-82DE-A9C27F33DB3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77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661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6475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the Gannt example on model (add some activities) I have simplified the Gannt chart for just months and communications mix (no more equations) just highlight the months and use the fill function.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AB408A-0EA1-4385-B8B7-11948C2488A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37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860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ask the students to discuss some of their ideas – lets look at options share these thoughts an discuss everything that they think they know about marketing and what they have learnt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705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0040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2ED47-BD2B-4410-B765-3F01A647013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630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8683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71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071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604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42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10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34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855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021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9453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389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40182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82465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199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4862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12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6177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023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8420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5507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9041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4312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97422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7815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31665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8136022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29053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725271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866634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727550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57802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69270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004657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366939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0770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3114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0998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28279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00737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3070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94117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5535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40010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5552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93823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57056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2019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7229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91998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0842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8209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60328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441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85410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2017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25778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74104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6136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0886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7351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81846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06357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2671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684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1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8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320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057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0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20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9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725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251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51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315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01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159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175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546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78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175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0851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yBSImJJS1vw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XI2qK1UASxI?feature=oembed" TargetMode="Externa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Ei_sGansvRA?feature=oembed" TargetMode="External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blogs.hss.ed.ac.uk/pubs-and-publications/2019/04/22/discussion-advice/" TargetMode="External"/><Relationship Id="rId5" Type="http://schemas.openxmlformats.org/officeDocument/2006/relationships/image" Target="../media/image35.jpg"/><Relationship Id="rId4" Type="http://schemas.openxmlformats.org/officeDocument/2006/relationships/hyperlink" Target="https://newsofmillcreek.com/content/everett-school-district-gather-opinions-about-schools-and-district-strategic-plannin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owl.excelsior.edu/educator-resources/using-the-owl/sample-course-activities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0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6148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2620884-436F-4AE3-A751-051F85F45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175" y="1516063"/>
            <a:ext cx="8058150" cy="3608387"/>
          </a:xfrm>
        </p:spPr>
        <p:txBody>
          <a:bodyPr>
            <a:normAutofit/>
          </a:bodyPr>
          <a:lstStyle/>
          <a:p>
            <a:pPr algn="ctr"/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INTERNATIONAL HOTEL MANAGEMENT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Marketing Essentials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BMIH4005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9874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For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7944" y="1600201"/>
            <a:ext cx="4618856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is communications?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affect does  it have on Hotels and Hospitality Industry?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Activity: present on PP 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2DC00-6C0D-4912-A71F-5C83EEB8E1A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96852"/>
            <a:ext cx="3394720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CFCEA-F23E-45F1-B357-6DB2D8228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00" y="17148"/>
            <a:ext cx="3159843" cy="1066593"/>
          </a:xfrm>
        </p:spPr>
        <p:txBody>
          <a:bodyPr>
            <a:normAutofit/>
          </a:bodyPr>
          <a:lstStyle/>
          <a:p>
            <a:r>
              <a:rPr lang="en-GB" sz="2400" b="1" dirty="0"/>
              <a:t>Communication Mix</a:t>
            </a:r>
            <a:br>
              <a:rPr lang="en-GB" sz="2400" b="1" dirty="0"/>
            </a:br>
            <a:r>
              <a:rPr lang="en-GB" sz="2400" b="1" dirty="0"/>
              <a:t> ( PROMOTIONAL Mix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B9CAA-56B5-4448-AEF0-87B04CEC4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023" y="836712"/>
            <a:ext cx="3284550" cy="49375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0" i="0" dirty="0">
                <a:effectLst/>
              </a:rPr>
              <a:t>The communications mix </a:t>
            </a:r>
            <a:r>
              <a:rPr lang="en-GB" sz="1700" b="1" i="0" dirty="0">
                <a:effectLst/>
              </a:rPr>
              <a:t>communicate with your customers or potential customers</a:t>
            </a:r>
            <a:r>
              <a:rPr lang="en-GB" sz="1700" b="0" i="0" dirty="0">
                <a:effectLst/>
              </a:rPr>
              <a:t>.</a:t>
            </a:r>
          </a:p>
          <a:p>
            <a:pPr marL="0" indent="0">
              <a:buNone/>
            </a:pPr>
            <a:r>
              <a:rPr lang="en-GB" sz="1500" b="1" dirty="0"/>
              <a:t>organization must build an adequate mix of marketing communications </a:t>
            </a:r>
            <a:r>
              <a:rPr lang="en-GB" sz="1500" b="0" i="0" dirty="0">
                <a:solidFill>
                  <a:srgbClr val="000000"/>
                </a:solidFill>
                <a:effectLst/>
              </a:rPr>
              <a:t>(Todorova, 2015</a:t>
            </a:r>
            <a:r>
              <a:rPr lang="en-GB" sz="1000" b="0" i="0" dirty="0">
                <a:solidFill>
                  <a:srgbClr val="000000"/>
                </a:solidFill>
                <a:effectLst/>
              </a:rPr>
              <a:t>)</a:t>
            </a:r>
            <a:endParaRPr lang="en-GB" sz="1200" dirty="0"/>
          </a:p>
          <a:p>
            <a:pPr marL="0" indent="0">
              <a:buNone/>
            </a:pPr>
            <a:r>
              <a:rPr lang="en-GB" sz="1500" dirty="0"/>
              <a:t>Marketing communications is a complex </a:t>
            </a:r>
            <a:r>
              <a:rPr lang="en-GB" sz="1500" b="1" dirty="0"/>
              <a:t>of measures, techniques and methods</a:t>
            </a:r>
            <a:r>
              <a:rPr lang="en-GB" sz="1500" dirty="0"/>
              <a:t> by which information about </a:t>
            </a:r>
            <a:r>
              <a:rPr lang="en-GB" sz="1500" b="1" dirty="0"/>
              <a:t>goods, services or brand </a:t>
            </a:r>
            <a:r>
              <a:rPr lang="en-GB" sz="1500" dirty="0"/>
              <a:t>of the company reaches its users</a:t>
            </a:r>
          </a:p>
          <a:p>
            <a:pPr marL="0" indent="0">
              <a:buNone/>
            </a:pPr>
            <a:r>
              <a:rPr lang="en-GB" sz="1500" dirty="0"/>
              <a:t>Defined as "</a:t>
            </a:r>
            <a:r>
              <a:rPr lang="en-GB" sz="1500" b="1" i="1" dirty="0"/>
              <a:t>the means by which firms attempt to inform, persuade and remind their customers - directly and indirectly - of products and brands they sell.</a:t>
            </a:r>
            <a:r>
              <a:rPr lang="en-GB" sz="1500" dirty="0"/>
              <a:t>” (Kotler, Keller and </a:t>
            </a:r>
            <a:r>
              <a:rPr lang="en-GB" sz="1500" dirty="0" err="1"/>
              <a:t>Chernev</a:t>
            </a:r>
            <a:r>
              <a:rPr lang="en-GB" sz="1500" dirty="0"/>
              <a:t>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922D70-FE0B-48E2-A12C-ECE08AC3B3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4396" y="1841660"/>
            <a:ext cx="4514498" cy="317143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83266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A010A-0202-2F0B-0FFD-50DBF873D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8255"/>
            <a:ext cx="8712968" cy="1325563"/>
          </a:xfrm>
        </p:spPr>
        <p:txBody>
          <a:bodyPr/>
          <a:lstStyle/>
          <a:p>
            <a:r>
              <a:rPr lang="en-GB" dirty="0"/>
              <a:t>Marketing Channels: Explained in 10 minutes</a:t>
            </a:r>
          </a:p>
        </p:txBody>
      </p:sp>
      <p:pic>
        <p:nvPicPr>
          <p:cNvPr id="4" name="Online Media 3" title="Marketing Channels: Explained in 10 minutes">
            <a:hlinkClick r:id="" action="ppaction://media"/>
            <a:extLst>
              <a:ext uri="{FF2B5EF4-FFF2-40B4-BE49-F238E27FC236}">
                <a16:creationId xmlns:a16="http://schemas.microsoft.com/office/drawing/2014/main" id="{C4250383-9169-BA4A-BDEE-201ED203237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99592" y="1315237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26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E0921-173A-462B-7627-C0E1B6B54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2"/>
            <a:ext cx="7886700" cy="1325563"/>
          </a:xfrm>
        </p:spPr>
        <p:txBody>
          <a:bodyPr/>
          <a:lstStyle/>
          <a:p>
            <a:r>
              <a:rPr lang="en-GB" sz="2800" dirty="0"/>
              <a:t>What does a Marketing (promotional ) Communication Mix include?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9A71C-477D-3F6C-9825-4FE6AF5B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61" y="1027906"/>
            <a:ext cx="7886700" cy="47053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2000" b="1" dirty="0"/>
              <a:t>Advertising </a:t>
            </a:r>
            <a:r>
              <a:rPr lang="en-GB" sz="1800" dirty="0"/>
              <a:t>(TV, radio, press, PPC)</a:t>
            </a:r>
            <a:endParaRPr lang="en-GB" sz="1800" b="1" dirty="0"/>
          </a:p>
          <a:p>
            <a:r>
              <a:rPr lang="en-GB" sz="1800" dirty="0"/>
              <a:t>The most significant element in the marketing mix is advertising. </a:t>
            </a:r>
          </a:p>
          <a:p>
            <a:r>
              <a:rPr lang="en-GB" sz="1800" dirty="0"/>
              <a:t>advertising is best known for being a paid medium that promotes your company on a large scale. </a:t>
            </a:r>
          </a:p>
          <a:p>
            <a:r>
              <a:rPr lang="en-GB" sz="1800" dirty="0"/>
              <a:t>leverage geographically to distributed customers. Yes, it is a one-way communication, but when deployed smartly, it can be trump card to brand recall.</a:t>
            </a:r>
          </a:p>
          <a:p>
            <a:pPr marL="0" indent="0">
              <a:buNone/>
            </a:pPr>
            <a:r>
              <a:rPr lang="en-GB" sz="2000" b="1" dirty="0"/>
              <a:t>Personal Selling</a:t>
            </a:r>
          </a:p>
          <a:p>
            <a:r>
              <a:rPr lang="en-GB" sz="2000" dirty="0"/>
              <a:t>customers appreciate above all else, it is personalisation. An effective relationship-building exercise, personal selling, helps move audience from awareness to knowledge to conviction and, finally, action. </a:t>
            </a:r>
          </a:p>
          <a:p>
            <a:r>
              <a:rPr lang="en-GB" sz="2000" dirty="0"/>
              <a:t>people skills and listening capabilities important. how perfectly and instantly your customer’s requirements are met.</a:t>
            </a:r>
          </a:p>
        </p:txBody>
      </p:sp>
    </p:spTree>
    <p:extLst>
      <p:ext uri="{BB962C8B-B14F-4D97-AF65-F5344CB8AC3E}">
        <p14:creationId xmlns:p14="http://schemas.microsoft.com/office/powerpoint/2010/main" val="3996636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FD6BB-6F03-620A-B8BD-DB720A226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16632"/>
            <a:ext cx="7886700" cy="5400600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/>
              <a:t>Sales Promotion (Online, Offline, In Person)</a:t>
            </a:r>
          </a:p>
          <a:p>
            <a:r>
              <a:rPr lang="en-GB" sz="1600" dirty="0"/>
              <a:t>In a time where start-ups are pulling out all the stops to serve the cheapest product in the market, your offers, samples, and contests are what shall set you apart from the crowd. </a:t>
            </a:r>
          </a:p>
          <a:p>
            <a:r>
              <a:rPr lang="en-GB" sz="1600" dirty="0"/>
              <a:t>Be careful of bottom line and creating a recurring value for the company. For instance, a loyalty card that offers discounts on increasing visits is a great way to increase customer retention</a:t>
            </a:r>
            <a:r>
              <a:rPr lang="en-GB" sz="2000" dirty="0"/>
              <a:t>.</a:t>
            </a:r>
          </a:p>
          <a:p>
            <a:pPr marL="0" indent="0">
              <a:buNone/>
            </a:pPr>
            <a:r>
              <a:rPr lang="en-GB" sz="1600" b="1" dirty="0"/>
              <a:t>Public Relations (Press Releases, Print, Radio, Word of Mouth)</a:t>
            </a:r>
          </a:p>
          <a:p>
            <a:r>
              <a:rPr lang="en-GB" sz="1600" dirty="0"/>
              <a:t>A form of earned media, public relations relates to generating interest around your products and services in the industry. A piece of information is created, repurposed, and shaped into a narrative before its distribution between various media houses and publications. Check out the services offered by </a:t>
            </a:r>
            <a:r>
              <a:rPr lang="en-GB" sz="1600" dirty="0" err="1"/>
              <a:t>Axia</a:t>
            </a:r>
            <a:r>
              <a:rPr lang="en-GB" sz="1600" dirty="0"/>
              <a:t> Public Relations, for example. The objective here is to build a positive reputation for the brand while subtly announcing what the company is capable of.</a:t>
            </a:r>
          </a:p>
          <a:p>
            <a:pPr marL="0" indent="0">
              <a:buNone/>
            </a:pPr>
            <a:r>
              <a:rPr lang="en-GB" sz="1600" b="1" dirty="0"/>
              <a:t>Direct Marketing </a:t>
            </a:r>
            <a:r>
              <a:rPr lang="fr-FR" sz="1600" b="1" dirty="0"/>
              <a:t>(email, social media, gamification, </a:t>
            </a:r>
            <a:r>
              <a:rPr lang="fr-FR" sz="1600" b="1" dirty="0" err="1"/>
              <a:t>etc</a:t>
            </a:r>
            <a:r>
              <a:rPr lang="fr-FR" sz="1600" b="1" dirty="0"/>
              <a:t>)</a:t>
            </a:r>
            <a:endParaRPr lang="en-GB" sz="1600" b="1" dirty="0"/>
          </a:p>
          <a:p>
            <a:pPr marL="0" indent="0">
              <a:buNone/>
            </a:pPr>
            <a:r>
              <a:rPr lang="en-GB" sz="1600" dirty="0"/>
              <a:t>Think of it as approaching your customers </a:t>
            </a:r>
            <a:r>
              <a:rPr lang="en-GB" sz="1600" b="1" dirty="0"/>
              <a:t>one at a time </a:t>
            </a:r>
            <a:r>
              <a:rPr lang="en-GB" sz="1600" dirty="0"/>
              <a:t>with extremely customised interactions.</a:t>
            </a:r>
          </a:p>
          <a:p>
            <a:pPr marL="0" indent="0">
              <a:buNone/>
            </a:pPr>
            <a:r>
              <a:rPr lang="en-GB" sz="1600" dirty="0"/>
              <a:t> Used as a targeted marketing approach, it acts as </a:t>
            </a:r>
            <a:r>
              <a:rPr lang="en-GB" sz="1600" b="1" dirty="0"/>
              <a:t>a communication tool </a:t>
            </a:r>
            <a:r>
              <a:rPr lang="en-GB" sz="1600" dirty="0"/>
              <a:t>that has a specific target audience, call to action and measurement objectives, irrelevant of the delivery method. A common example here is </a:t>
            </a:r>
            <a:r>
              <a:rPr lang="en-GB" sz="1600" b="1" dirty="0"/>
              <a:t>email campaigns </a:t>
            </a:r>
            <a:r>
              <a:rPr lang="en-GB" sz="1600" dirty="0"/>
              <a:t>that add the incentive to visit the store or subscribe for future messages.</a:t>
            </a:r>
          </a:p>
        </p:txBody>
      </p:sp>
    </p:spTree>
    <p:extLst>
      <p:ext uri="{BB962C8B-B14F-4D97-AF65-F5344CB8AC3E}">
        <p14:creationId xmlns:p14="http://schemas.microsoft.com/office/powerpoint/2010/main" val="26503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E26B2-A4A1-CF2B-83BE-20CDECFAA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The Promotional Mix Explained | McDonald's Examples</a:t>
            </a:r>
          </a:p>
        </p:txBody>
      </p:sp>
      <p:pic>
        <p:nvPicPr>
          <p:cNvPr id="7" name="Online Media 6" title="The Promotional Mix Explained | McDonald's Examples">
            <a:hlinkClick r:id="" action="ppaction://media"/>
            <a:extLst>
              <a:ext uri="{FF2B5EF4-FFF2-40B4-BE49-F238E27FC236}">
                <a16:creationId xmlns:a16="http://schemas.microsoft.com/office/drawing/2014/main" id="{1B65C2DC-FB6A-D246-0F64-F1794F07C20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21519" y="1253331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53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533E2-62A7-5E56-92F2-3F2C7465D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38" y="0"/>
            <a:ext cx="2629122" cy="1622321"/>
          </a:xfrm>
        </p:spPr>
        <p:txBody>
          <a:bodyPr>
            <a:normAutofit fontScale="90000"/>
          </a:bodyPr>
          <a:lstStyle/>
          <a:p>
            <a:r>
              <a:rPr lang="en-GB" sz="2400" b="1" dirty="0"/>
              <a:t>How to make the most of a marketing communications mix?</a:t>
            </a:r>
            <a:br>
              <a:rPr lang="en-GB" sz="2400" b="1" dirty="0"/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AE868-FDD5-C19B-22E1-0883C3C02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5" y="980728"/>
            <a:ext cx="3140534" cy="5040560"/>
          </a:xfrm>
        </p:spPr>
        <p:txBody>
          <a:bodyPr>
            <a:noAutofit/>
          </a:bodyPr>
          <a:lstStyle/>
          <a:p>
            <a:r>
              <a:rPr lang="en-GB" sz="1800" dirty="0"/>
              <a:t>The next step is to ask the most important questions that will help define each aspect’s role in marketing strategy.</a:t>
            </a:r>
          </a:p>
          <a:p>
            <a:endParaRPr lang="en-GB" sz="1800" dirty="0"/>
          </a:p>
          <a:p>
            <a:pPr lvl="1"/>
            <a:r>
              <a:rPr lang="en-GB" sz="1800" dirty="0"/>
              <a:t>Who is your target audience?</a:t>
            </a:r>
          </a:p>
          <a:p>
            <a:pPr lvl="1"/>
            <a:r>
              <a:rPr lang="en-GB" sz="1800" dirty="0"/>
              <a:t>What channels are they available on?</a:t>
            </a:r>
          </a:p>
          <a:p>
            <a:pPr lvl="1"/>
            <a:r>
              <a:rPr lang="en-GB" sz="1800" dirty="0"/>
              <a:t>Which promotions do they respond to?</a:t>
            </a:r>
          </a:p>
          <a:p>
            <a:r>
              <a:rPr lang="en-GB" sz="1800" dirty="0" err="1"/>
              <a:t>MarComm</a:t>
            </a:r>
            <a:r>
              <a:rPr lang="en-GB" sz="1800" dirty="0"/>
              <a:t> is an evolving process that shall change as the company and brand grow.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081113-8008-DE4A-934E-1FE283BCC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396" y="2293110"/>
            <a:ext cx="4514498" cy="226853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98569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846B023E-C89A-332A-A256-56B6C8EEE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2040" y="2564904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700" dirty="0"/>
              <a:t>Action</a:t>
            </a:r>
          </a:p>
        </p:txBody>
      </p:sp>
      <p:pic>
        <p:nvPicPr>
          <p:cNvPr id="24578" name="Picture 2" descr="See the source image">
            <a:extLst>
              <a:ext uri="{FF2B5EF4-FFF2-40B4-BE49-F238E27FC236}">
                <a16:creationId xmlns:a16="http://schemas.microsoft.com/office/drawing/2014/main" id="{22BE969A-51C0-0854-0152-AFD7C4403D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6" r="3843"/>
          <a:stretch/>
        </p:blipFill>
        <p:spPr bwMode="auto">
          <a:xfrm>
            <a:off x="20" y="10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0382D56A-0E1D-637B-7C4E-D5C348FD3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65116"/>
            <a:ext cx="564208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 can plan your communications mix with a Gannt Chart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508A4B-7CA7-C884-C9ED-1BB77987967F}"/>
              </a:ext>
            </a:extLst>
          </p:cNvPr>
          <p:cNvSpPr txBox="1"/>
          <p:nvPr/>
        </p:nvSpPr>
        <p:spPr>
          <a:xfrm>
            <a:off x="383365" y="1741040"/>
            <a:ext cx="8760635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GB" sz="1600" dirty="0"/>
              <a:t>A Gantt chart is a project management tool assisting in the planning and scheduling of projects of all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A Gannt chart template has been provided for you on Moodle.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643279-7F21-11B2-A31C-7A5538130D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07" y="2636912"/>
            <a:ext cx="9031185" cy="407199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BA9C8C5F-0916-76D0-C4DC-60B553AA9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976" y="3068960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700" dirty="0"/>
              <a:t>Control</a:t>
            </a:r>
          </a:p>
        </p:txBody>
      </p:sp>
      <p:pic>
        <p:nvPicPr>
          <p:cNvPr id="22530" name="Picture 2" descr="See the source image">
            <a:extLst>
              <a:ext uri="{FF2B5EF4-FFF2-40B4-BE49-F238E27FC236}">
                <a16:creationId xmlns:a16="http://schemas.microsoft.com/office/drawing/2014/main" id="{3055835E-4D6D-66C5-3E32-247C575F5C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6" r="3843"/>
          <a:stretch/>
        </p:blipFill>
        <p:spPr bwMode="auto">
          <a:xfrm>
            <a:off x="107504" y="-603448"/>
            <a:ext cx="5271352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46E2A334-0DD8-E27E-4175-DF793F3BD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41" y="188640"/>
            <a:ext cx="3985902" cy="1325563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Trebuchet MS" panose="020B0603020202020204" pitchFamily="34" charset="0"/>
              </a:rPr>
              <a:t>Control</a:t>
            </a:r>
          </a:p>
        </p:txBody>
      </p:sp>
      <p:sp>
        <p:nvSpPr>
          <p:cNvPr id="37891" name="Content Placeholder 2">
            <a:extLst>
              <a:ext uri="{FF2B5EF4-FFF2-40B4-BE49-F238E27FC236}">
                <a16:creationId xmlns:a16="http://schemas.microsoft.com/office/drawing/2014/main" id="{378689CB-65C9-AFEF-9D78-EFB0CDF76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537" y="1233412"/>
            <a:ext cx="5023543" cy="4427836"/>
          </a:xfrm>
        </p:spPr>
        <p:txBody>
          <a:bodyPr anchor="t">
            <a:normAutofit fontScale="77500" lnSpcReduction="20000"/>
          </a:bodyPr>
          <a:lstStyle/>
          <a:p>
            <a:r>
              <a:rPr lang="en-GB" altLang="en-US" sz="2100" dirty="0">
                <a:latin typeface="Trebuchet MS" panose="020B0603020202020204" pitchFamily="34" charset="0"/>
              </a:rPr>
              <a:t>Plans should include control systems – performance must be monitored, measured and controlled (how will we measure success?)</a:t>
            </a:r>
          </a:p>
          <a:p>
            <a:r>
              <a:rPr lang="en-GB" altLang="en-US" sz="2100" dirty="0">
                <a:latin typeface="Trebuchet MS" panose="020B0603020202020204" pitchFamily="34" charset="0"/>
              </a:rPr>
              <a:t>Identify USP, Features and Benefits</a:t>
            </a:r>
          </a:p>
          <a:p>
            <a:pPr marL="0" indent="0">
              <a:buNone/>
            </a:pPr>
            <a:endParaRPr lang="en-GB" altLang="en-US" sz="2100" dirty="0">
              <a:latin typeface="Trebuchet MS" panose="020B0603020202020204" pitchFamily="34" charset="0"/>
            </a:endParaRPr>
          </a:p>
          <a:p>
            <a:r>
              <a:rPr lang="en-GB" altLang="en-US" sz="2100" dirty="0">
                <a:latin typeface="Trebuchet MS" panose="020B0603020202020204" pitchFamily="34" charset="0"/>
              </a:rPr>
              <a:t>On your Gannt there is a space for “Metrics” for each channel you use, this is what you will measure to know that the process is working, consider what can be measured and how</a:t>
            </a:r>
          </a:p>
          <a:p>
            <a:r>
              <a:rPr lang="en-GB" altLang="en-US" sz="2100" dirty="0">
                <a:latin typeface="Trebuchet MS" panose="020B0603020202020204" pitchFamily="34" charset="0"/>
              </a:rPr>
              <a:t>Discuss how we will measure success? New customers, positive attitudes towards brand, Increase profits etc.. </a:t>
            </a:r>
          </a:p>
          <a:p>
            <a:r>
              <a:rPr lang="en-GB" altLang="en-US" sz="2100" dirty="0">
                <a:latin typeface="Trebuchet MS" panose="020B0603020202020204" pitchFamily="34" charset="0"/>
              </a:rPr>
              <a:t>In this section you will discuss your use of metrics and justify your choices, </a:t>
            </a:r>
          </a:p>
          <a:p>
            <a:pPr marL="0" indent="0">
              <a:buNone/>
            </a:pPr>
            <a:r>
              <a:rPr lang="en-GB" altLang="en-US" sz="2100" dirty="0" err="1">
                <a:latin typeface="Trebuchet MS" panose="020B0603020202020204" pitchFamily="34" charset="0"/>
              </a:rPr>
              <a:t>e.g</a:t>
            </a:r>
            <a:endParaRPr lang="en-GB" altLang="en-US" sz="21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altLang="en-US" sz="2100" i="1" dirty="0">
                <a:latin typeface="Trebuchet MS" panose="020B0603020202020204" pitchFamily="34" charset="0"/>
              </a:rPr>
              <a:t>“Promotional discount codes have been used to measure radio communications effectiveness as each time a promotional code is used this can be traced to a successful engagement of the channel.”</a:t>
            </a:r>
          </a:p>
          <a:p>
            <a:endParaRPr lang="en-GB" altLang="en-US" sz="1600" dirty="0">
              <a:latin typeface="Trebuchet MS" panose="020B0603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A7E8AEA-6201-368A-CD1E-15524042A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66" r="63157"/>
          <a:stretch/>
        </p:blipFill>
        <p:spPr>
          <a:xfrm>
            <a:off x="5638491" y="1124744"/>
            <a:ext cx="3312368" cy="321497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CAA21-0B88-9400-F77D-8D0848F93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0"/>
            <a:ext cx="7886700" cy="1325563"/>
          </a:xfrm>
        </p:spPr>
        <p:txBody>
          <a:bodyPr/>
          <a:lstStyle/>
          <a:p>
            <a:r>
              <a:rPr lang="en-GB" sz="2800" dirty="0"/>
              <a:t>Digital marketing strategies for resort hotels | Need-to-know</a:t>
            </a:r>
          </a:p>
        </p:txBody>
      </p:sp>
      <p:pic>
        <p:nvPicPr>
          <p:cNvPr id="4" name="Online Media 3" title="Digital marketing strategies for resort hotels | Need-to-know">
            <a:hlinkClick r:id="" action="ppaction://media"/>
            <a:extLst>
              <a:ext uri="{FF2B5EF4-FFF2-40B4-BE49-F238E27FC236}">
                <a16:creationId xmlns:a16="http://schemas.microsoft.com/office/drawing/2014/main" id="{0E8E2EBD-7DB7-E85D-E4FA-CC58403CD98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1195" y="1253331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84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4812B79E-D1EA-3482-80FE-A0706062F1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1520" y="2204864"/>
            <a:ext cx="4008056" cy="2244511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D56677B-C0B7-4DAC-ACAD-8054FF1B5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72000" y="1573887"/>
            <a:ext cx="0" cy="3710227"/>
          </a:xfrm>
          <a:prstGeom prst="line">
            <a:avLst/>
          </a:prstGeom>
          <a:ln w="19050">
            <a:solidFill>
              <a:srgbClr val="FDAC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shape&#10;&#10;Description automatically generated">
            <a:extLst>
              <a:ext uri="{FF2B5EF4-FFF2-40B4-BE49-F238E27FC236}">
                <a16:creationId xmlns:a16="http://schemas.microsoft.com/office/drawing/2014/main" id="{1FA96FFB-C987-594E-820F-812445E20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b="19"/>
          <a:stretch/>
        </p:blipFill>
        <p:spPr>
          <a:xfrm>
            <a:off x="4757430" y="2096426"/>
            <a:ext cx="3546011" cy="26590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E7BEEE-E3E6-9C13-7A01-DB8CBA2B04D2}"/>
              </a:ext>
            </a:extLst>
          </p:cNvPr>
          <p:cNvSpPr txBox="1"/>
          <p:nvPr/>
        </p:nvSpPr>
        <p:spPr>
          <a:xfrm>
            <a:off x="5844113" y="4555373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blogs.hss.ed.ac.uk/pubs-and-publications/2019/04/22/discussion-adv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338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CB618B2-09E9-4EA4-AC34-2DCC969DA2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899" r="21513" b="-1"/>
          <a:stretch/>
        </p:blipFill>
        <p:spPr>
          <a:xfrm>
            <a:off x="20" y="10"/>
            <a:ext cx="7252212" cy="6857990"/>
          </a:xfrm>
          <a:prstGeom prst="rect">
            <a:avLst/>
          </a:prstGeom>
          <a:noFill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2D97B-479D-4385-9960-9BAAEC0E7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0"/>
            <a:ext cx="2866642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 b="1" dirty="0"/>
              <a:t>Now is your chance to ask any questions you may have, especially related to presenting online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F56554-7465-81FF-BFEE-34BD47C031FD}"/>
              </a:ext>
            </a:extLst>
          </p:cNvPr>
          <p:cNvSpPr txBox="1"/>
          <p:nvPr/>
        </p:nvSpPr>
        <p:spPr>
          <a:xfrm>
            <a:off x="5624341" y="1899912"/>
            <a:ext cx="2866642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Do you know how to share the screen?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do you need to do when presenting?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is the running order of the presentations?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How long is the presentation?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happens if you go over that 5 minutes?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What do you need to talk about?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2803708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59FF5A38-7628-9D8B-210E-A7BD92C660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09824" y="-25627"/>
            <a:ext cx="6100404" cy="244651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CE48F5D-EAAE-7EAD-910F-E267D77EC5C6}"/>
              </a:ext>
            </a:extLst>
          </p:cNvPr>
          <p:cNvSpPr txBox="1"/>
          <p:nvPr/>
        </p:nvSpPr>
        <p:spPr>
          <a:xfrm>
            <a:off x="1115616" y="2708920"/>
            <a:ext cx="68044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LETS PRACTICE…..Produce two slides:</a:t>
            </a:r>
          </a:p>
          <a:p>
            <a:endParaRPr lang="en-GB" sz="2000" dirty="0"/>
          </a:p>
          <a:p>
            <a:r>
              <a:rPr lang="en-GB" sz="2000" dirty="0"/>
              <a:t>Put your idea on the slides with 3 points of why it is a good idea</a:t>
            </a:r>
          </a:p>
          <a:p>
            <a:r>
              <a:rPr lang="en-GB" sz="2000" dirty="0"/>
              <a:t>Put a logo of you hotel </a:t>
            </a:r>
          </a:p>
          <a:p>
            <a:r>
              <a:rPr lang="en-GB" sz="2000" dirty="0"/>
              <a:t>Put the 4 P’s of marketing and link your idea to each point </a:t>
            </a:r>
          </a:p>
          <a:p>
            <a:endParaRPr lang="en-GB" sz="2000" dirty="0"/>
          </a:p>
          <a:p>
            <a:r>
              <a:rPr lang="en-GB" sz="2000" dirty="0"/>
              <a:t>Hand up when you are ready</a:t>
            </a:r>
          </a:p>
          <a:p>
            <a:r>
              <a:rPr lang="en-GB" sz="2000" dirty="0"/>
              <a:t>share your slides.</a:t>
            </a:r>
          </a:p>
        </p:txBody>
      </p:sp>
    </p:spTree>
    <p:extLst>
      <p:ext uri="{BB962C8B-B14F-4D97-AF65-F5344CB8AC3E}">
        <p14:creationId xmlns:p14="http://schemas.microsoft.com/office/powerpoint/2010/main" val="1463314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DA63AE-911D-4183-87EA-0AC7B9A39A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539552" y="1340768"/>
            <a:ext cx="7735712" cy="4351338"/>
          </a:xfr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C37DEBE2-64AA-4C4D-8CA0-81B206A940D3}"/>
              </a:ext>
            </a:extLst>
          </p:cNvPr>
          <p:cNvSpPr/>
          <p:nvPr/>
        </p:nvSpPr>
        <p:spPr>
          <a:xfrm rot="998940">
            <a:off x="7384188" y="1007333"/>
            <a:ext cx="1008112" cy="21852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52D275-1B38-4B09-A0AF-6160390C7B2C}"/>
              </a:ext>
            </a:extLst>
          </p:cNvPr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/>
              <a:t>Exactly as in hospitality feedback allows us as lecturers a chance to do a better job in the future.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/>
              <a:t>PLEASE complete the Module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31410719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D009097-D47A-4679-9ACB-1998BE2BDA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4788024" cy="56612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5C8A102-8FDB-4565-98AD-89BA07A6B5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184" y="0"/>
            <a:ext cx="4326816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8759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970339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200_Powerpoint Template Standard 4x3</Template>
  <TotalTime>0</TotalTime>
  <Words>1036</Words>
  <Application>Microsoft Office PowerPoint</Application>
  <PresentationFormat>On-screen Show (4:3)</PresentationFormat>
  <Paragraphs>95</Paragraphs>
  <Slides>20</Slides>
  <Notes>8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20</vt:i4>
      </vt:variant>
    </vt:vector>
  </HeadingPairs>
  <TitlesOfParts>
    <vt:vector size="40" baseType="lpstr">
      <vt:lpstr>Arial</vt:lpstr>
      <vt:lpstr>Calibri</vt:lpstr>
      <vt:lpstr>Calibri Light</vt:lpstr>
      <vt:lpstr>Trebuchet MS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 INTERNATIONAL HOTEL MANAGEMENT   Marketing Essentials BMIH4005</vt:lpstr>
      <vt:lpstr>Aims For Today</vt:lpstr>
      <vt:lpstr>Communication Mix  ( PROMOTIONAL Mix )</vt:lpstr>
      <vt:lpstr>Marketing Channels: Explained in 10 minutes</vt:lpstr>
      <vt:lpstr>What does a Marketing (promotional ) Communication Mix include? </vt:lpstr>
      <vt:lpstr>PowerPoint Presentation</vt:lpstr>
      <vt:lpstr>The Promotional Mix Explained | McDonald's Examples</vt:lpstr>
      <vt:lpstr>How to make the most of a marketing communications mix? </vt:lpstr>
      <vt:lpstr>Action</vt:lpstr>
      <vt:lpstr>You can plan your communications mix with a Gannt Chart</vt:lpstr>
      <vt:lpstr>Control</vt:lpstr>
      <vt:lpstr>Control</vt:lpstr>
      <vt:lpstr>Digital marketing strategies for resort hotels | Need-to-know</vt:lpstr>
      <vt:lpstr>PowerPoint Presentation</vt:lpstr>
      <vt:lpstr>Now is your chance to ask any questions you may have, especially related to presenting online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HOTEL MANAGEMENT   Marketing Essentials BMIH4005</dc:title>
  <dc:creator>Jayne Griffith Parry</dc:creator>
  <cp:lastModifiedBy>Christopher Wilkin</cp:lastModifiedBy>
  <cp:revision>9</cp:revision>
  <dcterms:created xsi:type="dcterms:W3CDTF">2020-11-28T18:56:00Z</dcterms:created>
  <dcterms:modified xsi:type="dcterms:W3CDTF">2022-11-27T13:47:05Z</dcterms:modified>
</cp:coreProperties>
</file>