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9"/>
  </p:notesMasterIdLst>
  <p:sldIdLst>
    <p:sldId id="256" r:id="rId2"/>
    <p:sldId id="257" r:id="rId3"/>
    <p:sldId id="265" r:id="rId4"/>
    <p:sldId id="258" r:id="rId5"/>
    <p:sldId id="262" r:id="rId6"/>
    <p:sldId id="259"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A702D1-B389-4C55-8FE6-9FEF29733CA4}" v="5" dt="2022-10-06T11:40:19.4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0603" autoAdjust="0"/>
  </p:normalViewPr>
  <p:slideViewPr>
    <p:cSldViewPr snapToGrid="0">
      <p:cViewPr varScale="1">
        <p:scale>
          <a:sx n="66" d="100"/>
          <a:sy n="66" d="100"/>
        </p:scale>
        <p:origin x="1099"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9F9544-8D95-4998-B203-489C5E5982EF}" type="datetimeFigureOut">
              <a:rPr lang="en-GB" smtClean="0"/>
              <a:t>10/10/2022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1184B-7167-42EF-9542-A4B426695FAB}" type="slidenum">
              <a:rPr lang="en-GB" smtClean="0"/>
              <a:t>‹#›</a:t>
            </a:fld>
            <a:endParaRPr lang="en-GB"/>
          </a:p>
        </p:txBody>
      </p:sp>
    </p:spTree>
    <p:extLst>
      <p:ext uri="{BB962C8B-B14F-4D97-AF65-F5344CB8AC3E}">
        <p14:creationId xmlns:p14="http://schemas.microsoft.com/office/powerpoint/2010/main" val="3377956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51184B-7167-42EF-9542-A4B426695FAB}" type="slidenum">
              <a:rPr lang="en-GB" smtClean="0"/>
              <a:t>1</a:t>
            </a:fld>
            <a:endParaRPr lang="en-GB"/>
          </a:p>
        </p:txBody>
      </p:sp>
    </p:spTree>
    <p:extLst>
      <p:ext uri="{BB962C8B-B14F-4D97-AF65-F5344CB8AC3E}">
        <p14:creationId xmlns:p14="http://schemas.microsoft.com/office/powerpoint/2010/main" val="4093836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t>
            </a:r>
          </a:p>
          <a:p>
            <a:endParaRPr lang="en-US" dirty="0"/>
          </a:p>
          <a:p>
            <a:r>
              <a:rPr lang="en-US" dirty="0"/>
              <a:t>My name is Corina Radu, and I will detail within the current presentation the topic of importance  of  psychology when working </a:t>
            </a:r>
            <a:r>
              <a:rPr lang="en-GB" sz="1200" b="0" dirty="0">
                <a:solidFill>
                  <a:schemeClr val="bg2"/>
                </a:solidFill>
                <a:latin typeface="Arial"/>
                <a:cs typeface="Arial"/>
              </a:rPr>
              <a:t>as </a:t>
            </a:r>
            <a:r>
              <a:rPr lang="en-US" sz="1200" b="0" dirty="0">
                <a:solidFill>
                  <a:schemeClr val="bg2"/>
                </a:solidFill>
                <a:latin typeface="Arial"/>
                <a:cs typeface="Arial"/>
              </a:rPr>
              <a:t>Health care assistant working with older adults.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The main topics covered are the psychology definition, the importance of positive psychology, the theoretical framework (</a:t>
            </a:r>
            <a:r>
              <a:rPr lang="en-US" dirty="0">
                <a:solidFill>
                  <a:schemeClr val="bg1"/>
                </a:solidFill>
                <a:latin typeface="Arial" panose="020B0604020202020204" pitchFamily="34" charset="0"/>
                <a:cs typeface="Arial" panose="020B0604020202020204" pitchFamily="34" charset="0"/>
              </a:rPr>
              <a:t>Erikson lifespan development), finalizing with the importance of working with older adults.</a:t>
            </a:r>
          </a:p>
          <a:p>
            <a:endParaRPr lang="en-US" b="0" dirty="0"/>
          </a:p>
        </p:txBody>
      </p:sp>
      <p:sp>
        <p:nvSpPr>
          <p:cNvPr id="4" name="Slide Number Placeholder 3"/>
          <p:cNvSpPr>
            <a:spLocks noGrp="1"/>
          </p:cNvSpPr>
          <p:nvPr>
            <p:ph type="sldNum" sz="quarter" idx="5"/>
          </p:nvPr>
        </p:nvSpPr>
        <p:spPr/>
        <p:txBody>
          <a:bodyPr/>
          <a:lstStyle/>
          <a:p>
            <a:fld id="{2251184B-7167-42EF-9542-A4B426695FAB}" type="slidenum">
              <a:rPr lang="en-GB" smtClean="0"/>
              <a:t>2</a:t>
            </a:fld>
            <a:endParaRPr lang="en-GB"/>
          </a:p>
        </p:txBody>
      </p:sp>
    </p:spTree>
    <p:extLst>
      <p:ext uri="{BB962C8B-B14F-4D97-AF65-F5344CB8AC3E}">
        <p14:creationId xmlns:p14="http://schemas.microsoft.com/office/powerpoint/2010/main" val="437056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Psychology is defined as the scientific discipline focused on studying the mental health, processes and behaviors in humans and other animals (Britannica, 2022).</a:t>
            </a:r>
          </a:p>
          <a:p>
            <a:r>
              <a:rPr lang="en-US" dirty="0"/>
              <a:t>There are two main parts covered by psychology:</a:t>
            </a:r>
          </a:p>
          <a:p>
            <a:pPr marL="171450" indent="-171450">
              <a:buFontTx/>
              <a:buChar char="-"/>
            </a:pPr>
            <a:r>
              <a:rPr lang="en-US" dirty="0"/>
              <a:t>a large part, as profession of practitioners</a:t>
            </a:r>
          </a:p>
          <a:p>
            <a:pPr marL="171450" indent="-171450">
              <a:buFontTx/>
              <a:buChar char="-"/>
            </a:pPr>
            <a:r>
              <a:rPr lang="en-US" dirty="0"/>
              <a:t>a small part, but continuously developing, focused on knowledge and understanding of mind, brain and social behavior</a:t>
            </a:r>
          </a:p>
          <a:p>
            <a:pPr marL="171450" indent="-171450">
              <a:buFontTx/>
              <a:buChar char="-"/>
            </a:pPr>
            <a:endParaRPr lang="en-US" dirty="0"/>
          </a:p>
          <a:p>
            <a:pPr marL="0" indent="0">
              <a:buFontTx/>
              <a:buNone/>
            </a:pPr>
            <a:r>
              <a:rPr lang="en-US" dirty="0"/>
              <a:t>Human lives can be continuously improved by cultivating well-being, this being an important role of the positive psychology: to systematically understand, cultivate an spread the well being (Glass, 2018).</a:t>
            </a:r>
          </a:p>
          <a:p>
            <a:pPr marL="0" indent="0">
              <a:buFontTx/>
              <a:buNone/>
            </a:pPr>
            <a:endParaRPr lang="en-US" dirty="0"/>
          </a:p>
        </p:txBody>
      </p:sp>
      <p:sp>
        <p:nvSpPr>
          <p:cNvPr id="4" name="Slide Number Placeholder 3"/>
          <p:cNvSpPr>
            <a:spLocks noGrp="1"/>
          </p:cNvSpPr>
          <p:nvPr>
            <p:ph type="sldNum" sz="quarter" idx="5"/>
          </p:nvPr>
        </p:nvSpPr>
        <p:spPr/>
        <p:txBody>
          <a:bodyPr/>
          <a:lstStyle/>
          <a:p>
            <a:fld id="{2251184B-7167-42EF-9542-A4B426695FAB}" type="slidenum">
              <a:rPr lang="en-GB" smtClean="0"/>
              <a:t>3</a:t>
            </a:fld>
            <a:endParaRPr lang="en-GB"/>
          </a:p>
        </p:txBody>
      </p:sp>
    </p:spTree>
    <p:extLst>
      <p:ext uri="{BB962C8B-B14F-4D97-AF65-F5344CB8AC3E}">
        <p14:creationId xmlns:p14="http://schemas.microsoft.com/office/powerpoint/2010/main" val="4120808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Erickson (1963) presented in his studies the human personality as a developmental process during the life long. The Erickson theory is based on the epigenetic principle, clearly identifying 8 different stages of development commencing with birth (basic versus the mistrust) and following till the age staring at 65 years (ego integrity versus despair).</a:t>
            </a:r>
          </a:p>
          <a:p>
            <a:r>
              <a:rPr lang="en-US" dirty="0"/>
              <a:t>According to this theory the individuals go through 8 different development stages during their growth and changes occurred during life. Most of the developmental theories are focused on childhood events, since Erickson theory looks to the development for the entire lifespan, being one of the first theorists approaching the ageing process as component of the human development.</a:t>
            </a:r>
          </a:p>
          <a:p>
            <a:pPr algn="l" fontAlgn="base"/>
            <a:r>
              <a:rPr lang="en-US" b="0" i="0" dirty="0">
                <a:solidFill>
                  <a:srgbClr val="212121"/>
                </a:solidFill>
                <a:effectLst/>
                <a:latin typeface="Merriweather" panose="00000500000000000000" pitchFamily="2" charset="0"/>
              </a:rPr>
              <a:t>Each stage of the human development is characterized by challenges and crisis for each development stage. Through a successful solving of the crisis the individuals are managing to develop a psychological virtue contributing to the psychological well-being (Brown and </a:t>
            </a:r>
            <a:r>
              <a:rPr lang="en-US" b="0" i="0" dirty="0" err="1">
                <a:solidFill>
                  <a:srgbClr val="212121"/>
                </a:solidFill>
                <a:effectLst/>
                <a:latin typeface="Merriweather" panose="00000500000000000000" pitchFamily="2" charset="0"/>
              </a:rPr>
              <a:t>Lowis</a:t>
            </a:r>
            <a:r>
              <a:rPr lang="en-US" b="0" i="0" dirty="0">
                <a:solidFill>
                  <a:srgbClr val="212121"/>
                </a:solidFill>
                <a:effectLst/>
                <a:latin typeface="Merriweather" panose="00000500000000000000" pitchFamily="2" charset="0"/>
              </a:rPr>
              <a:t>, 2003).</a:t>
            </a:r>
          </a:p>
          <a:p>
            <a:pPr algn="l" fontAlgn="base"/>
            <a:endParaRPr lang="en-US" b="0" i="0" dirty="0">
              <a:solidFill>
                <a:srgbClr val="212121"/>
              </a:solidFill>
              <a:effectLst/>
              <a:latin typeface="Merriweather" panose="00000500000000000000" pitchFamily="2" charset="0"/>
            </a:endParaRPr>
          </a:p>
          <a:p>
            <a:endParaRPr lang="en-US" dirty="0"/>
          </a:p>
        </p:txBody>
      </p:sp>
      <p:sp>
        <p:nvSpPr>
          <p:cNvPr id="4" name="Slide Number Placeholder 3"/>
          <p:cNvSpPr>
            <a:spLocks noGrp="1"/>
          </p:cNvSpPr>
          <p:nvPr>
            <p:ph type="sldNum" sz="quarter" idx="5"/>
          </p:nvPr>
        </p:nvSpPr>
        <p:spPr/>
        <p:txBody>
          <a:bodyPr/>
          <a:lstStyle/>
          <a:p>
            <a:fld id="{2251184B-7167-42EF-9542-A4B426695FAB}" type="slidenum">
              <a:rPr lang="en-GB" smtClean="0"/>
              <a:t>4</a:t>
            </a:fld>
            <a:endParaRPr lang="en-GB"/>
          </a:p>
        </p:txBody>
      </p:sp>
    </p:spTree>
    <p:extLst>
      <p:ext uri="{BB962C8B-B14F-4D97-AF65-F5344CB8AC3E}">
        <p14:creationId xmlns:p14="http://schemas.microsoft.com/office/powerpoint/2010/main" val="3015565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base">
              <a:lnSpc>
                <a:spcPct val="107000"/>
              </a:lnSpc>
              <a:spcBef>
                <a:spcPts val="0"/>
              </a:spcBef>
              <a:spcAft>
                <a:spcPts val="800"/>
              </a:spcAft>
            </a:pPr>
            <a:r>
              <a:rPr lang="en-US" sz="1800" b="0" kern="0" dirty="0">
                <a:solidFill>
                  <a:srgbClr val="212121"/>
                </a:solidFill>
                <a:effectLst/>
                <a:latin typeface="Merriweather" panose="00000500000000000000" pitchFamily="2" charset="0"/>
                <a:ea typeface="Times New Roman" panose="02020603050405020304" pitchFamily="18" charset="0"/>
                <a:cs typeface="Times New Roman" panose="02020603050405020304" pitchFamily="18" charset="0"/>
              </a:rPr>
              <a:t>Integrity is related to the individual ability to contemplate life with the sense of fulfillment and accomplishment. Key characteristics of integrity are acceptance, lack of regrets, sense of success, feeling at peace, wisdom.</a:t>
            </a:r>
            <a:endParaRPr lang="en-US" sz="1800" b="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fontAlgn="base">
              <a:lnSpc>
                <a:spcPct val="107000"/>
              </a:lnSpc>
              <a:spcBef>
                <a:spcPts val="0"/>
              </a:spcBef>
              <a:spcAft>
                <a:spcPts val="800"/>
              </a:spcAft>
            </a:pPr>
            <a:r>
              <a:rPr lang="en-US" sz="1800" b="0" kern="0" dirty="0">
                <a:solidFill>
                  <a:srgbClr val="212121"/>
                </a:solidFill>
                <a:effectLst/>
                <a:latin typeface="Merriweather" panose="00000500000000000000" pitchFamily="2" charset="0"/>
                <a:ea typeface="Times New Roman" panose="02020603050405020304" pitchFamily="18" charset="0"/>
                <a:cs typeface="Times New Roman" panose="02020603050405020304" pitchFamily="18" charset="0"/>
              </a:rPr>
              <a:t>Despair is related to the individual ability to contemplate life with feelings of regret, disappointment or shame. Key characteristics of despair are regret, feeling that life was a waste, depression, hopelessness.</a:t>
            </a:r>
            <a:endParaRPr lang="en-US" sz="1800" b="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fontAlgn="base">
              <a:lnSpc>
                <a:spcPct val="107000"/>
              </a:lnSpc>
              <a:spcBef>
                <a:spcPts val="0"/>
              </a:spcBef>
              <a:spcAft>
                <a:spcPts val="800"/>
              </a:spcAft>
            </a:pPr>
            <a:r>
              <a:rPr lang="en-US" sz="1800" b="0" kern="0" dirty="0">
                <a:solidFill>
                  <a:srgbClr val="212121"/>
                </a:solidFill>
                <a:effectLst/>
                <a:latin typeface="Merriweather" panose="00000500000000000000" pitchFamily="2" charset="0"/>
                <a:ea typeface="Times New Roman" panose="02020603050405020304" pitchFamily="18" charset="0"/>
                <a:cs typeface="Times New Roman" panose="02020603050405020304" pitchFamily="18" charset="0"/>
              </a:rPr>
              <a:t>The integrity versus despair stage is starting at the phase when the ageing adults starts to face the problem of mortality, being determined by various life events such as : loss of a spouse or friends, retirement, illness, changing of main roles in life.</a:t>
            </a:r>
            <a:endParaRPr lang="en-US" sz="1800" b="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fontAlgn="base">
              <a:lnSpc>
                <a:spcPct val="107000"/>
              </a:lnSpc>
              <a:spcBef>
                <a:spcPts val="0"/>
              </a:spcBef>
              <a:spcAft>
                <a:spcPts val="800"/>
              </a:spcAft>
            </a:pPr>
            <a:r>
              <a:rPr lang="en-US" sz="1800" b="0" kern="0" dirty="0">
                <a:solidFill>
                  <a:srgbClr val="212121"/>
                </a:solidFill>
                <a:effectLst/>
                <a:latin typeface="Merriweather" panose="00000500000000000000" pitchFamily="2" charset="0"/>
                <a:ea typeface="Times New Roman" panose="02020603050405020304" pitchFamily="18" charset="0"/>
                <a:cs typeface="Times New Roman" panose="02020603050405020304" pitchFamily="18" charset="0"/>
              </a:rPr>
              <a:t>During this stage, the individuals reflect to their life with sense of a life well lived (fulfillment) or with the despair or regret for the misspent life.</a:t>
            </a:r>
            <a:endParaRPr lang="en-US" sz="1800" b="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The key conflict within the Integrity vs. Despair stage is centered on the question if the life of the individual was a meaningful one (</a:t>
            </a:r>
            <a:r>
              <a:rPr lang="en-US" sz="1200" dirty="0">
                <a:solidFill>
                  <a:schemeClr val="bg1"/>
                </a:solidFill>
              </a:rPr>
              <a:t>Novotney, 2018)</a:t>
            </a:r>
            <a:r>
              <a:rPr lang="en-US" dirty="0"/>
              <a:t>.</a:t>
            </a:r>
          </a:p>
          <a:p>
            <a:endParaRPr lang="en-US" dirty="0"/>
          </a:p>
          <a:p>
            <a:endParaRPr lang="en-US" dirty="0"/>
          </a:p>
        </p:txBody>
      </p:sp>
      <p:sp>
        <p:nvSpPr>
          <p:cNvPr id="4" name="Slide Number Placeholder 3"/>
          <p:cNvSpPr>
            <a:spLocks noGrp="1"/>
          </p:cNvSpPr>
          <p:nvPr>
            <p:ph type="sldNum" sz="quarter" idx="5"/>
          </p:nvPr>
        </p:nvSpPr>
        <p:spPr/>
        <p:txBody>
          <a:bodyPr/>
          <a:lstStyle/>
          <a:p>
            <a:fld id="{2251184B-7167-42EF-9542-A4B426695FAB}" type="slidenum">
              <a:rPr lang="en-GB" smtClean="0"/>
              <a:t>5</a:t>
            </a:fld>
            <a:endParaRPr lang="en-GB"/>
          </a:p>
        </p:txBody>
      </p:sp>
    </p:spTree>
    <p:extLst>
      <p:ext uri="{BB962C8B-B14F-4D97-AF65-F5344CB8AC3E}">
        <p14:creationId xmlns:p14="http://schemas.microsoft.com/office/powerpoint/2010/main" val="1604301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1184B-7167-42EF-9542-A4B426695FAB}" type="slidenum">
              <a:rPr lang="en-GB" smtClean="0"/>
              <a:t>6</a:t>
            </a:fld>
            <a:endParaRPr lang="en-GB"/>
          </a:p>
        </p:txBody>
      </p:sp>
    </p:spTree>
    <p:extLst>
      <p:ext uri="{BB962C8B-B14F-4D97-AF65-F5344CB8AC3E}">
        <p14:creationId xmlns:p14="http://schemas.microsoft.com/office/powerpoint/2010/main" val="3465083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06719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1665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584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44421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404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7669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0693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5286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2177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54007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52242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149606911"/>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apa.org/monitor/2018/12/working-older-adults" TargetMode="External"/><Relationship Id="rId2" Type="http://schemas.openxmlformats.org/officeDocument/2006/relationships/hyperlink" Target="https://www.britannica.com/science/psych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FA9D0B-384C-1341-AB68-CE6A430FFBB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6250" b="6250"/>
          <a:stretch/>
        </p:blipFill>
        <p:spPr>
          <a:xfrm>
            <a:off x="20" y="4431"/>
            <a:ext cx="12200944" cy="6884884"/>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p:cNvSpPr>
            <a:spLocks noGrp="1"/>
          </p:cNvSpPr>
          <p:nvPr>
            <p:ph type="ctrTitle"/>
          </p:nvPr>
        </p:nvSpPr>
        <p:spPr>
          <a:xfrm>
            <a:off x="70849" y="969224"/>
            <a:ext cx="6038596" cy="2492546"/>
          </a:xfrm>
        </p:spPr>
        <p:txBody>
          <a:bodyPr vert="horz" wrap="square" lIns="0" tIns="0" rIns="0" bIns="0" rtlCol="0" anchor="ctr" anchorCtr="0">
            <a:noAutofit/>
          </a:bodyPr>
          <a:lstStyle/>
          <a:p>
            <a:r>
              <a:rPr lang="en-GB" sz="3600" b="1" dirty="0">
                <a:solidFill>
                  <a:schemeClr val="bg2"/>
                </a:solidFill>
                <a:latin typeface="Arial"/>
                <a:cs typeface="Arial"/>
              </a:rPr>
              <a:t>Why is psychology important when working as </a:t>
            </a:r>
            <a:br>
              <a:rPr lang="en-US" sz="3600" b="1" dirty="0">
                <a:solidFill>
                  <a:schemeClr val="bg2"/>
                </a:solidFill>
                <a:latin typeface="Arial"/>
                <a:cs typeface="Arial"/>
              </a:rPr>
            </a:br>
            <a:r>
              <a:rPr lang="en-US" sz="3600" b="1" dirty="0">
                <a:solidFill>
                  <a:schemeClr val="bg2"/>
                </a:solidFill>
                <a:latin typeface="Arial"/>
                <a:cs typeface="Arial"/>
              </a:rPr>
              <a:t>Health care assistant working with older adults</a:t>
            </a:r>
            <a:r>
              <a:rPr lang="en-GB" sz="3600" b="1" dirty="0">
                <a:solidFill>
                  <a:schemeClr val="bg2"/>
                </a:solidFill>
                <a:latin typeface="Arial"/>
                <a:cs typeface="Arial"/>
              </a:rPr>
              <a:t>?</a:t>
            </a:r>
            <a:endParaRPr lang="en-US" sz="3600" b="1" dirty="0">
              <a:solidFill>
                <a:schemeClr val="bg2"/>
              </a:solidFill>
            </a:endParaRPr>
          </a:p>
        </p:txBody>
      </p:sp>
      <p:sp>
        <p:nvSpPr>
          <p:cNvPr id="3" name="Subtitle 2"/>
          <p:cNvSpPr>
            <a:spLocks noGrp="1"/>
          </p:cNvSpPr>
          <p:nvPr>
            <p:ph type="subTitle" idx="1"/>
          </p:nvPr>
        </p:nvSpPr>
        <p:spPr>
          <a:xfrm>
            <a:off x="258739" y="4091357"/>
            <a:ext cx="5850706" cy="2346781"/>
          </a:xfrm>
        </p:spPr>
        <p:txBody>
          <a:bodyPr vert="horz" lIns="0" tIns="0" rIns="0" bIns="0" rtlCol="0" anchor="t">
            <a:normAutofit/>
          </a:bodyPr>
          <a:lstStyle/>
          <a:p>
            <a:pPr algn="l"/>
            <a:endParaRPr lang="en-GB" sz="1800" b="1" dirty="0">
              <a:solidFill>
                <a:schemeClr val="tx1"/>
              </a:solidFill>
            </a:endParaRPr>
          </a:p>
          <a:p>
            <a:pPr algn="l"/>
            <a:r>
              <a:rPr lang="en-GB" sz="1400" b="1" dirty="0">
                <a:solidFill>
                  <a:schemeClr val="bg2"/>
                </a:solidFill>
                <a:latin typeface="Arial"/>
                <a:cs typeface="Arial"/>
              </a:rPr>
              <a:t>Module: Psychology for Health and Social Care (BMHP4003)</a:t>
            </a:r>
          </a:p>
          <a:p>
            <a:pPr algn="l"/>
            <a:r>
              <a:rPr lang="en-GB" sz="1400" b="1" dirty="0">
                <a:solidFill>
                  <a:schemeClr val="bg2"/>
                </a:solidFill>
                <a:latin typeface="Arial"/>
                <a:cs typeface="Arial"/>
              </a:rPr>
              <a:t>Name: Corina Radu</a:t>
            </a:r>
            <a:endParaRPr lang="en-US" sz="1400" b="1" dirty="0">
              <a:solidFill>
                <a:schemeClr val="bg2"/>
              </a:solidFill>
              <a:latin typeface="Arial"/>
              <a:cs typeface="Arial"/>
            </a:endParaRPr>
          </a:p>
          <a:p>
            <a:pPr algn="l"/>
            <a:r>
              <a:rPr lang="en-GB" sz="1400" b="1" dirty="0">
                <a:solidFill>
                  <a:schemeClr val="bg2"/>
                </a:solidFill>
                <a:latin typeface="Arial"/>
                <a:cs typeface="Arial"/>
              </a:rPr>
              <a:t>Student ID: 2117956 </a:t>
            </a:r>
          </a:p>
          <a:p>
            <a:pPr algn="l"/>
            <a:r>
              <a:rPr lang="en-GB" sz="1400" b="1" dirty="0">
                <a:solidFill>
                  <a:schemeClr val="bg2"/>
                </a:solidFill>
                <a:latin typeface="Arial"/>
                <a:cs typeface="Arial"/>
              </a:rPr>
              <a:t>Lecturer: Alice Clyton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6E402D49-DBC0-A09C-1BFC-7D7AEA31B0D9}"/>
              </a:ext>
            </a:extLst>
          </p:cNvPr>
          <p:cNvSpPr>
            <a:spLocks noGrp="1"/>
          </p:cNvSpPr>
          <p:nvPr>
            <p:ph type="title"/>
          </p:nvPr>
        </p:nvSpPr>
        <p:spPr>
          <a:xfrm>
            <a:off x="2060147" y="335902"/>
            <a:ext cx="8071706" cy="886407"/>
          </a:xfrm>
        </p:spPr>
        <p:txBody>
          <a:bodyPr vert="horz" lIns="91440" tIns="45720" rIns="91440" bIns="45720" rtlCol="0" anchor="b">
            <a:normAutofit/>
          </a:bodyPr>
          <a:lstStyle/>
          <a:p>
            <a:pPr algn="ctr"/>
            <a:r>
              <a:rPr lang="en-US" b="1" dirty="0">
                <a:solidFill>
                  <a:schemeClr val="bg2"/>
                </a:solidFill>
                <a:latin typeface="Arial"/>
                <a:cs typeface="Arial"/>
              </a:rPr>
              <a:t>Agenda</a:t>
            </a:r>
            <a:endParaRPr lang="en-US" kern="1200" dirty="0">
              <a:solidFill>
                <a:schemeClr val="bg1"/>
              </a:solidFill>
              <a:latin typeface="+mj-lt"/>
              <a:ea typeface="+mj-ea"/>
              <a:cs typeface="+mj-cs"/>
            </a:endParaRPr>
          </a:p>
        </p:txBody>
      </p:sp>
      <p:cxnSp>
        <p:nvCxnSpPr>
          <p:cNvPr id="9" name="Straight Connector 8">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6E7A617-2FAB-64F1-23A7-0D7A9339CCBC}"/>
              </a:ext>
            </a:extLst>
          </p:cNvPr>
          <p:cNvSpPr txBox="1"/>
          <p:nvPr/>
        </p:nvSpPr>
        <p:spPr>
          <a:xfrm>
            <a:off x="1212979" y="1729211"/>
            <a:ext cx="2463281"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Introduction</a:t>
            </a:r>
          </a:p>
        </p:txBody>
      </p:sp>
      <p:sp>
        <p:nvSpPr>
          <p:cNvPr id="5" name="TextBox 4">
            <a:extLst>
              <a:ext uri="{FF2B5EF4-FFF2-40B4-BE49-F238E27FC236}">
                <a16:creationId xmlns:a16="http://schemas.microsoft.com/office/drawing/2014/main" id="{B87CD189-9AE9-E912-6FE3-0DC9370CF125}"/>
              </a:ext>
            </a:extLst>
          </p:cNvPr>
          <p:cNvSpPr txBox="1"/>
          <p:nvPr/>
        </p:nvSpPr>
        <p:spPr>
          <a:xfrm>
            <a:off x="1170571" y="3168039"/>
            <a:ext cx="463099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Why positive psychology is necessary?</a:t>
            </a:r>
          </a:p>
        </p:txBody>
      </p:sp>
      <p:sp>
        <p:nvSpPr>
          <p:cNvPr id="6" name="TextBox 5">
            <a:extLst>
              <a:ext uri="{FF2B5EF4-FFF2-40B4-BE49-F238E27FC236}">
                <a16:creationId xmlns:a16="http://schemas.microsoft.com/office/drawing/2014/main" id="{B879A8CD-6411-AAC7-8B73-45EEA76B63A1}"/>
              </a:ext>
            </a:extLst>
          </p:cNvPr>
          <p:cNvSpPr txBox="1"/>
          <p:nvPr/>
        </p:nvSpPr>
        <p:spPr>
          <a:xfrm>
            <a:off x="1212980" y="2441878"/>
            <a:ext cx="3349188"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What does psychology mean?</a:t>
            </a:r>
          </a:p>
        </p:txBody>
      </p:sp>
      <p:sp>
        <p:nvSpPr>
          <p:cNvPr id="8" name="TextBox 7">
            <a:extLst>
              <a:ext uri="{FF2B5EF4-FFF2-40B4-BE49-F238E27FC236}">
                <a16:creationId xmlns:a16="http://schemas.microsoft.com/office/drawing/2014/main" id="{4B184887-695F-2E9E-5BA5-0502EBD3F9B3}"/>
              </a:ext>
            </a:extLst>
          </p:cNvPr>
          <p:cNvSpPr txBox="1"/>
          <p:nvPr/>
        </p:nvSpPr>
        <p:spPr>
          <a:xfrm>
            <a:off x="1212980" y="3894200"/>
            <a:ext cx="6100916"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Erikson lifespan development</a:t>
            </a:r>
          </a:p>
        </p:txBody>
      </p:sp>
      <p:sp>
        <p:nvSpPr>
          <p:cNvPr id="12" name="TextBox 11">
            <a:extLst>
              <a:ext uri="{FF2B5EF4-FFF2-40B4-BE49-F238E27FC236}">
                <a16:creationId xmlns:a16="http://schemas.microsoft.com/office/drawing/2014/main" id="{B21A7D4D-CE44-2BDB-3256-2072C740A87B}"/>
              </a:ext>
            </a:extLst>
          </p:cNvPr>
          <p:cNvSpPr txBox="1"/>
          <p:nvPr/>
        </p:nvSpPr>
        <p:spPr>
          <a:xfrm>
            <a:off x="1212979" y="4593374"/>
            <a:ext cx="8186659" cy="369332"/>
          </a:xfrm>
          <a:prstGeom prst="rect">
            <a:avLst/>
          </a:prstGeom>
          <a:noFill/>
        </p:spPr>
        <p:txBody>
          <a:bodyPr wrap="square">
            <a:spAutoFit/>
          </a:bodyPr>
          <a:lstStyle/>
          <a:p>
            <a:r>
              <a:rPr lang="en-US" sz="1800" b="1" dirty="0">
                <a:solidFill>
                  <a:schemeClr val="bg2"/>
                </a:solidFill>
                <a:latin typeface="Arial"/>
                <a:cs typeface="Arial"/>
              </a:rPr>
              <a:t>Health care assistant working with older adults – role and importance</a:t>
            </a:r>
            <a:endParaRPr lang="en-US" dirty="0"/>
          </a:p>
        </p:txBody>
      </p:sp>
    </p:spTree>
    <p:extLst>
      <p:ext uri="{BB962C8B-B14F-4D97-AF65-F5344CB8AC3E}">
        <p14:creationId xmlns:p14="http://schemas.microsoft.com/office/powerpoint/2010/main" val="3616734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6E402D49-DBC0-A09C-1BFC-7D7AEA31B0D9}"/>
              </a:ext>
            </a:extLst>
          </p:cNvPr>
          <p:cNvSpPr>
            <a:spLocks noGrp="1"/>
          </p:cNvSpPr>
          <p:nvPr>
            <p:ph type="title"/>
          </p:nvPr>
        </p:nvSpPr>
        <p:spPr>
          <a:xfrm>
            <a:off x="2060147" y="171641"/>
            <a:ext cx="8071706" cy="886407"/>
          </a:xfrm>
        </p:spPr>
        <p:txBody>
          <a:bodyPr vert="horz" lIns="91440" tIns="45720" rIns="91440" bIns="45720" rtlCol="0" anchor="b">
            <a:normAutofit/>
          </a:bodyPr>
          <a:lstStyle/>
          <a:p>
            <a:pPr algn="ctr"/>
            <a:r>
              <a:rPr lang="en-US" b="1" dirty="0">
                <a:solidFill>
                  <a:schemeClr val="bg2"/>
                </a:solidFill>
                <a:latin typeface="Arial"/>
                <a:cs typeface="Arial"/>
              </a:rPr>
              <a:t>Introduction</a:t>
            </a:r>
            <a:endParaRPr lang="en-US" kern="1200" dirty="0">
              <a:solidFill>
                <a:schemeClr val="bg1"/>
              </a:solidFill>
              <a:latin typeface="+mj-lt"/>
              <a:ea typeface="+mj-ea"/>
              <a:cs typeface="+mj-cs"/>
            </a:endParaRPr>
          </a:p>
        </p:txBody>
      </p:sp>
      <p:cxnSp>
        <p:nvCxnSpPr>
          <p:cNvPr id="9" name="Straight Connector 8">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87CD189-9AE9-E912-6FE3-0DC9370CF125}"/>
              </a:ext>
            </a:extLst>
          </p:cNvPr>
          <p:cNvSpPr txBox="1"/>
          <p:nvPr/>
        </p:nvSpPr>
        <p:spPr>
          <a:xfrm>
            <a:off x="966120" y="3399251"/>
            <a:ext cx="6653878" cy="523220"/>
          </a:xfrm>
          <a:prstGeom prst="rect">
            <a:avLst/>
          </a:prstGeom>
          <a:noFill/>
        </p:spPr>
        <p:txBody>
          <a:bodyPr wrap="square" rtlCol="0">
            <a:spAutoFit/>
          </a:bodyPr>
          <a:lstStyle/>
          <a:p>
            <a:r>
              <a:rPr lang="en-GB" sz="2800" dirty="0">
                <a:solidFill>
                  <a:srgbClr val="FF0000"/>
                </a:solidFill>
                <a:latin typeface="Arial" panose="020B0604020202020204" pitchFamily="34" charset="0"/>
                <a:cs typeface="Arial" panose="020B0604020202020204" pitchFamily="34" charset="0"/>
              </a:rPr>
              <a:t>Why positive psychology is necessary?</a:t>
            </a:r>
          </a:p>
        </p:txBody>
      </p:sp>
      <p:sp>
        <p:nvSpPr>
          <p:cNvPr id="6" name="TextBox 5">
            <a:extLst>
              <a:ext uri="{FF2B5EF4-FFF2-40B4-BE49-F238E27FC236}">
                <a16:creationId xmlns:a16="http://schemas.microsoft.com/office/drawing/2014/main" id="{B879A8CD-6411-AAC7-8B73-45EEA76B63A1}"/>
              </a:ext>
            </a:extLst>
          </p:cNvPr>
          <p:cNvSpPr txBox="1"/>
          <p:nvPr/>
        </p:nvSpPr>
        <p:spPr>
          <a:xfrm>
            <a:off x="866741" y="1112264"/>
            <a:ext cx="6753257" cy="2462213"/>
          </a:xfrm>
          <a:prstGeom prst="rect">
            <a:avLst/>
          </a:prstGeom>
          <a:noFill/>
        </p:spPr>
        <p:txBody>
          <a:bodyPr wrap="square" rtlCol="0">
            <a:spAutoFit/>
          </a:bodyPr>
          <a:lstStyle/>
          <a:p>
            <a:r>
              <a:rPr lang="en-GB" sz="2800" dirty="0">
                <a:solidFill>
                  <a:srgbClr val="FF0000"/>
                </a:solidFill>
                <a:latin typeface="Arial" panose="020B0604020202020204" pitchFamily="34" charset="0"/>
                <a:cs typeface="Arial" panose="020B0604020202020204" pitchFamily="34" charset="0"/>
              </a:rPr>
              <a:t>What does psychology mean?</a:t>
            </a:r>
          </a:p>
          <a:p>
            <a:endParaRPr lang="en-GB" dirty="0">
              <a:solidFill>
                <a:schemeClr val="bg1"/>
              </a:solidFill>
              <a:latin typeface="Arial" panose="020B0604020202020204" pitchFamily="34" charset="0"/>
              <a:cs typeface="Arial" panose="020B0604020202020204" pitchFamily="34" charset="0"/>
            </a:endParaRPr>
          </a:p>
          <a:p>
            <a:pPr marL="285750" indent="-285750">
              <a:buFontTx/>
              <a:buChar char="-"/>
            </a:pPr>
            <a:r>
              <a:rPr lang="en-GB" dirty="0">
                <a:solidFill>
                  <a:schemeClr val="bg1"/>
                </a:solidFill>
                <a:latin typeface="Arial" panose="020B0604020202020204" pitchFamily="34" charset="0"/>
                <a:cs typeface="Arial" panose="020B0604020202020204" pitchFamily="34" charset="0"/>
              </a:rPr>
              <a:t>science focused on activities and individual relations to the environment (Woodworth, 1963)</a:t>
            </a:r>
          </a:p>
          <a:p>
            <a:endParaRPr lang="en-GB" dirty="0">
              <a:solidFill>
                <a:schemeClr val="bg1"/>
              </a:solidFill>
              <a:latin typeface="Arial" panose="020B0604020202020204" pitchFamily="34" charset="0"/>
              <a:cs typeface="Arial" panose="020B0604020202020204" pitchFamily="34" charset="0"/>
            </a:endParaRPr>
          </a:p>
          <a:p>
            <a:pPr marL="285750" indent="-285750">
              <a:buFontTx/>
              <a:buChar char="-"/>
            </a:pPr>
            <a:r>
              <a:rPr lang="en-GB" dirty="0">
                <a:solidFill>
                  <a:schemeClr val="bg1"/>
                </a:solidFill>
                <a:latin typeface="Arial" panose="020B0604020202020204" pitchFamily="34" charset="0"/>
                <a:cs typeface="Arial" panose="020B0604020202020204" pitchFamily="34" charset="0"/>
              </a:rPr>
              <a:t> science of mental activity of an organism (Guilford, 1953)</a:t>
            </a: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B5C5D3B-F5FF-B45C-83C2-BBBB714042EF}"/>
              </a:ext>
            </a:extLst>
          </p:cNvPr>
          <p:cNvPicPr>
            <a:picLocks noChangeAspect="1"/>
          </p:cNvPicPr>
          <p:nvPr/>
        </p:nvPicPr>
        <p:blipFill>
          <a:blip r:embed="rId3"/>
          <a:stretch>
            <a:fillRect/>
          </a:stretch>
        </p:blipFill>
        <p:spPr>
          <a:xfrm>
            <a:off x="9094859" y="185358"/>
            <a:ext cx="2288357" cy="1629464"/>
          </a:xfrm>
          <a:prstGeom prst="rect">
            <a:avLst/>
          </a:prstGeom>
        </p:spPr>
      </p:pic>
      <p:sp>
        <p:nvSpPr>
          <p:cNvPr id="10" name="TextBox 9">
            <a:extLst>
              <a:ext uri="{FF2B5EF4-FFF2-40B4-BE49-F238E27FC236}">
                <a16:creationId xmlns:a16="http://schemas.microsoft.com/office/drawing/2014/main" id="{4B38E784-27D5-3C81-4411-CACC48518ADA}"/>
              </a:ext>
            </a:extLst>
          </p:cNvPr>
          <p:cNvSpPr txBox="1"/>
          <p:nvPr/>
        </p:nvSpPr>
        <p:spPr>
          <a:xfrm>
            <a:off x="8100233" y="2097149"/>
            <a:ext cx="4373222" cy="1477328"/>
          </a:xfrm>
          <a:prstGeom prst="rect">
            <a:avLst/>
          </a:prstGeom>
          <a:noFill/>
        </p:spPr>
        <p:txBody>
          <a:bodyPr wrap="square" rtlCol="0">
            <a:spAutoFit/>
          </a:bodyPr>
          <a:lstStyle/>
          <a:p>
            <a:r>
              <a:rPr lang="en-US" dirty="0">
                <a:solidFill>
                  <a:schemeClr val="bg1"/>
                </a:solidFill>
              </a:rPr>
              <a:t>Derived from the association of two Greek words: </a:t>
            </a:r>
          </a:p>
          <a:p>
            <a:endParaRPr lang="en-US" dirty="0">
              <a:solidFill>
                <a:schemeClr val="bg1"/>
              </a:solidFill>
            </a:endParaRPr>
          </a:p>
          <a:p>
            <a:pPr marL="285750" indent="-285750">
              <a:buFontTx/>
              <a:buChar char="-"/>
            </a:pPr>
            <a:r>
              <a:rPr lang="en-US" i="1" dirty="0">
                <a:solidFill>
                  <a:srgbClr val="FF0000"/>
                </a:solidFill>
              </a:rPr>
              <a:t>psyche</a:t>
            </a:r>
            <a:r>
              <a:rPr lang="en-US" dirty="0">
                <a:solidFill>
                  <a:schemeClr val="bg1"/>
                </a:solidFill>
              </a:rPr>
              <a:t> =&gt; mind or soul</a:t>
            </a:r>
          </a:p>
          <a:p>
            <a:pPr marL="285750" indent="-285750">
              <a:buFontTx/>
              <a:buChar char="-"/>
            </a:pPr>
            <a:r>
              <a:rPr lang="en-US" dirty="0">
                <a:solidFill>
                  <a:srgbClr val="FF0000"/>
                </a:solidFill>
              </a:rPr>
              <a:t> </a:t>
            </a:r>
            <a:r>
              <a:rPr lang="en-US" i="1" dirty="0">
                <a:solidFill>
                  <a:srgbClr val="FF0000"/>
                </a:solidFill>
              </a:rPr>
              <a:t>logos</a:t>
            </a:r>
            <a:r>
              <a:rPr lang="en-US" dirty="0">
                <a:solidFill>
                  <a:srgbClr val="FF0000"/>
                </a:solidFill>
              </a:rPr>
              <a:t>  </a:t>
            </a:r>
            <a:r>
              <a:rPr lang="en-US" dirty="0">
                <a:solidFill>
                  <a:schemeClr val="bg1"/>
                </a:solidFill>
              </a:rPr>
              <a:t>=&gt;  science </a:t>
            </a:r>
          </a:p>
        </p:txBody>
      </p:sp>
      <p:pic>
        <p:nvPicPr>
          <p:cNvPr id="13" name="Picture 12">
            <a:extLst>
              <a:ext uri="{FF2B5EF4-FFF2-40B4-BE49-F238E27FC236}">
                <a16:creationId xmlns:a16="http://schemas.microsoft.com/office/drawing/2014/main" id="{7E45F63C-A9FE-B71A-D4DD-1D7722A2A495}"/>
              </a:ext>
            </a:extLst>
          </p:cNvPr>
          <p:cNvPicPr>
            <a:picLocks noChangeAspect="1"/>
          </p:cNvPicPr>
          <p:nvPr/>
        </p:nvPicPr>
        <p:blipFill>
          <a:blip r:embed="rId4"/>
          <a:stretch>
            <a:fillRect/>
          </a:stretch>
        </p:blipFill>
        <p:spPr>
          <a:xfrm>
            <a:off x="910541" y="4051430"/>
            <a:ext cx="3570687" cy="1964444"/>
          </a:xfrm>
          <a:prstGeom prst="rect">
            <a:avLst/>
          </a:prstGeom>
        </p:spPr>
      </p:pic>
      <p:sp>
        <p:nvSpPr>
          <p:cNvPr id="14" name="TextBox 13">
            <a:extLst>
              <a:ext uri="{FF2B5EF4-FFF2-40B4-BE49-F238E27FC236}">
                <a16:creationId xmlns:a16="http://schemas.microsoft.com/office/drawing/2014/main" id="{D8C3BB94-893E-8AE5-B432-02428ED76254}"/>
              </a:ext>
            </a:extLst>
          </p:cNvPr>
          <p:cNvSpPr txBox="1"/>
          <p:nvPr/>
        </p:nvSpPr>
        <p:spPr>
          <a:xfrm>
            <a:off x="1724330" y="5969084"/>
            <a:ext cx="2340864" cy="369332"/>
          </a:xfrm>
          <a:prstGeom prst="rect">
            <a:avLst/>
          </a:prstGeom>
          <a:noFill/>
        </p:spPr>
        <p:txBody>
          <a:bodyPr wrap="square" rtlCol="0">
            <a:spAutoFit/>
          </a:bodyPr>
          <a:lstStyle/>
          <a:p>
            <a:r>
              <a:rPr lang="en-US" dirty="0">
                <a:solidFill>
                  <a:schemeClr val="bg1"/>
                </a:solidFill>
              </a:rPr>
              <a:t>Glass (2018)</a:t>
            </a:r>
          </a:p>
        </p:txBody>
      </p:sp>
      <p:sp>
        <p:nvSpPr>
          <p:cNvPr id="16" name="TextBox 15">
            <a:extLst>
              <a:ext uri="{FF2B5EF4-FFF2-40B4-BE49-F238E27FC236}">
                <a16:creationId xmlns:a16="http://schemas.microsoft.com/office/drawing/2014/main" id="{8696C1C2-24F4-4184-84DB-49FB0A962F1E}"/>
              </a:ext>
            </a:extLst>
          </p:cNvPr>
          <p:cNvSpPr txBox="1"/>
          <p:nvPr/>
        </p:nvSpPr>
        <p:spPr>
          <a:xfrm>
            <a:off x="4780935" y="4504911"/>
            <a:ext cx="6238566" cy="1477328"/>
          </a:xfrm>
          <a:prstGeom prst="rect">
            <a:avLst/>
          </a:prstGeom>
          <a:noFill/>
        </p:spPr>
        <p:txBody>
          <a:bodyPr wrap="square">
            <a:spAutoFit/>
          </a:bodyPr>
          <a:lstStyle/>
          <a:p>
            <a:pPr algn="ctr"/>
            <a:r>
              <a:rPr lang="en-US" b="0" i="0" dirty="0">
                <a:solidFill>
                  <a:schemeClr val="bg1"/>
                </a:solidFill>
                <a:effectLst/>
                <a:latin typeface="source-serif-pro"/>
              </a:rPr>
              <a:t>“the exclusive focus on pathology that has dominated so much of our discipline results in a model of the human being lacking the positive features that make life worth living.” </a:t>
            </a:r>
          </a:p>
          <a:p>
            <a:endParaRPr lang="en-US" dirty="0">
              <a:solidFill>
                <a:schemeClr val="bg1"/>
              </a:solidFill>
              <a:latin typeface="source-serif-pro"/>
            </a:endParaRPr>
          </a:p>
          <a:p>
            <a:pPr algn="ctr"/>
            <a:r>
              <a:rPr lang="en-US" dirty="0">
                <a:solidFill>
                  <a:schemeClr val="bg1"/>
                </a:solidFill>
              </a:rPr>
              <a:t>Seligman and Csikszentmihalyi (2000)</a:t>
            </a:r>
          </a:p>
        </p:txBody>
      </p:sp>
    </p:spTree>
    <p:extLst>
      <p:ext uri="{BB962C8B-B14F-4D97-AF65-F5344CB8AC3E}">
        <p14:creationId xmlns:p14="http://schemas.microsoft.com/office/powerpoint/2010/main" val="3738060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05494DE-B078-4D87-BB01-C8432061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A0576B0-CD8C-4661-95C8-A9F2CE7CD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4724288" cy="6861324"/>
          </a:xfrm>
          <a:prstGeom prst="rect">
            <a:avLst/>
          </a:prstGeom>
          <a:solidFill>
            <a:srgbClr val="000000">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FF60E2B-3919-423C-B1FF-56CDE668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rgbClr val="000000">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402D49-DBC0-A09C-1BFC-7D7AEA31B0D9}"/>
              </a:ext>
            </a:extLst>
          </p:cNvPr>
          <p:cNvSpPr>
            <a:spLocks noGrp="1"/>
          </p:cNvSpPr>
          <p:nvPr>
            <p:ph type="title"/>
          </p:nvPr>
        </p:nvSpPr>
        <p:spPr>
          <a:xfrm>
            <a:off x="804672" y="1122363"/>
            <a:ext cx="3308130" cy="2387600"/>
          </a:xfrm>
        </p:spPr>
        <p:txBody>
          <a:bodyPr vert="horz" lIns="91440" tIns="45720" rIns="91440" bIns="45720" rtlCol="0" anchor="b">
            <a:normAutofit fontScale="90000"/>
          </a:bodyPr>
          <a:lstStyle/>
          <a:p>
            <a:r>
              <a:rPr lang="en-US" sz="4600" kern="1200" dirty="0">
                <a:solidFill>
                  <a:srgbClr val="FFFFFF"/>
                </a:solidFill>
                <a:latin typeface="+mj-lt"/>
                <a:ea typeface="+mj-ea"/>
                <a:cs typeface="+mj-cs"/>
              </a:rPr>
              <a:t>Erikson lifespan development (1/2)</a:t>
            </a:r>
          </a:p>
        </p:txBody>
      </p:sp>
      <p:pic>
        <p:nvPicPr>
          <p:cNvPr id="4" name="Picture 3">
            <a:extLst>
              <a:ext uri="{FF2B5EF4-FFF2-40B4-BE49-F238E27FC236}">
                <a16:creationId xmlns:a16="http://schemas.microsoft.com/office/drawing/2014/main" id="{0446091D-DC76-12CC-0B02-122AEB2F9647}"/>
              </a:ext>
            </a:extLst>
          </p:cNvPr>
          <p:cNvPicPr>
            <a:picLocks noChangeAspect="1"/>
          </p:cNvPicPr>
          <p:nvPr/>
        </p:nvPicPr>
        <p:blipFill>
          <a:blip r:embed="rId3"/>
          <a:stretch>
            <a:fillRect/>
          </a:stretch>
        </p:blipFill>
        <p:spPr>
          <a:xfrm>
            <a:off x="5707430" y="643467"/>
            <a:ext cx="5501428" cy="5571066"/>
          </a:xfrm>
          <a:prstGeom prst="rect">
            <a:avLst/>
          </a:prstGeom>
        </p:spPr>
      </p:pic>
    </p:spTree>
    <p:extLst>
      <p:ext uri="{BB962C8B-B14F-4D97-AF65-F5344CB8AC3E}">
        <p14:creationId xmlns:p14="http://schemas.microsoft.com/office/powerpoint/2010/main" val="3918965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6E402D49-DBC0-A09C-1BFC-7D7AEA31B0D9}"/>
              </a:ext>
            </a:extLst>
          </p:cNvPr>
          <p:cNvSpPr>
            <a:spLocks noGrp="1"/>
          </p:cNvSpPr>
          <p:nvPr>
            <p:ph type="title"/>
          </p:nvPr>
        </p:nvSpPr>
        <p:spPr>
          <a:xfrm>
            <a:off x="648244" y="9043"/>
            <a:ext cx="11480797" cy="1485437"/>
          </a:xfrm>
        </p:spPr>
        <p:txBody>
          <a:bodyPr vert="horz" lIns="91440" tIns="45720" rIns="91440" bIns="45720" rtlCol="0" anchor="b">
            <a:normAutofit/>
          </a:bodyPr>
          <a:lstStyle/>
          <a:p>
            <a:pPr algn="ctr"/>
            <a:r>
              <a:rPr lang="en-US" kern="1200" dirty="0">
                <a:solidFill>
                  <a:schemeClr val="bg1"/>
                </a:solidFill>
                <a:latin typeface="Arial" panose="020B0604020202020204" pitchFamily="34" charset="0"/>
                <a:cs typeface="Arial" panose="020B0604020202020204" pitchFamily="34" charset="0"/>
              </a:rPr>
              <a:t>Erikson lifespan development (2/2)</a:t>
            </a:r>
            <a:br>
              <a:rPr lang="en-US" kern="1200" dirty="0">
                <a:solidFill>
                  <a:schemeClr val="bg1"/>
                </a:solidFill>
                <a:latin typeface="Arial" panose="020B0604020202020204" pitchFamily="34" charset="0"/>
                <a:cs typeface="Arial" panose="020B0604020202020204" pitchFamily="34" charset="0"/>
              </a:rPr>
            </a:br>
            <a:r>
              <a:rPr lang="en-US" sz="1000" kern="1200" dirty="0">
                <a:solidFill>
                  <a:schemeClr val="bg1"/>
                </a:solidFill>
                <a:latin typeface="Arial" panose="020B0604020202020204" pitchFamily="34" charset="0"/>
                <a:cs typeface="Arial" panose="020B0604020202020204" pitchFamily="34" charset="0"/>
              </a:rPr>
              <a:t>\</a:t>
            </a:r>
            <a:br>
              <a:rPr lang="en-US" kern="1200" dirty="0">
                <a:solidFill>
                  <a:schemeClr val="bg1"/>
                </a:solidFill>
                <a:latin typeface="Arial" panose="020B0604020202020204" pitchFamily="34" charset="0"/>
                <a:cs typeface="Arial" panose="020B0604020202020204" pitchFamily="34" charset="0"/>
              </a:rPr>
            </a:br>
            <a:r>
              <a:rPr lang="en-US" sz="2700" kern="1200" dirty="0">
                <a:solidFill>
                  <a:srgbClr val="FF0000"/>
                </a:solidFill>
                <a:latin typeface="Arial" panose="020B0604020202020204" pitchFamily="34" charset="0"/>
                <a:cs typeface="Arial" panose="020B0604020202020204" pitchFamily="34" charset="0"/>
              </a:rPr>
              <a:t>Ego Integrity vs. Despair in Psychosocial Development</a:t>
            </a:r>
          </a:p>
        </p:txBody>
      </p:sp>
      <p:cxnSp>
        <p:nvCxnSpPr>
          <p:cNvPr id="9" name="Straight Connector 8">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7049A7A-91A6-004E-6F11-19FAB66CA65A}"/>
              </a:ext>
            </a:extLst>
          </p:cNvPr>
          <p:cNvPicPr>
            <a:picLocks noChangeAspect="1"/>
          </p:cNvPicPr>
          <p:nvPr/>
        </p:nvPicPr>
        <p:blipFill>
          <a:blip r:embed="rId3"/>
          <a:stretch>
            <a:fillRect/>
          </a:stretch>
        </p:blipFill>
        <p:spPr>
          <a:xfrm>
            <a:off x="5967706" y="1860925"/>
            <a:ext cx="6224294" cy="3954257"/>
          </a:xfrm>
          <a:prstGeom prst="rect">
            <a:avLst/>
          </a:prstGeom>
        </p:spPr>
      </p:pic>
      <p:sp>
        <p:nvSpPr>
          <p:cNvPr id="8" name="TextBox 7">
            <a:extLst>
              <a:ext uri="{FF2B5EF4-FFF2-40B4-BE49-F238E27FC236}">
                <a16:creationId xmlns:a16="http://schemas.microsoft.com/office/drawing/2014/main" id="{AC4ED55A-E5F0-4C5D-BACB-6749C852DC40}"/>
              </a:ext>
            </a:extLst>
          </p:cNvPr>
          <p:cNvSpPr txBox="1"/>
          <p:nvPr/>
        </p:nvSpPr>
        <p:spPr>
          <a:xfrm>
            <a:off x="648244" y="1360407"/>
            <a:ext cx="5382377" cy="5509200"/>
          </a:xfrm>
          <a:prstGeom prst="rect">
            <a:avLst/>
          </a:prstGeom>
          <a:noFill/>
        </p:spPr>
        <p:txBody>
          <a:bodyPr wrap="square">
            <a:spAutoFit/>
          </a:bodyPr>
          <a:lstStyle/>
          <a:p>
            <a:pPr marL="285750" indent="-285750" eaLnBrk="1" hangingPunct="1">
              <a:lnSpc>
                <a:spcPct val="150000"/>
              </a:lnSpc>
              <a:buFont typeface="Wingdings" panose="05000000000000000000" pitchFamily="2" charset="2"/>
              <a:buChar char="q"/>
            </a:pPr>
            <a:r>
              <a:rPr lang="en-US" altLang="en-US" sz="2400" dirty="0">
                <a:solidFill>
                  <a:schemeClr val="bg1"/>
                </a:solidFill>
              </a:rPr>
              <a:t>Ages 55+</a:t>
            </a:r>
          </a:p>
          <a:p>
            <a:pPr marL="285750" indent="-285750" eaLnBrk="1" hangingPunct="1">
              <a:lnSpc>
                <a:spcPct val="150000"/>
              </a:lnSpc>
              <a:buFont typeface="Wingdings" panose="05000000000000000000" pitchFamily="2" charset="2"/>
              <a:buChar char="q"/>
            </a:pPr>
            <a:r>
              <a:rPr lang="en-US" altLang="en-US" sz="2400" dirty="0">
                <a:solidFill>
                  <a:schemeClr val="bg1"/>
                </a:solidFill>
              </a:rPr>
              <a:t>Individuals start to evaluate life</a:t>
            </a:r>
          </a:p>
          <a:p>
            <a:pPr marL="285750" indent="-285750" eaLnBrk="1" hangingPunct="1">
              <a:lnSpc>
                <a:spcPct val="150000"/>
              </a:lnSpc>
              <a:buFont typeface="Wingdings" panose="05000000000000000000" pitchFamily="2" charset="2"/>
              <a:buChar char="q"/>
            </a:pPr>
            <a:r>
              <a:rPr lang="en-US" altLang="en-US" sz="2400" dirty="0">
                <a:solidFill>
                  <a:schemeClr val="bg1"/>
                </a:solidFill>
              </a:rPr>
              <a:t>The success is measured by looking back with wisdom, satisfaction but also with some regrets</a:t>
            </a:r>
          </a:p>
          <a:p>
            <a:pPr marL="285750" indent="-285750" eaLnBrk="1" hangingPunct="1">
              <a:lnSpc>
                <a:spcPct val="150000"/>
              </a:lnSpc>
              <a:buFont typeface="Wingdings" panose="05000000000000000000" pitchFamily="2" charset="2"/>
              <a:buChar char="q"/>
            </a:pPr>
            <a:r>
              <a:rPr lang="en-US" altLang="en-US" sz="2400" dirty="0">
                <a:solidFill>
                  <a:schemeClr val="bg1"/>
                </a:solidFill>
              </a:rPr>
              <a:t>The unsuccess is reviewed with frustration, anger</a:t>
            </a:r>
          </a:p>
          <a:p>
            <a:pPr marL="285750" indent="-285750" eaLnBrk="1" hangingPunct="1">
              <a:lnSpc>
                <a:spcPct val="150000"/>
              </a:lnSpc>
              <a:buFont typeface="Wingdings" panose="05000000000000000000" pitchFamily="2" charset="2"/>
              <a:buChar char="q"/>
            </a:pPr>
            <a:r>
              <a:rPr lang="en-US" altLang="en-US" sz="2400" dirty="0">
                <a:solidFill>
                  <a:schemeClr val="bg1"/>
                </a:solidFill>
              </a:rPr>
              <a:t>The basic strength of this phase is wisdom</a:t>
            </a:r>
          </a:p>
          <a:p>
            <a:pPr eaLnBrk="1" hangingPunct="1"/>
            <a:endParaRPr lang="en-US" altLang="en-US" sz="2800" dirty="0">
              <a:solidFill>
                <a:schemeClr val="bg1"/>
              </a:solidFill>
            </a:endParaRPr>
          </a:p>
        </p:txBody>
      </p:sp>
    </p:spTree>
    <p:extLst>
      <p:ext uri="{BB962C8B-B14F-4D97-AF65-F5344CB8AC3E}">
        <p14:creationId xmlns:p14="http://schemas.microsoft.com/office/powerpoint/2010/main" val="1278060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6E402D49-DBC0-A09C-1BFC-7D7AEA31B0D9}"/>
              </a:ext>
            </a:extLst>
          </p:cNvPr>
          <p:cNvSpPr>
            <a:spLocks noGrp="1"/>
          </p:cNvSpPr>
          <p:nvPr>
            <p:ph type="title"/>
          </p:nvPr>
        </p:nvSpPr>
        <p:spPr>
          <a:xfrm>
            <a:off x="1170571" y="478669"/>
            <a:ext cx="9779080" cy="543882"/>
          </a:xfrm>
        </p:spPr>
        <p:txBody>
          <a:bodyPr vert="horz" lIns="91440" tIns="45720" rIns="91440" bIns="45720" rtlCol="0" anchor="b">
            <a:normAutofit fontScale="90000"/>
          </a:bodyPr>
          <a:lstStyle/>
          <a:p>
            <a:pPr algn="ctr"/>
            <a:r>
              <a:rPr lang="en-US" sz="2800" b="1" dirty="0">
                <a:solidFill>
                  <a:schemeClr val="bg2"/>
                </a:solidFill>
                <a:latin typeface="Arial"/>
                <a:cs typeface="Arial"/>
              </a:rPr>
              <a:t>Health care assistant working with older adults – role and importance</a:t>
            </a:r>
            <a:endParaRPr lang="en-US" sz="1100" dirty="0"/>
          </a:p>
        </p:txBody>
      </p:sp>
      <p:cxnSp>
        <p:nvCxnSpPr>
          <p:cNvPr id="9" name="Straight Connector 8">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88376F8-A9ED-BC3D-69E1-E43AF7EED187}"/>
              </a:ext>
            </a:extLst>
          </p:cNvPr>
          <p:cNvSpPr txBox="1"/>
          <p:nvPr/>
        </p:nvSpPr>
        <p:spPr>
          <a:xfrm>
            <a:off x="913817" y="1150298"/>
            <a:ext cx="10949651" cy="4974439"/>
          </a:xfrm>
          <a:prstGeom prst="rect">
            <a:avLst/>
          </a:prstGeom>
          <a:noFill/>
        </p:spPr>
        <p:txBody>
          <a:bodyPr wrap="square">
            <a:spAutoFit/>
          </a:bodyPr>
          <a:lstStyle/>
          <a:p>
            <a:pPr marL="0" marR="0">
              <a:lnSpc>
                <a:spcPct val="107000"/>
              </a:lnSpc>
              <a:spcBef>
                <a:spcPts val="0"/>
              </a:spcBef>
              <a:spcAft>
                <a:spcPts val="800"/>
              </a:spcAf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developments of biomedical and behavioral sciences determined the integration of medical practice to the biopsychosocial approach.</a:t>
            </a:r>
          </a:p>
          <a:p>
            <a:pPr marL="0" marR="0">
              <a:lnSpc>
                <a:spcPct val="107000"/>
              </a:lnSpc>
              <a:spcBef>
                <a:spcPts val="0"/>
              </a:spcBef>
              <a:spcAft>
                <a:spcPts val="800"/>
              </a:spcAf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Thus, dealing with health and illness is replaced with the approach when health is understood as the state of complete well-being from three perspectives: physical, psychological, and social.</a:t>
            </a:r>
          </a:p>
          <a:p>
            <a:pPr marL="0" marR="0">
              <a:lnSpc>
                <a:spcPct val="107000"/>
              </a:lnSpc>
              <a:spcBef>
                <a:spcPts val="0"/>
              </a:spcBef>
              <a:spcAft>
                <a:spcPts val="800"/>
              </a:spcAf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Psychology, as a behavioral health discipline, is the important component of biopsychosocial practice and owns a key role in differentiating between health and illness.</a:t>
            </a:r>
          </a:p>
          <a:p>
            <a:pPr marL="0" marR="0">
              <a:lnSpc>
                <a:spcPct val="107000"/>
              </a:lnSpc>
              <a:spcBef>
                <a:spcPts val="0"/>
              </a:spcBef>
              <a:spcAft>
                <a:spcPts val="800"/>
              </a:spcAf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Clinical involvement of psychologists as health providers covers various aspects of:</a:t>
            </a:r>
          </a:p>
          <a:p>
            <a:pPr marL="342900" marR="0" lvl="0" indent="-342900">
              <a:lnSpc>
                <a:spcPct val="107000"/>
              </a:lnSpc>
              <a:spcBef>
                <a:spcPts val="0"/>
              </a:spcBef>
              <a:spcAft>
                <a:spcPts val="0"/>
              </a:spcAft>
              <a:buFont typeface="Calibri" panose="020F0502020204030204" pitchFamily="34" charset="0"/>
              <a:buChar char="-"/>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care giving</a:t>
            </a:r>
          </a:p>
          <a:p>
            <a:pPr marL="342900" marR="0" lvl="0" indent="-342900">
              <a:lnSpc>
                <a:spcPct val="107000"/>
              </a:lnSpc>
              <a:spcBef>
                <a:spcPts val="0"/>
              </a:spcBef>
              <a:spcAft>
                <a:spcPts val="0"/>
              </a:spcAft>
              <a:buFont typeface="Calibri" panose="020F0502020204030204" pitchFamily="34" charset="0"/>
              <a:buChar char="-"/>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promote healthy behavior</a:t>
            </a:r>
          </a:p>
          <a:p>
            <a:pPr marL="342900" marR="0" lvl="0" indent="-342900">
              <a:lnSpc>
                <a:spcPct val="107000"/>
              </a:lnSpc>
              <a:spcBef>
                <a:spcPts val="0"/>
              </a:spcBef>
              <a:spcAft>
                <a:spcPts val="0"/>
              </a:spcAft>
              <a:buFont typeface="Calibri" panose="020F0502020204030204" pitchFamily="34" charset="0"/>
              <a:buChar char="-"/>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prevent the disease </a:t>
            </a:r>
          </a:p>
          <a:p>
            <a:pPr marL="342900" marR="0" lvl="0" indent="-342900">
              <a:lnSpc>
                <a:spcPct val="107000"/>
              </a:lnSpc>
              <a:spcBef>
                <a:spcPts val="0"/>
              </a:spcBef>
              <a:spcAft>
                <a:spcPts val="800"/>
              </a:spcAft>
              <a:buFont typeface="Calibri" panose="020F0502020204030204" pitchFamily="34" charset="0"/>
              <a:buChar char="-"/>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improve the overall life of patients</a:t>
            </a:r>
          </a:p>
          <a:p>
            <a:pPr marR="0" lvl="0">
              <a:lnSpc>
                <a:spcPct val="107000"/>
              </a:lnSpc>
              <a:spcBef>
                <a:spcPts val="0"/>
              </a:spcBef>
              <a:spcAft>
                <a:spcPts val="800"/>
              </a:spcAf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(Wahass, 2005)</a:t>
            </a:r>
          </a:p>
        </p:txBody>
      </p:sp>
      <p:pic>
        <p:nvPicPr>
          <p:cNvPr id="6" name="Picture 5">
            <a:extLst>
              <a:ext uri="{FF2B5EF4-FFF2-40B4-BE49-F238E27FC236}">
                <a16:creationId xmlns:a16="http://schemas.microsoft.com/office/drawing/2014/main" id="{7F84DF29-6418-C336-E6B6-E0BA2AE47DBB}"/>
              </a:ext>
            </a:extLst>
          </p:cNvPr>
          <p:cNvPicPr>
            <a:picLocks noChangeAspect="1"/>
          </p:cNvPicPr>
          <p:nvPr/>
        </p:nvPicPr>
        <p:blipFill>
          <a:blip r:embed="rId3"/>
          <a:stretch>
            <a:fillRect/>
          </a:stretch>
        </p:blipFill>
        <p:spPr>
          <a:xfrm>
            <a:off x="7165109" y="4299265"/>
            <a:ext cx="3241750" cy="1748406"/>
          </a:xfrm>
          <a:prstGeom prst="rect">
            <a:avLst/>
          </a:prstGeom>
        </p:spPr>
      </p:pic>
    </p:spTree>
    <p:extLst>
      <p:ext uri="{BB962C8B-B14F-4D97-AF65-F5344CB8AC3E}">
        <p14:creationId xmlns:p14="http://schemas.microsoft.com/office/powerpoint/2010/main" val="1498690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6E402D49-DBC0-A09C-1BFC-7D7AEA31B0D9}"/>
              </a:ext>
            </a:extLst>
          </p:cNvPr>
          <p:cNvSpPr>
            <a:spLocks noGrp="1"/>
          </p:cNvSpPr>
          <p:nvPr>
            <p:ph type="title"/>
          </p:nvPr>
        </p:nvSpPr>
        <p:spPr>
          <a:xfrm>
            <a:off x="2060147" y="335902"/>
            <a:ext cx="8071706" cy="886407"/>
          </a:xfrm>
        </p:spPr>
        <p:txBody>
          <a:bodyPr vert="horz" lIns="91440" tIns="45720" rIns="91440" bIns="45720" rtlCol="0" anchor="b">
            <a:normAutofit/>
          </a:bodyPr>
          <a:lstStyle/>
          <a:p>
            <a:pPr algn="ctr"/>
            <a:r>
              <a:rPr lang="en-US" sz="2800" b="1" kern="1200" dirty="0">
                <a:solidFill>
                  <a:schemeClr val="bg1"/>
                </a:solidFill>
                <a:latin typeface="Arial" panose="020B0604020202020204" pitchFamily="34" charset="0"/>
                <a:cs typeface="Arial" panose="020B0604020202020204" pitchFamily="34" charset="0"/>
              </a:rPr>
              <a:t>References</a:t>
            </a:r>
          </a:p>
        </p:txBody>
      </p:sp>
      <p:cxnSp>
        <p:nvCxnSpPr>
          <p:cNvPr id="9" name="Straight Connector 8">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D4C991D-F217-BD89-21F5-EAC29CCE76FE}"/>
              </a:ext>
            </a:extLst>
          </p:cNvPr>
          <p:cNvSpPr txBox="1"/>
          <p:nvPr/>
        </p:nvSpPr>
        <p:spPr>
          <a:xfrm>
            <a:off x="825911" y="1730477"/>
            <a:ext cx="10913805" cy="4185761"/>
          </a:xfrm>
          <a:prstGeom prst="rect">
            <a:avLst/>
          </a:prstGeom>
          <a:noFill/>
        </p:spPr>
        <p:txBody>
          <a:bodyPr wrap="square" rtlCol="0">
            <a:spAutoFit/>
          </a:bodyPr>
          <a:lstStyle/>
          <a:p>
            <a:r>
              <a:rPr lang="en-US" sz="1400" dirty="0">
                <a:solidFill>
                  <a:schemeClr val="bg1"/>
                </a:solidFill>
              </a:rPr>
              <a:t>Britannica (2022). Psychology [online} Available at: </a:t>
            </a:r>
            <a:r>
              <a:rPr lang="en-US" sz="1400" dirty="0">
                <a:solidFill>
                  <a:schemeClr val="bg1"/>
                </a:solidFill>
                <a:hlinkClick r:id="rId2"/>
              </a:rPr>
              <a:t>https://www.britannica.com/science/psychology</a:t>
            </a:r>
            <a:r>
              <a:rPr lang="en-US" sz="1400" dirty="0">
                <a:solidFill>
                  <a:schemeClr val="bg1"/>
                </a:solidFill>
              </a:rPr>
              <a:t> Accessed 02nd of October 2022 </a:t>
            </a:r>
          </a:p>
          <a:p>
            <a:endParaRPr lang="en-US" sz="1400" dirty="0">
              <a:solidFill>
                <a:schemeClr val="bg1"/>
              </a:solidFill>
            </a:endParaRPr>
          </a:p>
          <a:p>
            <a:r>
              <a:rPr lang="en-US" sz="1400" dirty="0">
                <a:solidFill>
                  <a:schemeClr val="bg1"/>
                </a:solidFill>
              </a:rPr>
              <a:t>Glass, A. (2018). What is Positive Psychology and Why Does it Matter? [online} Available at: https://medium.com/@alexglass15/what-is-positive-psychology-and-why-does-it-matter-500a97950434  Accessed 04th of October 2022 </a:t>
            </a:r>
          </a:p>
          <a:p>
            <a:r>
              <a:rPr lang="en-US" sz="1400" dirty="0">
                <a:solidFill>
                  <a:schemeClr val="bg1"/>
                </a:solidFill>
              </a:rPr>
              <a:t> </a:t>
            </a:r>
          </a:p>
          <a:p>
            <a:r>
              <a:rPr lang="en-US" sz="1400" dirty="0">
                <a:solidFill>
                  <a:schemeClr val="bg1"/>
                </a:solidFill>
              </a:rPr>
              <a:t>Novotney, A. (2018). Working with older adults [online] Available at: </a:t>
            </a:r>
            <a:r>
              <a:rPr lang="en-US" sz="1400" dirty="0">
                <a:solidFill>
                  <a:schemeClr val="bg1"/>
                </a:solidFill>
                <a:hlinkClick r:id="rId3"/>
              </a:rPr>
              <a:t>https://www.apa.org/monitor/2018/12/working-older-adults</a:t>
            </a:r>
            <a:r>
              <a:rPr lang="en-US" sz="1400" dirty="0">
                <a:solidFill>
                  <a:schemeClr val="bg1"/>
                </a:solidFill>
              </a:rPr>
              <a:t> Accessed 02nd of October 2022</a:t>
            </a:r>
          </a:p>
          <a:p>
            <a:endParaRPr lang="en-US" sz="1400" dirty="0">
              <a:solidFill>
                <a:schemeClr val="bg1"/>
              </a:solidFill>
            </a:endParaRPr>
          </a:p>
          <a:p>
            <a:r>
              <a:rPr lang="en-US" sz="1400" dirty="0">
                <a:solidFill>
                  <a:schemeClr val="bg1"/>
                </a:solidFill>
              </a:rPr>
              <a:t>Seligman, M. E., &amp; Csikszentmihalyi, M. (2000). Positive psychology: An introduction. American Psychology, 55, 5–14.</a:t>
            </a:r>
          </a:p>
          <a:p>
            <a:endParaRPr lang="en-US" sz="1400" dirty="0">
              <a:solidFill>
                <a:schemeClr val="bg1"/>
              </a:solidFill>
            </a:endParaRPr>
          </a:p>
          <a:p>
            <a:r>
              <a:rPr lang="en-US" sz="1400" dirty="0">
                <a:solidFill>
                  <a:schemeClr val="bg1"/>
                </a:solidFill>
              </a:rPr>
              <a:t>Wahass SH.(2005) The role of psychologists in health care delivery. J Family Community Med. 2005 May;12(2):63-70. PMID: 23012077; PMCID: PMC3410123.</a:t>
            </a:r>
          </a:p>
          <a:p>
            <a:endParaRPr lang="en-US" sz="1400" dirty="0">
              <a:solidFill>
                <a:schemeClr val="bg1"/>
              </a:solidFill>
            </a:endParaRPr>
          </a:p>
          <a:p>
            <a:r>
              <a:rPr lang="en-US" sz="1400" dirty="0">
                <a:solidFill>
                  <a:schemeClr val="bg1"/>
                </a:solidFill>
              </a:rPr>
              <a:t>Wilson, R. C., Guilford, J. P., &amp; Christensen, P. R. (1953). The measurement of individual differences in originality. Psychological Bulletin, 50(5), 362–370. https://doi.org/10.1037/h0060857</a:t>
            </a:r>
          </a:p>
          <a:p>
            <a:endParaRPr lang="en-US" sz="1400" dirty="0">
              <a:solidFill>
                <a:schemeClr val="bg1"/>
              </a:solidFill>
            </a:endParaRPr>
          </a:p>
          <a:p>
            <a:r>
              <a:rPr lang="en-US" sz="1400" dirty="0">
                <a:solidFill>
                  <a:schemeClr val="bg1"/>
                </a:solidFill>
              </a:rPr>
              <a:t>Woodworth, R., &amp; Marquis, D. (1963). Psychology (Psychology Revivals): A Study of Mental Life (1st ed.). Psychology Press. https://doi.org/10.4324/9781315766775</a:t>
            </a:r>
          </a:p>
          <a:p>
            <a:endParaRPr lang="en-US" sz="1400" dirty="0">
              <a:solidFill>
                <a:schemeClr val="bg1"/>
              </a:solidFill>
            </a:endParaRPr>
          </a:p>
        </p:txBody>
      </p:sp>
    </p:spTree>
    <p:extLst>
      <p:ext uri="{BB962C8B-B14F-4D97-AF65-F5344CB8AC3E}">
        <p14:creationId xmlns:p14="http://schemas.microsoft.com/office/powerpoint/2010/main" val="40292099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384</TotalTime>
  <Words>1118</Words>
  <Application>Microsoft Office PowerPoint</Application>
  <PresentationFormat>Widescreen</PresentationFormat>
  <Paragraphs>83</Paragraphs>
  <Slides>7</Slides>
  <Notes>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Calibri Light</vt:lpstr>
      <vt:lpstr>Merriweather</vt:lpstr>
      <vt:lpstr>source-serif-pro</vt:lpstr>
      <vt:lpstr>Wingdings</vt:lpstr>
      <vt:lpstr>Office Theme</vt:lpstr>
      <vt:lpstr>Why is psychology important when working as  Health care assistant working with older adults?</vt:lpstr>
      <vt:lpstr>Agenda</vt:lpstr>
      <vt:lpstr>Introduction</vt:lpstr>
      <vt:lpstr>Erikson lifespan development (1/2)</vt:lpstr>
      <vt:lpstr>Erikson lifespan development (2/2) \ Ego Integrity vs. Despair in Psychosocial Development</vt:lpstr>
      <vt:lpstr>Health care assistant working with older adults – role and importance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143</cp:revision>
  <dcterms:created xsi:type="dcterms:W3CDTF">2022-09-29T11:25:33Z</dcterms:created>
  <dcterms:modified xsi:type="dcterms:W3CDTF">2022-10-10T08:47:10Z</dcterms:modified>
</cp:coreProperties>
</file>