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509872" y="0"/>
            <a:ext cx="13243109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6081656" y="-21511"/>
            <a:ext cx="4905488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47" name="Rectangle 46"/>
          <p:cNvSpPr/>
          <p:nvPr/>
        </p:nvSpPr>
        <p:spPr>
          <a:xfrm>
            <a:off x="6198795" y="-21511"/>
            <a:ext cx="46736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11154" y="2708476"/>
            <a:ext cx="4417807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11154" y="4421081"/>
            <a:ext cx="4413071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318325" y="1516829"/>
            <a:ext cx="28448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D18D1C06-8927-49AB-BED6-2639C073F833}" type="datetimeFigureOut">
              <a:rPr lang="en-GB" smtClean="0"/>
              <a:t>14/02/2019</a:t>
            </a:fld>
            <a:endParaRPr lang="en-GB"/>
          </a:p>
        </p:txBody>
      </p:sp>
      <p:sp>
        <p:nvSpPr>
          <p:cNvPr id="50" name="Rectangle 49"/>
          <p:cNvSpPr/>
          <p:nvPr/>
        </p:nvSpPr>
        <p:spPr>
          <a:xfrm>
            <a:off x="6201185" y="6088284"/>
            <a:ext cx="46736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071360" y="5719967"/>
            <a:ext cx="3775456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198795" y="5719967"/>
            <a:ext cx="858221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600CCEB2-5FFF-4F19-AD60-A32A3F433A96}" type="slidenum">
              <a:rPr lang="en-GB" smtClean="0"/>
              <a:t>‹#›</a:t>
            </a:fld>
            <a:endParaRPr lang="en-GB"/>
          </a:p>
        </p:txBody>
      </p:sp>
      <p:sp>
        <p:nvSpPr>
          <p:cNvPr id="89" name="Rectangle 88"/>
          <p:cNvSpPr/>
          <p:nvPr/>
        </p:nvSpPr>
        <p:spPr>
          <a:xfrm>
            <a:off x="6201185" y="6088284"/>
            <a:ext cx="46736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33612003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8D1C06-8927-49AB-BED6-2639C073F833}" type="datetimeFigureOut">
              <a:rPr lang="en-GB" smtClean="0"/>
              <a:t>14/02/2019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CCEB2-5FFF-4F19-AD60-A32A3F433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2713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194" y="2900830"/>
            <a:ext cx="8849957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78194" y="4267201"/>
            <a:ext cx="8849956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8D1C06-8927-49AB-BED6-2639C073F833}" type="datetimeFigureOut">
              <a:rPr lang="en-GB" smtClean="0"/>
              <a:t>14/02/2019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CCEB2-5FFF-4F19-AD60-A32A3F433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443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8D1C06-8927-49AB-BED6-2639C073F833}" type="datetimeFigureOut">
              <a:rPr lang="en-GB" smtClean="0"/>
              <a:t>14/02/2019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CCEB2-5FFF-4F19-AD60-A32A3F433A9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389888" y="2313432"/>
            <a:ext cx="4559808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6193536" y="2313431"/>
            <a:ext cx="4559808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0968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82815" y="2316009"/>
            <a:ext cx="407619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88961" y="2974695"/>
            <a:ext cx="4559808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82450" y="2316010"/>
            <a:ext cx="4074289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536" y="2974695"/>
            <a:ext cx="4559808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8D1C06-8927-49AB-BED6-2639C073F833}" type="datetimeFigureOut">
              <a:rPr lang="en-GB" smtClean="0"/>
              <a:t>14/02/2019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CCEB2-5FFF-4F19-AD60-A32A3F433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8748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8D1C06-8927-49AB-BED6-2639C073F833}" type="datetimeFigureOut">
              <a:rPr lang="en-GB" smtClean="0"/>
              <a:t>14/02/2019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CCEB2-5FFF-4F19-AD60-A32A3F433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70984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8D1C06-8927-49AB-BED6-2639C073F833}" type="datetimeFigureOut">
              <a:rPr lang="en-GB" smtClean="0"/>
              <a:t>14/02/2019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CCEB2-5FFF-4F19-AD60-A32A3F433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39669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509872" y="0"/>
            <a:ext cx="13243109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6081656" y="-21511"/>
            <a:ext cx="4905488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57" name="Rectangle 56"/>
          <p:cNvSpPr/>
          <p:nvPr/>
        </p:nvSpPr>
        <p:spPr>
          <a:xfrm>
            <a:off x="6198795" y="-21510"/>
            <a:ext cx="46736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8D1C06-8927-49AB-BED6-2639C073F833}" type="datetimeFigureOut">
              <a:rPr lang="en-GB" smtClean="0"/>
              <a:t>14/02/2019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CCEB2-5FFF-4F19-AD60-A32A3F433A96}" type="slidenum">
              <a:rPr lang="en-GB" smtClean="0"/>
              <a:t>‹#›</a:t>
            </a:fld>
            <a:endParaRPr lang="en-GB"/>
          </a:p>
        </p:txBody>
      </p:sp>
      <p:sp>
        <p:nvSpPr>
          <p:cNvPr id="58" name="Rectangle 57"/>
          <p:cNvSpPr/>
          <p:nvPr/>
        </p:nvSpPr>
        <p:spPr>
          <a:xfrm>
            <a:off x="1207429" y="601884"/>
            <a:ext cx="4749676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7859" y="856527"/>
            <a:ext cx="4120587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6201185" y="6088284"/>
            <a:ext cx="46736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88597" y="5724836"/>
            <a:ext cx="4658219" cy="365125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9777" y="2657435"/>
            <a:ext cx="4406096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15456" y="4136994"/>
            <a:ext cx="4398379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071946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509872" y="0"/>
            <a:ext cx="13243109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6081656" y="-21511"/>
            <a:ext cx="4905488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101" name="Rectangle 100"/>
          <p:cNvSpPr/>
          <p:nvPr/>
        </p:nvSpPr>
        <p:spPr>
          <a:xfrm>
            <a:off x="6198795" y="-21510"/>
            <a:ext cx="46736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102" name="Rectangle 101"/>
          <p:cNvSpPr/>
          <p:nvPr/>
        </p:nvSpPr>
        <p:spPr>
          <a:xfrm>
            <a:off x="1207429" y="601884"/>
            <a:ext cx="4749676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105" name="Rectangle 104"/>
          <p:cNvSpPr/>
          <p:nvPr/>
        </p:nvSpPr>
        <p:spPr>
          <a:xfrm>
            <a:off x="6201185" y="6088284"/>
            <a:ext cx="46736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2565" y="2660904"/>
            <a:ext cx="4401312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40278" y="693795"/>
            <a:ext cx="4479497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12841" y="4133089"/>
            <a:ext cx="4400764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8D1C06-8927-49AB-BED6-2639C073F833}" type="datetimeFigureOut">
              <a:rPr lang="en-GB" smtClean="0"/>
              <a:t>14/02/2019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88597" y="5724836"/>
            <a:ext cx="4658219" cy="365125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CCEB2-5FFF-4F19-AD60-A32A3F433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2955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8D1C06-8927-49AB-BED6-2639C073F833}" type="datetimeFigureOut">
              <a:rPr lang="en-GB" smtClean="0"/>
              <a:t>14/02/2019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CCEB2-5FFF-4F19-AD60-A32A3F433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1206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1030147"/>
            <a:ext cx="1979271" cy="4780344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04395" y="1030147"/>
            <a:ext cx="7231605" cy="47803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8D1C06-8927-49AB-BED6-2639C073F833}" type="datetimeFigureOut">
              <a:rPr lang="en-GB" smtClean="0"/>
              <a:t>14/02/2019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CCEB2-5FFF-4F19-AD60-A32A3F433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3280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406400" y="0"/>
            <a:ext cx="13243109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609600" y="333488"/>
            <a:ext cx="109728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70" name="Rectangle 69"/>
          <p:cNvSpPr/>
          <p:nvPr/>
        </p:nvSpPr>
        <p:spPr>
          <a:xfrm>
            <a:off x="6081656" y="-21511"/>
            <a:ext cx="4905488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71" name="Rectangle 70"/>
          <p:cNvSpPr/>
          <p:nvPr/>
        </p:nvSpPr>
        <p:spPr>
          <a:xfrm>
            <a:off x="6198795" y="-21510"/>
            <a:ext cx="46736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91320" y="1027664"/>
            <a:ext cx="9366325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91323" y="2323652"/>
            <a:ext cx="9036423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96517" y="224493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D18D1C06-8927-49AB-BED6-2639C073F833}" type="datetimeFigureOut">
              <a:rPr lang="en-GB" smtClean="0"/>
              <a:t>14/02/2019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188597" y="5852161"/>
            <a:ext cx="46695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198795" y="224492"/>
            <a:ext cx="17762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600CCEB2-5FFF-4F19-AD60-A32A3F433A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94623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gov.wales/newsroom/health-and-social-services/2018/isolation/?lang=en" TargetMode="External"/><Relationship Id="rId2" Type="http://schemas.openxmlformats.org/officeDocument/2006/relationships/hyperlink" Target="http://www.bbc.co.uk/news/uk-wales-42255234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senedd.assembly.wales/mgIssueHistoryHome.aspx?IId=16359" TargetMode="External"/><Relationship Id="rId4" Type="http://schemas.openxmlformats.org/officeDocument/2006/relationships/hyperlink" Target="http://www.assembly.wales/en/newhome/pages/newsitem.aspx?itemid=1667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gov.wales/newsroom/housing-and-regeneration/2018/180206-action-to-tackle-homelessness/?lang=en" TargetMode="External"/><Relationship Id="rId2" Type="http://schemas.openxmlformats.org/officeDocument/2006/relationships/hyperlink" Target="https://www.walesonline.co.uk/news/wales-news/homelessness-wales-not-being-tackled-14129209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gov.wales/newsroom/housing-and-regeneration/2015/150427-new-law-to-reduce-homelessness-comes-into-force/?lang=en" TargetMode="External"/><Relationship Id="rId4" Type="http://schemas.openxmlformats.org/officeDocument/2006/relationships/hyperlink" Target="http://gov.wales/topics/housing-and-regeneration/services-and-support/homelessness/rough-sleeping-action-plan/?lang=en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gov.wales/newsroom/health-and-social-services/2017/stub-out-smoking/?lang=en" TargetMode="External"/><Relationship Id="rId2" Type="http://schemas.openxmlformats.org/officeDocument/2006/relationships/hyperlink" Target="http://gov.wales/topics/health/improvement/smoking/?lang=en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wales.nhs.uk/ourservices/initiatives" TargetMode="External"/><Relationship Id="rId4" Type="http://schemas.openxmlformats.org/officeDocument/2006/relationships/hyperlink" Target="http://gov.wales/topics/health/improvement/smoking/tobacco-plan/?lang=en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gov.wales/newsroom/environmentandcountryside/2017/170324-welsh-government-seeks-innovative-ideas-to-tackle-childhood-obesity/?lang=en" TargetMode="External"/><Relationship Id="rId2" Type="http://schemas.openxmlformats.org/officeDocument/2006/relationships/hyperlink" Target="http://gov.wales/topics/health/improvement/obesity/?lang=en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wales.nhs.uk/healthtopics/lifestyles/obesity" TargetMode="External"/><Relationship Id="rId4" Type="http://schemas.openxmlformats.org/officeDocument/2006/relationships/hyperlink" Target="http://www.wales.nhs.uk/sitesplus/888/page/52135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gov.wales/topics/people-and-communities/people/children-and-young-people/parenting-support-guidance/help/flyingstart/?lang=en" TargetMode="External"/><Relationship Id="rId2" Type="http://schemas.openxmlformats.org/officeDocument/2006/relationships/hyperlink" Target="https://www.walesonline.co.uk/news/wales-news/assembly-government-launches-action-plan-188441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bc.co.uk/news/uk-wales-40259702" TargetMode="External"/><Relationship Id="rId5" Type="http://schemas.openxmlformats.org/officeDocument/2006/relationships/hyperlink" Target="http://news.bbc.co.uk/1/hi/wales/8097721.stm" TargetMode="External"/><Relationship Id="rId4" Type="http://schemas.openxmlformats.org/officeDocument/2006/relationships/hyperlink" Target="http://www.wales.nhs.uk/sitesplus/documents/888/Teenage%20conceptions%20in%20Wales%20%20FINALv1.pdf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ales.nhs.uk/documents/10942.pdf" TargetMode="External"/><Relationship Id="rId2" Type="http://schemas.openxmlformats.org/officeDocument/2006/relationships/hyperlink" Target="http://gov.wales/topics/health/professionals/dental/smile/?lang=en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cardiff.ac.uk/research/impact-and-innovation/research-impact/addressing-poor-oral-health-in-wales" TargetMode="External"/><Relationship Id="rId4" Type="http://schemas.openxmlformats.org/officeDocument/2006/relationships/hyperlink" Target="http://www.wales.nhs.uk/sitesplus/888/page/63528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ales.nhs.uk/healthtopics/lifestyles/alcohol" TargetMode="External"/><Relationship Id="rId2" Type="http://schemas.openxmlformats.org/officeDocument/2006/relationships/hyperlink" Target="https://www.walesonline.co.uk/news/health/welsh-government-invest-50m-tackling-8828156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wsta.co.uk/images/PAN/2014/WalesConsultationResponse.pdf" TargetMode="External"/><Relationship Id="rId4" Type="http://schemas.openxmlformats.org/officeDocument/2006/relationships/hyperlink" Target="http://www.assembly.wales/laid%20documents/cr-ld10329/cr-ld10329-e.pdf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gov.wales/topics/health/nhswales/plans/mental-health/?lang=en" TargetMode="External"/><Relationship Id="rId2" Type="http://schemas.openxmlformats.org/officeDocument/2006/relationships/hyperlink" Target="http://gov.wales/newsroom/health-and-social-services/2017/specialist/?lang=en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1000livesplus.wales.nhs.uk/sitesplus/documents/1011/t4mh%20strategy%20doc.pdf" TargetMode="External"/><Relationship Id="rId4" Type="http://schemas.openxmlformats.org/officeDocument/2006/relationships/hyperlink" Target="https://www.walesonline.co.uk/news/wales-news/nearly-2000-days-missed-welsh-14065979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gov.wales/topics/people-and-communities/communities/safety/substancemisuse/?lang=en" TargetMode="External"/><Relationship Id="rId2" Type="http://schemas.openxmlformats.org/officeDocument/2006/relationships/hyperlink" Target="http://gov.wales/about/cabinet/cabinetstatements/previous-administration/2015/substancemisuse/?lang=en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wales.nhs.uk/healthtopics/lifestyles/drugmisuse" TargetMode="External"/><Relationship Id="rId4" Type="http://schemas.openxmlformats.org/officeDocument/2006/relationships/hyperlink" Target="http://gov.wales/newsroom/health-and-social-services/2016/measures/?lang=en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.org.uk/information-support/your-stories/suicide-in-wales-how-your-experiences-are-changing-policy/#.W-SDR5P7SUk" TargetMode="External"/><Relationship Id="rId2" Type="http://schemas.openxmlformats.org/officeDocument/2006/relationships/hyperlink" Target="http://mindaberystwyth.org/resources/suicide-resources-in-wales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ublichealthnetwork.cymru/en/topics/mental-health/suicide-and-self-harm/" TargetMode="External"/><Relationship Id="rId5" Type="http://schemas.openxmlformats.org/officeDocument/2006/relationships/hyperlink" Target="http://www.wales.nhs.uk/sitesplus/888/page/65108" TargetMode="External"/><Relationship Id="rId4" Type="http://schemas.openxmlformats.org/officeDocument/2006/relationships/hyperlink" Target="http://www.publichealthwalesobservatory.wales.nhs.uk/news/47674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ales.nhs.uk/sitesplus/888/page/88731" TargetMode="External"/><Relationship Id="rId2" Type="http://schemas.openxmlformats.org/officeDocument/2006/relationships/hyperlink" Target="http://www.wales.nhs.uk/sitesplus/888/page/7172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wales.nhs.uk/sitesplus/documents/888/WAGStrategicFramework.pdf" TargetMode="External"/><Relationship Id="rId5" Type="http://schemas.openxmlformats.org/officeDocument/2006/relationships/hyperlink" Target="http://www.wales.nhs.uk/sitesplus/documents/888/onetoone%20interventionNICE.pdf" TargetMode="External"/><Relationship Id="rId4" Type="http://schemas.openxmlformats.org/officeDocument/2006/relationships/hyperlink" Target="http://www.wales.nhs.uk/healthtopics/lifestyles/sexualhealth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ales.nhs.uk/sitesplus/888/page/88504" TargetMode="External"/><Relationship Id="rId2" Type="http://schemas.openxmlformats.org/officeDocument/2006/relationships/hyperlink" Target="file:///C:\Users\donna.morgan\Downloads\Kathryn-Ashton-Adverse-Childhood-Experiences-ACEs-in-Wales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gov.wales/newsroom/people-and-communities/2017/170119-adverse-childhood-experiences/?lang=en" TargetMode="External"/><Relationship Id="rId4" Type="http://schemas.openxmlformats.org/officeDocument/2006/relationships/hyperlink" Target="http://www.wales.nhs.uk/sitesplus/888/page/88524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improving-cardiovascular-disease-outcomes-strategy" TargetMode="External"/><Relationship Id="rId2" Type="http://schemas.openxmlformats.org/officeDocument/2006/relationships/hyperlink" Target="https://www.nice.org.uk/guidance/ph25/chapter/2-public-health-need-and-practic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wales.nhs.uk/healthtopics/conditions/cardiacdisease" TargetMode="External"/><Relationship Id="rId5" Type="http://schemas.openxmlformats.org/officeDocument/2006/relationships/hyperlink" Target="http://www.publichealthwalesobservatory.wales.nhs.uk/additional-resources-cvd" TargetMode="External"/><Relationship Id="rId4" Type="http://schemas.openxmlformats.org/officeDocument/2006/relationships/hyperlink" Target="http://www.wales.nhs.uk/sitesplus/888/page/6945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Public Health Issues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Research Links</a:t>
            </a:r>
          </a:p>
          <a:p>
            <a:endParaRPr lang="en-GB" dirty="0"/>
          </a:p>
          <a:p>
            <a:r>
              <a:rPr lang="en-GB" smtClean="0"/>
              <a:t>Assignment 2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199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7490" y="1027664"/>
            <a:ext cx="7024744" cy="745152"/>
          </a:xfrm>
        </p:spPr>
        <p:txBody>
          <a:bodyPr/>
          <a:lstStyle/>
          <a:p>
            <a:r>
              <a:rPr lang="en-GB" dirty="0" smtClean="0"/>
              <a:t>Loneliness &amp; Isolation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67609" y="1988841"/>
            <a:ext cx="6777317" cy="3508977"/>
          </a:xfrm>
        </p:spPr>
        <p:txBody>
          <a:bodyPr/>
          <a:lstStyle/>
          <a:p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www.bbc.co.uk/news/uk-wales-42255234</a:t>
            </a:r>
            <a:endParaRPr lang="en-GB" dirty="0" smtClean="0"/>
          </a:p>
          <a:p>
            <a:r>
              <a:rPr lang="en-GB" dirty="0">
                <a:hlinkClick r:id="rId3"/>
              </a:rPr>
              <a:t>http://gov.wales/newsroom/health-and-social-services/2018/isolation/?</a:t>
            </a:r>
            <a:r>
              <a:rPr lang="en-GB" dirty="0" smtClean="0">
                <a:hlinkClick r:id="rId3"/>
              </a:rPr>
              <a:t>lang=en</a:t>
            </a:r>
            <a:endParaRPr lang="en-GB" dirty="0" smtClean="0"/>
          </a:p>
          <a:p>
            <a:r>
              <a:rPr lang="en-GB" dirty="0">
                <a:hlinkClick r:id="rId4"/>
              </a:rPr>
              <a:t>http://</a:t>
            </a:r>
            <a:r>
              <a:rPr lang="en-GB" dirty="0" smtClean="0">
                <a:hlinkClick r:id="rId4"/>
              </a:rPr>
              <a:t>www.assembly.wales/en/newhome/pages/newsitem.aspx?itemid=1667</a:t>
            </a:r>
            <a:endParaRPr lang="en-GB" dirty="0" smtClean="0"/>
          </a:p>
          <a:p>
            <a:r>
              <a:rPr lang="en-GB" dirty="0">
                <a:hlinkClick r:id="rId5"/>
              </a:rPr>
              <a:t>http://</a:t>
            </a:r>
            <a:r>
              <a:rPr lang="en-GB" dirty="0" smtClean="0">
                <a:hlinkClick r:id="rId5"/>
              </a:rPr>
              <a:t>senedd.assembly.wales/mgIssueHistoryHome.aspx?IId=16359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16292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7608" y="692696"/>
            <a:ext cx="7024744" cy="745152"/>
          </a:xfrm>
        </p:spPr>
        <p:txBody>
          <a:bodyPr/>
          <a:lstStyle/>
          <a:p>
            <a:r>
              <a:rPr lang="en-GB" dirty="0" smtClean="0"/>
              <a:t>Homelessness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67493" y="1484784"/>
            <a:ext cx="6777317" cy="4680520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www.walesonline.co.uk/news/wales-news/homelessness-wales-not-being-tackled-14129209</a:t>
            </a:r>
            <a:endParaRPr lang="en-GB" dirty="0" smtClean="0"/>
          </a:p>
          <a:p>
            <a:r>
              <a:rPr lang="en-GB" dirty="0">
                <a:hlinkClick r:id="rId3"/>
              </a:rPr>
              <a:t>http://gov.wales/newsroom/housing-and-regeneration/2018/180206-action-to-tackle-homelessness/?</a:t>
            </a:r>
            <a:r>
              <a:rPr lang="en-GB" dirty="0" smtClean="0">
                <a:hlinkClick r:id="rId3"/>
              </a:rPr>
              <a:t>lang=en</a:t>
            </a:r>
            <a:endParaRPr lang="en-GB" dirty="0" smtClean="0"/>
          </a:p>
          <a:p>
            <a:r>
              <a:rPr lang="en-GB" dirty="0">
                <a:hlinkClick r:id="rId4"/>
              </a:rPr>
              <a:t>http://gov.wales/topics/housing-and-regeneration/services-and-support/homelessness/rough-sleeping-action-plan/?</a:t>
            </a:r>
            <a:r>
              <a:rPr lang="en-GB" dirty="0" smtClean="0">
                <a:hlinkClick r:id="rId4"/>
              </a:rPr>
              <a:t>lang=en</a:t>
            </a:r>
            <a:r>
              <a:rPr lang="en-GB" dirty="0" smtClean="0"/>
              <a:t> </a:t>
            </a:r>
          </a:p>
          <a:p>
            <a:r>
              <a:rPr lang="en-GB" dirty="0">
                <a:hlinkClick r:id="rId5"/>
              </a:rPr>
              <a:t>http://gov.wales/newsroom/housing-and-regeneration/2015/150427-new-law-to-reduce-homelessness-comes-into-force/?</a:t>
            </a:r>
            <a:r>
              <a:rPr lang="en-GB" dirty="0" smtClean="0">
                <a:hlinkClick r:id="rId5"/>
              </a:rPr>
              <a:t>lang=en</a:t>
            </a:r>
            <a:r>
              <a:rPr lang="en-GB" dirty="0" smtClean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57402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7608" y="764704"/>
            <a:ext cx="7024744" cy="745152"/>
          </a:xfrm>
        </p:spPr>
        <p:txBody>
          <a:bodyPr/>
          <a:lstStyle/>
          <a:p>
            <a:r>
              <a:rPr lang="en-GB" dirty="0" smtClean="0"/>
              <a:t>Smoking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67609" y="1628800"/>
            <a:ext cx="6777317" cy="4032448"/>
          </a:xfrm>
        </p:spPr>
        <p:txBody>
          <a:bodyPr/>
          <a:lstStyle/>
          <a:p>
            <a:r>
              <a:rPr lang="en-GB" dirty="0">
                <a:hlinkClick r:id="rId2"/>
              </a:rPr>
              <a:t>http://gov.wales/topics/health/improvement/smoking/?</a:t>
            </a:r>
            <a:r>
              <a:rPr lang="en-GB" dirty="0" smtClean="0">
                <a:hlinkClick r:id="rId2"/>
              </a:rPr>
              <a:t>lang=en</a:t>
            </a:r>
            <a:endParaRPr lang="en-GB" dirty="0" smtClean="0"/>
          </a:p>
          <a:p>
            <a:r>
              <a:rPr lang="en-GB" dirty="0">
                <a:hlinkClick r:id="rId3"/>
              </a:rPr>
              <a:t>http://gov.wales/newsroom/health-and-social-services/2017/stub-out-smoking/?</a:t>
            </a:r>
            <a:r>
              <a:rPr lang="en-GB" dirty="0" smtClean="0">
                <a:hlinkClick r:id="rId3"/>
              </a:rPr>
              <a:t>lang=en</a:t>
            </a:r>
            <a:endParaRPr lang="en-GB" dirty="0" smtClean="0"/>
          </a:p>
          <a:p>
            <a:r>
              <a:rPr lang="en-GB" dirty="0">
                <a:hlinkClick r:id="rId4"/>
              </a:rPr>
              <a:t>http://gov.wales/topics/health/improvement/smoking/tobacco-plan/?</a:t>
            </a:r>
            <a:r>
              <a:rPr lang="en-GB" dirty="0" smtClean="0">
                <a:hlinkClick r:id="rId4"/>
              </a:rPr>
              <a:t>lang=en</a:t>
            </a:r>
            <a:endParaRPr lang="en-GB" dirty="0" smtClean="0"/>
          </a:p>
          <a:p>
            <a:r>
              <a:rPr lang="en-GB" dirty="0">
                <a:hlinkClick r:id="rId5"/>
              </a:rPr>
              <a:t>http://</a:t>
            </a:r>
            <a:r>
              <a:rPr lang="en-GB" dirty="0" smtClean="0">
                <a:hlinkClick r:id="rId5"/>
              </a:rPr>
              <a:t>www.wales.nhs.uk/ourservices/initiatives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56709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7608" y="908720"/>
            <a:ext cx="7024744" cy="67314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Obesity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95601" y="1700808"/>
            <a:ext cx="6777317" cy="4320480"/>
          </a:xfrm>
        </p:spPr>
        <p:txBody>
          <a:bodyPr/>
          <a:lstStyle/>
          <a:p>
            <a:r>
              <a:rPr lang="en-GB" dirty="0">
                <a:hlinkClick r:id="rId2"/>
              </a:rPr>
              <a:t>http://gov.wales/topics/health/improvement/obesity/?</a:t>
            </a:r>
            <a:r>
              <a:rPr lang="en-GB" dirty="0" smtClean="0">
                <a:hlinkClick r:id="rId2"/>
              </a:rPr>
              <a:t>lang=en</a:t>
            </a:r>
            <a:endParaRPr lang="en-GB" dirty="0" smtClean="0"/>
          </a:p>
          <a:p>
            <a:r>
              <a:rPr lang="en-GB" dirty="0">
                <a:hlinkClick r:id="rId3"/>
              </a:rPr>
              <a:t>http://gov.wales/newsroom/environmentandcountryside/2017/170324-welsh-government-seeks-innovative-ideas-to-tackle-childhood-obesity/?</a:t>
            </a:r>
            <a:r>
              <a:rPr lang="en-GB" dirty="0" smtClean="0">
                <a:hlinkClick r:id="rId3"/>
              </a:rPr>
              <a:t>lang=en</a:t>
            </a:r>
            <a:endParaRPr lang="en-GB" dirty="0" smtClean="0"/>
          </a:p>
          <a:p>
            <a:r>
              <a:rPr lang="en-GB" dirty="0">
                <a:hlinkClick r:id="rId4"/>
              </a:rPr>
              <a:t>http://</a:t>
            </a:r>
            <a:r>
              <a:rPr lang="en-GB" dirty="0" smtClean="0">
                <a:hlinkClick r:id="rId4"/>
              </a:rPr>
              <a:t>www.wales.nhs.uk/sitesplus/888/page/52135</a:t>
            </a:r>
            <a:endParaRPr lang="en-GB" dirty="0" smtClean="0"/>
          </a:p>
          <a:p>
            <a:r>
              <a:rPr lang="en-GB" dirty="0">
                <a:hlinkClick r:id="rId5"/>
              </a:rPr>
              <a:t>http://</a:t>
            </a:r>
            <a:r>
              <a:rPr lang="en-GB" dirty="0" smtClean="0">
                <a:hlinkClick r:id="rId5"/>
              </a:rPr>
              <a:t>www.wales.nhs.uk/healthtopics/lifestyles/obesity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45708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39616" y="764704"/>
            <a:ext cx="7024744" cy="601136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Teen Pregnancy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23592" y="1340768"/>
            <a:ext cx="7416824" cy="5112568"/>
          </a:xfrm>
        </p:spPr>
        <p:txBody>
          <a:bodyPr>
            <a:normAutofit lnSpcReduction="10000"/>
          </a:bodyPr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www.walesonline.co.uk/news/wales-news/assembly-government-launches-action-plan-1884413</a:t>
            </a:r>
            <a:endParaRPr lang="en-GB" dirty="0" smtClean="0"/>
          </a:p>
          <a:p>
            <a:r>
              <a:rPr lang="en-GB" dirty="0">
                <a:hlinkClick r:id="rId3"/>
              </a:rPr>
              <a:t>http://gov.wales/topics/people-and-communities/people/children-and-young-people/parenting-support-guidance/help/flyingstart/?</a:t>
            </a:r>
            <a:r>
              <a:rPr lang="en-GB" dirty="0" smtClean="0">
                <a:hlinkClick r:id="rId3"/>
              </a:rPr>
              <a:t>lang=en</a:t>
            </a:r>
            <a:endParaRPr lang="en-GB" dirty="0" smtClean="0"/>
          </a:p>
          <a:p>
            <a:r>
              <a:rPr lang="en-GB" dirty="0">
                <a:hlinkClick r:id="rId4"/>
              </a:rPr>
              <a:t>http://</a:t>
            </a:r>
            <a:r>
              <a:rPr lang="en-GB" dirty="0" smtClean="0">
                <a:hlinkClick r:id="rId4"/>
              </a:rPr>
              <a:t>www.wales.nhs.uk/sitesplus/documents/888/Teenage%20conceptions%20in%20Wales%20%20FINALv1.pdf</a:t>
            </a:r>
            <a:endParaRPr lang="en-GB" dirty="0" smtClean="0"/>
          </a:p>
          <a:p>
            <a:r>
              <a:rPr lang="en-GB" dirty="0">
                <a:hlinkClick r:id="rId5"/>
              </a:rPr>
              <a:t>http://</a:t>
            </a:r>
            <a:r>
              <a:rPr lang="en-GB" dirty="0" smtClean="0">
                <a:hlinkClick r:id="rId5"/>
              </a:rPr>
              <a:t>news.bbc.co.uk/1/hi/wales/8097721.stm</a:t>
            </a:r>
            <a:endParaRPr lang="en-GB" dirty="0" smtClean="0"/>
          </a:p>
          <a:p>
            <a:r>
              <a:rPr lang="en-GB" dirty="0">
                <a:hlinkClick r:id="rId6"/>
              </a:rPr>
              <a:t>http://</a:t>
            </a:r>
            <a:r>
              <a:rPr lang="en-GB" dirty="0" smtClean="0">
                <a:hlinkClick r:id="rId6"/>
              </a:rPr>
              <a:t>www.bbc.co.uk/news/uk-wales-40259702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21429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7608" y="836712"/>
            <a:ext cx="7024744" cy="601136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Poor Oral Hygiene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67608" y="1628800"/>
            <a:ext cx="7344932" cy="4536504"/>
          </a:xfrm>
        </p:spPr>
        <p:txBody>
          <a:bodyPr/>
          <a:lstStyle/>
          <a:p>
            <a:r>
              <a:rPr lang="en-GB" dirty="0">
                <a:hlinkClick r:id="rId2"/>
              </a:rPr>
              <a:t>http://gov.wales/topics/health/professionals/dental/smile/?</a:t>
            </a:r>
            <a:r>
              <a:rPr lang="en-GB" dirty="0" smtClean="0">
                <a:hlinkClick r:id="rId2"/>
              </a:rPr>
              <a:t>lang=en</a:t>
            </a:r>
            <a:endParaRPr lang="en-GB" dirty="0" smtClean="0"/>
          </a:p>
          <a:p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www.wales.nhs.uk/documents/10942.pdf</a:t>
            </a:r>
            <a:endParaRPr lang="en-GB" dirty="0" smtClean="0"/>
          </a:p>
          <a:p>
            <a:r>
              <a:rPr lang="en-GB" dirty="0">
                <a:hlinkClick r:id="rId4"/>
              </a:rPr>
              <a:t>http://</a:t>
            </a:r>
            <a:r>
              <a:rPr lang="en-GB" dirty="0" smtClean="0">
                <a:hlinkClick r:id="rId4"/>
              </a:rPr>
              <a:t>www.wales.nhs.uk/sitesplus/888/page/63528</a:t>
            </a:r>
            <a:endParaRPr lang="en-GB" dirty="0" smtClean="0"/>
          </a:p>
          <a:p>
            <a:r>
              <a:rPr lang="en-GB" dirty="0">
                <a:hlinkClick r:id="rId5"/>
              </a:rPr>
              <a:t>https://</a:t>
            </a:r>
            <a:r>
              <a:rPr lang="en-GB" dirty="0" smtClean="0">
                <a:hlinkClick r:id="rId5"/>
              </a:rPr>
              <a:t>www.cardiff.ac.uk/research/impact-and-innovation/research-impact/addressing-poor-oral-health-in-wales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4289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7608" y="764704"/>
            <a:ext cx="7024744" cy="720080"/>
          </a:xfrm>
        </p:spPr>
        <p:txBody>
          <a:bodyPr/>
          <a:lstStyle/>
          <a:p>
            <a:r>
              <a:rPr lang="en-GB" dirty="0" smtClean="0"/>
              <a:t>Alcohol Misuse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23593" y="1556793"/>
            <a:ext cx="7425389" cy="4419853"/>
          </a:xfrm>
        </p:spPr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www.walesonline.co.uk/news/health/welsh-government-invest-50m-tackling-8828156</a:t>
            </a:r>
            <a:endParaRPr lang="en-GB" dirty="0" smtClean="0"/>
          </a:p>
          <a:p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www.wales.nhs.uk/healthtopics/lifestyles/alcohol</a:t>
            </a:r>
            <a:endParaRPr lang="en-GB" dirty="0" smtClean="0"/>
          </a:p>
          <a:p>
            <a:r>
              <a:rPr lang="en-GB" dirty="0">
                <a:hlinkClick r:id="rId4"/>
              </a:rPr>
              <a:t>http://</a:t>
            </a:r>
            <a:r>
              <a:rPr lang="en-GB" dirty="0" smtClean="0">
                <a:hlinkClick r:id="rId4"/>
              </a:rPr>
              <a:t>www.assembly.wales/laid%20documents/cr-ld10329/cr-ld10329-e.pdf</a:t>
            </a:r>
            <a:endParaRPr lang="en-GB" dirty="0" smtClean="0"/>
          </a:p>
          <a:p>
            <a:r>
              <a:rPr lang="en-GB" dirty="0">
                <a:hlinkClick r:id="rId5"/>
              </a:rPr>
              <a:t>http://</a:t>
            </a:r>
            <a:r>
              <a:rPr lang="en-GB" dirty="0" smtClean="0">
                <a:hlinkClick r:id="rId5"/>
              </a:rPr>
              <a:t>www.wsta.co.uk/images/PAN/2014/WalesConsultationResponse.pdf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3065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7608" y="836712"/>
            <a:ext cx="7024744" cy="52912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Mental Illness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67493" y="1340769"/>
            <a:ext cx="6777317" cy="4491861"/>
          </a:xfrm>
        </p:spPr>
        <p:txBody>
          <a:bodyPr/>
          <a:lstStyle/>
          <a:p>
            <a:r>
              <a:rPr lang="en-GB" dirty="0">
                <a:hlinkClick r:id="rId2"/>
              </a:rPr>
              <a:t>http://gov.wales/newsroom/health-and-social-services/2017/specialist/?</a:t>
            </a:r>
            <a:r>
              <a:rPr lang="en-GB" dirty="0" smtClean="0">
                <a:hlinkClick r:id="rId2"/>
              </a:rPr>
              <a:t>lang=en</a:t>
            </a:r>
            <a:endParaRPr lang="en-GB" dirty="0" smtClean="0"/>
          </a:p>
          <a:p>
            <a:r>
              <a:rPr lang="en-GB" dirty="0">
                <a:hlinkClick r:id="rId3"/>
              </a:rPr>
              <a:t>http://gov.wales/topics/health/nhswales/plans/mental-health/?</a:t>
            </a:r>
            <a:r>
              <a:rPr lang="en-GB" dirty="0" smtClean="0">
                <a:hlinkClick r:id="rId3"/>
              </a:rPr>
              <a:t>lang=en</a:t>
            </a:r>
            <a:endParaRPr lang="en-GB" dirty="0" smtClean="0"/>
          </a:p>
          <a:p>
            <a:r>
              <a:rPr lang="en-GB" dirty="0"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www.walesonline.co.uk/news/wales-news/nearly-2000-days-missed-welsh-14065979</a:t>
            </a:r>
            <a:endParaRPr lang="en-GB" dirty="0" smtClean="0"/>
          </a:p>
          <a:p>
            <a:r>
              <a:rPr lang="en-GB" dirty="0">
                <a:hlinkClick r:id="rId5"/>
              </a:rPr>
              <a:t>http://</a:t>
            </a:r>
            <a:r>
              <a:rPr lang="en-GB" dirty="0" smtClean="0">
                <a:hlinkClick r:id="rId5"/>
              </a:rPr>
              <a:t>www.1000livesplus.wales.nhs.uk/sitesplus/documents/1011/t4mh%20strategy%20doc.pdf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56226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7608" y="836712"/>
            <a:ext cx="7024744" cy="67314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Substance Misuse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23592" y="1556792"/>
            <a:ext cx="7272808" cy="4536504"/>
          </a:xfrm>
        </p:spPr>
        <p:txBody>
          <a:bodyPr/>
          <a:lstStyle/>
          <a:p>
            <a:r>
              <a:rPr lang="en-GB" dirty="0">
                <a:hlinkClick r:id="rId2"/>
              </a:rPr>
              <a:t>http://gov.wales/about/cabinet/cabinetstatements/previous-administration/2015/substancemisuse/?</a:t>
            </a:r>
            <a:r>
              <a:rPr lang="en-GB" dirty="0" smtClean="0">
                <a:hlinkClick r:id="rId2"/>
              </a:rPr>
              <a:t>lang=en</a:t>
            </a:r>
            <a:endParaRPr lang="en-GB" dirty="0" smtClean="0"/>
          </a:p>
          <a:p>
            <a:r>
              <a:rPr lang="en-GB" dirty="0">
                <a:hlinkClick r:id="rId3"/>
              </a:rPr>
              <a:t>http://gov.wales/topics/people-and-communities/communities/safety/substancemisuse/?</a:t>
            </a:r>
            <a:r>
              <a:rPr lang="en-GB" dirty="0" smtClean="0">
                <a:hlinkClick r:id="rId3"/>
              </a:rPr>
              <a:t>lang=en</a:t>
            </a:r>
            <a:endParaRPr lang="en-GB" dirty="0" smtClean="0"/>
          </a:p>
          <a:p>
            <a:r>
              <a:rPr lang="en-GB" dirty="0">
                <a:hlinkClick r:id="rId4"/>
              </a:rPr>
              <a:t>http://gov.wales/newsroom/health-and-social-services/2016/measures/?</a:t>
            </a:r>
            <a:r>
              <a:rPr lang="en-GB" dirty="0" smtClean="0">
                <a:hlinkClick r:id="rId4"/>
              </a:rPr>
              <a:t>lang=en</a:t>
            </a:r>
            <a:endParaRPr lang="en-GB" dirty="0" smtClean="0"/>
          </a:p>
          <a:p>
            <a:r>
              <a:rPr lang="en-GB" dirty="0">
                <a:hlinkClick r:id="rId5"/>
              </a:rPr>
              <a:t>http://</a:t>
            </a:r>
            <a:r>
              <a:rPr lang="en-GB" dirty="0" smtClean="0">
                <a:hlinkClick r:id="rId5"/>
              </a:rPr>
              <a:t>www.wales.nhs.uk/healthtopics/lifestyles/drugmisuse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07916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7492" y="620688"/>
            <a:ext cx="7024744" cy="67314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Suicide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67493" y="1293832"/>
            <a:ext cx="6777317" cy="4943480"/>
          </a:xfrm>
        </p:spPr>
        <p:txBody>
          <a:bodyPr>
            <a:normAutofit lnSpcReduction="10000"/>
          </a:bodyPr>
          <a:lstStyle/>
          <a:p>
            <a:r>
              <a:rPr lang="en-GB" dirty="0">
                <a:hlinkClick r:id="rId2"/>
              </a:rPr>
              <a:t>http://mindaberystwyth.org/resources/suicide-resources-in-walesuk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r>
              <a:rPr lang="en-GB" dirty="0">
                <a:hlinkClick r:id="rId3"/>
              </a:rPr>
              <a:t>https://www.mind.org.uk/information-support/your-stories/suicide-in-wales-how-your-experiences-are-changing-policy/#.</a:t>
            </a:r>
            <a:r>
              <a:rPr lang="en-GB" dirty="0" smtClean="0">
                <a:hlinkClick r:id="rId3"/>
              </a:rPr>
              <a:t>W-SDR5P7SUk</a:t>
            </a:r>
            <a:endParaRPr lang="en-GB" dirty="0" smtClean="0"/>
          </a:p>
          <a:p>
            <a:r>
              <a:rPr lang="en-GB" dirty="0">
                <a:hlinkClick r:id="rId4"/>
              </a:rPr>
              <a:t>http://</a:t>
            </a:r>
            <a:r>
              <a:rPr lang="en-GB" dirty="0" smtClean="0">
                <a:hlinkClick r:id="rId4"/>
              </a:rPr>
              <a:t>www.publichealthwalesobservatory.wales.nhs.uk/news/47674</a:t>
            </a:r>
            <a:endParaRPr lang="en-GB" dirty="0" smtClean="0"/>
          </a:p>
          <a:p>
            <a:r>
              <a:rPr lang="en-GB" dirty="0">
                <a:hlinkClick r:id="rId5"/>
              </a:rPr>
              <a:t>http://</a:t>
            </a:r>
            <a:r>
              <a:rPr lang="en-GB" dirty="0" smtClean="0">
                <a:hlinkClick r:id="rId5"/>
              </a:rPr>
              <a:t>www.wales.nhs.uk/sitesplus/888/page/65108</a:t>
            </a:r>
            <a:endParaRPr lang="en-GB" dirty="0" smtClean="0"/>
          </a:p>
          <a:p>
            <a:r>
              <a:rPr lang="en-GB" dirty="0">
                <a:hlinkClick r:id="rId6"/>
              </a:rPr>
              <a:t>https://www.publichealthnetwork.cymru/en/topics/mental-health/suicide-and-self-harm</a:t>
            </a:r>
            <a:r>
              <a:rPr lang="en-GB" dirty="0" smtClean="0">
                <a:hlinkClick r:id="rId6"/>
              </a:rPr>
              <a:t>/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72316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7492" y="332656"/>
            <a:ext cx="7024742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Sexually Transmitted Infections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67493" y="1475657"/>
            <a:ext cx="6777317" cy="4356973"/>
          </a:xfrm>
        </p:spPr>
        <p:txBody>
          <a:bodyPr>
            <a:normAutofit lnSpcReduction="10000"/>
          </a:bodyPr>
          <a:lstStyle/>
          <a:p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www.wales.nhs.uk/sitesplus/888/page/71723</a:t>
            </a:r>
            <a:endParaRPr lang="en-GB" dirty="0" smtClean="0"/>
          </a:p>
          <a:p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www.wales.nhs.uk/sitesplus/888/page/88731</a:t>
            </a:r>
            <a:endParaRPr lang="en-GB" dirty="0" smtClean="0"/>
          </a:p>
          <a:p>
            <a:r>
              <a:rPr lang="en-GB" dirty="0">
                <a:hlinkClick r:id="rId4"/>
              </a:rPr>
              <a:t>http://</a:t>
            </a:r>
            <a:r>
              <a:rPr lang="en-GB" dirty="0" smtClean="0">
                <a:hlinkClick r:id="rId4"/>
              </a:rPr>
              <a:t>www.wales.nhs.uk/healthtopics/lifestyles/sexualhealth</a:t>
            </a:r>
            <a:endParaRPr lang="en-GB" dirty="0" smtClean="0"/>
          </a:p>
          <a:p>
            <a:r>
              <a:rPr lang="en-GB" dirty="0">
                <a:hlinkClick r:id="rId5"/>
              </a:rPr>
              <a:t>http://</a:t>
            </a:r>
            <a:r>
              <a:rPr lang="en-GB" dirty="0" smtClean="0">
                <a:hlinkClick r:id="rId5"/>
              </a:rPr>
              <a:t>www.wales.nhs.uk/sitesplus/documents/888/onetoone%20interventionNICE.pdf</a:t>
            </a:r>
            <a:endParaRPr lang="en-GB" dirty="0" smtClean="0"/>
          </a:p>
          <a:p>
            <a:r>
              <a:rPr lang="en-GB" dirty="0">
                <a:hlinkClick r:id="rId6"/>
              </a:rPr>
              <a:t>http://</a:t>
            </a:r>
            <a:r>
              <a:rPr lang="en-GB" dirty="0" smtClean="0">
                <a:hlinkClick r:id="rId6"/>
              </a:rPr>
              <a:t>www.wales.nhs.uk/sitesplus/documents/888/WAGStrategicFramework.pdf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59043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63817" y="692696"/>
            <a:ext cx="7384666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Adverse Childhood Experiences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67493" y="1988840"/>
            <a:ext cx="6777317" cy="4320480"/>
          </a:xfrm>
        </p:spPr>
        <p:txBody>
          <a:bodyPr/>
          <a:lstStyle/>
          <a:p>
            <a:r>
              <a:rPr lang="en-GB" dirty="0">
                <a:hlinkClick r:id="rId2" action="ppaction://hlinkfile"/>
              </a:rPr>
              <a:t>file:///C:/</a:t>
            </a:r>
            <a:r>
              <a:rPr lang="en-GB" dirty="0" smtClean="0">
                <a:hlinkClick r:id="rId2" action="ppaction://hlinkfile"/>
              </a:rPr>
              <a:t>Users/donna.morgan/Downloads/Kathryn-Ashton-Adverse-Childhood-Experiences-ACEs-in-Wales.pdf</a:t>
            </a:r>
            <a:endParaRPr lang="en-GB" dirty="0" smtClean="0"/>
          </a:p>
          <a:p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www.wales.nhs.uk/sitesplus/888/page/88504</a:t>
            </a:r>
            <a:endParaRPr lang="en-GB" dirty="0" smtClean="0"/>
          </a:p>
          <a:p>
            <a:r>
              <a:rPr lang="en-GB" dirty="0">
                <a:hlinkClick r:id="rId4"/>
              </a:rPr>
              <a:t>http://</a:t>
            </a:r>
            <a:r>
              <a:rPr lang="en-GB" dirty="0" smtClean="0">
                <a:hlinkClick r:id="rId4"/>
              </a:rPr>
              <a:t>www.wales.nhs.uk/sitesplus/888/page/88524</a:t>
            </a:r>
            <a:endParaRPr lang="en-GB" dirty="0" smtClean="0"/>
          </a:p>
          <a:p>
            <a:r>
              <a:rPr lang="en-GB" dirty="0">
                <a:hlinkClick r:id="rId5"/>
              </a:rPr>
              <a:t>https://gov.wales/newsroom/people-and-communities/2017/170119-adverse-childhood-experiences/?</a:t>
            </a:r>
            <a:r>
              <a:rPr lang="en-GB" dirty="0" smtClean="0">
                <a:hlinkClick r:id="rId5"/>
              </a:rPr>
              <a:t>lang=en</a:t>
            </a:r>
            <a:endParaRPr lang="en-GB" dirty="0" smtClean="0"/>
          </a:p>
          <a:p>
            <a:pPr marL="68580" indent="0"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7904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7492" y="404664"/>
            <a:ext cx="7024744" cy="1143000"/>
          </a:xfrm>
        </p:spPr>
        <p:txBody>
          <a:bodyPr/>
          <a:lstStyle/>
          <a:p>
            <a:r>
              <a:rPr lang="en-GB" dirty="0" smtClean="0"/>
              <a:t>Cardiovascular Disease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67493" y="1700808"/>
            <a:ext cx="6777317" cy="4401616"/>
          </a:xfrm>
        </p:spPr>
        <p:txBody>
          <a:bodyPr>
            <a:normAutofit lnSpcReduction="10000"/>
          </a:bodyPr>
          <a:lstStyle/>
          <a:p>
            <a:r>
              <a:rPr lang="en-GB" dirty="0" smtClean="0">
                <a:hlinkClick r:id="rId2"/>
              </a:rPr>
              <a:t>https://www.nice.org.uk/guidance/ph25/chapter/2-public-health-need-and-practice</a:t>
            </a:r>
            <a:endParaRPr lang="en-GB" dirty="0" smtClean="0"/>
          </a:p>
          <a:p>
            <a:r>
              <a:rPr lang="en-GB" dirty="0" smtClean="0">
                <a:hlinkClick r:id="rId3"/>
              </a:rPr>
              <a:t>https://www.gov.uk/government/publications/improving-cardiovascular-disease-outcomes-strategy</a:t>
            </a:r>
            <a:endParaRPr lang="en-GB" dirty="0" smtClean="0"/>
          </a:p>
          <a:p>
            <a:r>
              <a:rPr lang="en-GB" dirty="0" smtClean="0">
                <a:hlinkClick r:id="rId4"/>
              </a:rPr>
              <a:t>http://www.wales.nhs.uk/sitesplus/888/page/69450</a:t>
            </a:r>
            <a:endParaRPr lang="en-GB" dirty="0" smtClean="0"/>
          </a:p>
          <a:p>
            <a:r>
              <a:rPr lang="en-GB" dirty="0" smtClean="0">
                <a:hlinkClick r:id="rId5"/>
              </a:rPr>
              <a:t>http://www.publichealthwalesobservatory.wales.nhs.uk/additional-resources-cvd</a:t>
            </a:r>
            <a:endParaRPr lang="en-GB" dirty="0" smtClean="0"/>
          </a:p>
          <a:p>
            <a:r>
              <a:rPr lang="en-GB" dirty="0">
                <a:hlinkClick r:id="rId6"/>
              </a:rPr>
              <a:t>http://</a:t>
            </a:r>
            <a:r>
              <a:rPr lang="en-GB" dirty="0" smtClean="0">
                <a:hlinkClick r:id="rId6"/>
              </a:rPr>
              <a:t>www.wales.nhs.uk/healthtopics/conditions/cardiacdisease</a:t>
            </a:r>
            <a:endParaRPr lang="en-GB" dirty="0" smtClean="0"/>
          </a:p>
          <a:p>
            <a:pPr marL="6858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905609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241</Words>
  <Application>Microsoft Office PowerPoint</Application>
  <PresentationFormat>Widescreen</PresentationFormat>
  <Paragraphs>78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Century Gothic</vt:lpstr>
      <vt:lpstr>Wingdings 2</vt:lpstr>
      <vt:lpstr>Austin</vt:lpstr>
      <vt:lpstr>Public Health Issues</vt:lpstr>
      <vt:lpstr>Loneliness &amp; Isolation</vt:lpstr>
      <vt:lpstr>Homelessness</vt:lpstr>
      <vt:lpstr>Smoking </vt:lpstr>
      <vt:lpstr>Obesity</vt:lpstr>
      <vt:lpstr>Teen Pregnancy</vt:lpstr>
      <vt:lpstr>Poor Oral Hygiene</vt:lpstr>
      <vt:lpstr>Alcohol Misuse</vt:lpstr>
      <vt:lpstr>Mental Illness</vt:lpstr>
      <vt:lpstr>Substance Misuse</vt:lpstr>
      <vt:lpstr>Suicide</vt:lpstr>
      <vt:lpstr>Sexually Transmitted Infections</vt:lpstr>
      <vt:lpstr>Adverse Childhood Experiences</vt:lpstr>
      <vt:lpstr>Cardiovascular Disease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Public Health Issues</dc:title>
  <dc:creator>Donna Morgan</dc:creator>
  <cp:lastModifiedBy>Donna Morgan</cp:lastModifiedBy>
  <cp:revision>1</cp:revision>
  <dcterms:created xsi:type="dcterms:W3CDTF">2019-02-14T14:48:22Z</dcterms:created>
  <dcterms:modified xsi:type="dcterms:W3CDTF">2019-02-14T14:49:10Z</dcterms:modified>
</cp:coreProperties>
</file>