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51"/>
  </p:notesMasterIdLst>
  <p:sldIdLst>
    <p:sldId id="278" r:id="rId5"/>
    <p:sldId id="280" r:id="rId6"/>
    <p:sldId id="279" r:id="rId7"/>
    <p:sldId id="282" r:id="rId8"/>
    <p:sldId id="296" r:id="rId9"/>
    <p:sldId id="297" r:id="rId10"/>
    <p:sldId id="256" r:id="rId11"/>
    <p:sldId id="298" r:id="rId12"/>
    <p:sldId id="300" r:id="rId13"/>
    <p:sldId id="303" r:id="rId14"/>
    <p:sldId id="301" r:id="rId15"/>
    <p:sldId id="302" r:id="rId16"/>
    <p:sldId id="332" r:id="rId17"/>
    <p:sldId id="304" r:id="rId18"/>
    <p:sldId id="305" r:id="rId19"/>
    <p:sldId id="270" r:id="rId20"/>
    <p:sldId id="307" r:id="rId21"/>
    <p:sldId id="334" r:id="rId22"/>
    <p:sldId id="310" r:id="rId23"/>
    <p:sldId id="312" r:id="rId24"/>
    <p:sldId id="313" r:id="rId25"/>
    <p:sldId id="340" r:id="rId26"/>
    <p:sldId id="337" r:id="rId27"/>
    <p:sldId id="333" r:id="rId28"/>
    <p:sldId id="311" r:id="rId29"/>
    <p:sldId id="341" r:id="rId30"/>
    <p:sldId id="315" r:id="rId31"/>
    <p:sldId id="316" r:id="rId32"/>
    <p:sldId id="317" r:id="rId33"/>
    <p:sldId id="342" r:id="rId34"/>
    <p:sldId id="314" r:id="rId35"/>
    <p:sldId id="318" r:id="rId36"/>
    <p:sldId id="338" r:id="rId37"/>
    <p:sldId id="319" r:id="rId38"/>
    <p:sldId id="321" r:id="rId39"/>
    <p:sldId id="323" r:id="rId40"/>
    <p:sldId id="324" r:id="rId41"/>
    <p:sldId id="320" r:id="rId42"/>
    <p:sldId id="325" r:id="rId43"/>
    <p:sldId id="326" r:id="rId44"/>
    <p:sldId id="327" r:id="rId45"/>
    <p:sldId id="331" r:id="rId46"/>
    <p:sldId id="330" r:id="rId47"/>
    <p:sldId id="335" r:id="rId48"/>
    <p:sldId id="336" r:id="rId49"/>
    <p:sldId id="339"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80"/>
            <p14:sldId id="279"/>
            <p14:sldId id="282"/>
            <p14:sldId id="296"/>
            <p14:sldId id="297"/>
            <p14:sldId id="256"/>
            <p14:sldId id="298"/>
            <p14:sldId id="300"/>
            <p14:sldId id="303"/>
            <p14:sldId id="301"/>
            <p14:sldId id="302"/>
            <p14:sldId id="332"/>
            <p14:sldId id="304"/>
            <p14:sldId id="305"/>
            <p14:sldId id="270"/>
            <p14:sldId id="307"/>
            <p14:sldId id="334"/>
            <p14:sldId id="310"/>
            <p14:sldId id="312"/>
            <p14:sldId id="313"/>
            <p14:sldId id="340"/>
            <p14:sldId id="337"/>
            <p14:sldId id="333"/>
            <p14:sldId id="311"/>
            <p14:sldId id="341"/>
            <p14:sldId id="315"/>
            <p14:sldId id="316"/>
            <p14:sldId id="317"/>
            <p14:sldId id="342"/>
            <p14:sldId id="314"/>
            <p14:sldId id="318"/>
            <p14:sldId id="338"/>
            <p14:sldId id="319"/>
            <p14:sldId id="321"/>
            <p14:sldId id="323"/>
            <p14:sldId id="324"/>
            <p14:sldId id="320"/>
            <p14:sldId id="325"/>
            <p14:sldId id="326"/>
            <p14:sldId id="327"/>
            <p14:sldId id="331"/>
            <p14:sldId id="330"/>
            <p14:sldId id="335"/>
            <p14:sldId id="336"/>
            <p14:sldId id="339"/>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4720D1-9A25-74B2-68AA-25D347293EF0}" v="3" dt="2026-08-15T10:59:22.302"/>
    <p1510:client id="{A785089D-7876-CBE5-FB99-0D948E96B317}" v="139" dt="2026-08-16T19:59:18.0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6293" autoAdjust="0"/>
  </p:normalViewPr>
  <p:slideViewPr>
    <p:cSldViewPr snapToGrid="0">
      <p:cViewPr varScale="1">
        <p:scale>
          <a:sx n="60" d="100"/>
          <a:sy n="60" d="100"/>
        </p:scale>
        <p:origin x="1107" y="3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8" Type="http://schemas.microsoft.com/office/2018/10/relationships/authors" Target="author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zeta Demetriou" userId="S::l.demetriou@uwtsd.ac.uk::75cbaea9-b97c-4c81-9090-40feb64ee817" providerId="AD" clId="Web-{534720D1-9A25-74B2-68AA-25D347293EF0}"/>
    <pc:docChg chg="modSld">
      <pc:chgData name="Lizeta Demetriou" userId="S::l.demetriou@uwtsd.ac.uk::75cbaea9-b97c-4c81-9090-40feb64ee817" providerId="AD" clId="Web-{534720D1-9A25-74B2-68AA-25D347293EF0}" dt="2026-08-15T10:59:22.302" v="16" actId="20577"/>
      <pc:docMkLst>
        <pc:docMk/>
      </pc:docMkLst>
      <pc:sldChg chg="modNotes">
        <pc:chgData name="Lizeta Demetriou" userId="S::l.demetriou@uwtsd.ac.uk::75cbaea9-b97c-4c81-9090-40feb64ee817" providerId="AD" clId="Web-{534720D1-9A25-74B2-68AA-25D347293EF0}" dt="2026-08-15T10:57:27.767" v="6"/>
        <pc:sldMkLst>
          <pc:docMk/>
          <pc:sldMk cId="369436545" sldId="279"/>
        </pc:sldMkLst>
      </pc:sldChg>
      <pc:sldChg chg="modNotes">
        <pc:chgData name="Lizeta Demetriou" userId="S::l.demetriou@uwtsd.ac.uk::75cbaea9-b97c-4c81-9090-40feb64ee817" providerId="AD" clId="Web-{534720D1-9A25-74B2-68AA-25D347293EF0}" dt="2026-08-15T10:43:53.357" v="0"/>
        <pc:sldMkLst>
          <pc:docMk/>
          <pc:sldMk cId="845044675" sldId="280"/>
        </pc:sldMkLst>
      </pc:sldChg>
      <pc:sldChg chg="modNotes">
        <pc:chgData name="Lizeta Demetriou" userId="S::l.demetriou@uwtsd.ac.uk::75cbaea9-b97c-4c81-9090-40feb64ee817" providerId="AD" clId="Web-{534720D1-9A25-74B2-68AA-25D347293EF0}" dt="2026-08-15T10:58:44.489" v="13"/>
        <pc:sldMkLst>
          <pc:docMk/>
          <pc:sldMk cId="2342807460" sldId="282"/>
        </pc:sldMkLst>
      </pc:sldChg>
      <pc:sldChg chg="modSp">
        <pc:chgData name="Lizeta Demetriou" userId="S::l.demetriou@uwtsd.ac.uk::75cbaea9-b97c-4c81-9090-40feb64ee817" providerId="AD" clId="Web-{534720D1-9A25-74B2-68AA-25D347293EF0}" dt="2026-08-15T10:59:22.302" v="16" actId="20577"/>
        <pc:sldMkLst>
          <pc:docMk/>
          <pc:sldMk cId="3789239478" sldId="297"/>
        </pc:sldMkLst>
        <pc:spChg chg="mod">
          <ac:chgData name="Lizeta Demetriou" userId="S::l.demetriou@uwtsd.ac.uk::75cbaea9-b97c-4c81-9090-40feb64ee817" providerId="AD" clId="Web-{534720D1-9A25-74B2-68AA-25D347293EF0}" dt="2026-08-15T10:59:22.302" v="16" actId="20577"/>
          <ac:spMkLst>
            <pc:docMk/>
            <pc:sldMk cId="3789239478" sldId="297"/>
            <ac:spMk id="3" creationId="{F64A60FE-01EC-D3AD-3B84-B991386D67D1}"/>
          </ac:spMkLst>
        </pc:spChg>
      </pc:sldChg>
    </pc:docChg>
  </pc:docChgLst>
  <pc:docChgLst>
    <pc:chgData name="Lizeta Demetriou" userId="S::l.demetriou@uwtsd.ac.uk::75cbaea9-b97c-4c81-9090-40feb64ee817" providerId="AD" clId="Web-{A785089D-7876-CBE5-FB99-0D948E96B317}"/>
    <pc:docChg chg="addSld modSld sldOrd modSection">
      <pc:chgData name="Lizeta Demetriou" userId="S::l.demetriou@uwtsd.ac.uk::75cbaea9-b97c-4c81-9090-40feb64ee817" providerId="AD" clId="Web-{A785089D-7876-CBE5-FB99-0D948E96B317}" dt="2026-08-16T19:59:18.090" v="336" actId="14100"/>
      <pc:docMkLst>
        <pc:docMk/>
      </pc:docMkLst>
      <pc:sldChg chg="modSp modNotes">
        <pc:chgData name="Lizeta Demetriou" userId="S::l.demetriou@uwtsd.ac.uk::75cbaea9-b97c-4c81-9090-40feb64ee817" providerId="AD" clId="Web-{A785089D-7876-CBE5-FB99-0D948E96B317}" dt="2026-08-16T16:38:17.254" v="21"/>
        <pc:sldMkLst>
          <pc:docMk/>
          <pc:sldMk cId="1893756801" sldId="298"/>
        </pc:sldMkLst>
        <pc:spChg chg="mod">
          <ac:chgData name="Lizeta Demetriou" userId="S::l.demetriou@uwtsd.ac.uk::75cbaea9-b97c-4c81-9090-40feb64ee817" providerId="AD" clId="Web-{A785089D-7876-CBE5-FB99-0D948E96B317}" dt="2026-08-16T16:37:23.284" v="11" actId="20577"/>
          <ac:spMkLst>
            <pc:docMk/>
            <pc:sldMk cId="1893756801" sldId="298"/>
            <ac:spMk id="4" creationId="{53F79BE3-A9A2-0F83-2DCF-9999BD1F7B22}"/>
          </ac:spMkLst>
        </pc:spChg>
      </pc:sldChg>
      <pc:sldChg chg="ord modNotes">
        <pc:chgData name="Lizeta Demetriou" userId="S::l.demetriou@uwtsd.ac.uk::75cbaea9-b97c-4c81-9090-40feb64ee817" providerId="AD" clId="Web-{A785089D-7876-CBE5-FB99-0D948E96B317}" dt="2026-08-16T19:40:17.684" v="334"/>
        <pc:sldMkLst>
          <pc:docMk/>
          <pc:sldMk cId="2340116807" sldId="314"/>
        </pc:sldMkLst>
      </pc:sldChg>
      <pc:sldChg chg="delSp modSp new modNotes">
        <pc:chgData name="Lizeta Demetriou" userId="S::l.demetriou@uwtsd.ac.uk::75cbaea9-b97c-4c81-9090-40feb64ee817" providerId="AD" clId="Web-{A785089D-7876-CBE5-FB99-0D948E96B317}" dt="2026-08-16T19:59:18.090" v="336" actId="14100"/>
        <pc:sldMkLst>
          <pc:docMk/>
          <pc:sldMk cId="2906086805" sldId="340"/>
        </pc:sldMkLst>
        <pc:spChg chg="mod">
          <ac:chgData name="Lizeta Demetriou" userId="S::l.demetriou@uwtsd.ac.uk::75cbaea9-b97c-4c81-9090-40feb64ee817" providerId="AD" clId="Web-{A785089D-7876-CBE5-FB99-0D948E96B317}" dt="2026-08-16T18:22:39.084" v="39" actId="20577"/>
          <ac:spMkLst>
            <pc:docMk/>
            <pc:sldMk cId="2906086805" sldId="340"/>
            <ac:spMk id="2" creationId="{B9367993-35D1-21F3-A1CD-0FF589101047}"/>
          </ac:spMkLst>
        </pc:spChg>
        <pc:spChg chg="mod">
          <ac:chgData name="Lizeta Demetriou" userId="S::l.demetriou@uwtsd.ac.uk::75cbaea9-b97c-4c81-9090-40feb64ee817" providerId="AD" clId="Web-{A785089D-7876-CBE5-FB99-0D948E96B317}" dt="2026-08-16T19:59:18.090" v="336" actId="14100"/>
          <ac:spMkLst>
            <pc:docMk/>
            <pc:sldMk cId="2906086805" sldId="340"/>
            <ac:spMk id="3" creationId="{8CD51496-CD6C-0F61-0D3A-78456AA0C070}"/>
          </ac:spMkLst>
        </pc:spChg>
        <pc:spChg chg="del mod">
          <ac:chgData name="Lizeta Demetriou" userId="S::l.demetriou@uwtsd.ac.uk::75cbaea9-b97c-4c81-9090-40feb64ee817" providerId="AD" clId="Web-{A785089D-7876-CBE5-FB99-0D948E96B317}" dt="2026-08-16T19:59:14.559" v="335"/>
          <ac:spMkLst>
            <pc:docMk/>
            <pc:sldMk cId="2906086805" sldId="340"/>
            <ac:spMk id="4" creationId="{ED7AE77D-0E48-E507-44D3-83C52E3ABAA3}"/>
          </ac:spMkLst>
        </pc:spChg>
      </pc:sldChg>
      <pc:sldChg chg="delSp modSp new modNotes">
        <pc:chgData name="Lizeta Demetriou" userId="S::l.demetriou@uwtsd.ac.uk::75cbaea9-b97c-4c81-9090-40feb64ee817" providerId="AD" clId="Web-{A785089D-7876-CBE5-FB99-0D948E96B317}" dt="2026-08-16T19:14:03.301" v="176" actId="20577"/>
        <pc:sldMkLst>
          <pc:docMk/>
          <pc:sldMk cId="362866632" sldId="341"/>
        </pc:sldMkLst>
        <pc:spChg chg="mod">
          <ac:chgData name="Lizeta Demetriou" userId="S::l.demetriou@uwtsd.ac.uk::75cbaea9-b97c-4c81-9090-40feb64ee817" providerId="AD" clId="Web-{A785089D-7876-CBE5-FB99-0D948E96B317}" dt="2026-08-16T19:06:27.161" v="123" actId="20577"/>
          <ac:spMkLst>
            <pc:docMk/>
            <pc:sldMk cId="362866632" sldId="341"/>
            <ac:spMk id="2" creationId="{5EE29E36-A746-3B01-AE16-8E8BFDC0BA9C}"/>
          </ac:spMkLst>
        </pc:spChg>
        <pc:spChg chg="mod">
          <ac:chgData name="Lizeta Demetriou" userId="S::l.demetriou@uwtsd.ac.uk::75cbaea9-b97c-4c81-9090-40feb64ee817" providerId="AD" clId="Web-{A785089D-7876-CBE5-FB99-0D948E96B317}" dt="2026-08-16T19:14:03.301" v="176" actId="20577"/>
          <ac:spMkLst>
            <pc:docMk/>
            <pc:sldMk cId="362866632" sldId="341"/>
            <ac:spMk id="3" creationId="{E15AE66E-D45F-165B-77C8-E05D31888964}"/>
          </ac:spMkLst>
        </pc:spChg>
        <pc:spChg chg="del">
          <ac:chgData name="Lizeta Demetriou" userId="S::l.demetriou@uwtsd.ac.uk::75cbaea9-b97c-4c81-9090-40feb64ee817" providerId="AD" clId="Web-{A785089D-7876-CBE5-FB99-0D948E96B317}" dt="2026-08-16T19:06:14.286" v="111"/>
          <ac:spMkLst>
            <pc:docMk/>
            <pc:sldMk cId="362866632" sldId="341"/>
            <ac:spMk id="4" creationId="{D364FAB8-D491-FC61-9DCF-F2D2E7ACB90D}"/>
          </ac:spMkLst>
        </pc:spChg>
      </pc:sldChg>
      <pc:sldChg chg="modSp new modNotes">
        <pc:chgData name="Lizeta Demetriou" userId="S::l.demetriou@uwtsd.ac.uk::75cbaea9-b97c-4c81-9090-40feb64ee817" providerId="AD" clId="Web-{A785089D-7876-CBE5-FB99-0D948E96B317}" dt="2026-08-16T19:29:29.758" v="239"/>
        <pc:sldMkLst>
          <pc:docMk/>
          <pc:sldMk cId="4005746361" sldId="342"/>
        </pc:sldMkLst>
        <pc:spChg chg="mod">
          <ac:chgData name="Lizeta Demetriou" userId="S::l.demetriou@uwtsd.ac.uk::75cbaea9-b97c-4c81-9090-40feb64ee817" providerId="AD" clId="Web-{A785089D-7876-CBE5-FB99-0D948E96B317}" dt="2026-08-16T19:24:54.498" v="189" actId="20577"/>
          <ac:spMkLst>
            <pc:docMk/>
            <pc:sldMk cId="4005746361" sldId="342"/>
            <ac:spMk id="2" creationId="{6BBCA0D4-BC35-2F11-DC51-AC1BD5FCF54F}"/>
          </ac:spMkLst>
        </pc:spChg>
        <pc:spChg chg="mod">
          <ac:chgData name="Lizeta Demetriou" userId="S::l.demetriou@uwtsd.ac.uk::75cbaea9-b97c-4c81-9090-40feb64ee817" providerId="AD" clId="Web-{A785089D-7876-CBE5-FB99-0D948E96B317}" dt="2026-08-16T19:26:51.380" v="233" actId="20577"/>
          <ac:spMkLst>
            <pc:docMk/>
            <pc:sldMk cId="4005746361" sldId="342"/>
            <ac:spMk id="3" creationId="{212006C6-CC12-5CC1-7ED3-B1D3CE289131}"/>
          </ac:spMkLst>
        </pc:spChg>
      </pc:sldChg>
    </pc:docChg>
  </pc:docChgLst>
</pc:chgInfo>
</file>

<file path=ppt/diagrams/_rels/data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image" Target="../media/image24.png"/></Relationships>
</file>

<file path=ppt/diagrams/_rels/drawing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1" qsCatId="simple" csTypeId="urn:microsoft.com/office/officeart/2005/8/colors/accent1_2#1" csCatId="accent1" phldr="1"/>
      <dgm:spPr/>
      <dgm:t>
        <a:bodyPr/>
        <a:lstStyle/>
        <a:p>
          <a:endParaRPr lang="en-GB"/>
        </a:p>
      </dgm:t>
    </dgm:pt>
    <dgm:pt modelId="{EE7C3519-72C7-41D4-9020-6E2914D5A22C}">
      <dgm:prSet/>
      <dgm:spPr/>
      <dgm:t>
        <a:bodyPr/>
        <a:lstStyle/>
        <a:p>
          <a:r>
            <a:rPr lang="en-GB"/>
            <a:t>What referencing is and why it is important in study and in business</a:t>
          </a:r>
        </a:p>
      </dgm:t>
    </dgm:pt>
    <dgm:pt modelId="{4AE98BFA-7014-4C26-B3DE-1BB3AF3D290C}" type="parTrans" cxnId="{33087880-976B-43F7-9D03-B9BC1E467EC6}">
      <dgm:prSet/>
      <dgm:spPr/>
      <dgm:t>
        <a:bodyPr/>
        <a:lstStyle/>
        <a:p>
          <a:endParaRPr lang="en-GB"/>
        </a:p>
      </dgm:t>
    </dgm:pt>
    <dgm:pt modelId="{4CD408D2-DADA-4503-B341-C2A4A0071305}" type="sibTrans" cxnId="{33087880-976B-43F7-9D03-B9BC1E467EC6}">
      <dgm:prSet/>
      <dgm:spPr/>
      <dgm:t>
        <a:bodyPr/>
        <a:lstStyle/>
        <a:p>
          <a:endParaRPr lang="en-GB"/>
        </a:p>
      </dgm:t>
    </dgm:pt>
    <dgm:pt modelId="{044B7A77-8DE9-4155-BCDA-4BE99417F65D}">
      <dgm:prSet/>
      <dgm:spPr/>
      <dgm:t>
        <a:bodyPr/>
        <a:lstStyle/>
        <a:p>
          <a:r>
            <a:rPr lang="en-GB"/>
            <a:t>What plagiarism means and how to avoid it</a:t>
          </a:r>
        </a:p>
      </dgm:t>
    </dgm:pt>
    <dgm:pt modelId="{16B441E2-2028-4786-A731-DDEC8C798F7F}" type="parTrans" cxnId="{10A3FDCC-4BA6-4DF1-9728-A1B951ADAA06}">
      <dgm:prSet/>
      <dgm:spPr/>
      <dgm:t>
        <a:bodyPr/>
        <a:lstStyle/>
        <a:p>
          <a:endParaRPr lang="en-GB"/>
        </a:p>
      </dgm:t>
    </dgm:pt>
    <dgm:pt modelId="{DADB6C4B-CE99-4147-82CB-8837F8640D5B}" type="sibTrans" cxnId="{10A3FDCC-4BA6-4DF1-9728-A1B951ADAA06}">
      <dgm:prSet/>
      <dgm:spPr/>
      <dgm:t>
        <a:bodyPr/>
        <a:lstStyle/>
        <a:p>
          <a:endParaRPr lang="en-GB"/>
        </a:p>
      </dgm:t>
    </dgm:pt>
    <dgm:pt modelId="{E3CE01E3-1BAC-46FC-9B13-793B7B7E8174}">
      <dgm:prSet/>
      <dgm:spPr/>
      <dgm:t>
        <a:bodyPr/>
        <a:lstStyle/>
        <a:p>
          <a:r>
            <a:rPr lang="en-GB"/>
            <a:t>How to make a simple in‑text citation</a:t>
          </a:r>
        </a:p>
      </dgm:t>
    </dgm:pt>
    <dgm:pt modelId="{66C4C51E-276B-48D4-B5E3-15B3BC9908E6}" type="parTrans" cxnId="{1CCAD5D4-A961-442B-89C0-384EAA2BED11}">
      <dgm:prSet/>
      <dgm:spPr/>
      <dgm:t>
        <a:bodyPr/>
        <a:lstStyle/>
        <a:p>
          <a:endParaRPr lang="en-GB"/>
        </a:p>
      </dgm:t>
    </dgm:pt>
    <dgm:pt modelId="{1049F00A-C494-45B0-9A93-EDCA36262B43}" type="sibTrans" cxnId="{1CCAD5D4-A961-442B-89C0-384EAA2BED11}">
      <dgm:prSet/>
      <dgm:spPr/>
      <dgm:t>
        <a:bodyPr/>
        <a:lstStyle/>
        <a:p>
          <a:endParaRPr lang="en-GB"/>
        </a:p>
      </dgm:t>
    </dgm:pt>
    <dgm:pt modelId="{CD6898ED-D547-478D-A3F7-02ABBEFAF01F}">
      <dgm:prSet/>
      <dgm:spPr/>
      <dgm:t>
        <a:bodyPr/>
        <a:lstStyle/>
        <a:p>
          <a:r>
            <a:rPr lang="en-GB"/>
            <a:t>How to create a basic reference list entry</a:t>
          </a:r>
        </a:p>
      </dgm:t>
    </dgm:pt>
    <dgm:pt modelId="{145DB00A-20A7-46AE-AC06-913A6910DFA7}" type="parTrans" cxnId="{590DF3AA-D907-472A-816C-3CD27301BC48}">
      <dgm:prSet/>
      <dgm:spPr/>
      <dgm:t>
        <a:bodyPr/>
        <a:lstStyle/>
        <a:p>
          <a:endParaRPr lang="en-GB"/>
        </a:p>
      </dgm:t>
    </dgm:pt>
    <dgm:pt modelId="{CBDE8FFF-6DBD-4318-8A68-1ADACB093360}" type="sibTrans" cxnId="{590DF3AA-D907-472A-816C-3CD27301BC48}">
      <dgm:prSet/>
      <dgm:spPr/>
      <dgm:t>
        <a:bodyPr/>
        <a:lstStyle/>
        <a:p>
          <a:endParaRPr lang="en-GB"/>
        </a:p>
      </dgm:t>
    </dgm:pt>
    <dgm:pt modelId="{6020B37A-56B0-400C-BEDE-D64C7DE47714}">
      <dgm:prSet/>
      <dgm:spPr/>
      <dgm:t>
        <a:bodyPr/>
        <a:lstStyle/>
        <a:p>
          <a:r>
            <a:rPr lang="en-GB"/>
            <a:t>Why good referencing helps businesses make better decisions</a:t>
          </a:r>
        </a:p>
      </dgm:t>
    </dgm:pt>
    <dgm:pt modelId="{5284862D-EA75-48CD-9137-EA57E8220C17}" type="parTrans" cxnId="{7B8D98FF-FB85-4530-BD73-4490AF16CA84}">
      <dgm:prSet/>
      <dgm:spPr/>
      <dgm:t>
        <a:bodyPr/>
        <a:lstStyle/>
        <a:p>
          <a:endParaRPr lang="en-GB"/>
        </a:p>
      </dgm:t>
    </dgm:pt>
    <dgm:pt modelId="{91CA1FE2-5C42-4DCE-B311-FE52DC3D7085}" type="sibTrans" cxnId="{7B8D98FF-FB85-4530-BD73-4490AF16CA84}">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47150A46-0E18-4F43-8C6E-F3CC70976A85}" type="pres">
      <dgm:prSet presAssocID="{EE7C3519-72C7-41D4-9020-6E2914D5A22C}" presName="parentLin" presStyleCnt="0"/>
      <dgm:spPr/>
    </dgm:pt>
    <dgm:pt modelId="{8D944112-84E5-4D8E-BE3D-4AA68D5A2A3E}" type="pres">
      <dgm:prSet presAssocID="{EE7C3519-72C7-41D4-9020-6E2914D5A22C}" presName="parentLeftMargin" presStyleLbl="node1" presStyleIdx="0" presStyleCnt="5"/>
      <dgm:spPr/>
    </dgm:pt>
    <dgm:pt modelId="{35AA39E0-7CE6-4EFD-A5EE-CD82AA80EF2C}" type="pres">
      <dgm:prSet presAssocID="{EE7C3519-72C7-41D4-9020-6E2914D5A22C}" presName="parentText" presStyleLbl="node1" presStyleIdx="0" presStyleCnt="5">
        <dgm:presLayoutVars>
          <dgm:chMax val="0"/>
          <dgm:bulletEnabled val="1"/>
        </dgm:presLayoutVars>
      </dgm:prSet>
      <dgm:spPr/>
    </dgm:pt>
    <dgm:pt modelId="{416351DF-FD33-44B8-A4C6-57D197620387}" type="pres">
      <dgm:prSet presAssocID="{EE7C3519-72C7-41D4-9020-6E2914D5A22C}" presName="negativeSpace" presStyleCnt="0"/>
      <dgm:spPr/>
    </dgm:pt>
    <dgm:pt modelId="{4DA203E9-E41A-4293-A7BB-AC1B6CF4B3DE}" type="pres">
      <dgm:prSet presAssocID="{EE7C3519-72C7-41D4-9020-6E2914D5A22C}" presName="childText" presStyleLbl="conFgAcc1" presStyleIdx="0" presStyleCnt="5">
        <dgm:presLayoutVars>
          <dgm:bulletEnabled val="1"/>
        </dgm:presLayoutVars>
      </dgm:prSet>
      <dgm:spPr/>
    </dgm:pt>
    <dgm:pt modelId="{88C0F59D-4C6F-4076-AD60-8683FA3422DF}" type="pres">
      <dgm:prSet presAssocID="{4CD408D2-DADA-4503-B341-C2A4A0071305}" presName="spaceBetweenRectangles" presStyleCnt="0"/>
      <dgm:spPr/>
    </dgm:pt>
    <dgm:pt modelId="{151BED63-83DF-4AB3-B865-8AF94B41AF04}" type="pres">
      <dgm:prSet presAssocID="{044B7A77-8DE9-4155-BCDA-4BE99417F65D}" presName="parentLin" presStyleCnt="0"/>
      <dgm:spPr/>
    </dgm:pt>
    <dgm:pt modelId="{A874B500-62F6-4ED2-8DBD-FFBB0A63092F}" type="pres">
      <dgm:prSet presAssocID="{044B7A77-8DE9-4155-BCDA-4BE99417F65D}" presName="parentLeftMargin" presStyleLbl="node1" presStyleIdx="0" presStyleCnt="5"/>
      <dgm:spPr/>
    </dgm:pt>
    <dgm:pt modelId="{EBD6A29A-6A17-4711-A60B-E9401002B731}" type="pres">
      <dgm:prSet presAssocID="{044B7A77-8DE9-4155-BCDA-4BE99417F65D}" presName="parentText" presStyleLbl="node1" presStyleIdx="1" presStyleCnt="5">
        <dgm:presLayoutVars>
          <dgm:chMax val="0"/>
          <dgm:bulletEnabled val="1"/>
        </dgm:presLayoutVars>
      </dgm:prSet>
      <dgm:spPr/>
    </dgm:pt>
    <dgm:pt modelId="{82654533-F939-45C4-8A7E-2E197F90B457}" type="pres">
      <dgm:prSet presAssocID="{044B7A77-8DE9-4155-BCDA-4BE99417F65D}" presName="negativeSpace" presStyleCnt="0"/>
      <dgm:spPr/>
    </dgm:pt>
    <dgm:pt modelId="{A1DE5DAB-EF6A-4512-8369-F6B810758965}" type="pres">
      <dgm:prSet presAssocID="{044B7A77-8DE9-4155-BCDA-4BE99417F65D}" presName="childText" presStyleLbl="conFgAcc1" presStyleIdx="1" presStyleCnt="5">
        <dgm:presLayoutVars>
          <dgm:bulletEnabled val="1"/>
        </dgm:presLayoutVars>
      </dgm:prSet>
      <dgm:spPr/>
    </dgm:pt>
    <dgm:pt modelId="{DEF0A099-4CAD-447B-8C58-DB0040BD10EF}" type="pres">
      <dgm:prSet presAssocID="{DADB6C4B-CE99-4147-82CB-8837F8640D5B}" presName="spaceBetweenRectangles" presStyleCnt="0"/>
      <dgm:spPr/>
    </dgm:pt>
    <dgm:pt modelId="{1489228F-F68B-46E0-8BD9-7EDDD41016B9}" type="pres">
      <dgm:prSet presAssocID="{E3CE01E3-1BAC-46FC-9B13-793B7B7E8174}" presName="parentLin" presStyleCnt="0"/>
      <dgm:spPr/>
    </dgm:pt>
    <dgm:pt modelId="{96C9A39C-2D5C-4748-B86C-FDD510487F28}" type="pres">
      <dgm:prSet presAssocID="{E3CE01E3-1BAC-46FC-9B13-793B7B7E8174}" presName="parentLeftMargin" presStyleLbl="node1" presStyleIdx="1" presStyleCnt="5"/>
      <dgm:spPr/>
    </dgm:pt>
    <dgm:pt modelId="{73AFD238-1CF4-4820-80D2-6E478A04D322}" type="pres">
      <dgm:prSet presAssocID="{E3CE01E3-1BAC-46FC-9B13-793B7B7E8174}" presName="parentText" presStyleLbl="node1" presStyleIdx="2" presStyleCnt="5">
        <dgm:presLayoutVars>
          <dgm:chMax val="0"/>
          <dgm:bulletEnabled val="1"/>
        </dgm:presLayoutVars>
      </dgm:prSet>
      <dgm:spPr/>
    </dgm:pt>
    <dgm:pt modelId="{42F418BF-27BF-468B-B01D-424EDE8A17B5}" type="pres">
      <dgm:prSet presAssocID="{E3CE01E3-1BAC-46FC-9B13-793B7B7E8174}" presName="negativeSpace" presStyleCnt="0"/>
      <dgm:spPr/>
    </dgm:pt>
    <dgm:pt modelId="{5877BC5C-6BAB-42DA-B1D2-A19FAC086154}" type="pres">
      <dgm:prSet presAssocID="{E3CE01E3-1BAC-46FC-9B13-793B7B7E8174}" presName="childText" presStyleLbl="conFgAcc1" presStyleIdx="2" presStyleCnt="5">
        <dgm:presLayoutVars>
          <dgm:bulletEnabled val="1"/>
        </dgm:presLayoutVars>
      </dgm:prSet>
      <dgm:spPr/>
    </dgm:pt>
    <dgm:pt modelId="{30D9E2EE-AA01-45FA-BD09-D68A7D791CBA}" type="pres">
      <dgm:prSet presAssocID="{1049F00A-C494-45B0-9A93-EDCA36262B43}" presName="spaceBetweenRectangles" presStyleCnt="0"/>
      <dgm:spPr/>
    </dgm:pt>
    <dgm:pt modelId="{6757604E-11B0-490C-A05F-DD961A633E40}" type="pres">
      <dgm:prSet presAssocID="{CD6898ED-D547-478D-A3F7-02ABBEFAF01F}" presName="parentLin" presStyleCnt="0"/>
      <dgm:spPr/>
    </dgm:pt>
    <dgm:pt modelId="{F44E6065-4E76-45D9-9515-EDB95CF2D971}" type="pres">
      <dgm:prSet presAssocID="{CD6898ED-D547-478D-A3F7-02ABBEFAF01F}" presName="parentLeftMargin" presStyleLbl="node1" presStyleIdx="2" presStyleCnt="5"/>
      <dgm:spPr/>
    </dgm:pt>
    <dgm:pt modelId="{407ABA79-39A7-4030-956A-88064258F71D}" type="pres">
      <dgm:prSet presAssocID="{CD6898ED-D547-478D-A3F7-02ABBEFAF01F}" presName="parentText" presStyleLbl="node1" presStyleIdx="3" presStyleCnt="5">
        <dgm:presLayoutVars>
          <dgm:chMax val="0"/>
          <dgm:bulletEnabled val="1"/>
        </dgm:presLayoutVars>
      </dgm:prSet>
      <dgm:spPr/>
    </dgm:pt>
    <dgm:pt modelId="{8679B475-1DFE-4A9A-A4CD-9DFD463FD2DF}" type="pres">
      <dgm:prSet presAssocID="{CD6898ED-D547-478D-A3F7-02ABBEFAF01F}" presName="negativeSpace" presStyleCnt="0"/>
      <dgm:spPr/>
    </dgm:pt>
    <dgm:pt modelId="{CC4FAC28-52FC-4FFB-AFFA-AE6BE3C9CB0B}" type="pres">
      <dgm:prSet presAssocID="{CD6898ED-D547-478D-A3F7-02ABBEFAF01F}" presName="childText" presStyleLbl="conFgAcc1" presStyleIdx="3" presStyleCnt="5">
        <dgm:presLayoutVars>
          <dgm:bulletEnabled val="1"/>
        </dgm:presLayoutVars>
      </dgm:prSet>
      <dgm:spPr/>
    </dgm:pt>
    <dgm:pt modelId="{5CE5D26A-6869-44B9-880E-944BDCFD2806}" type="pres">
      <dgm:prSet presAssocID="{CBDE8FFF-6DBD-4318-8A68-1ADACB093360}" presName="spaceBetweenRectangles" presStyleCnt="0"/>
      <dgm:spPr/>
    </dgm:pt>
    <dgm:pt modelId="{B273C7BB-B986-4CC7-98F6-D159CEAED406}" type="pres">
      <dgm:prSet presAssocID="{6020B37A-56B0-400C-BEDE-D64C7DE47714}" presName="parentLin" presStyleCnt="0"/>
      <dgm:spPr/>
    </dgm:pt>
    <dgm:pt modelId="{BA6EE5C7-D384-4F3B-B00F-D594B4F3F56F}" type="pres">
      <dgm:prSet presAssocID="{6020B37A-56B0-400C-BEDE-D64C7DE47714}" presName="parentLeftMargin" presStyleLbl="node1" presStyleIdx="3" presStyleCnt="5"/>
      <dgm:spPr/>
    </dgm:pt>
    <dgm:pt modelId="{969F4AA1-70A8-4916-8F17-CED536810107}" type="pres">
      <dgm:prSet presAssocID="{6020B37A-56B0-400C-BEDE-D64C7DE47714}" presName="parentText" presStyleLbl="node1" presStyleIdx="4" presStyleCnt="5">
        <dgm:presLayoutVars>
          <dgm:chMax val="0"/>
          <dgm:bulletEnabled val="1"/>
        </dgm:presLayoutVars>
      </dgm:prSet>
      <dgm:spPr/>
    </dgm:pt>
    <dgm:pt modelId="{8622B943-382B-4AB4-86FA-934A1419A7DF}" type="pres">
      <dgm:prSet presAssocID="{6020B37A-56B0-400C-BEDE-D64C7DE47714}" presName="negativeSpace" presStyleCnt="0"/>
      <dgm:spPr/>
    </dgm:pt>
    <dgm:pt modelId="{509A582D-C640-4DA8-B2AD-919D5F7573F9}" type="pres">
      <dgm:prSet presAssocID="{6020B37A-56B0-400C-BEDE-D64C7DE47714}" presName="childText" presStyleLbl="conFgAcc1" presStyleIdx="4" presStyleCnt="5">
        <dgm:presLayoutVars>
          <dgm:bulletEnabled val="1"/>
        </dgm:presLayoutVars>
      </dgm:prSet>
      <dgm:spPr/>
    </dgm:pt>
  </dgm:ptLst>
  <dgm:cxnLst>
    <dgm:cxn modelId="{B55D8306-ABA7-435F-AB0B-1A219CDA8573}" type="presOf" srcId="{EE7C3519-72C7-41D4-9020-6E2914D5A22C}" destId="{8D944112-84E5-4D8E-BE3D-4AA68D5A2A3E}" srcOrd="0" destOrd="0" presId="urn:microsoft.com/office/officeart/2005/8/layout/list1"/>
    <dgm:cxn modelId="{ABAFBF29-3632-4E45-B4FB-106E68B2D8F1}" type="presOf" srcId="{EE7C3519-72C7-41D4-9020-6E2914D5A22C}" destId="{35AA39E0-7CE6-4EFD-A5EE-CD82AA80EF2C}" srcOrd="1" destOrd="0" presId="urn:microsoft.com/office/officeart/2005/8/layout/list1"/>
    <dgm:cxn modelId="{1D889C30-3325-4BFA-B380-33A53EC5F41D}" type="presOf" srcId="{E3CE01E3-1BAC-46FC-9B13-793B7B7E8174}" destId="{73AFD238-1CF4-4820-80D2-6E478A04D322}" srcOrd="1" destOrd="0" presId="urn:microsoft.com/office/officeart/2005/8/layout/list1"/>
    <dgm:cxn modelId="{EEE0553F-BD69-4013-8870-46D176F809A9}" type="presOf" srcId="{E3CE01E3-1BAC-46FC-9B13-793B7B7E8174}" destId="{96C9A39C-2D5C-4748-B86C-FDD510487F28}" srcOrd="0" destOrd="0" presId="urn:microsoft.com/office/officeart/2005/8/layout/list1"/>
    <dgm:cxn modelId="{F749F25A-C2B1-4DCA-B83F-A0CF0E0BE83A}" type="presOf" srcId="{6020B37A-56B0-400C-BEDE-D64C7DE47714}" destId="{969F4AA1-70A8-4916-8F17-CED536810107}" srcOrd="1" destOrd="0" presId="urn:microsoft.com/office/officeart/2005/8/layout/list1"/>
    <dgm:cxn modelId="{33087880-976B-43F7-9D03-B9BC1E467EC6}" srcId="{D8F6DCAB-BE7F-496A-9546-DFA225D8321F}" destId="{EE7C3519-72C7-41D4-9020-6E2914D5A22C}" srcOrd="0" destOrd="0" parTransId="{4AE98BFA-7014-4C26-B3DE-1BB3AF3D290C}" sibTransId="{4CD408D2-DADA-4503-B341-C2A4A0071305}"/>
    <dgm:cxn modelId="{590DF3AA-D907-472A-816C-3CD27301BC48}" srcId="{D8F6DCAB-BE7F-496A-9546-DFA225D8321F}" destId="{CD6898ED-D547-478D-A3F7-02ABBEFAF01F}" srcOrd="3" destOrd="0" parTransId="{145DB00A-20A7-46AE-AC06-913A6910DFA7}" sibTransId="{CBDE8FFF-6DBD-4318-8A68-1ADACB093360}"/>
    <dgm:cxn modelId="{FA9908BE-AF2B-4C24-A614-6D7F49F4E272}" type="presOf" srcId="{CD6898ED-D547-478D-A3F7-02ABBEFAF01F}" destId="{407ABA79-39A7-4030-956A-88064258F71D}" srcOrd="1" destOrd="0" presId="urn:microsoft.com/office/officeart/2005/8/layout/list1"/>
    <dgm:cxn modelId="{10A3FDCC-4BA6-4DF1-9728-A1B951ADAA06}" srcId="{D8F6DCAB-BE7F-496A-9546-DFA225D8321F}" destId="{044B7A77-8DE9-4155-BCDA-4BE99417F65D}" srcOrd="1" destOrd="0" parTransId="{16B441E2-2028-4786-A731-DDEC8C798F7F}" sibTransId="{DADB6C4B-CE99-4147-82CB-8837F8640D5B}"/>
    <dgm:cxn modelId="{FBC54FCD-BB8F-405A-8E77-6A747D9797CA}" type="presOf" srcId="{CD6898ED-D547-478D-A3F7-02ABBEFAF01F}" destId="{F44E6065-4E76-45D9-9515-EDB95CF2D971}" srcOrd="0"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1CCAD5D4-A961-442B-89C0-384EAA2BED11}" srcId="{D8F6DCAB-BE7F-496A-9546-DFA225D8321F}" destId="{E3CE01E3-1BAC-46FC-9B13-793B7B7E8174}" srcOrd="2" destOrd="0" parTransId="{66C4C51E-276B-48D4-B5E3-15B3BC9908E6}" sibTransId="{1049F00A-C494-45B0-9A93-EDCA36262B43}"/>
    <dgm:cxn modelId="{2173D3E5-075B-4537-B82C-24D5608B24F0}" type="presOf" srcId="{6020B37A-56B0-400C-BEDE-D64C7DE47714}" destId="{BA6EE5C7-D384-4F3B-B00F-D594B4F3F56F}" srcOrd="0" destOrd="0" presId="urn:microsoft.com/office/officeart/2005/8/layout/list1"/>
    <dgm:cxn modelId="{2DB073F1-CA6A-414B-AF3D-4B7D7CDE93D9}" type="presOf" srcId="{044B7A77-8DE9-4155-BCDA-4BE99417F65D}" destId="{A874B500-62F6-4ED2-8DBD-FFBB0A63092F}" srcOrd="0" destOrd="0" presId="urn:microsoft.com/office/officeart/2005/8/layout/list1"/>
    <dgm:cxn modelId="{081808FE-FB8D-48C9-A4FE-3F4090286435}" type="presOf" srcId="{044B7A77-8DE9-4155-BCDA-4BE99417F65D}" destId="{EBD6A29A-6A17-4711-A60B-E9401002B731}" srcOrd="1" destOrd="0" presId="urn:microsoft.com/office/officeart/2005/8/layout/list1"/>
    <dgm:cxn modelId="{7B8D98FF-FB85-4530-BD73-4490AF16CA84}" srcId="{D8F6DCAB-BE7F-496A-9546-DFA225D8321F}" destId="{6020B37A-56B0-400C-BEDE-D64C7DE47714}" srcOrd="4" destOrd="0" parTransId="{5284862D-EA75-48CD-9137-EA57E8220C17}" sibTransId="{91CA1FE2-5C42-4DCE-B311-FE52DC3D7085}"/>
    <dgm:cxn modelId="{5F6AFD05-520C-4C4C-BA43-2591A4067F0A}" type="presParOf" srcId="{9CF64F5B-328C-49B9-AF3A-EB96BC66833D}" destId="{47150A46-0E18-4F43-8C6E-F3CC70976A85}" srcOrd="0" destOrd="0" presId="urn:microsoft.com/office/officeart/2005/8/layout/list1"/>
    <dgm:cxn modelId="{9815A3A0-95DA-43EB-ADDA-49144ABB3110}" type="presParOf" srcId="{47150A46-0E18-4F43-8C6E-F3CC70976A85}" destId="{8D944112-84E5-4D8E-BE3D-4AA68D5A2A3E}" srcOrd="0" destOrd="0" presId="urn:microsoft.com/office/officeart/2005/8/layout/list1"/>
    <dgm:cxn modelId="{9D2879CE-FB07-46E0-9CA9-901141F55F5B}" type="presParOf" srcId="{47150A46-0E18-4F43-8C6E-F3CC70976A85}" destId="{35AA39E0-7CE6-4EFD-A5EE-CD82AA80EF2C}" srcOrd="1" destOrd="0" presId="urn:microsoft.com/office/officeart/2005/8/layout/list1"/>
    <dgm:cxn modelId="{69570453-A622-4CED-86EE-C75598336543}" type="presParOf" srcId="{9CF64F5B-328C-49B9-AF3A-EB96BC66833D}" destId="{416351DF-FD33-44B8-A4C6-57D197620387}" srcOrd="1" destOrd="0" presId="urn:microsoft.com/office/officeart/2005/8/layout/list1"/>
    <dgm:cxn modelId="{6876357A-D957-43CC-B385-DA11DBDDC06B}" type="presParOf" srcId="{9CF64F5B-328C-49B9-AF3A-EB96BC66833D}" destId="{4DA203E9-E41A-4293-A7BB-AC1B6CF4B3DE}" srcOrd="2" destOrd="0" presId="urn:microsoft.com/office/officeart/2005/8/layout/list1"/>
    <dgm:cxn modelId="{6539114C-7FDB-4EED-90D3-368A69E1F142}" type="presParOf" srcId="{9CF64F5B-328C-49B9-AF3A-EB96BC66833D}" destId="{88C0F59D-4C6F-4076-AD60-8683FA3422DF}" srcOrd="3" destOrd="0" presId="urn:microsoft.com/office/officeart/2005/8/layout/list1"/>
    <dgm:cxn modelId="{C5AD2509-7D2C-4E88-9D22-5D243534E059}" type="presParOf" srcId="{9CF64F5B-328C-49B9-AF3A-EB96BC66833D}" destId="{151BED63-83DF-4AB3-B865-8AF94B41AF04}" srcOrd="4" destOrd="0" presId="urn:microsoft.com/office/officeart/2005/8/layout/list1"/>
    <dgm:cxn modelId="{62200251-371F-4EE9-9D9D-B441AB7DA3F1}" type="presParOf" srcId="{151BED63-83DF-4AB3-B865-8AF94B41AF04}" destId="{A874B500-62F6-4ED2-8DBD-FFBB0A63092F}" srcOrd="0" destOrd="0" presId="urn:microsoft.com/office/officeart/2005/8/layout/list1"/>
    <dgm:cxn modelId="{36861B76-E766-463D-B6EE-1A376BDB3843}" type="presParOf" srcId="{151BED63-83DF-4AB3-B865-8AF94B41AF04}" destId="{EBD6A29A-6A17-4711-A60B-E9401002B731}" srcOrd="1" destOrd="0" presId="urn:microsoft.com/office/officeart/2005/8/layout/list1"/>
    <dgm:cxn modelId="{03419410-4F79-4D73-A6DC-13E84B997CD0}" type="presParOf" srcId="{9CF64F5B-328C-49B9-AF3A-EB96BC66833D}" destId="{82654533-F939-45C4-8A7E-2E197F90B457}" srcOrd="5" destOrd="0" presId="urn:microsoft.com/office/officeart/2005/8/layout/list1"/>
    <dgm:cxn modelId="{F5B366D4-2DBA-4FDE-8D7A-750471C3E5C5}" type="presParOf" srcId="{9CF64F5B-328C-49B9-AF3A-EB96BC66833D}" destId="{A1DE5DAB-EF6A-4512-8369-F6B810758965}" srcOrd="6" destOrd="0" presId="urn:microsoft.com/office/officeart/2005/8/layout/list1"/>
    <dgm:cxn modelId="{956ABE0E-9430-411B-9B19-7EA068641A50}" type="presParOf" srcId="{9CF64F5B-328C-49B9-AF3A-EB96BC66833D}" destId="{DEF0A099-4CAD-447B-8C58-DB0040BD10EF}" srcOrd="7" destOrd="0" presId="urn:microsoft.com/office/officeart/2005/8/layout/list1"/>
    <dgm:cxn modelId="{88EA810A-2FD0-4774-B9B3-EC316D230263}" type="presParOf" srcId="{9CF64F5B-328C-49B9-AF3A-EB96BC66833D}" destId="{1489228F-F68B-46E0-8BD9-7EDDD41016B9}" srcOrd="8" destOrd="0" presId="urn:microsoft.com/office/officeart/2005/8/layout/list1"/>
    <dgm:cxn modelId="{55EEB7FF-8BAB-44DC-A369-E65CE643D8A8}" type="presParOf" srcId="{1489228F-F68B-46E0-8BD9-7EDDD41016B9}" destId="{96C9A39C-2D5C-4748-B86C-FDD510487F28}" srcOrd="0" destOrd="0" presId="urn:microsoft.com/office/officeart/2005/8/layout/list1"/>
    <dgm:cxn modelId="{AA6D42D0-EFB2-4BB6-BF92-4D060ABCFC1B}" type="presParOf" srcId="{1489228F-F68B-46E0-8BD9-7EDDD41016B9}" destId="{73AFD238-1CF4-4820-80D2-6E478A04D322}" srcOrd="1" destOrd="0" presId="urn:microsoft.com/office/officeart/2005/8/layout/list1"/>
    <dgm:cxn modelId="{60FECF2B-0857-400B-9257-84D26F94F8EA}" type="presParOf" srcId="{9CF64F5B-328C-49B9-AF3A-EB96BC66833D}" destId="{42F418BF-27BF-468B-B01D-424EDE8A17B5}" srcOrd="9" destOrd="0" presId="urn:microsoft.com/office/officeart/2005/8/layout/list1"/>
    <dgm:cxn modelId="{B9B847C1-E92E-44AA-AA4F-40A06EF1AEF8}" type="presParOf" srcId="{9CF64F5B-328C-49B9-AF3A-EB96BC66833D}" destId="{5877BC5C-6BAB-42DA-B1D2-A19FAC086154}" srcOrd="10" destOrd="0" presId="urn:microsoft.com/office/officeart/2005/8/layout/list1"/>
    <dgm:cxn modelId="{D2249D74-6DDF-4361-95C1-10722B6B5AA3}" type="presParOf" srcId="{9CF64F5B-328C-49B9-AF3A-EB96BC66833D}" destId="{30D9E2EE-AA01-45FA-BD09-D68A7D791CBA}" srcOrd="11" destOrd="0" presId="urn:microsoft.com/office/officeart/2005/8/layout/list1"/>
    <dgm:cxn modelId="{B09518A6-208F-46BB-8C2A-D8036FB4C8E1}" type="presParOf" srcId="{9CF64F5B-328C-49B9-AF3A-EB96BC66833D}" destId="{6757604E-11B0-490C-A05F-DD961A633E40}" srcOrd="12" destOrd="0" presId="urn:microsoft.com/office/officeart/2005/8/layout/list1"/>
    <dgm:cxn modelId="{62539C7B-2F9D-4848-84A7-65815E3F17BA}" type="presParOf" srcId="{6757604E-11B0-490C-A05F-DD961A633E40}" destId="{F44E6065-4E76-45D9-9515-EDB95CF2D971}" srcOrd="0" destOrd="0" presId="urn:microsoft.com/office/officeart/2005/8/layout/list1"/>
    <dgm:cxn modelId="{AB44FB4F-E354-4B30-A296-E713F5315A6E}" type="presParOf" srcId="{6757604E-11B0-490C-A05F-DD961A633E40}" destId="{407ABA79-39A7-4030-956A-88064258F71D}" srcOrd="1" destOrd="0" presId="urn:microsoft.com/office/officeart/2005/8/layout/list1"/>
    <dgm:cxn modelId="{6FE1F6EA-4682-4BB2-9796-2FE62AC55286}" type="presParOf" srcId="{9CF64F5B-328C-49B9-AF3A-EB96BC66833D}" destId="{8679B475-1DFE-4A9A-A4CD-9DFD463FD2DF}" srcOrd="13" destOrd="0" presId="urn:microsoft.com/office/officeart/2005/8/layout/list1"/>
    <dgm:cxn modelId="{C2839F79-48B0-4093-BD2A-822151F0F03F}" type="presParOf" srcId="{9CF64F5B-328C-49B9-AF3A-EB96BC66833D}" destId="{CC4FAC28-52FC-4FFB-AFFA-AE6BE3C9CB0B}" srcOrd="14" destOrd="0" presId="urn:microsoft.com/office/officeart/2005/8/layout/list1"/>
    <dgm:cxn modelId="{E885EF4C-0235-4793-B70C-F2F3548518CE}" type="presParOf" srcId="{9CF64F5B-328C-49B9-AF3A-EB96BC66833D}" destId="{5CE5D26A-6869-44B9-880E-944BDCFD2806}" srcOrd="15" destOrd="0" presId="urn:microsoft.com/office/officeart/2005/8/layout/list1"/>
    <dgm:cxn modelId="{CFCD1D83-1959-496D-836A-3152A76C5CED}" type="presParOf" srcId="{9CF64F5B-328C-49B9-AF3A-EB96BC66833D}" destId="{B273C7BB-B986-4CC7-98F6-D159CEAED406}" srcOrd="16" destOrd="0" presId="urn:microsoft.com/office/officeart/2005/8/layout/list1"/>
    <dgm:cxn modelId="{915A23DB-B940-4576-96F5-60A3A5B3FF32}" type="presParOf" srcId="{B273C7BB-B986-4CC7-98F6-D159CEAED406}" destId="{BA6EE5C7-D384-4F3B-B00F-D594B4F3F56F}" srcOrd="0" destOrd="0" presId="urn:microsoft.com/office/officeart/2005/8/layout/list1"/>
    <dgm:cxn modelId="{BF4BAA5F-8E73-4549-8723-C620909B3DF1}" type="presParOf" srcId="{B273C7BB-B986-4CC7-98F6-D159CEAED406}" destId="{969F4AA1-70A8-4916-8F17-CED536810107}" srcOrd="1" destOrd="0" presId="urn:microsoft.com/office/officeart/2005/8/layout/list1"/>
    <dgm:cxn modelId="{4C7B1AB9-FF7D-4E61-A54A-77C37B6DA31B}" type="presParOf" srcId="{9CF64F5B-328C-49B9-AF3A-EB96BC66833D}" destId="{8622B943-382B-4AB4-86FA-934A1419A7DF}" srcOrd="17" destOrd="0" presId="urn:microsoft.com/office/officeart/2005/8/layout/list1"/>
    <dgm:cxn modelId="{726AC7D4-B71B-433B-87FE-7E6C2E40DFA8}" type="presParOf" srcId="{9CF64F5B-328C-49B9-AF3A-EB96BC66833D}" destId="{509A582D-C640-4DA8-B2AD-919D5F7573F9}"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FC5959-6926-43BD-A8E8-C836542B4056}" type="doc">
      <dgm:prSet loTypeId="urn:microsoft.com/office/officeart/2005/8/layout/list1" loCatId="list" qsTypeId="urn:microsoft.com/office/officeart/2005/8/quickstyle/simple1#2" qsCatId="simple" csTypeId="urn:microsoft.com/office/officeart/2005/8/colors/accent1_2#2" csCatId="accent1" phldr="1"/>
      <dgm:spPr/>
      <dgm:t>
        <a:bodyPr/>
        <a:lstStyle/>
        <a:p>
          <a:endParaRPr lang="en-GB"/>
        </a:p>
      </dgm:t>
    </dgm:pt>
    <dgm:pt modelId="{573D13D3-5998-4CB4-9153-CCA65B1C4277}">
      <dgm:prSet phldrT="[Text]"/>
      <dgm:spPr/>
      <dgm:t>
        <a:bodyPr/>
        <a:lstStyle/>
        <a:p>
          <a:r>
            <a:rPr lang="en-GB"/>
            <a:t>What integrity means in academic and business work</a:t>
          </a:r>
        </a:p>
      </dgm:t>
    </dgm:pt>
    <dgm:pt modelId="{2360578A-C85D-4A13-BEBD-22BB5CBF0859}" type="parTrans" cxnId="{FCCF39B3-7AD3-44C2-A94F-C23382B68F07}">
      <dgm:prSet/>
      <dgm:spPr/>
      <dgm:t>
        <a:bodyPr/>
        <a:lstStyle/>
        <a:p>
          <a:endParaRPr lang="en-GB"/>
        </a:p>
      </dgm:t>
    </dgm:pt>
    <dgm:pt modelId="{B89DE51E-9BF2-4A1A-8B35-65CA3C78E431}" type="sibTrans" cxnId="{FCCF39B3-7AD3-44C2-A94F-C23382B68F07}">
      <dgm:prSet/>
      <dgm:spPr/>
      <dgm:t>
        <a:bodyPr/>
        <a:lstStyle/>
        <a:p>
          <a:endParaRPr lang="en-GB"/>
        </a:p>
      </dgm:t>
    </dgm:pt>
    <dgm:pt modelId="{CC19DEC3-2EAA-4293-BC80-89135391B582}">
      <dgm:prSet/>
      <dgm:spPr/>
      <dgm:t>
        <a:bodyPr/>
        <a:lstStyle/>
        <a:p>
          <a:r>
            <a:rPr lang="en-GB"/>
            <a:t>Why we reference ideas from other people</a:t>
          </a:r>
        </a:p>
      </dgm:t>
    </dgm:pt>
    <dgm:pt modelId="{8BBB851A-DF88-4332-A1E2-99F393C8F1D3}" type="parTrans" cxnId="{2AF2288D-1A28-45B7-9A2C-B0348FC62F7B}">
      <dgm:prSet/>
      <dgm:spPr/>
      <dgm:t>
        <a:bodyPr/>
        <a:lstStyle/>
        <a:p>
          <a:endParaRPr lang="en-GB"/>
        </a:p>
      </dgm:t>
    </dgm:pt>
    <dgm:pt modelId="{3484DC2F-44DF-46E7-A352-D18C17A5E26D}" type="sibTrans" cxnId="{2AF2288D-1A28-45B7-9A2C-B0348FC62F7B}">
      <dgm:prSet/>
      <dgm:spPr/>
      <dgm:t>
        <a:bodyPr/>
        <a:lstStyle/>
        <a:p>
          <a:endParaRPr lang="en-GB"/>
        </a:p>
      </dgm:t>
    </dgm:pt>
    <dgm:pt modelId="{19CDD620-EEE0-4451-9FF4-A33E4535D299}">
      <dgm:prSet/>
      <dgm:spPr/>
      <dgm:t>
        <a:bodyPr/>
        <a:lstStyle/>
        <a:p>
          <a:r>
            <a:rPr lang="en-GB"/>
            <a:t>How to make a simple in text citation</a:t>
          </a:r>
        </a:p>
      </dgm:t>
    </dgm:pt>
    <dgm:pt modelId="{C0D2DC63-4F68-43A6-A466-2AF99FC539B5}" type="parTrans" cxnId="{9DF5160B-D4C4-42E2-A73A-63208FBCEDE8}">
      <dgm:prSet/>
      <dgm:spPr/>
      <dgm:t>
        <a:bodyPr/>
        <a:lstStyle/>
        <a:p>
          <a:endParaRPr lang="en-GB"/>
        </a:p>
      </dgm:t>
    </dgm:pt>
    <dgm:pt modelId="{BEBC15CD-4F72-4965-8038-5080D9C8349E}" type="sibTrans" cxnId="{9DF5160B-D4C4-42E2-A73A-63208FBCEDE8}">
      <dgm:prSet/>
      <dgm:spPr/>
      <dgm:t>
        <a:bodyPr/>
        <a:lstStyle/>
        <a:p>
          <a:endParaRPr lang="en-GB"/>
        </a:p>
      </dgm:t>
    </dgm:pt>
    <dgm:pt modelId="{C584FD2B-241B-4F9C-9E12-1EA4B9887FC3}">
      <dgm:prSet/>
      <dgm:spPr/>
      <dgm:t>
        <a:bodyPr/>
        <a:lstStyle/>
        <a:p>
          <a:r>
            <a:rPr lang="en-GB"/>
            <a:t>How to paraphrase safely using your own words</a:t>
          </a:r>
        </a:p>
      </dgm:t>
    </dgm:pt>
    <dgm:pt modelId="{0D9012A0-3D7C-4BC3-9D1B-D610CE1D3B95}" type="parTrans" cxnId="{BD68C444-51F1-4635-AF95-D6627F8B0AF1}">
      <dgm:prSet/>
      <dgm:spPr/>
      <dgm:t>
        <a:bodyPr/>
        <a:lstStyle/>
        <a:p>
          <a:endParaRPr lang="en-GB"/>
        </a:p>
      </dgm:t>
    </dgm:pt>
    <dgm:pt modelId="{C8818F6C-5955-4115-BD4C-7856C16CDE5D}" type="sibTrans" cxnId="{BD68C444-51F1-4635-AF95-D6627F8B0AF1}">
      <dgm:prSet/>
      <dgm:spPr/>
      <dgm:t>
        <a:bodyPr/>
        <a:lstStyle/>
        <a:p>
          <a:endParaRPr lang="en-GB"/>
        </a:p>
      </dgm:t>
    </dgm:pt>
    <dgm:pt modelId="{6EBCB2D4-2EC7-45F8-A002-A214730B1941}">
      <dgm:prSet/>
      <dgm:spPr/>
      <dgm:t>
        <a:bodyPr/>
        <a:lstStyle/>
        <a:p>
          <a:r>
            <a:rPr lang="en-GB"/>
            <a:t>What counts as cheating and what does not</a:t>
          </a:r>
        </a:p>
      </dgm:t>
    </dgm:pt>
    <dgm:pt modelId="{0C713698-D2C4-42AF-9C2B-3A66CEB16180}" type="parTrans" cxnId="{CADE23BD-63B0-44C3-8AF3-1086162912D2}">
      <dgm:prSet/>
      <dgm:spPr/>
      <dgm:t>
        <a:bodyPr/>
        <a:lstStyle/>
        <a:p>
          <a:endParaRPr lang="en-GB"/>
        </a:p>
      </dgm:t>
    </dgm:pt>
    <dgm:pt modelId="{87E9EC9B-C266-4CF8-A300-8D16BE65DB8A}" type="sibTrans" cxnId="{CADE23BD-63B0-44C3-8AF3-1086162912D2}">
      <dgm:prSet/>
      <dgm:spPr/>
      <dgm:t>
        <a:bodyPr/>
        <a:lstStyle/>
        <a:p>
          <a:endParaRPr lang="en-GB"/>
        </a:p>
      </dgm:t>
    </dgm:pt>
    <dgm:pt modelId="{70467883-C431-4D9A-BE83-DE265DC89E01}">
      <dgm:prSet/>
      <dgm:spPr/>
      <dgm:t>
        <a:bodyPr/>
        <a:lstStyle/>
        <a:p>
          <a:r>
            <a:rPr lang="en-GB"/>
            <a:t>How to use AI and the Library tools in an honest way</a:t>
          </a:r>
        </a:p>
      </dgm:t>
    </dgm:pt>
    <dgm:pt modelId="{8EE68DDD-B02F-4523-94F0-A6E532408D4D}" type="parTrans" cxnId="{F99E676D-240C-4551-9668-6BC9C005B4B2}">
      <dgm:prSet/>
      <dgm:spPr/>
      <dgm:t>
        <a:bodyPr/>
        <a:lstStyle/>
        <a:p>
          <a:endParaRPr lang="en-GB"/>
        </a:p>
      </dgm:t>
    </dgm:pt>
    <dgm:pt modelId="{46440050-F179-432B-9383-8F947BEB1AA7}" type="sibTrans" cxnId="{F99E676D-240C-4551-9668-6BC9C005B4B2}">
      <dgm:prSet/>
      <dgm:spPr/>
      <dgm:t>
        <a:bodyPr/>
        <a:lstStyle/>
        <a:p>
          <a:endParaRPr lang="en-GB"/>
        </a:p>
      </dgm:t>
    </dgm:pt>
    <dgm:pt modelId="{FBB288B4-F686-47CA-8863-C086A2F1EF9E}" type="pres">
      <dgm:prSet presAssocID="{58FC5959-6926-43BD-A8E8-C836542B4056}" presName="linear" presStyleCnt="0">
        <dgm:presLayoutVars>
          <dgm:dir/>
          <dgm:animLvl val="lvl"/>
          <dgm:resizeHandles val="exact"/>
        </dgm:presLayoutVars>
      </dgm:prSet>
      <dgm:spPr/>
    </dgm:pt>
    <dgm:pt modelId="{A41AF153-9C52-442C-A515-0C1207A64047}" type="pres">
      <dgm:prSet presAssocID="{573D13D3-5998-4CB4-9153-CCA65B1C4277}" presName="parentLin" presStyleCnt="0"/>
      <dgm:spPr/>
    </dgm:pt>
    <dgm:pt modelId="{90CFD05E-A755-4CBB-80CF-23CAEEAA23EB}" type="pres">
      <dgm:prSet presAssocID="{573D13D3-5998-4CB4-9153-CCA65B1C4277}" presName="parentLeftMargin" presStyleLbl="node1" presStyleIdx="0" presStyleCnt="6"/>
      <dgm:spPr/>
    </dgm:pt>
    <dgm:pt modelId="{9D9B7FC7-6542-4FCE-BE9C-B61E6ABD2809}" type="pres">
      <dgm:prSet presAssocID="{573D13D3-5998-4CB4-9153-CCA65B1C4277}" presName="parentText" presStyleLbl="node1" presStyleIdx="0" presStyleCnt="6">
        <dgm:presLayoutVars>
          <dgm:chMax val="0"/>
          <dgm:bulletEnabled val="1"/>
        </dgm:presLayoutVars>
      </dgm:prSet>
      <dgm:spPr/>
    </dgm:pt>
    <dgm:pt modelId="{658CB05A-4F2D-4EDE-9685-1C13E7EC5D63}" type="pres">
      <dgm:prSet presAssocID="{573D13D3-5998-4CB4-9153-CCA65B1C4277}" presName="negativeSpace" presStyleCnt="0"/>
      <dgm:spPr/>
    </dgm:pt>
    <dgm:pt modelId="{9D98D596-8FC9-409D-8B7D-80849C1B52FB}" type="pres">
      <dgm:prSet presAssocID="{573D13D3-5998-4CB4-9153-CCA65B1C4277}" presName="childText" presStyleLbl="conFgAcc1" presStyleIdx="0" presStyleCnt="6">
        <dgm:presLayoutVars>
          <dgm:bulletEnabled val="1"/>
        </dgm:presLayoutVars>
      </dgm:prSet>
      <dgm:spPr/>
    </dgm:pt>
    <dgm:pt modelId="{A058E256-9982-449D-855D-ECF5AEED4EBA}" type="pres">
      <dgm:prSet presAssocID="{B89DE51E-9BF2-4A1A-8B35-65CA3C78E431}" presName="spaceBetweenRectangles" presStyleCnt="0"/>
      <dgm:spPr/>
    </dgm:pt>
    <dgm:pt modelId="{B8E0113D-5F63-4B50-8881-B21E0B46A277}" type="pres">
      <dgm:prSet presAssocID="{CC19DEC3-2EAA-4293-BC80-89135391B582}" presName="parentLin" presStyleCnt="0"/>
      <dgm:spPr/>
    </dgm:pt>
    <dgm:pt modelId="{99CCAF50-E1B6-4897-9A13-DFA00D55BC81}" type="pres">
      <dgm:prSet presAssocID="{CC19DEC3-2EAA-4293-BC80-89135391B582}" presName="parentLeftMargin" presStyleLbl="node1" presStyleIdx="0" presStyleCnt="6"/>
      <dgm:spPr/>
    </dgm:pt>
    <dgm:pt modelId="{DE51DF49-013D-485E-BF05-704B0B2B70D7}" type="pres">
      <dgm:prSet presAssocID="{CC19DEC3-2EAA-4293-BC80-89135391B582}" presName="parentText" presStyleLbl="node1" presStyleIdx="1" presStyleCnt="6">
        <dgm:presLayoutVars>
          <dgm:chMax val="0"/>
          <dgm:bulletEnabled val="1"/>
        </dgm:presLayoutVars>
      </dgm:prSet>
      <dgm:spPr/>
    </dgm:pt>
    <dgm:pt modelId="{230C17A8-E102-4C5B-9AC4-9E03BEF19E57}" type="pres">
      <dgm:prSet presAssocID="{CC19DEC3-2EAA-4293-BC80-89135391B582}" presName="negativeSpace" presStyleCnt="0"/>
      <dgm:spPr/>
    </dgm:pt>
    <dgm:pt modelId="{4132EA66-71AB-4D87-8AE2-DFDF74BDC59B}" type="pres">
      <dgm:prSet presAssocID="{CC19DEC3-2EAA-4293-BC80-89135391B582}" presName="childText" presStyleLbl="conFgAcc1" presStyleIdx="1" presStyleCnt="6">
        <dgm:presLayoutVars>
          <dgm:bulletEnabled val="1"/>
        </dgm:presLayoutVars>
      </dgm:prSet>
      <dgm:spPr/>
    </dgm:pt>
    <dgm:pt modelId="{57D77259-FF04-4580-82B8-B492AC239DB0}" type="pres">
      <dgm:prSet presAssocID="{3484DC2F-44DF-46E7-A352-D18C17A5E26D}" presName="spaceBetweenRectangles" presStyleCnt="0"/>
      <dgm:spPr/>
    </dgm:pt>
    <dgm:pt modelId="{3B795B05-636C-4A8C-A6EF-6856F2046FA1}" type="pres">
      <dgm:prSet presAssocID="{19CDD620-EEE0-4451-9FF4-A33E4535D299}" presName="parentLin" presStyleCnt="0"/>
      <dgm:spPr/>
    </dgm:pt>
    <dgm:pt modelId="{4782359D-E918-4D95-9DB9-674EB417D153}" type="pres">
      <dgm:prSet presAssocID="{19CDD620-EEE0-4451-9FF4-A33E4535D299}" presName="parentLeftMargin" presStyleLbl="node1" presStyleIdx="1" presStyleCnt="6"/>
      <dgm:spPr/>
    </dgm:pt>
    <dgm:pt modelId="{4A9FC698-4783-4CFE-A137-38642A6F29E1}" type="pres">
      <dgm:prSet presAssocID="{19CDD620-EEE0-4451-9FF4-A33E4535D299}" presName="parentText" presStyleLbl="node1" presStyleIdx="2" presStyleCnt="6">
        <dgm:presLayoutVars>
          <dgm:chMax val="0"/>
          <dgm:bulletEnabled val="1"/>
        </dgm:presLayoutVars>
      </dgm:prSet>
      <dgm:spPr/>
    </dgm:pt>
    <dgm:pt modelId="{1B9ED058-1ED2-40BA-9ABC-92B6E86CE615}" type="pres">
      <dgm:prSet presAssocID="{19CDD620-EEE0-4451-9FF4-A33E4535D299}" presName="negativeSpace" presStyleCnt="0"/>
      <dgm:spPr/>
    </dgm:pt>
    <dgm:pt modelId="{CA3D45B7-C61C-43E9-99F7-06AEB4791D60}" type="pres">
      <dgm:prSet presAssocID="{19CDD620-EEE0-4451-9FF4-A33E4535D299}" presName="childText" presStyleLbl="conFgAcc1" presStyleIdx="2" presStyleCnt="6">
        <dgm:presLayoutVars>
          <dgm:bulletEnabled val="1"/>
        </dgm:presLayoutVars>
      </dgm:prSet>
      <dgm:spPr/>
    </dgm:pt>
    <dgm:pt modelId="{82D520CE-B834-4AD0-A581-D76DAE7B1888}" type="pres">
      <dgm:prSet presAssocID="{BEBC15CD-4F72-4965-8038-5080D9C8349E}" presName="spaceBetweenRectangles" presStyleCnt="0"/>
      <dgm:spPr/>
    </dgm:pt>
    <dgm:pt modelId="{3D8467A7-E160-401C-9687-F3C300821EF6}" type="pres">
      <dgm:prSet presAssocID="{C584FD2B-241B-4F9C-9E12-1EA4B9887FC3}" presName="parentLin" presStyleCnt="0"/>
      <dgm:spPr/>
    </dgm:pt>
    <dgm:pt modelId="{5F9D97D0-3866-4CA7-9849-95DC6FC9FB58}" type="pres">
      <dgm:prSet presAssocID="{C584FD2B-241B-4F9C-9E12-1EA4B9887FC3}" presName="parentLeftMargin" presStyleLbl="node1" presStyleIdx="2" presStyleCnt="6"/>
      <dgm:spPr/>
    </dgm:pt>
    <dgm:pt modelId="{FDAAFFBD-96BD-4245-B74C-C4F154CA4B18}" type="pres">
      <dgm:prSet presAssocID="{C584FD2B-241B-4F9C-9E12-1EA4B9887FC3}" presName="parentText" presStyleLbl="node1" presStyleIdx="3" presStyleCnt="6">
        <dgm:presLayoutVars>
          <dgm:chMax val="0"/>
          <dgm:bulletEnabled val="1"/>
        </dgm:presLayoutVars>
      </dgm:prSet>
      <dgm:spPr/>
    </dgm:pt>
    <dgm:pt modelId="{8035E54E-47F4-462D-9CE8-01E07159AC3E}" type="pres">
      <dgm:prSet presAssocID="{C584FD2B-241B-4F9C-9E12-1EA4B9887FC3}" presName="negativeSpace" presStyleCnt="0"/>
      <dgm:spPr/>
    </dgm:pt>
    <dgm:pt modelId="{64026DD6-F43D-43A5-A58E-995C65DF5DB3}" type="pres">
      <dgm:prSet presAssocID="{C584FD2B-241B-4F9C-9E12-1EA4B9887FC3}" presName="childText" presStyleLbl="conFgAcc1" presStyleIdx="3" presStyleCnt="6">
        <dgm:presLayoutVars>
          <dgm:bulletEnabled val="1"/>
        </dgm:presLayoutVars>
      </dgm:prSet>
      <dgm:spPr/>
    </dgm:pt>
    <dgm:pt modelId="{AA58EEFC-B5DA-4112-8E4D-571663428CFB}" type="pres">
      <dgm:prSet presAssocID="{C8818F6C-5955-4115-BD4C-7856C16CDE5D}" presName="spaceBetweenRectangles" presStyleCnt="0"/>
      <dgm:spPr/>
    </dgm:pt>
    <dgm:pt modelId="{77FC121F-9220-47C7-9525-618E075CFE8E}" type="pres">
      <dgm:prSet presAssocID="{6EBCB2D4-2EC7-45F8-A002-A214730B1941}" presName="parentLin" presStyleCnt="0"/>
      <dgm:spPr/>
    </dgm:pt>
    <dgm:pt modelId="{764E5EC9-97F4-480B-AEF5-11053BA2654F}" type="pres">
      <dgm:prSet presAssocID="{6EBCB2D4-2EC7-45F8-A002-A214730B1941}" presName="parentLeftMargin" presStyleLbl="node1" presStyleIdx="3" presStyleCnt="6"/>
      <dgm:spPr/>
    </dgm:pt>
    <dgm:pt modelId="{99F43E29-2966-4C49-A772-54EA33B7A57C}" type="pres">
      <dgm:prSet presAssocID="{6EBCB2D4-2EC7-45F8-A002-A214730B1941}" presName="parentText" presStyleLbl="node1" presStyleIdx="4" presStyleCnt="6">
        <dgm:presLayoutVars>
          <dgm:chMax val="0"/>
          <dgm:bulletEnabled val="1"/>
        </dgm:presLayoutVars>
      </dgm:prSet>
      <dgm:spPr/>
    </dgm:pt>
    <dgm:pt modelId="{622FA995-9F63-440A-80DB-95518E23476A}" type="pres">
      <dgm:prSet presAssocID="{6EBCB2D4-2EC7-45F8-A002-A214730B1941}" presName="negativeSpace" presStyleCnt="0"/>
      <dgm:spPr/>
    </dgm:pt>
    <dgm:pt modelId="{63891C68-4D04-4347-B840-8033511FAB32}" type="pres">
      <dgm:prSet presAssocID="{6EBCB2D4-2EC7-45F8-A002-A214730B1941}" presName="childText" presStyleLbl="conFgAcc1" presStyleIdx="4" presStyleCnt="6">
        <dgm:presLayoutVars>
          <dgm:bulletEnabled val="1"/>
        </dgm:presLayoutVars>
      </dgm:prSet>
      <dgm:spPr/>
    </dgm:pt>
    <dgm:pt modelId="{CCE2D865-6504-4A32-B81B-719078EAD11A}" type="pres">
      <dgm:prSet presAssocID="{87E9EC9B-C266-4CF8-A300-8D16BE65DB8A}" presName="spaceBetweenRectangles" presStyleCnt="0"/>
      <dgm:spPr/>
    </dgm:pt>
    <dgm:pt modelId="{F16AB0AB-1F1C-4ED2-A047-71AAC34C4A02}" type="pres">
      <dgm:prSet presAssocID="{70467883-C431-4D9A-BE83-DE265DC89E01}" presName="parentLin" presStyleCnt="0"/>
      <dgm:spPr/>
    </dgm:pt>
    <dgm:pt modelId="{87D8A9A4-9041-443F-9068-E1642CB99E26}" type="pres">
      <dgm:prSet presAssocID="{70467883-C431-4D9A-BE83-DE265DC89E01}" presName="parentLeftMargin" presStyleLbl="node1" presStyleIdx="4" presStyleCnt="6"/>
      <dgm:spPr/>
    </dgm:pt>
    <dgm:pt modelId="{83BBA74E-5AC5-46EC-A998-6737C82ED791}" type="pres">
      <dgm:prSet presAssocID="{70467883-C431-4D9A-BE83-DE265DC89E01}" presName="parentText" presStyleLbl="node1" presStyleIdx="5" presStyleCnt="6">
        <dgm:presLayoutVars>
          <dgm:chMax val="0"/>
          <dgm:bulletEnabled val="1"/>
        </dgm:presLayoutVars>
      </dgm:prSet>
      <dgm:spPr/>
    </dgm:pt>
    <dgm:pt modelId="{BB8CF365-18D2-47BF-A173-D40B790C2C6A}" type="pres">
      <dgm:prSet presAssocID="{70467883-C431-4D9A-BE83-DE265DC89E01}" presName="negativeSpace" presStyleCnt="0"/>
      <dgm:spPr/>
    </dgm:pt>
    <dgm:pt modelId="{EC1D65A2-AEDA-46C2-B6C9-D66C9159C851}" type="pres">
      <dgm:prSet presAssocID="{70467883-C431-4D9A-BE83-DE265DC89E01}" presName="childText" presStyleLbl="conFgAcc1" presStyleIdx="5" presStyleCnt="6">
        <dgm:presLayoutVars>
          <dgm:bulletEnabled val="1"/>
        </dgm:presLayoutVars>
      </dgm:prSet>
      <dgm:spPr/>
    </dgm:pt>
  </dgm:ptLst>
  <dgm:cxnLst>
    <dgm:cxn modelId="{5A465E08-12A8-4DFC-925F-EAF7DD8B556E}" type="presOf" srcId="{CC19DEC3-2EAA-4293-BC80-89135391B582}" destId="{99CCAF50-E1B6-4897-9A13-DFA00D55BC81}" srcOrd="0" destOrd="0" presId="urn:microsoft.com/office/officeart/2005/8/layout/list1"/>
    <dgm:cxn modelId="{9DF5160B-D4C4-42E2-A73A-63208FBCEDE8}" srcId="{58FC5959-6926-43BD-A8E8-C836542B4056}" destId="{19CDD620-EEE0-4451-9FF4-A33E4535D299}" srcOrd="2" destOrd="0" parTransId="{C0D2DC63-4F68-43A6-A466-2AF99FC539B5}" sibTransId="{BEBC15CD-4F72-4965-8038-5080D9C8349E}"/>
    <dgm:cxn modelId="{53C65B1A-2D59-4473-8B0C-6E8DA5B7D6DD}" type="presOf" srcId="{58FC5959-6926-43BD-A8E8-C836542B4056}" destId="{FBB288B4-F686-47CA-8863-C086A2F1EF9E}" srcOrd="0" destOrd="0" presId="urn:microsoft.com/office/officeart/2005/8/layout/list1"/>
    <dgm:cxn modelId="{7C954F1A-E8B8-4BD4-80BF-A42B6D99B7AE}" type="presOf" srcId="{19CDD620-EEE0-4451-9FF4-A33E4535D299}" destId="{4A9FC698-4783-4CFE-A137-38642A6F29E1}" srcOrd="1" destOrd="0" presId="urn:microsoft.com/office/officeart/2005/8/layout/list1"/>
    <dgm:cxn modelId="{16CFB624-4063-48A0-8860-0C3426A3AAAC}" type="presOf" srcId="{C584FD2B-241B-4F9C-9E12-1EA4B9887FC3}" destId="{5F9D97D0-3866-4CA7-9849-95DC6FC9FB58}" srcOrd="0" destOrd="0" presId="urn:microsoft.com/office/officeart/2005/8/layout/list1"/>
    <dgm:cxn modelId="{C9437F3E-40C8-41E7-A5DC-8D0FE216121E}" type="presOf" srcId="{CC19DEC3-2EAA-4293-BC80-89135391B582}" destId="{DE51DF49-013D-485E-BF05-704B0B2B70D7}" srcOrd="1" destOrd="0" presId="urn:microsoft.com/office/officeart/2005/8/layout/list1"/>
    <dgm:cxn modelId="{BD68C444-51F1-4635-AF95-D6627F8B0AF1}" srcId="{58FC5959-6926-43BD-A8E8-C836542B4056}" destId="{C584FD2B-241B-4F9C-9E12-1EA4B9887FC3}" srcOrd="3" destOrd="0" parTransId="{0D9012A0-3D7C-4BC3-9D1B-D610CE1D3B95}" sibTransId="{C8818F6C-5955-4115-BD4C-7856C16CDE5D}"/>
    <dgm:cxn modelId="{F99E676D-240C-4551-9668-6BC9C005B4B2}" srcId="{58FC5959-6926-43BD-A8E8-C836542B4056}" destId="{70467883-C431-4D9A-BE83-DE265DC89E01}" srcOrd="5" destOrd="0" parTransId="{8EE68DDD-B02F-4523-94F0-A6E532408D4D}" sibTransId="{46440050-F179-432B-9383-8F947BEB1AA7}"/>
    <dgm:cxn modelId="{74DEE873-4837-4840-9227-C33554A2A63C}" type="presOf" srcId="{573D13D3-5998-4CB4-9153-CCA65B1C4277}" destId="{9D9B7FC7-6542-4FCE-BE9C-B61E6ABD2809}" srcOrd="1" destOrd="0" presId="urn:microsoft.com/office/officeart/2005/8/layout/list1"/>
    <dgm:cxn modelId="{6914187C-6C45-4264-8361-B9FADFDCD80C}" type="presOf" srcId="{70467883-C431-4D9A-BE83-DE265DC89E01}" destId="{87D8A9A4-9041-443F-9068-E1642CB99E26}" srcOrd="0" destOrd="0" presId="urn:microsoft.com/office/officeart/2005/8/layout/list1"/>
    <dgm:cxn modelId="{2AF2288D-1A28-45B7-9A2C-B0348FC62F7B}" srcId="{58FC5959-6926-43BD-A8E8-C836542B4056}" destId="{CC19DEC3-2EAA-4293-BC80-89135391B582}" srcOrd="1" destOrd="0" parTransId="{8BBB851A-DF88-4332-A1E2-99F393C8F1D3}" sibTransId="{3484DC2F-44DF-46E7-A352-D18C17A5E26D}"/>
    <dgm:cxn modelId="{16643FAA-C1FE-4313-ACD1-CF35A7D4E549}" type="presOf" srcId="{70467883-C431-4D9A-BE83-DE265DC89E01}" destId="{83BBA74E-5AC5-46EC-A998-6737C82ED791}" srcOrd="1" destOrd="0" presId="urn:microsoft.com/office/officeart/2005/8/layout/list1"/>
    <dgm:cxn modelId="{08AE0DB1-DCC7-47B5-8271-36460B803345}" type="presOf" srcId="{19CDD620-EEE0-4451-9FF4-A33E4535D299}" destId="{4782359D-E918-4D95-9DB9-674EB417D153}" srcOrd="0" destOrd="0" presId="urn:microsoft.com/office/officeart/2005/8/layout/list1"/>
    <dgm:cxn modelId="{FCCF39B3-7AD3-44C2-A94F-C23382B68F07}" srcId="{58FC5959-6926-43BD-A8E8-C836542B4056}" destId="{573D13D3-5998-4CB4-9153-CCA65B1C4277}" srcOrd="0" destOrd="0" parTransId="{2360578A-C85D-4A13-BEBD-22BB5CBF0859}" sibTransId="{B89DE51E-9BF2-4A1A-8B35-65CA3C78E431}"/>
    <dgm:cxn modelId="{CADE23BD-63B0-44C3-8AF3-1086162912D2}" srcId="{58FC5959-6926-43BD-A8E8-C836542B4056}" destId="{6EBCB2D4-2EC7-45F8-A002-A214730B1941}" srcOrd="4" destOrd="0" parTransId="{0C713698-D2C4-42AF-9C2B-3A66CEB16180}" sibTransId="{87E9EC9B-C266-4CF8-A300-8D16BE65DB8A}"/>
    <dgm:cxn modelId="{7B99F1CE-9C66-4372-9E89-FB8EE11959E6}" type="presOf" srcId="{C584FD2B-241B-4F9C-9E12-1EA4B9887FC3}" destId="{FDAAFFBD-96BD-4245-B74C-C4F154CA4B18}" srcOrd="1" destOrd="0" presId="urn:microsoft.com/office/officeart/2005/8/layout/list1"/>
    <dgm:cxn modelId="{A61BB0DE-8266-4713-B405-A887F7843365}" type="presOf" srcId="{573D13D3-5998-4CB4-9153-CCA65B1C4277}" destId="{90CFD05E-A755-4CBB-80CF-23CAEEAA23EB}" srcOrd="0" destOrd="0" presId="urn:microsoft.com/office/officeart/2005/8/layout/list1"/>
    <dgm:cxn modelId="{97BF9EE1-0CC8-4168-A312-597080B1469A}" type="presOf" srcId="{6EBCB2D4-2EC7-45F8-A002-A214730B1941}" destId="{99F43E29-2966-4C49-A772-54EA33B7A57C}" srcOrd="1" destOrd="0" presId="urn:microsoft.com/office/officeart/2005/8/layout/list1"/>
    <dgm:cxn modelId="{AB1800E7-FEB7-403C-B3CC-9DBC85062F15}" type="presOf" srcId="{6EBCB2D4-2EC7-45F8-A002-A214730B1941}" destId="{764E5EC9-97F4-480B-AEF5-11053BA2654F}" srcOrd="0" destOrd="0" presId="urn:microsoft.com/office/officeart/2005/8/layout/list1"/>
    <dgm:cxn modelId="{2D19889C-F0E9-4D7F-ABF9-DE64DF70AD41}" type="presParOf" srcId="{FBB288B4-F686-47CA-8863-C086A2F1EF9E}" destId="{A41AF153-9C52-442C-A515-0C1207A64047}" srcOrd="0" destOrd="0" presId="urn:microsoft.com/office/officeart/2005/8/layout/list1"/>
    <dgm:cxn modelId="{C3A67FD5-DB2A-4659-BBB4-F071F2153B29}" type="presParOf" srcId="{A41AF153-9C52-442C-A515-0C1207A64047}" destId="{90CFD05E-A755-4CBB-80CF-23CAEEAA23EB}" srcOrd="0" destOrd="0" presId="urn:microsoft.com/office/officeart/2005/8/layout/list1"/>
    <dgm:cxn modelId="{AFB2C1C6-F84E-40BA-BBE3-772DA375AEF9}" type="presParOf" srcId="{A41AF153-9C52-442C-A515-0C1207A64047}" destId="{9D9B7FC7-6542-4FCE-BE9C-B61E6ABD2809}" srcOrd="1" destOrd="0" presId="urn:microsoft.com/office/officeart/2005/8/layout/list1"/>
    <dgm:cxn modelId="{8C96F576-9367-4A31-8BC6-4C7DACF8E420}" type="presParOf" srcId="{FBB288B4-F686-47CA-8863-C086A2F1EF9E}" destId="{658CB05A-4F2D-4EDE-9685-1C13E7EC5D63}" srcOrd="1" destOrd="0" presId="urn:microsoft.com/office/officeart/2005/8/layout/list1"/>
    <dgm:cxn modelId="{A13DFDA1-ECDA-464B-BE7A-020DB1D2F57A}" type="presParOf" srcId="{FBB288B4-F686-47CA-8863-C086A2F1EF9E}" destId="{9D98D596-8FC9-409D-8B7D-80849C1B52FB}" srcOrd="2" destOrd="0" presId="urn:microsoft.com/office/officeart/2005/8/layout/list1"/>
    <dgm:cxn modelId="{0394EA57-37E8-45BF-BC45-62C3CB0ECFA4}" type="presParOf" srcId="{FBB288B4-F686-47CA-8863-C086A2F1EF9E}" destId="{A058E256-9982-449D-855D-ECF5AEED4EBA}" srcOrd="3" destOrd="0" presId="urn:microsoft.com/office/officeart/2005/8/layout/list1"/>
    <dgm:cxn modelId="{7EC21B51-B4FB-4F42-B6D6-1FECB4EB7CF3}" type="presParOf" srcId="{FBB288B4-F686-47CA-8863-C086A2F1EF9E}" destId="{B8E0113D-5F63-4B50-8881-B21E0B46A277}" srcOrd="4" destOrd="0" presId="urn:microsoft.com/office/officeart/2005/8/layout/list1"/>
    <dgm:cxn modelId="{893167D1-0CFA-42DD-B05D-3235B84E5FBE}" type="presParOf" srcId="{B8E0113D-5F63-4B50-8881-B21E0B46A277}" destId="{99CCAF50-E1B6-4897-9A13-DFA00D55BC81}" srcOrd="0" destOrd="0" presId="urn:microsoft.com/office/officeart/2005/8/layout/list1"/>
    <dgm:cxn modelId="{F096A68E-BD21-4457-A875-B78EAB2B4F0A}" type="presParOf" srcId="{B8E0113D-5F63-4B50-8881-B21E0B46A277}" destId="{DE51DF49-013D-485E-BF05-704B0B2B70D7}" srcOrd="1" destOrd="0" presId="urn:microsoft.com/office/officeart/2005/8/layout/list1"/>
    <dgm:cxn modelId="{675A9559-33C1-4D7E-908D-912D862F4D4E}" type="presParOf" srcId="{FBB288B4-F686-47CA-8863-C086A2F1EF9E}" destId="{230C17A8-E102-4C5B-9AC4-9E03BEF19E57}" srcOrd="5" destOrd="0" presId="urn:microsoft.com/office/officeart/2005/8/layout/list1"/>
    <dgm:cxn modelId="{404A4B53-A4A9-453D-B2F8-424B92AF18F7}" type="presParOf" srcId="{FBB288B4-F686-47CA-8863-C086A2F1EF9E}" destId="{4132EA66-71AB-4D87-8AE2-DFDF74BDC59B}" srcOrd="6" destOrd="0" presId="urn:microsoft.com/office/officeart/2005/8/layout/list1"/>
    <dgm:cxn modelId="{1929B4C5-461D-49C3-B020-C5DDD0E330B6}" type="presParOf" srcId="{FBB288B4-F686-47CA-8863-C086A2F1EF9E}" destId="{57D77259-FF04-4580-82B8-B492AC239DB0}" srcOrd="7" destOrd="0" presId="urn:microsoft.com/office/officeart/2005/8/layout/list1"/>
    <dgm:cxn modelId="{68EDF854-6FAF-4965-8DB4-117057501729}" type="presParOf" srcId="{FBB288B4-F686-47CA-8863-C086A2F1EF9E}" destId="{3B795B05-636C-4A8C-A6EF-6856F2046FA1}" srcOrd="8" destOrd="0" presId="urn:microsoft.com/office/officeart/2005/8/layout/list1"/>
    <dgm:cxn modelId="{B7185275-6F7C-4B9F-A361-361534FBADE6}" type="presParOf" srcId="{3B795B05-636C-4A8C-A6EF-6856F2046FA1}" destId="{4782359D-E918-4D95-9DB9-674EB417D153}" srcOrd="0" destOrd="0" presId="urn:microsoft.com/office/officeart/2005/8/layout/list1"/>
    <dgm:cxn modelId="{1714CEB0-E1AE-4786-BD3B-3340FB07ABC7}" type="presParOf" srcId="{3B795B05-636C-4A8C-A6EF-6856F2046FA1}" destId="{4A9FC698-4783-4CFE-A137-38642A6F29E1}" srcOrd="1" destOrd="0" presId="urn:microsoft.com/office/officeart/2005/8/layout/list1"/>
    <dgm:cxn modelId="{4389DAE5-CE55-4215-8892-1B7A7C42FA50}" type="presParOf" srcId="{FBB288B4-F686-47CA-8863-C086A2F1EF9E}" destId="{1B9ED058-1ED2-40BA-9ABC-92B6E86CE615}" srcOrd="9" destOrd="0" presId="urn:microsoft.com/office/officeart/2005/8/layout/list1"/>
    <dgm:cxn modelId="{8C4D4315-F564-4422-8B64-CFE617E61E97}" type="presParOf" srcId="{FBB288B4-F686-47CA-8863-C086A2F1EF9E}" destId="{CA3D45B7-C61C-43E9-99F7-06AEB4791D60}" srcOrd="10" destOrd="0" presId="urn:microsoft.com/office/officeart/2005/8/layout/list1"/>
    <dgm:cxn modelId="{550A7827-B1AD-44C7-A8C3-E2B96A6A80D4}" type="presParOf" srcId="{FBB288B4-F686-47CA-8863-C086A2F1EF9E}" destId="{82D520CE-B834-4AD0-A581-D76DAE7B1888}" srcOrd="11" destOrd="0" presId="urn:microsoft.com/office/officeart/2005/8/layout/list1"/>
    <dgm:cxn modelId="{A6D4D094-552C-4A0D-A1CF-AFB55E7D8B85}" type="presParOf" srcId="{FBB288B4-F686-47CA-8863-C086A2F1EF9E}" destId="{3D8467A7-E160-401C-9687-F3C300821EF6}" srcOrd="12" destOrd="0" presId="urn:microsoft.com/office/officeart/2005/8/layout/list1"/>
    <dgm:cxn modelId="{F739710A-4CC6-40FD-999E-6A0299EA66AF}" type="presParOf" srcId="{3D8467A7-E160-401C-9687-F3C300821EF6}" destId="{5F9D97D0-3866-4CA7-9849-95DC6FC9FB58}" srcOrd="0" destOrd="0" presId="urn:microsoft.com/office/officeart/2005/8/layout/list1"/>
    <dgm:cxn modelId="{BFC15DDB-3880-47BC-AE52-FED7395EA3E8}" type="presParOf" srcId="{3D8467A7-E160-401C-9687-F3C300821EF6}" destId="{FDAAFFBD-96BD-4245-B74C-C4F154CA4B18}" srcOrd="1" destOrd="0" presId="urn:microsoft.com/office/officeart/2005/8/layout/list1"/>
    <dgm:cxn modelId="{2E5FFCEE-FB7A-4F5F-8DB3-954A45AD5788}" type="presParOf" srcId="{FBB288B4-F686-47CA-8863-C086A2F1EF9E}" destId="{8035E54E-47F4-462D-9CE8-01E07159AC3E}" srcOrd="13" destOrd="0" presId="urn:microsoft.com/office/officeart/2005/8/layout/list1"/>
    <dgm:cxn modelId="{0614F768-F85A-46C0-8492-ED18E854B1B8}" type="presParOf" srcId="{FBB288B4-F686-47CA-8863-C086A2F1EF9E}" destId="{64026DD6-F43D-43A5-A58E-995C65DF5DB3}" srcOrd="14" destOrd="0" presId="urn:microsoft.com/office/officeart/2005/8/layout/list1"/>
    <dgm:cxn modelId="{90C3FBA9-7B90-4113-8B56-40C4A49EA41A}" type="presParOf" srcId="{FBB288B4-F686-47CA-8863-C086A2F1EF9E}" destId="{AA58EEFC-B5DA-4112-8E4D-571663428CFB}" srcOrd="15" destOrd="0" presId="urn:microsoft.com/office/officeart/2005/8/layout/list1"/>
    <dgm:cxn modelId="{5292493C-0198-4BDB-8B48-DD9C3360DF0D}" type="presParOf" srcId="{FBB288B4-F686-47CA-8863-C086A2F1EF9E}" destId="{77FC121F-9220-47C7-9525-618E075CFE8E}" srcOrd="16" destOrd="0" presId="urn:microsoft.com/office/officeart/2005/8/layout/list1"/>
    <dgm:cxn modelId="{8EB5A15C-7D77-4BA5-A701-CF038D323478}" type="presParOf" srcId="{77FC121F-9220-47C7-9525-618E075CFE8E}" destId="{764E5EC9-97F4-480B-AEF5-11053BA2654F}" srcOrd="0" destOrd="0" presId="urn:microsoft.com/office/officeart/2005/8/layout/list1"/>
    <dgm:cxn modelId="{8B943C57-B8EA-41C7-B03A-9CD1E7C3F06E}" type="presParOf" srcId="{77FC121F-9220-47C7-9525-618E075CFE8E}" destId="{99F43E29-2966-4C49-A772-54EA33B7A57C}" srcOrd="1" destOrd="0" presId="urn:microsoft.com/office/officeart/2005/8/layout/list1"/>
    <dgm:cxn modelId="{8E97C987-4B27-44A9-A909-0490EB08B683}" type="presParOf" srcId="{FBB288B4-F686-47CA-8863-C086A2F1EF9E}" destId="{622FA995-9F63-440A-80DB-95518E23476A}" srcOrd="17" destOrd="0" presId="urn:microsoft.com/office/officeart/2005/8/layout/list1"/>
    <dgm:cxn modelId="{A06D0106-81D3-4057-A944-EF5241E86D66}" type="presParOf" srcId="{FBB288B4-F686-47CA-8863-C086A2F1EF9E}" destId="{63891C68-4D04-4347-B840-8033511FAB32}" srcOrd="18" destOrd="0" presId="urn:microsoft.com/office/officeart/2005/8/layout/list1"/>
    <dgm:cxn modelId="{C1B15E71-161F-4CBF-B109-F06517FD9787}" type="presParOf" srcId="{FBB288B4-F686-47CA-8863-C086A2F1EF9E}" destId="{CCE2D865-6504-4A32-B81B-719078EAD11A}" srcOrd="19" destOrd="0" presId="urn:microsoft.com/office/officeart/2005/8/layout/list1"/>
    <dgm:cxn modelId="{62A54F39-DB22-4A2F-B76C-303D538FECE3}" type="presParOf" srcId="{FBB288B4-F686-47CA-8863-C086A2F1EF9E}" destId="{F16AB0AB-1F1C-4ED2-A047-71AAC34C4A02}" srcOrd="20" destOrd="0" presId="urn:microsoft.com/office/officeart/2005/8/layout/list1"/>
    <dgm:cxn modelId="{85BA858B-9769-431E-A6AB-61920E6CC55C}" type="presParOf" srcId="{F16AB0AB-1F1C-4ED2-A047-71AAC34C4A02}" destId="{87D8A9A4-9041-443F-9068-E1642CB99E26}" srcOrd="0" destOrd="0" presId="urn:microsoft.com/office/officeart/2005/8/layout/list1"/>
    <dgm:cxn modelId="{57D08838-2A25-4A1D-9E07-810B2C885093}" type="presParOf" srcId="{F16AB0AB-1F1C-4ED2-A047-71AAC34C4A02}" destId="{83BBA74E-5AC5-46EC-A998-6737C82ED791}" srcOrd="1" destOrd="0" presId="urn:microsoft.com/office/officeart/2005/8/layout/list1"/>
    <dgm:cxn modelId="{75CFA37D-1960-409B-870D-083ECDEB3754}" type="presParOf" srcId="{FBB288B4-F686-47CA-8863-C086A2F1EF9E}" destId="{BB8CF365-18D2-47BF-A173-D40B790C2C6A}" srcOrd="21" destOrd="0" presId="urn:microsoft.com/office/officeart/2005/8/layout/list1"/>
    <dgm:cxn modelId="{B1EB6C55-EDB7-494D-BD82-94FDAF2FBA70}" type="presParOf" srcId="{FBB288B4-F686-47CA-8863-C086A2F1EF9E}" destId="{EC1D65A2-AEDA-46C2-B6C9-D66C9159C851}"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3B96CF-86FB-4875-A9EC-679EA69ADE6B}" type="doc">
      <dgm:prSet loTypeId="urn:microsoft.com/office/officeart/2008/layout/PictureStrips" loCatId="picture" qsTypeId="urn:microsoft.com/office/officeart/2005/8/quickstyle/simple1#3" qsCatId="simple" csTypeId="urn:microsoft.com/office/officeart/2005/8/colors/accent1_2#3" csCatId="accent1" phldr="1"/>
      <dgm:spPr/>
      <dgm:t>
        <a:bodyPr/>
        <a:lstStyle/>
        <a:p>
          <a:endParaRPr lang="en-GB"/>
        </a:p>
      </dgm:t>
    </dgm:pt>
    <dgm:pt modelId="{735AA24C-5F38-4C6D-A943-C773CBA5938E}">
      <dgm:prSet phldrT="[Text]"/>
      <dgm:spPr/>
      <dgm:t>
        <a:bodyPr/>
        <a:lstStyle/>
        <a:p>
          <a:r>
            <a:rPr lang="en-GB"/>
            <a:t>Electric car companies are growing quickly around the world. </a:t>
          </a:r>
        </a:p>
      </dgm:t>
    </dgm:pt>
    <dgm:pt modelId="{DF3875E3-A877-48FD-AD74-748563DE9CA7}" type="parTrans" cxnId="{9576CEDA-7209-4843-89E9-BABBF27E59AB}">
      <dgm:prSet/>
      <dgm:spPr/>
      <dgm:t>
        <a:bodyPr/>
        <a:lstStyle/>
        <a:p>
          <a:endParaRPr lang="en-GB"/>
        </a:p>
      </dgm:t>
    </dgm:pt>
    <dgm:pt modelId="{E8E31EC4-4956-46EA-BE33-D7C2B6631880}" type="sibTrans" cxnId="{9576CEDA-7209-4843-89E9-BABBF27E59AB}">
      <dgm:prSet/>
      <dgm:spPr/>
      <dgm:t>
        <a:bodyPr/>
        <a:lstStyle/>
        <a:p>
          <a:endParaRPr lang="en-GB"/>
        </a:p>
      </dgm:t>
    </dgm:pt>
    <dgm:pt modelId="{E47B8F8B-A3B6-4295-A629-236155D87EB8}">
      <dgm:prSet/>
      <dgm:spPr/>
      <dgm:t>
        <a:bodyPr/>
        <a:lstStyle/>
        <a:p>
          <a:r>
            <a:rPr lang="en-GB"/>
            <a:t>BYD sold more cars than Tesla last year. </a:t>
          </a:r>
        </a:p>
      </dgm:t>
    </dgm:pt>
    <dgm:pt modelId="{C913C14A-D3B9-4278-8F1B-874611E529EF}" type="parTrans" cxnId="{8F5F3C19-E44E-4DA5-AB5B-63B48F873EA0}">
      <dgm:prSet/>
      <dgm:spPr/>
      <dgm:t>
        <a:bodyPr/>
        <a:lstStyle/>
        <a:p>
          <a:endParaRPr lang="en-GB"/>
        </a:p>
      </dgm:t>
    </dgm:pt>
    <dgm:pt modelId="{D471D9BB-F050-4264-A9A8-BE06229966CE}" type="sibTrans" cxnId="{8F5F3C19-E44E-4DA5-AB5B-63B48F873EA0}">
      <dgm:prSet/>
      <dgm:spPr/>
      <dgm:t>
        <a:bodyPr/>
        <a:lstStyle/>
        <a:p>
          <a:endParaRPr lang="en-GB"/>
        </a:p>
      </dgm:t>
    </dgm:pt>
    <dgm:pt modelId="{0F61F883-8B69-4F1B-A16F-12D1613BA6D7}">
      <dgm:prSet/>
      <dgm:spPr/>
      <dgm:t>
        <a:bodyPr/>
        <a:lstStyle/>
        <a:p>
          <a:r>
            <a:rPr lang="en-GB"/>
            <a:t>Many customers did not like the new Tesla models. </a:t>
          </a:r>
        </a:p>
      </dgm:t>
    </dgm:pt>
    <dgm:pt modelId="{BF4FD67E-48E1-49E6-9006-8517F9210CF8}" type="parTrans" cxnId="{9CB8FEB8-5EC2-4DC6-9CB7-4364E6FDA0CF}">
      <dgm:prSet/>
      <dgm:spPr/>
      <dgm:t>
        <a:bodyPr/>
        <a:lstStyle/>
        <a:p>
          <a:endParaRPr lang="en-GB"/>
        </a:p>
      </dgm:t>
    </dgm:pt>
    <dgm:pt modelId="{BEAD3B82-C7C4-45FA-9842-56777B2B8A6D}" type="sibTrans" cxnId="{9CB8FEB8-5EC2-4DC6-9CB7-4364E6FDA0CF}">
      <dgm:prSet/>
      <dgm:spPr/>
      <dgm:t>
        <a:bodyPr/>
        <a:lstStyle/>
        <a:p>
          <a:endParaRPr lang="en-GB"/>
        </a:p>
      </dgm:t>
    </dgm:pt>
    <dgm:pt modelId="{3818056E-023F-4E76-AB66-F25077D32C9B}">
      <dgm:prSet/>
      <dgm:spPr/>
      <dgm:t>
        <a:bodyPr/>
        <a:lstStyle/>
        <a:p>
          <a:r>
            <a:rPr lang="en-GB"/>
            <a:t>In my opinion, the electric car market will continue to grow. </a:t>
          </a:r>
        </a:p>
      </dgm:t>
    </dgm:pt>
    <dgm:pt modelId="{572C529C-DE5B-41ED-AD09-4B1BC23044CC}" type="parTrans" cxnId="{B115CE4D-D162-43C0-86E2-A318E7131BCA}">
      <dgm:prSet/>
      <dgm:spPr/>
      <dgm:t>
        <a:bodyPr/>
        <a:lstStyle/>
        <a:p>
          <a:endParaRPr lang="en-GB"/>
        </a:p>
      </dgm:t>
    </dgm:pt>
    <dgm:pt modelId="{E8917CD0-DD1B-4E1B-9E6D-0EBE45340655}" type="sibTrans" cxnId="{B115CE4D-D162-43C0-86E2-A318E7131BCA}">
      <dgm:prSet/>
      <dgm:spPr/>
      <dgm:t>
        <a:bodyPr/>
        <a:lstStyle/>
        <a:p>
          <a:endParaRPr lang="en-GB"/>
        </a:p>
      </dgm:t>
    </dgm:pt>
    <dgm:pt modelId="{EACF7F75-D760-4D78-8572-4F37FD4B652C}">
      <dgm:prSet/>
      <dgm:spPr/>
      <dgm:t>
        <a:bodyPr/>
        <a:lstStyle/>
        <a:p>
          <a:r>
            <a:rPr lang="en-GB"/>
            <a:t>Some people prefer electric cars because they want to help the environment. </a:t>
          </a:r>
        </a:p>
      </dgm:t>
    </dgm:pt>
    <dgm:pt modelId="{F4A0B5D4-E50F-4132-B7FC-F4FDA6468671}" type="parTrans" cxnId="{D29A8333-FD03-436D-8642-BE0B429B9127}">
      <dgm:prSet/>
      <dgm:spPr/>
      <dgm:t>
        <a:bodyPr/>
        <a:lstStyle/>
        <a:p>
          <a:endParaRPr lang="en-GB"/>
        </a:p>
      </dgm:t>
    </dgm:pt>
    <dgm:pt modelId="{EB163518-4ED4-478D-9819-2AEF5CCA12AD}" type="sibTrans" cxnId="{D29A8333-FD03-436D-8642-BE0B429B9127}">
      <dgm:prSet/>
      <dgm:spPr/>
      <dgm:t>
        <a:bodyPr/>
        <a:lstStyle/>
        <a:p>
          <a:endParaRPr lang="en-GB"/>
        </a:p>
      </dgm:t>
    </dgm:pt>
    <dgm:pt modelId="{157CB235-006F-4495-AB87-7B7EC1916A56}">
      <dgm:prSet/>
      <dgm:spPr/>
      <dgm:t>
        <a:bodyPr/>
        <a:lstStyle/>
        <a:p>
          <a:r>
            <a:rPr lang="en-GB"/>
            <a:t>BYD sales went above 2.25 million cars, which shows strong demand.</a:t>
          </a:r>
        </a:p>
      </dgm:t>
    </dgm:pt>
    <dgm:pt modelId="{53B0431A-2C8E-4BC4-935E-4B5E508514A0}" type="parTrans" cxnId="{F2F30C20-6695-4449-8A56-A0D35AD12F30}">
      <dgm:prSet/>
      <dgm:spPr/>
      <dgm:t>
        <a:bodyPr/>
        <a:lstStyle/>
        <a:p>
          <a:endParaRPr lang="en-GB"/>
        </a:p>
      </dgm:t>
    </dgm:pt>
    <dgm:pt modelId="{E86BA51A-2158-4443-902A-D0F2EEE6D64C}" type="sibTrans" cxnId="{F2F30C20-6695-4449-8A56-A0D35AD12F30}">
      <dgm:prSet/>
      <dgm:spPr/>
      <dgm:t>
        <a:bodyPr/>
        <a:lstStyle/>
        <a:p>
          <a:endParaRPr lang="en-GB"/>
        </a:p>
      </dgm:t>
    </dgm:pt>
    <dgm:pt modelId="{F74325A1-57AC-4598-8AEE-0FFF6F8A318C}" type="pres">
      <dgm:prSet presAssocID="{7A3B96CF-86FB-4875-A9EC-679EA69ADE6B}" presName="Name0" presStyleCnt="0">
        <dgm:presLayoutVars>
          <dgm:dir/>
          <dgm:resizeHandles val="exact"/>
        </dgm:presLayoutVars>
      </dgm:prSet>
      <dgm:spPr/>
    </dgm:pt>
    <dgm:pt modelId="{698AB2BD-77A4-4ECD-B163-6DEC12318128}" type="pres">
      <dgm:prSet presAssocID="{735AA24C-5F38-4C6D-A943-C773CBA5938E}" presName="composite" presStyleCnt="0"/>
      <dgm:spPr/>
    </dgm:pt>
    <dgm:pt modelId="{FFBC93E1-49CD-47AB-8571-D118D2895E2D}" type="pres">
      <dgm:prSet presAssocID="{735AA24C-5F38-4C6D-A943-C773CBA5938E}" presName="rect1" presStyleLbl="trAlignAcc1" presStyleIdx="0" presStyleCnt="6">
        <dgm:presLayoutVars>
          <dgm:bulletEnabled val="1"/>
        </dgm:presLayoutVars>
      </dgm:prSet>
      <dgm:spPr/>
    </dgm:pt>
    <dgm:pt modelId="{2A61B858-0D08-4B28-88C6-DE4C68286E3B}" type="pres">
      <dgm:prSet presAssocID="{735AA24C-5F38-4C6D-A943-C773CBA5938E}" presName="rect2" presStyleLbl="fgImgPlace1" presStyleIdx="0" presStyleCnt="6"/>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No Teodor the Cat"/>
        </a:ext>
      </dgm:extLst>
    </dgm:pt>
    <dgm:pt modelId="{34653904-0D14-48F8-B925-A93E95E2B9F8}" type="pres">
      <dgm:prSet presAssocID="{E8E31EC4-4956-46EA-BE33-D7C2B6631880}" presName="sibTrans" presStyleCnt="0"/>
      <dgm:spPr/>
    </dgm:pt>
    <dgm:pt modelId="{78E6BC63-47ED-4B98-AF3B-DCEA56E1D801}" type="pres">
      <dgm:prSet presAssocID="{E47B8F8B-A3B6-4295-A629-236155D87EB8}" presName="composite" presStyleCnt="0"/>
      <dgm:spPr/>
    </dgm:pt>
    <dgm:pt modelId="{A63B86B9-16B9-4126-B6A7-2E5158D57888}" type="pres">
      <dgm:prSet presAssocID="{E47B8F8B-A3B6-4295-A629-236155D87EB8}" presName="rect1" presStyleLbl="trAlignAcc1" presStyleIdx="1" presStyleCnt="6">
        <dgm:presLayoutVars>
          <dgm:bulletEnabled val="1"/>
        </dgm:presLayoutVars>
      </dgm:prSet>
      <dgm:spPr/>
    </dgm:pt>
    <dgm:pt modelId="{039E759A-2E1E-454B-9B1F-0292AA9B55D5}" type="pres">
      <dgm:prSet presAssocID="{E47B8F8B-A3B6-4295-A629-236155D87EB8}" presName="rect2" presStyleLbl="fgImgPlace1" presStyleIdx="1" presStyleCnt="6"/>
      <dgm:spPr>
        <a:blipFill>
          <a:blip xmlns:r="http://schemas.openxmlformats.org/officeDocument/2006/relationships" r:embed="rId2"/>
          <a:srcRect/>
          <a:stretch>
            <a:fillRect l="-25000" r="-25000"/>
          </a:stretch>
        </a:blipFill>
      </dgm:spPr>
      <dgm:extLst>
        <a:ext uri="{E40237B7-FDA0-4F09-8148-C483321AD2D9}">
          <dgm14:cNvPr xmlns:dgm14="http://schemas.microsoft.com/office/drawing/2010/diagram" id="0" name="" descr="Good Job Broccoli"/>
        </a:ext>
      </dgm:extLst>
    </dgm:pt>
    <dgm:pt modelId="{6EAA44BD-4A27-4482-A3E3-5FB40EF3E02B}" type="pres">
      <dgm:prSet presAssocID="{D471D9BB-F050-4264-A9A8-BE06229966CE}" presName="sibTrans" presStyleCnt="0"/>
      <dgm:spPr/>
    </dgm:pt>
    <dgm:pt modelId="{390C83DB-344C-4BDA-9BA1-3B191FFD9396}" type="pres">
      <dgm:prSet presAssocID="{0F61F883-8B69-4F1B-A16F-12D1613BA6D7}" presName="composite" presStyleCnt="0"/>
      <dgm:spPr/>
    </dgm:pt>
    <dgm:pt modelId="{63CDBF5E-5AAF-4A81-A820-BADC1FF58FE0}" type="pres">
      <dgm:prSet presAssocID="{0F61F883-8B69-4F1B-A16F-12D1613BA6D7}" presName="rect1" presStyleLbl="trAlignAcc1" presStyleIdx="2" presStyleCnt="6">
        <dgm:presLayoutVars>
          <dgm:bulletEnabled val="1"/>
        </dgm:presLayoutVars>
      </dgm:prSet>
      <dgm:spPr/>
    </dgm:pt>
    <dgm:pt modelId="{9AABC701-4B71-4050-920D-D270822AC366}" type="pres">
      <dgm:prSet presAssocID="{0F61F883-8B69-4F1B-A16F-12D1613BA6D7}" presName="rect2" presStyleLbl="fgImgPlace1" presStyleIdx="2" presStyleCnt="6"/>
      <dgm:spPr>
        <a:blipFill>
          <a:blip xmlns:r="http://schemas.openxmlformats.org/officeDocument/2006/relationships" r:embed="rId2"/>
          <a:srcRect/>
          <a:stretch>
            <a:fillRect l="-25000" r="-25000"/>
          </a:stretch>
        </a:blipFill>
      </dgm:spPr>
      <dgm:extLst>
        <a:ext uri="{E40237B7-FDA0-4F09-8148-C483321AD2D9}">
          <dgm14:cNvPr xmlns:dgm14="http://schemas.microsoft.com/office/drawing/2010/diagram" id="0" name="" descr="Good Job Broccoli"/>
        </a:ext>
      </dgm:extLst>
    </dgm:pt>
    <dgm:pt modelId="{465C698E-0791-422D-874C-042811EF4F56}" type="pres">
      <dgm:prSet presAssocID="{BEAD3B82-C7C4-45FA-9842-56777B2B8A6D}" presName="sibTrans" presStyleCnt="0"/>
      <dgm:spPr/>
    </dgm:pt>
    <dgm:pt modelId="{74ADBA76-D0D5-470E-A17D-5B3060AC4B4C}" type="pres">
      <dgm:prSet presAssocID="{3818056E-023F-4E76-AB66-F25077D32C9B}" presName="composite" presStyleCnt="0"/>
      <dgm:spPr/>
    </dgm:pt>
    <dgm:pt modelId="{673BACD2-65C5-4FFE-8B4F-7B71DA898A5F}" type="pres">
      <dgm:prSet presAssocID="{3818056E-023F-4E76-AB66-F25077D32C9B}" presName="rect1" presStyleLbl="trAlignAcc1" presStyleIdx="3" presStyleCnt="6">
        <dgm:presLayoutVars>
          <dgm:bulletEnabled val="1"/>
        </dgm:presLayoutVars>
      </dgm:prSet>
      <dgm:spPr/>
    </dgm:pt>
    <dgm:pt modelId="{ED8DE5AF-FBAB-4ADF-9ED7-28709EE3CDB8}" type="pres">
      <dgm:prSet presAssocID="{3818056E-023F-4E76-AB66-F25077D32C9B}" presName="rect2" presStyleLbl="fgImgPlace1" presStyleIdx="3" presStyleCnt="6"/>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No Teodor the Cat"/>
        </a:ext>
      </dgm:extLst>
    </dgm:pt>
    <dgm:pt modelId="{2AEE8D72-D6CB-4EF0-ACD8-7D23071D4724}" type="pres">
      <dgm:prSet presAssocID="{E8917CD0-DD1B-4E1B-9E6D-0EBE45340655}" presName="sibTrans" presStyleCnt="0"/>
      <dgm:spPr/>
    </dgm:pt>
    <dgm:pt modelId="{7585A596-D107-4772-9DF4-E1C89EB51A49}" type="pres">
      <dgm:prSet presAssocID="{EACF7F75-D760-4D78-8572-4F37FD4B652C}" presName="composite" presStyleCnt="0"/>
      <dgm:spPr/>
    </dgm:pt>
    <dgm:pt modelId="{471C4FD6-3F5B-4055-B914-F894FA443B1C}" type="pres">
      <dgm:prSet presAssocID="{EACF7F75-D760-4D78-8572-4F37FD4B652C}" presName="rect1" presStyleLbl="trAlignAcc1" presStyleIdx="4" presStyleCnt="6">
        <dgm:presLayoutVars>
          <dgm:bulletEnabled val="1"/>
        </dgm:presLayoutVars>
      </dgm:prSet>
      <dgm:spPr/>
    </dgm:pt>
    <dgm:pt modelId="{1B670FD6-4113-4EC1-BB0E-34F94197B949}" type="pres">
      <dgm:prSet presAssocID="{EACF7F75-D760-4D78-8572-4F37FD4B652C}" presName="rect2" presStyleLbl="fgImgPlace1" presStyleIdx="4" presStyleCnt="6"/>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No Teodor the Cat"/>
        </a:ext>
      </dgm:extLst>
    </dgm:pt>
    <dgm:pt modelId="{CF342E8D-F13F-4B79-9480-5EC16CAA00C8}" type="pres">
      <dgm:prSet presAssocID="{EB163518-4ED4-478D-9819-2AEF5CCA12AD}" presName="sibTrans" presStyleCnt="0"/>
      <dgm:spPr/>
    </dgm:pt>
    <dgm:pt modelId="{BE70030B-255F-43BF-88AD-CFF26054B0A6}" type="pres">
      <dgm:prSet presAssocID="{157CB235-006F-4495-AB87-7B7EC1916A56}" presName="composite" presStyleCnt="0"/>
      <dgm:spPr/>
    </dgm:pt>
    <dgm:pt modelId="{A9422648-A8D4-4922-9E24-1BC87834C58B}" type="pres">
      <dgm:prSet presAssocID="{157CB235-006F-4495-AB87-7B7EC1916A56}" presName="rect1" presStyleLbl="trAlignAcc1" presStyleIdx="5" presStyleCnt="6">
        <dgm:presLayoutVars>
          <dgm:bulletEnabled val="1"/>
        </dgm:presLayoutVars>
      </dgm:prSet>
      <dgm:spPr/>
    </dgm:pt>
    <dgm:pt modelId="{892D1D31-00F8-4F4F-BDE4-A9107B34A11A}" type="pres">
      <dgm:prSet presAssocID="{157CB235-006F-4495-AB87-7B7EC1916A56}" presName="rect2" presStyleLbl="fgImgPlace1" presStyleIdx="5" presStyleCnt="6"/>
      <dgm:spPr>
        <a:blipFill>
          <a:blip xmlns:r="http://schemas.openxmlformats.org/officeDocument/2006/relationships" r:embed="rId2"/>
          <a:srcRect/>
          <a:stretch>
            <a:fillRect l="-25000" r="-25000"/>
          </a:stretch>
        </a:blipFill>
      </dgm:spPr>
      <dgm:extLst>
        <a:ext uri="{E40237B7-FDA0-4F09-8148-C483321AD2D9}">
          <dgm14:cNvPr xmlns:dgm14="http://schemas.microsoft.com/office/drawing/2010/diagram" id="0" name="" descr="Good Job Broccoli"/>
        </a:ext>
      </dgm:extLst>
    </dgm:pt>
  </dgm:ptLst>
  <dgm:cxnLst>
    <dgm:cxn modelId="{2D4B1F17-C99C-48A8-B216-76DE57850A2C}" type="presOf" srcId="{735AA24C-5F38-4C6D-A943-C773CBA5938E}" destId="{FFBC93E1-49CD-47AB-8571-D118D2895E2D}" srcOrd="0" destOrd="0" presId="urn:microsoft.com/office/officeart/2008/layout/PictureStrips"/>
    <dgm:cxn modelId="{8F5F3C19-E44E-4DA5-AB5B-63B48F873EA0}" srcId="{7A3B96CF-86FB-4875-A9EC-679EA69ADE6B}" destId="{E47B8F8B-A3B6-4295-A629-236155D87EB8}" srcOrd="1" destOrd="0" parTransId="{C913C14A-D3B9-4278-8F1B-874611E529EF}" sibTransId="{D471D9BB-F050-4264-A9A8-BE06229966CE}"/>
    <dgm:cxn modelId="{F2F30C20-6695-4449-8A56-A0D35AD12F30}" srcId="{7A3B96CF-86FB-4875-A9EC-679EA69ADE6B}" destId="{157CB235-006F-4495-AB87-7B7EC1916A56}" srcOrd="5" destOrd="0" parTransId="{53B0431A-2C8E-4BC4-935E-4B5E508514A0}" sibTransId="{E86BA51A-2158-4443-902A-D0F2EEE6D64C}"/>
    <dgm:cxn modelId="{43378F32-9BB5-41B9-97FA-A301F48450C0}" type="presOf" srcId="{EACF7F75-D760-4D78-8572-4F37FD4B652C}" destId="{471C4FD6-3F5B-4055-B914-F894FA443B1C}" srcOrd="0" destOrd="0" presId="urn:microsoft.com/office/officeart/2008/layout/PictureStrips"/>
    <dgm:cxn modelId="{D29A8333-FD03-436D-8642-BE0B429B9127}" srcId="{7A3B96CF-86FB-4875-A9EC-679EA69ADE6B}" destId="{EACF7F75-D760-4D78-8572-4F37FD4B652C}" srcOrd="4" destOrd="0" parTransId="{F4A0B5D4-E50F-4132-B7FC-F4FDA6468671}" sibTransId="{EB163518-4ED4-478D-9819-2AEF5CCA12AD}"/>
    <dgm:cxn modelId="{B115CE4D-D162-43C0-86E2-A318E7131BCA}" srcId="{7A3B96CF-86FB-4875-A9EC-679EA69ADE6B}" destId="{3818056E-023F-4E76-AB66-F25077D32C9B}" srcOrd="3" destOrd="0" parTransId="{572C529C-DE5B-41ED-AD09-4B1BC23044CC}" sibTransId="{E8917CD0-DD1B-4E1B-9E6D-0EBE45340655}"/>
    <dgm:cxn modelId="{2011D37F-27CF-49AA-9318-947B1499E78E}" type="presOf" srcId="{0F61F883-8B69-4F1B-A16F-12D1613BA6D7}" destId="{63CDBF5E-5AAF-4A81-A820-BADC1FF58FE0}" srcOrd="0" destOrd="0" presId="urn:microsoft.com/office/officeart/2008/layout/PictureStrips"/>
    <dgm:cxn modelId="{10FFC597-F8C3-4FAC-87FA-548709509ADA}" type="presOf" srcId="{3818056E-023F-4E76-AB66-F25077D32C9B}" destId="{673BACD2-65C5-4FFE-8B4F-7B71DA898A5F}" srcOrd="0" destOrd="0" presId="urn:microsoft.com/office/officeart/2008/layout/PictureStrips"/>
    <dgm:cxn modelId="{ACF3D3B8-B50A-47B3-A517-A3992A830493}" type="presOf" srcId="{157CB235-006F-4495-AB87-7B7EC1916A56}" destId="{A9422648-A8D4-4922-9E24-1BC87834C58B}" srcOrd="0" destOrd="0" presId="urn:microsoft.com/office/officeart/2008/layout/PictureStrips"/>
    <dgm:cxn modelId="{9CB8FEB8-5EC2-4DC6-9CB7-4364E6FDA0CF}" srcId="{7A3B96CF-86FB-4875-A9EC-679EA69ADE6B}" destId="{0F61F883-8B69-4F1B-A16F-12D1613BA6D7}" srcOrd="2" destOrd="0" parTransId="{BF4FD67E-48E1-49E6-9006-8517F9210CF8}" sibTransId="{BEAD3B82-C7C4-45FA-9842-56777B2B8A6D}"/>
    <dgm:cxn modelId="{7F3E7ABA-9599-40D1-90EC-1AF2528E8982}" type="presOf" srcId="{E47B8F8B-A3B6-4295-A629-236155D87EB8}" destId="{A63B86B9-16B9-4126-B6A7-2E5158D57888}" srcOrd="0" destOrd="0" presId="urn:microsoft.com/office/officeart/2008/layout/PictureStrips"/>
    <dgm:cxn modelId="{A55E6BC3-0BBF-43D6-AA9F-D59F6AB38749}" type="presOf" srcId="{7A3B96CF-86FB-4875-A9EC-679EA69ADE6B}" destId="{F74325A1-57AC-4598-8AEE-0FFF6F8A318C}" srcOrd="0" destOrd="0" presId="urn:microsoft.com/office/officeart/2008/layout/PictureStrips"/>
    <dgm:cxn modelId="{9576CEDA-7209-4843-89E9-BABBF27E59AB}" srcId="{7A3B96CF-86FB-4875-A9EC-679EA69ADE6B}" destId="{735AA24C-5F38-4C6D-A943-C773CBA5938E}" srcOrd="0" destOrd="0" parTransId="{DF3875E3-A877-48FD-AD74-748563DE9CA7}" sibTransId="{E8E31EC4-4956-46EA-BE33-D7C2B6631880}"/>
    <dgm:cxn modelId="{B6AA4036-523B-4411-9E62-AC56711F683A}" type="presParOf" srcId="{F74325A1-57AC-4598-8AEE-0FFF6F8A318C}" destId="{698AB2BD-77A4-4ECD-B163-6DEC12318128}" srcOrd="0" destOrd="0" presId="urn:microsoft.com/office/officeart/2008/layout/PictureStrips"/>
    <dgm:cxn modelId="{856A28D5-4D83-4C1C-A69C-343649316588}" type="presParOf" srcId="{698AB2BD-77A4-4ECD-B163-6DEC12318128}" destId="{FFBC93E1-49CD-47AB-8571-D118D2895E2D}" srcOrd="0" destOrd="0" presId="urn:microsoft.com/office/officeart/2008/layout/PictureStrips"/>
    <dgm:cxn modelId="{B393520D-0FED-4A6E-A932-A8E844541C51}" type="presParOf" srcId="{698AB2BD-77A4-4ECD-B163-6DEC12318128}" destId="{2A61B858-0D08-4B28-88C6-DE4C68286E3B}" srcOrd="1" destOrd="0" presId="urn:microsoft.com/office/officeart/2008/layout/PictureStrips"/>
    <dgm:cxn modelId="{89B52CA5-E2D1-40FB-9B79-D325E88D2F49}" type="presParOf" srcId="{F74325A1-57AC-4598-8AEE-0FFF6F8A318C}" destId="{34653904-0D14-48F8-B925-A93E95E2B9F8}" srcOrd="1" destOrd="0" presId="urn:microsoft.com/office/officeart/2008/layout/PictureStrips"/>
    <dgm:cxn modelId="{943542F2-C24D-4C04-B4EB-0DF1F8E42C03}" type="presParOf" srcId="{F74325A1-57AC-4598-8AEE-0FFF6F8A318C}" destId="{78E6BC63-47ED-4B98-AF3B-DCEA56E1D801}" srcOrd="2" destOrd="0" presId="urn:microsoft.com/office/officeart/2008/layout/PictureStrips"/>
    <dgm:cxn modelId="{837356AD-D1B6-4370-A783-6293333DE8C6}" type="presParOf" srcId="{78E6BC63-47ED-4B98-AF3B-DCEA56E1D801}" destId="{A63B86B9-16B9-4126-B6A7-2E5158D57888}" srcOrd="0" destOrd="0" presId="urn:microsoft.com/office/officeart/2008/layout/PictureStrips"/>
    <dgm:cxn modelId="{AACEBEED-6F11-4EF8-B46D-B14112FFCFC9}" type="presParOf" srcId="{78E6BC63-47ED-4B98-AF3B-DCEA56E1D801}" destId="{039E759A-2E1E-454B-9B1F-0292AA9B55D5}" srcOrd="1" destOrd="0" presId="urn:microsoft.com/office/officeart/2008/layout/PictureStrips"/>
    <dgm:cxn modelId="{F4F096E4-6BB3-49C8-A10E-511C4FAFF47F}" type="presParOf" srcId="{F74325A1-57AC-4598-8AEE-0FFF6F8A318C}" destId="{6EAA44BD-4A27-4482-A3E3-5FB40EF3E02B}" srcOrd="3" destOrd="0" presId="urn:microsoft.com/office/officeart/2008/layout/PictureStrips"/>
    <dgm:cxn modelId="{D1064195-5B86-4569-8A7B-317BFDD90C7B}" type="presParOf" srcId="{F74325A1-57AC-4598-8AEE-0FFF6F8A318C}" destId="{390C83DB-344C-4BDA-9BA1-3B191FFD9396}" srcOrd="4" destOrd="0" presId="urn:microsoft.com/office/officeart/2008/layout/PictureStrips"/>
    <dgm:cxn modelId="{D3FF9A9A-546C-46A4-B087-1CA53F47AA43}" type="presParOf" srcId="{390C83DB-344C-4BDA-9BA1-3B191FFD9396}" destId="{63CDBF5E-5AAF-4A81-A820-BADC1FF58FE0}" srcOrd="0" destOrd="0" presId="urn:microsoft.com/office/officeart/2008/layout/PictureStrips"/>
    <dgm:cxn modelId="{BC0D467A-91F4-44D7-8993-07D43CA65E17}" type="presParOf" srcId="{390C83DB-344C-4BDA-9BA1-3B191FFD9396}" destId="{9AABC701-4B71-4050-920D-D270822AC366}" srcOrd="1" destOrd="0" presId="urn:microsoft.com/office/officeart/2008/layout/PictureStrips"/>
    <dgm:cxn modelId="{B6E112AA-4671-42BB-B175-6B78BE1407A7}" type="presParOf" srcId="{F74325A1-57AC-4598-8AEE-0FFF6F8A318C}" destId="{465C698E-0791-422D-874C-042811EF4F56}" srcOrd="5" destOrd="0" presId="urn:microsoft.com/office/officeart/2008/layout/PictureStrips"/>
    <dgm:cxn modelId="{AEB941ED-34C9-4BAB-8CEF-27789C3B7334}" type="presParOf" srcId="{F74325A1-57AC-4598-8AEE-0FFF6F8A318C}" destId="{74ADBA76-D0D5-470E-A17D-5B3060AC4B4C}" srcOrd="6" destOrd="0" presId="urn:microsoft.com/office/officeart/2008/layout/PictureStrips"/>
    <dgm:cxn modelId="{3ECBD2C6-45C9-4452-83F4-B42740256F8E}" type="presParOf" srcId="{74ADBA76-D0D5-470E-A17D-5B3060AC4B4C}" destId="{673BACD2-65C5-4FFE-8B4F-7B71DA898A5F}" srcOrd="0" destOrd="0" presId="urn:microsoft.com/office/officeart/2008/layout/PictureStrips"/>
    <dgm:cxn modelId="{0E309FA0-F61D-430B-9181-5E567D61A365}" type="presParOf" srcId="{74ADBA76-D0D5-470E-A17D-5B3060AC4B4C}" destId="{ED8DE5AF-FBAB-4ADF-9ED7-28709EE3CDB8}" srcOrd="1" destOrd="0" presId="urn:microsoft.com/office/officeart/2008/layout/PictureStrips"/>
    <dgm:cxn modelId="{41F3DFCD-E298-46BD-BB15-C4BA7305C1CA}" type="presParOf" srcId="{F74325A1-57AC-4598-8AEE-0FFF6F8A318C}" destId="{2AEE8D72-D6CB-4EF0-ACD8-7D23071D4724}" srcOrd="7" destOrd="0" presId="urn:microsoft.com/office/officeart/2008/layout/PictureStrips"/>
    <dgm:cxn modelId="{F3FCB292-A426-44AB-AC21-8FA3078BE853}" type="presParOf" srcId="{F74325A1-57AC-4598-8AEE-0FFF6F8A318C}" destId="{7585A596-D107-4772-9DF4-E1C89EB51A49}" srcOrd="8" destOrd="0" presId="urn:microsoft.com/office/officeart/2008/layout/PictureStrips"/>
    <dgm:cxn modelId="{48F06A57-B9C9-4655-82C4-E8C12A0DB383}" type="presParOf" srcId="{7585A596-D107-4772-9DF4-E1C89EB51A49}" destId="{471C4FD6-3F5B-4055-B914-F894FA443B1C}" srcOrd="0" destOrd="0" presId="urn:microsoft.com/office/officeart/2008/layout/PictureStrips"/>
    <dgm:cxn modelId="{1F3E6F38-7D4E-420C-B753-73D8CF2D2D2F}" type="presParOf" srcId="{7585A596-D107-4772-9DF4-E1C89EB51A49}" destId="{1B670FD6-4113-4EC1-BB0E-34F94197B949}" srcOrd="1" destOrd="0" presId="urn:microsoft.com/office/officeart/2008/layout/PictureStrips"/>
    <dgm:cxn modelId="{1EA606E5-82F6-4FAC-B454-889D6CA0ABFF}" type="presParOf" srcId="{F74325A1-57AC-4598-8AEE-0FFF6F8A318C}" destId="{CF342E8D-F13F-4B79-9480-5EC16CAA00C8}" srcOrd="9" destOrd="0" presId="urn:microsoft.com/office/officeart/2008/layout/PictureStrips"/>
    <dgm:cxn modelId="{03D301F5-D755-486E-855A-07BEC30E30E5}" type="presParOf" srcId="{F74325A1-57AC-4598-8AEE-0FFF6F8A318C}" destId="{BE70030B-255F-43BF-88AD-CFF26054B0A6}" srcOrd="10" destOrd="0" presId="urn:microsoft.com/office/officeart/2008/layout/PictureStrips"/>
    <dgm:cxn modelId="{E3C90214-676D-4D0F-9A1B-20DF76F8B1EB}" type="presParOf" srcId="{BE70030B-255F-43BF-88AD-CFF26054B0A6}" destId="{A9422648-A8D4-4922-9E24-1BC87834C58B}" srcOrd="0" destOrd="0" presId="urn:microsoft.com/office/officeart/2008/layout/PictureStrips"/>
    <dgm:cxn modelId="{579E2C69-21E9-41BC-B658-A406C82C0B40}" type="presParOf" srcId="{BE70030B-255F-43BF-88AD-CFF26054B0A6}" destId="{892D1D31-00F8-4F4F-BDE4-A9107B34A11A}"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203E9-E41A-4293-A7BB-AC1B6CF4B3DE}">
      <dsp:nvSpPr>
        <dsp:cNvPr id="0" name=""/>
        <dsp:cNvSpPr/>
      </dsp:nvSpPr>
      <dsp:spPr>
        <a:xfrm>
          <a:off x="0" y="544688"/>
          <a:ext cx="10226675"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5AA39E0-7CE6-4EFD-A5EE-CD82AA80EF2C}">
      <dsp:nvSpPr>
        <dsp:cNvPr id="0" name=""/>
        <dsp:cNvSpPr/>
      </dsp:nvSpPr>
      <dsp:spPr>
        <a:xfrm>
          <a:off x="511333" y="293768"/>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What referencing is and why it is important in study and in business</a:t>
          </a:r>
        </a:p>
      </dsp:txBody>
      <dsp:txXfrm>
        <a:off x="535831" y="318266"/>
        <a:ext cx="7109676" cy="452844"/>
      </dsp:txXfrm>
    </dsp:sp>
    <dsp:sp modelId="{A1DE5DAB-EF6A-4512-8369-F6B810758965}">
      <dsp:nvSpPr>
        <dsp:cNvPr id="0" name=""/>
        <dsp:cNvSpPr/>
      </dsp:nvSpPr>
      <dsp:spPr>
        <a:xfrm>
          <a:off x="0" y="1315809"/>
          <a:ext cx="10226675"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D6A29A-6A17-4711-A60B-E9401002B731}">
      <dsp:nvSpPr>
        <dsp:cNvPr id="0" name=""/>
        <dsp:cNvSpPr/>
      </dsp:nvSpPr>
      <dsp:spPr>
        <a:xfrm>
          <a:off x="511333" y="1064889"/>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What plagiarism means and how to avoid it</a:t>
          </a:r>
        </a:p>
      </dsp:txBody>
      <dsp:txXfrm>
        <a:off x="535831" y="1089387"/>
        <a:ext cx="7109676" cy="452844"/>
      </dsp:txXfrm>
    </dsp:sp>
    <dsp:sp modelId="{5877BC5C-6BAB-42DA-B1D2-A19FAC086154}">
      <dsp:nvSpPr>
        <dsp:cNvPr id="0" name=""/>
        <dsp:cNvSpPr/>
      </dsp:nvSpPr>
      <dsp:spPr>
        <a:xfrm>
          <a:off x="0" y="2086929"/>
          <a:ext cx="10226675"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3AFD238-1CF4-4820-80D2-6E478A04D322}">
      <dsp:nvSpPr>
        <dsp:cNvPr id="0" name=""/>
        <dsp:cNvSpPr/>
      </dsp:nvSpPr>
      <dsp:spPr>
        <a:xfrm>
          <a:off x="511333" y="1836008"/>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How to make a simple in‑text citation</a:t>
          </a:r>
        </a:p>
      </dsp:txBody>
      <dsp:txXfrm>
        <a:off x="535831" y="1860506"/>
        <a:ext cx="7109676" cy="452844"/>
      </dsp:txXfrm>
    </dsp:sp>
    <dsp:sp modelId="{CC4FAC28-52FC-4FFB-AFFA-AE6BE3C9CB0B}">
      <dsp:nvSpPr>
        <dsp:cNvPr id="0" name=""/>
        <dsp:cNvSpPr/>
      </dsp:nvSpPr>
      <dsp:spPr>
        <a:xfrm>
          <a:off x="0" y="2858049"/>
          <a:ext cx="10226675"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7ABA79-39A7-4030-956A-88064258F71D}">
      <dsp:nvSpPr>
        <dsp:cNvPr id="0" name=""/>
        <dsp:cNvSpPr/>
      </dsp:nvSpPr>
      <dsp:spPr>
        <a:xfrm>
          <a:off x="511333" y="2607129"/>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How to create a basic reference list entry</a:t>
          </a:r>
        </a:p>
      </dsp:txBody>
      <dsp:txXfrm>
        <a:off x="535831" y="2631627"/>
        <a:ext cx="7109676" cy="452844"/>
      </dsp:txXfrm>
    </dsp:sp>
    <dsp:sp modelId="{509A582D-C640-4DA8-B2AD-919D5F7573F9}">
      <dsp:nvSpPr>
        <dsp:cNvPr id="0" name=""/>
        <dsp:cNvSpPr/>
      </dsp:nvSpPr>
      <dsp:spPr>
        <a:xfrm>
          <a:off x="0" y="3629169"/>
          <a:ext cx="10226675"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9F4AA1-70A8-4916-8F17-CED536810107}">
      <dsp:nvSpPr>
        <dsp:cNvPr id="0" name=""/>
        <dsp:cNvSpPr/>
      </dsp:nvSpPr>
      <dsp:spPr>
        <a:xfrm>
          <a:off x="511333" y="3378249"/>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Why good referencing helps businesses make better decisions</a:t>
          </a:r>
        </a:p>
      </dsp:txBody>
      <dsp:txXfrm>
        <a:off x="535831" y="3402747"/>
        <a:ext cx="7109676" cy="452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8D596-8FC9-409D-8B7D-80849C1B52FB}">
      <dsp:nvSpPr>
        <dsp:cNvPr id="0" name=""/>
        <dsp:cNvSpPr/>
      </dsp:nvSpPr>
      <dsp:spPr>
        <a:xfrm>
          <a:off x="0" y="322426"/>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9B7FC7-6542-4FCE-BE9C-B61E6ABD2809}">
      <dsp:nvSpPr>
        <dsp:cNvPr id="0" name=""/>
        <dsp:cNvSpPr/>
      </dsp:nvSpPr>
      <dsp:spPr>
        <a:xfrm>
          <a:off x="511333" y="41986"/>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What integrity means in academic and business work</a:t>
          </a:r>
        </a:p>
      </dsp:txBody>
      <dsp:txXfrm>
        <a:off x="538713" y="69366"/>
        <a:ext cx="7103912" cy="506120"/>
      </dsp:txXfrm>
    </dsp:sp>
    <dsp:sp modelId="{4132EA66-71AB-4D87-8AE2-DFDF74BDC59B}">
      <dsp:nvSpPr>
        <dsp:cNvPr id="0" name=""/>
        <dsp:cNvSpPr/>
      </dsp:nvSpPr>
      <dsp:spPr>
        <a:xfrm>
          <a:off x="0" y="118426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51DF49-013D-485E-BF05-704B0B2B70D7}">
      <dsp:nvSpPr>
        <dsp:cNvPr id="0" name=""/>
        <dsp:cNvSpPr/>
      </dsp:nvSpPr>
      <dsp:spPr>
        <a:xfrm>
          <a:off x="511333" y="90382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Why we reference ideas from other people</a:t>
          </a:r>
        </a:p>
      </dsp:txBody>
      <dsp:txXfrm>
        <a:off x="538713" y="931207"/>
        <a:ext cx="7103912" cy="506120"/>
      </dsp:txXfrm>
    </dsp:sp>
    <dsp:sp modelId="{CA3D45B7-C61C-43E9-99F7-06AEB4791D60}">
      <dsp:nvSpPr>
        <dsp:cNvPr id="0" name=""/>
        <dsp:cNvSpPr/>
      </dsp:nvSpPr>
      <dsp:spPr>
        <a:xfrm>
          <a:off x="0" y="204610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9FC698-4783-4CFE-A137-38642A6F29E1}">
      <dsp:nvSpPr>
        <dsp:cNvPr id="0" name=""/>
        <dsp:cNvSpPr/>
      </dsp:nvSpPr>
      <dsp:spPr>
        <a:xfrm>
          <a:off x="511333" y="176566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make a simple in text citation</a:t>
          </a:r>
        </a:p>
      </dsp:txBody>
      <dsp:txXfrm>
        <a:off x="538713" y="1793047"/>
        <a:ext cx="7103912" cy="506120"/>
      </dsp:txXfrm>
    </dsp:sp>
    <dsp:sp modelId="{64026DD6-F43D-43A5-A58E-995C65DF5DB3}">
      <dsp:nvSpPr>
        <dsp:cNvPr id="0" name=""/>
        <dsp:cNvSpPr/>
      </dsp:nvSpPr>
      <dsp:spPr>
        <a:xfrm>
          <a:off x="0" y="290794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AAFFBD-96BD-4245-B74C-C4F154CA4B18}">
      <dsp:nvSpPr>
        <dsp:cNvPr id="0" name=""/>
        <dsp:cNvSpPr/>
      </dsp:nvSpPr>
      <dsp:spPr>
        <a:xfrm>
          <a:off x="511333" y="262750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paraphrase safely using your own words</a:t>
          </a:r>
        </a:p>
      </dsp:txBody>
      <dsp:txXfrm>
        <a:off x="538713" y="2654887"/>
        <a:ext cx="7103912" cy="506120"/>
      </dsp:txXfrm>
    </dsp:sp>
    <dsp:sp modelId="{63891C68-4D04-4347-B840-8033511FAB32}">
      <dsp:nvSpPr>
        <dsp:cNvPr id="0" name=""/>
        <dsp:cNvSpPr/>
      </dsp:nvSpPr>
      <dsp:spPr>
        <a:xfrm>
          <a:off x="0" y="376978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9F43E29-2966-4C49-A772-54EA33B7A57C}">
      <dsp:nvSpPr>
        <dsp:cNvPr id="0" name=""/>
        <dsp:cNvSpPr/>
      </dsp:nvSpPr>
      <dsp:spPr>
        <a:xfrm>
          <a:off x="511333" y="348934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What counts as cheating and what does not</a:t>
          </a:r>
        </a:p>
      </dsp:txBody>
      <dsp:txXfrm>
        <a:off x="538713" y="3516727"/>
        <a:ext cx="7103912" cy="506120"/>
      </dsp:txXfrm>
    </dsp:sp>
    <dsp:sp modelId="{EC1D65A2-AEDA-46C2-B6C9-D66C9159C851}">
      <dsp:nvSpPr>
        <dsp:cNvPr id="0" name=""/>
        <dsp:cNvSpPr/>
      </dsp:nvSpPr>
      <dsp:spPr>
        <a:xfrm>
          <a:off x="0" y="463162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BBA74E-5AC5-46EC-A998-6737C82ED791}">
      <dsp:nvSpPr>
        <dsp:cNvPr id="0" name=""/>
        <dsp:cNvSpPr/>
      </dsp:nvSpPr>
      <dsp:spPr>
        <a:xfrm>
          <a:off x="511333" y="4351186"/>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use AI and the Library tools in an honest way</a:t>
          </a:r>
        </a:p>
      </dsp:txBody>
      <dsp:txXfrm>
        <a:off x="538713" y="4378566"/>
        <a:ext cx="7103912" cy="5061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C93E1-49CD-47AB-8571-D118D2895E2D}">
      <dsp:nvSpPr>
        <dsp:cNvPr id="0" name=""/>
        <dsp:cNvSpPr/>
      </dsp:nvSpPr>
      <dsp:spPr>
        <a:xfrm>
          <a:off x="161131" y="721227"/>
          <a:ext cx="3771900"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6"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Electric car companies are growing quickly around the world. </a:t>
          </a:r>
        </a:p>
      </dsp:txBody>
      <dsp:txXfrm>
        <a:off x="161131" y="721227"/>
        <a:ext cx="3771900" cy="1178718"/>
      </dsp:txXfrm>
    </dsp:sp>
    <dsp:sp modelId="{2A61B858-0D08-4B28-88C6-DE4C68286E3B}">
      <dsp:nvSpPr>
        <dsp:cNvPr id="0" name=""/>
        <dsp:cNvSpPr/>
      </dsp:nvSpPr>
      <dsp:spPr>
        <a:xfrm>
          <a:off x="3968" y="550968"/>
          <a:ext cx="825103" cy="1237654"/>
        </a:xfrm>
        <a:prstGeom prst="rect">
          <a:avLst/>
        </a:prstGeom>
        <a:blipFill>
          <a:blip xmlns:r="http://schemas.openxmlformats.org/officeDocument/2006/relationships" r:embed="rId1"/>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63B86B9-16B9-4126-B6A7-2E5158D57888}">
      <dsp:nvSpPr>
        <dsp:cNvPr id="0" name=""/>
        <dsp:cNvSpPr/>
      </dsp:nvSpPr>
      <dsp:spPr>
        <a:xfrm>
          <a:off x="4352131" y="721227"/>
          <a:ext cx="3771900"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6"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BYD sold more cars than Tesla last year. </a:t>
          </a:r>
        </a:p>
      </dsp:txBody>
      <dsp:txXfrm>
        <a:off x="4352131" y="721227"/>
        <a:ext cx="3771900" cy="1178718"/>
      </dsp:txXfrm>
    </dsp:sp>
    <dsp:sp modelId="{039E759A-2E1E-454B-9B1F-0292AA9B55D5}">
      <dsp:nvSpPr>
        <dsp:cNvPr id="0" name=""/>
        <dsp:cNvSpPr/>
      </dsp:nvSpPr>
      <dsp:spPr>
        <a:xfrm>
          <a:off x="4194968" y="550968"/>
          <a:ext cx="825103" cy="1237654"/>
        </a:xfrm>
        <a:prstGeom prst="rect">
          <a:avLst/>
        </a:prstGeom>
        <a:blipFill>
          <a:blip xmlns:r="http://schemas.openxmlformats.org/officeDocument/2006/relationships" r:embed="rId2"/>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CDBF5E-5AAF-4A81-A820-BADC1FF58FE0}">
      <dsp:nvSpPr>
        <dsp:cNvPr id="0" name=""/>
        <dsp:cNvSpPr/>
      </dsp:nvSpPr>
      <dsp:spPr>
        <a:xfrm>
          <a:off x="161131" y="2205103"/>
          <a:ext cx="3771900"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6"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Many customers did not like the new Tesla models. </a:t>
          </a:r>
        </a:p>
      </dsp:txBody>
      <dsp:txXfrm>
        <a:off x="161131" y="2205103"/>
        <a:ext cx="3771900" cy="1178718"/>
      </dsp:txXfrm>
    </dsp:sp>
    <dsp:sp modelId="{9AABC701-4B71-4050-920D-D270822AC366}">
      <dsp:nvSpPr>
        <dsp:cNvPr id="0" name=""/>
        <dsp:cNvSpPr/>
      </dsp:nvSpPr>
      <dsp:spPr>
        <a:xfrm>
          <a:off x="3968" y="2034844"/>
          <a:ext cx="825103" cy="1237654"/>
        </a:xfrm>
        <a:prstGeom prst="rect">
          <a:avLst/>
        </a:prstGeom>
        <a:blipFill>
          <a:blip xmlns:r="http://schemas.openxmlformats.org/officeDocument/2006/relationships" r:embed="rId2"/>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3BACD2-65C5-4FFE-8B4F-7B71DA898A5F}">
      <dsp:nvSpPr>
        <dsp:cNvPr id="0" name=""/>
        <dsp:cNvSpPr/>
      </dsp:nvSpPr>
      <dsp:spPr>
        <a:xfrm>
          <a:off x="4352131" y="2205103"/>
          <a:ext cx="3771900"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6"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my opinion, the electric car market will continue to grow. </a:t>
          </a:r>
        </a:p>
      </dsp:txBody>
      <dsp:txXfrm>
        <a:off x="4352131" y="2205103"/>
        <a:ext cx="3771900" cy="1178718"/>
      </dsp:txXfrm>
    </dsp:sp>
    <dsp:sp modelId="{ED8DE5AF-FBAB-4ADF-9ED7-28709EE3CDB8}">
      <dsp:nvSpPr>
        <dsp:cNvPr id="0" name=""/>
        <dsp:cNvSpPr/>
      </dsp:nvSpPr>
      <dsp:spPr>
        <a:xfrm>
          <a:off x="4194968" y="2034844"/>
          <a:ext cx="825103" cy="1237654"/>
        </a:xfrm>
        <a:prstGeom prst="rect">
          <a:avLst/>
        </a:prstGeom>
        <a:blipFill>
          <a:blip xmlns:r="http://schemas.openxmlformats.org/officeDocument/2006/relationships" r:embed="rId1"/>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1C4FD6-3F5B-4055-B914-F894FA443B1C}">
      <dsp:nvSpPr>
        <dsp:cNvPr id="0" name=""/>
        <dsp:cNvSpPr/>
      </dsp:nvSpPr>
      <dsp:spPr>
        <a:xfrm>
          <a:off x="161131" y="3688979"/>
          <a:ext cx="3771900"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6"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Some people prefer electric cars because they want to help the environment. </a:t>
          </a:r>
        </a:p>
      </dsp:txBody>
      <dsp:txXfrm>
        <a:off x="161131" y="3688979"/>
        <a:ext cx="3771900" cy="1178718"/>
      </dsp:txXfrm>
    </dsp:sp>
    <dsp:sp modelId="{1B670FD6-4113-4EC1-BB0E-34F94197B949}">
      <dsp:nvSpPr>
        <dsp:cNvPr id="0" name=""/>
        <dsp:cNvSpPr/>
      </dsp:nvSpPr>
      <dsp:spPr>
        <a:xfrm>
          <a:off x="3968" y="3518720"/>
          <a:ext cx="825103" cy="1237654"/>
        </a:xfrm>
        <a:prstGeom prst="rect">
          <a:avLst/>
        </a:prstGeom>
        <a:blipFill>
          <a:blip xmlns:r="http://schemas.openxmlformats.org/officeDocument/2006/relationships" r:embed="rId1"/>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422648-A8D4-4922-9E24-1BC87834C58B}">
      <dsp:nvSpPr>
        <dsp:cNvPr id="0" name=""/>
        <dsp:cNvSpPr/>
      </dsp:nvSpPr>
      <dsp:spPr>
        <a:xfrm>
          <a:off x="4352131" y="3688979"/>
          <a:ext cx="3771900"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6"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BYD sales went above 2.25 million cars, which shows strong demand.</a:t>
          </a:r>
        </a:p>
      </dsp:txBody>
      <dsp:txXfrm>
        <a:off x="4352131" y="3688979"/>
        <a:ext cx="3771900" cy="1178718"/>
      </dsp:txXfrm>
    </dsp:sp>
    <dsp:sp modelId="{892D1D31-00F8-4F4F-BDE4-A9107B34A11A}">
      <dsp:nvSpPr>
        <dsp:cNvPr id="0" name=""/>
        <dsp:cNvSpPr/>
      </dsp:nvSpPr>
      <dsp:spPr>
        <a:xfrm>
          <a:off x="4194968" y="3518720"/>
          <a:ext cx="825103" cy="1237654"/>
        </a:xfrm>
        <a:prstGeom prst="rect">
          <a:avLst/>
        </a:prstGeom>
        <a:blipFill>
          <a:blip xmlns:r="http://schemas.openxmlformats.org/officeDocument/2006/relationships" r:embed="rId2"/>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16/08/2026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96783C-0414-E1F1-17D5-86505BF2B7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26B1FA-7C00-5B93-7F10-A29EDB1C9C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9FDBBA-042A-F2DD-ED9B-4E4B16A3491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Welcome back, everyone. Let’s start gently with a quick reminder of last week.</a:t>
            </a:r>
            <a:br>
              <a:rPr lang="en-GB" sz="1200" b="0" i="0" kern="1200" dirty="0">
                <a:effectLst/>
                <a:cs typeface="+mn-lt"/>
              </a:rPr>
            </a:br>
            <a:endParaRPr lang="en-GB" sz="1200" b="0" i="0" kern="1200" dirty="0">
              <a:solidFill>
                <a:schemeClr val="tx1"/>
              </a:solidFill>
              <a:effectLst/>
              <a:latin typeface="+mn-lt"/>
              <a:ea typeface="+mn-ea"/>
              <a:cs typeface="+mn-cs"/>
            </a:endParaRPr>
          </a:p>
          <a:p>
            <a:pPr>
              <a:defRPr/>
            </a:pPr>
            <a:r>
              <a:rPr lang="en-GB" sz="1200" b="0" i="0" kern="1200">
                <a:solidFill>
                  <a:schemeClr val="tx1"/>
                </a:solidFill>
                <a:effectLst/>
                <a:latin typeface="+mn-lt"/>
                <a:ea typeface="+mn-ea"/>
                <a:cs typeface="+mn-cs"/>
              </a:rPr>
              <a:t>In a moment, I’ll ask you to answer </a:t>
            </a:r>
            <a:r>
              <a:rPr lang="en-GB"/>
              <a:t>one </a:t>
            </a:r>
            <a:r>
              <a:rPr lang="en-GB" sz="1200" b="0" i="0" kern="1200">
                <a:solidFill>
                  <a:schemeClr val="tx1"/>
                </a:solidFill>
                <a:effectLst/>
                <a:latin typeface="+mn-lt"/>
                <a:ea typeface="+mn-ea"/>
                <a:cs typeface="+mn-cs"/>
              </a:rPr>
              <a:t>question based on what we learnt in previous weeks.</a:t>
            </a:r>
            <a:endParaRPr lang="en-GB" sz="1200" b="0" i="0" kern="1200">
              <a:solidFill>
                <a:schemeClr val="tx1"/>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Vevox</a:t>
            </a:r>
            <a:r>
              <a:rPr lang="en-GB" dirty="0"/>
              <a:t> W4.1</a:t>
            </a:r>
          </a:p>
        </p:txBody>
      </p:sp>
      <p:sp>
        <p:nvSpPr>
          <p:cNvPr id="4" name="Slide Number Placeholder 3">
            <a:extLst>
              <a:ext uri="{FF2B5EF4-FFF2-40B4-BE49-F238E27FC236}">
                <a16:creationId xmlns:a16="http://schemas.microsoft.com/office/drawing/2014/main" id="{8F8AFA9F-0811-90DC-87D8-7FA449709079}"/>
              </a:ext>
            </a:extLst>
          </p:cNvPr>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311643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t>Last week we focused on three key reading skills.</a:t>
            </a:r>
            <a:endParaRPr lang="en-US"/>
          </a:p>
          <a:p>
            <a:pPr>
              <a:defRPr/>
            </a:pPr>
            <a:endParaRPr lang="en-GB" dirty="0"/>
          </a:p>
          <a:p>
            <a:pPr>
              <a:defRPr/>
            </a:pPr>
            <a:r>
              <a:rPr lang="en-GB" b="1" dirty="0"/>
              <a:t>Spotting evidence</a:t>
            </a:r>
            <a:r>
              <a:rPr lang="en-GB" dirty="0"/>
              <a:t> — we practised identifying evidence in a text, which helps us judge whether information is strong or weak. This is a really useful skill in business, where you often need to decide how much to trust a source before acting on it.</a:t>
            </a:r>
          </a:p>
          <a:p>
            <a:pPr>
              <a:defRPr/>
            </a:pPr>
            <a:r>
              <a:rPr lang="en-GB" b="1"/>
              <a:t>Note-taking</a:t>
            </a:r>
            <a:r>
              <a:rPr lang="en-GB"/>
              <a:t> — we practised using short phrases and simple diagrams to capture key ideas. Many of you said this made longer texts feel much less overwhelming, which is exactly the point — good notes turn a big scary text into something manageable.</a:t>
            </a:r>
          </a:p>
          <a:p>
            <a:pPr>
              <a:defRPr/>
            </a:pPr>
            <a:r>
              <a:rPr lang="en-GB" b="1"/>
              <a:t>Using reading skills for business decisions</a:t>
            </a:r>
            <a:r>
              <a:rPr lang="en-GB"/>
              <a:t> — we put these skills into practice by making simple business decisions, like choosing between suppliers or understanding a customer problem. These might feel like small steps, but they add up to a big difference in real business situations.</a:t>
            </a:r>
          </a:p>
          <a:p>
            <a:pPr>
              <a:defRPr/>
            </a:pPr>
            <a:endParaRPr lang="en-GB" dirty="0"/>
          </a:p>
          <a:p>
            <a:pPr>
              <a:defRPr/>
            </a:pPr>
            <a:r>
              <a:rPr lang="en-GB"/>
              <a:t>Today we're going to build on all of this — and remember, you don't need perfect English, just do your best.</a:t>
            </a:r>
          </a:p>
          <a:p>
            <a:pPr>
              <a:defRPr/>
            </a:pP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t>Today</a:t>
            </a:r>
            <a:r>
              <a:rPr lang="en-GB" dirty="0"/>
              <a:t> we're moving on to </a:t>
            </a:r>
            <a:r>
              <a:rPr lang="en-GB" b="1" dirty="0"/>
              <a:t>referencing and plagiarism</a:t>
            </a:r>
            <a:r>
              <a:rPr lang="en-GB" dirty="0"/>
              <a:t>. These are essential skills for your studies, but they also matter in real business situations, not just academic ones.</a:t>
            </a:r>
            <a:endParaRPr lang="en-US" dirty="0"/>
          </a:p>
          <a:p>
            <a:pPr>
              <a:defRPr/>
            </a:pPr>
            <a:r>
              <a:rPr lang="en-GB" b="1"/>
              <a:t>Referencing</a:t>
            </a:r>
            <a:r>
              <a:rPr lang="en-GB"/>
              <a:t> — this helps us show where our information comes from, so other people can trust our work and check our sources if they want to.</a:t>
            </a:r>
          </a:p>
          <a:p>
            <a:pPr>
              <a:defRPr/>
            </a:pPr>
            <a:r>
              <a:rPr lang="en-GB" b="1" dirty="0"/>
              <a:t>Plagiarism</a:t>
            </a:r>
            <a:r>
              <a:rPr lang="en-GB" dirty="0"/>
              <a:t> — we'll talk about what it actually is and how to avoid it, because this is something many new students worry about. Understanding it clearly will help take some of that worry away.</a:t>
            </a:r>
          </a:p>
          <a:p>
            <a:pPr>
              <a:defRPr/>
            </a:pPr>
            <a:r>
              <a:rPr lang="en-GB" b="1"/>
              <a:t>In-text citations and reference lists</a:t>
            </a:r>
            <a:r>
              <a:rPr lang="en-GB"/>
              <a:t> — you'll learn how to write a very simple in-text citation and a basic reference list entry. We'll take this step by step, with short examples and practice in pairs, so it feels manageable rather than overwhelming.</a:t>
            </a:r>
          </a:p>
          <a:p>
            <a:pPr>
              <a:defRPr/>
            </a:pPr>
            <a:r>
              <a:rPr lang="en-GB"/>
              <a:t>As always, you don't need perfect English today — just be curious and try your best.</a:t>
            </a:r>
          </a:p>
          <a:p>
            <a:pPr marL="0" marR="0" lvl="0" indent="0" algn="l" defTabSz="914400">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1553206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move on, let’s take a moment to think about last week’s homework.</a:t>
            </a:r>
          </a:p>
          <a:p>
            <a:r>
              <a:rPr lang="en-GB" dirty="0"/>
              <a:t>You learned about the basics of referencing. </a:t>
            </a:r>
          </a:p>
          <a:p>
            <a:r>
              <a:rPr lang="en-GB" dirty="0"/>
              <a:t>let’s quickly think about what we did last week.</a:t>
            </a:r>
          </a:p>
          <a:p>
            <a:r>
              <a:rPr lang="en-GB" dirty="0"/>
              <a:t>Last week, you worked on </a:t>
            </a:r>
            <a:r>
              <a:rPr lang="en-GB" b="1" dirty="0" err="1"/>
              <a:t>InfoSkills</a:t>
            </a:r>
            <a:r>
              <a:rPr lang="en-GB" dirty="0"/>
              <a:t>, focusing on the basics of referencing.</a:t>
            </a:r>
          </a:p>
          <a:p>
            <a:br>
              <a:rPr lang="en-US" dirty="0">
                <a:cs typeface="+mn-lt"/>
              </a:rPr>
            </a:br>
            <a:endParaRPr lang="en-US" dirty="0"/>
          </a:p>
          <a:p>
            <a:r>
              <a:rPr lang="en-GB" dirty="0"/>
              <a:t>I’d like you to think about these two questions.</a:t>
            </a:r>
          </a:p>
          <a:p>
            <a:r>
              <a:rPr lang="en-GB" dirty="0"/>
              <a:t>What is one advantage of using news reports for information?</a:t>
            </a:r>
          </a:p>
          <a:p>
            <a:r>
              <a:rPr lang="en-GB" dirty="0"/>
              <a:t>Why is it important to choose the right type of information for your research?</a:t>
            </a:r>
          </a:p>
          <a:p>
            <a:endParaRPr lang="en-GB" dirty="0"/>
          </a:p>
          <a:p>
            <a:r>
              <a:rPr lang="en-GB" dirty="0"/>
              <a:t>Note – Discussion to take place with the whole group </a:t>
            </a:r>
          </a:p>
          <a:p>
            <a:br>
              <a:rPr lang="en-US" dirty="0">
                <a:cs typeface="+mn-lt"/>
              </a:rPr>
            </a:br>
            <a:endParaRPr lang="en-US" dirty="0"/>
          </a:p>
          <a:p>
            <a:r>
              <a:rPr lang="en-GB" dirty="0"/>
              <a:t>Take a moment to think, then discuss your ideas with your partner.</a:t>
            </a:r>
          </a:p>
          <a:p>
            <a:br>
              <a:rPr lang="en-US" dirty="0">
                <a:cs typeface="+mn-lt"/>
              </a:rPr>
            </a:br>
            <a:endParaRPr lang="en-US"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17316904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[Opening]</a:t>
            </a:r>
            <a:endParaRPr lang="en-US"/>
          </a:p>
          <a:p>
            <a:r>
              <a:rPr lang="en-GB" dirty="0"/>
              <a:t>"Alright, today we're going to talk about a word you've probably heard a lot — </a:t>
            </a:r>
            <a:r>
              <a:rPr lang="en-GB" i="1" dirty="0"/>
              <a:t>integrity</a:t>
            </a:r>
            <a:r>
              <a:rPr lang="en-GB" dirty="0"/>
              <a:t>. It sounds simple, but it's actually one of the most important qualities a person or a business can have. Let's break down what it really means, and then we'll look at why it matters so much in the business world."</a:t>
            </a:r>
          </a:p>
          <a:p>
            <a:r>
              <a:rPr lang="en-GB" b="1"/>
              <a:t>[What is Integrity?]</a:t>
            </a:r>
            <a:endParaRPr lang="en-GB"/>
          </a:p>
          <a:p>
            <a:r>
              <a:rPr lang="en-GB"/>
              <a:t>"So, what does integrity actually mean? At its core, integrity means three things.</a:t>
            </a:r>
          </a:p>
          <a:p>
            <a:r>
              <a:rPr lang="en-GB" dirty="0"/>
              <a:t>First, </a:t>
            </a:r>
            <a:r>
              <a:rPr lang="en-GB" b="1" dirty="0"/>
              <a:t>being honest</a:t>
            </a:r>
            <a:r>
              <a:rPr lang="en-GB" dirty="0"/>
              <a:t>. That means telling the truth — even when it's uncomfortable. It's easy to be honest when everything's going well, but real integrity shows up when you have to admit a mistake or share bad news.</a:t>
            </a:r>
          </a:p>
          <a:p>
            <a:r>
              <a:rPr lang="en-GB"/>
              <a:t>Second, </a:t>
            </a:r>
            <a:r>
              <a:rPr lang="en-GB" b="1"/>
              <a:t>doing the right thing</a:t>
            </a:r>
            <a:r>
              <a:rPr lang="en-GB"/>
              <a:t>. This is about making ethical choices, even when no one's watching. Imagine you're at work and you notice an error that benefits you, but no one else would ever know. Someone with integrity fixes it anyway — because it's the right thing to do, not because they'll get caught.</a:t>
            </a:r>
          </a:p>
          <a:p>
            <a:r>
              <a:rPr lang="en-GB"/>
              <a:t>And third, </a:t>
            </a:r>
            <a:r>
              <a:rPr lang="en-GB" b="1"/>
              <a:t>taking responsibility for your work</a:t>
            </a:r>
            <a:r>
              <a:rPr lang="en-GB"/>
              <a:t>. That means owning your actions and their outcomes — good or bad. If something goes wrong, you don't point fingers. You say, 'That was my mistake, here's how I'll fix it.'</a:t>
            </a:r>
          </a:p>
          <a:p>
            <a:r>
              <a:rPr lang="en-GB"/>
              <a:t>So really, integrity comes down to this: doing what's right, even when it's hard, and being consistent about it."</a:t>
            </a:r>
          </a:p>
          <a:p>
            <a:r>
              <a:rPr lang="en-GB" b="1"/>
              <a:t>[Transition]</a:t>
            </a:r>
            <a:endParaRPr lang="en-GB"/>
          </a:p>
          <a:p>
            <a:r>
              <a:rPr lang="en-GB"/>
              <a:t>"Now, let's connect this to something bigger — why does integrity actually matter in business?"</a:t>
            </a:r>
          </a:p>
          <a:p>
            <a:endParaRPr lang="en-GB" dirty="0"/>
          </a:p>
          <a:p>
            <a:r>
              <a:rPr lang="en-GB"/>
              <a:t>First, integrity </a:t>
            </a:r>
            <a:r>
              <a:rPr lang="en-GB" b="1"/>
              <a:t>builds trust with customers</a:t>
            </a:r>
            <a:r>
              <a:rPr lang="en-GB"/>
              <a:t>. Think about brands you personally trust. Chances are, it's because they've been honest with you — maybe they admitted a mistake, or they deliver exactly what they promise. That trust is what keeps customers coming back.</a:t>
            </a:r>
          </a:p>
          <a:p>
            <a:r>
              <a:rPr lang="en-GB"/>
              <a:t>Second, it </a:t>
            </a:r>
            <a:r>
              <a:rPr lang="en-GB" b="1"/>
              <a:t>shows your company is reliable</a:t>
            </a:r>
            <a:r>
              <a:rPr lang="en-GB"/>
              <a:t>. When a business consistently acts with integrity, people know what to expect from them. Investors want to fund reliable companies. Partners want to work with reliable companies. Even employees want to work </a:t>
            </a:r>
            <a:r>
              <a:rPr lang="en-GB" i="1"/>
              <a:t>for</a:t>
            </a:r>
            <a:r>
              <a:rPr lang="en-GB"/>
              <a:t> reliable companies.</a:t>
            </a:r>
          </a:p>
          <a:p>
            <a:r>
              <a:rPr lang="en-GB" dirty="0"/>
              <a:t>And third, integrity </a:t>
            </a:r>
            <a:r>
              <a:rPr lang="en-GB" b="1" dirty="0"/>
              <a:t>helps you make fair and strong decisions</a:t>
            </a:r>
            <a:r>
              <a:rPr lang="en-GB" dirty="0"/>
              <a:t>. When you're guided by honesty and responsibility, you're not just thinking about quick profits — you're thinking about what's actually right for your customers, your team, and your long-term success. Those decisions tend to hold up much better over time than ones made just to cut corners."</a:t>
            </a:r>
          </a:p>
          <a:p>
            <a:endParaRPr lang="en-GB" dirty="0"/>
          </a:p>
          <a:p>
            <a:r>
              <a:rPr lang="en-GB" dirty="0"/>
              <a:t>So we've talked about integrity in business — but integrity is just as important, maybe even more important, in academic work. Let's look at why."</a:t>
            </a:r>
          </a:p>
          <a:p>
            <a:r>
              <a:rPr lang="en-GB" b="1"/>
              <a:t>[ Why It Matters in Academic Work]</a:t>
            </a:r>
            <a:endParaRPr lang="en-GB"/>
          </a:p>
          <a:p>
            <a:endParaRPr lang="en-GB" b="1" dirty="0"/>
          </a:p>
          <a:p>
            <a:r>
              <a:rPr lang="en-GB"/>
              <a:t>"First point: </a:t>
            </a:r>
            <a:r>
              <a:rPr lang="en-GB" b="1"/>
              <a:t>including which sources you used shows that your ideas and arguments are well supported.</a:t>
            </a:r>
            <a:r>
              <a:rPr lang="en-GB"/>
              <a:t> When you cite your sources, you're not just following a rule — you're showing your reader, 'Look, I didn't just make this up. Here's the evidence, here's the research, here's where this idea comes from.' It gives your argument credibility, and it lets other people go check your work if they want to.</a:t>
            </a:r>
          </a:p>
          <a:p>
            <a:r>
              <a:rPr lang="en-GB"/>
              <a:t>Second: </a:t>
            </a:r>
            <a:r>
              <a:rPr lang="en-GB" b="1"/>
              <a:t>your work is only valuable if it's honest and can be believed.</a:t>
            </a:r>
            <a:r>
              <a:rPr lang="en-GB"/>
              <a:t> Think about it this way — if you found out a research paper had fabricated data, would you trust anything else in it? Probably not. The same goes for your own work. If your work is copied, faked, or misrepresented in any way, it doesn't matter how polished it looks — it loses its value completely.</a:t>
            </a:r>
          </a:p>
          <a:p>
            <a:r>
              <a:rPr lang="en-GB"/>
              <a:t>Third: </a:t>
            </a:r>
            <a:r>
              <a:rPr lang="en-GB" b="1"/>
              <a:t>integrity keeps academic work fair for everyone.</a:t>
            </a:r>
            <a:r>
              <a:rPr lang="en-GB"/>
              <a:t> Imagine you spend hours writing an essay honestly, citing your sources, doing the actual research — and then someone next to you copies a paper off the internet and gets the same grade. That's not fair, right? When everyone follows the same honest standards, it protects the value of everyone's hard work.</a:t>
            </a:r>
          </a:p>
          <a:p>
            <a:r>
              <a:rPr lang="en-GB"/>
              <a:t>And finally — probably the most important point here — </a:t>
            </a:r>
            <a:r>
              <a:rPr lang="en-GB" b="1"/>
              <a:t>referencing is the foundation of academic integrity.</a:t>
            </a:r>
            <a:r>
              <a:rPr lang="en-GB"/>
              <a:t> This is really where all of this comes together. Referencing isn't just a technical requirement for formatting your paper — it's literally how you </a:t>
            </a:r>
            <a:r>
              <a:rPr lang="en-GB" i="1"/>
              <a:t>practice</a:t>
            </a:r>
            <a:r>
              <a:rPr lang="en-GB"/>
              <a:t> honesty in academic work. Every time you cite a source properly, you're giving credit where it's due, you're avoiding plagiarism, and you're showing that you engaged with real research instead of just presenting someone else's ideas as your own."</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3326846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Macquarie Bank in London was fined because a trader hid more than 400 fake trades. This was dishonest and showed a lack of integrity. The company also ignored warnings about weak controls. This example shows why honesty and good systems are important in business. When a business does not act with integrity, people lose trust.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CLICK FOR ANIMATION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Do you see the little text at the bottom of the slide. This is the reference to the article, so that you know where it’s coming from and check it yourselves, and so that it is clear where I am getting my information from. </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98701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pPr fontAlgn="t"/>
            <a:r>
              <a:rPr lang="en-GB" sz="1200" b="0" i="0" kern="1200">
                <a:solidFill>
                  <a:schemeClr val="tx1"/>
                </a:solidFill>
                <a:effectLst/>
                <a:latin typeface="+mn-lt"/>
                <a:ea typeface="+mn-ea"/>
                <a:cs typeface="+mn-cs"/>
              </a:rPr>
              <a:t>Now let’s talk about what lack of integrity looks like in your studies. Lack of integrity means you are not honest about your own work. This can happen when someone copies text from a website or uses another person’s ideas and does not say where it came from. It can also happen when someone lets a friend or AI tool do the work for them.</a:t>
            </a:r>
          </a:p>
          <a:p>
            <a:pPr fontAlgn="t"/>
            <a:r>
              <a:rPr lang="en-GB" sz="1200" b="0" i="0" kern="1200">
                <a:solidFill>
                  <a:schemeClr val="tx1"/>
                </a:solidFill>
                <a:effectLst/>
                <a:latin typeface="+mn-lt"/>
                <a:ea typeface="+mn-ea"/>
                <a:cs typeface="+mn-cs"/>
              </a:rPr>
              <a:t>When this happens, teachers cannot trust the work, and the student misses the chance to learn real skills. In business, lack of integrity can damage a company. In your studies, it can damage your confidence and lead to cheating, which is punished severely. Today we will learn how to avoid this by using simple, clear references.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24804376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will look at why referencing is important. When we reference, we give credit to the person who wrote the ideas we used. This shows honesty and good integrity in our academic work. Referencing also shows evidence, which helps your reader trust your writing. It protects you from plagiarism because you clearly show where your information came from.</a:t>
            </a:r>
          </a:p>
          <a:p>
            <a:pPr fontAlgn="t"/>
            <a:r>
              <a:rPr lang="en-GB" sz="1200" b="0" i="0" kern="1200">
                <a:solidFill>
                  <a:schemeClr val="tx1"/>
                </a:solidFill>
                <a:effectLst/>
                <a:latin typeface="+mn-lt"/>
                <a:ea typeface="+mn-ea"/>
                <a:cs typeface="+mn-cs"/>
              </a:rPr>
              <a:t>In business, the same idea is important. Companies must show where their information comes from so that customers and partners can trust them. So by learning to reference, you are building skills that matter in your studies and in real business situations.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4606074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will look at what it means to give credit. When we give credit, we show the reader where our information came from. This is an important part of integrity, because it shows honesty and respect for the original author. Giving credit also helps your reader trust your work, just like customers trust a business that shares clear and accurate information.</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CLICK FOR ANIMATION</a:t>
            </a:r>
          </a:p>
          <a:p>
            <a:pPr fontAlgn="t"/>
            <a:r>
              <a:rPr lang="en-GB" sz="1200" b="0" i="0" kern="1200">
                <a:solidFill>
                  <a:schemeClr val="tx1"/>
                </a:solidFill>
                <a:effectLst/>
                <a:latin typeface="+mn-lt"/>
                <a:ea typeface="+mn-ea"/>
                <a:cs typeface="+mn-cs"/>
              </a:rPr>
              <a:t>For example, real reports often say things like ‘According to the Office for National Statistics...’ or like in this example according to a particular report, to show where facts come from. </a:t>
            </a:r>
          </a:p>
          <a:p>
            <a:pPr fontAlgn="t"/>
            <a:r>
              <a:rPr lang="en-GB" sz="1200" b="0" i="0" kern="1200">
                <a:solidFill>
                  <a:schemeClr val="tx1"/>
                </a:solidFill>
                <a:effectLst/>
                <a:latin typeface="+mn-lt"/>
                <a:ea typeface="+mn-ea"/>
                <a:cs typeface="+mn-cs"/>
              </a:rPr>
              <a:t>When you use this simple habit in your writing, it makes your work stronger and more professional. We will practise this today in small, easy steps.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35039762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will learn the difference between copying and paraphrasing. Copying means you take the exact words from a text and you do not change anything. This is not good for your learning and can lead to plagiarism. Paraphrasing means you keep the same idea but use your own simple words. You do not try to change every word, but you rewrite the sentence in a way that makes sense to you.</a:t>
            </a:r>
          </a:p>
          <a:p>
            <a:pPr fontAlgn="t"/>
            <a:r>
              <a:rPr lang="en-GB" sz="1200" b="0" i="0" kern="1200">
                <a:solidFill>
                  <a:schemeClr val="tx1"/>
                </a:solidFill>
                <a:effectLst/>
                <a:latin typeface="+mn-lt"/>
                <a:ea typeface="+mn-ea"/>
                <a:cs typeface="+mn-cs"/>
              </a:rPr>
              <a:t>This skill is important in your studies and in business. It shows that you understand the information and can explain it clearly. </a:t>
            </a:r>
            <a:r>
              <a:rPr lang="en-GB"/>
              <a:t>We will learn more about this skill next week in Week 5</a:t>
            </a:r>
            <a:endParaRPr lang="en-GB" sz="1200" b="0" i="0" kern="1200">
              <a:solidFill>
                <a:schemeClr val="tx1"/>
              </a:solidFill>
              <a:effectLst/>
              <a:latin typeface="+mn-lt"/>
            </a:endParaRP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41323609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Here is an example from the BYD and Tesla news text you read. First, we have the original sentences. If we copy them word for word, we are not showing any understanding. This can lead to plagiarism. When we paraphrase, we use our own simple words but keep the same meaning.</a:t>
            </a:r>
          </a:p>
          <a:p>
            <a:pPr fontAlgn="t"/>
            <a:r>
              <a:rPr lang="en-GB" sz="1200" b="0" i="0" kern="1200">
                <a:solidFill>
                  <a:schemeClr val="tx1"/>
                </a:solidFill>
                <a:effectLst/>
                <a:latin typeface="+mn-lt"/>
                <a:ea typeface="+mn-ea"/>
                <a:cs typeface="+mn-cs"/>
              </a:rPr>
              <a:t>The paraphrase you see here is shorter and clearer. This shows integrity and good academic practice. </a:t>
            </a:r>
            <a:r>
              <a:rPr lang="en-GB"/>
              <a:t>You can also copy directly from the source if you use quotation marks and include the source-this is called a direct citation-however please make sure not to use this too much as it will lose impact if you overuse this form of citation!</a:t>
            </a:r>
          </a:p>
          <a:p>
            <a:endParaRPr lang="en-GB"/>
          </a:p>
          <a:p>
            <a:r>
              <a:rPr lang="en-GB" sz="1200" b="0" i="0" kern="1200">
                <a:solidFill>
                  <a:schemeClr val="tx1"/>
                </a:solidFill>
                <a:effectLst/>
                <a:latin typeface="+mn-lt"/>
                <a:ea typeface="+mn-ea"/>
                <a:cs typeface="+mn-cs"/>
              </a:rPr>
              <a:t>CLICK FOR ANIMATION</a:t>
            </a:r>
            <a:endParaRPr lang="en-GB">
              <a:ea typeface="+mn-ea"/>
              <a:cs typeface="+mn-cs"/>
            </a:endParaRPr>
          </a:p>
          <a:p>
            <a:pPr fontAlgn="t"/>
            <a:r>
              <a:rPr lang="en-GB" sz="1200" b="0" i="0" kern="1200">
                <a:solidFill>
                  <a:schemeClr val="tx1"/>
                </a:solidFill>
                <a:effectLst/>
                <a:latin typeface="+mn-lt"/>
                <a:ea typeface="+mn-ea"/>
                <a:cs typeface="+mn-cs"/>
              </a:rPr>
              <a:t>And check out the reference – that’s essential!</a:t>
            </a:r>
            <a:endParaRPr lang="en-GB" sz="1200" b="0" i="0" kern="1200">
              <a:solidFill>
                <a:schemeClr val="tx1"/>
              </a:solidFill>
              <a:effectLst/>
              <a:latin typeface="+mn-lt"/>
            </a:endParaRP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18325146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learn how to add references, we need to think about where we actually need evidence. Evidence is used when we want to support an idea or show that something is true. When we add evidence, we help our reader trust what we are saying. This is important in academic work, but it is also very important in business.</a:t>
            </a:r>
          </a:p>
          <a:p>
            <a:pPr fontAlgn="t"/>
            <a:r>
              <a:rPr lang="en-GB" sz="1200" b="0" i="0" kern="1200">
                <a:solidFill>
                  <a:schemeClr val="tx1"/>
                </a:solidFill>
                <a:effectLst/>
                <a:latin typeface="+mn-lt"/>
                <a:ea typeface="+mn-ea"/>
                <a:cs typeface="+mn-cs"/>
              </a:rPr>
              <a:t>Businesses use evidence to understand customers, compare products, and make decisions that affect money and staff. So when you learn to use evidence in your writing, you are also learning a real business skill. Today we will look at how to show your evidence clearly using simple in text citations.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9140684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9B6257-D64C-0FC5-FEA2-8BBE6FF11F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750BFF-A08D-8D65-C596-B1EF1AE548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F913F4-E102-EC97-0E76-2EDC6EA9B8C3}"/>
              </a:ext>
            </a:extLst>
          </p:cNvPr>
          <p:cNvSpPr>
            <a:spLocks noGrp="1"/>
          </p:cNvSpPr>
          <p:nvPr>
            <p:ph type="body" idx="1"/>
          </p:nvPr>
        </p:nvSpPr>
        <p:spPr/>
        <p:txBody>
          <a:bodyPr/>
          <a:lstStyle/>
          <a:p>
            <a:pPr>
              <a:defRPr/>
            </a:pPr>
            <a:r>
              <a:rPr lang="en-GB" dirty="0"/>
              <a:t>In business and academic work, you often use information from other sources. You need to decide when to </a:t>
            </a:r>
            <a:r>
              <a:rPr lang="en-GB" b="1" dirty="0"/>
              <a:t>cite</a:t>
            </a:r>
            <a:r>
              <a:rPr lang="en-GB" dirty="0"/>
              <a:t> and when you do </a:t>
            </a:r>
            <a:r>
              <a:rPr lang="en-GB" b="1" dirty="0"/>
              <a:t>not need to cite</a:t>
            </a:r>
            <a:r>
              <a:rPr lang="en-GB" dirty="0"/>
              <a:t>.</a:t>
            </a:r>
            <a:endParaRPr lang="en-US" dirty="0"/>
          </a:p>
          <a:p>
            <a:pPr>
              <a:defRPr/>
            </a:pPr>
            <a:r>
              <a:rPr lang="en-GB" dirty="0"/>
              <a:t>We are going to use </a:t>
            </a:r>
            <a:r>
              <a:rPr lang="en-GB" dirty="0" err="1"/>
              <a:t>Vevox</a:t>
            </a:r>
            <a:r>
              <a:rPr lang="en-GB" dirty="0"/>
              <a:t> for a quick check. You will see a short example on the screen. Your job is to decide: </a:t>
            </a:r>
            <a:r>
              <a:rPr lang="en-GB" b="1" dirty="0"/>
              <a:t>Do I need to cite this, or not?</a:t>
            </a:r>
            <a:endParaRPr lang="en-GB" dirty="0"/>
          </a:p>
          <a:p>
            <a:pPr>
              <a:defRPr/>
            </a:pPr>
            <a:r>
              <a:rPr lang="en-GB" dirty="0"/>
              <a:t>Before we start, remember:</a:t>
            </a:r>
          </a:p>
          <a:p>
            <a:pPr marL="171450" indent="-171450">
              <a:buFont typeface="Arial"/>
              <a:buChar char="•"/>
              <a:defRPr/>
            </a:pPr>
            <a:r>
              <a:rPr lang="en-GB" dirty="0"/>
              <a:t>If the idea comes from another source, you usually need to cite it </a:t>
            </a:r>
          </a:p>
          <a:p>
            <a:pPr marL="171450" indent="-171450">
              <a:buFont typeface="Arial"/>
              <a:buChar char="•"/>
              <a:defRPr/>
            </a:pPr>
            <a:r>
              <a:rPr lang="en-GB" dirty="0"/>
              <a:t>If it is your own idea or general knowledge, you usually do not need to cite</a:t>
            </a:r>
          </a:p>
          <a:p>
            <a:pPr>
              <a:defRPr/>
            </a:pPr>
            <a:r>
              <a:rPr lang="en-GB" dirty="0"/>
              <a:t>Remember, you don’t need perfect answers — the goal is to start recognising the difference.</a:t>
            </a:r>
          </a:p>
          <a:p>
            <a:pPr>
              <a:defRPr/>
            </a:pPr>
            <a:endParaRPr lang="en-GB" dirty="0"/>
          </a:p>
          <a:p>
            <a:pPr>
              <a:defRPr/>
            </a:pPr>
            <a:endParaRPr lang="en-GB" dirty="0"/>
          </a:p>
          <a:p>
            <a:pPr>
              <a:defRPr/>
            </a:pPr>
            <a:r>
              <a:rPr lang="en-GB" dirty="0"/>
              <a:t>W4.Cite or Not: 1-5</a:t>
            </a:r>
          </a:p>
          <a:p>
            <a:pPr>
              <a:defRPr/>
            </a:pPr>
            <a:endParaRPr lang="en-GB" dirty="0"/>
          </a:p>
          <a:p>
            <a:pPr>
              <a:defRPr/>
            </a:pPr>
            <a:r>
              <a:rPr lang="en-GB" dirty="0">
                <a:highlight>
                  <a:srgbClr val="FFFFFF"/>
                </a:highlight>
              </a:rPr>
              <a:t>17. W4. Cite or Not 1</a:t>
            </a:r>
            <a:endParaRPr lang="en-GB" dirty="0"/>
          </a:p>
          <a:p>
            <a:pPr>
              <a:defRPr/>
            </a:pPr>
            <a:r>
              <a:rPr lang="en-GB" dirty="0">
                <a:highlight>
                  <a:srgbClr val="FFFFFF"/>
                </a:highlight>
              </a:rPr>
              <a:t>The majority of university students prefer online learning to in-person classes. </a:t>
            </a:r>
            <a:endParaRPr lang="en-GB" dirty="0"/>
          </a:p>
          <a:p>
            <a:pPr>
              <a:defRPr/>
            </a:pPr>
            <a:br>
              <a:rPr lang="en-US" dirty="0"/>
            </a:br>
            <a:endParaRPr lang="en-US" dirty="0"/>
          </a:p>
          <a:p>
            <a:pPr>
              <a:defRPr/>
            </a:pPr>
            <a:r>
              <a:rPr lang="en-GB" dirty="0">
                <a:highlight>
                  <a:srgbClr val="FFFFFF"/>
                </a:highlight>
              </a:rPr>
              <a:t>18. W4. Cite or Not 2</a:t>
            </a:r>
            <a:endParaRPr lang="en-GB" dirty="0"/>
          </a:p>
          <a:p>
            <a:pPr>
              <a:defRPr/>
            </a:pPr>
            <a:r>
              <a:rPr lang="en-GB" dirty="0">
                <a:highlight>
                  <a:srgbClr val="FFFFFF"/>
                </a:highlight>
              </a:rPr>
              <a:t>Smoking is harmful to health.</a:t>
            </a:r>
            <a:endParaRPr lang="en-GB" dirty="0"/>
          </a:p>
          <a:p>
            <a:pPr>
              <a:defRPr/>
            </a:pPr>
            <a:br>
              <a:rPr lang="en-US" dirty="0"/>
            </a:br>
            <a:endParaRPr lang="en-US" dirty="0"/>
          </a:p>
          <a:p>
            <a:pPr>
              <a:defRPr/>
            </a:pPr>
            <a:r>
              <a:rPr lang="en-GB" dirty="0">
                <a:highlight>
                  <a:srgbClr val="FFFFFF"/>
                </a:highlight>
              </a:rPr>
              <a:t>19. W4 Cite or Not 3</a:t>
            </a:r>
            <a:endParaRPr lang="en-GB" dirty="0"/>
          </a:p>
          <a:p>
            <a:pPr>
              <a:defRPr/>
            </a:pPr>
            <a:r>
              <a:rPr lang="en-GB" dirty="0">
                <a:highlight>
                  <a:srgbClr val="FFFFFF"/>
                </a:highlight>
              </a:rPr>
              <a:t>A majority of companies aim to make a profit</a:t>
            </a:r>
            <a:endParaRPr lang="en-GB" dirty="0"/>
          </a:p>
          <a:p>
            <a:pPr>
              <a:defRPr/>
            </a:pPr>
            <a:br>
              <a:rPr lang="en-US" dirty="0"/>
            </a:br>
            <a:endParaRPr lang="en-US" dirty="0"/>
          </a:p>
          <a:p>
            <a:pPr>
              <a:defRPr/>
            </a:pPr>
            <a:r>
              <a:rPr lang="en-GB" dirty="0">
                <a:highlight>
                  <a:srgbClr val="FFFFFF"/>
                </a:highlight>
              </a:rPr>
              <a:t>20. W4 Cite or Not 4</a:t>
            </a:r>
            <a:endParaRPr lang="en-GB" dirty="0"/>
          </a:p>
          <a:p>
            <a:pPr>
              <a:defRPr/>
            </a:pPr>
            <a:r>
              <a:rPr lang="en-GB" dirty="0">
                <a:highlight>
                  <a:srgbClr val="FFFFFF"/>
                </a:highlight>
              </a:rPr>
              <a:t>Walmart is the world's largest private employer with approximately 2.1 to 2.3 million employees worldwide as of 2025</a:t>
            </a:r>
            <a:endParaRPr lang="en-GB" dirty="0"/>
          </a:p>
          <a:p>
            <a:pPr>
              <a:defRPr/>
            </a:pPr>
            <a:br>
              <a:rPr lang="en-US" dirty="0"/>
            </a:br>
            <a:endParaRPr lang="en-US" dirty="0"/>
          </a:p>
          <a:p>
            <a:pPr>
              <a:defRPr/>
            </a:pPr>
            <a:r>
              <a:rPr lang="en-GB" dirty="0">
                <a:highlight>
                  <a:srgbClr val="FFFFFF"/>
                </a:highlight>
              </a:rPr>
              <a:t>21. W4 Cite or Not 5</a:t>
            </a:r>
            <a:endParaRPr lang="en-GB" dirty="0"/>
          </a:p>
          <a:p>
            <a:pPr>
              <a:defRPr/>
            </a:pPr>
            <a:r>
              <a:rPr lang="en-GB" dirty="0">
                <a:highlight>
                  <a:srgbClr val="FFFFFF"/>
                </a:highlight>
              </a:rPr>
              <a:t>Global warming is a major environmental problem.</a:t>
            </a:r>
            <a:endParaRPr lang="en-GB" dirty="0"/>
          </a:p>
          <a:p>
            <a:pPr>
              <a:defRPr/>
            </a:pPr>
            <a:endParaRPr lang="en-GB" dirty="0"/>
          </a:p>
          <a:p>
            <a:pPr>
              <a:defRPr/>
            </a:pPr>
            <a:endParaRPr lang="en-GB" dirty="0"/>
          </a:p>
        </p:txBody>
      </p:sp>
      <p:sp>
        <p:nvSpPr>
          <p:cNvPr id="4" name="Slide Number Placeholder 3">
            <a:extLst>
              <a:ext uri="{FF2B5EF4-FFF2-40B4-BE49-F238E27FC236}">
                <a16:creationId xmlns:a16="http://schemas.microsoft.com/office/drawing/2014/main" id="{7B08676F-CB39-B70B-F637-FC5C36B21BD5}"/>
              </a:ext>
            </a:extLst>
          </p:cNvPr>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30832451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will look at the difference between an in text citation and a </a:t>
            </a:r>
            <a:r>
              <a:rPr lang="en-GB"/>
              <a:t>Reference list</a:t>
            </a:r>
            <a:r>
              <a:rPr lang="en-GB" sz="1200" b="0" i="0" kern="1200">
                <a:solidFill>
                  <a:schemeClr val="tx1"/>
                </a:solidFill>
                <a:effectLst/>
                <a:latin typeface="+mn-lt"/>
                <a:ea typeface="+mn-ea"/>
                <a:cs typeface="+mn-cs"/>
              </a:rPr>
              <a:t>. An in text citation is very short. It sits inside your sentence and simply shows who wrote the idea and when it was written. For example, we write something like (Practice With News, 2026). This is enough to show honesty and good practice.</a:t>
            </a:r>
          </a:p>
          <a:p>
            <a:pPr fontAlgn="t"/>
            <a:r>
              <a:rPr lang="en-GB" sz="1200" b="0" i="0" kern="1200">
                <a:solidFill>
                  <a:schemeClr val="tx1"/>
                </a:solidFill>
                <a:effectLst/>
                <a:latin typeface="+mn-lt"/>
                <a:ea typeface="+mn-ea"/>
                <a:cs typeface="+mn-cs"/>
              </a:rPr>
              <a:t>A </a:t>
            </a:r>
            <a:r>
              <a:rPr lang="en-GB"/>
              <a:t>reference list is</a:t>
            </a:r>
            <a:r>
              <a:rPr lang="en-GB" sz="1200" b="0" i="0" kern="1200">
                <a:solidFill>
                  <a:schemeClr val="tx1"/>
                </a:solidFill>
                <a:effectLst/>
                <a:latin typeface="+mn-lt"/>
                <a:ea typeface="+mn-ea"/>
                <a:cs typeface="+mn-cs"/>
              </a:rPr>
              <a:t> different. It is a full list at the end of your work. It gives all the details about each source so the reader can find it again. In text citations are quick and simple. The </a:t>
            </a:r>
            <a:r>
              <a:rPr lang="en-GB"/>
              <a:t>reference list shows</a:t>
            </a:r>
            <a:r>
              <a:rPr lang="en-GB" sz="1200" b="0" i="0" kern="1200">
                <a:solidFill>
                  <a:schemeClr val="tx1"/>
                </a:solidFill>
                <a:effectLst/>
                <a:latin typeface="+mn-lt"/>
                <a:ea typeface="+mn-ea"/>
                <a:cs typeface="+mn-cs"/>
              </a:rPr>
              <a:t> the complete information. Both together show integrity in your academic and business writing.</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29882413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I want to show you an easy way to create correct citations using the UWTSD library website. First, you go to the library page and search for the book or article you are using. When you open the item, there is a section called CITATION. This section automatically creates the full reference for your bibliography.</a:t>
            </a:r>
          </a:p>
          <a:p>
            <a:pPr fontAlgn="t"/>
            <a:r>
              <a:rPr lang="en-GB" sz="1200" b="0" i="0" kern="1200">
                <a:solidFill>
                  <a:schemeClr val="tx1"/>
                </a:solidFill>
                <a:effectLst/>
                <a:latin typeface="+mn-lt"/>
                <a:ea typeface="+mn-ea"/>
                <a:cs typeface="+mn-cs"/>
              </a:rPr>
              <a:t>It also gives you the key information you need for your in text citation, such as the author and the year. This tool saves time and helps you avoid mistakes. Remember, you should still check that the details look correct, but the library tool does most of the work for you</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20189734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A8D76A-84E7-AEB6-B13D-AA30516CD7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59E414-928B-D3CC-F319-3CB1578DC0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CE470D-063D-2A2F-F8FE-EB0519177F8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AI can help you create a Harvard reference, especially for online articles or websites. You can paste the link into the AI and ask it to make the full reference for you. This can save you time and help you feel more confident. But it is important to remember that AI is not perfect. You must always check that the author and the year look correct. Think of AI as a helper, not the final answer. You are still in control of your academic work</a:t>
            </a:r>
          </a:p>
          <a:p>
            <a:endParaRPr lang="en-GB"/>
          </a:p>
        </p:txBody>
      </p:sp>
      <p:sp>
        <p:nvSpPr>
          <p:cNvPr id="4" name="Slide Number Placeholder 3">
            <a:extLst>
              <a:ext uri="{FF2B5EF4-FFF2-40B4-BE49-F238E27FC236}">
                <a16:creationId xmlns:a16="http://schemas.microsoft.com/office/drawing/2014/main" id="{F6B34AA0-72E1-E4A6-6B6A-7BC84B259D2E}"/>
              </a:ext>
            </a:extLst>
          </p:cNvPr>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30876696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Cite Them Right is one of the most trusted referencing resources used by universities across the UK. It's designed to take the guesswork out of referencing — instead of trying to remember every citation rule yourself, you can look up exactly the type of source you're using (a book, website, journal article, image, social media post, etc.) and get a correctly formatted example in whichever referencing style your course requires. You can sign in to cite-them-right using your university credential. A link can be found on Moodle in Week 4. </a:t>
            </a:r>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26137127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let’s look at what an in text citation actually is. An in text citation is a short note that sits inside your sentence. It shows your reader where the idea or information came from. This is important because it shows honesty and good academic practice.</a:t>
            </a:r>
          </a:p>
          <a:p>
            <a:pPr fontAlgn="t"/>
            <a:r>
              <a:rPr lang="en-GB" sz="1200" b="0" i="0" kern="1200">
                <a:solidFill>
                  <a:schemeClr val="tx1"/>
                </a:solidFill>
                <a:effectLst/>
                <a:latin typeface="+mn-lt"/>
                <a:ea typeface="+mn-ea"/>
                <a:cs typeface="+mn-cs"/>
              </a:rPr>
              <a:t>The pattern is very simple. We write the author and the year in brackets, like this: (Author, Year). It is quick, simple, and honest. You do not need long details here. Just the basic information to show your source.</a:t>
            </a:r>
            <a:endParaRPr lang="en-GB" sz="1200" b="0" i="0" kern="1200">
              <a:solidFill>
                <a:schemeClr val="tx1"/>
              </a:solidFill>
              <a:effectLst/>
              <a:latin typeface="+mn-lt"/>
            </a:endParaRPr>
          </a:p>
          <a:p>
            <a:pPr fontAlgn="t"/>
            <a:r>
              <a:rPr lang="en-GB" sz="1200" b="0" i="0" kern="1200">
                <a:solidFill>
                  <a:schemeClr val="tx1"/>
                </a:solidFill>
                <a:effectLst/>
                <a:latin typeface="+mn-lt"/>
                <a:ea typeface="+mn-ea"/>
                <a:cs typeface="+mn-cs"/>
              </a:rPr>
              <a:t>When you add an in text citation, you can choose where to place it. The most common place is at the end of the sentence. </a:t>
            </a:r>
            <a:r>
              <a:rPr lang="en-GB"/>
              <a:t>Please note, the full stop comes AFTER the citation when you do this. </a:t>
            </a:r>
            <a:r>
              <a:rPr lang="en-GB" sz="1200" b="0" i="0" kern="1200">
                <a:solidFill>
                  <a:schemeClr val="tx1"/>
                </a:solidFill>
                <a:effectLst/>
                <a:latin typeface="+mn-lt"/>
                <a:ea typeface="+mn-ea"/>
                <a:cs typeface="+mn-cs"/>
              </a:rPr>
              <a:t>You can also put it after the fact or after the idea that comes from the source. This helps the reader see clearly which part of the sentence is supported by evidence.</a:t>
            </a:r>
            <a:endParaRPr lang="en-GB" sz="1200" b="0" i="0" kern="1200">
              <a:solidFill>
                <a:schemeClr val="tx1"/>
              </a:solidFill>
              <a:effectLst/>
              <a:latin typeface="+mn-lt"/>
            </a:endParaRPr>
          </a:p>
          <a:p>
            <a:pPr fontAlgn="t"/>
            <a:r>
              <a:rPr lang="en-GB" sz="1200" b="0" i="0" kern="1200">
                <a:solidFill>
                  <a:schemeClr val="tx1"/>
                </a:solidFill>
                <a:effectLst/>
                <a:latin typeface="+mn-lt"/>
                <a:ea typeface="+mn-ea"/>
                <a:cs typeface="+mn-cs"/>
              </a:rPr>
              <a:t>There is no need to overthink it. Just place the citation close to the information that comes from your reading. Keeping this simple will help your writing feel clear and professional.</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2447132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Let's look at how we cite sources depending on how many authors there are — this comes up constantly in business research, since some sources have a single author, others are co-written by two people, and some have several contributors.</a:t>
            </a:r>
          </a:p>
          <a:p>
            <a:r>
              <a:rPr lang="en-US" b="1" dirty="0"/>
              <a:t>Starting with one author</a:t>
            </a:r>
            <a:r>
              <a:rPr lang="en-US" dirty="0"/>
              <a:t> — this is the simplest form. You just include the author's surname and the year of publication. For example: </a:t>
            </a:r>
            <a:r>
              <a:rPr lang="en-US" i="1" dirty="0"/>
              <a:t>Effective leadership is essential for driving </a:t>
            </a:r>
            <a:r>
              <a:rPr lang="en-US" i="1" dirty="0" err="1"/>
              <a:t>organisational</a:t>
            </a:r>
            <a:r>
              <a:rPr lang="en-US" i="1" dirty="0"/>
              <a:t> change (Johnson, 2023).</a:t>
            </a:r>
            <a:endParaRPr lang="en-US" dirty="0"/>
          </a:p>
          <a:p>
            <a:r>
              <a:rPr lang="en-US" dirty="0"/>
              <a:t>You can also integrate the author's name directly into your sentence, like this: </a:t>
            </a:r>
            <a:r>
              <a:rPr lang="en-US" i="1" dirty="0"/>
              <a:t>Johnson (2023) argues that effective leadership is essential for driving </a:t>
            </a:r>
            <a:r>
              <a:rPr lang="en-US" i="1" dirty="0" err="1"/>
              <a:t>organisational</a:t>
            </a:r>
            <a:r>
              <a:rPr lang="en-US" i="1" dirty="0"/>
              <a:t> change.</a:t>
            </a:r>
            <a:endParaRPr lang="en-US" dirty="0"/>
          </a:p>
          <a:p>
            <a:r>
              <a:rPr lang="en-US"/>
              <a:t>Both versions are correct — it just depends on how you want the sentence to flow. This is the format you'll use most often in your assignments.</a:t>
            </a:r>
          </a:p>
          <a:p>
            <a:r>
              <a:rPr lang="en-US" b="1" dirty="0"/>
              <a:t>Now, if there are two authors</a:t>
            </a:r>
            <a:r>
              <a:rPr lang="en-US" dirty="0"/>
              <a:t>, you include both surnames, joined by 'and' — not an ampersand symbol, that's more common in APA style. For example: </a:t>
            </a:r>
            <a:r>
              <a:rPr lang="en-US" i="1" dirty="0"/>
              <a:t>Marketing strategies must adapt to digital consumer </a:t>
            </a:r>
            <a:r>
              <a:rPr lang="en-US" i="1" dirty="0" err="1"/>
              <a:t>behaviour</a:t>
            </a:r>
            <a:r>
              <a:rPr lang="en-US" i="1" dirty="0"/>
              <a:t> (Smith and Patel, 2022).</a:t>
            </a:r>
            <a:endParaRPr lang="en-US" dirty="0"/>
          </a:p>
          <a:p>
            <a:r>
              <a:rPr lang="en-US"/>
              <a:t>Notice both names are included every single time you cite this source — you don't shorten it.</a:t>
            </a:r>
          </a:p>
          <a:p>
            <a:r>
              <a:rPr lang="en-US" b="1"/>
              <a:t>When you get to three or more authors</a:t>
            </a:r>
            <a:r>
              <a:rPr lang="en-US"/>
              <a:t>, the rule changes. Instead of listing every name each time, Harvard referencing uses 'et al.' — Latin for 'and others.' So instead of writing (Brown, Smith and Patel, 2021) every time, you'd write: </a:t>
            </a:r>
            <a:r>
              <a:rPr lang="en-US" i="1"/>
              <a:t>(Brown et al., 2021)</a:t>
            </a:r>
            <a:r>
              <a:rPr lang="en-US"/>
              <a:t>.</a:t>
            </a:r>
          </a:p>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18472105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do more practice, let’s look at some common mistakes students make with in text citations. One mistake is writing the full link inside the sentence. We never need the link in the sentence. Another mistake is missing the year, which is important in Harvard style. Some people also use square brackets instead of round brackets, so watch out for that.</a:t>
            </a:r>
          </a:p>
          <a:p>
            <a:pPr fontAlgn="t"/>
            <a:r>
              <a:rPr lang="en-GB" sz="1200" b="0" i="0" kern="1200">
                <a:solidFill>
                  <a:schemeClr val="tx1"/>
                </a:solidFill>
                <a:effectLst/>
                <a:latin typeface="+mn-lt"/>
                <a:ea typeface="+mn-ea"/>
                <a:cs typeface="+mn-cs"/>
              </a:rPr>
              <a:t>Sometimes students forget to add the citation completely, even when they used information from a source. Another common problem is mixing up the author name or using the wrong name. These mistakes are easy to fix once you know what to look for. Today we will practise slowly so you can avoid them with confidence</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15238219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Now you will work in pairs to look at some different citation mistakes. These are very common for new students. Your task is to decide which citations are correct and which ones need fixing. Each sentence has a different type of mistake, so this will help you build confidence. Remember our simple pattern: author and year in round brackets. You do not need to know the real authors. You just need to fix the format. When you are ready, we will check the answers together</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31231736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Let’s check the answers together. Remember, this is not a test. It is just practice to help you feel more confident.</a:t>
            </a:r>
          </a:p>
          <a:p>
            <a:pPr fontAlgn="t"/>
            <a:r>
              <a:rPr lang="en-GB" sz="1200" b="0" i="0" kern="1200">
                <a:solidFill>
                  <a:schemeClr val="tx1"/>
                </a:solidFill>
                <a:effectLst/>
                <a:latin typeface="+mn-lt"/>
                <a:ea typeface="+mn-ea"/>
                <a:cs typeface="+mn-cs"/>
              </a:rPr>
              <a:t>In the first example, the student wrote the full link. We never put links inside the sentence, so we fix it by using the author and the year.</a:t>
            </a:r>
          </a:p>
          <a:p>
            <a:pPr fontAlgn="t"/>
            <a:r>
              <a:rPr lang="en-GB" sz="1200" b="0" i="0" kern="1200">
                <a:solidFill>
                  <a:schemeClr val="tx1"/>
                </a:solidFill>
                <a:effectLst/>
                <a:latin typeface="+mn-lt"/>
                <a:ea typeface="+mn-ea"/>
                <a:cs typeface="+mn-cs"/>
              </a:rPr>
              <a:t>In the second example, the year was missing. The year is an important part of a Harvard citation, so we needed to add it.</a:t>
            </a:r>
          </a:p>
          <a:p>
            <a:pPr fontAlgn="t"/>
            <a:r>
              <a:rPr lang="en-GB" sz="1200" b="0" i="0" kern="1200">
                <a:solidFill>
                  <a:schemeClr val="tx1"/>
                </a:solidFill>
                <a:effectLst/>
                <a:latin typeface="+mn-lt"/>
                <a:ea typeface="+mn-ea"/>
                <a:cs typeface="+mn-cs"/>
              </a:rPr>
              <a:t>In the third example, the student used square brackets. We always use round brackets in Harvard style.</a:t>
            </a:r>
          </a:p>
          <a:p>
            <a:pPr fontAlgn="t"/>
            <a:r>
              <a:rPr lang="en-GB" sz="1200" b="0" i="0" kern="1200">
                <a:solidFill>
                  <a:schemeClr val="tx1"/>
                </a:solidFill>
                <a:effectLst/>
                <a:latin typeface="+mn-lt"/>
                <a:ea typeface="+mn-ea"/>
                <a:cs typeface="+mn-cs"/>
              </a:rPr>
              <a:t>In the fourth example, the author name was spelled incorrectly. We need to copy the author name exactly as it appears in the source.</a:t>
            </a:r>
          </a:p>
          <a:p>
            <a:pPr fontAlgn="t"/>
            <a:r>
              <a:rPr lang="en-GB" sz="1200" b="0" i="0" kern="1200">
                <a:solidFill>
                  <a:schemeClr val="tx1"/>
                </a:solidFill>
                <a:effectLst/>
                <a:latin typeface="+mn-lt"/>
                <a:ea typeface="+mn-ea"/>
                <a:cs typeface="+mn-cs"/>
              </a:rPr>
              <a:t>In the fifth example, the student forgot to add the citation at all. Even if the sentence looks simple, if it comes from a source, it must have a citation.</a:t>
            </a:r>
          </a:p>
          <a:p>
            <a:pPr fontAlgn="t"/>
            <a:r>
              <a:rPr lang="en-GB" sz="1200" b="0" i="0" kern="1200">
                <a:solidFill>
                  <a:schemeClr val="tx1"/>
                </a:solidFill>
                <a:effectLst/>
                <a:latin typeface="+mn-lt"/>
                <a:ea typeface="+mn-ea"/>
                <a:cs typeface="+mn-cs"/>
              </a:rPr>
              <a:t>In the last example, the student added both the first and last names of the author. We should only use the last name.</a:t>
            </a:r>
          </a:p>
          <a:p>
            <a:pPr fontAlgn="t"/>
            <a:r>
              <a:rPr lang="en-GB" sz="1200" b="0" i="0" kern="1200">
                <a:solidFill>
                  <a:schemeClr val="tx1"/>
                </a:solidFill>
                <a:effectLst/>
                <a:latin typeface="+mn-lt"/>
                <a:ea typeface="+mn-ea"/>
                <a:cs typeface="+mn-cs"/>
              </a:rPr>
              <a:t>You can see that all these mistakes are easy to fix once you know the pattern. Small, careful steps will help you build good habits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21591824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let's look at how to build a full reference list — and importantly, we need to talk about </a:t>
            </a:r>
            <a:r>
              <a:rPr lang="en-US" i="1"/>
              <a:t>why</a:t>
            </a:r>
            <a:r>
              <a:rPr lang="en-US"/>
              <a:t> this matters just as much as your in-text citations.</a:t>
            </a:r>
          </a:p>
          <a:p>
            <a:r>
              <a:rPr lang="en-US" dirty="0"/>
              <a:t>Let's start with the basics. When you cite a source in your writing — using an author's surname and date, like (Johnson, 2023) — that's called an </a:t>
            </a:r>
            <a:r>
              <a:rPr lang="en-US" b="1" dirty="0"/>
              <a:t>in-text citation</a:t>
            </a:r>
            <a:r>
              <a:rPr lang="en-US" dirty="0"/>
              <a:t>. But here's something students often get wrong: </a:t>
            </a:r>
            <a:r>
              <a:rPr lang="en-US" b="1" dirty="0"/>
              <a:t>an in-text citation on its own is not enough.</a:t>
            </a:r>
            <a:r>
              <a:rPr lang="en-US" dirty="0"/>
              <a:t> Every single source you cite in your work </a:t>
            </a:r>
            <a:r>
              <a:rPr lang="en-US" i="1" dirty="0"/>
              <a:t>must</a:t>
            </a:r>
            <a:r>
              <a:rPr lang="en-US" dirty="0"/>
              <a:t> also appear in full in your </a:t>
            </a:r>
            <a:r>
              <a:rPr lang="en-US" b="1" dirty="0"/>
              <a:t>reference list</a:t>
            </a:r>
            <a:r>
              <a:rPr lang="en-US" dirty="0"/>
              <a:t> at the end of your assignment. If you mention a source in your writing but forget to include it in your reference list, that's actually considered a form of poor academic practice — and in some cases, it can even be flagged as an integrity issue, because your reader can't verify where your information came from.</a:t>
            </a:r>
          </a:p>
          <a:p>
            <a:r>
              <a:rPr lang="en-US" dirty="0"/>
              <a:t>So think of it this way: the in-text citation is like a signpost pointing to evidence, and the reference list is the actual destination — the full details of where that evidence came from. You need both, every time.</a:t>
            </a:r>
          </a:p>
          <a:p>
            <a:r>
              <a:rPr lang="en-US"/>
              <a:t>Now let's look at how to format different types of sources in that reference list.</a:t>
            </a:r>
          </a:p>
          <a:p>
            <a:r>
              <a:rPr lang="en-US" b="1" dirty="0"/>
              <a:t>For an online article with a named author</a:t>
            </a:r>
            <a:r>
              <a:rPr lang="en-US" dirty="0"/>
              <a:t>, you'd write it like this: </a:t>
            </a:r>
            <a:r>
              <a:rPr lang="en-US" i="1" dirty="0"/>
              <a:t>Johnson, A. (2023) The role of leadership in </a:t>
            </a:r>
            <a:r>
              <a:rPr lang="en-US" i="1" dirty="0" err="1"/>
              <a:t>organisational</a:t>
            </a:r>
            <a:r>
              <a:rPr lang="en-US" i="1" dirty="0"/>
              <a:t> change. Available at: [URL] (Accessed: 16 August 2026).</a:t>
            </a:r>
            <a:r>
              <a:rPr lang="en-US" dirty="0"/>
              <a:t> Notice the title is in italics, and we always include the URL and the date we accessed the page — this matters because online content can change or disappear.</a:t>
            </a:r>
          </a:p>
          <a:p>
            <a:r>
              <a:rPr lang="en-US" b="1"/>
              <a:t>For a book</a:t>
            </a:r>
            <a:r>
              <a:rPr lang="en-US"/>
              <a:t>, the format is a little different: </a:t>
            </a:r>
            <a:r>
              <a:rPr lang="en-US" i="1"/>
              <a:t>Kotter, J. (2012) Leading change. Boston: Harvard Business Review Press.</a:t>
            </a:r>
            <a:r>
              <a:rPr lang="en-US"/>
              <a:t> Instead of a URL, we include the place of publication and the publisher.</a:t>
            </a:r>
          </a:p>
          <a:p>
            <a:r>
              <a:rPr lang="en-US" b="1" dirty="0"/>
              <a:t>Now, what happens when a website doesn't have a named author?</a:t>
            </a:r>
            <a:r>
              <a:rPr lang="en-US" dirty="0"/>
              <a:t> This happens a lot with company or </a:t>
            </a:r>
            <a:r>
              <a:rPr lang="en-US" dirty="0" err="1"/>
              <a:t>organisation</a:t>
            </a:r>
            <a:r>
              <a:rPr lang="en-US" dirty="0"/>
              <a:t> websites. In that case, you don't just leave it blank or guess — you check if the source was published by an </a:t>
            </a:r>
            <a:r>
              <a:rPr lang="en-US" b="1" dirty="0" err="1"/>
              <a:t>organisation</a:t>
            </a:r>
            <a:r>
              <a:rPr lang="en-US" dirty="0"/>
              <a:t>. If so, you use the </a:t>
            </a:r>
            <a:r>
              <a:rPr lang="en-US" dirty="0" err="1"/>
              <a:t>organisation's</a:t>
            </a:r>
            <a:r>
              <a:rPr lang="en-US" dirty="0"/>
              <a:t> name in place of an author. For example: </a:t>
            </a:r>
            <a:r>
              <a:rPr lang="en-US" i="1" dirty="0"/>
              <a:t>Small business statistics 2023 (2023) Federation of Small Businesses. Available at: [URL] (Accessed: 16 August 2026).</a:t>
            </a:r>
            <a:endParaRPr lang="en-US" dirty="0"/>
          </a:p>
          <a:p>
            <a:r>
              <a:rPr lang="en-US" dirty="0"/>
              <a:t>And in your in-text citation for that same source, you'd write it as (Federation of Small Businesses, 2023) — again, using the </a:t>
            </a:r>
            <a:r>
              <a:rPr lang="en-US" dirty="0" err="1"/>
              <a:t>organisation's</a:t>
            </a:r>
            <a:r>
              <a:rPr lang="en-US" dirty="0"/>
              <a:t> name instead of a personal author.</a:t>
            </a:r>
          </a:p>
          <a:p>
            <a:r>
              <a:rPr lang="en-US" dirty="0"/>
              <a:t>Only if there's truly no author </a:t>
            </a:r>
            <a:r>
              <a:rPr lang="en-US" i="1" dirty="0"/>
              <a:t>and</a:t>
            </a:r>
            <a:r>
              <a:rPr lang="en-US" dirty="0"/>
              <a:t> no </a:t>
            </a:r>
            <a:r>
              <a:rPr lang="en-US" dirty="0" err="1"/>
              <a:t>organisation</a:t>
            </a:r>
            <a:r>
              <a:rPr lang="en-US" dirty="0"/>
              <a:t> attached to a source should you begin the reference with the title of the page itself, and use a shortened version of that title in your in-text citation instead.</a:t>
            </a:r>
          </a:p>
          <a:p>
            <a:r>
              <a:rPr lang="en-US" dirty="0"/>
              <a:t>One final reminder before we move on: your reference list should always be </a:t>
            </a:r>
            <a:r>
              <a:rPr lang="en-US" dirty="0" err="1"/>
              <a:t>organised</a:t>
            </a:r>
            <a:r>
              <a:rPr lang="en-US" dirty="0"/>
              <a:t> </a:t>
            </a:r>
            <a:r>
              <a:rPr lang="en-US" b="1" dirty="0"/>
              <a:t>alphabetically</a:t>
            </a:r>
            <a:r>
              <a:rPr lang="en-US" dirty="0"/>
              <a:t> — by author surname, or by </a:t>
            </a:r>
            <a:r>
              <a:rPr lang="en-US" dirty="0" err="1"/>
              <a:t>organisation</a:t>
            </a:r>
            <a:r>
              <a:rPr lang="en-US" dirty="0"/>
              <a:t> or title where there's no individual author. Don't </a:t>
            </a:r>
            <a:r>
              <a:rPr lang="en-US" dirty="0" err="1"/>
              <a:t>organise</a:t>
            </a:r>
            <a:r>
              <a:rPr lang="en-US" dirty="0"/>
              <a:t> it by source type, or by the order the sources appear in your essay.</a:t>
            </a:r>
          </a:p>
          <a:p>
            <a:r>
              <a:rPr lang="en-US" dirty="0"/>
              <a:t>So remember — every source you cite in your writing needs two things: an in-text citation </a:t>
            </a:r>
            <a:r>
              <a:rPr lang="en-US" i="1" dirty="0"/>
              <a:t>and</a:t>
            </a:r>
            <a:r>
              <a:rPr lang="en-US" dirty="0"/>
              <a:t> a matching entry in your reference list. Miss either one, and your referencing isn't complete."</a:t>
            </a:r>
          </a:p>
          <a:p>
            <a:endParaRPr lang="en-US" dirty="0">
              <a:cs typeface="+mn-lt"/>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1834213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Last week in Digital Skills, you found books and articles from the library and also from online. Today we are going to use those same sources again. This time, we will focus on creating a correct </a:t>
            </a:r>
            <a:r>
              <a:rPr lang="en-GB" dirty="0"/>
              <a:t>reference list for them for</a:t>
            </a:r>
            <a:r>
              <a:rPr lang="en-GB" sz="1200" b="0" i="0" kern="1200" dirty="0">
                <a:solidFill>
                  <a:schemeClr val="tx1"/>
                </a:solidFill>
                <a:effectLst/>
                <a:latin typeface="+mn-lt"/>
                <a:ea typeface="+mn-ea"/>
                <a:cs typeface="+mn-cs"/>
              </a:rPr>
              <a:t> them. You can use two tools to help you.</a:t>
            </a:r>
          </a:p>
          <a:p>
            <a:pPr fontAlgn="t"/>
            <a:r>
              <a:rPr lang="en-GB" sz="1200" b="0" i="0" kern="1200" dirty="0">
                <a:solidFill>
                  <a:schemeClr val="tx1"/>
                </a:solidFill>
                <a:effectLst/>
                <a:latin typeface="+mn-lt"/>
                <a:ea typeface="+mn-ea"/>
                <a:cs typeface="+mn-cs"/>
              </a:rPr>
              <a:t>First, you can use AI to make a Harvard reference for any online source you found. Second, you can use the citation help in the Library Catalogue to create references for any books or articles from the library. These tools make the process much easier, but remember to check that the details look correct. This activity will help you build skills you need for your assessments.</a:t>
            </a:r>
            <a:r>
              <a:rPr lang="en-GB" dirty="0"/>
              <a:t> If you did not attend class the Digital skills class last week you can go to the library's website and find three sources on the library's catalogue and find one source on one of the following topics Online shopping trends • Small businesses and social media • Working from home in the UK</a:t>
            </a:r>
            <a:endParaRPr lang="en-GB" sz="1200" b="0" i="0" kern="1200" dirty="0">
              <a:solidFill>
                <a:schemeClr val="tx1"/>
              </a:solidFill>
              <a:effectLst/>
              <a:latin typeface="+mn-lt"/>
            </a:endParaRP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17450382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CB376A-FB1F-3CD7-DA92-FC0C24F94B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9F6955-410A-62B1-83E6-671159737B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C34478-F23A-76F1-4C69-B67C014CA797}"/>
              </a:ext>
            </a:extLst>
          </p:cNvPr>
          <p:cNvSpPr>
            <a:spLocks noGrp="1"/>
          </p:cNvSpPr>
          <p:nvPr>
            <p:ph type="body" idx="1"/>
          </p:nvPr>
        </p:nvSpPr>
        <p:spPr/>
        <p:txBody>
          <a:bodyPr/>
          <a:lstStyle/>
          <a:p>
            <a:r>
              <a:rPr lang="en-GB"/>
              <a:t>Now we will practise something very important. Not every sentence needs a reference. Only the ideas that come from a source need one. Some sentences are your own opinion. Some are general facts that everyone knows. These do not need a citation.</a:t>
            </a:r>
          </a:p>
          <a:p>
            <a:r>
              <a:rPr lang="en-GB"/>
              <a:t>I will give you a short paragraph with a mix of ideas. Your job is to work in pairs to spot which sentences need a reference and which do not. Then add the citation only in the correct places. This will help you learn when to use evidence and when you do not need it.</a:t>
            </a:r>
          </a:p>
        </p:txBody>
      </p:sp>
      <p:sp>
        <p:nvSpPr>
          <p:cNvPr id="4" name="Slide Number Placeholder 3">
            <a:extLst>
              <a:ext uri="{FF2B5EF4-FFF2-40B4-BE49-F238E27FC236}">
                <a16:creationId xmlns:a16="http://schemas.microsoft.com/office/drawing/2014/main" id="{7F424119-8FA3-B6B2-DF08-A92D1729AF39}"/>
              </a:ext>
            </a:extLst>
          </p:cNvPr>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19692082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going to put everything together in a small referencing task. You will read a short paragraph about electric car sales. Inside this paragraph, there are three ideas that come from real news sources. Your job is to spot these ideas and decide where a citation is needed. Remember, if the idea comes from a source, we must show it. If it is general knowledge or an opinion, we do not need a citation.</a:t>
            </a:r>
          </a:p>
          <a:p>
            <a:r>
              <a:rPr lang="en-GB"/>
              <a:t>After you find the three ideas, you will add simple in text citations using the pattern we learned, which is just the author and the year. This task is low pressure, so take your time and work with a partner if that feels easier. I will walk around and support you as you work.</a:t>
            </a:r>
          </a:p>
        </p:txBody>
      </p:sp>
      <p:sp>
        <p:nvSpPr>
          <p:cNvPr id="4" name="Slide Number Placeholder 3"/>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27367528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Let’s check the answers together so you can see how this works in real writing. Remember, this is learning time, not a test.</a:t>
            </a:r>
          </a:p>
          <a:p>
            <a:pPr fontAlgn="t"/>
            <a:r>
              <a:rPr lang="en-GB" sz="1200" b="0" i="0" kern="1200">
                <a:solidFill>
                  <a:schemeClr val="tx1"/>
                </a:solidFill>
                <a:effectLst/>
                <a:latin typeface="+mn-lt"/>
                <a:ea typeface="+mn-ea"/>
                <a:cs typeface="+mn-cs"/>
              </a:rPr>
              <a:t>First, the sentence about BYD selling more than 2.25 million cars needs a citation because it comes directly from the BYD news article. Next, the idea that global EV sales almost tripled in the past three years also needs a citation because it comes from the ProQuest source. The third idea, about the UK reviewing its electric car sale quotas, comes from the Sky News article, so it also needs a citation.</a:t>
            </a:r>
          </a:p>
          <a:p>
            <a:pPr fontAlgn="t"/>
            <a:r>
              <a:rPr lang="en-GB" sz="1200" b="0" i="0" kern="1200">
                <a:solidFill>
                  <a:schemeClr val="tx1"/>
                </a:solidFill>
                <a:effectLst/>
                <a:latin typeface="+mn-lt"/>
                <a:ea typeface="+mn-ea"/>
                <a:cs typeface="+mn-cs"/>
              </a:rPr>
              <a:t>You will notice that the first and last sentences do not need a citation. One is general information and the other is an opinion. This is an important skill: knowing when you should cite and when you do not need to.</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9526499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are going to work in groups of four to look at different real student situations. Each card shows something a student might do when they are writing an assignment. Your job is to read each card together and decide if it is plagiarism, not plagiarism, or if it depends.</a:t>
            </a:r>
          </a:p>
          <a:p>
            <a:pPr fontAlgn="t"/>
            <a:r>
              <a:rPr lang="en-GB" sz="1200" b="0" i="0" kern="1200">
                <a:solidFill>
                  <a:schemeClr val="tx1"/>
                </a:solidFill>
                <a:effectLst/>
                <a:latin typeface="+mn-lt"/>
                <a:ea typeface="+mn-ea"/>
                <a:cs typeface="+mn-cs"/>
              </a:rPr>
              <a:t>Take turns reading the cards out loud so everyone can follow. Talk about the situation together and choose the best answer. Remember, there is no pressure to be perfect. This activity is about learning how to recognise honest academic behaviour in a simple way.</a:t>
            </a:r>
          </a:p>
          <a:p>
            <a:pPr fontAlgn="t"/>
            <a:r>
              <a:rPr lang="en-GB" sz="1200" b="0" i="0" kern="1200">
                <a:solidFill>
                  <a:schemeClr val="tx1"/>
                </a:solidFill>
                <a:effectLst/>
                <a:latin typeface="+mn-lt"/>
                <a:ea typeface="+mn-ea"/>
                <a:cs typeface="+mn-cs"/>
              </a:rPr>
              <a:t>Use your own words when explaining your answers. If you are unsure, discuss it with your group and choose the option that feels most correct. I will walk around the room to support you while you work. When all groups are finished, we will check a few cards together and talk through anything that felt confusing</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26575136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Instead of sharing out loud, we will use </a:t>
            </a:r>
            <a:r>
              <a:rPr lang="en-GB" sz="1200" b="0" i="0" kern="1200" dirty="0" err="1">
                <a:solidFill>
                  <a:schemeClr val="tx1"/>
                </a:solidFill>
                <a:effectLst/>
                <a:latin typeface="+mn-lt"/>
                <a:ea typeface="+mn-ea"/>
                <a:cs typeface="+mn-cs"/>
              </a:rPr>
              <a:t>Vevox</a:t>
            </a:r>
            <a:r>
              <a:rPr lang="en-GB" sz="1200" b="0" i="0" kern="1200" dirty="0">
                <a:solidFill>
                  <a:schemeClr val="tx1"/>
                </a:solidFill>
                <a:effectLst/>
                <a:latin typeface="+mn-lt"/>
                <a:ea typeface="+mn-ea"/>
                <a:cs typeface="+mn-cs"/>
              </a:rPr>
              <a:t> so everyone can join safely and comfortably. Please choose one card from your group that felt interesting or made you think. On </a:t>
            </a:r>
            <a:r>
              <a:rPr lang="en-GB" sz="1200" b="0" i="0" kern="1200" dirty="0" err="1">
                <a:solidFill>
                  <a:schemeClr val="tx1"/>
                </a:solidFill>
                <a:effectLst/>
                <a:latin typeface="+mn-lt"/>
                <a:ea typeface="+mn-ea"/>
                <a:cs typeface="+mn-cs"/>
              </a:rPr>
              <a:t>Vevox</a:t>
            </a:r>
            <a:r>
              <a:rPr lang="en-GB" sz="1200" b="0" i="0" kern="1200" dirty="0">
                <a:solidFill>
                  <a:schemeClr val="tx1"/>
                </a:solidFill>
                <a:effectLst/>
                <a:latin typeface="+mn-lt"/>
                <a:ea typeface="+mn-ea"/>
                <a:cs typeface="+mn-cs"/>
              </a:rPr>
              <a:t>, write a short answer about why your group chose that category. You can also write one simple idea about what the student in the card should do to avoid problems.</a:t>
            </a:r>
          </a:p>
          <a:p>
            <a:pPr fontAlgn="t"/>
            <a:r>
              <a:rPr lang="en-GB" sz="1200" b="0" i="0" kern="1200" dirty="0">
                <a:solidFill>
                  <a:schemeClr val="tx1"/>
                </a:solidFill>
                <a:effectLst/>
                <a:latin typeface="+mn-lt"/>
                <a:ea typeface="+mn-ea"/>
                <a:cs typeface="+mn-cs"/>
              </a:rPr>
              <a:t>There are no right or wrong answers here. This is a chance to notice the difference between honest work and unsafe work. Take your time and keep your sentences short. I will read out a few answers from </a:t>
            </a:r>
            <a:r>
              <a:rPr lang="en-GB" sz="1200" b="0" i="0" kern="1200" dirty="0" err="1">
                <a:solidFill>
                  <a:schemeClr val="tx1"/>
                </a:solidFill>
                <a:effectLst/>
                <a:latin typeface="+mn-lt"/>
                <a:ea typeface="+mn-ea"/>
                <a:cs typeface="+mn-cs"/>
              </a:rPr>
              <a:t>Vevox</a:t>
            </a:r>
            <a:r>
              <a:rPr lang="en-GB" sz="1200" b="0" i="0" kern="1200" dirty="0">
                <a:solidFill>
                  <a:schemeClr val="tx1"/>
                </a:solidFill>
                <a:effectLst/>
                <a:latin typeface="+mn-lt"/>
                <a:ea typeface="+mn-ea"/>
                <a:cs typeface="+mn-cs"/>
              </a:rPr>
              <a:t> so we can learn from each other in a calm and safe way</a:t>
            </a:r>
            <a:endParaRPr lang="en-GB" sz="1200" b="0" i="0" kern="1200" dirty="0">
              <a:solidFill>
                <a:schemeClr val="tx1"/>
              </a:solidFill>
              <a:effectLst/>
              <a:latin typeface="+mn-lt"/>
            </a:endParaRPr>
          </a:p>
          <a:p>
            <a:pPr fontAlgn="t"/>
            <a:endParaRPr lang="en-GB" sz="1200" b="0" i="0" kern="1200" dirty="0">
              <a:solidFill>
                <a:schemeClr val="tx1"/>
              </a:solidFill>
              <a:effectLst/>
              <a:latin typeface="+mn-lt"/>
              <a:ea typeface="+mn-ea"/>
              <a:cs typeface="+mn-cs"/>
            </a:endParaRPr>
          </a:p>
          <a:p>
            <a:r>
              <a:rPr lang="en-GB" b="1" dirty="0">
                <a:highlight>
                  <a:srgbClr val="FFFFFF"/>
                </a:highlight>
              </a:rPr>
              <a:t>Cheating Cards</a:t>
            </a:r>
            <a:r>
              <a:rPr lang="en-GB" b="1" i="0" kern="1200" dirty="0">
                <a:effectLst/>
                <a:highlight>
                  <a:srgbClr val="FFFFFF"/>
                </a:highlight>
              </a:rPr>
              <a:t>: </a:t>
            </a:r>
            <a:r>
              <a:rPr lang="en-GB" b="1" dirty="0">
                <a:highlight>
                  <a:srgbClr val="FFFFFF"/>
                </a:highlight>
              </a:rPr>
              <a:t>Please share:</a:t>
            </a:r>
            <a:endParaRPr lang="en-GB" dirty="0"/>
          </a:p>
          <a:p>
            <a:pPr marL="285750" indent="-285750">
              <a:buFont typeface="Arial"/>
              <a:buChar char="•"/>
            </a:pPr>
            <a:r>
              <a:rPr lang="en-GB" dirty="0">
                <a:highlight>
                  <a:srgbClr val="FFFFFF"/>
                </a:highlight>
              </a:rPr>
              <a:t>One card your group found interesting</a:t>
            </a:r>
            <a:endParaRPr lang="en-GB" dirty="0"/>
          </a:p>
          <a:p>
            <a:pPr marL="285750" indent="-285750">
              <a:buFont typeface="Arial"/>
              <a:buChar char="•"/>
            </a:pPr>
            <a:r>
              <a:rPr lang="en-GB" dirty="0">
                <a:highlight>
                  <a:srgbClr val="FFFFFF"/>
                </a:highlight>
              </a:rPr>
              <a:t>Why you think it was cheating, or not cheating</a:t>
            </a:r>
            <a:endParaRPr lang="en-GB" dirty="0"/>
          </a:p>
          <a:p>
            <a:pPr marL="285750" indent="-285750">
              <a:buFont typeface="Arial"/>
              <a:buChar char="•"/>
            </a:pPr>
            <a:r>
              <a:rPr lang="en-GB" dirty="0">
                <a:highlight>
                  <a:srgbClr val="FFFFFF"/>
                </a:highlight>
              </a:rPr>
              <a:t>One thing a student should do in this situation</a:t>
            </a:r>
          </a:p>
          <a:p>
            <a:pPr marL="0" indent="0">
              <a:buFont typeface="Arial"/>
              <a:buNone/>
            </a:pPr>
            <a:endParaRPr lang="en-GB" dirty="0">
              <a:highlight>
                <a:srgbClr val="FFFFFF"/>
              </a:highlight>
            </a:endParaRPr>
          </a:p>
          <a:p>
            <a:pPr marL="0" indent="0">
              <a:buFont typeface="Arial"/>
              <a:buNone/>
            </a:pPr>
            <a:r>
              <a:rPr lang="en-GB" dirty="0">
                <a:highlight>
                  <a:srgbClr val="FFFFFF"/>
                </a:highlight>
              </a:rPr>
              <a:t>VEVOX W4.7</a:t>
            </a:r>
            <a:endParaRPr lang="en-GB" dirty="0"/>
          </a:p>
          <a:p>
            <a:br>
              <a:rPr lang="en-US" dirty="0"/>
            </a:br>
            <a:endParaRPr lang="en-US" dirty="0"/>
          </a:p>
          <a:p>
            <a:br>
              <a:rPr lang="en-US" dirty="0"/>
            </a:br>
            <a:endParaRPr lang="en-US" dirty="0">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35</a:t>
            </a:fld>
            <a:endParaRPr lang="en-GB"/>
          </a:p>
        </p:txBody>
      </p:sp>
    </p:spTree>
    <p:extLst>
      <p:ext uri="{BB962C8B-B14F-4D97-AF65-F5344CB8AC3E}">
        <p14:creationId xmlns:p14="http://schemas.microsoft.com/office/powerpoint/2010/main" val="854440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We’re going to finish today with a short reflection.</a:t>
            </a:r>
          </a:p>
          <a:p>
            <a:r>
              <a:rPr lang="en-GB"/>
              <a:t>On the screen, you can see three sentences to complete.</a:t>
            </a:r>
          </a:p>
          <a:p>
            <a:r>
              <a:rPr lang="en-GB"/>
              <a:t>You only need to write three short sentences.</a:t>
            </a:r>
          </a:p>
          <a:p>
            <a:r>
              <a:rPr lang="en-GB"/>
              <a:t>Simple English is fine: this is not a test.</a:t>
            </a:r>
          </a:p>
          <a:p>
            <a:r>
              <a:rPr lang="en-GB"/>
              <a:t>When you have written your three sentences, please post them on Moodle in the forum called ‘Reflection Space – Individual’.</a:t>
            </a:r>
          </a:p>
          <a:p>
            <a:r>
              <a:rPr lang="en-GB"/>
              <a:t>Your post is private; only you and I can see it.</a:t>
            </a:r>
          </a:p>
          <a:p>
            <a:r>
              <a:rPr lang="en-GB"/>
              <a:t>It is not marked, and you do not need to share with the class.</a:t>
            </a:r>
          </a:p>
          <a:p>
            <a:r>
              <a:rPr lang="en-GB"/>
              <a:t>If you need help with Moodle or with writing your sentences, put your hand up and I will come to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finish today, let’s look back at what we have learnt. We talked about integrity, and how being honest in your work is important in university and also in business. We learnt why we need to reference, and how a simple in text citation shows where an idea comes from. We also practised paraphrasing in a safe way, using our own words.</a:t>
            </a:r>
          </a:p>
          <a:p>
            <a:pPr fontAlgn="t"/>
            <a:r>
              <a:rPr lang="en-GB" sz="1200" b="0" i="0" kern="1200">
                <a:solidFill>
                  <a:schemeClr val="tx1"/>
                </a:solidFill>
                <a:effectLst/>
                <a:latin typeface="+mn-lt"/>
                <a:ea typeface="+mn-ea"/>
                <a:cs typeface="+mn-cs"/>
              </a:rPr>
              <a:t>We looked at what plagiarism is, what it is not, and how to avoid it. We also saw how AI and the Library tools can help us, as long as we use them honestly and check the details. Today gave you small steps that will help you build strong skills for your assessments and for real business writing. You did really well, and these skills will get easier every week.</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38</a:t>
            </a:fld>
            <a:endParaRPr lang="en-GB"/>
          </a:p>
        </p:txBody>
      </p:sp>
    </p:spTree>
    <p:extLst>
      <p:ext uri="{BB962C8B-B14F-4D97-AF65-F5344CB8AC3E}">
        <p14:creationId xmlns:p14="http://schemas.microsoft.com/office/powerpoint/2010/main" val="278441908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today, I want to tell you what we will do next week.</a:t>
            </a:r>
          </a:p>
          <a:p>
            <a:r>
              <a:rPr lang="en-GB"/>
              <a:t>In Week 5, we will focus on paraphrasing correctly.</a:t>
            </a:r>
          </a:p>
          <a:p>
            <a:r>
              <a:rPr lang="en-GB"/>
              <a:t>You also have homework for Week 5 to learn more about academic integrity.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6516918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homework this week, I would like you to complete the activity called: Academic Integrity and Avoiding Plagiarism. It will help you understand some of the concepts we covered today better. </a:t>
            </a:r>
          </a:p>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40</a:t>
            </a:fld>
            <a:endParaRPr lang="en-GB"/>
          </a:p>
        </p:txBody>
      </p:sp>
    </p:spTree>
    <p:extLst>
      <p:ext uri="{BB962C8B-B14F-4D97-AF65-F5344CB8AC3E}">
        <p14:creationId xmlns:p14="http://schemas.microsoft.com/office/powerpoint/2010/main" val="75437363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you go today, we have some quiet time in the session.</a:t>
            </a:r>
          </a:p>
          <a:p>
            <a:r>
              <a:rPr lang="en-GB"/>
              <a:t>If you would like to, you can do some more work on citations. For this the UWTSD Library has created an online escape game. </a:t>
            </a:r>
          </a:p>
          <a:p>
            <a:endParaRPr lang="en-GB"/>
          </a:p>
          <a:p>
            <a:r>
              <a:rPr lang="en-GB"/>
              <a:t>If you need help, or if you want to ask questions, please call me over.</a:t>
            </a:r>
          </a:p>
          <a:p>
            <a:r>
              <a:rPr lang="en-GB"/>
              <a:t>You can also come and talk to me about anything from today’s class during this time.</a:t>
            </a:r>
          </a:p>
          <a:p>
            <a:r>
              <a:rPr lang="en-GB"/>
              <a:t>I’m here to support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3100325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FD695-18B1-FFCB-AAEB-B6ECF75C58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EF1678-BDC7-95AE-E77B-1FCE0E73A4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DE2EAE-55C8-13AC-E2D8-5A5E12550B3C}"/>
              </a:ext>
            </a:extLst>
          </p:cNvPr>
          <p:cNvSpPr>
            <a:spLocks noGrp="1"/>
          </p:cNvSpPr>
          <p:nvPr>
            <p:ph type="body" idx="1"/>
          </p:nvPr>
        </p:nvSpPr>
        <p:spPr/>
        <p:txBody>
          <a:bodyPr/>
          <a:lstStyle/>
          <a:p>
            <a:r>
              <a:rPr lang="en-GB"/>
              <a:t>Now we will practise something very important. Not every sentence needs a reference. Only the ideas that come from a source need one. Some sentences are your own opinion. Some are general facts that everyone knows. These do not need a citation.</a:t>
            </a:r>
          </a:p>
          <a:p>
            <a:r>
              <a:rPr lang="en-GB"/>
              <a:t>I will give you a short paragraph with a mix of ideas. Your job is to work in pairs to spot which sentences need a reference and which do not. Then add the citation only in the correct places. This will help you learn when to use evidence and when you do not need it.”</a:t>
            </a:r>
          </a:p>
        </p:txBody>
      </p:sp>
      <p:sp>
        <p:nvSpPr>
          <p:cNvPr id="4" name="Slide Number Placeholder 3">
            <a:extLst>
              <a:ext uri="{FF2B5EF4-FFF2-40B4-BE49-F238E27FC236}">
                <a16:creationId xmlns:a16="http://schemas.microsoft.com/office/drawing/2014/main" id="{FD499DB3-9D31-6A86-772F-6F34B4A63D6E}"/>
              </a:ext>
            </a:extLst>
          </p:cNvPr>
          <p:cNvSpPr>
            <a:spLocks noGrp="1"/>
          </p:cNvSpPr>
          <p:nvPr>
            <p:ph type="sldNum" sz="quarter" idx="5"/>
          </p:nvPr>
        </p:nvSpPr>
        <p:spPr/>
        <p:txBody>
          <a:bodyPr/>
          <a:lstStyle/>
          <a:p>
            <a:fld id="{26697777-AA71-4FEA-8726-D9F7C99D48EE}" type="slidenum">
              <a:rPr lang="en-GB" smtClean="0"/>
              <a:t>42</a:t>
            </a:fld>
            <a:endParaRPr lang="en-GB"/>
          </a:p>
        </p:txBody>
      </p:sp>
    </p:spTree>
    <p:extLst>
      <p:ext uri="{BB962C8B-B14F-4D97-AF65-F5344CB8AC3E}">
        <p14:creationId xmlns:p14="http://schemas.microsoft.com/office/powerpoint/2010/main" val="24041957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7B438-5B27-4302-B7F2-84500F1DAD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C500E6-F117-E8E0-F209-0C449F5B9B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04452B-DE5A-A59A-D5AA-82A76728D984}"/>
              </a:ext>
            </a:extLst>
          </p:cNvPr>
          <p:cNvSpPr>
            <a:spLocks noGrp="1"/>
          </p:cNvSpPr>
          <p:nvPr>
            <p:ph type="body" idx="1"/>
          </p:nvPr>
        </p:nvSpPr>
        <p:spPr/>
        <p:txBody>
          <a:bodyPr/>
          <a:lstStyle/>
          <a:p>
            <a:r>
              <a:rPr lang="en-GB" dirty="0">
                <a:highlight>
                  <a:srgbClr val="FFFFFF"/>
                </a:highlight>
              </a:rPr>
              <a:t>22. W4 Review 1</a:t>
            </a:r>
            <a:endParaRPr lang="en-US" dirty="0"/>
          </a:p>
          <a:p>
            <a:r>
              <a:rPr lang="en-GB" dirty="0">
                <a:highlight>
                  <a:srgbClr val="FFFFFF"/>
                </a:highlight>
              </a:rPr>
              <a:t>What does referencing do in your written work?</a:t>
            </a:r>
            <a:endParaRPr lang="en-GB" dirty="0"/>
          </a:p>
          <a:p>
            <a:br>
              <a:rPr lang="en-US" dirty="0"/>
            </a:br>
            <a:endParaRPr lang="en-US" dirty="0"/>
          </a:p>
          <a:p>
            <a:r>
              <a:rPr lang="en-GB" dirty="0">
                <a:highlight>
                  <a:srgbClr val="FFFFFF"/>
                </a:highlight>
              </a:rPr>
              <a:t>23. W4 Review 2</a:t>
            </a:r>
            <a:endParaRPr lang="en-GB" dirty="0"/>
          </a:p>
          <a:p>
            <a:r>
              <a:rPr lang="en-GB" dirty="0">
                <a:highlight>
                  <a:srgbClr val="FFFFFF"/>
                </a:highlight>
              </a:rPr>
              <a:t>True or false? Giving credit to the authors you read shows academic integrity.</a:t>
            </a:r>
            <a:endParaRPr lang="en-GB" dirty="0"/>
          </a:p>
          <a:p>
            <a:br>
              <a:rPr lang="en-US" dirty="0"/>
            </a:br>
            <a:endParaRPr lang="en-US" dirty="0"/>
          </a:p>
          <a:p>
            <a:r>
              <a:rPr lang="en-GB" dirty="0">
                <a:highlight>
                  <a:srgbClr val="FFFFFF"/>
                </a:highlight>
              </a:rPr>
              <a:t>24. W4 Review 3</a:t>
            </a:r>
            <a:endParaRPr lang="en-GB" dirty="0"/>
          </a:p>
          <a:p>
            <a:r>
              <a:rPr lang="en-GB" dirty="0">
                <a:highlight>
                  <a:srgbClr val="FFFFFF"/>
                </a:highlight>
              </a:rPr>
              <a:t>What does a wide range of suitable academic sources show?</a:t>
            </a:r>
            <a:endParaRPr lang="en-GB" dirty="0"/>
          </a:p>
          <a:p>
            <a:br>
              <a:rPr lang="en-US" dirty="0"/>
            </a:br>
            <a:endParaRPr lang="en-US" dirty="0"/>
          </a:p>
          <a:p>
            <a:r>
              <a:rPr lang="en-GB" dirty="0">
                <a:highlight>
                  <a:srgbClr val="FFFFFF"/>
                </a:highlight>
              </a:rPr>
              <a:t>25. W4 Review 4</a:t>
            </a:r>
            <a:endParaRPr lang="en-GB" dirty="0"/>
          </a:p>
          <a:p>
            <a:r>
              <a:rPr lang="en-GB" dirty="0">
                <a:highlight>
                  <a:srgbClr val="FFFFFF"/>
                </a:highlight>
              </a:rPr>
              <a:t>Match the original text with the correct paraphrase that uses different words, keeps the meaning, and includes a simple reference</a:t>
            </a:r>
            <a:endParaRPr lang="en-GB" dirty="0"/>
          </a:p>
          <a:p>
            <a:br>
              <a:rPr lang="en-US" dirty="0"/>
            </a:br>
            <a:endParaRPr lang="en-US" dirty="0"/>
          </a:p>
          <a:p>
            <a:r>
              <a:rPr lang="en-GB" dirty="0">
                <a:highlight>
                  <a:srgbClr val="FFFFFF"/>
                </a:highlight>
              </a:rPr>
              <a:t>26. W4 Review 5</a:t>
            </a:r>
            <a:endParaRPr lang="en-GB" dirty="0"/>
          </a:p>
          <a:p>
            <a:r>
              <a:rPr lang="en-GB" dirty="0">
                <a:highlight>
                  <a:srgbClr val="FFFFFF"/>
                </a:highlight>
              </a:rPr>
              <a:t>Which of these situations needs an in text citation?</a:t>
            </a:r>
            <a:endParaRPr lang="en-GB" dirty="0"/>
          </a:p>
          <a:p>
            <a:br>
              <a:rPr lang="en-US" dirty="0"/>
            </a:br>
            <a:endParaRPr lang="en-US" dirty="0"/>
          </a:p>
          <a:p>
            <a:r>
              <a:rPr lang="en-GB" dirty="0">
                <a:highlight>
                  <a:srgbClr val="FFFFFF"/>
                </a:highlight>
              </a:rPr>
              <a:t>27. W4 Review 6</a:t>
            </a:r>
            <a:endParaRPr lang="en-GB" dirty="0"/>
          </a:p>
          <a:p>
            <a:r>
              <a:rPr lang="en-GB" dirty="0">
                <a:highlight>
                  <a:srgbClr val="FFFFFF"/>
                </a:highlight>
              </a:rPr>
              <a:t>True or False? You only need an in text citation when the idea comes from a source,</a:t>
            </a:r>
            <a:endParaRPr lang="en-GB" dirty="0"/>
          </a:p>
          <a:p>
            <a:endParaRPr lang="en-GB" sz="1200" b="0" i="0" kern="1200" dirty="0">
              <a:solidFill>
                <a:schemeClr val="tx1"/>
              </a:solidFill>
              <a:effectLst/>
              <a:latin typeface="+mn-lt"/>
            </a:endParaRPr>
          </a:p>
        </p:txBody>
      </p:sp>
      <p:sp>
        <p:nvSpPr>
          <p:cNvPr id="4" name="Slide Number Placeholder 3">
            <a:extLst>
              <a:ext uri="{FF2B5EF4-FFF2-40B4-BE49-F238E27FC236}">
                <a16:creationId xmlns:a16="http://schemas.microsoft.com/office/drawing/2014/main" id="{122CA891-7E7E-AD8F-5E30-AE9C48071837}"/>
              </a:ext>
            </a:extLst>
          </p:cNvPr>
          <p:cNvSpPr>
            <a:spLocks noGrp="1"/>
          </p:cNvSpPr>
          <p:nvPr>
            <p:ph type="sldNum" sz="quarter" idx="5"/>
          </p:nvPr>
        </p:nvSpPr>
        <p:spPr/>
        <p:txBody>
          <a:bodyPr/>
          <a:lstStyle/>
          <a:p>
            <a:fld id="{26697777-AA71-4FEA-8726-D9F7C99D48EE}" type="slidenum">
              <a:rPr lang="en-GB" smtClean="0"/>
              <a:t>44</a:t>
            </a:fld>
            <a:endParaRPr lang="en-GB"/>
          </a:p>
        </p:txBody>
      </p:sp>
    </p:spTree>
    <p:extLst>
      <p:ext uri="{BB962C8B-B14F-4D97-AF65-F5344CB8AC3E}">
        <p14:creationId xmlns:p14="http://schemas.microsoft.com/office/powerpoint/2010/main" val="388661428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16/08/2026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16/08/2026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16/08/2026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16/08/2026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16/08/2026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16/08/2026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16/08/2026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16/08/2026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16/08/2026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hyperlink" Target="https://www.fca.org.uk/news/press-releases/mbl-fined-serious-control-failures-allowed-trader-conceal-over-400-fictitious-trades"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citethemrightonline-com.uwtsd.idm.oclc.org/home"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6.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hyperlink" Target="https://www.businessreview.com/leadership-change" TargetMode="External"/><Relationship Id="rId2" Type="http://schemas.openxmlformats.org/officeDocument/2006/relationships/notesSlide" Target="../notesSlides/notesSlide26.xml"/><Relationship Id="rId1" Type="http://schemas.openxmlformats.org/officeDocument/2006/relationships/slideLayout" Target="../slideLayouts/slideLayout5.xml"/><Relationship Id="rId4" Type="http://schemas.openxmlformats.org/officeDocument/2006/relationships/hyperlink" Target="https://www.fsb.org.uk/statistics"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7.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8.jpe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8.jpe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6" Type="http://schemas.openxmlformats.org/officeDocument/2006/relationships/image" Target="../media/image17.jpeg"/><Relationship Id="rId5" Type="http://schemas.openxmlformats.org/officeDocument/2006/relationships/image" Target="../media/image6.png"/><Relationship Id="rId4" Type="http://schemas.openxmlformats.org/officeDocument/2006/relationships/hyperlink" Target="https://uwtsd.vevox.com/" TargetMode="Externa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7.jpeg"/></Relationships>
</file>

<file path=ppt/slides/_rels/slide3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4.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5.xml"/><Relationship Id="rId1" Type="http://schemas.openxmlformats.org/officeDocument/2006/relationships/slideLayout" Target="../slideLayouts/slideLayout1.xml"/><Relationship Id="rId4" Type="http://schemas.openxmlformats.org/officeDocument/2006/relationships/image" Target="../media/image21.gif"/></Relationships>
</file>

<file path=ppt/slides/_rels/slide4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7.jpeg"/></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6.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39.xml"/><Relationship Id="rId1" Type="http://schemas.openxmlformats.org/officeDocument/2006/relationships/slideLayout" Target="../slideLayouts/slideLayout6.xml"/><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4</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1AEA7-C840-6A66-6710-8F08AF08E70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28D50A9-AF23-DF99-4655-27A7156F7F9B}"/>
              </a:ext>
            </a:extLst>
          </p:cNvPr>
          <p:cNvSpPr>
            <a:spLocks noGrp="1"/>
          </p:cNvSpPr>
          <p:nvPr>
            <p:ph type="title"/>
          </p:nvPr>
        </p:nvSpPr>
        <p:spPr/>
        <p:txBody>
          <a:bodyPr/>
          <a:lstStyle/>
          <a:p>
            <a:r>
              <a:rPr lang="en-GB"/>
              <a:t>Remembering earlier lessons</a:t>
            </a:r>
          </a:p>
        </p:txBody>
      </p:sp>
      <p:sp>
        <p:nvSpPr>
          <p:cNvPr id="5" name="Content Placeholder 4">
            <a:extLst>
              <a:ext uri="{FF2B5EF4-FFF2-40B4-BE49-F238E27FC236}">
                <a16:creationId xmlns:a16="http://schemas.microsoft.com/office/drawing/2014/main" id="{886C6DAE-D8C3-C50A-B0F3-19BA12099E37}"/>
              </a:ext>
            </a:extLst>
          </p:cNvPr>
          <p:cNvSpPr>
            <a:spLocks noGrp="1"/>
          </p:cNvSpPr>
          <p:nvPr>
            <p:ph idx="1"/>
          </p:nvPr>
        </p:nvSpPr>
        <p:spPr/>
        <p:txBody>
          <a:bodyPr/>
          <a:lstStyle/>
          <a:p>
            <a:r>
              <a:rPr lang="en-GB"/>
              <a:t>Let’s go to VEVOX</a:t>
            </a:r>
          </a:p>
          <a:p>
            <a:endParaRPr lang="en-GB"/>
          </a:p>
          <a:p>
            <a:endParaRPr lang="en-GB"/>
          </a:p>
          <a:p>
            <a:endParaRPr lang="en-GB"/>
          </a:p>
          <a:p>
            <a:endParaRPr lang="en-GB"/>
          </a:p>
          <a:p>
            <a:endParaRPr lang="en-GB"/>
          </a:p>
        </p:txBody>
      </p:sp>
      <p:pic>
        <p:nvPicPr>
          <p:cNvPr id="2" name="Picture 1">
            <a:hlinkClick r:id="rId3"/>
            <a:extLst>
              <a:ext uri="{FF2B5EF4-FFF2-40B4-BE49-F238E27FC236}">
                <a16:creationId xmlns:a16="http://schemas.microsoft.com/office/drawing/2014/main" id="{995F303B-FBBD-BD92-2190-421EEFD6D217}"/>
              </a:ext>
            </a:extLst>
          </p:cNvPr>
          <p:cNvPicPr>
            <a:picLocks noChangeAspect="1"/>
          </p:cNvPicPr>
          <p:nvPr/>
        </p:nvPicPr>
        <p:blipFill>
          <a:blip r:embed="rId4"/>
          <a:stretch>
            <a:fillRect/>
          </a:stretch>
        </p:blipFill>
        <p:spPr>
          <a:xfrm>
            <a:off x="1819107" y="3431798"/>
            <a:ext cx="8210810" cy="2078927"/>
          </a:xfrm>
          <a:prstGeom prst="rect">
            <a:avLst/>
          </a:prstGeom>
        </p:spPr>
      </p:pic>
    </p:spTree>
    <p:extLst>
      <p:ext uri="{BB962C8B-B14F-4D97-AF65-F5344CB8AC3E}">
        <p14:creationId xmlns:p14="http://schemas.microsoft.com/office/powerpoint/2010/main" val="845044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idx="1"/>
          </p:nvPr>
        </p:nvSpPr>
        <p:spPr/>
        <p:txBody>
          <a:bodyPr vert="horz" lIns="91440" tIns="45720" rIns="91440" bIns="45720" rtlCol="0" anchor="t">
            <a:normAutofit/>
          </a:bodyPr>
          <a:lstStyle/>
          <a:p>
            <a:r>
              <a:rPr lang="en-GB"/>
              <a:t>We learnt:</a:t>
            </a:r>
          </a:p>
          <a:p>
            <a:pPr marL="0" indent="0">
              <a:buNone/>
            </a:pPr>
            <a:endParaRPr lang="en-GB"/>
          </a:p>
          <a:p>
            <a:pPr lvl="1"/>
            <a:r>
              <a:rPr lang="en-GB"/>
              <a:t>How to spot evidence</a:t>
            </a:r>
          </a:p>
          <a:p>
            <a:pPr lvl="1"/>
            <a:r>
              <a:rPr lang="en-GB"/>
              <a:t>Using note-taking</a:t>
            </a:r>
          </a:p>
          <a:p>
            <a:pPr lvl="1"/>
            <a:r>
              <a:rPr lang="en-GB"/>
              <a:t>Using reading skills to make simple business decisions</a:t>
            </a:r>
          </a:p>
          <a:p>
            <a:endParaRPr lang="en-GB"/>
          </a:p>
        </p:txBody>
      </p:sp>
    </p:spTree>
    <p:extLst>
      <p:ext uri="{BB962C8B-B14F-4D97-AF65-F5344CB8AC3E}">
        <p14:creationId xmlns:p14="http://schemas.microsoft.com/office/powerpoint/2010/main" val="369436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4231890458"/>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53109-975B-4FE8-0C01-E2C8E66E5BF4}"/>
              </a:ext>
            </a:extLst>
          </p:cNvPr>
          <p:cNvSpPr>
            <a:spLocks noGrp="1"/>
          </p:cNvSpPr>
          <p:nvPr>
            <p:ph type="ctrTitle"/>
          </p:nvPr>
        </p:nvSpPr>
        <p:spPr/>
        <p:txBody>
          <a:bodyPr/>
          <a:lstStyle/>
          <a:p>
            <a:r>
              <a:rPr lang="en-GB"/>
              <a:t>Homework Recap</a:t>
            </a:r>
          </a:p>
        </p:txBody>
      </p:sp>
      <p:pic>
        <p:nvPicPr>
          <p:cNvPr id="6" name="Picture Placeholder 5" descr="Person working with laptop and binder">
            <a:extLst>
              <a:ext uri="{FF2B5EF4-FFF2-40B4-BE49-F238E27FC236}">
                <a16:creationId xmlns:a16="http://schemas.microsoft.com/office/drawing/2014/main" id="{5AF14B4B-47DA-7BCE-FF99-00B466EDDA60}"/>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097" r="24097"/>
          <a:stretch>
            <a:fillRect/>
          </a:stretch>
        </p:blipFill>
        <p:spPr/>
      </p:pic>
    </p:spTree>
    <p:extLst>
      <p:ext uri="{BB962C8B-B14F-4D97-AF65-F5344CB8AC3E}">
        <p14:creationId xmlns:p14="http://schemas.microsoft.com/office/powerpoint/2010/main" val="4063793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5A425-92F2-1540-4C1A-F6517F923A76}"/>
              </a:ext>
            </a:extLst>
          </p:cNvPr>
          <p:cNvSpPr>
            <a:spLocks noGrp="1"/>
          </p:cNvSpPr>
          <p:nvPr>
            <p:ph type="title"/>
          </p:nvPr>
        </p:nvSpPr>
        <p:spPr/>
        <p:txBody>
          <a:bodyPr>
            <a:normAutofit/>
          </a:bodyPr>
          <a:lstStyle/>
          <a:p>
            <a:r>
              <a:rPr lang="en-GB"/>
              <a:t>Before We Move On: Quick Homework Recap</a:t>
            </a:r>
          </a:p>
        </p:txBody>
      </p:sp>
      <p:sp>
        <p:nvSpPr>
          <p:cNvPr id="3" name="Content Placeholder 2">
            <a:extLst>
              <a:ext uri="{FF2B5EF4-FFF2-40B4-BE49-F238E27FC236}">
                <a16:creationId xmlns:a16="http://schemas.microsoft.com/office/drawing/2014/main" id="{F64A60FE-01EC-D3AD-3B84-B991386D67D1}"/>
              </a:ext>
            </a:extLst>
          </p:cNvPr>
          <p:cNvSpPr>
            <a:spLocks noGrp="1"/>
          </p:cNvSpPr>
          <p:nvPr>
            <p:ph idx="1"/>
          </p:nvPr>
        </p:nvSpPr>
        <p:spPr/>
        <p:txBody>
          <a:bodyPr vert="horz" lIns="91440" tIns="45720" rIns="91440" bIns="45720" rtlCol="0" anchor="t">
            <a:normAutofit/>
          </a:bodyPr>
          <a:lstStyle/>
          <a:p>
            <a:r>
              <a:rPr lang="en-GB" dirty="0"/>
              <a:t>Last week you worked on </a:t>
            </a:r>
            <a:r>
              <a:rPr lang="en-GB" dirty="0" err="1"/>
              <a:t>InfoSkills</a:t>
            </a:r>
            <a:r>
              <a:rPr lang="en-GB" dirty="0"/>
              <a:t>:</a:t>
            </a:r>
          </a:p>
          <a:p>
            <a:pPr lvl="1"/>
            <a:r>
              <a:rPr lang="en-GB"/>
              <a:t>Basics of referencing</a:t>
            </a:r>
          </a:p>
          <a:p>
            <a:pPr marL="457200" lvl="1" indent="0">
              <a:buNone/>
            </a:pPr>
            <a:endParaRPr lang="en-GB">
              <a:ea typeface="+mn-lt"/>
              <a:cs typeface="+mn-lt"/>
            </a:endParaRPr>
          </a:p>
          <a:p>
            <a:r>
              <a:rPr lang="en-GB">
                <a:highlight>
                  <a:srgbClr val="FFFFFF"/>
                </a:highlight>
                <a:ea typeface="+mn-lt"/>
                <a:cs typeface="+mn-lt"/>
              </a:rPr>
              <a:t>What is one </a:t>
            </a:r>
            <a:r>
              <a:rPr lang="en-GB" b="1">
                <a:highlight>
                  <a:srgbClr val="FFFFFF"/>
                </a:highlight>
                <a:ea typeface="+mn-lt"/>
                <a:cs typeface="+mn-lt"/>
              </a:rPr>
              <a:t>advantage</a:t>
            </a:r>
            <a:r>
              <a:rPr lang="en-GB">
                <a:highlight>
                  <a:srgbClr val="FFFFFF"/>
                </a:highlight>
                <a:ea typeface="+mn-lt"/>
                <a:cs typeface="+mn-lt"/>
              </a:rPr>
              <a:t> of using news reports for information?</a:t>
            </a:r>
          </a:p>
          <a:p>
            <a:pPr marL="0" indent="0">
              <a:buNone/>
            </a:pPr>
            <a:endParaRPr lang="en-GB" dirty="0">
              <a:highlight>
                <a:srgbClr val="FFFFFF"/>
              </a:highlight>
              <a:ea typeface="+mn-lt"/>
              <a:cs typeface="+mn-lt"/>
            </a:endParaRPr>
          </a:p>
          <a:p>
            <a:r>
              <a:rPr lang="en-GB">
                <a:highlight>
                  <a:srgbClr val="FFFFFF"/>
                </a:highlight>
                <a:ea typeface="+mn-lt"/>
                <a:cs typeface="+mn-lt"/>
              </a:rPr>
              <a:t>Why is it important to choose the right type of information for your research?</a:t>
            </a:r>
            <a:endParaRPr lang="en-GB">
              <a:highlight>
                <a:srgbClr val="FFFFFF"/>
              </a:highlight>
            </a:endParaRPr>
          </a:p>
          <a:p>
            <a:endParaRPr lang="en-GB"/>
          </a:p>
        </p:txBody>
      </p:sp>
    </p:spTree>
    <p:extLst>
      <p:ext uri="{BB962C8B-B14F-4D97-AF65-F5344CB8AC3E}">
        <p14:creationId xmlns:p14="http://schemas.microsoft.com/office/powerpoint/2010/main" val="3789239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title"/>
          </p:nvPr>
        </p:nvSpPr>
        <p:spPr>
          <a:xfrm>
            <a:off x="1127125" y="365125"/>
            <a:ext cx="10226674" cy="1325563"/>
          </a:xfrm>
        </p:spPr>
        <p:txBody>
          <a:bodyPr anchor="ctr">
            <a:normAutofit/>
          </a:bodyPr>
          <a:lstStyle/>
          <a:p>
            <a:r>
              <a:rPr lang="en-GB"/>
              <a:t>The value of Integrity</a:t>
            </a:r>
          </a:p>
        </p:txBody>
      </p:sp>
      <p:pic>
        <p:nvPicPr>
          <p:cNvPr id="4" name="Picture Placeholder 3">
            <a:extLst>
              <a:ext uri="{FF2B5EF4-FFF2-40B4-BE49-F238E27FC236}">
                <a16:creationId xmlns:a16="http://schemas.microsoft.com/office/drawing/2014/main" id="{D7413358-0182-1CB1-A134-5206C36BF1B9}"/>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8512" r="1" b="27745"/>
          <a:stretch>
            <a:fillRect/>
          </a:stretch>
        </p:blipFill>
        <p:spPr>
          <a:xfrm>
            <a:off x="1127124" y="1825625"/>
            <a:ext cx="10226676" cy="4351338"/>
          </a:xfrm>
          <a:prstGeom prst="rect">
            <a:avLst/>
          </a:prstGeom>
          <a:noFill/>
        </p:spPr>
      </p:pic>
    </p:spTree>
    <p:extLst>
      <p:ext uri="{BB962C8B-B14F-4D97-AF65-F5344CB8AC3E}">
        <p14:creationId xmlns:p14="http://schemas.microsoft.com/office/powerpoint/2010/main" val="239731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D1EBC-BE5C-CC24-1FA6-C5DB24978995}"/>
              </a:ext>
            </a:extLst>
          </p:cNvPr>
          <p:cNvSpPr>
            <a:spLocks noGrp="1"/>
          </p:cNvSpPr>
          <p:nvPr>
            <p:ph type="title"/>
          </p:nvPr>
        </p:nvSpPr>
        <p:spPr/>
        <p:txBody>
          <a:bodyPr/>
          <a:lstStyle/>
          <a:p>
            <a:r>
              <a:rPr lang="en-GB"/>
              <a:t>What is Integrity?</a:t>
            </a:r>
          </a:p>
        </p:txBody>
      </p:sp>
      <p:sp>
        <p:nvSpPr>
          <p:cNvPr id="3" name="Content Placeholder 2">
            <a:extLst>
              <a:ext uri="{FF2B5EF4-FFF2-40B4-BE49-F238E27FC236}">
                <a16:creationId xmlns:a16="http://schemas.microsoft.com/office/drawing/2014/main" id="{70B406E3-003A-91C2-32B1-35BAE30D0419}"/>
              </a:ext>
            </a:extLst>
          </p:cNvPr>
          <p:cNvSpPr>
            <a:spLocks noGrp="1"/>
          </p:cNvSpPr>
          <p:nvPr>
            <p:ph sz="half" idx="1"/>
          </p:nvPr>
        </p:nvSpPr>
        <p:spPr/>
        <p:txBody>
          <a:bodyPr vert="horz" lIns="91440" tIns="45720" rIns="91440" bIns="45720" rtlCol="0" anchor="t">
            <a:normAutofit fontScale="77500" lnSpcReduction="20000"/>
          </a:bodyPr>
          <a:lstStyle/>
          <a:p>
            <a:pPr marL="0" indent="0" algn="just">
              <a:buNone/>
            </a:pPr>
            <a:r>
              <a:rPr lang="en-GB" b="1"/>
              <a:t>Integrity means:</a:t>
            </a:r>
            <a:endParaRPr lang="en-US"/>
          </a:p>
          <a:p>
            <a:pPr algn="just"/>
            <a:r>
              <a:rPr lang="en-GB"/>
              <a:t>Being honest</a:t>
            </a:r>
          </a:p>
          <a:p>
            <a:pPr algn="just"/>
            <a:r>
              <a:rPr lang="en-GB"/>
              <a:t>Doing the right thing</a:t>
            </a:r>
          </a:p>
          <a:p>
            <a:pPr algn="just"/>
            <a:r>
              <a:rPr lang="en-GB"/>
              <a:t>Taking responsibility for your work</a:t>
            </a:r>
          </a:p>
          <a:p>
            <a:pPr algn="just"/>
            <a:endParaRPr lang="en-GB"/>
          </a:p>
          <a:p>
            <a:pPr marL="0" indent="0" algn="just">
              <a:buNone/>
            </a:pPr>
            <a:r>
              <a:rPr lang="en-GB" b="1"/>
              <a:t>Why it matters in business:</a:t>
            </a:r>
          </a:p>
          <a:p>
            <a:pPr algn="just"/>
            <a:r>
              <a:rPr lang="en-GB"/>
              <a:t>Builds trust with customers</a:t>
            </a:r>
          </a:p>
          <a:p>
            <a:pPr algn="just"/>
            <a:r>
              <a:rPr lang="en-GB"/>
              <a:t>Shows your company is reliable</a:t>
            </a:r>
          </a:p>
          <a:p>
            <a:pPr algn="just"/>
            <a:r>
              <a:rPr lang="en-GB"/>
              <a:t>Helps you make fair and strong decisions</a:t>
            </a:r>
          </a:p>
          <a:p>
            <a:endParaRPr lang="en-GB"/>
          </a:p>
        </p:txBody>
      </p:sp>
      <p:sp>
        <p:nvSpPr>
          <p:cNvPr id="4" name="Content Placeholder 3">
            <a:extLst>
              <a:ext uri="{FF2B5EF4-FFF2-40B4-BE49-F238E27FC236}">
                <a16:creationId xmlns:a16="http://schemas.microsoft.com/office/drawing/2014/main" id="{53F79BE3-A9A2-0F83-2DCF-9999BD1F7B22}"/>
              </a:ext>
            </a:extLst>
          </p:cNvPr>
          <p:cNvSpPr>
            <a:spLocks noGrp="1"/>
          </p:cNvSpPr>
          <p:nvPr>
            <p:ph sz="half" idx="2"/>
          </p:nvPr>
        </p:nvSpPr>
        <p:spPr/>
        <p:txBody>
          <a:bodyPr vert="horz" lIns="91440" tIns="45720" rIns="91440" bIns="45720" rtlCol="0" anchor="t">
            <a:normAutofit fontScale="77500" lnSpcReduction="20000"/>
          </a:bodyPr>
          <a:lstStyle/>
          <a:p>
            <a:pPr marL="0" indent="0">
              <a:buNone/>
            </a:pPr>
            <a:r>
              <a:rPr lang="en-GB" b="1"/>
              <a:t>Why it matters in academic work</a:t>
            </a:r>
          </a:p>
          <a:p>
            <a:pPr algn="just">
              <a:lnSpc>
                <a:spcPct val="120000"/>
              </a:lnSpc>
            </a:pPr>
            <a:r>
              <a:rPr lang="en-GB" dirty="0">
                <a:solidFill>
                  <a:srgbClr val="000000"/>
                </a:solidFill>
                <a:latin typeface="Aptos"/>
                <a:cs typeface="Segoe UI"/>
              </a:rPr>
              <a:t>Including which sources you used shows that your ideas and arguments are well supported </a:t>
            </a:r>
          </a:p>
          <a:p>
            <a:pPr algn="just">
              <a:lnSpc>
                <a:spcPct val="120000"/>
              </a:lnSpc>
            </a:pPr>
            <a:r>
              <a:rPr lang="en-GB">
                <a:solidFill>
                  <a:srgbClr val="000000"/>
                </a:solidFill>
                <a:latin typeface="Aptos"/>
                <a:cs typeface="Segoe UI"/>
              </a:rPr>
              <a:t>Your work is only valuable if it’s honest and can be believed. </a:t>
            </a:r>
            <a:endParaRPr lang="en-GB">
              <a:solidFill>
                <a:srgbClr val="000000"/>
              </a:solidFill>
              <a:latin typeface="Aptos"/>
            </a:endParaRPr>
          </a:p>
          <a:p>
            <a:pPr algn="just">
              <a:lnSpc>
                <a:spcPct val="120000"/>
              </a:lnSpc>
            </a:pPr>
            <a:r>
              <a:rPr lang="en-GB">
                <a:solidFill>
                  <a:srgbClr val="000000"/>
                </a:solidFill>
                <a:latin typeface="Aptos"/>
                <a:cs typeface="Segoe UI"/>
              </a:rPr>
              <a:t>Integrity keeps academic work fair for everyone.</a:t>
            </a:r>
            <a:endParaRPr lang="en-GB">
              <a:solidFill>
                <a:srgbClr val="000000"/>
              </a:solidFill>
              <a:latin typeface="Aptos"/>
            </a:endParaRPr>
          </a:p>
          <a:p>
            <a:pPr algn="just">
              <a:lnSpc>
                <a:spcPct val="120000"/>
              </a:lnSpc>
            </a:pPr>
            <a:r>
              <a:rPr lang="en-GB">
                <a:solidFill>
                  <a:srgbClr val="000000"/>
                </a:solidFill>
                <a:latin typeface="Aptos"/>
                <a:cs typeface="Segoe UI"/>
              </a:rPr>
              <a:t>Referencing is the foundation of academic integrity</a:t>
            </a:r>
            <a:endParaRPr lang="en-GB">
              <a:solidFill>
                <a:srgbClr val="000000"/>
              </a:solidFill>
              <a:latin typeface="Aptos"/>
            </a:endParaRPr>
          </a:p>
          <a:p>
            <a:endParaRPr lang="en-GB"/>
          </a:p>
          <a:p>
            <a:endParaRPr lang="en-GB"/>
          </a:p>
        </p:txBody>
      </p:sp>
    </p:spTree>
    <p:extLst>
      <p:ext uri="{BB962C8B-B14F-4D97-AF65-F5344CB8AC3E}">
        <p14:creationId xmlns:p14="http://schemas.microsoft.com/office/powerpoint/2010/main" val="1893756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6C16AF0-1D28-EB1D-FC47-6732B675A47B}"/>
              </a:ext>
            </a:extLst>
          </p:cNvPr>
          <p:cNvSpPr>
            <a:spLocks noGrp="1"/>
          </p:cNvSpPr>
          <p:nvPr>
            <p:ph type="title"/>
          </p:nvPr>
        </p:nvSpPr>
        <p:spPr>
          <a:xfrm>
            <a:off x="1127125" y="365125"/>
            <a:ext cx="10226674" cy="1325563"/>
          </a:xfrm>
        </p:spPr>
        <p:txBody>
          <a:bodyPr/>
          <a:lstStyle/>
          <a:p>
            <a:r>
              <a:rPr lang="en-GB"/>
              <a:t>What Happens When Integrity Fails</a:t>
            </a:r>
            <a:endParaRPr lang="en-US"/>
          </a:p>
        </p:txBody>
      </p:sp>
      <p:pic>
        <p:nvPicPr>
          <p:cNvPr id="4" name="Picture 3">
            <a:extLst>
              <a:ext uri="{FF2B5EF4-FFF2-40B4-BE49-F238E27FC236}">
                <a16:creationId xmlns:a16="http://schemas.microsoft.com/office/drawing/2014/main" id="{AF2444C8-3AFC-59BC-0846-D694FDCE9C33}"/>
              </a:ext>
            </a:extLst>
          </p:cNvPr>
          <p:cNvPicPr>
            <a:picLocks noChangeAspect="1"/>
          </p:cNvPicPr>
          <p:nvPr/>
        </p:nvPicPr>
        <p:blipFill>
          <a:blip r:embed="rId3"/>
          <a:stretch>
            <a:fillRect/>
          </a:stretch>
        </p:blipFill>
        <p:spPr>
          <a:xfrm>
            <a:off x="1127124" y="2160493"/>
            <a:ext cx="10226676" cy="3681601"/>
          </a:xfrm>
          <a:prstGeom prst="rect">
            <a:avLst/>
          </a:prstGeom>
          <a:noFill/>
        </p:spPr>
      </p:pic>
      <p:sp>
        <p:nvSpPr>
          <p:cNvPr id="8" name="TextBox 7">
            <a:extLst>
              <a:ext uri="{FF2B5EF4-FFF2-40B4-BE49-F238E27FC236}">
                <a16:creationId xmlns:a16="http://schemas.microsoft.com/office/drawing/2014/main" id="{2E193DBB-5C65-1F7B-3012-254285ABA8D3}"/>
              </a:ext>
            </a:extLst>
          </p:cNvPr>
          <p:cNvSpPr txBox="1"/>
          <p:nvPr/>
        </p:nvSpPr>
        <p:spPr>
          <a:xfrm>
            <a:off x="1375577" y="6289482"/>
            <a:ext cx="9877310" cy="415498"/>
          </a:xfrm>
          <a:prstGeom prst="rect">
            <a:avLst/>
          </a:prstGeom>
          <a:noFill/>
        </p:spPr>
        <p:txBody>
          <a:bodyPr wrap="square" rtlCol="0">
            <a:spAutoFit/>
          </a:bodyPr>
          <a:lstStyle/>
          <a:p>
            <a:r>
              <a:rPr lang="en-GB" sz="1050"/>
              <a:t>Financial Conduct Authority (2024) MBL fined £13m for serious control failures that allowed trader to conceal over 400 fictitious trades, 26 November. Available at: </a:t>
            </a:r>
            <a:r>
              <a:rPr lang="en-GB" sz="1050">
                <a:hlinkClick r:id="rId4"/>
              </a:rPr>
              <a:t>https://www.fca.org.uk/news/press-releases/mbl-fined-serious-control-failures-allowed-trader-conceal-over-400-fictitious-trades</a:t>
            </a:r>
            <a:r>
              <a:rPr lang="en-GB" sz="1050"/>
              <a:t>  (Accessed: 27 February 2026)</a:t>
            </a:r>
          </a:p>
        </p:txBody>
      </p:sp>
      <p:sp>
        <p:nvSpPr>
          <p:cNvPr id="10" name="Arrow: Down 9">
            <a:extLst>
              <a:ext uri="{FF2B5EF4-FFF2-40B4-BE49-F238E27FC236}">
                <a16:creationId xmlns:a16="http://schemas.microsoft.com/office/drawing/2014/main" id="{6CF593AC-85DE-69AC-4BDC-A048E39C462E}"/>
              </a:ext>
            </a:extLst>
          </p:cNvPr>
          <p:cNvSpPr/>
          <p:nvPr/>
        </p:nvSpPr>
        <p:spPr>
          <a:xfrm>
            <a:off x="9859617" y="5176299"/>
            <a:ext cx="644056" cy="985962"/>
          </a:xfrm>
          <a:prstGeom prst="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8864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80">
                                          <p:stCondLst>
                                            <p:cond delay="0"/>
                                          </p:stCondLst>
                                        </p:cTn>
                                        <p:tgtEl>
                                          <p:spTgt spid="10"/>
                                        </p:tgtEl>
                                      </p:cBhvr>
                                    </p:animEffect>
                                    <p:anim calcmode="lin" valueType="num">
                                      <p:cBhvr>
                                        <p:cTn id="8"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13" dur="26">
                                          <p:stCondLst>
                                            <p:cond delay="650"/>
                                          </p:stCondLst>
                                        </p:cTn>
                                        <p:tgtEl>
                                          <p:spTgt spid="10"/>
                                        </p:tgtEl>
                                      </p:cBhvr>
                                      <p:to x="100000" y="60000"/>
                                    </p:animScale>
                                    <p:animScale>
                                      <p:cBhvr>
                                        <p:cTn id="14" dur="166" decel="50000">
                                          <p:stCondLst>
                                            <p:cond delay="676"/>
                                          </p:stCondLst>
                                        </p:cTn>
                                        <p:tgtEl>
                                          <p:spTgt spid="10"/>
                                        </p:tgtEl>
                                      </p:cBhvr>
                                      <p:to x="100000" y="100000"/>
                                    </p:animScale>
                                    <p:animScale>
                                      <p:cBhvr>
                                        <p:cTn id="15" dur="26">
                                          <p:stCondLst>
                                            <p:cond delay="1312"/>
                                          </p:stCondLst>
                                        </p:cTn>
                                        <p:tgtEl>
                                          <p:spTgt spid="10"/>
                                        </p:tgtEl>
                                      </p:cBhvr>
                                      <p:to x="100000" y="80000"/>
                                    </p:animScale>
                                    <p:animScale>
                                      <p:cBhvr>
                                        <p:cTn id="16" dur="166" decel="50000">
                                          <p:stCondLst>
                                            <p:cond delay="1338"/>
                                          </p:stCondLst>
                                        </p:cTn>
                                        <p:tgtEl>
                                          <p:spTgt spid="10"/>
                                        </p:tgtEl>
                                      </p:cBhvr>
                                      <p:to x="100000" y="100000"/>
                                    </p:animScale>
                                    <p:animScale>
                                      <p:cBhvr>
                                        <p:cTn id="17" dur="26">
                                          <p:stCondLst>
                                            <p:cond delay="1642"/>
                                          </p:stCondLst>
                                        </p:cTn>
                                        <p:tgtEl>
                                          <p:spTgt spid="10"/>
                                        </p:tgtEl>
                                      </p:cBhvr>
                                      <p:to x="100000" y="90000"/>
                                    </p:animScale>
                                    <p:animScale>
                                      <p:cBhvr>
                                        <p:cTn id="18" dur="166" decel="50000">
                                          <p:stCondLst>
                                            <p:cond delay="1668"/>
                                          </p:stCondLst>
                                        </p:cTn>
                                        <p:tgtEl>
                                          <p:spTgt spid="10"/>
                                        </p:tgtEl>
                                      </p:cBhvr>
                                      <p:to x="100000" y="100000"/>
                                    </p:animScale>
                                    <p:animScale>
                                      <p:cBhvr>
                                        <p:cTn id="19" dur="26">
                                          <p:stCondLst>
                                            <p:cond delay="1808"/>
                                          </p:stCondLst>
                                        </p:cTn>
                                        <p:tgtEl>
                                          <p:spTgt spid="10"/>
                                        </p:tgtEl>
                                      </p:cBhvr>
                                      <p:to x="100000" y="95000"/>
                                    </p:animScale>
                                    <p:animScale>
                                      <p:cBhvr>
                                        <p:cTn id="20" dur="166" decel="50000">
                                          <p:stCondLst>
                                            <p:cond delay="1834"/>
                                          </p:stCondLst>
                                        </p:cTn>
                                        <p:tgtEl>
                                          <p:spTgt spid="1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C5CA5-0895-7C2D-B167-DD17698D0F33}"/>
              </a:ext>
            </a:extLst>
          </p:cNvPr>
          <p:cNvSpPr>
            <a:spLocks noGrp="1"/>
          </p:cNvSpPr>
          <p:nvPr>
            <p:ph type="title"/>
          </p:nvPr>
        </p:nvSpPr>
        <p:spPr/>
        <p:txBody>
          <a:bodyPr>
            <a:normAutofit/>
          </a:bodyPr>
          <a:lstStyle/>
          <a:p>
            <a:r>
              <a:rPr lang="en-GB"/>
              <a:t>What Is Lack of Integrity in Your Studies?</a:t>
            </a:r>
          </a:p>
        </p:txBody>
      </p:sp>
      <p:sp>
        <p:nvSpPr>
          <p:cNvPr id="3" name="Content Placeholder 2">
            <a:extLst>
              <a:ext uri="{FF2B5EF4-FFF2-40B4-BE49-F238E27FC236}">
                <a16:creationId xmlns:a16="http://schemas.microsoft.com/office/drawing/2014/main" id="{57374F5D-3926-B58E-9E30-378B4A01D9F2}"/>
              </a:ext>
            </a:extLst>
          </p:cNvPr>
          <p:cNvSpPr>
            <a:spLocks noGrp="1"/>
          </p:cNvSpPr>
          <p:nvPr>
            <p:ph sz="half" idx="1"/>
          </p:nvPr>
        </p:nvSpPr>
        <p:spPr/>
        <p:txBody>
          <a:bodyPr>
            <a:normAutofit fontScale="85000" lnSpcReduction="10000"/>
          </a:bodyPr>
          <a:lstStyle/>
          <a:p>
            <a:pPr marL="0" indent="0">
              <a:buNone/>
            </a:pPr>
            <a:r>
              <a:rPr lang="en-GB" b="1"/>
              <a:t>Lack of integrity means:</a:t>
            </a:r>
          </a:p>
          <a:p>
            <a:r>
              <a:rPr lang="en-GB"/>
              <a:t>Not being honest in your work</a:t>
            </a:r>
          </a:p>
          <a:p>
            <a:r>
              <a:rPr lang="en-GB"/>
              <a:t>Using ideas or words without saying where they came from</a:t>
            </a:r>
          </a:p>
          <a:p>
            <a:r>
              <a:rPr lang="en-GB"/>
              <a:t>Copying from websites or AI without a reference</a:t>
            </a:r>
          </a:p>
          <a:p>
            <a:r>
              <a:rPr lang="en-GB"/>
              <a:t>Letting someone else do your work or using AI where it’s not allowed</a:t>
            </a:r>
          </a:p>
          <a:p>
            <a:r>
              <a:rPr lang="en-GB"/>
              <a:t>Hiding where information came from</a:t>
            </a:r>
          </a:p>
          <a:p>
            <a:endParaRPr lang="en-GB"/>
          </a:p>
        </p:txBody>
      </p:sp>
      <p:sp>
        <p:nvSpPr>
          <p:cNvPr id="4" name="Content Placeholder 3">
            <a:extLst>
              <a:ext uri="{FF2B5EF4-FFF2-40B4-BE49-F238E27FC236}">
                <a16:creationId xmlns:a16="http://schemas.microsoft.com/office/drawing/2014/main" id="{5C6930B7-DC76-A449-5620-2C23535AE3EE}"/>
              </a:ext>
            </a:extLst>
          </p:cNvPr>
          <p:cNvSpPr>
            <a:spLocks noGrp="1"/>
          </p:cNvSpPr>
          <p:nvPr>
            <p:ph sz="half" idx="2"/>
          </p:nvPr>
        </p:nvSpPr>
        <p:spPr/>
        <p:txBody>
          <a:bodyPr vert="horz" lIns="91440" tIns="45720" rIns="91440" bIns="45720" rtlCol="0" anchor="t">
            <a:normAutofit fontScale="85000" lnSpcReduction="10000"/>
          </a:bodyPr>
          <a:lstStyle/>
          <a:p>
            <a:pPr marL="0" indent="0">
              <a:buNone/>
            </a:pPr>
            <a:r>
              <a:rPr lang="en-GB" b="1"/>
              <a:t>Why it matters</a:t>
            </a:r>
          </a:p>
          <a:p>
            <a:endParaRPr lang="en-GB"/>
          </a:p>
          <a:p>
            <a:r>
              <a:rPr lang="en-GB"/>
              <a:t>It breaks trust</a:t>
            </a:r>
          </a:p>
          <a:p>
            <a:r>
              <a:rPr lang="en-GB"/>
              <a:t>It is considered academic misconduct and has serious consequences</a:t>
            </a:r>
          </a:p>
          <a:p>
            <a:r>
              <a:rPr lang="en-GB"/>
              <a:t>It stops you from learning the real skills you need in business</a:t>
            </a:r>
          </a:p>
        </p:txBody>
      </p:sp>
    </p:spTree>
    <p:extLst>
      <p:ext uri="{BB962C8B-B14F-4D97-AF65-F5344CB8AC3E}">
        <p14:creationId xmlns:p14="http://schemas.microsoft.com/office/powerpoint/2010/main" val="3098111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EFAB8-9E48-63C7-0F4A-6827FDA60BF2}"/>
              </a:ext>
            </a:extLst>
          </p:cNvPr>
          <p:cNvSpPr>
            <a:spLocks noGrp="1"/>
          </p:cNvSpPr>
          <p:nvPr>
            <p:ph type="title"/>
          </p:nvPr>
        </p:nvSpPr>
        <p:spPr/>
        <p:txBody>
          <a:bodyPr/>
          <a:lstStyle/>
          <a:p>
            <a:r>
              <a:rPr lang="en-GB"/>
              <a:t>Why Do We Reference?</a:t>
            </a:r>
          </a:p>
        </p:txBody>
      </p:sp>
      <p:sp>
        <p:nvSpPr>
          <p:cNvPr id="3" name="Content Placeholder 2">
            <a:extLst>
              <a:ext uri="{FF2B5EF4-FFF2-40B4-BE49-F238E27FC236}">
                <a16:creationId xmlns:a16="http://schemas.microsoft.com/office/drawing/2014/main" id="{8CFB4E32-C3A7-F649-931C-B2FB428C7546}"/>
              </a:ext>
            </a:extLst>
          </p:cNvPr>
          <p:cNvSpPr>
            <a:spLocks noGrp="1"/>
          </p:cNvSpPr>
          <p:nvPr>
            <p:ph idx="1"/>
          </p:nvPr>
        </p:nvSpPr>
        <p:spPr/>
        <p:txBody>
          <a:bodyPr/>
          <a:lstStyle/>
          <a:p>
            <a:pPr marL="0" indent="0">
              <a:buNone/>
            </a:pPr>
            <a:r>
              <a:rPr lang="en-GB"/>
              <a:t>We reference because:</a:t>
            </a:r>
          </a:p>
          <a:p>
            <a:r>
              <a:rPr lang="en-GB"/>
              <a:t>We give credit to the original author</a:t>
            </a:r>
          </a:p>
          <a:p>
            <a:r>
              <a:rPr lang="en-GB"/>
              <a:t>We show evidence for our ideas</a:t>
            </a:r>
          </a:p>
          <a:p>
            <a:r>
              <a:rPr lang="en-GB"/>
              <a:t>We avoid plagiarism</a:t>
            </a:r>
          </a:p>
          <a:p>
            <a:r>
              <a:rPr lang="en-GB"/>
              <a:t>We build trust in our academic and business writing</a:t>
            </a:r>
          </a:p>
          <a:p>
            <a:endParaRPr lang="en-GB"/>
          </a:p>
        </p:txBody>
      </p:sp>
      <p:sp>
        <p:nvSpPr>
          <p:cNvPr id="5" name="Rectangle 4">
            <a:extLst>
              <a:ext uri="{FF2B5EF4-FFF2-40B4-BE49-F238E27FC236}">
                <a16:creationId xmlns:a16="http://schemas.microsoft.com/office/drawing/2014/main" id="{9B222003-3626-7DF4-5795-8B6EE0F1F2AD}"/>
              </a:ext>
            </a:extLst>
          </p:cNvPr>
          <p:cNvSpPr/>
          <p:nvPr/>
        </p:nvSpPr>
        <p:spPr>
          <a:xfrm>
            <a:off x="1709530" y="5032375"/>
            <a:ext cx="9867569" cy="1754326"/>
          </a:xfrm>
          <a:prstGeom prst="rect">
            <a:avLst/>
          </a:prstGeom>
          <a:noFill/>
        </p:spPr>
        <p:txBody>
          <a:bodyPr wrap="square" lIns="91440" tIns="45720" rIns="91440" bIns="45720">
            <a:spAutoFit/>
          </a:bodyPr>
          <a:lstStyle/>
          <a:p>
            <a:pPr algn="ctr"/>
            <a:r>
              <a:rPr lang="en-GB"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Referencing shows honesty and good practice.</a:t>
            </a:r>
          </a:p>
        </p:txBody>
      </p:sp>
    </p:spTree>
    <p:extLst>
      <p:ext uri="{BB962C8B-B14F-4D97-AF65-F5344CB8AC3E}">
        <p14:creationId xmlns:p14="http://schemas.microsoft.com/office/powerpoint/2010/main" val="3061954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8E2C4-AE8E-B8EB-A5BE-40D376A6D479}"/>
              </a:ext>
            </a:extLst>
          </p:cNvPr>
          <p:cNvSpPr>
            <a:spLocks noGrp="1"/>
          </p:cNvSpPr>
          <p:nvPr>
            <p:ph type="title"/>
          </p:nvPr>
        </p:nvSpPr>
        <p:spPr/>
        <p:txBody>
          <a:bodyPr/>
          <a:lstStyle/>
          <a:p>
            <a:r>
              <a:rPr lang="en-GB"/>
              <a:t>Giving Credit</a:t>
            </a:r>
          </a:p>
        </p:txBody>
      </p:sp>
      <p:sp>
        <p:nvSpPr>
          <p:cNvPr id="3" name="Content Placeholder 2">
            <a:extLst>
              <a:ext uri="{FF2B5EF4-FFF2-40B4-BE49-F238E27FC236}">
                <a16:creationId xmlns:a16="http://schemas.microsoft.com/office/drawing/2014/main" id="{23989B5B-836A-7AFE-138E-92673E7012B5}"/>
              </a:ext>
            </a:extLst>
          </p:cNvPr>
          <p:cNvSpPr>
            <a:spLocks noGrp="1"/>
          </p:cNvSpPr>
          <p:nvPr>
            <p:ph sz="half" idx="1"/>
          </p:nvPr>
        </p:nvSpPr>
        <p:spPr>
          <a:xfrm>
            <a:off x="1127124" y="1825625"/>
            <a:ext cx="4120737" cy="4351338"/>
          </a:xfrm>
        </p:spPr>
        <p:txBody>
          <a:bodyPr>
            <a:normAutofit/>
          </a:bodyPr>
          <a:lstStyle/>
          <a:p>
            <a:pPr marL="0" indent="0">
              <a:buNone/>
            </a:pPr>
            <a:r>
              <a:rPr lang="en-GB"/>
              <a:t>Giving credit means:</a:t>
            </a:r>
          </a:p>
          <a:p>
            <a:r>
              <a:rPr lang="en-GB"/>
              <a:t>Showing the reader the source of your information</a:t>
            </a:r>
          </a:p>
          <a:p>
            <a:r>
              <a:rPr lang="en-GB"/>
              <a:t>Making your work more trustworthy</a:t>
            </a:r>
          </a:p>
          <a:p>
            <a:endParaRPr lang="en-GB"/>
          </a:p>
        </p:txBody>
      </p:sp>
      <p:pic>
        <p:nvPicPr>
          <p:cNvPr id="6" name="Content Placeholder 5">
            <a:extLst>
              <a:ext uri="{FF2B5EF4-FFF2-40B4-BE49-F238E27FC236}">
                <a16:creationId xmlns:a16="http://schemas.microsoft.com/office/drawing/2014/main" id="{692ECFA3-2A05-112F-118D-1FE3A4B6C9D5}"/>
              </a:ext>
            </a:extLst>
          </p:cNvPr>
          <p:cNvPicPr>
            <a:picLocks noGrp="1" noChangeAspect="1"/>
          </p:cNvPicPr>
          <p:nvPr>
            <p:ph sz="half" idx="2"/>
          </p:nvPr>
        </p:nvPicPr>
        <p:blipFill>
          <a:blip r:embed="rId3"/>
          <a:stretch>
            <a:fillRect/>
          </a:stretch>
        </p:blipFill>
        <p:spPr>
          <a:xfrm>
            <a:off x="5061558" y="2487889"/>
            <a:ext cx="7071470" cy="1325562"/>
          </a:xfrm>
          <a:prstGeom prst="rect">
            <a:avLst/>
          </a:prstGeom>
        </p:spPr>
      </p:pic>
      <p:cxnSp>
        <p:nvCxnSpPr>
          <p:cNvPr id="8" name="Straight Connector 7">
            <a:extLst>
              <a:ext uri="{FF2B5EF4-FFF2-40B4-BE49-F238E27FC236}">
                <a16:creationId xmlns:a16="http://schemas.microsoft.com/office/drawing/2014/main" id="{F1AC6661-1B7C-8305-CB59-2412981C7C79}"/>
              </a:ext>
            </a:extLst>
          </p:cNvPr>
          <p:cNvCxnSpPr/>
          <p:nvPr/>
        </p:nvCxnSpPr>
        <p:spPr>
          <a:xfrm>
            <a:off x="5510254" y="3021496"/>
            <a:ext cx="2003729" cy="0"/>
          </a:xfrm>
          <a:prstGeom prst="line">
            <a:avLst/>
          </a:prstGeom>
          <a:ln w="38100"/>
        </p:spPr>
        <p:style>
          <a:lnRef idx="1">
            <a:schemeClr val="accent6"/>
          </a:lnRef>
          <a:fillRef idx="0">
            <a:schemeClr val="accent6"/>
          </a:fillRef>
          <a:effectRef idx="0">
            <a:schemeClr val="accent6"/>
          </a:effectRef>
          <a:fontRef idx="minor">
            <a:schemeClr val="tx1"/>
          </a:fontRef>
        </p:style>
      </p:cxnSp>
      <p:cxnSp>
        <p:nvCxnSpPr>
          <p:cNvPr id="9" name="Straight Connector 8">
            <a:extLst>
              <a:ext uri="{FF2B5EF4-FFF2-40B4-BE49-F238E27FC236}">
                <a16:creationId xmlns:a16="http://schemas.microsoft.com/office/drawing/2014/main" id="{D9C5707E-7906-3E23-603C-A0F3DE4EE3F6}"/>
              </a:ext>
            </a:extLst>
          </p:cNvPr>
          <p:cNvCxnSpPr/>
          <p:nvPr/>
        </p:nvCxnSpPr>
        <p:spPr>
          <a:xfrm>
            <a:off x="5510253" y="3398520"/>
            <a:ext cx="2003729" cy="0"/>
          </a:xfrm>
          <a:prstGeom prst="line">
            <a:avLst/>
          </a:prstGeom>
          <a:ln w="38100"/>
        </p:spPr>
        <p:style>
          <a:lnRef idx="1">
            <a:schemeClr val="accent6"/>
          </a:lnRef>
          <a:fillRef idx="0">
            <a:schemeClr val="accent6"/>
          </a:fillRef>
          <a:effectRef idx="0">
            <a:schemeClr val="accent6"/>
          </a:effectRef>
          <a:fontRef idx="minor">
            <a:schemeClr val="tx1"/>
          </a:fontRef>
        </p:style>
      </p:cxnSp>
    </p:spTree>
    <p:extLst>
      <p:ext uri="{BB962C8B-B14F-4D97-AF65-F5344CB8AC3E}">
        <p14:creationId xmlns:p14="http://schemas.microsoft.com/office/powerpoint/2010/main" val="1314600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1000"/>
                                        <p:tgtEl>
                                          <p:spTgt spid="9"/>
                                        </p:tgtEl>
                                      </p:cBhvr>
                                    </p:animEffect>
                                    <p:anim calcmode="lin" valueType="num">
                                      <p:cBhvr>
                                        <p:cTn id="18" dur="1000" fill="hold"/>
                                        <p:tgtEl>
                                          <p:spTgt spid="9"/>
                                        </p:tgtEl>
                                        <p:attrNameLst>
                                          <p:attrName>ppt_x</p:attrName>
                                        </p:attrNameLst>
                                      </p:cBhvr>
                                      <p:tavLst>
                                        <p:tav tm="0">
                                          <p:val>
                                            <p:strVal val="#ppt_x"/>
                                          </p:val>
                                        </p:tav>
                                        <p:tav tm="100000">
                                          <p:val>
                                            <p:strVal val="#ppt_x"/>
                                          </p:val>
                                        </p:tav>
                                      </p:tavLst>
                                    </p:anim>
                                    <p:anim calcmode="lin" valueType="num">
                                      <p:cBhvr>
                                        <p:cTn id="1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6AF66-F8B6-23CC-8BF6-1FE559A96699}"/>
              </a:ext>
            </a:extLst>
          </p:cNvPr>
          <p:cNvSpPr>
            <a:spLocks noGrp="1"/>
          </p:cNvSpPr>
          <p:nvPr>
            <p:ph type="ctrTitle"/>
          </p:nvPr>
        </p:nvSpPr>
        <p:spPr/>
        <p:txBody>
          <a:bodyPr/>
          <a:lstStyle/>
          <a:p>
            <a:r>
              <a:rPr lang="en-GB"/>
              <a:t>Paraphrase vs. Copy</a:t>
            </a:r>
          </a:p>
        </p:txBody>
      </p:sp>
      <p:sp>
        <p:nvSpPr>
          <p:cNvPr id="3" name="Subtitle 2">
            <a:extLst>
              <a:ext uri="{FF2B5EF4-FFF2-40B4-BE49-F238E27FC236}">
                <a16:creationId xmlns:a16="http://schemas.microsoft.com/office/drawing/2014/main" id="{E7916C71-1D1B-4C95-F0A1-C39ACC22F393}"/>
              </a:ext>
            </a:extLst>
          </p:cNvPr>
          <p:cNvSpPr>
            <a:spLocks noGrp="1"/>
          </p:cNvSpPr>
          <p:nvPr>
            <p:ph type="subTitle" idx="1"/>
          </p:nvPr>
        </p:nvSpPr>
        <p:spPr/>
        <p:txBody>
          <a:bodyPr/>
          <a:lstStyle/>
          <a:p>
            <a:endParaRPr lang="en-GB"/>
          </a:p>
        </p:txBody>
      </p:sp>
      <p:pic>
        <p:nvPicPr>
          <p:cNvPr id="5" name="Picture Placeholder 4" descr="A pattern of small pumpkins&#10;&#10;AI-generated content may be incorrect.">
            <a:extLst>
              <a:ext uri="{FF2B5EF4-FFF2-40B4-BE49-F238E27FC236}">
                <a16:creationId xmlns:a16="http://schemas.microsoft.com/office/drawing/2014/main" id="{615C6631-C02C-05D3-BF91-B69A61F0B86E}"/>
              </a:ext>
            </a:extLst>
          </p:cNvPr>
          <p:cNvPicPr>
            <a:picLocks noGrp="1" noChangeAspect="1"/>
          </p:cNvPicPr>
          <p:nvPr>
            <p:ph type="pic" sz="quarter" idx="10"/>
          </p:nvPr>
        </p:nvPicPr>
        <p:blipFill>
          <a:blip r:embed="rId2"/>
          <a:srcRect l="11146" r="11146"/>
          <a:stretch/>
        </p:blipFill>
        <p:spPr>
          <a:prstGeom prst="rect">
            <a:avLst/>
          </a:prstGeom>
        </p:spPr>
      </p:pic>
    </p:spTree>
    <p:extLst>
      <p:ext uri="{BB962C8B-B14F-4D97-AF65-F5344CB8AC3E}">
        <p14:creationId xmlns:p14="http://schemas.microsoft.com/office/powerpoint/2010/main" val="1195948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2D8FD-FEBD-30B3-A4E9-A2D3DD35F5F6}"/>
              </a:ext>
            </a:extLst>
          </p:cNvPr>
          <p:cNvSpPr>
            <a:spLocks noGrp="1"/>
          </p:cNvSpPr>
          <p:nvPr>
            <p:ph type="title"/>
          </p:nvPr>
        </p:nvSpPr>
        <p:spPr/>
        <p:txBody>
          <a:bodyPr/>
          <a:lstStyle/>
          <a:p>
            <a:r>
              <a:rPr lang="en-GB"/>
              <a:t>Paraphrase vs Copy</a:t>
            </a:r>
          </a:p>
        </p:txBody>
      </p:sp>
      <p:sp>
        <p:nvSpPr>
          <p:cNvPr id="3" name="Content Placeholder 2">
            <a:extLst>
              <a:ext uri="{FF2B5EF4-FFF2-40B4-BE49-F238E27FC236}">
                <a16:creationId xmlns:a16="http://schemas.microsoft.com/office/drawing/2014/main" id="{A3EE2593-78E0-61AF-F7EF-161D2EF50EE0}"/>
              </a:ext>
            </a:extLst>
          </p:cNvPr>
          <p:cNvSpPr>
            <a:spLocks noGrp="1"/>
          </p:cNvSpPr>
          <p:nvPr>
            <p:ph sz="half" idx="1"/>
          </p:nvPr>
        </p:nvSpPr>
        <p:spPr/>
        <p:txBody>
          <a:bodyPr vert="horz" lIns="91440" tIns="45720" rIns="91440" bIns="45720" rtlCol="0" anchor="t">
            <a:normAutofit fontScale="92500" lnSpcReduction="10000"/>
          </a:bodyPr>
          <a:lstStyle/>
          <a:p>
            <a:pPr marL="0" indent="0">
              <a:buNone/>
            </a:pPr>
            <a:r>
              <a:rPr lang="en-GB" b="1"/>
              <a:t>What is copying?</a:t>
            </a:r>
          </a:p>
          <a:p>
            <a:r>
              <a:rPr lang="en-GB"/>
              <a:t>Using the same words as the original text</a:t>
            </a:r>
          </a:p>
          <a:p>
            <a:r>
              <a:rPr lang="en-GB"/>
              <a:t>Not changing the order or structure</a:t>
            </a:r>
          </a:p>
          <a:p>
            <a:r>
              <a:rPr lang="en-GB"/>
              <a:t>This is called </a:t>
            </a:r>
            <a:r>
              <a:rPr lang="en-GB" b="1"/>
              <a:t>quoting</a:t>
            </a:r>
            <a:r>
              <a:rPr lang="en-GB"/>
              <a:t> and must always be in “”</a:t>
            </a:r>
          </a:p>
          <a:p>
            <a:r>
              <a:rPr lang="en-GB">
                <a:ea typeface="+mn-lt"/>
                <a:cs typeface="+mn-lt"/>
              </a:rPr>
              <a:t>Quotes are there for </a:t>
            </a:r>
            <a:r>
              <a:rPr lang="en-GB" b="1">
                <a:ea typeface="+mn-lt"/>
                <a:cs typeface="+mn-lt"/>
              </a:rPr>
              <a:t>IMPACT. </a:t>
            </a:r>
            <a:r>
              <a:rPr lang="en-GB">
                <a:ea typeface="+mn-lt"/>
                <a:cs typeface="+mn-lt"/>
              </a:rPr>
              <a:t> Use your own words most of the time </a:t>
            </a:r>
          </a:p>
          <a:p>
            <a:endParaRPr lang="en-GB"/>
          </a:p>
        </p:txBody>
      </p:sp>
      <p:sp>
        <p:nvSpPr>
          <p:cNvPr id="4" name="Content Placeholder 3">
            <a:extLst>
              <a:ext uri="{FF2B5EF4-FFF2-40B4-BE49-F238E27FC236}">
                <a16:creationId xmlns:a16="http://schemas.microsoft.com/office/drawing/2014/main" id="{333B1A03-7A30-09B4-6FF3-8305B743D969}"/>
              </a:ext>
            </a:extLst>
          </p:cNvPr>
          <p:cNvSpPr>
            <a:spLocks noGrp="1"/>
          </p:cNvSpPr>
          <p:nvPr>
            <p:ph sz="half" idx="2"/>
          </p:nvPr>
        </p:nvSpPr>
        <p:spPr/>
        <p:txBody>
          <a:bodyPr>
            <a:normAutofit fontScale="92500" lnSpcReduction="10000"/>
          </a:bodyPr>
          <a:lstStyle/>
          <a:p>
            <a:pPr marL="0" indent="0">
              <a:buNone/>
            </a:pPr>
            <a:r>
              <a:rPr lang="en-GB" b="1"/>
              <a:t>What is paraphrasing?</a:t>
            </a:r>
          </a:p>
          <a:p>
            <a:r>
              <a:rPr lang="en-GB"/>
              <a:t>Using your own words</a:t>
            </a:r>
          </a:p>
          <a:p>
            <a:r>
              <a:rPr lang="en-GB"/>
              <a:t>Keeping the same meaning</a:t>
            </a:r>
          </a:p>
          <a:p>
            <a:r>
              <a:rPr lang="en-GB"/>
              <a:t>Making the idea clearer for you</a:t>
            </a:r>
          </a:p>
          <a:p>
            <a:r>
              <a:rPr lang="en-GB"/>
              <a:t>Providing a reference to show where you got the information or idea from</a:t>
            </a:r>
          </a:p>
          <a:p>
            <a:endParaRPr lang="en-GB"/>
          </a:p>
        </p:txBody>
      </p:sp>
    </p:spTree>
    <p:extLst>
      <p:ext uri="{BB962C8B-B14F-4D97-AF65-F5344CB8AC3E}">
        <p14:creationId xmlns:p14="http://schemas.microsoft.com/office/powerpoint/2010/main" val="3524525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71FE-C337-AEA9-1668-06D5B3F67897}"/>
              </a:ext>
            </a:extLst>
          </p:cNvPr>
          <p:cNvSpPr>
            <a:spLocks noGrp="1"/>
          </p:cNvSpPr>
          <p:nvPr>
            <p:ph type="title"/>
          </p:nvPr>
        </p:nvSpPr>
        <p:spPr>
          <a:xfrm>
            <a:off x="1127125" y="690"/>
            <a:ext cx="10226674" cy="1325563"/>
          </a:xfrm>
        </p:spPr>
        <p:txBody>
          <a:bodyPr/>
          <a:lstStyle/>
          <a:p>
            <a:r>
              <a:rPr lang="en-GB"/>
              <a:t>Example</a:t>
            </a:r>
          </a:p>
        </p:txBody>
      </p:sp>
      <p:sp>
        <p:nvSpPr>
          <p:cNvPr id="3" name="Content Placeholder 2">
            <a:extLst>
              <a:ext uri="{FF2B5EF4-FFF2-40B4-BE49-F238E27FC236}">
                <a16:creationId xmlns:a16="http://schemas.microsoft.com/office/drawing/2014/main" id="{EB5628F0-6D99-0C82-7046-43922BEC3CD3}"/>
              </a:ext>
            </a:extLst>
          </p:cNvPr>
          <p:cNvSpPr>
            <a:spLocks noGrp="1"/>
          </p:cNvSpPr>
          <p:nvPr>
            <p:ph idx="1"/>
          </p:nvPr>
        </p:nvSpPr>
        <p:spPr>
          <a:xfrm>
            <a:off x="1127124" y="1345235"/>
            <a:ext cx="10673936" cy="5386662"/>
          </a:xfrm>
        </p:spPr>
        <p:txBody>
          <a:bodyPr vert="horz" lIns="91440" tIns="45720" rIns="91440" bIns="45720" rtlCol="0" anchor="t">
            <a:normAutofit fontScale="92500" lnSpcReduction="20000"/>
          </a:bodyPr>
          <a:lstStyle/>
          <a:p>
            <a:pPr marL="0" indent="0">
              <a:buNone/>
            </a:pPr>
            <a:r>
              <a:rPr lang="en-GB" sz="3900" b="1"/>
              <a:t>Original from article: </a:t>
            </a:r>
            <a:r>
              <a:rPr lang="en-GB" sz="3900"/>
              <a:t>“Tesla had a difficult year for several reasons. Some customers did not like the new car models.”</a:t>
            </a:r>
            <a:endParaRPr lang="en-US" sz="3900"/>
          </a:p>
          <a:p>
            <a:pPr marL="0" indent="0">
              <a:buNone/>
            </a:pPr>
            <a:endParaRPr lang="en-GB" sz="3900"/>
          </a:p>
          <a:p>
            <a:r>
              <a:rPr lang="en-GB"/>
              <a:t> </a:t>
            </a:r>
            <a:r>
              <a:rPr lang="en-GB" b="1"/>
              <a:t>Copied directly </a:t>
            </a:r>
            <a:r>
              <a:rPr lang="en-GB" sz="4000" b="1"/>
              <a:t>without source or “” </a:t>
            </a:r>
            <a:r>
              <a:rPr lang="en-GB" b="1"/>
              <a:t>(NOT OK!):  </a:t>
            </a:r>
            <a:r>
              <a:rPr lang="en-GB"/>
              <a:t>Tesla had a difficult year for several reasons. Some customers did not like the new car models.</a:t>
            </a:r>
          </a:p>
          <a:p>
            <a:r>
              <a:rPr lang="en-GB" b="1"/>
              <a:t>Paraphrased (OK!)</a:t>
            </a:r>
            <a:r>
              <a:rPr lang="en-GB"/>
              <a:t>: Tesla struggled this year because people were unhappy with the new designs (Practice With News, 2026).</a:t>
            </a:r>
          </a:p>
          <a:p>
            <a:r>
              <a:rPr lang="en-GB" b="1"/>
              <a:t>Direct Citation</a:t>
            </a:r>
            <a:r>
              <a:rPr lang="en-GB"/>
              <a:t> (copied WITH source) </a:t>
            </a:r>
            <a:r>
              <a:rPr lang="en-GB" b="1"/>
              <a:t>(OK!)</a:t>
            </a:r>
            <a:r>
              <a:rPr lang="en-GB"/>
              <a:t>: "</a:t>
            </a:r>
            <a:r>
              <a:rPr lang="en-GB" b="1"/>
              <a:t> </a:t>
            </a:r>
            <a:r>
              <a:rPr lang="en-GB"/>
              <a:t>“Tesla had a difficult year for several reasons. Some customers did not like the new car models" (Practice With News, 2026).</a:t>
            </a:r>
          </a:p>
          <a:p>
            <a:endParaRPr lang="en-GB"/>
          </a:p>
          <a:p>
            <a:endParaRPr lang="en-GB"/>
          </a:p>
          <a:p>
            <a:endParaRPr lang="en-GB"/>
          </a:p>
        </p:txBody>
      </p:sp>
      <p:cxnSp>
        <p:nvCxnSpPr>
          <p:cNvPr id="7" name="Straight Connector 6">
            <a:extLst>
              <a:ext uri="{FF2B5EF4-FFF2-40B4-BE49-F238E27FC236}">
                <a16:creationId xmlns:a16="http://schemas.microsoft.com/office/drawing/2014/main" id="{D102D5ED-8302-5CA5-A000-3732F4E4B293}"/>
              </a:ext>
            </a:extLst>
          </p:cNvPr>
          <p:cNvCxnSpPr/>
          <p:nvPr/>
        </p:nvCxnSpPr>
        <p:spPr>
          <a:xfrm>
            <a:off x="9096292" y="5581816"/>
            <a:ext cx="1518699" cy="0"/>
          </a:xfrm>
          <a:prstGeom prst="line">
            <a:avLst/>
          </a:prstGeom>
          <a:ln w="38100"/>
        </p:spPr>
        <p:style>
          <a:lnRef idx="3">
            <a:schemeClr val="accent6"/>
          </a:lnRef>
          <a:fillRef idx="0">
            <a:schemeClr val="accent6"/>
          </a:fillRef>
          <a:effectRef idx="2">
            <a:schemeClr val="accent6"/>
          </a:effectRef>
          <a:fontRef idx="minor">
            <a:schemeClr val="tx1"/>
          </a:fontRef>
        </p:style>
      </p:cxnSp>
      <p:cxnSp>
        <p:nvCxnSpPr>
          <p:cNvPr id="8" name="Straight Connector 7">
            <a:extLst>
              <a:ext uri="{FF2B5EF4-FFF2-40B4-BE49-F238E27FC236}">
                <a16:creationId xmlns:a16="http://schemas.microsoft.com/office/drawing/2014/main" id="{C1A25236-A5AA-4037-4B79-42AAEF5DEE84}"/>
              </a:ext>
            </a:extLst>
          </p:cNvPr>
          <p:cNvCxnSpPr>
            <a:cxnSpLocks/>
          </p:cNvCxnSpPr>
          <p:nvPr/>
        </p:nvCxnSpPr>
        <p:spPr>
          <a:xfrm>
            <a:off x="1440511" y="6170337"/>
            <a:ext cx="3258710" cy="6626"/>
          </a:xfrm>
          <a:prstGeom prst="line">
            <a:avLst/>
          </a:prstGeom>
          <a:ln w="38100"/>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1084775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C241D-F1CE-04FF-168E-A98809AA9BB4}"/>
              </a:ext>
            </a:extLst>
          </p:cNvPr>
          <p:cNvSpPr>
            <a:spLocks noGrp="1"/>
          </p:cNvSpPr>
          <p:nvPr>
            <p:ph type="ctrTitle"/>
          </p:nvPr>
        </p:nvSpPr>
        <p:spPr/>
        <p:txBody>
          <a:bodyPr/>
          <a:lstStyle/>
          <a:p>
            <a:r>
              <a:rPr lang="en-GB"/>
              <a:t>Evidence and References</a:t>
            </a:r>
          </a:p>
        </p:txBody>
      </p:sp>
      <p:pic>
        <p:nvPicPr>
          <p:cNvPr id="6" name="Picture Placeholder 5" descr="Black fingerprints with one red fingerprint">
            <a:extLst>
              <a:ext uri="{FF2B5EF4-FFF2-40B4-BE49-F238E27FC236}">
                <a16:creationId xmlns:a16="http://schemas.microsoft.com/office/drawing/2014/main" id="{79C03D88-7DA6-25A6-9F4F-95EF67E8587C}"/>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11161" r="11161"/>
          <a:stretch/>
        </p:blipFill>
        <p:spPr/>
      </p:pic>
      <p:sp>
        <p:nvSpPr>
          <p:cNvPr id="5" name="Subtitle 4">
            <a:extLst>
              <a:ext uri="{FF2B5EF4-FFF2-40B4-BE49-F238E27FC236}">
                <a16:creationId xmlns:a16="http://schemas.microsoft.com/office/drawing/2014/main" id="{8B23F4BA-66C6-9ECE-8202-31AB313F819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76191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A0EAD-CF06-DAD3-8C39-E73C7C5BA277}"/>
              </a:ext>
            </a:extLst>
          </p:cNvPr>
          <p:cNvSpPr>
            <a:spLocks noGrp="1"/>
          </p:cNvSpPr>
          <p:nvPr>
            <p:ph type="title"/>
          </p:nvPr>
        </p:nvSpPr>
        <p:spPr/>
        <p:txBody>
          <a:bodyPr/>
          <a:lstStyle/>
          <a:p>
            <a:r>
              <a:rPr lang="en-GB"/>
              <a:t>Where Do We Need Evidence?</a:t>
            </a:r>
          </a:p>
        </p:txBody>
      </p:sp>
      <p:sp>
        <p:nvSpPr>
          <p:cNvPr id="3" name="Content Placeholder 2">
            <a:extLst>
              <a:ext uri="{FF2B5EF4-FFF2-40B4-BE49-F238E27FC236}">
                <a16:creationId xmlns:a16="http://schemas.microsoft.com/office/drawing/2014/main" id="{635FA74E-3511-07CC-C9FF-74526134ECBD}"/>
              </a:ext>
            </a:extLst>
          </p:cNvPr>
          <p:cNvSpPr>
            <a:spLocks noGrp="1"/>
          </p:cNvSpPr>
          <p:nvPr>
            <p:ph sz="half" idx="1"/>
          </p:nvPr>
        </p:nvSpPr>
        <p:spPr/>
        <p:txBody>
          <a:bodyPr>
            <a:normAutofit fontScale="92500" lnSpcReduction="20000"/>
          </a:bodyPr>
          <a:lstStyle/>
          <a:p>
            <a:pPr marL="0" indent="0">
              <a:buNone/>
            </a:pPr>
            <a:r>
              <a:rPr lang="en-GB" b="1"/>
              <a:t>We use evidence when we want to:</a:t>
            </a:r>
          </a:p>
          <a:p>
            <a:r>
              <a:rPr lang="en-GB"/>
              <a:t>Support an idea</a:t>
            </a:r>
          </a:p>
          <a:p>
            <a:r>
              <a:rPr lang="en-GB"/>
              <a:t>Explain a point clearly</a:t>
            </a:r>
          </a:p>
          <a:p>
            <a:r>
              <a:rPr lang="en-GB"/>
              <a:t>Show that information is true</a:t>
            </a:r>
          </a:p>
          <a:p>
            <a:r>
              <a:rPr lang="en-GB"/>
              <a:t>Help people trust our writing</a:t>
            </a:r>
          </a:p>
          <a:p>
            <a:r>
              <a:rPr lang="en-GB"/>
              <a:t>Make good business decisions</a:t>
            </a:r>
          </a:p>
          <a:p>
            <a:endParaRPr lang="en-GB"/>
          </a:p>
        </p:txBody>
      </p:sp>
      <p:sp>
        <p:nvSpPr>
          <p:cNvPr id="4" name="Content Placeholder 3">
            <a:extLst>
              <a:ext uri="{FF2B5EF4-FFF2-40B4-BE49-F238E27FC236}">
                <a16:creationId xmlns:a16="http://schemas.microsoft.com/office/drawing/2014/main" id="{8F61B846-820F-E2C6-DFE9-3B99F79452E6}"/>
              </a:ext>
            </a:extLst>
          </p:cNvPr>
          <p:cNvSpPr>
            <a:spLocks noGrp="1"/>
          </p:cNvSpPr>
          <p:nvPr>
            <p:ph sz="half" idx="2"/>
          </p:nvPr>
        </p:nvSpPr>
        <p:spPr/>
        <p:txBody>
          <a:bodyPr>
            <a:normAutofit fontScale="92500" lnSpcReduction="20000"/>
          </a:bodyPr>
          <a:lstStyle/>
          <a:p>
            <a:pPr marL="0" indent="0">
              <a:buNone/>
            </a:pPr>
            <a:r>
              <a:rPr lang="en-GB" b="1"/>
              <a:t>Examples</a:t>
            </a:r>
          </a:p>
          <a:p>
            <a:r>
              <a:rPr lang="en-GB"/>
              <a:t>Using data from a report</a:t>
            </a:r>
          </a:p>
          <a:p>
            <a:r>
              <a:rPr lang="en-GB"/>
              <a:t>Using facts from a news article</a:t>
            </a:r>
          </a:p>
          <a:p>
            <a:r>
              <a:rPr lang="en-GB"/>
              <a:t>Using ideas from a book or website</a:t>
            </a:r>
          </a:p>
          <a:p>
            <a:endParaRPr lang="en-GB"/>
          </a:p>
        </p:txBody>
      </p:sp>
    </p:spTree>
    <p:extLst>
      <p:ext uri="{BB962C8B-B14F-4D97-AF65-F5344CB8AC3E}">
        <p14:creationId xmlns:p14="http://schemas.microsoft.com/office/powerpoint/2010/main" val="3765123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AA6EAA-267A-E28A-A6CE-CDB03CBA2F3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CFB17C7-8364-FA3A-F07E-4F19EAA7076D}"/>
              </a:ext>
            </a:extLst>
          </p:cNvPr>
          <p:cNvSpPr>
            <a:spLocks noGrp="1"/>
          </p:cNvSpPr>
          <p:nvPr>
            <p:ph type="title"/>
          </p:nvPr>
        </p:nvSpPr>
        <p:spPr/>
        <p:txBody>
          <a:bodyPr/>
          <a:lstStyle/>
          <a:p>
            <a:r>
              <a:rPr lang="en-GB"/>
              <a:t>Do we need a Reference here?</a:t>
            </a:r>
            <a:endParaRPr lang="en-US"/>
          </a:p>
        </p:txBody>
      </p:sp>
      <p:sp>
        <p:nvSpPr>
          <p:cNvPr id="5" name="Content Placeholder 4">
            <a:extLst>
              <a:ext uri="{FF2B5EF4-FFF2-40B4-BE49-F238E27FC236}">
                <a16:creationId xmlns:a16="http://schemas.microsoft.com/office/drawing/2014/main" id="{E9F20C83-5424-485D-D27D-6A534F291859}"/>
              </a:ext>
            </a:extLst>
          </p:cNvPr>
          <p:cNvSpPr>
            <a:spLocks noGrp="1"/>
          </p:cNvSpPr>
          <p:nvPr>
            <p:ph idx="1"/>
          </p:nvPr>
        </p:nvSpPr>
        <p:spPr/>
        <p:txBody>
          <a:bodyPr/>
          <a:lstStyle/>
          <a:p>
            <a:r>
              <a:rPr lang="en-GB"/>
              <a:t>Let’s go to VEVOX</a:t>
            </a:r>
          </a:p>
          <a:p>
            <a:endParaRPr lang="en-GB"/>
          </a:p>
          <a:p>
            <a:endParaRPr lang="en-GB"/>
          </a:p>
          <a:p>
            <a:endParaRPr lang="en-GB"/>
          </a:p>
          <a:p>
            <a:endParaRPr lang="en-GB"/>
          </a:p>
          <a:p>
            <a:endParaRPr lang="en-GB"/>
          </a:p>
        </p:txBody>
      </p:sp>
      <p:pic>
        <p:nvPicPr>
          <p:cNvPr id="2" name="Picture 1">
            <a:hlinkClick r:id="rId3"/>
            <a:extLst>
              <a:ext uri="{FF2B5EF4-FFF2-40B4-BE49-F238E27FC236}">
                <a16:creationId xmlns:a16="http://schemas.microsoft.com/office/drawing/2014/main" id="{3C89FD36-3512-B75C-E274-AB2446EF303E}"/>
              </a:ext>
            </a:extLst>
          </p:cNvPr>
          <p:cNvPicPr>
            <a:picLocks noChangeAspect="1"/>
          </p:cNvPicPr>
          <p:nvPr/>
        </p:nvPicPr>
        <p:blipFill>
          <a:blip r:embed="rId4"/>
          <a:stretch>
            <a:fillRect/>
          </a:stretch>
        </p:blipFill>
        <p:spPr>
          <a:xfrm>
            <a:off x="3733800" y="2947987"/>
            <a:ext cx="4724400" cy="962025"/>
          </a:xfrm>
          <a:prstGeom prst="rect">
            <a:avLst/>
          </a:prstGeom>
        </p:spPr>
      </p:pic>
    </p:spTree>
    <p:extLst>
      <p:ext uri="{BB962C8B-B14F-4D97-AF65-F5344CB8AC3E}">
        <p14:creationId xmlns:p14="http://schemas.microsoft.com/office/powerpoint/2010/main" val="1635162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531B6-9905-4AD7-F1F9-1DD50E9D495F}"/>
              </a:ext>
            </a:extLst>
          </p:cNvPr>
          <p:cNvSpPr>
            <a:spLocks noGrp="1"/>
          </p:cNvSpPr>
          <p:nvPr>
            <p:ph type="title"/>
          </p:nvPr>
        </p:nvSpPr>
        <p:spPr/>
        <p:txBody>
          <a:bodyPr/>
          <a:lstStyle/>
          <a:p>
            <a:r>
              <a:rPr lang="en-GB"/>
              <a:t>In‑text Citation vs Reference List</a:t>
            </a:r>
          </a:p>
        </p:txBody>
      </p:sp>
      <p:sp>
        <p:nvSpPr>
          <p:cNvPr id="3" name="Content Placeholder 2">
            <a:extLst>
              <a:ext uri="{FF2B5EF4-FFF2-40B4-BE49-F238E27FC236}">
                <a16:creationId xmlns:a16="http://schemas.microsoft.com/office/drawing/2014/main" id="{91660A2A-05C1-6531-5CF2-3D63959AA19E}"/>
              </a:ext>
            </a:extLst>
          </p:cNvPr>
          <p:cNvSpPr>
            <a:spLocks noGrp="1"/>
          </p:cNvSpPr>
          <p:nvPr>
            <p:ph sz="half" idx="1"/>
          </p:nvPr>
        </p:nvSpPr>
        <p:spPr/>
        <p:txBody>
          <a:bodyPr>
            <a:normAutofit/>
          </a:bodyPr>
          <a:lstStyle/>
          <a:p>
            <a:pPr marL="0" indent="0">
              <a:buNone/>
            </a:pPr>
            <a:r>
              <a:rPr lang="en-GB" b="1"/>
              <a:t>In‑text Citation</a:t>
            </a:r>
          </a:p>
          <a:p>
            <a:r>
              <a:rPr lang="en-GB"/>
              <a:t>A short note inside your sentence</a:t>
            </a:r>
          </a:p>
          <a:p>
            <a:r>
              <a:rPr lang="en-GB"/>
              <a:t>Shows where the idea came from</a:t>
            </a:r>
          </a:p>
          <a:p>
            <a:r>
              <a:rPr lang="en-GB"/>
              <a:t>Format: (Author, Year)</a:t>
            </a:r>
          </a:p>
          <a:p>
            <a:r>
              <a:rPr lang="en-GB"/>
              <a:t>Example: (Practice With News, 2026)</a:t>
            </a:r>
          </a:p>
          <a:p>
            <a:endParaRPr lang="en-GB"/>
          </a:p>
        </p:txBody>
      </p:sp>
      <p:sp>
        <p:nvSpPr>
          <p:cNvPr id="4" name="Content Placeholder 3">
            <a:extLst>
              <a:ext uri="{FF2B5EF4-FFF2-40B4-BE49-F238E27FC236}">
                <a16:creationId xmlns:a16="http://schemas.microsoft.com/office/drawing/2014/main" id="{A0BDFA07-62C2-E78A-2A87-01D36BF994EB}"/>
              </a:ext>
            </a:extLst>
          </p:cNvPr>
          <p:cNvSpPr>
            <a:spLocks noGrp="1"/>
          </p:cNvSpPr>
          <p:nvPr>
            <p:ph sz="half" idx="2"/>
          </p:nvPr>
        </p:nvSpPr>
        <p:spPr/>
        <p:txBody>
          <a:bodyPr vert="horz" lIns="91440" tIns="45720" rIns="91440" bIns="45720" rtlCol="0" anchor="t">
            <a:normAutofit/>
          </a:bodyPr>
          <a:lstStyle/>
          <a:p>
            <a:pPr marL="0" indent="0">
              <a:buNone/>
            </a:pPr>
            <a:r>
              <a:rPr lang="en-GB" b="1"/>
              <a:t>Reference list</a:t>
            </a:r>
          </a:p>
          <a:p>
            <a:r>
              <a:rPr lang="en-GB"/>
              <a:t>A full list of all sources you used</a:t>
            </a:r>
          </a:p>
          <a:p>
            <a:r>
              <a:rPr lang="en-GB"/>
              <a:t>Goes at the end of your work</a:t>
            </a:r>
          </a:p>
          <a:p>
            <a:r>
              <a:rPr lang="en-GB"/>
              <a:t>Includes full details</a:t>
            </a:r>
          </a:p>
          <a:p>
            <a:r>
              <a:rPr lang="en-GB"/>
              <a:t>Lets the reader find the source again</a:t>
            </a:r>
          </a:p>
          <a:p>
            <a:endParaRPr lang="en-GB"/>
          </a:p>
        </p:txBody>
      </p:sp>
      <p:sp>
        <p:nvSpPr>
          <p:cNvPr id="5" name="Rectangle 4">
            <a:extLst>
              <a:ext uri="{FF2B5EF4-FFF2-40B4-BE49-F238E27FC236}">
                <a16:creationId xmlns:a16="http://schemas.microsoft.com/office/drawing/2014/main" id="{3E2FC8B1-8E8D-EFA5-D638-2F0C7AE337A0}"/>
              </a:ext>
            </a:extLst>
          </p:cNvPr>
          <p:cNvSpPr/>
          <p:nvPr/>
        </p:nvSpPr>
        <p:spPr>
          <a:xfrm>
            <a:off x="1336560" y="5957957"/>
            <a:ext cx="10959201" cy="707886"/>
          </a:xfrm>
          <a:prstGeom prst="rect">
            <a:avLst/>
          </a:prstGeom>
          <a:noFill/>
        </p:spPr>
        <p:txBody>
          <a:bodyPr wrap="square" lIns="91440" tIns="45720" rIns="91440" bIns="45720">
            <a:spAutoFit/>
          </a:bodyPr>
          <a:lstStyle/>
          <a:p>
            <a:r>
              <a:rPr lang="en-GB" sz="4000">
                <a:ln w="0"/>
                <a:effectLst>
                  <a:outerShdw blurRad="38100" dist="19050" dir="2700000" algn="tl" rotWithShape="0">
                    <a:schemeClr val="dk1">
                      <a:alpha val="40000"/>
                    </a:schemeClr>
                  </a:outerShdw>
                </a:effectLst>
              </a:rPr>
              <a:t>Remember: We use the Harvard system</a:t>
            </a:r>
          </a:p>
        </p:txBody>
      </p:sp>
    </p:spTree>
    <p:extLst>
      <p:ext uri="{BB962C8B-B14F-4D97-AF65-F5344CB8AC3E}">
        <p14:creationId xmlns:p14="http://schemas.microsoft.com/office/powerpoint/2010/main" val="22456853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7693E-1E1A-C863-56CD-75C7DA4EC702}"/>
              </a:ext>
            </a:extLst>
          </p:cNvPr>
          <p:cNvSpPr>
            <a:spLocks noGrp="1"/>
          </p:cNvSpPr>
          <p:nvPr>
            <p:ph type="title"/>
          </p:nvPr>
        </p:nvSpPr>
        <p:spPr/>
        <p:txBody>
          <a:bodyPr/>
          <a:lstStyle/>
          <a:p>
            <a:r>
              <a:rPr lang="en-GB"/>
              <a:t>Tools for Referencing: Library</a:t>
            </a:r>
          </a:p>
        </p:txBody>
      </p:sp>
      <p:sp>
        <p:nvSpPr>
          <p:cNvPr id="3" name="Content Placeholder 2">
            <a:extLst>
              <a:ext uri="{FF2B5EF4-FFF2-40B4-BE49-F238E27FC236}">
                <a16:creationId xmlns:a16="http://schemas.microsoft.com/office/drawing/2014/main" id="{F6154F89-7DB2-D818-9459-9EADF9611E45}"/>
              </a:ext>
            </a:extLst>
          </p:cNvPr>
          <p:cNvSpPr>
            <a:spLocks noGrp="1"/>
          </p:cNvSpPr>
          <p:nvPr>
            <p:ph sz="half" idx="1"/>
          </p:nvPr>
        </p:nvSpPr>
        <p:spPr/>
        <p:txBody>
          <a:bodyPr vert="horz" lIns="91440" tIns="45720" rIns="91440" bIns="45720" rtlCol="0" anchor="t">
            <a:normAutofit lnSpcReduction="10000"/>
          </a:bodyPr>
          <a:lstStyle/>
          <a:p>
            <a:pPr marL="0" indent="0">
              <a:buNone/>
            </a:pPr>
            <a:r>
              <a:rPr lang="en-GB" b="1"/>
              <a:t>UWTSD Library Citation Creator</a:t>
            </a:r>
          </a:p>
          <a:p>
            <a:pPr>
              <a:lnSpc>
                <a:spcPct val="100000"/>
              </a:lnSpc>
              <a:spcBef>
                <a:spcPts val="0"/>
              </a:spcBef>
              <a:defRPr/>
            </a:pPr>
            <a:r>
              <a:rPr lang="en-GB"/>
              <a:t>Go to the library website </a:t>
            </a:r>
          </a:p>
          <a:p>
            <a:pPr>
              <a:lnSpc>
                <a:spcPct val="100000"/>
              </a:lnSpc>
              <a:spcBef>
                <a:spcPts val="0"/>
              </a:spcBef>
              <a:defRPr/>
            </a:pPr>
            <a:r>
              <a:rPr lang="en-GB"/>
              <a:t>Find the book or article </a:t>
            </a:r>
          </a:p>
          <a:p>
            <a:pPr>
              <a:lnSpc>
                <a:spcPct val="100000"/>
              </a:lnSpc>
              <a:spcBef>
                <a:spcPts val="0"/>
              </a:spcBef>
              <a:defRPr/>
            </a:pPr>
            <a:r>
              <a:rPr lang="en-GB"/>
              <a:t>Go to CITATION</a:t>
            </a:r>
          </a:p>
          <a:p>
            <a:pPr>
              <a:lnSpc>
                <a:spcPct val="100000"/>
              </a:lnSpc>
              <a:spcBef>
                <a:spcPts val="0"/>
              </a:spcBef>
              <a:defRPr/>
            </a:pPr>
            <a:r>
              <a:rPr lang="en-GB"/>
              <a:t>That is ready for your Reference List, and gives you the main information for your in-text reference.</a:t>
            </a:r>
          </a:p>
          <a:p>
            <a:endParaRPr lang="en-GB"/>
          </a:p>
          <a:p>
            <a:pPr marL="0" indent="0">
              <a:buNone/>
            </a:pPr>
            <a:endParaRPr lang="en-GB"/>
          </a:p>
        </p:txBody>
      </p:sp>
      <p:pic>
        <p:nvPicPr>
          <p:cNvPr id="6" name="Content Placeholder 5">
            <a:extLst>
              <a:ext uri="{FF2B5EF4-FFF2-40B4-BE49-F238E27FC236}">
                <a16:creationId xmlns:a16="http://schemas.microsoft.com/office/drawing/2014/main" id="{34AEEC85-02A2-84F5-02DA-1EE202C2A483}"/>
              </a:ext>
            </a:extLst>
          </p:cNvPr>
          <p:cNvPicPr>
            <a:picLocks noGrp="1" noChangeAspect="1"/>
          </p:cNvPicPr>
          <p:nvPr>
            <p:ph sz="half" idx="2"/>
          </p:nvPr>
        </p:nvPicPr>
        <p:blipFill>
          <a:blip r:embed="rId3"/>
          <a:stretch>
            <a:fillRect/>
          </a:stretch>
        </p:blipFill>
        <p:spPr>
          <a:xfrm>
            <a:off x="6275388" y="2480732"/>
            <a:ext cx="5078412" cy="3041124"/>
          </a:xfrm>
          <a:prstGeom prst="rect">
            <a:avLst/>
          </a:prstGeom>
        </p:spPr>
      </p:pic>
    </p:spTree>
    <p:extLst>
      <p:ext uri="{BB962C8B-B14F-4D97-AF65-F5344CB8AC3E}">
        <p14:creationId xmlns:p14="http://schemas.microsoft.com/office/powerpoint/2010/main" val="32583923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55B86-D623-DBD2-02F0-F622219FA7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0C6312-D110-BFDE-25F6-FE1837A0C81D}"/>
              </a:ext>
            </a:extLst>
          </p:cNvPr>
          <p:cNvSpPr>
            <a:spLocks noGrp="1"/>
          </p:cNvSpPr>
          <p:nvPr>
            <p:ph type="title"/>
          </p:nvPr>
        </p:nvSpPr>
        <p:spPr>
          <a:xfrm>
            <a:off x="1127125" y="365125"/>
            <a:ext cx="10226674" cy="1325563"/>
          </a:xfrm>
        </p:spPr>
        <p:txBody>
          <a:bodyPr anchor="ctr">
            <a:normAutofit/>
          </a:bodyPr>
          <a:lstStyle/>
          <a:p>
            <a:r>
              <a:rPr lang="en-GB"/>
              <a:t>Tools for Reference Lists: AI for web materials</a:t>
            </a:r>
          </a:p>
        </p:txBody>
      </p:sp>
      <p:sp>
        <p:nvSpPr>
          <p:cNvPr id="3" name="Content Placeholder 2">
            <a:extLst>
              <a:ext uri="{FF2B5EF4-FFF2-40B4-BE49-F238E27FC236}">
                <a16:creationId xmlns:a16="http://schemas.microsoft.com/office/drawing/2014/main" id="{E7D20E0E-EC83-A275-5D4E-F5DC5FD6ACC6}"/>
              </a:ext>
            </a:extLst>
          </p:cNvPr>
          <p:cNvSpPr>
            <a:spLocks noGrp="1"/>
          </p:cNvSpPr>
          <p:nvPr>
            <p:ph sz="half" idx="1"/>
          </p:nvPr>
        </p:nvSpPr>
        <p:spPr>
          <a:xfrm>
            <a:off x="1127124" y="1825625"/>
            <a:ext cx="4790099" cy="4351338"/>
          </a:xfrm>
        </p:spPr>
        <p:txBody>
          <a:bodyPr>
            <a:normAutofit/>
          </a:bodyPr>
          <a:lstStyle/>
          <a:p>
            <a:pPr marL="0" indent="0">
              <a:buNone/>
            </a:pPr>
            <a:r>
              <a:rPr lang="en-GB" b="1"/>
              <a:t>Using AI</a:t>
            </a:r>
          </a:p>
          <a:p>
            <a:r>
              <a:rPr lang="en-GB"/>
              <a:t>Ask AI to create the Harvard reference for online materials</a:t>
            </a:r>
          </a:p>
          <a:p>
            <a:r>
              <a:rPr lang="en-GB"/>
              <a:t>Always check that the reference looks correct</a:t>
            </a:r>
          </a:p>
        </p:txBody>
      </p:sp>
      <p:pic>
        <p:nvPicPr>
          <p:cNvPr id="8" name="Content Placeholder 7">
            <a:extLst>
              <a:ext uri="{FF2B5EF4-FFF2-40B4-BE49-F238E27FC236}">
                <a16:creationId xmlns:a16="http://schemas.microsoft.com/office/drawing/2014/main" id="{BC669F02-3FAB-6BEB-67C6-2B06D3598C81}"/>
              </a:ext>
            </a:extLst>
          </p:cNvPr>
          <p:cNvPicPr>
            <a:picLocks noGrp="1" noChangeAspect="1"/>
          </p:cNvPicPr>
          <p:nvPr>
            <p:ph sz="half" idx="2"/>
          </p:nvPr>
        </p:nvPicPr>
        <p:blipFill>
          <a:blip r:embed="rId3"/>
          <a:stretch>
            <a:fillRect/>
          </a:stretch>
        </p:blipFill>
        <p:spPr>
          <a:xfrm>
            <a:off x="6274778" y="2782329"/>
            <a:ext cx="5079021" cy="2437929"/>
          </a:xfrm>
          <a:prstGeom prst="rect">
            <a:avLst/>
          </a:prstGeom>
          <a:noFill/>
        </p:spPr>
      </p:pic>
    </p:spTree>
    <p:extLst>
      <p:ext uri="{BB962C8B-B14F-4D97-AF65-F5344CB8AC3E}">
        <p14:creationId xmlns:p14="http://schemas.microsoft.com/office/powerpoint/2010/main" val="8387658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67993-35D1-21F3-A1CD-0FF589101047}"/>
              </a:ext>
            </a:extLst>
          </p:cNvPr>
          <p:cNvSpPr>
            <a:spLocks noGrp="1"/>
          </p:cNvSpPr>
          <p:nvPr>
            <p:ph type="title"/>
          </p:nvPr>
        </p:nvSpPr>
        <p:spPr/>
        <p:txBody>
          <a:bodyPr/>
          <a:lstStyle/>
          <a:p>
            <a:r>
              <a:rPr lang="en-US"/>
              <a:t>Tools for Reference Lists: Cite-them-right</a:t>
            </a:r>
          </a:p>
        </p:txBody>
      </p:sp>
      <p:sp>
        <p:nvSpPr>
          <p:cNvPr id="3" name="Content Placeholder 2">
            <a:extLst>
              <a:ext uri="{FF2B5EF4-FFF2-40B4-BE49-F238E27FC236}">
                <a16:creationId xmlns:a16="http://schemas.microsoft.com/office/drawing/2014/main" id="{8CD51496-CD6C-0F61-0D3A-78456AA0C070}"/>
              </a:ext>
            </a:extLst>
          </p:cNvPr>
          <p:cNvSpPr>
            <a:spLocks noGrp="1"/>
          </p:cNvSpPr>
          <p:nvPr>
            <p:ph sz="half" idx="1"/>
          </p:nvPr>
        </p:nvSpPr>
        <p:spPr>
          <a:xfrm>
            <a:off x="1127124" y="1825625"/>
            <a:ext cx="10228482" cy="4351338"/>
          </a:xfrm>
        </p:spPr>
        <p:txBody>
          <a:bodyPr vert="horz" lIns="91440" tIns="45720" rIns="91440" bIns="45720" rtlCol="0" anchor="t">
            <a:normAutofit/>
          </a:bodyPr>
          <a:lstStyle/>
          <a:p>
            <a:pPr algn="just"/>
            <a:r>
              <a:rPr lang="en-US">
                <a:ea typeface="+mn-lt"/>
                <a:cs typeface="+mn-lt"/>
              </a:rPr>
              <a:t>Cite Them Right is a widely used online guide that helps students understand referencing and how to avoid plagiarism.</a:t>
            </a:r>
            <a:endParaRPr lang="en-US"/>
          </a:p>
          <a:p>
            <a:r>
              <a:rPr lang="en-US">
                <a:ea typeface="+mn-lt"/>
                <a:cs typeface="+mn-lt"/>
              </a:rPr>
              <a:t>To use it, you simply select the type of source you want to reference. Remember to choose Harvard referencing </a:t>
            </a:r>
            <a:r>
              <a:rPr lang="en-US" dirty="0">
                <a:ea typeface="+mn-lt"/>
                <a:cs typeface="+mn-lt"/>
              </a:rPr>
              <a:t>style.</a:t>
            </a:r>
          </a:p>
          <a:p>
            <a:r>
              <a:rPr lang="en-US" dirty="0">
                <a:ea typeface="+mn-lt"/>
                <a:cs typeface="+mn-lt"/>
                <a:hlinkClick r:id="rId3"/>
              </a:rPr>
              <a:t>Cite Them Right - Home</a:t>
            </a:r>
            <a:endParaRPr lang="en-US" dirty="0"/>
          </a:p>
        </p:txBody>
      </p:sp>
    </p:spTree>
    <p:extLst>
      <p:ext uri="{BB962C8B-B14F-4D97-AF65-F5344CB8AC3E}">
        <p14:creationId xmlns:p14="http://schemas.microsoft.com/office/powerpoint/2010/main" val="2906086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13803C-8677-D078-7291-080572DFF0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E5C810-7B49-460C-2CEA-E45C3E3AE564}"/>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C1830F24-A418-C416-98AC-DA6E06423BFE}"/>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11434639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1A5EF-2423-3087-1522-1695BE6CE72D}"/>
              </a:ext>
            </a:extLst>
          </p:cNvPr>
          <p:cNvSpPr>
            <a:spLocks noGrp="1"/>
          </p:cNvSpPr>
          <p:nvPr>
            <p:ph type="ctrTitle"/>
          </p:nvPr>
        </p:nvSpPr>
        <p:spPr/>
        <p:txBody>
          <a:bodyPr/>
          <a:lstStyle/>
          <a:p>
            <a:r>
              <a:rPr lang="en-GB"/>
              <a:t>In-text citations</a:t>
            </a:r>
          </a:p>
        </p:txBody>
      </p:sp>
      <p:sp>
        <p:nvSpPr>
          <p:cNvPr id="3" name="Subtitle 2">
            <a:extLst>
              <a:ext uri="{FF2B5EF4-FFF2-40B4-BE49-F238E27FC236}">
                <a16:creationId xmlns:a16="http://schemas.microsoft.com/office/drawing/2014/main" id="{25C8D55A-C1E4-FAB5-3715-20E9BA62F2C3}"/>
              </a:ext>
            </a:extLst>
          </p:cNvPr>
          <p:cNvSpPr>
            <a:spLocks noGrp="1"/>
          </p:cNvSpPr>
          <p:nvPr>
            <p:ph type="subTitle" idx="1"/>
          </p:nvPr>
        </p:nvSpPr>
        <p:spPr/>
        <p:txBody>
          <a:bodyPr/>
          <a:lstStyle/>
          <a:p>
            <a:endParaRPr lang="en-GB"/>
          </a:p>
        </p:txBody>
      </p:sp>
      <p:pic>
        <p:nvPicPr>
          <p:cNvPr id="5" name="Picture Placeholder 4" descr="A book with a flag on top of a mountain&#10;&#10;AI-generated content may be incorrect.">
            <a:extLst>
              <a:ext uri="{FF2B5EF4-FFF2-40B4-BE49-F238E27FC236}">
                <a16:creationId xmlns:a16="http://schemas.microsoft.com/office/drawing/2014/main" id="{B60D8508-FD0A-6D3E-8BB0-4387B9D46605}"/>
              </a:ext>
            </a:extLst>
          </p:cNvPr>
          <p:cNvPicPr>
            <a:picLocks noGrp="1" noChangeAspect="1"/>
          </p:cNvPicPr>
          <p:nvPr>
            <p:ph type="pic" sz="quarter" idx="10"/>
          </p:nvPr>
        </p:nvPicPr>
        <p:blipFill>
          <a:blip r:embed="rId2"/>
          <a:srcRect l="15015" r="15015"/>
          <a:stretch/>
        </p:blipFill>
        <p:spPr>
          <a:xfrm>
            <a:off x="6862713" y="12700"/>
            <a:ext cx="5329287" cy="6858000"/>
          </a:xfrm>
          <a:prstGeom prst="rect">
            <a:avLst/>
          </a:prstGeom>
        </p:spPr>
      </p:pic>
    </p:spTree>
    <p:extLst>
      <p:ext uri="{BB962C8B-B14F-4D97-AF65-F5344CB8AC3E}">
        <p14:creationId xmlns:p14="http://schemas.microsoft.com/office/powerpoint/2010/main" val="12262444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57A63-E4E0-6359-0234-2473C0916A32}"/>
              </a:ext>
            </a:extLst>
          </p:cNvPr>
          <p:cNvSpPr>
            <a:spLocks noGrp="1"/>
          </p:cNvSpPr>
          <p:nvPr>
            <p:ph type="title"/>
          </p:nvPr>
        </p:nvSpPr>
        <p:spPr/>
        <p:txBody>
          <a:bodyPr/>
          <a:lstStyle/>
          <a:p>
            <a:r>
              <a:rPr lang="en-GB"/>
              <a:t>In-text citations</a:t>
            </a:r>
          </a:p>
        </p:txBody>
      </p:sp>
      <p:sp>
        <p:nvSpPr>
          <p:cNvPr id="4" name="Content Placeholder 3">
            <a:extLst>
              <a:ext uri="{FF2B5EF4-FFF2-40B4-BE49-F238E27FC236}">
                <a16:creationId xmlns:a16="http://schemas.microsoft.com/office/drawing/2014/main" id="{BEBB8740-CF6B-B405-0539-3AF399B89DA5}"/>
              </a:ext>
            </a:extLst>
          </p:cNvPr>
          <p:cNvSpPr>
            <a:spLocks noGrp="1"/>
          </p:cNvSpPr>
          <p:nvPr>
            <p:ph sz="half" idx="1"/>
          </p:nvPr>
        </p:nvSpPr>
        <p:spPr/>
        <p:txBody>
          <a:bodyPr vert="horz" lIns="91440" tIns="45720" rIns="91440" bIns="45720" rtlCol="0" anchor="t">
            <a:normAutofit fontScale="85000" lnSpcReduction="10000"/>
          </a:bodyPr>
          <a:lstStyle/>
          <a:p>
            <a:pPr marL="0" indent="0">
              <a:buNone/>
            </a:pPr>
            <a:r>
              <a:rPr lang="en-GB" b="1"/>
              <a:t>An in-text citation is:</a:t>
            </a:r>
          </a:p>
          <a:p>
            <a:r>
              <a:rPr lang="en-GB"/>
              <a:t>A short note in your sentence</a:t>
            </a:r>
          </a:p>
          <a:p>
            <a:r>
              <a:rPr lang="en-GB"/>
              <a:t>Shows where the idea or information came from</a:t>
            </a:r>
          </a:p>
          <a:p>
            <a:r>
              <a:rPr lang="en-GB"/>
              <a:t>Uses the pattern: (Author, Year)</a:t>
            </a:r>
          </a:p>
          <a:p>
            <a:pPr marL="0" indent="0">
              <a:buNone/>
            </a:pPr>
            <a:endParaRPr lang="en-GB"/>
          </a:p>
        </p:txBody>
      </p:sp>
      <p:sp>
        <p:nvSpPr>
          <p:cNvPr id="5" name="Content Placeholder 4">
            <a:extLst>
              <a:ext uri="{FF2B5EF4-FFF2-40B4-BE49-F238E27FC236}">
                <a16:creationId xmlns:a16="http://schemas.microsoft.com/office/drawing/2014/main" id="{6C5E3E90-A4C8-870B-90ED-188F809D58B4}"/>
              </a:ext>
            </a:extLst>
          </p:cNvPr>
          <p:cNvSpPr>
            <a:spLocks noGrp="1"/>
          </p:cNvSpPr>
          <p:nvPr>
            <p:ph sz="half" idx="2"/>
          </p:nvPr>
        </p:nvSpPr>
        <p:spPr/>
        <p:txBody>
          <a:bodyPr vert="horz" lIns="91440" tIns="45720" rIns="91440" bIns="45720" rtlCol="0" anchor="t">
            <a:normAutofit fontScale="85000" lnSpcReduction="10000"/>
          </a:bodyPr>
          <a:lstStyle/>
          <a:p>
            <a:pPr marL="0" indent="0">
              <a:buNone/>
            </a:pPr>
            <a:r>
              <a:rPr lang="en-GB" b="1"/>
              <a:t>You can put it:</a:t>
            </a:r>
          </a:p>
          <a:p>
            <a:r>
              <a:rPr lang="en-GB"/>
              <a:t>At the end of the sentence (but the full stop comes AFTER the citation!)</a:t>
            </a:r>
          </a:p>
          <a:p>
            <a:r>
              <a:rPr lang="en-GB"/>
              <a:t>After the fact: “Seven million customers (Yu, 2021)…”</a:t>
            </a:r>
          </a:p>
          <a:p>
            <a:r>
              <a:rPr lang="en-GB"/>
              <a:t>After the idea from the source: “In the Cultural Dimensions Theory (Hofstede, 2001)…”</a:t>
            </a:r>
          </a:p>
          <a:p>
            <a:r>
              <a:rPr lang="en-GB"/>
              <a:t>After mentioning the author: “According to Baker (2023)…”</a:t>
            </a:r>
          </a:p>
          <a:p>
            <a:endParaRPr lang="en-GB"/>
          </a:p>
        </p:txBody>
      </p:sp>
    </p:spTree>
    <p:extLst>
      <p:ext uri="{BB962C8B-B14F-4D97-AF65-F5344CB8AC3E}">
        <p14:creationId xmlns:p14="http://schemas.microsoft.com/office/powerpoint/2010/main" val="25190623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29E36-A746-3B01-AE16-8E8BFDC0BA9C}"/>
              </a:ext>
            </a:extLst>
          </p:cNvPr>
          <p:cNvSpPr>
            <a:spLocks noGrp="1"/>
          </p:cNvSpPr>
          <p:nvPr>
            <p:ph type="title"/>
          </p:nvPr>
        </p:nvSpPr>
        <p:spPr/>
        <p:txBody>
          <a:bodyPr/>
          <a:lstStyle/>
          <a:p>
            <a:r>
              <a:rPr lang="en-US" dirty="0"/>
              <a:t>In-text </a:t>
            </a:r>
            <a:r>
              <a:rPr lang="en-US"/>
              <a:t>citations – More examples </a:t>
            </a:r>
            <a:endParaRPr lang="en-US" dirty="0"/>
          </a:p>
        </p:txBody>
      </p:sp>
      <p:sp>
        <p:nvSpPr>
          <p:cNvPr id="3" name="Content Placeholder 2">
            <a:extLst>
              <a:ext uri="{FF2B5EF4-FFF2-40B4-BE49-F238E27FC236}">
                <a16:creationId xmlns:a16="http://schemas.microsoft.com/office/drawing/2014/main" id="{E15AE66E-D45F-165B-77C8-E05D31888964}"/>
              </a:ext>
            </a:extLst>
          </p:cNvPr>
          <p:cNvSpPr>
            <a:spLocks noGrp="1"/>
          </p:cNvSpPr>
          <p:nvPr>
            <p:ph sz="half" idx="1"/>
          </p:nvPr>
        </p:nvSpPr>
        <p:spPr>
          <a:xfrm>
            <a:off x="1127124" y="1506972"/>
            <a:ext cx="10512026" cy="4988645"/>
          </a:xfrm>
        </p:spPr>
        <p:txBody>
          <a:bodyPr vert="horz" lIns="91440" tIns="45720" rIns="91440" bIns="45720" rtlCol="0" anchor="t">
            <a:normAutofit fontScale="77500" lnSpcReduction="20000"/>
          </a:bodyPr>
          <a:lstStyle/>
          <a:p>
            <a:r>
              <a:rPr lang="en-US" b="1">
                <a:ea typeface="+mn-lt"/>
                <a:cs typeface="+mn-lt"/>
              </a:rPr>
              <a:t>One Author </a:t>
            </a:r>
          </a:p>
          <a:p>
            <a:pPr marL="0" indent="0">
              <a:buNone/>
            </a:pPr>
            <a:r>
              <a:rPr lang="en-US" dirty="0">
                <a:ea typeface="+mn-lt"/>
                <a:cs typeface="+mn-lt"/>
              </a:rPr>
              <a:t>Effective leadership is essential for driving </a:t>
            </a:r>
            <a:r>
              <a:rPr lang="en-US" dirty="0" err="1">
                <a:ea typeface="+mn-lt"/>
                <a:cs typeface="+mn-lt"/>
              </a:rPr>
              <a:t>organisational</a:t>
            </a:r>
            <a:r>
              <a:rPr lang="en-US" dirty="0">
                <a:ea typeface="+mn-lt"/>
                <a:cs typeface="+mn-lt"/>
              </a:rPr>
              <a:t> change (Johnson, 2023). </a:t>
            </a:r>
            <a:endParaRPr lang="en-US" i="1" dirty="0">
              <a:ea typeface="+mn-lt"/>
              <a:cs typeface="+mn-lt"/>
            </a:endParaRPr>
          </a:p>
          <a:p>
            <a:pPr marL="0" indent="0">
              <a:buNone/>
            </a:pPr>
            <a:r>
              <a:rPr lang="en-US" i="1" dirty="0">
                <a:ea typeface="+mn-lt"/>
                <a:cs typeface="+mn-lt"/>
              </a:rPr>
              <a:t>Johnson (2023) argues that effective leadership is essential for driving </a:t>
            </a:r>
            <a:r>
              <a:rPr lang="en-US" i="1" dirty="0" err="1">
                <a:ea typeface="+mn-lt"/>
                <a:cs typeface="+mn-lt"/>
              </a:rPr>
              <a:t>organisational</a:t>
            </a:r>
            <a:r>
              <a:rPr lang="en-US" i="1" dirty="0">
                <a:ea typeface="+mn-lt"/>
                <a:cs typeface="+mn-lt"/>
              </a:rPr>
              <a:t> change.</a:t>
            </a:r>
            <a:endParaRPr lang="en-US"/>
          </a:p>
          <a:p>
            <a:r>
              <a:rPr lang="en-US" b="1">
                <a:ea typeface="+mn-lt"/>
                <a:cs typeface="+mn-lt"/>
              </a:rPr>
              <a:t>Direct quote (short quote)</a:t>
            </a:r>
            <a:endParaRPr lang="en-US"/>
          </a:p>
          <a:p>
            <a:pPr marL="0" indent="0">
              <a:buNone/>
            </a:pPr>
            <a:r>
              <a:rPr lang="en-US">
                <a:ea typeface="+mn-lt"/>
                <a:cs typeface="+mn-lt"/>
              </a:rPr>
              <a:t>Kotter (2012, p. 23) states that "transformation is a process, not an event."</a:t>
            </a:r>
            <a:endParaRPr lang="en-US"/>
          </a:p>
          <a:p>
            <a:r>
              <a:rPr lang="en-US" b="1">
                <a:ea typeface="+mn-lt"/>
                <a:cs typeface="+mn-lt"/>
              </a:rPr>
              <a:t>Two authors</a:t>
            </a:r>
            <a:endParaRPr lang="en-US"/>
          </a:p>
          <a:p>
            <a:pPr marL="0" indent="0">
              <a:buNone/>
            </a:pPr>
            <a:r>
              <a:rPr lang="en-US" dirty="0">
                <a:ea typeface="+mn-lt"/>
                <a:cs typeface="+mn-lt"/>
              </a:rPr>
              <a:t>Marketing strategies must adapt to digital consumer </a:t>
            </a:r>
            <a:r>
              <a:rPr lang="en-US" dirty="0" err="1">
                <a:ea typeface="+mn-lt"/>
                <a:cs typeface="+mn-lt"/>
              </a:rPr>
              <a:t>behaviour</a:t>
            </a:r>
            <a:r>
              <a:rPr lang="en-US" dirty="0">
                <a:ea typeface="+mn-lt"/>
                <a:cs typeface="+mn-lt"/>
              </a:rPr>
              <a:t> (Smith and Patel, 2022).</a:t>
            </a:r>
            <a:endParaRPr lang="en-US" dirty="0"/>
          </a:p>
          <a:p>
            <a:r>
              <a:rPr lang="en-US" b="1">
                <a:ea typeface="+mn-lt"/>
                <a:cs typeface="+mn-lt"/>
              </a:rPr>
              <a:t>Three or more authors</a:t>
            </a:r>
            <a:endParaRPr lang="en-US"/>
          </a:p>
          <a:p>
            <a:pPr marL="0" indent="0">
              <a:buNone/>
            </a:pPr>
            <a:r>
              <a:rPr lang="en-US" dirty="0" err="1">
                <a:ea typeface="+mn-lt"/>
                <a:cs typeface="+mn-lt"/>
              </a:rPr>
              <a:t>Organisational</a:t>
            </a:r>
            <a:r>
              <a:rPr lang="en-US" dirty="0">
                <a:ea typeface="+mn-lt"/>
                <a:cs typeface="+mn-lt"/>
              </a:rPr>
              <a:t> culture strongly influences employee performance (Brown </a:t>
            </a:r>
            <a:r>
              <a:rPr lang="en-US" i="1" dirty="0">
                <a:ea typeface="+mn-lt"/>
                <a:cs typeface="+mn-lt"/>
              </a:rPr>
              <a:t>et al.</a:t>
            </a:r>
            <a:r>
              <a:rPr lang="en-US" dirty="0">
                <a:ea typeface="+mn-lt"/>
                <a:cs typeface="+mn-lt"/>
              </a:rPr>
              <a:t>, 2021).</a:t>
            </a:r>
            <a:endParaRPr lang="en-US" dirty="0"/>
          </a:p>
          <a:p>
            <a:endParaRPr lang="en-US" dirty="0"/>
          </a:p>
        </p:txBody>
      </p:sp>
    </p:spTree>
    <p:extLst>
      <p:ext uri="{BB962C8B-B14F-4D97-AF65-F5344CB8AC3E}">
        <p14:creationId xmlns:p14="http://schemas.microsoft.com/office/powerpoint/2010/main" val="3628666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BFE77-3B58-B990-5915-C07F50B5B37C}"/>
              </a:ext>
            </a:extLst>
          </p:cNvPr>
          <p:cNvSpPr>
            <a:spLocks noGrp="1"/>
          </p:cNvSpPr>
          <p:nvPr>
            <p:ph type="title"/>
          </p:nvPr>
        </p:nvSpPr>
        <p:spPr/>
        <p:txBody>
          <a:bodyPr/>
          <a:lstStyle/>
          <a:p>
            <a:r>
              <a:rPr lang="en-GB"/>
              <a:t>Common mistakes in in-text citations</a:t>
            </a:r>
          </a:p>
        </p:txBody>
      </p:sp>
      <p:sp>
        <p:nvSpPr>
          <p:cNvPr id="3" name="Content Placeholder 2">
            <a:extLst>
              <a:ext uri="{FF2B5EF4-FFF2-40B4-BE49-F238E27FC236}">
                <a16:creationId xmlns:a16="http://schemas.microsoft.com/office/drawing/2014/main" id="{B7E8D086-6178-7167-45FF-3B8B3974AB9E}"/>
              </a:ext>
            </a:extLst>
          </p:cNvPr>
          <p:cNvSpPr>
            <a:spLocks noGrp="1"/>
          </p:cNvSpPr>
          <p:nvPr>
            <p:ph idx="1"/>
          </p:nvPr>
        </p:nvSpPr>
        <p:spPr/>
        <p:txBody>
          <a:bodyPr vert="horz" lIns="91440" tIns="45720" rIns="91440" bIns="45720" rtlCol="0" anchor="t">
            <a:normAutofit/>
          </a:bodyPr>
          <a:lstStyle/>
          <a:p>
            <a:r>
              <a:rPr lang="en-GB"/>
              <a:t>Writing the full link</a:t>
            </a:r>
          </a:p>
          <a:p>
            <a:r>
              <a:rPr lang="en-GB"/>
              <a:t>Missing the year</a:t>
            </a:r>
          </a:p>
          <a:p>
            <a:r>
              <a:rPr lang="en-GB"/>
              <a:t>Using square brackets instead of round brackets</a:t>
            </a:r>
          </a:p>
          <a:p>
            <a:r>
              <a:rPr lang="en-GB"/>
              <a:t>Forgetting the citation completely</a:t>
            </a:r>
          </a:p>
          <a:p>
            <a:r>
              <a:rPr lang="en-GB"/>
              <a:t>Mixing up the author name</a:t>
            </a:r>
          </a:p>
          <a:p>
            <a:r>
              <a:rPr lang="en-GB"/>
              <a:t>Including the author’s first name</a:t>
            </a:r>
          </a:p>
        </p:txBody>
      </p:sp>
    </p:spTree>
    <p:extLst>
      <p:ext uri="{BB962C8B-B14F-4D97-AF65-F5344CB8AC3E}">
        <p14:creationId xmlns:p14="http://schemas.microsoft.com/office/powerpoint/2010/main" val="22961364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FB422-F79C-D6F2-8442-AB017950FC1C}"/>
              </a:ext>
            </a:extLst>
          </p:cNvPr>
          <p:cNvSpPr>
            <a:spLocks noGrp="1"/>
          </p:cNvSpPr>
          <p:nvPr>
            <p:ph type="title"/>
          </p:nvPr>
        </p:nvSpPr>
        <p:spPr>
          <a:xfrm>
            <a:off x="1127125" y="365125"/>
            <a:ext cx="10226674" cy="1325563"/>
          </a:xfrm>
        </p:spPr>
        <p:txBody>
          <a:bodyPr anchor="ctr">
            <a:normAutofit/>
          </a:bodyPr>
          <a:lstStyle/>
          <a:p>
            <a:r>
              <a:rPr lang="en-GB"/>
              <a:t>Spot the Citation Mistakes</a:t>
            </a:r>
          </a:p>
        </p:txBody>
      </p:sp>
      <p:sp>
        <p:nvSpPr>
          <p:cNvPr id="3" name="Content Placeholder 2">
            <a:extLst>
              <a:ext uri="{FF2B5EF4-FFF2-40B4-BE49-F238E27FC236}">
                <a16:creationId xmlns:a16="http://schemas.microsoft.com/office/drawing/2014/main" id="{8BB5EBDA-42C3-43AE-6890-5692C0B28A0C}"/>
              </a:ext>
            </a:extLst>
          </p:cNvPr>
          <p:cNvSpPr>
            <a:spLocks noGrp="1"/>
          </p:cNvSpPr>
          <p:nvPr>
            <p:ph sz="half" idx="1"/>
          </p:nvPr>
        </p:nvSpPr>
        <p:spPr>
          <a:xfrm>
            <a:off x="1127124" y="2012231"/>
            <a:ext cx="4825268" cy="4164732"/>
          </a:xfrm>
        </p:spPr>
        <p:txBody>
          <a:bodyPr>
            <a:normAutofit/>
          </a:bodyPr>
          <a:lstStyle/>
          <a:p>
            <a:r>
              <a:rPr lang="en-GB" sz="3000"/>
              <a:t>Work in pairs.</a:t>
            </a:r>
          </a:p>
          <a:p>
            <a:r>
              <a:rPr lang="en-GB" sz="3000"/>
              <a:t>Read each sentence.</a:t>
            </a:r>
          </a:p>
          <a:p>
            <a:r>
              <a:rPr lang="en-GB" sz="3000"/>
              <a:t>Decide if the citation is correct or incorrect.</a:t>
            </a:r>
          </a:p>
          <a:p>
            <a:r>
              <a:rPr lang="en-GB" sz="3000"/>
              <a:t>If it is incorrect, write the correct version below it.</a:t>
            </a:r>
          </a:p>
          <a:p>
            <a:r>
              <a:rPr lang="en-GB" sz="3000"/>
              <a:t>Use the pattern:</a:t>
            </a:r>
          </a:p>
          <a:p>
            <a:r>
              <a:rPr lang="en-GB" sz="3000"/>
              <a:t>(Author, Year)</a:t>
            </a:r>
          </a:p>
          <a:p>
            <a:endParaRPr lang="en-GB" sz="3000"/>
          </a:p>
        </p:txBody>
      </p:sp>
      <p:pic>
        <p:nvPicPr>
          <p:cNvPr id="5" name="Online Media 4" title="10 Minute Timer">
            <a:hlinkClick r:id="" action="ppaction://noaction"/>
            <a:extLst>
              <a:ext uri="{FF2B5EF4-FFF2-40B4-BE49-F238E27FC236}">
                <a16:creationId xmlns:a16="http://schemas.microsoft.com/office/drawing/2014/main" id="{9AB50BDD-B2AB-CA04-5ED7-5BEA9CAA3B0F}"/>
              </a:ext>
            </a:extLst>
          </p:cNvPr>
          <p:cNvPicPr>
            <a:picLocks noRot="1" noChangeAspect="1"/>
          </p:cNvPicPr>
          <p:nvPr>
            <a:videoFile r:link="rId1"/>
          </p:nvPr>
        </p:nvPicPr>
        <p:blipFill>
          <a:blip r:embed="rId4"/>
          <a:stretch>
            <a:fillRect/>
          </a:stretch>
        </p:blipFill>
        <p:spPr>
          <a:xfrm>
            <a:off x="6608555" y="2574234"/>
            <a:ext cx="4749456" cy="2728291"/>
          </a:xfrm>
          <a:prstGeom prst="rect">
            <a:avLst/>
          </a:prstGeom>
        </p:spPr>
      </p:pic>
    </p:spTree>
    <p:extLst>
      <p:ext uri="{BB962C8B-B14F-4D97-AF65-F5344CB8AC3E}">
        <p14:creationId xmlns:p14="http://schemas.microsoft.com/office/powerpoint/2010/main" val="24809569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25D2C-1671-576C-8CE0-F699E6A5CBAF}"/>
              </a:ext>
            </a:extLst>
          </p:cNvPr>
          <p:cNvSpPr>
            <a:spLocks noGrp="1"/>
          </p:cNvSpPr>
          <p:nvPr>
            <p:ph type="title"/>
          </p:nvPr>
        </p:nvSpPr>
        <p:spPr/>
        <p:txBody>
          <a:bodyPr/>
          <a:lstStyle/>
          <a:p>
            <a:r>
              <a:rPr lang="en-GB"/>
              <a:t>Let’s check our answers</a:t>
            </a:r>
          </a:p>
        </p:txBody>
      </p:sp>
      <p:sp>
        <p:nvSpPr>
          <p:cNvPr id="3" name="Content Placeholder 2">
            <a:extLst>
              <a:ext uri="{FF2B5EF4-FFF2-40B4-BE49-F238E27FC236}">
                <a16:creationId xmlns:a16="http://schemas.microsoft.com/office/drawing/2014/main" id="{4AE6A012-EFF1-98AE-70E3-7373E9BDF5FA}"/>
              </a:ext>
            </a:extLst>
          </p:cNvPr>
          <p:cNvSpPr>
            <a:spLocks noGrp="1"/>
          </p:cNvSpPr>
          <p:nvPr>
            <p:ph idx="1"/>
          </p:nvPr>
        </p:nvSpPr>
        <p:spPr/>
        <p:txBody>
          <a:bodyPr>
            <a:normAutofit fontScale="92500" lnSpcReduction="10000"/>
          </a:bodyPr>
          <a:lstStyle/>
          <a:p>
            <a:r>
              <a:rPr lang="en-GB"/>
              <a:t>Sales increased by 10 percent last year </a:t>
            </a:r>
            <a:r>
              <a:rPr lang="en-GB" b="1"/>
              <a:t>(BBC News, 2024)</a:t>
            </a:r>
            <a:r>
              <a:rPr lang="en-GB"/>
              <a:t>.</a:t>
            </a:r>
          </a:p>
          <a:p>
            <a:r>
              <a:rPr lang="en-GB"/>
              <a:t>Research shows that customer trust is falling (Taylor, </a:t>
            </a:r>
            <a:r>
              <a:rPr lang="en-GB" b="1"/>
              <a:t>2023</a:t>
            </a:r>
            <a:r>
              <a:rPr lang="en-GB"/>
              <a:t>).</a:t>
            </a:r>
          </a:p>
          <a:p>
            <a:r>
              <a:rPr lang="en-GB"/>
              <a:t>Electric cars are becoming more popular </a:t>
            </a:r>
            <a:r>
              <a:rPr lang="en-GB" b="1"/>
              <a:t>(</a:t>
            </a:r>
            <a:r>
              <a:rPr lang="en-GB"/>
              <a:t>Smith, 2024</a:t>
            </a:r>
            <a:r>
              <a:rPr lang="en-GB" b="1"/>
              <a:t>)</a:t>
            </a:r>
            <a:r>
              <a:rPr lang="en-GB"/>
              <a:t>.</a:t>
            </a:r>
          </a:p>
          <a:p>
            <a:r>
              <a:rPr lang="en-GB"/>
              <a:t>The report says that food prices rose quickly (</a:t>
            </a:r>
            <a:r>
              <a:rPr lang="en-GB" b="1"/>
              <a:t>Tesco</a:t>
            </a:r>
            <a:r>
              <a:rPr lang="en-GB"/>
              <a:t>, 2025).</a:t>
            </a:r>
          </a:p>
          <a:p>
            <a:r>
              <a:rPr lang="en-GB"/>
              <a:t>BYD sales grew to over 2 million cars </a:t>
            </a:r>
            <a:r>
              <a:rPr lang="en-GB" b="1"/>
              <a:t>(Practice With News, 2026)</a:t>
            </a:r>
            <a:r>
              <a:rPr lang="en-GB"/>
              <a:t>.</a:t>
            </a:r>
          </a:p>
          <a:p>
            <a:r>
              <a:rPr lang="en-GB"/>
              <a:t>Online shopping grew by 15 percent in 2024 (ONS, 2024).</a:t>
            </a:r>
          </a:p>
          <a:p>
            <a:r>
              <a:rPr lang="en-GB"/>
              <a:t>Newton argues that customers are dissatisfied with AI customer service </a:t>
            </a:r>
            <a:r>
              <a:rPr lang="en-GB" b="1"/>
              <a:t>(Newton, 2025)</a:t>
            </a:r>
            <a:r>
              <a:rPr lang="en-GB"/>
              <a:t> </a:t>
            </a:r>
          </a:p>
          <a:p>
            <a:endParaRPr lang="en-GB"/>
          </a:p>
        </p:txBody>
      </p:sp>
    </p:spTree>
    <p:extLst>
      <p:ext uri="{BB962C8B-B14F-4D97-AF65-F5344CB8AC3E}">
        <p14:creationId xmlns:p14="http://schemas.microsoft.com/office/powerpoint/2010/main" val="22283404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CA0D4-BC35-2F11-DC51-AC1BD5FCF54F}"/>
              </a:ext>
            </a:extLst>
          </p:cNvPr>
          <p:cNvSpPr>
            <a:spLocks noGrp="1"/>
          </p:cNvSpPr>
          <p:nvPr>
            <p:ph type="title"/>
          </p:nvPr>
        </p:nvSpPr>
        <p:spPr/>
        <p:txBody>
          <a:bodyPr/>
          <a:lstStyle/>
          <a:p>
            <a:r>
              <a:rPr lang="en-US"/>
              <a:t>Reference List – Examples </a:t>
            </a:r>
          </a:p>
        </p:txBody>
      </p:sp>
      <p:sp>
        <p:nvSpPr>
          <p:cNvPr id="3" name="Content Placeholder 2">
            <a:extLst>
              <a:ext uri="{FF2B5EF4-FFF2-40B4-BE49-F238E27FC236}">
                <a16:creationId xmlns:a16="http://schemas.microsoft.com/office/drawing/2014/main" id="{212006C6-CC12-5CC1-7ED3-B1D3CE289131}"/>
              </a:ext>
            </a:extLst>
          </p:cNvPr>
          <p:cNvSpPr>
            <a:spLocks noGrp="1"/>
          </p:cNvSpPr>
          <p:nvPr>
            <p:ph idx="1"/>
          </p:nvPr>
        </p:nvSpPr>
        <p:spPr>
          <a:xfrm>
            <a:off x="656070" y="2067649"/>
            <a:ext cx="10683876" cy="4109314"/>
          </a:xfrm>
        </p:spPr>
        <p:txBody>
          <a:bodyPr vert="horz" lIns="91440" tIns="45720" rIns="91440" bIns="45720" rtlCol="0" anchor="t">
            <a:normAutofit fontScale="77500" lnSpcReduction="20000"/>
          </a:bodyPr>
          <a:lstStyle/>
          <a:p>
            <a:r>
              <a:rPr lang="en-US" b="1" dirty="0">
                <a:ea typeface="+mn-lt"/>
                <a:cs typeface="+mn-lt"/>
              </a:rPr>
              <a:t>Online article (website, with author):</a:t>
            </a:r>
            <a:br>
              <a:rPr lang="en-US" b="1" dirty="0">
                <a:ea typeface="+mn-lt"/>
                <a:cs typeface="+mn-lt"/>
              </a:rPr>
            </a:br>
            <a:r>
              <a:rPr lang="en-US" b="1" dirty="0">
                <a:ea typeface="+mn-lt"/>
                <a:cs typeface="+mn-lt"/>
              </a:rPr>
              <a:t>Johnson, A. (2023) </a:t>
            </a:r>
            <a:r>
              <a:rPr lang="en-US" i="1" dirty="0">
                <a:ea typeface="+mn-lt"/>
                <a:cs typeface="+mn-lt"/>
              </a:rPr>
              <a:t>The role of leadership in </a:t>
            </a:r>
            <a:r>
              <a:rPr lang="en-US" i="1" dirty="0" err="1">
                <a:ea typeface="+mn-lt"/>
                <a:cs typeface="+mn-lt"/>
              </a:rPr>
              <a:t>organisational</a:t>
            </a:r>
            <a:r>
              <a:rPr lang="en-US" i="1" dirty="0">
                <a:ea typeface="+mn-lt"/>
                <a:cs typeface="+mn-lt"/>
              </a:rPr>
              <a:t> change</a:t>
            </a:r>
            <a:r>
              <a:rPr lang="en-US" dirty="0">
                <a:ea typeface="+mn-lt"/>
                <a:cs typeface="+mn-lt"/>
              </a:rPr>
              <a:t>. Available at: </a:t>
            </a:r>
            <a:r>
              <a:rPr lang="en-US" dirty="0">
                <a:ea typeface="+mn-lt"/>
                <a:cs typeface="+mn-lt"/>
                <a:hlinkClick r:id="rId3"/>
              </a:rPr>
              <a:t>https://www.businessreview.com/leadership-change</a:t>
            </a:r>
            <a:r>
              <a:rPr lang="en-US" dirty="0">
                <a:ea typeface="+mn-lt"/>
                <a:cs typeface="+mn-lt"/>
              </a:rPr>
              <a:t> (Accessed: 16 August 2026).</a:t>
            </a:r>
            <a:endParaRPr lang="en-US"/>
          </a:p>
          <a:p>
            <a:pPr marL="0" indent="0">
              <a:buNone/>
            </a:pPr>
            <a:endParaRPr lang="en-US" dirty="0">
              <a:ea typeface="+mn-lt"/>
              <a:cs typeface="+mn-lt"/>
            </a:endParaRPr>
          </a:p>
          <a:p>
            <a:r>
              <a:rPr lang="en-US" b="1">
                <a:ea typeface="+mn-lt"/>
                <a:cs typeface="+mn-lt"/>
              </a:rPr>
              <a:t>Book:</a:t>
            </a:r>
            <a:endParaRPr lang="en-US">
              <a:ea typeface="+mn-lt"/>
              <a:cs typeface="+mn-lt"/>
            </a:endParaRPr>
          </a:p>
          <a:p>
            <a:pPr marL="0" indent="0">
              <a:buNone/>
            </a:pPr>
            <a:r>
              <a:rPr lang="en-US" b="1">
                <a:ea typeface="+mn-lt"/>
                <a:cs typeface="+mn-lt"/>
              </a:rPr>
              <a:t>Kotter, J. (2012) </a:t>
            </a:r>
            <a:r>
              <a:rPr lang="en-US" i="1" dirty="0">
                <a:ea typeface="+mn-lt"/>
                <a:cs typeface="+mn-lt"/>
              </a:rPr>
              <a:t>Leading change</a:t>
            </a:r>
            <a:r>
              <a:rPr lang="en-US">
                <a:ea typeface="+mn-lt"/>
                <a:cs typeface="+mn-lt"/>
              </a:rPr>
              <a:t>. Boston: Harvard Business Review Press.</a:t>
            </a:r>
            <a:endParaRPr lang="en-US"/>
          </a:p>
          <a:p>
            <a:pPr marL="0" indent="0">
              <a:buNone/>
            </a:pPr>
            <a:endParaRPr lang="en-US" dirty="0">
              <a:ea typeface="+mn-lt"/>
              <a:cs typeface="+mn-lt"/>
            </a:endParaRPr>
          </a:p>
          <a:p>
            <a:r>
              <a:rPr lang="en-US" b="1">
                <a:ea typeface="+mn-lt"/>
                <a:cs typeface="+mn-lt"/>
              </a:rPr>
              <a:t>Website (no identifiable author):</a:t>
            </a:r>
            <a:endParaRPr lang="en-US">
              <a:ea typeface="+mn-lt"/>
              <a:cs typeface="+mn-lt"/>
            </a:endParaRPr>
          </a:p>
          <a:p>
            <a:pPr marL="0" indent="0">
              <a:buNone/>
            </a:pPr>
            <a:r>
              <a:rPr lang="en-US" i="1">
                <a:ea typeface="+mn-lt"/>
                <a:cs typeface="+mn-lt"/>
              </a:rPr>
              <a:t>Small business statistics 2023</a:t>
            </a:r>
            <a:r>
              <a:rPr lang="en-US">
                <a:ea typeface="+mn-lt"/>
                <a:cs typeface="+mn-lt"/>
              </a:rPr>
              <a:t> (2023) Federation of Small Businesses. Available at: </a:t>
            </a:r>
            <a:r>
              <a:rPr lang="en-US" dirty="0">
                <a:ea typeface="+mn-lt"/>
                <a:cs typeface="+mn-lt"/>
                <a:hlinkClick r:id="rId4"/>
              </a:rPr>
              <a:t>https://www.fsb.org.uk/statistics</a:t>
            </a:r>
            <a:r>
              <a:rPr lang="en-US" dirty="0">
                <a:ea typeface="+mn-lt"/>
                <a:cs typeface="+mn-lt"/>
              </a:rPr>
              <a:t> </a:t>
            </a:r>
            <a:r>
              <a:rPr lang="en-US">
                <a:ea typeface="+mn-lt"/>
                <a:cs typeface="+mn-lt"/>
              </a:rPr>
              <a:t>(Accessed: 16 August 2026).</a:t>
            </a:r>
            <a:endParaRPr lang="en-US"/>
          </a:p>
          <a:p>
            <a:endParaRPr lang="en-US" dirty="0"/>
          </a:p>
        </p:txBody>
      </p:sp>
    </p:spTree>
    <p:extLst>
      <p:ext uri="{BB962C8B-B14F-4D97-AF65-F5344CB8AC3E}">
        <p14:creationId xmlns:p14="http://schemas.microsoft.com/office/powerpoint/2010/main" val="40057463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0F2E5-4E86-FFF4-2BF6-E4341BE9EB36}"/>
              </a:ext>
            </a:extLst>
          </p:cNvPr>
          <p:cNvSpPr>
            <a:spLocks noGrp="1"/>
          </p:cNvSpPr>
          <p:nvPr>
            <p:ph type="title"/>
          </p:nvPr>
        </p:nvSpPr>
        <p:spPr/>
        <p:txBody>
          <a:bodyPr/>
          <a:lstStyle/>
          <a:p>
            <a:r>
              <a:rPr lang="en-GB"/>
              <a:t>Let’s try it out!</a:t>
            </a:r>
          </a:p>
        </p:txBody>
      </p:sp>
      <p:sp>
        <p:nvSpPr>
          <p:cNvPr id="3" name="Content Placeholder 2">
            <a:extLst>
              <a:ext uri="{FF2B5EF4-FFF2-40B4-BE49-F238E27FC236}">
                <a16:creationId xmlns:a16="http://schemas.microsoft.com/office/drawing/2014/main" id="{42A44FFD-0818-5E4E-859A-A1D46D5F2E67}"/>
              </a:ext>
            </a:extLst>
          </p:cNvPr>
          <p:cNvSpPr>
            <a:spLocks noGrp="1"/>
          </p:cNvSpPr>
          <p:nvPr>
            <p:ph idx="1"/>
          </p:nvPr>
        </p:nvSpPr>
        <p:spPr/>
        <p:txBody>
          <a:bodyPr vert="horz" lIns="91440" tIns="45720" rIns="91440" bIns="45720" rtlCol="0" anchor="t">
            <a:normAutofit/>
          </a:bodyPr>
          <a:lstStyle/>
          <a:p>
            <a:r>
              <a:rPr lang="en-GB"/>
              <a:t>Last week in Digital Skills, you found books/articles from the library and from online.</a:t>
            </a:r>
          </a:p>
          <a:p>
            <a:r>
              <a:rPr lang="en-GB"/>
              <a:t>Use AI and the citation help in the Library Catalogue to create a Reference List based on the sources you found in Digital Skills last week.</a:t>
            </a:r>
          </a:p>
          <a:p>
            <a:r>
              <a:rPr lang="en-GB"/>
              <a:t>Remember to save the results in your Reading Log (Digital Skills – update the columns/information).</a:t>
            </a:r>
          </a:p>
        </p:txBody>
      </p:sp>
    </p:spTree>
    <p:extLst>
      <p:ext uri="{BB962C8B-B14F-4D97-AF65-F5344CB8AC3E}">
        <p14:creationId xmlns:p14="http://schemas.microsoft.com/office/powerpoint/2010/main" val="23401168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20FCF-AEF9-5310-58CB-6BC750446F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3B9289-B1F9-DC88-DE0E-43F061AF30B9}"/>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497CB31C-32EE-91F2-5269-A267C166A87F}"/>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10840488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0BAE8B-6D4E-B4C5-60D9-95404F5357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5535C9-96A3-EBE5-FFB8-A21BEB13A871}"/>
              </a:ext>
            </a:extLst>
          </p:cNvPr>
          <p:cNvSpPr>
            <a:spLocks noGrp="1"/>
          </p:cNvSpPr>
          <p:nvPr>
            <p:ph type="title"/>
          </p:nvPr>
        </p:nvSpPr>
        <p:spPr>
          <a:xfrm>
            <a:off x="1127125" y="365125"/>
            <a:ext cx="10226674" cy="1325563"/>
          </a:xfrm>
        </p:spPr>
        <p:txBody>
          <a:bodyPr anchor="ctr">
            <a:normAutofit/>
          </a:bodyPr>
          <a:lstStyle/>
          <a:p>
            <a:r>
              <a:rPr lang="en-GB"/>
              <a:t>Do We Need a Reference Here?</a:t>
            </a:r>
            <a:br>
              <a:rPr lang="en-GB"/>
            </a:br>
            <a:endParaRPr lang="en-GB"/>
          </a:p>
        </p:txBody>
      </p:sp>
      <p:sp>
        <p:nvSpPr>
          <p:cNvPr id="3" name="Content Placeholder 2">
            <a:extLst>
              <a:ext uri="{FF2B5EF4-FFF2-40B4-BE49-F238E27FC236}">
                <a16:creationId xmlns:a16="http://schemas.microsoft.com/office/drawing/2014/main" id="{1C9B0C50-DAFF-7ECF-82C9-F54556EAB366}"/>
              </a:ext>
            </a:extLst>
          </p:cNvPr>
          <p:cNvSpPr>
            <a:spLocks noGrp="1"/>
          </p:cNvSpPr>
          <p:nvPr>
            <p:ph sz="half" idx="1"/>
          </p:nvPr>
        </p:nvSpPr>
        <p:spPr>
          <a:xfrm>
            <a:off x="1127124" y="2012231"/>
            <a:ext cx="4825268" cy="4164732"/>
          </a:xfrm>
        </p:spPr>
        <p:txBody>
          <a:bodyPr>
            <a:normAutofit/>
          </a:bodyPr>
          <a:lstStyle/>
          <a:p>
            <a:r>
              <a:rPr lang="en-GB"/>
              <a:t>In pairs</a:t>
            </a:r>
          </a:p>
          <a:p>
            <a:r>
              <a:rPr lang="en-GB"/>
              <a:t>Task: Read the paragraph</a:t>
            </a:r>
          </a:p>
          <a:p>
            <a:pPr lvl="1"/>
            <a:r>
              <a:rPr lang="en-GB" sz="3200"/>
              <a:t>Decide which ideas need a reference and which ideas do not.</a:t>
            </a:r>
          </a:p>
        </p:txBody>
      </p:sp>
      <p:pic>
        <p:nvPicPr>
          <p:cNvPr id="5" name="Online Media 4" title="5 Minute Timer">
            <a:hlinkClick r:id="" action="ppaction://media"/>
            <a:extLst>
              <a:ext uri="{FF2B5EF4-FFF2-40B4-BE49-F238E27FC236}">
                <a16:creationId xmlns:a16="http://schemas.microsoft.com/office/drawing/2014/main" id="{6D858EE7-A7BF-554C-B9DF-D1FC026084DC}"/>
              </a:ext>
            </a:extLst>
          </p:cNvPr>
          <p:cNvPicPr>
            <a:picLocks noRot="1" noChangeAspect="1"/>
          </p:cNvPicPr>
          <p:nvPr>
            <a:videoFile r:link="rId1"/>
          </p:nvPr>
        </p:nvPicPr>
        <p:blipFill>
          <a:blip r:embed="rId4"/>
          <a:stretch>
            <a:fillRect/>
          </a:stretch>
        </p:blipFill>
        <p:spPr>
          <a:xfrm>
            <a:off x="6239610" y="2649838"/>
            <a:ext cx="5114190" cy="2889517"/>
          </a:xfrm>
          <a:prstGeom prst="rect">
            <a:avLst/>
          </a:prstGeom>
          <a:noFill/>
        </p:spPr>
      </p:pic>
    </p:spTree>
    <p:extLst>
      <p:ext uri="{BB962C8B-B14F-4D97-AF65-F5344CB8AC3E}">
        <p14:creationId xmlns:p14="http://schemas.microsoft.com/office/powerpoint/2010/main" val="1964525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7FDF7-0C05-FAF7-4F67-A20EEF1E650F}"/>
              </a:ext>
            </a:extLst>
          </p:cNvPr>
          <p:cNvSpPr>
            <a:spLocks noGrp="1"/>
          </p:cNvSpPr>
          <p:nvPr>
            <p:ph type="title"/>
          </p:nvPr>
        </p:nvSpPr>
        <p:spPr>
          <a:xfrm>
            <a:off x="1127125" y="365125"/>
            <a:ext cx="10226674" cy="1325563"/>
          </a:xfrm>
        </p:spPr>
        <p:txBody>
          <a:bodyPr anchor="ctr">
            <a:normAutofit/>
          </a:bodyPr>
          <a:lstStyle/>
          <a:p>
            <a:r>
              <a:rPr lang="en-GB"/>
              <a:t>Mini Referencing Task</a:t>
            </a:r>
          </a:p>
        </p:txBody>
      </p:sp>
      <p:sp>
        <p:nvSpPr>
          <p:cNvPr id="3" name="Content Placeholder 2">
            <a:extLst>
              <a:ext uri="{FF2B5EF4-FFF2-40B4-BE49-F238E27FC236}">
                <a16:creationId xmlns:a16="http://schemas.microsoft.com/office/drawing/2014/main" id="{E7C6981D-AF03-96D8-1A20-4DEAF01F49B1}"/>
              </a:ext>
            </a:extLst>
          </p:cNvPr>
          <p:cNvSpPr>
            <a:spLocks noGrp="1"/>
          </p:cNvSpPr>
          <p:nvPr>
            <p:ph sz="half" idx="1"/>
          </p:nvPr>
        </p:nvSpPr>
        <p:spPr>
          <a:xfrm>
            <a:off x="1127124" y="2012231"/>
            <a:ext cx="4825268" cy="4164732"/>
          </a:xfrm>
        </p:spPr>
        <p:txBody>
          <a:bodyPr>
            <a:normAutofit/>
          </a:bodyPr>
          <a:lstStyle/>
          <a:p>
            <a:pPr marL="0" indent="0">
              <a:buNone/>
            </a:pPr>
            <a:r>
              <a:rPr lang="en-GB" sz="2000"/>
              <a:t>Your task</a:t>
            </a:r>
          </a:p>
          <a:p>
            <a:r>
              <a:rPr lang="en-GB" sz="2000"/>
              <a:t>You will work with a short paragraph about electric car sales.</a:t>
            </a:r>
          </a:p>
          <a:p>
            <a:r>
              <a:rPr lang="en-GB" sz="2000"/>
              <a:t>In this paragraph, 3 ideas come from real sources.</a:t>
            </a:r>
          </a:p>
          <a:p>
            <a:endParaRPr lang="en-GB" sz="2000"/>
          </a:p>
          <a:p>
            <a:pPr marL="0" indent="0">
              <a:buNone/>
            </a:pPr>
            <a:r>
              <a:rPr lang="en-GB" sz="2000"/>
              <a:t>What to do</a:t>
            </a:r>
          </a:p>
          <a:p>
            <a:r>
              <a:rPr lang="en-GB" sz="2000"/>
              <a:t>Find the 3 ideas that need a citation</a:t>
            </a:r>
          </a:p>
          <a:p>
            <a:r>
              <a:rPr lang="en-GB" sz="2000"/>
              <a:t>Add simple in text citations using the pattern:</a:t>
            </a:r>
          </a:p>
          <a:p>
            <a:r>
              <a:rPr lang="en-GB" sz="2000"/>
              <a:t>(Author, Year)</a:t>
            </a:r>
          </a:p>
          <a:p>
            <a:endParaRPr lang="en-GB" sz="2000"/>
          </a:p>
        </p:txBody>
      </p:sp>
      <p:pic>
        <p:nvPicPr>
          <p:cNvPr id="4" name="Online Media 3" title="10 Minute Timer">
            <a:hlinkClick r:id="" action="ppaction://media"/>
            <a:extLst>
              <a:ext uri="{FF2B5EF4-FFF2-40B4-BE49-F238E27FC236}">
                <a16:creationId xmlns:a16="http://schemas.microsoft.com/office/drawing/2014/main" id="{DE2F5D08-4F75-B9D5-5561-19F9D6D9FF2C}"/>
              </a:ext>
            </a:extLst>
          </p:cNvPr>
          <p:cNvPicPr>
            <a:picLocks noRot="1" noChangeAspect="1"/>
          </p:cNvPicPr>
          <p:nvPr>
            <a:videoFile r:link="rId1"/>
          </p:nvPr>
        </p:nvPicPr>
        <p:blipFill>
          <a:blip r:embed="rId4"/>
          <a:stretch>
            <a:fillRect/>
          </a:stretch>
        </p:blipFill>
        <p:spPr>
          <a:xfrm>
            <a:off x="6239610" y="2649838"/>
            <a:ext cx="5114190" cy="2889517"/>
          </a:xfrm>
          <a:prstGeom prst="rect">
            <a:avLst/>
          </a:prstGeom>
          <a:noFill/>
        </p:spPr>
      </p:pic>
    </p:spTree>
    <p:extLst>
      <p:ext uri="{BB962C8B-B14F-4D97-AF65-F5344CB8AC3E}">
        <p14:creationId xmlns:p14="http://schemas.microsoft.com/office/powerpoint/2010/main" val="1638224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1536C-35DB-9DAF-1AEF-1738B87EA3DB}"/>
              </a:ext>
            </a:extLst>
          </p:cNvPr>
          <p:cNvSpPr>
            <a:spLocks noGrp="1"/>
          </p:cNvSpPr>
          <p:nvPr>
            <p:ph type="title"/>
          </p:nvPr>
        </p:nvSpPr>
        <p:spPr/>
        <p:txBody>
          <a:bodyPr/>
          <a:lstStyle/>
          <a:p>
            <a:r>
              <a:rPr lang="en-GB"/>
              <a:t>Let’s check our answers</a:t>
            </a:r>
          </a:p>
        </p:txBody>
      </p:sp>
      <p:sp>
        <p:nvSpPr>
          <p:cNvPr id="3" name="Content Placeholder 2">
            <a:extLst>
              <a:ext uri="{FF2B5EF4-FFF2-40B4-BE49-F238E27FC236}">
                <a16:creationId xmlns:a16="http://schemas.microsoft.com/office/drawing/2014/main" id="{6365C8DB-939B-4621-49F6-F6D52E6AC261}"/>
              </a:ext>
            </a:extLst>
          </p:cNvPr>
          <p:cNvSpPr>
            <a:spLocks noGrp="1"/>
          </p:cNvSpPr>
          <p:nvPr>
            <p:ph idx="1"/>
          </p:nvPr>
        </p:nvSpPr>
        <p:spPr/>
        <p:txBody>
          <a:bodyPr>
            <a:normAutofit fontScale="92500" lnSpcReduction="10000"/>
          </a:bodyPr>
          <a:lstStyle/>
          <a:p>
            <a:r>
              <a:rPr lang="en-GB"/>
              <a:t>Electric car sales are growing very quickly around the world, especially in China. BYD sold more than 2.25 million electric cars in 2025 </a:t>
            </a:r>
            <a:r>
              <a:rPr lang="en-GB" b="1"/>
              <a:t>(Practice With News, 2026)</a:t>
            </a:r>
            <a:r>
              <a:rPr lang="en-GB"/>
              <a:t>, which was a big increase from the year before. New global data also shows that electric vehicle sales almost tripled between 2021 and 2024 </a:t>
            </a:r>
            <a:r>
              <a:rPr lang="en-GB" b="1"/>
              <a:t>(Pakistan and Gulf Economist, 2025)</a:t>
            </a:r>
            <a:r>
              <a:rPr lang="en-GB"/>
              <a:t>. In the UK, the government is reviewing its electric car sale quotas after car production fell to its lowest level in more than 70 years </a:t>
            </a:r>
            <a:r>
              <a:rPr lang="en-GB" b="1"/>
              <a:t>(Sky News, 2026)</a:t>
            </a:r>
            <a:r>
              <a:rPr lang="en-GB"/>
              <a:t>. I think these changes will affect how fast the country can move towards cleaner transport.</a:t>
            </a:r>
          </a:p>
        </p:txBody>
      </p:sp>
    </p:spTree>
    <p:extLst>
      <p:ext uri="{BB962C8B-B14F-4D97-AF65-F5344CB8AC3E}">
        <p14:creationId xmlns:p14="http://schemas.microsoft.com/office/powerpoint/2010/main" val="11238378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7C52103-2946-23C4-2E95-AC35523A5CBE}"/>
              </a:ext>
            </a:extLst>
          </p:cNvPr>
          <p:cNvSpPr>
            <a:spLocks noGrp="1"/>
          </p:cNvSpPr>
          <p:nvPr>
            <p:ph type="title"/>
          </p:nvPr>
        </p:nvSpPr>
        <p:spPr/>
        <p:txBody>
          <a:bodyPr/>
          <a:lstStyle/>
          <a:p>
            <a:r>
              <a:rPr lang="en-GB"/>
              <a:t>Cheating or not?</a:t>
            </a:r>
          </a:p>
        </p:txBody>
      </p:sp>
      <p:sp>
        <p:nvSpPr>
          <p:cNvPr id="6" name="Content Placeholder 5">
            <a:extLst>
              <a:ext uri="{FF2B5EF4-FFF2-40B4-BE49-F238E27FC236}">
                <a16:creationId xmlns:a16="http://schemas.microsoft.com/office/drawing/2014/main" id="{09BAFB0B-49B4-3B22-2DF3-D3AB80BDEFDE}"/>
              </a:ext>
            </a:extLst>
          </p:cNvPr>
          <p:cNvSpPr>
            <a:spLocks noGrp="1"/>
          </p:cNvSpPr>
          <p:nvPr>
            <p:ph sz="half" idx="1"/>
          </p:nvPr>
        </p:nvSpPr>
        <p:spPr/>
        <p:txBody>
          <a:bodyPr>
            <a:normAutofit fontScale="92500" lnSpcReduction="10000"/>
          </a:bodyPr>
          <a:lstStyle/>
          <a:p>
            <a:r>
              <a:rPr lang="en-GB"/>
              <a:t>Work in groups of 4</a:t>
            </a:r>
          </a:p>
          <a:p>
            <a:r>
              <a:rPr lang="en-GB"/>
              <a:t>You will get a small set of situation cards</a:t>
            </a:r>
          </a:p>
          <a:p>
            <a:r>
              <a:rPr lang="en-GB"/>
              <a:t>Each card shows a real example of student behaviour</a:t>
            </a:r>
          </a:p>
          <a:p>
            <a:r>
              <a:rPr lang="en-GB"/>
              <a:t>Your group decides if it is:</a:t>
            </a:r>
          </a:p>
          <a:p>
            <a:pPr lvl="1"/>
            <a:r>
              <a:rPr lang="en-GB"/>
              <a:t>Cheating</a:t>
            </a:r>
          </a:p>
          <a:p>
            <a:pPr lvl="1"/>
            <a:r>
              <a:rPr lang="en-GB"/>
              <a:t>Not Cheating</a:t>
            </a:r>
          </a:p>
          <a:p>
            <a:endParaRPr lang="en-GB"/>
          </a:p>
        </p:txBody>
      </p:sp>
      <p:sp>
        <p:nvSpPr>
          <p:cNvPr id="7" name="Content Placeholder 6">
            <a:extLst>
              <a:ext uri="{FF2B5EF4-FFF2-40B4-BE49-F238E27FC236}">
                <a16:creationId xmlns:a16="http://schemas.microsoft.com/office/drawing/2014/main" id="{357DFC1E-2EC5-6CFA-D6A5-393E8FF6CA1D}"/>
              </a:ext>
            </a:extLst>
          </p:cNvPr>
          <p:cNvSpPr>
            <a:spLocks noGrp="1"/>
          </p:cNvSpPr>
          <p:nvPr>
            <p:ph sz="half" idx="2"/>
          </p:nvPr>
        </p:nvSpPr>
        <p:spPr/>
        <p:txBody>
          <a:bodyPr>
            <a:normAutofit fontScale="92500" lnSpcReduction="10000"/>
          </a:bodyPr>
          <a:lstStyle/>
          <a:p>
            <a:pPr marL="0" indent="0">
              <a:buNone/>
            </a:pPr>
            <a:r>
              <a:rPr lang="en-GB"/>
              <a:t>What to do</a:t>
            </a:r>
          </a:p>
          <a:p>
            <a:r>
              <a:rPr lang="en-GB"/>
              <a:t>Take turns reading each card aloud</a:t>
            </a:r>
          </a:p>
          <a:p>
            <a:r>
              <a:rPr lang="en-GB"/>
              <a:t>Talk together about your decision</a:t>
            </a:r>
          </a:p>
          <a:p>
            <a:r>
              <a:rPr lang="en-GB"/>
              <a:t>Place each card in the correct pile</a:t>
            </a:r>
          </a:p>
          <a:p>
            <a:r>
              <a:rPr lang="en-GB"/>
              <a:t>Be ready to share one example with the class</a:t>
            </a:r>
          </a:p>
        </p:txBody>
      </p:sp>
      <p:pic>
        <p:nvPicPr>
          <p:cNvPr id="8" name="Online Media 3" title="10 Minute Timer">
            <a:hlinkClick r:id="" action="ppaction://media"/>
            <a:extLst>
              <a:ext uri="{FF2B5EF4-FFF2-40B4-BE49-F238E27FC236}">
                <a16:creationId xmlns:a16="http://schemas.microsoft.com/office/drawing/2014/main" id="{225D1375-D48A-F91E-44B2-8960524967C6}"/>
              </a:ext>
            </a:extLst>
          </p:cNvPr>
          <p:cNvPicPr>
            <a:picLocks noRot="1" noChangeAspect="1"/>
          </p:cNvPicPr>
          <p:nvPr>
            <a:videoFile r:link="rId1"/>
          </p:nvPr>
        </p:nvPicPr>
        <p:blipFill>
          <a:blip r:embed="rId4"/>
          <a:stretch>
            <a:fillRect/>
          </a:stretch>
        </p:blipFill>
        <p:spPr>
          <a:xfrm>
            <a:off x="9076772" y="206498"/>
            <a:ext cx="2626885" cy="1484190"/>
          </a:xfrm>
          <a:prstGeom prst="rect">
            <a:avLst/>
          </a:prstGeom>
          <a:noFill/>
        </p:spPr>
      </p:pic>
    </p:spTree>
    <p:extLst>
      <p:ext uri="{BB962C8B-B14F-4D97-AF65-F5344CB8AC3E}">
        <p14:creationId xmlns:p14="http://schemas.microsoft.com/office/powerpoint/2010/main" val="1030983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p:cTn id="12" fill="hold" display="0">
                  <p:stCondLst>
                    <p:cond delay="indefinite"/>
                  </p:stCondLst>
                </p:cTn>
                <p:tgtEl>
                  <p:spTgt spid="8"/>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22B0E-C323-92DB-F0CD-E9E899C188EE}"/>
              </a:ext>
            </a:extLst>
          </p:cNvPr>
          <p:cNvSpPr>
            <a:spLocks noGrp="1"/>
          </p:cNvSpPr>
          <p:nvPr>
            <p:ph type="title"/>
          </p:nvPr>
        </p:nvSpPr>
        <p:spPr/>
        <p:txBody>
          <a:bodyPr/>
          <a:lstStyle/>
          <a:p>
            <a:r>
              <a:rPr lang="en-GB" err="1"/>
              <a:t>Vevox</a:t>
            </a:r>
            <a:r>
              <a:rPr lang="en-GB"/>
              <a:t> Debrief – What Did We Notice?</a:t>
            </a:r>
          </a:p>
        </p:txBody>
      </p:sp>
      <p:sp>
        <p:nvSpPr>
          <p:cNvPr id="3" name="Content Placeholder 2">
            <a:extLst>
              <a:ext uri="{FF2B5EF4-FFF2-40B4-BE49-F238E27FC236}">
                <a16:creationId xmlns:a16="http://schemas.microsoft.com/office/drawing/2014/main" id="{288A637B-F609-7BFB-4C84-06646F38BCC2}"/>
              </a:ext>
            </a:extLst>
          </p:cNvPr>
          <p:cNvSpPr>
            <a:spLocks noGrp="1"/>
          </p:cNvSpPr>
          <p:nvPr>
            <p:ph sz="half" idx="1"/>
          </p:nvPr>
        </p:nvSpPr>
        <p:spPr/>
        <p:txBody>
          <a:bodyPr>
            <a:normAutofit/>
          </a:bodyPr>
          <a:lstStyle/>
          <a:p>
            <a:pPr marL="0" indent="0">
              <a:buNone/>
            </a:pPr>
            <a:r>
              <a:rPr lang="en-GB" b="1"/>
              <a:t>On </a:t>
            </a:r>
            <a:r>
              <a:rPr lang="en-GB" b="1" err="1"/>
              <a:t>Vevox</a:t>
            </a:r>
            <a:r>
              <a:rPr lang="en-GB" b="1"/>
              <a:t>, please share:</a:t>
            </a:r>
          </a:p>
          <a:p>
            <a:r>
              <a:rPr lang="en-GB"/>
              <a:t>One card your group found interesting</a:t>
            </a:r>
          </a:p>
          <a:p>
            <a:r>
              <a:rPr lang="en-GB"/>
              <a:t>Why you think it was cheating, or not cheating</a:t>
            </a:r>
          </a:p>
          <a:p>
            <a:r>
              <a:rPr lang="en-GB"/>
              <a:t>One thing a student should do in this situation</a:t>
            </a:r>
          </a:p>
          <a:p>
            <a:endParaRPr lang="en-GB"/>
          </a:p>
        </p:txBody>
      </p:sp>
      <p:sp>
        <p:nvSpPr>
          <p:cNvPr id="4" name="Content Placeholder 3">
            <a:extLst>
              <a:ext uri="{FF2B5EF4-FFF2-40B4-BE49-F238E27FC236}">
                <a16:creationId xmlns:a16="http://schemas.microsoft.com/office/drawing/2014/main" id="{A853343C-D177-012B-EB7A-5758D6A61630}"/>
              </a:ext>
            </a:extLst>
          </p:cNvPr>
          <p:cNvSpPr>
            <a:spLocks noGrp="1"/>
          </p:cNvSpPr>
          <p:nvPr>
            <p:ph sz="half" idx="2"/>
          </p:nvPr>
        </p:nvSpPr>
        <p:spPr/>
        <p:txBody>
          <a:bodyPr>
            <a:normAutofit/>
          </a:bodyPr>
          <a:lstStyle/>
          <a:p>
            <a:pPr marL="0" indent="0">
              <a:buNone/>
            </a:pPr>
            <a:r>
              <a:rPr lang="en-GB" b="1"/>
              <a:t>Tips</a:t>
            </a:r>
          </a:p>
          <a:p>
            <a:r>
              <a:rPr lang="en-GB"/>
              <a:t>Keep your answer short</a:t>
            </a:r>
          </a:p>
          <a:p>
            <a:r>
              <a:rPr lang="en-GB"/>
              <a:t>Use simple words</a:t>
            </a:r>
          </a:p>
          <a:p>
            <a:endParaRPr lang="en-GB"/>
          </a:p>
        </p:txBody>
      </p:sp>
      <p:pic>
        <p:nvPicPr>
          <p:cNvPr id="5" name="Picture 4">
            <a:hlinkClick r:id="rId4"/>
            <a:extLst>
              <a:ext uri="{FF2B5EF4-FFF2-40B4-BE49-F238E27FC236}">
                <a16:creationId xmlns:a16="http://schemas.microsoft.com/office/drawing/2014/main" id="{F2F3CAA5-7253-E891-1FBA-31DD56540469}"/>
              </a:ext>
            </a:extLst>
          </p:cNvPr>
          <p:cNvPicPr>
            <a:picLocks noChangeAspect="1"/>
          </p:cNvPicPr>
          <p:nvPr/>
        </p:nvPicPr>
        <p:blipFill>
          <a:blip r:embed="rId5"/>
          <a:stretch>
            <a:fillRect/>
          </a:stretch>
        </p:blipFill>
        <p:spPr>
          <a:xfrm>
            <a:off x="2154802" y="6176963"/>
            <a:ext cx="2439063" cy="496664"/>
          </a:xfrm>
          <a:prstGeom prst="rect">
            <a:avLst/>
          </a:prstGeom>
        </p:spPr>
      </p:pic>
      <p:pic>
        <p:nvPicPr>
          <p:cNvPr id="6" name="Online Media 4" title="5 Minute Timer">
            <a:hlinkClick r:id="" action="ppaction://media"/>
            <a:extLst>
              <a:ext uri="{FF2B5EF4-FFF2-40B4-BE49-F238E27FC236}">
                <a16:creationId xmlns:a16="http://schemas.microsoft.com/office/drawing/2014/main" id="{532E09A0-76FC-6AC7-3598-ED539C6E72F6}"/>
              </a:ext>
            </a:extLst>
          </p:cNvPr>
          <p:cNvPicPr>
            <a:picLocks noRot="1" noChangeAspect="1"/>
          </p:cNvPicPr>
          <p:nvPr>
            <a:videoFile r:link="rId1"/>
          </p:nvPr>
        </p:nvPicPr>
        <p:blipFill>
          <a:blip r:embed="rId6"/>
          <a:stretch>
            <a:fillRect/>
          </a:stretch>
        </p:blipFill>
        <p:spPr>
          <a:xfrm>
            <a:off x="6577156" y="4276220"/>
            <a:ext cx="4125300" cy="2330794"/>
          </a:xfrm>
          <a:prstGeom prst="rect">
            <a:avLst/>
          </a:prstGeom>
        </p:spPr>
      </p:pic>
    </p:spTree>
    <p:extLst>
      <p:ext uri="{BB962C8B-B14F-4D97-AF65-F5344CB8AC3E}">
        <p14:creationId xmlns:p14="http://schemas.microsoft.com/office/powerpoint/2010/main" val="1844442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p:txBody>
          <a:bodyPr>
            <a:normAutofit fontScale="92500" lnSpcReduction="20000"/>
          </a:bodyPr>
          <a:lstStyle/>
          <a:p>
            <a:pPr marL="0" indent="0">
              <a:buNone/>
            </a:pPr>
            <a:r>
              <a:rPr lang="en-GB"/>
              <a:t>Please answer:</a:t>
            </a:r>
          </a:p>
          <a:p>
            <a:r>
              <a:rPr lang="en-GB"/>
              <a:t>One thing that helped me understand referencing today is…</a:t>
            </a:r>
          </a:p>
          <a:p>
            <a:r>
              <a:rPr lang="en-GB"/>
              <a:t>One thing I still want to practise with citations is…</a:t>
            </a:r>
          </a:p>
          <a:p>
            <a:r>
              <a:rPr lang="en-GB"/>
              <a:t>One thing I understand now about using sources in business writing is…</a:t>
            </a:r>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a:normAutofit fontScale="92500" lnSpcReduction="20000"/>
          </a:bodyPr>
          <a:lstStyle/>
          <a:p>
            <a:r>
              <a:rPr lang="en-GB"/>
              <a:t>Write 3 short sentences. Use simple English.</a:t>
            </a:r>
          </a:p>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p:txBody>
      </p:sp>
      <p:pic>
        <p:nvPicPr>
          <p:cNvPr id="5" name="Online Media 4" title="5 Minute Timer">
            <a:hlinkClick r:id="" action="ppaction://media"/>
            <a:extLst>
              <a:ext uri="{FF2B5EF4-FFF2-40B4-BE49-F238E27FC236}">
                <a16:creationId xmlns:a16="http://schemas.microsoft.com/office/drawing/2014/main" id="{EF89DAEB-5CEB-45EB-B207-13CDC9D477EE}"/>
              </a:ext>
            </a:extLst>
          </p:cNvPr>
          <p:cNvPicPr>
            <a:picLocks noRot="1" noChangeAspect="1"/>
          </p:cNvPicPr>
          <p:nvPr>
            <a:videoFile r:link="rId1"/>
          </p:nvPr>
        </p:nvPicPr>
        <p:blipFill>
          <a:blip r:embed="rId4"/>
          <a:stretch>
            <a:fillRect/>
          </a:stretch>
        </p:blipFill>
        <p:spPr>
          <a:xfrm>
            <a:off x="3539758" y="5405305"/>
            <a:ext cx="2571142" cy="1452695"/>
          </a:xfrm>
          <a:prstGeom prst="rect">
            <a:avLst/>
          </a:prstGeom>
        </p:spPr>
      </p:pic>
    </p:spTree>
    <p:extLst>
      <p:ext uri="{BB962C8B-B14F-4D97-AF65-F5344CB8AC3E}">
        <p14:creationId xmlns:p14="http://schemas.microsoft.com/office/powerpoint/2010/main" val="230657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7801C-AC64-A03D-A4D6-0835E6EF17D2}"/>
              </a:ext>
            </a:extLst>
          </p:cNvPr>
          <p:cNvSpPr>
            <a:spLocks noGrp="1"/>
          </p:cNvSpPr>
          <p:nvPr>
            <p:ph type="title"/>
          </p:nvPr>
        </p:nvSpPr>
        <p:spPr/>
        <p:txBody>
          <a:bodyPr/>
          <a:lstStyle/>
          <a:p>
            <a:r>
              <a:rPr lang="en-GB"/>
              <a:t>Today we learnt:</a:t>
            </a:r>
          </a:p>
        </p:txBody>
      </p:sp>
      <p:graphicFrame>
        <p:nvGraphicFramePr>
          <p:cNvPr id="4" name="Content Placeholder 3">
            <a:extLst>
              <a:ext uri="{FF2B5EF4-FFF2-40B4-BE49-F238E27FC236}">
                <a16:creationId xmlns:a16="http://schemas.microsoft.com/office/drawing/2014/main" id="{B7F030D3-5CC7-1882-EA91-BF4D99E75C1E}"/>
              </a:ext>
            </a:extLst>
          </p:cNvPr>
          <p:cNvGraphicFramePr>
            <a:graphicFrameLocks noGrp="1"/>
          </p:cNvGraphicFramePr>
          <p:nvPr>
            <p:ph idx="1"/>
            <p:extLst>
              <p:ext uri="{D42A27DB-BD31-4B8C-83A1-F6EECF244321}">
                <p14:modId xmlns:p14="http://schemas.microsoft.com/office/powerpoint/2010/main" val="3297564919"/>
              </p:ext>
            </p:extLst>
          </p:nvPr>
        </p:nvGraphicFramePr>
        <p:xfrm>
          <a:off x="1127125" y="1376241"/>
          <a:ext cx="10226675" cy="51524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7751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6F34-9330-8419-8F9D-DC6E5A7D45C0}"/>
              </a:ext>
            </a:extLst>
          </p:cNvPr>
          <p:cNvSpPr>
            <a:spLocks noGrp="1"/>
          </p:cNvSpPr>
          <p:nvPr>
            <p:ph type="ctrTitle"/>
          </p:nvPr>
        </p:nvSpPr>
        <p:spPr>
          <a:xfrm>
            <a:off x="552451" y="2027237"/>
            <a:ext cx="6000750" cy="2306637"/>
          </a:xfrm>
        </p:spPr>
        <p:txBody>
          <a:bodyPr anchor="b">
            <a:normAutofit/>
          </a:bodyPr>
          <a:lstStyle/>
          <a:p>
            <a:r>
              <a:rPr lang="en-GB"/>
              <a:t>Next Week: </a:t>
            </a:r>
            <a:br>
              <a:rPr lang="en-GB"/>
            </a:br>
            <a:r>
              <a:rPr lang="en-GB" b="1"/>
              <a:t>Paraphrasing</a:t>
            </a:r>
            <a:endParaRPr lang="en-GB"/>
          </a:p>
        </p:txBody>
      </p:sp>
      <p:pic>
        <p:nvPicPr>
          <p:cNvPr id="6" name="Content Placeholder 5" descr="Hourglass and a calendar">
            <a:extLst>
              <a:ext uri="{FF2B5EF4-FFF2-40B4-BE49-F238E27FC236}">
                <a16:creationId xmlns:a16="http://schemas.microsoft.com/office/drawing/2014/main" id="{9951AA0F-CAB5-6755-E6BF-7BDDF41C676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7934" r="2" b="2"/>
          <a:stretch>
            <a:fillRect/>
          </a:stretch>
        </p:blipFill>
        <p:spPr>
          <a:xfrm>
            <a:off x="6862713" y="10"/>
            <a:ext cx="5329287" cy="6857990"/>
          </a:xfrm>
          <a:noFill/>
        </p:spPr>
      </p:pic>
      <p:pic>
        <p:nvPicPr>
          <p:cNvPr id="5" name="Picture 4">
            <a:extLst>
              <a:ext uri="{FF2B5EF4-FFF2-40B4-BE49-F238E27FC236}">
                <a16:creationId xmlns:a16="http://schemas.microsoft.com/office/drawing/2014/main" id="{F73C4BF0-B958-0296-E0A0-A3BD157AC646}"/>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17653" y="443346"/>
            <a:ext cx="2635548" cy="2150052"/>
          </a:xfrm>
          <a:prstGeom prst="rect">
            <a:avLst/>
          </a:prstGeom>
        </p:spPr>
      </p:pic>
      <p:sp>
        <p:nvSpPr>
          <p:cNvPr id="7" name="Subtitle 6">
            <a:extLst>
              <a:ext uri="{FF2B5EF4-FFF2-40B4-BE49-F238E27FC236}">
                <a16:creationId xmlns:a16="http://schemas.microsoft.com/office/drawing/2014/main" id="{6924EE3A-B4C1-7D21-79C5-3EE3B28DE7F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311527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a:t>Homework for Week 5</a:t>
            </a:r>
          </a:p>
        </p:txBody>
      </p:sp>
      <p:sp>
        <p:nvSpPr>
          <p:cNvPr id="5" name="Content Placeholder 4">
            <a:extLst>
              <a:ext uri="{FF2B5EF4-FFF2-40B4-BE49-F238E27FC236}">
                <a16:creationId xmlns:a16="http://schemas.microsoft.com/office/drawing/2014/main" id="{150EDD3A-2BA1-2E05-5CB7-2738EB319B56}"/>
              </a:ext>
            </a:extLst>
          </p:cNvPr>
          <p:cNvSpPr>
            <a:spLocks noGrp="1"/>
          </p:cNvSpPr>
          <p:nvPr>
            <p:ph sz="half" idx="1"/>
          </p:nvPr>
        </p:nvSpPr>
        <p:spPr/>
        <p:txBody>
          <a:bodyPr vert="horz" lIns="91440" tIns="45720" rIns="91440" bIns="45720" rtlCol="0" anchor="t">
            <a:normAutofit/>
          </a:bodyPr>
          <a:lstStyle/>
          <a:p>
            <a:r>
              <a:rPr lang="en-GB"/>
              <a:t>Complete: </a:t>
            </a:r>
            <a:endParaRPr lang="en-GB" b="1"/>
          </a:p>
          <a:p>
            <a:r>
              <a:rPr lang="en-GB" err="1"/>
              <a:t>Infoskills</a:t>
            </a:r>
            <a:r>
              <a:rPr lang="en-GB"/>
              <a:t>: Academic Integrity and Avoiding Plagiarism</a:t>
            </a:r>
          </a:p>
        </p:txBody>
      </p:sp>
      <p:sp>
        <p:nvSpPr>
          <p:cNvPr id="10" name="Content Placeholder 9">
            <a:extLst>
              <a:ext uri="{FF2B5EF4-FFF2-40B4-BE49-F238E27FC236}">
                <a16:creationId xmlns:a16="http://schemas.microsoft.com/office/drawing/2014/main" id="{5EAB015E-3F8A-95C4-8BA0-0F888636029B}"/>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0" indent="0">
              <a:buNone/>
            </a:pPr>
            <a:r>
              <a:rPr lang="en-GB"/>
              <a:t>Open Moodle</a:t>
            </a:r>
          </a:p>
          <a:p>
            <a:r>
              <a:rPr lang="en-GB"/>
              <a:t>Go to this module (Academic Skills)</a:t>
            </a:r>
          </a:p>
          <a:p>
            <a:r>
              <a:rPr lang="en-GB"/>
              <a:t>Click Week 4</a:t>
            </a:r>
          </a:p>
          <a:p>
            <a:r>
              <a:rPr lang="en-GB"/>
              <a:t>Select Academic Integrity and Avoiding Plagiarism</a:t>
            </a:r>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5682" y="4590353"/>
            <a:ext cx="2614705" cy="2133599"/>
          </a:xfrm>
          <a:prstGeom prst="rect">
            <a:avLst/>
          </a:prstGeom>
        </p:spPr>
      </p:pic>
    </p:spTree>
    <p:extLst>
      <p:ext uri="{BB962C8B-B14F-4D97-AF65-F5344CB8AC3E}">
        <p14:creationId xmlns:p14="http://schemas.microsoft.com/office/powerpoint/2010/main" val="30541836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716C-39FE-9B21-69E2-23FF6E047B19}"/>
              </a:ext>
            </a:extLst>
          </p:cNvPr>
          <p:cNvSpPr>
            <a:spLocks noGrp="1"/>
          </p:cNvSpPr>
          <p:nvPr>
            <p:ph type="title"/>
          </p:nvPr>
        </p:nvSpPr>
        <p:spPr/>
        <p:txBody>
          <a:bodyPr/>
          <a:lstStyle/>
          <a:p>
            <a:r>
              <a:rPr lang="en-GB"/>
              <a:t>The Haunted Library</a:t>
            </a:r>
          </a:p>
        </p:txBody>
      </p:sp>
      <p:sp>
        <p:nvSpPr>
          <p:cNvPr id="3" name="Content Placeholder 2">
            <a:extLst>
              <a:ext uri="{FF2B5EF4-FFF2-40B4-BE49-F238E27FC236}">
                <a16:creationId xmlns:a16="http://schemas.microsoft.com/office/drawing/2014/main" id="{A0F46651-8F31-1750-921C-66E0FBE9AC8C}"/>
              </a:ext>
            </a:extLst>
          </p:cNvPr>
          <p:cNvSpPr>
            <a:spLocks noGrp="1"/>
          </p:cNvSpPr>
          <p:nvPr>
            <p:ph sz="half" idx="1"/>
          </p:nvPr>
        </p:nvSpPr>
        <p:spPr/>
        <p:txBody>
          <a:bodyPr>
            <a:normAutofit/>
          </a:bodyPr>
          <a:lstStyle/>
          <a:p>
            <a:pPr marL="0" indent="0">
              <a:buNone/>
            </a:pPr>
            <a:r>
              <a:rPr lang="en-GB"/>
              <a:t>Working on creating citations through an escape game online!</a:t>
            </a:r>
          </a:p>
        </p:txBody>
      </p:sp>
      <p:sp>
        <p:nvSpPr>
          <p:cNvPr id="4" name="Content Placeholder 3">
            <a:extLst>
              <a:ext uri="{FF2B5EF4-FFF2-40B4-BE49-F238E27FC236}">
                <a16:creationId xmlns:a16="http://schemas.microsoft.com/office/drawing/2014/main" id="{E9EE8C92-4A1C-7FEF-086E-0FFAE142A5C8}"/>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pPr marL="0" indent="0">
              <a:buNone/>
            </a:pPr>
            <a:r>
              <a:rPr lang="en-GB"/>
              <a:t>Open Moodle</a:t>
            </a:r>
          </a:p>
          <a:p>
            <a:r>
              <a:rPr lang="en-GB"/>
              <a:t>Go to this module (Academic Skills)</a:t>
            </a:r>
          </a:p>
          <a:p>
            <a:r>
              <a:rPr lang="en-GB"/>
              <a:t>Click Week 4</a:t>
            </a:r>
          </a:p>
          <a:p>
            <a:r>
              <a:rPr lang="en-GB"/>
              <a:t>Select Haunted Library</a:t>
            </a:r>
          </a:p>
        </p:txBody>
      </p:sp>
      <p:pic>
        <p:nvPicPr>
          <p:cNvPr id="6" name="Picture 5">
            <a:extLst>
              <a:ext uri="{FF2B5EF4-FFF2-40B4-BE49-F238E27FC236}">
                <a16:creationId xmlns:a16="http://schemas.microsoft.com/office/drawing/2014/main" id="{1A382B15-DAB0-C37A-CB1E-94311557BFF2}"/>
              </a:ext>
            </a:extLst>
          </p:cNvPr>
          <p:cNvPicPr>
            <a:picLocks noChangeAspect="1"/>
          </p:cNvPicPr>
          <p:nvPr/>
        </p:nvPicPr>
        <p:blipFill>
          <a:blip r:embed="rId3"/>
          <a:stretch>
            <a:fillRect/>
          </a:stretch>
        </p:blipFill>
        <p:spPr>
          <a:xfrm>
            <a:off x="1127124" y="3896138"/>
            <a:ext cx="4140429" cy="2528598"/>
          </a:xfrm>
          <a:prstGeom prst="rect">
            <a:avLst/>
          </a:prstGeom>
        </p:spPr>
      </p:pic>
    </p:spTree>
    <p:extLst>
      <p:ext uri="{BB962C8B-B14F-4D97-AF65-F5344CB8AC3E}">
        <p14:creationId xmlns:p14="http://schemas.microsoft.com/office/powerpoint/2010/main" val="764848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09A751-99F3-A473-A106-D6F865E0A9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2E1D92-B3CA-0729-E241-3B15B52C0A70}"/>
              </a:ext>
            </a:extLst>
          </p:cNvPr>
          <p:cNvSpPr>
            <a:spLocks noGrp="1"/>
          </p:cNvSpPr>
          <p:nvPr>
            <p:ph type="title"/>
          </p:nvPr>
        </p:nvSpPr>
        <p:spPr>
          <a:xfrm>
            <a:off x="1127125" y="365125"/>
            <a:ext cx="10226674" cy="1325563"/>
          </a:xfrm>
        </p:spPr>
        <p:txBody>
          <a:bodyPr anchor="ctr">
            <a:normAutofit/>
          </a:bodyPr>
          <a:lstStyle/>
          <a:p>
            <a:r>
              <a:rPr lang="en-GB"/>
              <a:t>Do We Need a Reference Here?</a:t>
            </a:r>
            <a:br>
              <a:rPr lang="en-GB"/>
            </a:br>
            <a:endParaRPr lang="en-GB"/>
          </a:p>
        </p:txBody>
      </p:sp>
      <p:sp>
        <p:nvSpPr>
          <p:cNvPr id="3" name="Content Placeholder 2">
            <a:extLst>
              <a:ext uri="{FF2B5EF4-FFF2-40B4-BE49-F238E27FC236}">
                <a16:creationId xmlns:a16="http://schemas.microsoft.com/office/drawing/2014/main" id="{4A74D3BB-5208-B7AD-291C-3DBC5896F497}"/>
              </a:ext>
            </a:extLst>
          </p:cNvPr>
          <p:cNvSpPr>
            <a:spLocks noGrp="1"/>
          </p:cNvSpPr>
          <p:nvPr>
            <p:ph sz="half" idx="1"/>
          </p:nvPr>
        </p:nvSpPr>
        <p:spPr>
          <a:xfrm>
            <a:off x="1127124" y="2012231"/>
            <a:ext cx="4825268" cy="4164732"/>
          </a:xfrm>
        </p:spPr>
        <p:txBody>
          <a:bodyPr>
            <a:normAutofit/>
          </a:bodyPr>
          <a:lstStyle/>
          <a:p>
            <a:r>
              <a:rPr lang="en-GB"/>
              <a:t>In pairs</a:t>
            </a:r>
          </a:p>
          <a:p>
            <a:r>
              <a:rPr lang="en-GB"/>
              <a:t>Task: Read the paragraph</a:t>
            </a:r>
          </a:p>
          <a:p>
            <a:pPr lvl="1"/>
            <a:r>
              <a:rPr lang="en-GB" sz="3200"/>
              <a:t>Decide which ideas need a reference and which ideas do not.</a:t>
            </a:r>
          </a:p>
        </p:txBody>
      </p:sp>
      <p:pic>
        <p:nvPicPr>
          <p:cNvPr id="5" name="Online Media 4" title="5 Minute Timer">
            <a:hlinkClick r:id="" action="ppaction://media"/>
            <a:extLst>
              <a:ext uri="{FF2B5EF4-FFF2-40B4-BE49-F238E27FC236}">
                <a16:creationId xmlns:a16="http://schemas.microsoft.com/office/drawing/2014/main" id="{8C012E89-976D-9DAB-F7AC-2E29DE10E125}"/>
              </a:ext>
            </a:extLst>
          </p:cNvPr>
          <p:cNvPicPr>
            <a:picLocks noRot="1" noChangeAspect="1"/>
          </p:cNvPicPr>
          <p:nvPr>
            <a:videoFile r:link="rId1"/>
          </p:nvPr>
        </p:nvPicPr>
        <p:blipFill>
          <a:blip r:embed="rId4"/>
          <a:stretch>
            <a:fillRect/>
          </a:stretch>
        </p:blipFill>
        <p:spPr>
          <a:xfrm>
            <a:off x="6239610" y="2649838"/>
            <a:ext cx="5114190" cy="2889517"/>
          </a:xfrm>
          <a:prstGeom prst="rect">
            <a:avLst/>
          </a:prstGeom>
          <a:noFill/>
        </p:spPr>
      </p:pic>
    </p:spTree>
    <p:extLst>
      <p:ext uri="{BB962C8B-B14F-4D97-AF65-F5344CB8AC3E}">
        <p14:creationId xmlns:p14="http://schemas.microsoft.com/office/powerpoint/2010/main" val="1123071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B4B51-E92E-71CC-0552-CCD12BA44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92FD70-888E-B3CD-9A6F-7983F451A6EA}"/>
              </a:ext>
            </a:extLst>
          </p:cNvPr>
          <p:cNvSpPr>
            <a:spLocks noGrp="1"/>
          </p:cNvSpPr>
          <p:nvPr>
            <p:ph type="title"/>
          </p:nvPr>
        </p:nvSpPr>
        <p:spPr/>
        <p:txBody>
          <a:bodyPr/>
          <a:lstStyle/>
          <a:p>
            <a:r>
              <a:rPr lang="en-GB"/>
              <a:t>Check Your Answers </a:t>
            </a:r>
          </a:p>
        </p:txBody>
      </p:sp>
      <p:graphicFrame>
        <p:nvGraphicFramePr>
          <p:cNvPr id="5" name="Diagram 4">
            <a:extLst>
              <a:ext uri="{FF2B5EF4-FFF2-40B4-BE49-F238E27FC236}">
                <a16:creationId xmlns:a16="http://schemas.microsoft.com/office/drawing/2014/main" id="{F947E1B8-91A3-43C7-32BF-1B1F9DE270E1}"/>
              </a:ext>
            </a:extLst>
          </p:cNvPr>
          <p:cNvGraphicFramePr/>
          <p:nvPr/>
        </p:nvGraphicFramePr>
        <p:xfrm>
          <a:off x="2032000" y="1439333"/>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18578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D0F815-B957-7380-B89B-23EE5CA914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18F970-C72B-8BF4-6723-414020021C28}"/>
              </a:ext>
            </a:extLst>
          </p:cNvPr>
          <p:cNvSpPr>
            <a:spLocks noGrp="1"/>
          </p:cNvSpPr>
          <p:nvPr>
            <p:ph type="title"/>
          </p:nvPr>
        </p:nvSpPr>
        <p:spPr/>
        <p:txBody>
          <a:bodyPr/>
          <a:lstStyle/>
          <a:p>
            <a:r>
              <a:rPr lang="en-GB" err="1"/>
              <a:t>Vevox</a:t>
            </a:r>
            <a:r>
              <a:rPr lang="en-GB"/>
              <a:t> Referencing: Review</a:t>
            </a:r>
          </a:p>
        </p:txBody>
      </p:sp>
      <p:sp>
        <p:nvSpPr>
          <p:cNvPr id="3" name="Content Placeholder 2">
            <a:extLst>
              <a:ext uri="{FF2B5EF4-FFF2-40B4-BE49-F238E27FC236}">
                <a16:creationId xmlns:a16="http://schemas.microsoft.com/office/drawing/2014/main" id="{04D530A7-2FE3-FB62-60DB-7C270A8A7C3E}"/>
              </a:ext>
            </a:extLst>
          </p:cNvPr>
          <p:cNvSpPr>
            <a:spLocks noGrp="1"/>
          </p:cNvSpPr>
          <p:nvPr>
            <p:ph sz="half" idx="1"/>
          </p:nvPr>
        </p:nvSpPr>
        <p:spPr>
          <a:xfrm>
            <a:off x="1127124" y="2012231"/>
            <a:ext cx="10342964" cy="4164732"/>
          </a:xfrm>
        </p:spPr>
        <p:txBody>
          <a:bodyPr vert="horz" lIns="91440" tIns="45720" rIns="91440" bIns="45720" rtlCol="0" anchor="t">
            <a:normAutofit/>
          </a:bodyPr>
          <a:lstStyle/>
          <a:p>
            <a:r>
              <a:rPr lang="en-GB"/>
              <a:t>Let's review some of the key concepts we looked at today</a:t>
            </a:r>
          </a:p>
        </p:txBody>
      </p:sp>
      <p:pic>
        <p:nvPicPr>
          <p:cNvPr id="5" name="Picture 4">
            <a:hlinkClick r:id="rId3"/>
            <a:extLst>
              <a:ext uri="{FF2B5EF4-FFF2-40B4-BE49-F238E27FC236}">
                <a16:creationId xmlns:a16="http://schemas.microsoft.com/office/drawing/2014/main" id="{A1F1491C-A717-84ED-8858-BA27DA775644}"/>
              </a:ext>
            </a:extLst>
          </p:cNvPr>
          <p:cNvPicPr>
            <a:picLocks noChangeAspect="1"/>
          </p:cNvPicPr>
          <p:nvPr/>
        </p:nvPicPr>
        <p:blipFill>
          <a:blip r:embed="rId4"/>
          <a:stretch>
            <a:fillRect/>
          </a:stretch>
        </p:blipFill>
        <p:spPr>
          <a:xfrm>
            <a:off x="2991642" y="3612017"/>
            <a:ext cx="6500795" cy="1326699"/>
          </a:xfrm>
          <a:prstGeom prst="rect">
            <a:avLst/>
          </a:prstGeom>
        </p:spPr>
      </p:pic>
    </p:spTree>
    <p:extLst>
      <p:ext uri="{BB962C8B-B14F-4D97-AF65-F5344CB8AC3E}">
        <p14:creationId xmlns:p14="http://schemas.microsoft.com/office/powerpoint/2010/main" val="3644587177"/>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Props1.xml><?xml version="1.0" encoding="utf-8"?>
<ds:datastoreItem xmlns:ds="http://schemas.openxmlformats.org/officeDocument/2006/customXml" ds:itemID="{98D39E56-9728-4879-BC29-968764B2F4DA}">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3.xml><?xml version="1.0" encoding="utf-8"?>
<ds:datastoreItem xmlns:ds="http://schemas.openxmlformats.org/officeDocument/2006/customXml" ds:itemID="{03798FF6-DD91-49DA-A1A1-988BC8CAA240}">
  <ds:schemaRefs>
    <ds:schemaRef ds:uri="http://www.w3.org/XML/1998/namespace"/>
    <ds:schemaRef ds:uri="http://schemas.openxmlformats.org/package/2006/metadata/core-properties"/>
    <ds:schemaRef ds:uri="http://schemas.microsoft.com/office/2006/metadata/properties"/>
    <ds:schemaRef ds:uri="http://purl.org/dc/elements/1.1/"/>
    <ds:schemaRef ds:uri="http://purl.org/dc/dcmitype/"/>
    <ds:schemaRef ds:uri="http://schemas.microsoft.com/office/2006/documentManagement/types"/>
    <ds:schemaRef ds:uri="http://purl.org/dc/terms/"/>
    <ds:schemaRef ds:uri="http://schemas.microsoft.com/office/infopath/2007/PartnerControls"/>
    <ds:schemaRef ds:uri="826e5e0b-69f2-41be-b336-f8a1ad71dd1e"/>
    <ds:schemaRef ds:uri="20412d98-6c36-457e-a543-06e3d82144c9"/>
  </ds:schemaRefs>
</ds:datastoreItem>
</file>

<file path=docProps/app.xml><?xml version="1.0" encoding="utf-8"?>
<Properties xmlns="http://schemas.openxmlformats.org/officeDocument/2006/extended-properties" xmlns:vt="http://schemas.openxmlformats.org/officeDocument/2006/docPropsVTypes">
  <TotalTime>0</TotalTime>
  <Words>5978</Words>
  <Application>Microsoft Office PowerPoint</Application>
  <PresentationFormat>Widescreen</PresentationFormat>
  <Paragraphs>437</Paragraphs>
  <Slides>46</Slides>
  <Notes>39</Notes>
  <HiddenSlides>0</HiddenSlides>
  <MMClips>7</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Office Theme</vt:lpstr>
      <vt:lpstr>Welcome to Academic Skills!</vt:lpstr>
      <vt:lpstr>Remembering earlier lessons</vt:lpstr>
      <vt:lpstr>Remembering last week</vt:lpstr>
      <vt:lpstr>What today is about</vt:lpstr>
      <vt:lpstr>Homework Recap</vt:lpstr>
      <vt:lpstr>Before We Move On: Quick Homework Recap</vt:lpstr>
      <vt:lpstr>The value of Integrity</vt:lpstr>
      <vt:lpstr>What is Integrity?</vt:lpstr>
      <vt:lpstr>What Happens When Integrity Fails</vt:lpstr>
      <vt:lpstr>What Is Lack of Integrity in Your Studies?</vt:lpstr>
      <vt:lpstr>Why Do We Reference?</vt:lpstr>
      <vt:lpstr>Giving Credit</vt:lpstr>
      <vt:lpstr>Paraphrase vs. Copy</vt:lpstr>
      <vt:lpstr>Paraphrase vs Copy</vt:lpstr>
      <vt:lpstr>Example</vt:lpstr>
      <vt:lpstr>Evidence and References</vt:lpstr>
      <vt:lpstr>Where Do We Need Evidence?</vt:lpstr>
      <vt:lpstr>Do we need a Reference here?</vt:lpstr>
      <vt:lpstr>In‑text Citation vs Reference List</vt:lpstr>
      <vt:lpstr>Tools for Referencing: Library</vt:lpstr>
      <vt:lpstr>Tools for Reference Lists: AI for web materials</vt:lpstr>
      <vt:lpstr>Tools for Reference Lists: Cite-them-right</vt:lpstr>
      <vt:lpstr>Break time!</vt:lpstr>
      <vt:lpstr>In-text citations</vt:lpstr>
      <vt:lpstr>In-text citations</vt:lpstr>
      <vt:lpstr>In-text citations – More examples </vt:lpstr>
      <vt:lpstr>Common mistakes in in-text citations</vt:lpstr>
      <vt:lpstr>Spot the Citation Mistakes</vt:lpstr>
      <vt:lpstr>Let’s check our answers</vt:lpstr>
      <vt:lpstr>Reference List – Examples </vt:lpstr>
      <vt:lpstr>Let’s try it out!</vt:lpstr>
      <vt:lpstr>Break time!</vt:lpstr>
      <vt:lpstr>Do We Need a Reference Here? </vt:lpstr>
      <vt:lpstr>Mini Referencing Task</vt:lpstr>
      <vt:lpstr>Let’s check our answers</vt:lpstr>
      <vt:lpstr>Cheating or not?</vt:lpstr>
      <vt:lpstr>Vevox Debrief – What Did We Notice?</vt:lpstr>
      <vt:lpstr>Reflection</vt:lpstr>
      <vt:lpstr>Recap</vt:lpstr>
      <vt:lpstr>Today we learnt:</vt:lpstr>
      <vt:lpstr>Next Week:  Paraphrasing</vt:lpstr>
      <vt:lpstr>Homework for Week 5</vt:lpstr>
      <vt:lpstr>The Haunted Library</vt:lpstr>
      <vt:lpstr>Do We Need a Reference Here? </vt:lpstr>
      <vt:lpstr>Check Your Answers </vt:lpstr>
      <vt:lpstr>Vevox Referencing: Review</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116</cp:revision>
  <dcterms:created xsi:type="dcterms:W3CDTF">2026-02-06T13:25:12Z</dcterms:created>
  <dcterms:modified xsi:type="dcterms:W3CDTF">2026-08-16T19:59:24Z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