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946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opika VV" userId="7627476790b205f7" providerId="LiveId" clId="{C062F13C-FF5B-4BFB-A774-B698E9D91051}"/>
    <pc:docChg chg="undo custSel modSld">
      <pc:chgData name="Gopika VV" userId="7627476790b205f7" providerId="LiveId" clId="{C062F13C-FF5B-4BFB-A774-B698E9D91051}" dt="2026-09-30T22:34:33.318" v="94"/>
      <pc:docMkLst>
        <pc:docMk/>
      </pc:docMkLst>
      <pc:sldChg chg="delSp mod">
        <pc:chgData name="Gopika VV" userId="7627476790b205f7" providerId="LiveId" clId="{C062F13C-FF5B-4BFB-A774-B698E9D91051}" dt="2026-09-28T21:12:50.569" v="25" actId="21"/>
        <pc:sldMkLst>
          <pc:docMk/>
          <pc:sldMk cId="0" sldId="257"/>
        </pc:sldMkLst>
      </pc:sldChg>
      <pc:sldChg chg="delSp modSp mod">
        <pc:chgData name="Gopika VV" userId="7627476790b205f7" providerId="LiveId" clId="{C062F13C-FF5B-4BFB-A774-B698E9D91051}" dt="2026-09-28T21:12:38.267" v="23" actId="21"/>
        <pc:sldMkLst>
          <pc:docMk/>
          <pc:sldMk cId="0" sldId="258"/>
        </pc:sldMkLst>
        <pc:spChg chg="mod">
          <ac:chgData name="Gopika VV" userId="7627476790b205f7" providerId="LiveId" clId="{C062F13C-FF5B-4BFB-A774-B698E9D91051}" dt="2026-09-28T21:08:32.528" v="2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Gopika VV" userId="7627476790b205f7" providerId="LiveId" clId="{C062F13C-FF5B-4BFB-A774-B698E9D91051}" dt="2026-09-28T21:08:03.356" v="0" actId="1076"/>
          <ac:spMkLst>
            <pc:docMk/>
            <pc:sldMk cId="0" sldId="258"/>
            <ac:spMk id="7" creationId="{00000000-0000-0000-0000-000000000000}"/>
          </ac:spMkLst>
        </pc:spChg>
      </pc:sldChg>
      <pc:sldChg chg="addSp delSp modSp mod">
        <pc:chgData name="Gopika VV" userId="7627476790b205f7" providerId="LiveId" clId="{C062F13C-FF5B-4BFB-A774-B698E9D91051}" dt="2026-09-30T22:34:33.318" v="94"/>
        <pc:sldMkLst>
          <pc:docMk/>
          <pc:sldMk cId="0" sldId="259"/>
        </pc:sldMkLst>
        <pc:spChg chg="del">
          <ac:chgData name="Gopika VV" userId="7627476790b205f7" providerId="LiveId" clId="{C062F13C-FF5B-4BFB-A774-B698E9D91051}" dt="2026-09-30T22:29:26.848" v="27" actId="21"/>
          <ac:spMkLst>
            <pc:docMk/>
            <pc:sldMk cId="0" sldId="259"/>
            <ac:spMk id="5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02.521" v="29" actId="21"/>
          <ac:spMkLst>
            <pc:docMk/>
            <pc:sldMk cId="0" sldId="259"/>
            <ac:spMk id="6" creationId="{00000000-0000-0000-0000-000000000000}"/>
          </ac:spMkLst>
        </pc:spChg>
        <pc:spChg chg="del mod">
          <ac:chgData name="Gopika VV" userId="7627476790b205f7" providerId="LiveId" clId="{C062F13C-FF5B-4BFB-A774-B698E9D91051}" dt="2026-09-30T22:31:20.218" v="49"/>
          <ac:spMkLst>
            <pc:docMk/>
            <pc:sldMk cId="0" sldId="259"/>
            <ac:spMk id="7" creationId="{00000000-0000-0000-0000-000000000000}"/>
          </ac:spMkLst>
        </pc:spChg>
        <pc:spChg chg="del mod">
          <ac:chgData name="Gopika VV" userId="7627476790b205f7" providerId="LiveId" clId="{C062F13C-FF5B-4BFB-A774-B698E9D91051}" dt="2026-09-30T22:29:30.490" v="28" actId="21"/>
          <ac:spMkLst>
            <pc:docMk/>
            <pc:sldMk cId="0" sldId="259"/>
            <ac:spMk id="8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54.277" v="53" actId="21"/>
          <ac:spMkLst>
            <pc:docMk/>
            <pc:sldMk cId="0" sldId="259"/>
            <ac:spMk id="9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17.829" v="59" actId="21"/>
          <ac:spMkLst>
            <pc:docMk/>
            <pc:sldMk cId="0" sldId="259"/>
            <ac:spMk id="10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20.213" v="47" actId="21"/>
          <ac:spMkLst>
            <pc:docMk/>
            <pc:sldMk cId="0" sldId="259"/>
            <ac:spMk id="11" creationId="{00000000-0000-0000-0000-000000000000}"/>
          </ac:spMkLst>
        </pc:spChg>
        <pc:spChg chg="del mod">
          <ac:chgData name="Gopika VV" userId="7627476790b205f7" providerId="LiveId" clId="{C062F13C-FF5B-4BFB-A774-B698E9D91051}" dt="2026-09-30T22:34:33.318" v="94"/>
          <ac:spMkLst>
            <pc:docMk/>
            <pc:sldMk cId="0" sldId="259"/>
            <ac:spMk id="12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11.440" v="58" actId="21"/>
          <ac:spMkLst>
            <pc:docMk/>
            <pc:sldMk cId="0" sldId="259"/>
            <ac:spMk id="13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57.043" v="54" actId="21"/>
          <ac:spMkLst>
            <pc:docMk/>
            <pc:sldMk cId="0" sldId="259"/>
            <ac:spMk id="14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46.601" v="51" actId="21"/>
          <ac:spMkLst>
            <pc:docMk/>
            <pc:sldMk cId="0" sldId="259"/>
            <ac:spMk id="15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50.666" v="52" actId="21"/>
          <ac:spMkLst>
            <pc:docMk/>
            <pc:sldMk cId="0" sldId="259"/>
            <ac:spMk id="16" creationId="{00000000-0000-0000-0000-000000000000}"/>
          </ac:spMkLst>
        </pc:spChg>
        <pc:spChg chg="del mod">
          <ac:chgData name="Gopika VV" userId="7627476790b205f7" providerId="LiveId" clId="{C062F13C-FF5B-4BFB-A774-B698E9D91051}" dt="2026-09-30T22:34:33.318" v="92"/>
          <ac:spMkLst>
            <pc:docMk/>
            <pc:sldMk cId="0" sldId="259"/>
            <ac:spMk id="17" creationId="{00000000-0000-0000-0000-000000000000}"/>
          </ac:spMkLst>
        </pc:spChg>
        <pc:spChg chg="del">
          <ac:chgData name="Gopika VV" userId="7627476790b205f7" providerId="LiveId" clId="{C062F13C-FF5B-4BFB-A774-B698E9D91051}" dt="2026-09-30T22:31:23.349" v="50" actId="21"/>
          <ac:spMkLst>
            <pc:docMk/>
            <pc:sldMk cId="0" sldId="259"/>
            <ac:spMk id="18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00.627" v="55" actId="21"/>
          <ac:spMkLst>
            <pc:docMk/>
            <pc:sldMk cId="0" sldId="259"/>
            <ac:spMk id="19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38.121" v="61" actId="21"/>
          <ac:spMkLst>
            <pc:docMk/>
            <pc:sldMk cId="0" sldId="259"/>
            <ac:spMk id="20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05.354" v="56" actId="21"/>
          <ac:spMkLst>
            <pc:docMk/>
            <pc:sldMk cId="0" sldId="259"/>
            <ac:spMk id="21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08.373" v="57" actId="21"/>
          <ac:spMkLst>
            <pc:docMk/>
            <pc:sldMk cId="0" sldId="259"/>
            <ac:spMk id="22" creationId="{00000000-0000-0000-0000-000000000000}"/>
          </ac:spMkLst>
        </pc:spChg>
        <pc:spChg chg="del">
          <ac:chgData name="Gopika VV" userId="7627476790b205f7" providerId="LiveId" clId="{C062F13C-FF5B-4BFB-A774-B698E9D91051}" dt="2026-09-30T22:32:35.233" v="60" actId="21"/>
          <ac:spMkLst>
            <pc:docMk/>
            <pc:sldMk cId="0" sldId="259"/>
            <ac:spMk id="23" creationId="{00000000-0000-0000-0000-000000000000}"/>
          </ac:spMkLst>
        </pc:spChg>
        <pc:spChg chg="mod">
          <ac:chgData name="Gopika VV" userId="7627476790b205f7" providerId="LiveId" clId="{C062F13C-FF5B-4BFB-A774-B698E9D91051}" dt="2026-09-30T22:28:57.766" v="26" actId="1076"/>
          <ac:spMkLst>
            <pc:docMk/>
            <pc:sldMk cId="0" sldId="259"/>
            <ac:spMk id="24" creationId="{00000000-0000-0000-0000-000000000000}"/>
          </ac:spMkLst>
        </pc:spChg>
        <pc:picChg chg="add mod">
          <ac:chgData name="Gopika VV" userId="7627476790b205f7" providerId="LiveId" clId="{C062F13C-FF5B-4BFB-A774-B698E9D91051}" dt="2026-09-30T22:34:31.133" v="90" actId="14100"/>
          <ac:picMkLst>
            <pc:docMk/>
            <pc:sldMk cId="0" sldId="259"/>
            <ac:picMk id="26" creationId="{582ACC16-F68B-0E66-D67C-2BC091029094}"/>
          </ac:picMkLst>
        </pc:picChg>
      </pc:sldChg>
      <pc:sldChg chg="delSp mod">
        <pc:chgData name="Gopika VV" userId="7627476790b205f7" providerId="LiveId" clId="{C062F13C-FF5B-4BFB-A774-B698E9D91051}" dt="2026-09-28T21:12:05.075" v="19" actId="21"/>
        <pc:sldMkLst>
          <pc:docMk/>
          <pc:sldMk cId="0" sldId="260"/>
        </pc:sldMkLst>
      </pc:sldChg>
      <pc:sldChg chg="delSp mod">
        <pc:chgData name="Gopika VV" userId="7627476790b205f7" providerId="LiveId" clId="{C062F13C-FF5B-4BFB-A774-B698E9D91051}" dt="2026-09-28T21:11:53.545" v="17" actId="21"/>
        <pc:sldMkLst>
          <pc:docMk/>
          <pc:sldMk cId="0" sldId="261"/>
        </pc:sldMkLst>
      </pc:sldChg>
      <pc:sldChg chg="addSp delSp mod">
        <pc:chgData name="Gopika VV" userId="7627476790b205f7" providerId="LiveId" clId="{C062F13C-FF5B-4BFB-A774-B698E9D91051}" dt="2026-09-28T21:11:27.145" v="15" actId="21"/>
        <pc:sldMkLst>
          <pc:docMk/>
          <pc:sldMk cId="0" sldId="262"/>
        </pc:sldMkLst>
        <pc:spChg chg="add del">
          <ac:chgData name="Gopika VV" userId="7627476790b205f7" providerId="LiveId" clId="{C062F13C-FF5B-4BFB-A774-B698E9D91051}" dt="2026-09-28T21:11:15.043" v="13" actId="21"/>
          <ac:spMkLst>
            <pc:docMk/>
            <pc:sldMk cId="0" sldId="262"/>
            <ac:spMk id="2" creationId="{00000000-0000-0000-0000-000000000000}"/>
          </ac:spMkLst>
        </pc:spChg>
      </pc:sldChg>
      <pc:sldChg chg="delSp modSp mod">
        <pc:chgData name="Gopika VV" userId="7627476790b205f7" providerId="LiveId" clId="{C062F13C-FF5B-4BFB-A774-B698E9D91051}" dt="2026-09-28T21:10:38.554" v="9" actId="21"/>
        <pc:sldMkLst>
          <pc:docMk/>
          <pc:sldMk cId="0" sldId="263"/>
        </pc:sldMkLst>
        <pc:spChg chg="mod">
          <ac:chgData name="Gopika VV" userId="7627476790b205f7" providerId="LiveId" clId="{C062F13C-FF5B-4BFB-A774-B698E9D91051}" dt="2026-09-28T21:09:07.784" v="4" actId="1076"/>
          <ac:spMkLst>
            <pc:docMk/>
            <pc:sldMk cId="0" sldId="263"/>
            <ac:spMk id="7" creationId="{00000000-0000-0000-0000-000000000000}"/>
          </ac:spMkLst>
        </pc:spChg>
        <pc:spChg chg="mod">
          <ac:chgData name="Gopika VV" userId="7627476790b205f7" providerId="LiveId" clId="{C062F13C-FF5B-4BFB-A774-B698E9D91051}" dt="2026-09-28T21:09:14.824" v="5" actId="1076"/>
          <ac:spMkLst>
            <pc:docMk/>
            <pc:sldMk cId="0" sldId="263"/>
            <ac:spMk id="11" creationId="{00000000-0000-0000-0000-000000000000}"/>
          </ac:spMkLst>
        </pc:spChg>
        <pc:spChg chg="mod">
          <ac:chgData name="Gopika VV" userId="7627476790b205f7" providerId="LiveId" clId="{C062F13C-FF5B-4BFB-A774-B698E9D91051}" dt="2026-09-28T21:09:44.317" v="7" actId="1076"/>
          <ac:spMkLst>
            <pc:docMk/>
            <pc:sldMk cId="0" sldId="263"/>
            <ac:spMk id="18" creationId="{00000000-0000-0000-0000-000000000000}"/>
          </ac:spMkLst>
        </pc:spChg>
        <pc:spChg chg="mod">
          <ac:chgData name="Gopika VV" userId="7627476790b205f7" providerId="LiveId" clId="{C062F13C-FF5B-4BFB-A774-B698E9D91051}" dt="2026-09-28T21:09:32.848" v="6" actId="1076"/>
          <ac:spMkLst>
            <pc:docMk/>
            <pc:sldMk cId="0" sldId="263"/>
            <ac:spMk id="19" creationId="{00000000-0000-0000-0000-000000000000}"/>
          </ac:spMkLst>
        </pc:spChg>
      </pc:sldChg>
      <pc:sldChg chg="delSp mod">
        <pc:chgData name="Gopika VV" userId="7627476790b205f7" providerId="LiveId" clId="{C062F13C-FF5B-4BFB-A774-B698E9D91051}" dt="2026-09-28T21:10:53.863" v="11" actId="21"/>
        <pc:sldMkLst>
          <pc:docMk/>
          <pc:sldMk cId="0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E27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731520" y="1143000"/>
            <a:ext cx="10698480" cy="2103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t>Windows 10 Ransomware Memory Forensics</a:t>
            </a:r>
          </a:p>
          <a:p>
            <a:pPr>
              <a:spcBef>
                <a:spcPts val="1400"/>
              </a:spcBef>
              <a:defRPr sz="2200">
                <a:solidFill>
                  <a:srgbClr val="D3DCF4"/>
                </a:solidFill>
              </a:defRPr>
            </a:pPr>
            <a:r>
              <a:t>An Experimental Analysis of Acquisition Timing Using WinPmem, SIFT Workstation and Volatility 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4160520"/>
            <a:ext cx="6583680" cy="1371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700"/>
              </a:spcAft>
              <a:defRPr sz="1800">
                <a:solidFill>
                  <a:srgbClr val="FFFFFF"/>
                </a:solidFill>
              </a:defRPr>
            </a:pPr>
            <a:r>
              <a:t>Gopika Virakan Valappil  |  2436585</a:t>
            </a:r>
          </a:p>
          <a:p>
            <a:pPr>
              <a:spcAft>
                <a:spcPts val="700"/>
              </a:spcAft>
              <a:defRPr sz="1500">
                <a:solidFill>
                  <a:srgbClr val="FFFFFF"/>
                </a:solidFill>
              </a:defRPr>
            </a:pPr>
            <a:r>
              <a:t>MSc Cybersecurity and Digital Forensics  |  ACFA7003</a:t>
            </a:r>
          </a:p>
          <a:p>
            <a:pPr>
              <a:spcAft>
                <a:spcPts val="700"/>
              </a:spcAft>
              <a:defRPr sz="1500">
                <a:solidFill>
                  <a:srgbClr val="FFFFFF"/>
                </a:solidFill>
              </a:defRPr>
            </a:pPr>
            <a:r>
              <a:t>Supervisor: Dr. Alireza Esfahani  |  September 2026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778240" y="4617720"/>
            <a:ext cx="2194560" cy="640080"/>
          </a:xfrm>
          <a:prstGeom prst="round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FFFFFF"/>
                </a:solidFill>
              </a:defRPr>
            </a:pPr>
            <a:r>
              <a:t>VIVA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1. Background &amp; Research Problem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106984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F5496"/>
                </a:solidFill>
              </a:defRPr>
            </a:pPr>
            <a:r>
              <a:t>Why acquisition timing matters in volatile-memory forensics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508760"/>
            <a:ext cx="6583680" cy="4206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t>• Ransomware investigations can depend on volatile evidence that changes or disappears while a system continues to operate.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t>• Live memory acquisition is itself performed on an active system, so the captured state is not perfectly static.</a:t>
            </a:r>
          </a:p>
          <a:p>
            <a:pPr>
              <a:spcAft>
                <a:spcPts val="1200"/>
              </a:spcAft>
              <a:defRPr sz="2000">
                <a:solidFill>
                  <a:srgbClr val="1F2937"/>
                </a:solidFill>
              </a:defRPr>
            </a:pPr>
            <a:r>
              <a:t>• The practical question: does the point at which memory is acquired change the evidence available to an investigator?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726679" y="1600200"/>
            <a:ext cx="3474720" cy="32918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7726679" y="1600200"/>
            <a:ext cx="73152" cy="3291840"/>
          </a:xfrm>
          <a:prstGeom prst="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927848" y="1764792"/>
            <a:ext cx="31089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788C"/>
                </a:solidFill>
              </a:defRPr>
            </a:pPr>
            <a:r>
              <a:t>Research focus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27848" y="2258568"/>
            <a:ext cx="3090672" cy="2468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>
                <a:solidFill>
                  <a:srgbClr val="1F2937"/>
                </a:solidFill>
              </a:defRPr>
            </a:pPr>
            <a:r>
              <a:t>Compare investigator-readable ransomware-related artefacts across different Windows 10 memory-acquisition stages.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2. Aim &amp; Research Questions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325880"/>
            <a:ext cx="10789920" cy="11430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325880"/>
            <a:ext cx="73152" cy="1143000"/>
          </a:xfrm>
          <a:prstGeom prst="rect">
            <a:avLst/>
          </a:prstGeom>
          <a:solidFill>
            <a:srgbClr val="1E27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86968" y="1376172"/>
            <a:ext cx="10424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E275C"/>
                </a:solidFill>
              </a:defRPr>
            </a:pPr>
            <a:r>
              <a:rPr dirty="0"/>
              <a:t>Research Aim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98144" y="1796796"/>
            <a:ext cx="10405872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>
                <a:solidFill>
                  <a:srgbClr val="1F2937"/>
                </a:solidFill>
              </a:defRPr>
            </a:pPr>
            <a:r>
              <a:rPr dirty="0"/>
              <a:t>Investigate how the timing of volatile-memory acquisition influences the recovery and interpretation of ransomware-related artefacts within a Windows 10 environment.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2743200"/>
            <a:ext cx="3337560" cy="25146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5800" y="2743200"/>
            <a:ext cx="73152" cy="2514600"/>
          </a:xfrm>
          <a:prstGeom prst="rect">
            <a:avLst/>
          </a:prstGeom>
          <a:solidFill>
            <a:srgbClr val="2F54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86968" y="2907792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2F5496"/>
                </a:solidFill>
              </a:defRPr>
            </a:pPr>
            <a:r>
              <a:t>RQ1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86968" y="3401568"/>
            <a:ext cx="2953512" cy="1691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What ransomware-related artefacts can be identified after a controlled ransomware-behaviour simulation?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434840" y="2743200"/>
            <a:ext cx="3337560" cy="25146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434840" y="2743200"/>
            <a:ext cx="73152" cy="2514600"/>
          </a:xfrm>
          <a:prstGeom prst="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636007" y="2907792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788C"/>
                </a:solidFill>
              </a:defRPr>
            </a:pPr>
            <a:r>
              <a:t>RQ2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636007" y="3401568"/>
            <a:ext cx="2953512" cy="1691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How does acquisition timing affect the ransomware-related artefacts recoverable from Windows 10 memory?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183879" y="2743200"/>
            <a:ext cx="3337560" cy="25146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183879" y="2743200"/>
            <a:ext cx="73152" cy="2514600"/>
          </a:xfrm>
          <a:prstGeom prst="rect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385048" y="2907792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F7A4F"/>
                </a:solidFill>
              </a:defRPr>
            </a:pPr>
            <a:r>
              <a:t>RQ3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385048" y="3401568"/>
            <a:ext cx="2953512" cy="1691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How effectively can Volatility 3 and supporting techniques identify and correlate activity across acquisition stages?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3. Experimental Environment &amp; Methodology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106984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F5496"/>
                </a:solidFill>
              </a:defRPr>
            </a:pPr>
            <a:r>
              <a:t>Controlled, isolated and reproducible laboratory workflow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777240" y="6240779"/>
            <a:ext cx="105156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>
                <a:solidFill>
                  <a:srgbClr val="1F2937"/>
                </a:solidFill>
              </a:defRPr>
            </a:pPr>
            <a:r>
              <a:rPr dirty="0"/>
              <a:t>Kali Linux supported laboratory preparation and connectivity; SIFT was the primary forensic-analysis environment.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82ACC16-F68B-0E66-D67C-2BC091029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40" y="1408176"/>
            <a:ext cx="10579607" cy="4576063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4. Experimental Stages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106984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F5496"/>
                </a:solidFill>
              </a:defRPr>
            </a:pPr>
            <a:r>
              <a:t>T2 provided the principal structured timing comparison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828800"/>
            <a:ext cx="2423160" cy="2926080"/>
          </a:xfrm>
          <a:prstGeom prst="roundRect">
            <a:avLst/>
          </a:prstGeom>
          <a:solidFill>
            <a:srgbClr val="F4F7FB"/>
          </a:solidFill>
          <a:ln>
            <a:solidFill>
              <a:srgbClr val="2F54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Oval 5"/>
          <p:cNvSpPr/>
          <p:nvPr/>
        </p:nvSpPr>
        <p:spPr>
          <a:xfrm>
            <a:off x="1344168" y="1481328"/>
            <a:ext cx="914400" cy="914400"/>
          </a:xfrm>
          <a:prstGeom prst="ellipse">
            <a:avLst/>
          </a:prstGeom>
          <a:solidFill>
            <a:srgbClr val="2F54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T0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8952" y="2606040"/>
            <a:ext cx="210312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2F5496"/>
                </a:solidFill>
              </a:defRPr>
            </a:pPr>
            <a:r>
              <a:t>Clean baseline</a:t>
            </a:r>
          </a:p>
          <a:p>
            <a:pPr algn="ctr">
              <a:spcBef>
                <a:spcPts val="1000"/>
              </a:spcBef>
              <a:defRPr sz="1400">
                <a:solidFill>
                  <a:srgbClr val="1F2937"/>
                </a:solidFill>
              </a:defRPr>
            </a:pPr>
            <a:r>
              <a:t>Reference state before simulation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447288" y="1828800"/>
            <a:ext cx="2423160" cy="2926080"/>
          </a:xfrm>
          <a:prstGeom prst="roundRect">
            <a:avLst/>
          </a:prstGeom>
          <a:solidFill>
            <a:srgbClr val="F4F7FB"/>
          </a:solidFill>
          <a:ln>
            <a:solidFill>
              <a:srgbClr val="00788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Oval 8"/>
          <p:cNvSpPr/>
          <p:nvPr/>
        </p:nvSpPr>
        <p:spPr>
          <a:xfrm>
            <a:off x="4197096" y="1481328"/>
            <a:ext cx="914400" cy="914400"/>
          </a:xfrm>
          <a:prstGeom prst="ellipse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T1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11880" y="2606040"/>
            <a:ext cx="210312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00788C"/>
                </a:solidFill>
              </a:defRPr>
            </a:pPr>
            <a:r>
              <a:t>Early / post workflow</a:t>
            </a:r>
          </a:p>
          <a:p>
            <a:pPr algn="ctr">
              <a:spcBef>
                <a:spcPts val="1000"/>
              </a:spcBef>
              <a:defRPr sz="1400">
                <a:solidFill>
                  <a:srgbClr val="1F2937"/>
                </a:solidFill>
              </a:defRPr>
            </a:pPr>
            <a:r>
              <a:t>Established initial recoverability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00216" y="1828800"/>
            <a:ext cx="2423160" cy="2926080"/>
          </a:xfrm>
          <a:prstGeom prst="roundRect">
            <a:avLst/>
          </a:prstGeom>
          <a:solidFill>
            <a:srgbClr val="F4F7FB"/>
          </a:solidFill>
          <a:ln>
            <a:solidFill>
              <a:srgbClr val="1F7A4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Oval 11"/>
          <p:cNvSpPr/>
          <p:nvPr/>
        </p:nvSpPr>
        <p:spPr>
          <a:xfrm>
            <a:off x="7050024" y="1481328"/>
            <a:ext cx="914400" cy="914400"/>
          </a:xfrm>
          <a:prstGeom prst="ellipse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T2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64808" y="2606040"/>
            <a:ext cx="210312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1F7A4F"/>
                </a:solidFill>
              </a:defRPr>
            </a:pPr>
            <a:r>
              <a:t>PRE → MID → POST</a:t>
            </a:r>
          </a:p>
          <a:p>
            <a:pPr algn="ctr">
              <a:spcBef>
                <a:spcPts val="1000"/>
              </a:spcBef>
              <a:defRPr sz="1400">
                <a:solidFill>
                  <a:srgbClr val="1F2937"/>
                </a:solidFill>
              </a:defRPr>
            </a:pPr>
            <a:r>
              <a:t>Principal direct timing comparison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9153144" y="1828800"/>
            <a:ext cx="2423160" cy="2926080"/>
          </a:xfrm>
          <a:prstGeom prst="roundRect">
            <a:avLst/>
          </a:prstGeom>
          <a:solidFill>
            <a:srgbClr val="F4F7FB"/>
          </a:solidFill>
          <a:ln>
            <a:solidFill>
              <a:srgbClr val="C2780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Oval 14"/>
          <p:cNvSpPr/>
          <p:nvPr/>
        </p:nvSpPr>
        <p:spPr>
          <a:xfrm>
            <a:off x="9902952" y="1481328"/>
            <a:ext cx="914400" cy="914400"/>
          </a:xfrm>
          <a:prstGeom prst="ellipse">
            <a:avLst/>
          </a:prstGeom>
          <a:solidFill>
            <a:srgbClr val="C2780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000" b="1">
                <a:solidFill>
                  <a:srgbClr val="FFFFFF"/>
                </a:solidFill>
              </a:defRPr>
            </a:pPr>
            <a:r>
              <a:t>T3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317736" y="2606040"/>
            <a:ext cx="2103120" cy="1645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C27803"/>
                </a:solidFill>
              </a:defRPr>
            </a:pPr>
            <a:r>
              <a:t>Supporting post trial</a:t>
            </a:r>
          </a:p>
          <a:p>
            <a:pPr algn="ctr">
              <a:spcBef>
                <a:spcPts val="1000"/>
              </a:spcBef>
              <a:defRPr sz="1400">
                <a:solidFill>
                  <a:srgbClr val="1F2937"/>
                </a:solidFill>
              </a:defRPr>
            </a:pPr>
            <a:r>
              <a:t>Confirmed recurring evidence + acquisition footprint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3611880" y="5166360"/>
            <a:ext cx="4983480" cy="640080"/>
          </a:xfrm>
          <a:prstGeom prst="roundRect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FFFFFF"/>
                </a:solidFill>
              </a:defRPr>
            </a:pPr>
            <a:r>
              <a:t>T2 PRE / MID / POST = strongest basis for timing conclusions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5. Forensic Analysis Approach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106984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F5496"/>
                </a:solidFill>
              </a:defRPr>
            </a:pPr>
            <a:r>
              <a:t>No single artefact was treated as sufficient evidence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02920" y="1554480"/>
            <a:ext cx="2011680" cy="1965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02920" y="1554480"/>
            <a:ext cx="73152" cy="1965960"/>
          </a:xfrm>
          <a:prstGeom prst="rect">
            <a:avLst/>
          </a:prstGeom>
          <a:solidFill>
            <a:srgbClr val="2F54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04088" y="1719072"/>
            <a:ext cx="1645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2F5496"/>
                </a:solidFill>
              </a:defRPr>
            </a:pPr>
            <a:r>
              <a:t>pslist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4088" y="2212848"/>
            <a:ext cx="1627632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t>Processes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834639" y="1554480"/>
            <a:ext cx="2011680" cy="1965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834639" y="1554480"/>
            <a:ext cx="73152" cy="1965960"/>
          </a:xfrm>
          <a:prstGeom prst="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035808" y="1719072"/>
            <a:ext cx="1645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788C"/>
                </a:solidFill>
              </a:defRPr>
            </a:pPr>
            <a:r>
              <a:t>pstree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035808" y="2212848"/>
            <a:ext cx="1627632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t>Parent–child relationships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166359" y="1554480"/>
            <a:ext cx="2011680" cy="1965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166359" y="1554480"/>
            <a:ext cx="73152" cy="1965960"/>
          </a:xfrm>
          <a:prstGeom prst="rect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367527" y="1719072"/>
            <a:ext cx="1645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F7A4F"/>
                </a:solidFill>
              </a:defRPr>
            </a:pPr>
            <a:r>
              <a:t>cmdline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67527" y="2212848"/>
            <a:ext cx="1627632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t>Command-line context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498079" y="1554480"/>
            <a:ext cx="2011680" cy="1965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7498079" y="1554480"/>
            <a:ext cx="73152" cy="1965960"/>
          </a:xfrm>
          <a:prstGeom prst="rect">
            <a:avLst/>
          </a:prstGeom>
          <a:solidFill>
            <a:srgbClr val="C2780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699248" y="1719072"/>
            <a:ext cx="1645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C27803"/>
                </a:solidFill>
              </a:defRPr>
            </a:pPr>
            <a:r>
              <a:t>malfind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699248" y="2212848"/>
            <a:ext cx="1627632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t>Memory-region indicators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829800" y="1554480"/>
            <a:ext cx="2011680" cy="1965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9829800" y="1554480"/>
            <a:ext cx="73152" cy="1965960"/>
          </a:xfrm>
          <a:prstGeom prst="rect">
            <a:avLst/>
          </a:prstGeom>
          <a:solidFill>
            <a:srgbClr val="1E27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030968" y="1719072"/>
            <a:ext cx="1645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E275C"/>
                </a:solidFill>
              </a:defRPr>
            </a:pPr>
            <a:r>
              <a:t>strings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030968" y="2212848"/>
            <a:ext cx="1627632" cy="1143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F2937"/>
                </a:solidFill>
              </a:defRPr>
            </a:pPr>
            <a:r>
              <a:t>Simulation-related text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1005840" y="4160520"/>
            <a:ext cx="4800600" cy="12344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1005840" y="4160520"/>
            <a:ext cx="73152" cy="1234440"/>
          </a:xfrm>
          <a:prstGeom prst="rect">
            <a:avLst/>
          </a:prstGeom>
          <a:solidFill>
            <a:srgbClr val="2F54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1207008" y="4325112"/>
            <a:ext cx="44348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2F5496"/>
                </a:solidFill>
              </a:defRPr>
            </a:pPr>
            <a:r>
              <a:t>Integrity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207008" y="4818888"/>
            <a:ext cx="4416552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SHA-256 hashes recorded after acquisition to support evidence integrity.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355080" y="4160520"/>
            <a:ext cx="4800600" cy="12344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355080" y="4160520"/>
            <a:ext cx="73152" cy="1234440"/>
          </a:xfrm>
          <a:prstGeom prst="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556248" y="4325112"/>
            <a:ext cx="44348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788C"/>
                </a:solidFill>
              </a:defRPr>
            </a:pPr>
            <a:r>
              <a:t>Interpretation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556248" y="4818888"/>
            <a:ext cx="4416552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Correlate process + command-line + strings + timeline; treat malfind as an investigative indicator.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6. Key Result — T2 PRE / MID / POST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8368" y="1024128"/>
            <a:ext cx="10698480" cy="38404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300">
                <a:solidFill>
                  <a:srgbClr val="2F5496"/>
                </a:solidFill>
              </a:defRPr>
            </a:pPr>
            <a:r>
              <a:t>MID produced the richest simulation-related evidence under the tested conditions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417320"/>
            <a:ext cx="3337560" cy="4251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94360" y="1417320"/>
            <a:ext cx="73152" cy="4251960"/>
          </a:xfrm>
          <a:prstGeom prst="rect">
            <a:avLst/>
          </a:prstGeom>
          <a:solidFill>
            <a:srgbClr val="2F54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95528" y="1581912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2F5496"/>
                </a:solidFill>
              </a:defRPr>
            </a:pPr>
            <a:r>
              <a:t>PRE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95528" y="2075688"/>
            <a:ext cx="2953512" cy="342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• PowerShell already observable</a:t>
            </a:r>
            <a:br/>
            <a:br/>
            <a:r>
              <a:t>• Rename-Item not identified in filtered comparison</a:t>
            </a:r>
            <a:br/>
            <a:br/>
            <a:r>
              <a:t>• .locked not identified</a:t>
            </a:r>
            <a:br/>
            <a:br/>
            <a:r>
              <a:t>• Role: reference state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434840" y="1234440"/>
            <a:ext cx="3337560" cy="461772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434840" y="1234440"/>
            <a:ext cx="73152" cy="4617720"/>
          </a:xfrm>
          <a:prstGeom prst="rect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4636007" y="1399032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F7A4F"/>
                </a:solidFill>
              </a:defRPr>
            </a:pPr>
            <a:r>
              <a:t>MID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636007" y="1892808"/>
            <a:ext cx="2953512" cy="3794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• PowerShell PID 5208</a:t>
            </a:r>
            <a:br/>
            <a:br/>
            <a:r>
              <a:t>• Rename-Item identified</a:t>
            </a:r>
            <a:br/>
            <a:br/>
            <a:r>
              <a:t>• .locked identified</a:t>
            </a:r>
            <a:br/>
            <a:br/>
            <a:r>
              <a:t>• Strongest correlation with known simulation activity</a:t>
            </a:r>
            <a:br/>
            <a:br/>
            <a:r>
              <a:t>• Richest investigator-readable evidence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275320" y="1417320"/>
            <a:ext cx="3337560" cy="425196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275320" y="1417320"/>
            <a:ext cx="73152" cy="4251960"/>
          </a:xfrm>
          <a:prstGeom prst="rect">
            <a:avLst/>
          </a:prstGeom>
          <a:solidFill>
            <a:srgbClr val="C2780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476488" y="1581912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C27803"/>
                </a:solidFill>
              </a:defRPr>
            </a:pPr>
            <a:r>
              <a:t>POST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476488" y="2075688"/>
            <a:ext cx="2953512" cy="3429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• MID PowerShell process not observed in compared pslist output</a:t>
            </a:r>
            <a:br/>
            <a:br/>
            <a:r>
              <a:t>• Same filtered simulation strings not identified</a:t>
            </a:r>
            <a:br/>
            <a:br/>
            <a:r>
              <a:t>• More limited direct visibility than MID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7. Key Findings &amp; Evaluation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371600"/>
            <a:ext cx="3383280" cy="18288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371600"/>
            <a:ext cx="73152" cy="1828800"/>
          </a:xfrm>
          <a:prstGeom prst="rect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86968" y="1536192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F7A4F"/>
                </a:solidFill>
              </a:defRPr>
            </a:pPr>
            <a:r>
              <a:t>1  Timing matters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05256" y="1819655"/>
            <a:ext cx="2999232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rPr dirty="0"/>
              <a:t>Different acquisition points produced different observable forensic views. MID was richest in T2, but this is not a universal optimum.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371600"/>
            <a:ext cx="3383280" cy="18288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0" y="1371600"/>
            <a:ext cx="73152" cy="1828800"/>
          </a:xfrm>
          <a:prstGeom prst="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90288" y="1536192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788C"/>
                </a:solidFill>
              </a:defRPr>
            </a:pPr>
            <a:r>
              <a:t>2  Correlation matters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81144" y="1892807"/>
            <a:ext cx="2999232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rPr dirty="0"/>
              <a:t>PowerShell alone was insufficient. Process, command-line, strings and timeline were more informative when interpreted together.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92440" y="1371600"/>
            <a:ext cx="3383280" cy="182880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092440" y="1371600"/>
            <a:ext cx="73152" cy="1828800"/>
          </a:xfrm>
          <a:prstGeom prst="rect">
            <a:avLst/>
          </a:prstGeom>
          <a:solidFill>
            <a:srgbClr val="C2780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93608" y="1536192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C27803"/>
                </a:solidFill>
              </a:defRPr>
            </a:pPr>
            <a:r>
              <a:t>3  Acquisition leaves a footprint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93608" y="2029967"/>
            <a:ext cx="2999232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t>T3 identified WinPmem PID 1688 and its acquisition command — evidence collection itself can appear in memory.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1965960" y="3977639"/>
            <a:ext cx="8229600" cy="12344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1965960" y="3977639"/>
            <a:ext cx="73152" cy="1234440"/>
          </a:xfrm>
          <a:prstGeom prst="rect">
            <a:avLst/>
          </a:prstGeom>
          <a:solidFill>
            <a:srgbClr val="1E27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2167128" y="4039614"/>
            <a:ext cx="78638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E275C"/>
                </a:solidFill>
              </a:defRPr>
            </a:pPr>
            <a:r>
              <a:rPr dirty="0"/>
              <a:t>Central interpretation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167128" y="4389119"/>
            <a:ext cx="7845552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1F2937"/>
                </a:solidFill>
              </a:defRPr>
            </a:pPr>
            <a:r>
              <a:rPr dirty="0"/>
              <a:t>A later capture does not necessarily preserve a richer representation of earlier activity. Differences must be interpreted cautiously because volatile memory changes continuously and live acquisition can introduce inconsistencies.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411480"/>
            <a:ext cx="1097280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E275C"/>
                </a:solidFill>
              </a:defRPr>
            </a:pPr>
            <a:r>
              <a:t>8. Conclusion, Limitations &amp; Future Work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40080" y="1325880"/>
            <a:ext cx="3429000" cy="42062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40080" y="1325880"/>
            <a:ext cx="73152" cy="4206240"/>
          </a:xfrm>
          <a:prstGeom prst="rect">
            <a:avLst/>
          </a:prstGeom>
          <a:solidFill>
            <a:srgbClr val="1F7A4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41247" y="1490472"/>
            <a:ext cx="30632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1F7A4F"/>
                </a:solidFill>
              </a:defRPr>
            </a:pPr>
            <a:r>
              <a:t>Conclusion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41247" y="1984248"/>
            <a:ext cx="3044952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1F2937"/>
                </a:solidFill>
              </a:defRPr>
            </a:pPr>
            <a:r>
              <a:t>• Windows 10 memory preserved useful simulation-related artefacts.</a:t>
            </a:r>
            <a:br/>
            <a:br/>
            <a:r>
              <a:t>• Acquisition timing influenced artefact visibility.</a:t>
            </a:r>
            <a:br/>
            <a:br/>
            <a:r>
              <a:t>• Volatility 3 + string analysis were effective when evidence was correlated.</a:t>
            </a:r>
            <a:br/>
            <a:br/>
            <a:r>
              <a:t>• Timely or multiple acquisitions may provide complementary evidence.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325880"/>
            <a:ext cx="3429000" cy="42062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0" y="1325880"/>
            <a:ext cx="73152" cy="4206240"/>
          </a:xfrm>
          <a:prstGeom prst="rect">
            <a:avLst/>
          </a:prstGeom>
          <a:solidFill>
            <a:srgbClr val="C2780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590288" y="1490472"/>
            <a:ext cx="30632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C27803"/>
                </a:solidFill>
              </a:defRPr>
            </a:pPr>
            <a:r>
              <a:t>Limitations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90288" y="1984248"/>
            <a:ext cx="3044952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1F2937"/>
                </a:solidFill>
              </a:defRPr>
            </a:pPr>
            <a:r>
              <a:t>• Benign simulation, not live ransomware.</a:t>
            </a:r>
            <a:br/>
            <a:br/>
            <a:r>
              <a:t>• Virtualised Windows 10 environment.</a:t>
            </a:r>
            <a:br/>
            <a:br/>
            <a:r>
              <a:t>• Live software acquisition is not perfectly static.</a:t>
            </a:r>
            <a:br/>
            <a:br/>
            <a:r>
              <a:t>• T1, T2 and T3 were not identical repetitions.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138160" y="1325880"/>
            <a:ext cx="3429000" cy="4206240"/>
          </a:xfrm>
          <a:prstGeom prst="roundRect">
            <a:avLst/>
          </a:prstGeom>
          <a:solidFill>
            <a:srgbClr val="F4F7FB"/>
          </a:solidFill>
          <a:ln>
            <a:solidFill>
              <a:srgbClr val="E1E7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138160" y="1325880"/>
            <a:ext cx="73152" cy="4206240"/>
          </a:xfrm>
          <a:prstGeom prst="rect">
            <a:avLst/>
          </a:prstGeom>
          <a:solidFill>
            <a:srgbClr val="00788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39328" y="1490472"/>
            <a:ext cx="306324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1">
                <a:solidFill>
                  <a:srgbClr val="00788C"/>
                </a:solidFill>
              </a:defRPr>
            </a:pPr>
            <a:r>
              <a:t>Future Work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39328" y="1984248"/>
            <a:ext cx="3044952" cy="3383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500">
                <a:solidFill>
                  <a:srgbClr val="1F2937"/>
                </a:solidFill>
              </a:defRPr>
            </a:pPr>
            <a:r>
              <a:t>• Repeat identical PRE/MID/POST trials.</a:t>
            </a:r>
            <a:br/>
            <a:br/>
            <a:r>
              <a:t>• Test newer Windows versions and alternative acquisition tools.</a:t>
            </a:r>
            <a:br/>
            <a:br/>
            <a:r>
              <a:t>• Use more realistic but safely contained workloads.</a:t>
            </a:r>
            <a:br/>
            <a:br/>
            <a:r>
              <a:t>• Compare acquisition approaches with reduced target-system interference.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206240" y="5806440"/>
            <a:ext cx="3840480" cy="5029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400" b="1">
                <a:solidFill>
                  <a:srgbClr val="1E275C"/>
                </a:solidFill>
              </a:defRPr>
            </a:pPr>
            <a:r>
              <a:t>Thank you —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1967</TotalTime>
  <Words>711</Words>
  <Application>Microsoft Office PowerPoint</Application>
  <PresentationFormat>Widescreen</PresentationFormat>
  <Paragraphs>81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Gopika VV</cp:lastModifiedBy>
  <cp:revision>1</cp:revision>
  <dcterms:created xsi:type="dcterms:W3CDTF">2013-01-27T09:14:16Z</dcterms:created>
  <dcterms:modified xsi:type="dcterms:W3CDTF">2026-09-30T22:34:40Z</dcterms:modified>
  <cp:category/>
</cp:coreProperties>
</file>