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317" r:id="rId2"/>
    <p:sldId id="302" r:id="rId3"/>
    <p:sldId id="303" r:id="rId4"/>
    <p:sldId id="304" r:id="rId5"/>
    <p:sldId id="306" r:id="rId6"/>
    <p:sldId id="305" r:id="rId7"/>
    <p:sldId id="309" r:id="rId8"/>
    <p:sldId id="310" r:id="rId9"/>
    <p:sldId id="312" r:id="rId10"/>
    <p:sldId id="311" r:id="rId11"/>
    <p:sldId id="314" r:id="rId12"/>
    <p:sldId id="315" r:id="rId13"/>
    <p:sldId id="320" r:id="rId14"/>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MlJ1HVH0VNQxhw50SFCH8A==" hashData="3pOGCvcoP5Tu8qk7zKF/dgDZVnxteLTppOOMQqP84IIYIPSRZgsyMT3XrbqlJ0tLGuGxCgJm6e8O+ILT37TGF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8" autoAdjust="0"/>
    <p:restoredTop sz="52925" autoAdjust="0"/>
  </p:normalViewPr>
  <p:slideViewPr>
    <p:cSldViewPr snapToGrid="0">
      <p:cViewPr varScale="1">
        <p:scale>
          <a:sx n="45" d="100"/>
          <a:sy n="45" d="100"/>
        </p:scale>
        <p:origin x="2035" y="38"/>
      </p:cViewPr>
      <p:guideLst/>
    </p:cSldViewPr>
  </p:slideViewPr>
  <p:notesTextViewPr>
    <p:cViewPr>
      <p:scale>
        <a:sx n="1" d="1"/>
        <a:sy n="1" d="1"/>
      </p:scale>
      <p:origin x="0" y="0"/>
    </p:cViewPr>
  </p:notesTextViewPr>
  <p:sorterViewPr>
    <p:cViewPr>
      <p:scale>
        <a:sx n="100" d="100"/>
        <a:sy n="100" d="100"/>
      </p:scale>
      <p:origin x="0" y="-2706"/>
    </p:cViewPr>
  </p:sorterViewPr>
  <p:notesViewPr>
    <p:cSldViewPr snapToGrid="0">
      <p:cViewPr varScale="1">
        <p:scale>
          <a:sx n="111" d="100"/>
          <a:sy n="111" d="100"/>
        </p:scale>
        <p:origin x="3360" y="2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097770-AE6B-45FC-85C5-47066E93B69B}" type="datetimeFigureOut">
              <a:rPr lang="en-GB" smtClean="0"/>
              <a:t>13/09/2022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586E13-6291-42B8-9FB2-3D4366C12C8C}" type="slidenum">
              <a:rPr lang="en-GB" smtClean="0"/>
              <a:t>‹#›</a:t>
            </a:fld>
            <a:endParaRPr lang="en-GB"/>
          </a:p>
        </p:txBody>
      </p:sp>
    </p:spTree>
    <p:extLst>
      <p:ext uri="{BB962C8B-B14F-4D97-AF65-F5344CB8AC3E}">
        <p14:creationId xmlns:p14="http://schemas.microsoft.com/office/powerpoint/2010/main" val="3822995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00000"/>
              </a:lnSpc>
            </a:pPr>
            <a:r>
              <a:rPr lang="en-GB" sz="1100" b="0" u="sng" dirty="0">
                <a:latin typeface="Arial" panose="020B0604020202020204" pitchFamily="34" charset="0"/>
                <a:cs typeface="Arial" panose="020B0604020202020204" pitchFamily="34" charset="0"/>
              </a:rPr>
              <a:t>Learning Outcomes:</a:t>
            </a:r>
          </a:p>
          <a:p>
            <a:pPr>
              <a:lnSpc>
                <a:spcPct val="100000"/>
              </a:lnSpc>
            </a:pPr>
            <a:endParaRPr lang="en-GB" sz="1100" b="0" u="sng"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1 Explain the role of a police constable and how the police service has evolved.</a:t>
            </a: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2 State the role of law enforcement agencies.</a:t>
            </a: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3 Outline how the extent of Police Powers and how they are regulated.</a:t>
            </a: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4. Describe the concept of Policing by consent.</a:t>
            </a:r>
          </a:p>
          <a:p>
            <a:pPr>
              <a:lnSpc>
                <a:spcPct val="100000"/>
              </a:lnSpc>
            </a:pPr>
            <a:r>
              <a:rPr lang="en-GB" sz="1100" b="0" kern="1200" dirty="0">
                <a:solidFill>
                  <a:schemeClr val="tx1"/>
                </a:solidFill>
                <a:effectLst/>
                <a:latin typeface="Arial" panose="020B0604020202020204" pitchFamily="34" charset="0"/>
                <a:ea typeface="+mn-ea"/>
                <a:cs typeface="Arial" panose="020B0604020202020204" pitchFamily="34" charset="0"/>
              </a:rPr>
              <a:t>5 Evaluate the effects of cuts on future policing.</a:t>
            </a:r>
          </a:p>
          <a:p>
            <a:pPr lvl="0">
              <a:lnSpc>
                <a:spcPct val="150000"/>
              </a:lnSpc>
            </a:pPr>
            <a:endParaRPr lang="en-GB" sz="1100" b="1" u="sng" dirty="0">
              <a:latin typeface="Arial" panose="020B0604020202020204" pitchFamily="34" charset="0"/>
              <a:cs typeface="Arial" panose="020B0604020202020204" pitchFamily="34" charset="0"/>
            </a:endParaRPr>
          </a:p>
          <a:p>
            <a:pPr lvl="0">
              <a:lnSpc>
                <a:spcPct val="150000"/>
              </a:lnSpc>
            </a:pP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a:t>
            </a:fld>
            <a:endParaRPr lang="en-GB"/>
          </a:p>
        </p:txBody>
      </p:sp>
    </p:spTree>
    <p:extLst>
      <p:ext uri="{BB962C8B-B14F-4D97-AF65-F5344CB8AC3E}">
        <p14:creationId xmlns:p14="http://schemas.microsoft.com/office/powerpoint/2010/main" val="609085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3</a:t>
            </a:fld>
            <a:endParaRPr lang="en-GB"/>
          </a:p>
        </p:txBody>
      </p:sp>
    </p:spTree>
    <p:extLst>
      <p:ext uri="{BB962C8B-B14F-4D97-AF65-F5344CB8AC3E}">
        <p14:creationId xmlns:p14="http://schemas.microsoft.com/office/powerpoint/2010/main" val="154699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a:t>
            </a:fld>
            <a:endParaRPr lang="en-GB"/>
          </a:p>
        </p:txBody>
      </p:sp>
    </p:spTree>
    <p:extLst>
      <p:ext uri="{BB962C8B-B14F-4D97-AF65-F5344CB8AC3E}">
        <p14:creationId xmlns:p14="http://schemas.microsoft.com/office/powerpoint/2010/main" val="1154693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5</a:t>
            </a:fld>
            <a:endParaRPr lang="en-GB"/>
          </a:p>
        </p:txBody>
      </p:sp>
    </p:spTree>
    <p:extLst>
      <p:ext uri="{BB962C8B-B14F-4D97-AF65-F5344CB8AC3E}">
        <p14:creationId xmlns:p14="http://schemas.microsoft.com/office/powerpoint/2010/main" val="852252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738188"/>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6</a:t>
            </a:fld>
            <a:endParaRPr lang="en-GB"/>
          </a:p>
        </p:txBody>
      </p:sp>
    </p:spTree>
    <p:extLst>
      <p:ext uri="{BB962C8B-B14F-4D97-AF65-F5344CB8AC3E}">
        <p14:creationId xmlns:p14="http://schemas.microsoft.com/office/powerpoint/2010/main" val="313494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7</a:t>
            </a:fld>
            <a:endParaRPr lang="en-GB"/>
          </a:p>
        </p:txBody>
      </p:sp>
    </p:spTree>
    <p:extLst>
      <p:ext uri="{BB962C8B-B14F-4D97-AF65-F5344CB8AC3E}">
        <p14:creationId xmlns:p14="http://schemas.microsoft.com/office/powerpoint/2010/main" val="3599954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https://www.youtube.com/watch?v=LIA_CdZSXnk</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8</a:t>
            </a:fld>
            <a:endParaRPr lang="en-GB"/>
          </a:p>
        </p:txBody>
      </p:sp>
    </p:spTree>
    <p:extLst>
      <p:ext uri="{BB962C8B-B14F-4D97-AF65-F5344CB8AC3E}">
        <p14:creationId xmlns:p14="http://schemas.microsoft.com/office/powerpoint/2010/main" val="946549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i="0" u="none" strike="noStrike" baseline="0" dirty="0">
              <a:latin typeface="Arial" panose="020B0604020202020204" pitchFamily="34" charset="0"/>
              <a:cs typeface="Arial" panose="020B0604020202020204" pitchFamily="34" charset="0"/>
            </a:endParaRPr>
          </a:p>
          <a:p>
            <a:r>
              <a:rPr lang="en-GB" sz="1100" b="0" i="0" u="none" strike="noStrike" baseline="0" dirty="0">
                <a:latin typeface="Arial" panose="020B0604020202020204" pitchFamily="34" charset="0"/>
                <a:cs typeface="Arial" panose="020B0604020202020204" pitchFamily="34" charset="0"/>
              </a:rPr>
              <a:t>9 Police Principles and 10 standards of Behaviour.</a:t>
            </a:r>
          </a:p>
          <a:p>
            <a:endParaRPr lang="en-GB" sz="1100" b="0" i="0" u="none" strike="noStrike" baseline="0" dirty="0">
              <a:latin typeface="Arial" panose="020B0604020202020204" pitchFamily="34" charset="0"/>
              <a:cs typeface="Arial" panose="020B0604020202020204" pitchFamily="34" charset="0"/>
            </a:endParaRPr>
          </a:p>
          <a:p>
            <a:r>
              <a:rPr lang="en-GB" sz="1100" b="0" i="0" u="none" strike="noStrike" baseline="0" dirty="0">
                <a:latin typeface="Arial" panose="020B0604020202020204" pitchFamily="34" charset="0"/>
                <a:cs typeface="Arial" panose="020B0604020202020204" pitchFamily="34" charset="0"/>
              </a:rPr>
              <a:t>The nine policing principles originate from the ‘Principles of Public Life’ published by the Committee on Standards in Public Life in 1995, as these continue to reflect public expectations.</a:t>
            </a:r>
          </a:p>
          <a:p>
            <a:r>
              <a:rPr lang="en-GB" sz="1100" b="0" i="0" u="none" strike="noStrike" baseline="0" dirty="0">
                <a:latin typeface="Arial" panose="020B0604020202020204" pitchFamily="34" charset="0"/>
                <a:cs typeface="Arial" panose="020B0604020202020204" pitchFamily="34" charset="0"/>
              </a:rPr>
              <a:t>The ten standards of professional behaviour originate from the Police (Conduct) Regulations 2012 and from the Police Staff Council Joint Circular 54. In the Code the wording of the standards has been adapted so that it applies to everyone. Where something applies solely to police officers, this is made clear.</a:t>
            </a:r>
          </a:p>
          <a:p>
            <a:endParaRPr lang="en-GB" sz="1100" dirty="0">
              <a:latin typeface="Arial" panose="020B0604020202020204" pitchFamily="34" charset="0"/>
              <a:cs typeface="Arial" panose="020B0604020202020204" pitchFamily="34" charset="0"/>
            </a:endParaRPr>
          </a:p>
          <a:p>
            <a:r>
              <a:rPr lang="en-GB" sz="1100" b="1" i="0" u="none" strike="noStrike" baseline="0" dirty="0">
                <a:latin typeface="Arial" panose="020B0604020202020204" pitchFamily="34" charset="0"/>
                <a:cs typeface="Arial" panose="020B0604020202020204" pitchFamily="34" charset="0"/>
              </a:rPr>
              <a:t>Policing Principles</a:t>
            </a:r>
            <a:endParaRPr lang="en-GB" sz="1100" b="0" i="0" u="none" strike="noStrike" baseline="0" dirty="0">
              <a:latin typeface="Arial" panose="020B0604020202020204" pitchFamily="34" charset="0"/>
              <a:cs typeface="Arial" panose="020B0604020202020204" pitchFamily="34" charset="0"/>
            </a:endParaRPr>
          </a:p>
          <a:p>
            <a:r>
              <a:rPr lang="en-GB" sz="1100" b="0" i="0" u="none" strike="noStrike" baseline="0" dirty="0">
                <a:latin typeface="Arial" panose="020B0604020202020204" pitchFamily="34" charset="0"/>
                <a:cs typeface="Arial" panose="020B0604020202020204" pitchFamily="34" charset="0"/>
              </a:rPr>
              <a:t>The public expect the police to do the right thing in the right way; basing decisions and actions on a set of policing principles will help to achieve this.</a:t>
            </a:r>
          </a:p>
          <a:p>
            <a:r>
              <a:rPr lang="en-GB" sz="1100" b="1" i="0" u="none" strike="noStrike" baseline="0" dirty="0">
                <a:latin typeface="Arial" panose="020B0604020202020204" pitchFamily="34" charset="0"/>
                <a:cs typeface="Arial" panose="020B0604020202020204" pitchFamily="34" charset="0"/>
              </a:rPr>
              <a:t>1. Accountability: </a:t>
            </a:r>
            <a:r>
              <a:rPr lang="en-GB" sz="1100" b="0" i="0" u="none" strike="noStrike" baseline="0" dirty="0">
                <a:latin typeface="Arial" panose="020B0604020202020204" pitchFamily="34" charset="0"/>
                <a:cs typeface="Arial" panose="020B0604020202020204" pitchFamily="34" charset="0"/>
              </a:rPr>
              <a:t>you are answerable for your decisions, actions and omissions.</a:t>
            </a:r>
          </a:p>
          <a:p>
            <a:r>
              <a:rPr lang="en-GB" sz="1100" b="1" i="0" u="none" strike="noStrike" baseline="0" dirty="0">
                <a:latin typeface="Arial" panose="020B0604020202020204" pitchFamily="34" charset="0"/>
                <a:cs typeface="Arial" panose="020B0604020202020204" pitchFamily="34" charset="0"/>
              </a:rPr>
              <a:t>2. Fairness: </a:t>
            </a:r>
            <a:r>
              <a:rPr lang="en-GB" sz="1100" b="0" i="0" u="none" strike="noStrike" baseline="0" dirty="0">
                <a:latin typeface="Arial" panose="020B0604020202020204" pitchFamily="34" charset="0"/>
                <a:cs typeface="Arial" panose="020B0604020202020204" pitchFamily="34" charset="0"/>
              </a:rPr>
              <a:t>you treat people fairly.</a:t>
            </a:r>
          </a:p>
          <a:p>
            <a:r>
              <a:rPr lang="en-GB" sz="1100" b="1" i="0" u="none" strike="noStrike" baseline="0" dirty="0">
                <a:latin typeface="Arial" panose="020B0604020202020204" pitchFamily="34" charset="0"/>
                <a:cs typeface="Arial" panose="020B0604020202020204" pitchFamily="34" charset="0"/>
              </a:rPr>
              <a:t>3. Honesty: </a:t>
            </a:r>
            <a:r>
              <a:rPr lang="en-GB" sz="1100" b="0" i="0" u="none" strike="noStrike" baseline="0" dirty="0">
                <a:latin typeface="Arial" panose="020B0604020202020204" pitchFamily="34" charset="0"/>
                <a:cs typeface="Arial" panose="020B0604020202020204" pitchFamily="34" charset="0"/>
              </a:rPr>
              <a:t>you are truthful and trustworthy.</a:t>
            </a:r>
          </a:p>
          <a:p>
            <a:r>
              <a:rPr lang="en-GB" sz="1100" b="1" i="0" u="none" strike="noStrike" baseline="0" dirty="0">
                <a:latin typeface="Arial" panose="020B0604020202020204" pitchFamily="34" charset="0"/>
                <a:cs typeface="Arial" panose="020B0604020202020204" pitchFamily="34" charset="0"/>
              </a:rPr>
              <a:t>4. Integrity: </a:t>
            </a:r>
            <a:r>
              <a:rPr lang="en-GB" sz="1100" b="0" i="0" u="none" strike="noStrike" baseline="0" dirty="0">
                <a:latin typeface="Arial" panose="020B0604020202020204" pitchFamily="34" charset="0"/>
                <a:cs typeface="Arial" panose="020B0604020202020204" pitchFamily="34" charset="0"/>
              </a:rPr>
              <a:t>you always do the right thing.</a:t>
            </a:r>
          </a:p>
          <a:p>
            <a:r>
              <a:rPr lang="en-GB" sz="1100" b="1" i="0" u="none" strike="noStrike" baseline="0" dirty="0">
                <a:latin typeface="Arial" panose="020B0604020202020204" pitchFamily="34" charset="0"/>
                <a:cs typeface="Arial" panose="020B0604020202020204" pitchFamily="34" charset="0"/>
              </a:rPr>
              <a:t>5. Leadership: </a:t>
            </a:r>
            <a:r>
              <a:rPr lang="en-GB" sz="1100" b="0" i="0" u="none" strike="noStrike" baseline="0" dirty="0">
                <a:latin typeface="Arial" panose="020B0604020202020204" pitchFamily="34" charset="0"/>
                <a:cs typeface="Arial" panose="020B0604020202020204" pitchFamily="34" charset="0"/>
              </a:rPr>
              <a:t>you lead by good example.</a:t>
            </a:r>
          </a:p>
          <a:p>
            <a:r>
              <a:rPr lang="en-GB" sz="1100" b="1" i="0" u="none" strike="noStrike" baseline="0" dirty="0">
                <a:latin typeface="Arial" panose="020B0604020202020204" pitchFamily="34" charset="0"/>
                <a:cs typeface="Arial" panose="020B0604020202020204" pitchFamily="34" charset="0"/>
              </a:rPr>
              <a:t>6. Objectivity: </a:t>
            </a:r>
            <a:r>
              <a:rPr lang="en-GB" sz="1100" b="0" i="0" u="none" strike="noStrike" baseline="0" dirty="0">
                <a:latin typeface="Arial" panose="020B0604020202020204" pitchFamily="34" charset="0"/>
                <a:cs typeface="Arial" panose="020B0604020202020204" pitchFamily="34" charset="0"/>
              </a:rPr>
              <a:t>you make choices on evidence and your best professional judgement.</a:t>
            </a:r>
          </a:p>
          <a:p>
            <a:r>
              <a:rPr lang="en-GB" sz="1100" b="1" i="0" u="none" strike="noStrike" baseline="0" dirty="0">
                <a:latin typeface="Arial" panose="020B0604020202020204" pitchFamily="34" charset="0"/>
                <a:cs typeface="Arial" panose="020B0604020202020204" pitchFamily="34" charset="0"/>
              </a:rPr>
              <a:t>7. Openness: </a:t>
            </a:r>
            <a:r>
              <a:rPr lang="en-GB" sz="1100" b="0" i="0" u="none" strike="noStrike" baseline="0" dirty="0">
                <a:latin typeface="Arial" panose="020B0604020202020204" pitchFamily="34" charset="0"/>
                <a:cs typeface="Arial" panose="020B0604020202020204" pitchFamily="34" charset="0"/>
              </a:rPr>
              <a:t>you are open and transparent in your actions and decisions.</a:t>
            </a:r>
          </a:p>
          <a:p>
            <a:r>
              <a:rPr lang="en-GB" sz="1100" b="1" i="0" u="none" strike="noStrike" baseline="0" dirty="0">
                <a:latin typeface="Arial" panose="020B0604020202020204" pitchFamily="34" charset="0"/>
                <a:cs typeface="Arial" panose="020B0604020202020204" pitchFamily="34" charset="0"/>
              </a:rPr>
              <a:t>8. Respect: </a:t>
            </a:r>
            <a:r>
              <a:rPr lang="en-GB" sz="1100" b="0" i="0" u="none" strike="noStrike" baseline="0" dirty="0">
                <a:latin typeface="Arial" panose="020B0604020202020204" pitchFamily="34" charset="0"/>
                <a:cs typeface="Arial" panose="020B0604020202020204" pitchFamily="34" charset="0"/>
              </a:rPr>
              <a:t>you treat everyone with respect.</a:t>
            </a:r>
          </a:p>
          <a:p>
            <a:r>
              <a:rPr lang="en-GB" sz="1100" b="1" i="0" u="none" strike="noStrike" baseline="0" dirty="0">
                <a:latin typeface="Arial" panose="020B0604020202020204" pitchFamily="34" charset="0"/>
                <a:cs typeface="Arial" panose="020B0604020202020204" pitchFamily="34" charset="0"/>
              </a:rPr>
              <a:t>9. Selflessness: </a:t>
            </a:r>
            <a:r>
              <a:rPr lang="en-GB" sz="1100" b="0" i="0" u="none" strike="noStrike" baseline="0" dirty="0">
                <a:latin typeface="Arial" panose="020B0604020202020204" pitchFamily="34" charset="0"/>
                <a:cs typeface="Arial" panose="020B0604020202020204" pitchFamily="34" charset="0"/>
              </a:rPr>
              <a:t>you act in the public interest.</a:t>
            </a:r>
          </a:p>
          <a:p>
            <a:r>
              <a:rPr lang="en-GB" sz="1100" b="1" i="0" u="none" strike="noStrike" baseline="0" dirty="0">
                <a:latin typeface="Arial" panose="020B0604020202020204" pitchFamily="34" charset="0"/>
                <a:cs typeface="Arial" panose="020B0604020202020204" pitchFamily="34" charset="0"/>
              </a:rPr>
              <a:t>Standards of professional behaviour: These standards reflect the expectations that the public and the force have of the behaviour of those working in policing.</a:t>
            </a:r>
          </a:p>
          <a:p>
            <a:endParaRPr lang="en-GB" sz="1100" b="1" i="0" u="none" strike="noStrike" baseline="0" dirty="0">
              <a:latin typeface="Arial" panose="020B0604020202020204" pitchFamily="34" charset="0"/>
              <a:cs typeface="Arial" panose="020B0604020202020204" pitchFamily="34" charset="0"/>
            </a:endParaRPr>
          </a:p>
          <a:p>
            <a:endParaRPr lang="en-GB" sz="1100" b="1" i="0" u="none" strike="noStrike" baseline="0" dirty="0">
              <a:latin typeface="Arial" panose="020B0604020202020204" pitchFamily="34" charset="0"/>
              <a:cs typeface="Arial" panose="020B0604020202020204" pitchFamily="34" charset="0"/>
            </a:endParaRPr>
          </a:p>
          <a:p>
            <a:r>
              <a:rPr lang="en-GB" sz="1100" b="1" i="0" u="none" strike="noStrike" baseline="0" dirty="0">
                <a:latin typeface="Arial" panose="020B0604020202020204" pitchFamily="34" charset="0"/>
                <a:cs typeface="Arial" panose="020B0604020202020204" pitchFamily="34" charset="0"/>
              </a:rPr>
              <a:t>Standards of professional behaviour: These standards reflect the expectations that the public and the force have of the behaviour of those working in policing.</a:t>
            </a:r>
            <a:endParaRPr lang="en-GB" sz="1100" b="0" i="0" u="none" strike="noStrike" baseline="0" dirty="0">
              <a:latin typeface="Arial" panose="020B0604020202020204" pitchFamily="34" charset="0"/>
              <a:cs typeface="Arial" panose="020B0604020202020204" pitchFamily="34" charset="0"/>
            </a:endParaRPr>
          </a:p>
          <a:p>
            <a:r>
              <a:rPr lang="en-GB" sz="1100" b="1" i="0" u="none" strike="noStrike" baseline="0" dirty="0">
                <a:latin typeface="Arial" panose="020B0604020202020204" pitchFamily="34" charset="0"/>
                <a:cs typeface="Arial" panose="020B0604020202020204" pitchFamily="34" charset="0"/>
              </a:rPr>
              <a:t>1. Honesty and integrity: </a:t>
            </a:r>
            <a:r>
              <a:rPr lang="en-GB" sz="1100" b="0" i="0" u="none" strike="noStrike" baseline="0" dirty="0">
                <a:latin typeface="Arial" panose="020B0604020202020204" pitchFamily="34" charset="0"/>
                <a:cs typeface="Arial" panose="020B0604020202020204" pitchFamily="34" charset="0"/>
              </a:rPr>
              <a:t>I will be honest and act with integrity at all times, and will not compromise or abuse my position.</a:t>
            </a:r>
          </a:p>
          <a:p>
            <a:r>
              <a:rPr lang="en-GB" sz="1100" b="1" i="0" u="none" strike="noStrike" baseline="0" dirty="0">
                <a:latin typeface="Arial" panose="020B0604020202020204" pitchFamily="34" charset="0"/>
                <a:cs typeface="Arial" panose="020B0604020202020204" pitchFamily="34" charset="0"/>
              </a:rPr>
              <a:t>2. Authority, respect and courtesy: </a:t>
            </a:r>
            <a:r>
              <a:rPr lang="en-GB" sz="1100" b="0" i="0" u="none" strike="noStrike" baseline="0" dirty="0">
                <a:latin typeface="Arial" panose="020B0604020202020204" pitchFamily="34" charset="0"/>
                <a:cs typeface="Arial" panose="020B0604020202020204" pitchFamily="34" charset="0"/>
              </a:rPr>
              <a:t>I will act with self-control and tolerance, treating members of the public and colleagues with respect and courtesy. I will use my powers and authority lawfully and proportionately, and will respect the rights of all individuals.</a:t>
            </a:r>
          </a:p>
          <a:p>
            <a:r>
              <a:rPr lang="en-GB" sz="1100" b="1" i="0" u="none" strike="noStrike" baseline="0" dirty="0">
                <a:latin typeface="Arial" panose="020B0604020202020204" pitchFamily="34" charset="0"/>
                <a:cs typeface="Arial" panose="020B0604020202020204" pitchFamily="34" charset="0"/>
              </a:rPr>
              <a:t>3. Equality and diversity: </a:t>
            </a:r>
            <a:r>
              <a:rPr lang="en-GB" sz="1100" b="0" i="0" u="none" strike="noStrike" baseline="0" dirty="0">
                <a:latin typeface="Arial" panose="020B0604020202020204" pitchFamily="34" charset="0"/>
                <a:cs typeface="Arial" panose="020B0604020202020204" pitchFamily="34" charset="0"/>
              </a:rPr>
              <a:t>I will act with fairness and impartiality. I will not discriminate unlawfully or unfairly</a:t>
            </a:r>
          </a:p>
          <a:p>
            <a:r>
              <a:rPr lang="en-GB" sz="1100" b="1" i="0" u="none" strike="noStrike" baseline="0" dirty="0">
                <a:latin typeface="Arial" panose="020B0604020202020204" pitchFamily="34" charset="0"/>
                <a:cs typeface="Arial" panose="020B0604020202020204" pitchFamily="34" charset="0"/>
              </a:rPr>
              <a:t>4. Use of force: </a:t>
            </a:r>
            <a:r>
              <a:rPr lang="en-GB" sz="1100" b="0" i="0" u="none" strike="noStrike" baseline="0" dirty="0">
                <a:latin typeface="Arial" panose="020B0604020202020204" pitchFamily="34" charset="0"/>
                <a:cs typeface="Arial" panose="020B0604020202020204" pitchFamily="34" charset="0"/>
              </a:rPr>
              <a:t>I will only use force as part of my role and responsibilities, and only to the extent that it is necessary, proportionate and reasonable in all the circumstances</a:t>
            </a:r>
          </a:p>
          <a:p>
            <a:r>
              <a:rPr lang="en-GB" sz="1100" b="1" i="0" u="none" strike="noStrike" baseline="0" dirty="0">
                <a:latin typeface="Arial" panose="020B0604020202020204" pitchFamily="34" charset="0"/>
                <a:cs typeface="Arial" panose="020B0604020202020204" pitchFamily="34" charset="0"/>
              </a:rPr>
              <a:t>5. Orders and instructions: </a:t>
            </a:r>
            <a:r>
              <a:rPr lang="en-GB" sz="1100" b="0" i="0" u="none" strike="noStrike" baseline="0" dirty="0">
                <a:latin typeface="Arial" panose="020B0604020202020204" pitchFamily="34" charset="0"/>
                <a:cs typeface="Arial" panose="020B0604020202020204" pitchFamily="34" charset="0"/>
              </a:rPr>
              <a:t>I will, as a police officer, give and carry out lawful orders only, and will abide by police regulations. As a police staff member I will give reasonable instructions only, and will follow all reasonable instructions.</a:t>
            </a:r>
          </a:p>
          <a:p>
            <a:r>
              <a:rPr lang="en-GB" sz="1100" b="1" i="0" u="none" strike="noStrike" baseline="0" dirty="0">
                <a:latin typeface="Arial" panose="020B0604020202020204" pitchFamily="34" charset="0"/>
                <a:cs typeface="Arial" panose="020B0604020202020204" pitchFamily="34" charset="0"/>
              </a:rPr>
              <a:t>6. Duties and responsibilities: </a:t>
            </a:r>
            <a:r>
              <a:rPr lang="en-GB" sz="1100" b="0" i="0" u="none" strike="noStrike" baseline="0" dirty="0">
                <a:latin typeface="Arial" panose="020B0604020202020204" pitchFamily="34" charset="0"/>
                <a:cs typeface="Arial" panose="020B0604020202020204" pitchFamily="34" charset="0"/>
              </a:rPr>
              <a:t>I will be diligent in the exercise of my duties and responsibilities.</a:t>
            </a:r>
          </a:p>
          <a:p>
            <a:r>
              <a:rPr lang="en-GB" sz="1100" b="1" i="0" u="none" strike="noStrike" baseline="0" dirty="0">
                <a:latin typeface="Arial" panose="020B0604020202020204" pitchFamily="34" charset="0"/>
                <a:cs typeface="Arial" panose="020B0604020202020204" pitchFamily="34" charset="0"/>
              </a:rPr>
              <a:t>7. Confidentiality: </a:t>
            </a:r>
            <a:r>
              <a:rPr lang="en-GB" sz="1100" b="0" i="0" u="none" strike="noStrike" baseline="0" dirty="0">
                <a:latin typeface="Arial" panose="020B0604020202020204" pitchFamily="34" charset="0"/>
                <a:cs typeface="Arial" panose="020B0604020202020204" pitchFamily="34" charset="0"/>
              </a:rPr>
              <a:t>I will treat information with respect, and access or disclose it only in the proper course of my duties.</a:t>
            </a:r>
          </a:p>
          <a:p>
            <a:r>
              <a:rPr lang="en-GB" sz="1100" b="1" i="0" u="none" strike="noStrike" baseline="0" dirty="0">
                <a:latin typeface="Arial" panose="020B0604020202020204" pitchFamily="34" charset="0"/>
                <a:cs typeface="Arial" panose="020B0604020202020204" pitchFamily="34" charset="0"/>
              </a:rPr>
              <a:t>8. Fitness for work: </a:t>
            </a:r>
            <a:r>
              <a:rPr lang="en-GB" sz="1100" b="0" i="0" u="none" strike="noStrike" baseline="0" dirty="0">
                <a:latin typeface="Arial" panose="020B0604020202020204" pitchFamily="34" charset="0"/>
                <a:cs typeface="Arial" panose="020B0604020202020204" pitchFamily="34" charset="0"/>
              </a:rPr>
              <a:t>I will ensure, when on duty or at work, that I am fit to carry out my responsibilities.</a:t>
            </a:r>
          </a:p>
          <a:p>
            <a:r>
              <a:rPr lang="en-GB" sz="1100" b="1" i="0" u="none" strike="noStrike" baseline="0" dirty="0">
                <a:latin typeface="Arial" panose="020B0604020202020204" pitchFamily="34" charset="0"/>
                <a:cs typeface="Arial" panose="020B0604020202020204" pitchFamily="34" charset="0"/>
              </a:rPr>
              <a:t>9. Conduct: </a:t>
            </a:r>
            <a:r>
              <a:rPr lang="en-GB" sz="1100" b="0" i="0" u="none" strike="noStrike" baseline="0" dirty="0">
                <a:latin typeface="Arial" panose="020B0604020202020204" pitchFamily="34" charset="0"/>
                <a:cs typeface="Arial" panose="020B0604020202020204" pitchFamily="34" charset="0"/>
              </a:rPr>
              <a:t>I will behave in a manner, whether on or off duty, which does not bring discredit on the police service or undermine public confidence in policing.</a:t>
            </a:r>
          </a:p>
          <a:p>
            <a:r>
              <a:rPr lang="en-GB" sz="1100" b="1" i="0" u="none" strike="noStrike" baseline="0" dirty="0">
                <a:latin typeface="Arial" panose="020B0604020202020204" pitchFamily="34" charset="0"/>
                <a:cs typeface="Arial" panose="020B0604020202020204" pitchFamily="34" charset="0"/>
              </a:rPr>
              <a:t>Challenging and reporting improper behaviour: </a:t>
            </a:r>
            <a:r>
              <a:rPr lang="en-GB" sz="1100" b="0" i="0" u="none" strike="noStrike" baseline="0" dirty="0">
                <a:latin typeface="Arial" panose="020B0604020202020204" pitchFamily="34" charset="0"/>
                <a:cs typeface="Arial" panose="020B0604020202020204" pitchFamily="34" charset="0"/>
              </a:rPr>
              <a:t>I will report, challenge or take action against the conduct of colleagues which has fallen below the standards of professional behaviour.</a:t>
            </a:r>
          </a:p>
          <a:p>
            <a:endParaRPr lang="en-GB" sz="1200" b="1" i="0" u="none" strike="noStrike" baseline="0" dirty="0"/>
          </a:p>
          <a:p>
            <a:endParaRPr lang="en-GB" sz="1200" b="0" i="0" u="none" strike="noStrike" baseline="0" dirty="0"/>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9</a:t>
            </a:fld>
            <a:endParaRPr lang="en-GB"/>
          </a:p>
        </p:txBody>
      </p:sp>
    </p:spTree>
    <p:extLst>
      <p:ext uri="{BB962C8B-B14F-4D97-AF65-F5344CB8AC3E}">
        <p14:creationId xmlns:p14="http://schemas.microsoft.com/office/powerpoint/2010/main" val="1846977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10</a:t>
            </a:fld>
            <a:endParaRPr lang="en-GB"/>
          </a:p>
        </p:txBody>
      </p:sp>
    </p:spTree>
    <p:extLst>
      <p:ext uri="{BB962C8B-B14F-4D97-AF65-F5344CB8AC3E}">
        <p14:creationId xmlns:p14="http://schemas.microsoft.com/office/powerpoint/2010/main" val="3416745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11</a:t>
            </a:fld>
            <a:endParaRPr lang="en-GB"/>
          </a:p>
        </p:txBody>
      </p:sp>
    </p:spTree>
    <p:extLst>
      <p:ext uri="{BB962C8B-B14F-4D97-AF65-F5344CB8AC3E}">
        <p14:creationId xmlns:p14="http://schemas.microsoft.com/office/powerpoint/2010/main" val="2809684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12</a:t>
            </a:fld>
            <a:endParaRPr lang="en-GB"/>
          </a:p>
        </p:txBody>
      </p:sp>
    </p:spTree>
    <p:extLst>
      <p:ext uri="{BB962C8B-B14F-4D97-AF65-F5344CB8AC3E}">
        <p14:creationId xmlns:p14="http://schemas.microsoft.com/office/powerpoint/2010/main" val="2017889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13</a:t>
            </a:fld>
            <a:endParaRPr lang="en-GB"/>
          </a:p>
        </p:txBody>
      </p:sp>
    </p:spTree>
    <p:extLst>
      <p:ext uri="{BB962C8B-B14F-4D97-AF65-F5344CB8AC3E}">
        <p14:creationId xmlns:p14="http://schemas.microsoft.com/office/powerpoint/2010/main" val="1619798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A8B2DD80-2896-40E9-A8FD-0602C065F1AE}" type="datetimeFigureOut">
              <a:rPr lang="en-GB" smtClean="0"/>
              <a:t>13/09/2022</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37756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70524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A8B2DD80-2896-40E9-A8FD-0602C065F1AE}" type="datetimeFigureOut">
              <a:rPr lang="en-GB" smtClean="0"/>
              <a:t>13/09/2022</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59925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A8B2DD80-2896-40E9-A8FD-0602C065F1AE}" type="datetimeFigureOut">
              <a:rPr lang="en-GB" smtClean="0"/>
              <a:t>13/09/2022</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25412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A8B2DD80-2896-40E9-A8FD-0602C065F1AE}" type="datetimeFigureOut">
              <a:rPr lang="en-GB" smtClean="0"/>
              <a:t>13/09/2022</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5802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13/09/2022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59489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A8B2DD80-2896-40E9-A8FD-0602C065F1AE}" type="datetimeFigureOut">
              <a:rPr lang="en-GB" smtClean="0"/>
              <a:t>13/09/2022</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09827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27603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A8B2DD80-2896-40E9-A8FD-0602C065F1AE}" type="datetimeFigureOut">
              <a:rPr lang="en-GB" smtClean="0"/>
              <a:t>13/09/2022</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71043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4828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A8B2DD80-2896-40E9-A8FD-0602C065F1AE}" type="datetimeFigureOut">
              <a:rPr lang="en-GB" smtClean="0"/>
              <a:t>13/09/2022</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00373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A8B2DD80-2896-40E9-A8FD-0602C065F1AE}" type="datetimeFigureOut">
              <a:rPr lang="en-GB" smtClean="0"/>
              <a:t>13/09/2022</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CD8273B-68E9-4CF8-A930-4D4BAB7B953D}" type="slidenum">
              <a:rPr lang="en-GB" smtClean="0"/>
              <a:t>‹#›</a:t>
            </a:fld>
            <a:endParaRPr lang="en-GB"/>
          </a:p>
        </p:txBody>
      </p:sp>
      <p:sp>
        <p:nvSpPr>
          <p:cNvPr id="7" name="hl" descr=" ">
            <a:extLst>
              <a:ext uri="{FF2B5EF4-FFF2-40B4-BE49-F238E27FC236}">
                <a16:creationId xmlns:a16="http://schemas.microsoft.com/office/drawing/2014/main" id="{78DEF3FC-7ABE-ACEE-70FE-00ECA8C8428D}"/>
              </a:ext>
            </a:extLst>
          </p:cNvPr>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a:extLst>
              <a:ext uri="{FF2B5EF4-FFF2-40B4-BE49-F238E27FC236}">
                <a16:creationId xmlns:a16="http://schemas.microsoft.com/office/drawing/2014/main" id="{A4474648-1B3C-615C-DAF4-3E4CF80D1876}"/>
              </a:ext>
            </a:extLst>
          </p:cNvPr>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74852490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emf"/><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slideLayout" Target="../slideLayouts/slideLayout7.xml"/><Relationship Id="rId7" Type="http://schemas.openxmlformats.org/officeDocument/2006/relationships/image" Target="../media/image8.jp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notesSlide" Target="../notesSlides/notesSlide3.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slideLayout" Target="../slideLayouts/slideLayout7.xml"/><Relationship Id="rId7" Type="http://schemas.openxmlformats.org/officeDocument/2006/relationships/image" Target="../media/image12.jp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jpg"/><Relationship Id="rId11" Type="http://schemas.openxmlformats.org/officeDocument/2006/relationships/image" Target="../media/image4.png"/><Relationship Id="rId5" Type="http://schemas.openxmlformats.org/officeDocument/2006/relationships/image" Target="../media/image10.jpg"/><Relationship Id="rId10" Type="http://schemas.openxmlformats.org/officeDocument/2006/relationships/image" Target="../media/image15.jpg"/><Relationship Id="rId4" Type="http://schemas.openxmlformats.org/officeDocument/2006/relationships/notesSlide" Target="../notesSlides/notesSlide4.xml"/><Relationship Id="rId9" Type="http://schemas.openxmlformats.org/officeDocument/2006/relationships/image" Target="../media/image14.jpg"/></Relationships>
</file>

<file path=ppt/slides/_rels/slide5.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slideLayout" Target="../slideLayouts/slideLayout7.xml"/><Relationship Id="rId7" Type="http://schemas.openxmlformats.org/officeDocument/2006/relationships/image" Target="../media/image18.jp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notesSlide" Target="../notesSlides/notesSlide5.xml"/><Relationship Id="rId9"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slideLayout" Target="../slideLayouts/slideLayout7.xml"/><Relationship Id="rId7" Type="http://schemas.openxmlformats.org/officeDocument/2006/relationships/image" Target="../media/image22.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1.jpg"/><Relationship Id="rId5" Type="http://schemas.openxmlformats.org/officeDocument/2006/relationships/image" Target="../media/image20.jpg"/><Relationship Id="rId10" Type="http://schemas.openxmlformats.org/officeDocument/2006/relationships/image" Target="../media/image4.png"/><Relationship Id="rId4" Type="http://schemas.openxmlformats.org/officeDocument/2006/relationships/notesSlide" Target="../notesSlides/notesSlide6.xml"/><Relationship Id="rId9" Type="http://schemas.openxmlformats.org/officeDocument/2006/relationships/image" Target="../media/image24.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25.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7.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6.png"/><Relationship Id="rId5" Type="http://schemas.openxmlformats.org/officeDocument/2006/relationships/hyperlink" Target="https://youtu.be/LIA_CdZSXnk" TargetMode="Externa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2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2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6.png"/><Relationship Id="rId5" Type="http://schemas.openxmlformats.org/officeDocument/2006/relationships/hyperlink" Target="https://youtu.be/o9y5Nhw3ffk" TargetMode="Externa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3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31.png"/><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933" y="1422648"/>
            <a:ext cx="4551903" cy="310854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Understanding the Role of a Constable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Subtitle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6"/>
          <a:stretch>
            <a:fillRect/>
          </a:stretch>
        </p:blipFill>
        <p:spPr>
          <a:xfrm>
            <a:off x="115933" y="104420"/>
            <a:ext cx="792549" cy="957155"/>
          </a:xfrm>
          <a:prstGeom prst="rect">
            <a:avLst/>
          </a:prstGeom>
        </p:spPr>
      </p:pic>
      <p:pic>
        <p:nvPicPr>
          <p:cNvPr id="1026" name="Picture 2" descr="Heddlu Dyfed-Powys Police - Home | Facebook">
            <a:extLst>
              <a:ext uri="{FF2B5EF4-FFF2-40B4-BE49-F238E27FC236}">
                <a16:creationId xmlns:a16="http://schemas.microsoft.com/office/drawing/2014/main" id="{C690CB0F-C267-92A2-6C77-791D370792D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46462" y="5623855"/>
            <a:ext cx="1065180" cy="1065180"/>
          </a:xfrm>
          <a:prstGeom prst="rect">
            <a:avLst/>
          </a:prstGeom>
          <a:noFill/>
          <a:extLst>
            <a:ext uri="{909E8E84-426E-40DD-AFC4-6F175D3DCCD1}">
              <a14:hiddenFill xmlns:a14="http://schemas.microsoft.com/office/drawing/2010/main">
                <a:solidFill>
                  <a:srgbClr val="FFFFFF"/>
                </a:solidFill>
              </a14:hiddenFill>
            </a:ext>
          </a:extLst>
        </p:spPr>
      </p:pic>
      <p:pic>
        <p:nvPicPr>
          <p:cNvPr id="6" name="Recorded Sound">
            <a:hlinkClick r:id="" action="ppaction://media"/>
            <a:extLst>
              <a:ext uri="{FF2B5EF4-FFF2-40B4-BE49-F238E27FC236}">
                <a16:creationId xmlns:a16="http://schemas.microsoft.com/office/drawing/2014/main" id="{45432AAB-E5D0-DB7E-419E-5591C425750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239855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25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5"/>
          <a:stretch>
            <a:fillRect/>
          </a:stretch>
        </p:blipFill>
        <p:spPr>
          <a:xfrm>
            <a:off x="2766144" y="1062451"/>
            <a:ext cx="6659709" cy="4466488"/>
          </a:xfrm>
          <a:prstGeom prst="rect">
            <a:avLst/>
          </a:prstGeom>
        </p:spPr>
      </p:pic>
      <p:pic>
        <p:nvPicPr>
          <p:cNvPr id="2" name="Recorded Sound">
            <a:hlinkClick r:id="" action="ppaction://media"/>
            <a:extLst>
              <a:ext uri="{FF2B5EF4-FFF2-40B4-BE49-F238E27FC236}">
                <a16:creationId xmlns:a16="http://schemas.microsoft.com/office/drawing/2014/main" id="{4DFFCC49-3888-B103-D87C-0083B9C0F2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5161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5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25169" y="1386273"/>
            <a:ext cx="8341659" cy="4074459"/>
            <a:chOff x="1701158" y="1784960"/>
            <a:chExt cx="8966842" cy="5073040"/>
          </a:xfrm>
        </p:grpSpPr>
        <p:pic>
          <p:nvPicPr>
            <p:cNvPr id="4" name="Picture 3" descr="PC-Daar.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01158" y="2291343"/>
              <a:ext cx="2255304" cy="2852127"/>
            </a:xfrm>
            <a:prstGeom prst="rect">
              <a:avLst/>
            </a:prstGeom>
          </p:spPr>
        </p:pic>
        <p:pic>
          <p:nvPicPr>
            <p:cNvPr id="5" name="Picture 4" descr="_63732902_a1970spatrolcar.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68594" y="4108098"/>
              <a:ext cx="4888714" cy="2749902"/>
            </a:xfrm>
            <a:prstGeom prst="rect">
              <a:avLst/>
            </a:prstGeom>
          </p:spPr>
        </p:pic>
        <p:pic>
          <p:nvPicPr>
            <p:cNvPr id="6" name="Picture 5" descr="515800.jpg"/>
            <p:cNvPicPr>
              <a:picLocks noChangeAspect="1"/>
            </p:cNvPicPr>
            <p:nvPr/>
          </p:nvPicPr>
          <p:blipFill rotWithShape="1">
            <a:blip r:embed="rId7">
              <a:extLst>
                <a:ext uri="{28A0092B-C50C-407E-A947-70E740481C1C}">
                  <a14:useLocalDpi xmlns:a14="http://schemas.microsoft.com/office/drawing/2010/main" val="0"/>
                </a:ext>
              </a:extLst>
            </a:blip>
            <a:srcRect l="18802" t="2343" r="14454" b="2725"/>
            <a:stretch/>
          </p:blipFill>
          <p:spPr>
            <a:xfrm>
              <a:off x="7457308" y="2291342"/>
              <a:ext cx="3210692" cy="4566658"/>
            </a:xfrm>
            <a:prstGeom prst="rect">
              <a:avLst/>
            </a:prstGeom>
          </p:spPr>
        </p:pic>
        <p:pic>
          <p:nvPicPr>
            <p:cNvPr id="7" name="Picture 6" descr="81gOySQ.jp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956462" y="1784960"/>
              <a:ext cx="3830878" cy="2323138"/>
            </a:xfrm>
            <a:prstGeom prst="rect">
              <a:avLst/>
            </a:prstGeom>
          </p:spPr>
        </p:pic>
      </p:grpSp>
      <p:sp>
        <p:nvSpPr>
          <p:cNvPr id="9" name="TextBox 8"/>
          <p:cNvSpPr txBox="1"/>
          <p:nvPr/>
        </p:nvSpPr>
        <p:spPr>
          <a:xfrm>
            <a:off x="1602671" y="333535"/>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pic>
        <p:nvPicPr>
          <p:cNvPr id="2" name="Recorded Sound">
            <a:hlinkClick r:id="" action="ppaction://media"/>
            <a:extLst>
              <a:ext uri="{FF2B5EF4-FFF2-40B4-BE49-F238E27FC236}">
                <a16:creationId xmlns:a16="http://schemas.microsoft.com/office/drawing/2014/main" id="{A6041FAF-E0BE-72ED-3F06-ACCA0125CF6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13398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08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55539" y="1545164"/>
            <a:ext cx="8280920" cy="4047564"/>
            <a:chOff x="1766840" y="1417638"/>
            <a:chExt cx="8607752" cy="5281889"/>
          </a:xfrm>
        </p:grpSpPr>
        <p:pic>
          <p:nvPicPr>
            <p:cNvPr id="4" name="Picture 3" descr="_79814138_miners_maerdy_hulton.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66841" y="1417639"/>
              <a:ext cx="3575337" cy="2405227"/>
            </a:xfrm>
            <a:prstGeom prst="rect">
              <a:avLst/>
            </a:prstGeom>
          </p:spPr>
        </p:pic>
        <p:pic>
          <p:nvPicPr>
            <p:cNvPr id="5" name="Picture 4" descr="thatcher_miners.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66840" y="3822866"/>
              <a:ext cx="3985506" cy="2876661"/>
            </a:xfrm>
            <a:prstGeom prst="rect">
              <a:avLst/>
            </a:prstGeom>
          </p:spPr>
        </p:pic>
        <p:pic>
          <p:nvPicPr>
            <p:cNvPr id="6" name="Picture 5" descr="methode-times-prodmigration-web-bin-c08b8003-9ee2-37bb-8e71-3fef79eb680f.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89635" y="2972090"/>
              <a:ext cx="2484957" cy="3727436"/>
            </a:xfrm>
            <a:prstGeom prst="rect">
              <a:avLst/>
            </a:prstGeom>
          </p:spPr>
        </p:pic>
        <p:pic>
          <p:nvPicPr>
            <p:cNvPr id="7" name="Picture 6" descr="4324973147_4f20305c86_b.jpg"/>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342177" y="1417638"/>
              <a:ext cx="2834640" cy="3121152"/>
            </a:xfrm>
            <a:prstGeom prst="rect">
              <a:avLst/>
            </a:prstGeom>
          </p:spPr>
        </p:pic>
        <p:pic>
          <p:nvPicPr>
            <p:cNvPr id="8" name="Picture 7" descr="51vg4C8OKtL._SX327_BO1,204,203,200_.jp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752346" y="3457864"/>
              <a:ext cx="2137288" cy="3241662"/>
            </a:xfrm>
            <a:prstGeom prst="rect">
              <a:avLst/>
            </a:prstGeom>
          </p:spPr>
        </p:pic>
        <p:pic>
          <p:nvPicPr>
            <p:cNvPr id="9" name="Picture 8" descr="9780421408609-uk-300.jpg"/>
            <p:cNvPicPr>
              <a:picLocks noChangeAspect="1"/>
            </p:cNvPicPr>
            <p:nvPr/>
          </p:nvPicPr>
          <p:blipFill rotWithShape="1">
            <a:blip r:embed="rId10">
              <a:extLst>
                <a:ext uri="{28A0092B-C50C-407E-A947-70E740481C1C}">
                  <a14:useLocalDpi xmlns:a14="http://schemas.microsoft.com/office/drawing/2010/main" val="0"/>
                </a:ext>
              </a:extLst>
            </a:blip>
            <a:srcRect b="55995"/>
            <a:stretch/>
          </p:blipFill>
          <p:spPr>
            <a:xfrm>
              <a:off x="8019645" y="1417639"/>
              <a:ext cx="2354947" cy="1554451"/>
            </a:xfrm>
            <a:prstGeom prst="rect">
              <a:avLst/>
            </a:prstGeom>
          </p:spPr>
        </p:pic>
      </p:grpSp>
      <p:sp>
        <p:nvSpPr>
          <p:cNvPr id="12" name="TextBox 11"/>
          <p:cNvSpPr txBox="1"/>
          <p:nvPr/>
        </p:nvSpPr>
        <p:spPr>
          <a:xfrm>
            <a:off x="1955539" y="435815"/>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pic>
        <p:nvPicPr>
          <p:cNvPr id="2" name="Recorded Sound">
            <a:hlinkClick r:id="" action="ppaction://media"/>
            <a:extLst>
              <a:ext uri="{FF2B5EF4-FFF2-40B4-BE49-F238E27FC236}">
                <a16:creationId xmlns:a16="http://schemas.microsoft.com/office/drawing/2014/main" id="{41F927EF-B97A-90D1-0B7B-FA7873130E9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969694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14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327608" y="1358591"/>
            <a:ext cx="8004932" cy="4291869"/>
            <a:chOff x="1981201" y="1711436"/>
            <a:chExt cx="8524876" cy="5146565"/>
          </a:xfrm>
        </p:grpSpPr>
        <p:pic>
          <p:nvPicPr>
            <p:cNvPr id="4" name="Picture 3" descr="_38775981_stephenlawrence238.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67736" y="1715927"/>
              <a:ext cx="3022600" cy="2260601"/>
            </a:xfrm>
            <a:prstGeom prst="rect">
              <a:avLst/>
            </a:prstGeom>
          </p:spPr>
        </p:pic>
        <p:pic>
          <p:nvPicPr>
            <p:cNvPr id="5" name="Picture 4" descr="_47551824_placards_gray511.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1201" y="4183500"/>
              <a:ext cx="4009135" cy="2674501"/>
            </a:xfrm>
            <a:prstGeom prst="rect">
              <a:avLst/>
            </a:prstGeom>
          </p:spPr>
        </p:pic>
        <p:pic>
          <p:nvPicPr>
            <p:cNvPr id="6" name="Picture 5" descr="Brixton-Riot-95_530x330-2.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10668" y="4183499"/>
              <a:ext cx="4295409" cy="2674500"/>
            </a:xfrm>
            <a:prstGeom prst="rect">
              <a:avLst/>
            </a:prstGeom>
            <a:ln>
              <a:solidFill>
                <a:schemeClr val="tx1"/>
              </a:solidFill>
            </a:ln>
          </p:spPr>
        </p:pic>
        <p:pic>
          <p:nvPicPr>
            <p:cNvPr id="7" name="Picture 6" descr="fantazia-rave.jpg"/>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210668" y="1711436"/>
              <a:ext cx="3395394" cy="2263595"/>
            </a:xfrm>
            <a:prstGeom prst="rect">
              <a:avLst/>
            </a:prstGeom>
            <a:ln>
              <a:solidFill>
                <a:schemeClr val="tx1"/>
              </a:solidFill>
            </a:ln>
          </p:spPr>
        </p:pic>
      </p:grpSp>
      <p:sp>
        <p:nvSpPr>
          <p:cNvPr id="10" name="TextBox 9"/>
          <p:cNvSpPr txBox="1"/>
          <p:nvPr/>
        </p:nvSpPr>
        <p:spPr>
          <a:xfrm>
            <a:off x="1951760" y="302171"/>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pic>
        <p:nvPicPr>
          <p:cNvPr id="2" name="Recorded Sound">
            <a:hlinkClick r:id="" action="ppaction://media"/>
            <a:extLst>
              <a:ext uri="{FF2B5EF4-FFF2-40B4-BE49-F238E27FC236}">
                <a16:creationId xmlns:a16="http://schemas.microsoft.com/office/drawing/2014/main" id="{0176A9FC-4F0C-737A-B1A1-DC4E4EED7E2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71168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231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intchdbpict0000004956902.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27791" y="3372079"/>
            <a:ext cx="2394059" cy="2311150"/>
          </a:xfrm>
          <a:prstGeom prst="rect">
            <a:avLst/>
          </a:prstGeom>
          <a:ln>
            <a:solidFill>
              <a:schemeClr val="tx1"/>
            </a:solidFill>
          </a:ln>
        </p:spPr>
      </p:pic>
      <p:grpSp>
        <p:nvGrpSpPr>
          <p:cNvPr id="4" name="Group 3"/>
          <p:cNvGrpSpPr/>
          <p:nvPr/>
        </p:nvGrpSpPr>
        <p:grpSpPr>
          <a:xfrm>
            <a:off x="1568330" y="1116500"/>
            <a:ext cx="8919223" cy="4424386"/>
            <a:chOff x="2013865" y="570097"/>
            <a:chExt cx="7892363" cy="5995966"/>
          </a:xfrm>
        </p:grpSpPr>
        <p:pic>
          <p:nvPicPr>
            <p:cNvPr id="5" name="Picture 4" descr="londonriots2011c.jp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013865" y="3532800"/>
              <a:ext cx="3264297" cy="3033263"/>
            </a:xfrm>
            <a:prstGeom prst="rect">
              <a:avLst/>
            </a:prstGeom>
            <a:ln>
              <a:solidFill>
                <a:schemeClr val="tx1"/>
              </a:solidFill>
            </a:ln>
          </p:spPr>
        </p:pic>
        <p:pic>
          <p:nvPicPr>
            <p:cNvPr id="7" name="Picture 6" descr="10_policemarch_r_w.jp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319947" y="853882"/>
              <a:ext cx="3121152" cy="1755648"/>
            </a:xfrm>
            <a:prstGeom prst="rect">
              <a:avLst/>
            </a:prstGeom>
            <a:ln>
              <a:solidFill>
                <a:schemeClr val="tx1"/>
              </a:solidFill>
            </a:ln>
          </p:spPr>
        </p:pic>
        <p:pic>
          <p:nvPicPr>
            <p:cNvPr id="8" name="Picture 7" descr="Keith-Palmer-fund-Westminster-terror-attack-JustGiving-policeman-stabbed-London-600151.jp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14232" y="570097"/>
              <a:ext cx="4091996" cy="2507998"/>
            </a:xfrm>
            <a:prstGeom prst="rect">
              <a:avLst/>
            </a:prstGeom>
            <a:ln>
              <a:solidFill>
                <a:schemeClr val="tx1"/>
              </a:solidFill>
            </a:ln>
          </p:spPr>
        </p:pic>
      </p:grpSp>
      <p:pic>
        <p:nvPicPr>
          <p:cNvPr id="9" name="Picture 8" descr="pcsos2002.jp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992303" y="3654920"/>
            <a:ext cx="2576843" cy="1459060"/>
          </a:xfrm>
          <a:prstGeom prst="rect">
            <a:avLst/>
          </a:prstGeom>
        </p:spPr>
      </p:pic>
      <p:sp>
        <p:nvSpPr>
          <p:cNvPr id="11" name="TextBox 10"/>
          <p:cNvSpPr txBox="1"/>
          <p:nvPr/>
        </p:nvSpPr>
        <p:spPr>
          <a:xfrm>
            <a:off x="1990933" y="252043"/>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pic>
        <p:nvPicPr>
          <p:cNvPr id="2" name="Recorded Sound">
            <a:hlinkClick r:id="" action="ppaction://media"/>
            <a:extLst>
              <a:ext uri="{FF2B5EF4-FFF2-40B4-BE49-F238E27FC236}">
                <a16:creationId xmlns:a16="http://schemas.microsoft.com/office/drawing/2014/main" id="{805B3267-1A90-F8A1-A21F-D96387F4C31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941724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916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84264" y="643797"/>
            <a:ext cx="8223469" cy="4968727"/>
            <a:chOff x="3934031" y="352568"/>
            <a:chExt cx="4615776" cy="6318485"/>
          </a:xfrm>
        </p:grpSpPr>
        <p:pic>
          <p:nvPicPr>
            <p:cNvPr id="4" name="Picture 3" descr="vision-cover.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34031" y="352568"/>
              <a:ext cx="4615776" cy="6318485"/>
            </a:xfrm>
            <a:prstGeom prst="rect">
              <a:avLst/>
            </a:prstGeom>
          </p:spPr>
        </p:pic>
        <p:sp>
          <p:nvSpPr>
            <p:cNvPr id="5" name="Rectangle 4"/>
            <p:cNvSpPr/>
            <p:nvPr/>
          </p:nvSpPr>
          <p:spPr>
            <a:xfrm>
              <a:off x="3977807" y="1304164"/>
              <a:ext cx="4572000" cy="1934581"/>
            </a:xfrm>
            <a:prstGeom prst="rect">
              <a:avLst/>
            </a:prstGeom>
          </p:spPr>
          <p:txBody>
            <a:bodyPr>
              <a:spAutoFit/>
            </a:bodyPr>
            <a:lstStyle/>
            <a:p>
              <a:r>
                <a:rPr lang="en-GB" dirty="0"/>
                <a:t>The mission is:</a:t>
              </a:r>
            </a:p>
            <a:p>
              <a:r>
                <a:rPr lang="en-GB" dirty="0"/>
                <a:t>To make communities safer by upholding the law fairly and  firmly; preventing crime and antisocial behaviour; keeping the peace; protecting and reassuring communities; investigating crime and bringing offenders to justice.</a:t>
              </a:r>
              <a:endParaRPr lang="en-US" dirty="0"/>
            </a:p>
          </p:txBody>
        </p:sp>
      </p:grpSp>
      <p:pic>
        <p:nvPicPr>
          <p:cNvPr id="2" name="Recorded Sound">
            <a:hlinkClick r:id="" action="ppaction://media"/>
            <a:extLst>
              <a:ext uri="{FF2B5EF4-FFF2-40B4-BE49-F238E27FC236}">
                <a16:creationId xmlns:a16="http://schemas.microsoft.com/office/drawing/2014/main" id="{6F76DB0B-90CB-9B43-8C2A-8F2FEF8954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8004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0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4051" y="722499"/>
            <a:ext cx="8280920" cy="584775"/>
          </a:xfrm>
          <a:prstGeom prst="rect">
            <a:avLst/>
          </a:prstGeom>
          <a:solidFill>
            <a:srgbClr val="002060"/>
          </a:solidFill>
        </p:spPr>
        <p:txBody>
          <a:bodyPr wrap="square" rtlCol="0">
            <a:spAutoFit/>
          </a:bodyPr>
          <a:lstStyle/>
          <a:p>
            <a:pPr algn="ctr"/>
            <a:r>
              <a:rPr lang="en-GB" sz="3200" b="1" dirty="0">
                <a:solidFill>
                  <a:schemeClr val="bg1"/>
                </a:solidFill>
              </a:rPr>
              <a:t>The Role of a Police Officer</a:t>
            </a:r>
          </a:p>
        </p:txBody>
      </p:sp>
      <p:pic>
        <p:nvPicPr>
          <p:cNvPr id="6" name="Picture 5">
            <a:hlinkClick r:id="rId5"/>
          </p:cNvPr>
          <p:cNvPicPr>
            <a:picLocks noChangeAspect="1"/>
          </p:cNvPicPr>
          <p:nvPr/>
        </p:nvPicPr>
        <p:blipFill rotWithShape="1">
          <a:blip r:embed="rId6"/>
          <a:srcRect l="10619" r="9278"/>
          <a:stretch/>
        </p:blipFill>
        <p:spPr>
          <a:xfrm>
            <a:off x="10383419" y="4178091"/>
            <a:ext cx="1511818" cy="1158875"/>
          </a:xfrm>
          <a:prstGeom prst="rect">
            <a:avLst/>
          </a:prstGeom>
        </p:spPr>
      </p:pic>
      <p:pic>
        <p:nvPicPr>
          <p:cNvPr id="7" name="Picture 6"/>
          <p:cNvPicPr>
            <a:picLocks noChangeAspect="1"/>
          </p:cNvPicPr>
          <p:nvPr/>
        </p:nvPicPr>
        <p:blipFill>
          <a:blip r:embed="rId7"/>
          <a:stretch>
            <a:fillRect/>
          </a:stretch>
        </p:blipFill>
        <p:spPr>
          <a:xfrm>
            <a:off x="2951261" y="1803191"/>
            <a:ext cx="6286500" cy="3533775"/>
          </a:xfrm>
          <a:prstGeom prst="rect">
            <a:avLst/>
          </a:prstGeom>
          <a:ln>
            <a:solidFill>
              <a:schemeClr val="tx1"/>
            </a:solidFill>
          </a:ln>
        </p:spPr>
      </p:pic>
      <p:pic>
        <p:nvPicPr>
          <p:cNvPr id="2" name="Recorded Sound">
            <a:hlinkClick r:id="" action="ppaction://media"/>
            <a:extLst>
              <a:ext uri="{FF2B5EF4-FFF2-40B4-BE49-F238E27FC236}">
                <a16:creationId xmlns:a16="http://schemas.microsoft.com/office/drawing/2014/main" id="{E33F0D2C-9AD5-0965-5C59-D29E00B4C7F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41947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3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20801" y="1506834"/>
            <a:ext cx="9448800" cy="1493358"/>
          </a:xfrm>
          <a:prstGeom prst="rect">
            <a:avLst/>
          </a:prstGeom>
        </p:spPr>
        <p:txBody>
          <a:bodyPr wrap="square">
            <a:spAutoFit/>
          </a:bodyPr>
          <a:lstStyle/>
          <a:p>
            <a:pPr algn="ctr">
              <a:lnSpc>
                <a:spcPct val="150000"/>
              </a:lnSpc>
            </a:pPr>
            <a:r>
              <a:rPr lang="en-GB" sz="3200" b="1" dirty="0"/>
              <a:t>Roles and responsibilities of those charged with ensuring that the police deliver a professional service. </a:t>
            </a:r>
          </a:p>
        </p:txBody>
      </p:sp>
      <p:sp>
        <p:nvSpPr>
          <p:cNvPr id="5" name="TextBox 4"/>
          <p:cNvSpPr txBox="1"/>
          <p:nvPr/>
        </p:nvSpPr>
        <p:spPr>
          <a:xfrm>
            <a:off x="1904741" y="696451"/>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Regulations</a:t>
            </a:r>
          </a:p>
        </p:txBody>
      </p:sp>
      <p:pic>
        <p:nvPicPr>
          <p:cNvPr id="6" name="Picture 5"/>
          <p:cNvPicPr>
            <a:picLocks noChangeAspect="1"/>
          </p:cNvPicPr>
          <p:nvPr/>
        </p:nvPicPr>
        <p:blipFill>
          <a:blip r:embed="rId5"/>
          <a:stretch>
            <a:fillRect/>
          </a:stretch>
        </p:blipFill>
        <p:spPr>
          <a:xfrm>
            <a:off x="2817910" y="3225800"/>
            <a:ext cx="6553200" cy="2525068"/>
          </a:xfrm>
          <a:prstGeom prst="rect">
            <a:avLst/>
          </a:prstGeom>
        </p:spPr>
      </p:pic>
      <p:pic>
        <p:nvPicPr>
          <p:cNvPr id="2" name="Recorded Sound">
            <a:hlinkClick r:id="" action="ppaction://media"/>
            <a:extLst>
              <a:ext uri="{FF2B5EF4-FFF2-40B4-BE49-F238E27FC236}">
                <a16:creationId xmlns:a16="http://schemas.microsoft.com/office/drawing/2014/main" id="{39005F72-3D05-D9FF-1F8B-F96720EB57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961360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27950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txBox="1">
            <a:spLocks/>
          </p:cNvSpPr>
          <p:nvPr/>
        </p:nvSpPr>
        <p:spPr>
          <a:xfrm>
            <a:off x="629585" y="1660386"/>
            <a:ext cx="10929851" cy="11430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200" b="1" dirty="0"/>
              <a:t>Without the co-operation of the public we cannot continue </a:t>
            </a:r>
          </a:p>
          <a:p>
            <a:pPr marL="0" indent="0" algn="ctr">
              <a:buNone/>
            </a:pPr>
            <a:r>
              <a:rPr lang="en-US" sz="3200" b="1" dirty="0"/>
              <a:t>to police our communities</a:t>
            </a:r>
          </a:p>
        </p:txBody>
      </p:sp>
      <p:sp>
        <p:nvSpPr>
          <p:cNvPr id="5" name="TextBox 4"/>
          <p:cNvSpPr txBox="1"/>
          <p:nvPr/>
        </p:nvSpPr>
        <p:spPr>
          <a:xfrm>
            <a:off x="1954051" y="249534"/>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Policing by Consent</a:t>
            </a:r>
          </a:p>
        </p:txBody>
      </p:sp>
      <p:pic>
        <p:nvPicPr>
          <p:cNvPr id="6" name="Picture 5"/>
          <p:cNvPicPr>
            <a:picLocks noChangeAspect="1"/>
          </p:cNvPicPr>
          <p:nvPr/>
        </p:nvPicPr>
        <p:blipFill rotWithShape="1">
          <a:blip r:embed="rId5"/>
          <a:srcRect l="11547" t="17727" b="10472"/>
          <a:stretch/>
        </p:blipFill>
        <p:spPr>
          <a:xfrm>
            <a:off x="3406872" y="3485167"/>
            <a:ext cx="5375275" cy="2590800"/>
          </a:xfrm>
          <a:prstGeom prst="rect">
            <a:avLst/>
          </a:prstGeom>
        </p:spPr>
      </p:pic>
      <p:pic>
        <p:nvPicPr>
          <p:cNvPr id="2" name="Recorded Sound">
            <a:hlinkClick r:id="" action="ppaction://media"/>
            <a:extLst>
              <a:ext uri="{FF2B5EF4-FFF2-40B4-BE49-F238E27FC236}">
                <a16:creationId xmlns:a16="http://schemas.microsoft.com/office/drawing/2014/main" id="{0335D605-7352-C667-8E76-E59EB106A0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68209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1057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39" y="2228671"/>
            <a:ext cx="8280920" cy="1200329"/>
          </a:xfrm>
          <a:prstGeom prst="rect">
            <a:avLst/>
          </a:prstGeom>
          <a:solidFill>
            <a:srgbClr val="002060"/>
          </a:solidFill>
        </p:spPr>
        <p:txBody>
          <a:bodyPr wrap="square" rtlCol="0">
            <a:spAutoFit/>
          </a:bodyPr>
          <a:lstStyle/>
          <a:p>
            <a:pPr algn="ctr"/>
            <a:r>
              <a:rPr lang="en-GB" sz="3600" b="1" dirty="0">
                <a:solidFill>
                  <a:schemeClr val="bg1"/>
                </a:solidFill>
              </a:rPr>
              <a:t>Difficulties Facing </a:t>
            </a:r>
          </a:p>
          <a:p>
            <a:pPr algn="ctr"/>
            <a:r>
              <a:rPr lang="en-GB" sz="3600" b="1" dirty="0">
                <a:solidFill>
                  <a:schemeClr val="bg1"/>
                </a:solidFill>
              </a:rPr>
              <a:t>Policing Today</a:t>
            </a:r>
          </a:p>
        </p:txBody>
      </p:sp>
      <p:pic>
        <p:nvPicPr>
          <p:cNvPr id="6" name="Picture 5">
            <a:hlinkClick r:id="rId5"/>
          </p:cNvPr>
          <p:cNvPicPr>
            <a:picLocks noChangeAspect="1"/>
          </p:cNvPicPr>
          <p:nvPr/>
        </p:nvPicPr>
        <p:blipFill rotWithShape="1">
          <a:blip r:embed="rId6"/>
          <a:srcRect l="10619" r="9278"/>
          <a:stretch/>
        </p:blipFill>
        <p:spPr>
          <a:xfrm>
            <a:off x="10383419" y="4178091"/>
            <a:ext cx="1511818" cy="1158875"/>
          </a:xfrm>
          <a:prstGeom prst="rect">
            <a:avLst/>
          </a:prstGeom>
        </p:spPr>
      </p:pic>
      <p:pic>
        <p:nvPicPr>
          <p:cNvPr id="2" name="Recorded Sound">
            <a:hlinkClick r:id="" action="ppaction://media"/>
            <a:extLst>
              <a:ext uri="{FF2B5EF4-FFF2-40B4-BE49-F238E27FC236}">
                <a16:creationId xmlns:a16="http://schemas.microsoft.com/office/drawing/2014/main" id="{D5946823-AE9D-F037-78E0-C1DCC466C9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01301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38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stretch>
            <a:fillRect/>
          </a:stretch>
        </p:blipFill>
        <p:spPr>
          <a:xfrm>
            <a:off x="3509340" y="2005892"/>
            <a:ext cx="5173318" cy="3615392"/>
          </a:xfrm>
          <a:prstGeom prst="rect">
            <a:avLst/>
          </a:prstGeom>
          <a:ln>
            <a:solidFill>
              <a:schemeClr val="tx1"/>
            </a:solidFill>
          </a:ln>
        </p:spPr>
      </p:pic>
      <p:sp>
        <p:nvSpPr>
          <p:cNvPr id="5" name="TextBox 4"/>
          <p:cNvSpPr txBox="1"/>
          <p:nvPr/>
        </p:nvSpPr>
        <p:spPr>
          <a:xfrm>
            <a:off x="685800" y="820917"/>
            <a:ext cx="10922000" cy="584775"/>
          </a:xfrm>
          <a:prstGeom prst="rect">
            <a:avLst/>
          </a:prstGeom>
          <a:solidFill>
            <a:srgbClr val="002060"/>
          </a:solidFill>
        </p:spPr>
        <p:txBody>
          <a:bodyPr wrap="square" rtlCol="0">
            <a:spAutoFit/>
          </a:bodyPr>
          <a:lstStyle/>
          <a:p>
            <a:pPr algn="ctr"/>
            <a:r>
              <a:rPr lang="en-GB" sz="3200" b="1" dirty="0">
                <a:solidFill>
                  <a:schemeClr val="bg1"/>
                </a:solidFill>
              </a:rPr>
              <a:t>What does it really mean to be a Police Constable</a:t>
            </a:r>
          </a:p>
        </p:txBody>
      </p:sp>
      <p:pic>
        <p:nvPicPr>
          <p:cNvPr id="2" name="Recorded Sound">
            <a:hlinkClick r:id="" action="ppaction://media"/>
            <a:extLst>
              <a:ext uri="{FF2B5EF4-FFF2-40B4-BE49-F238E27FC236}">
                <a16:creationId xmlns:a16="http://schemas.microsoft.com/office/drawing/2014/main" id="{AC4D9E8F-2A7D-8F87-7542-E7F4814345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940881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85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stretch>
            <a:fillRect/>
          </a:stretch>
        </p:blipFill>
        <p:spPr>
          <a:xfrm>
            <a:off x="3279698" y="1110107"/>
            <a:ext cx="5632602" cy="4108279"/>
          </a:xfrm>
          <a:prstGeom prst="rect">
            <a:avLst/>
          </a:prstGeom>
        </p:spPr>
      </p:pic>
      <p:pic>
        <p:nvPicPr>
          <p:cNvPr id="2" name="Recorded Sound">
            <a:hlinkClick r:id="" action="ppaction://media"/>
            <a:extLst>
              <a:ext uri="{FF2B5EF4-FFF2-40B4-BE49-F238E27FC236}">
                <a16:creationId xmlns:a16="http://schemas.microsoft.com/office/drawing/2014/main" id="{F91A843A-C1E6-0438-C4DF-400F7959D97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36095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{CB4AA6DF-12F4-0B49-A4DE-1EB1687DC4A6}tf16401369</Template>
  <TotalTime>1258</TotalTime>
  <Words>805</Words>
  <Application>Microsoft Office PowerPoint</Application>
  <PresentationFormat>Widescreen</PresentationFormat>
  <Paragraphs>75</Paragraphs>
  <Slides>13</Slides>
  <Notes>13</Notes>
  <HiddenSlides>0</HiddenSlides>
  <MMClips>13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Calibri Light</vt:lpstr>
      <vt:lpstr>Microsoft Sans Serif</vt:lpstr>
      <vt:lpstr>Rockwell</vt:lpstr>
      <vt:lpstr>Tahoma</vt:lpstr>
      <vt:lpstr>Wingdings</vt:lpstr>
      <vt:lpstr>Atlas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Kelly Andrews</cp:lastModifiedBy>
  <cp:revision>162</cp:revision>
  <cp:lastPrinted>2019-02-08T14:00:49Z</cp:lastPrinted>
  <dcterms:created xsi:type="dcterms:W3CDTF">2018-01-30T11:09:50Z</dcterms:created>
  <dcterms:modified xsi:type="dcterms:W3CDTF">2022-09-13T09:57:26Z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7658cf28-8fe2-47f6-8d82-10c445d90cc3</vt:lpwstr>
  </property>
  <property fmtid="{D5CDD505-2E9C-101B-9397-08002B2CF9AE}" pid="3" name="Classification">
    <vt:lpwstr>OFFICIAL</vt:lpwstr>
  </property>
  <property fmtid="{D5CDD505-2E9C-101B-9397-08002B2CF9AE}" pid="4" name="Visibility">
    <vt:lpwstr>NOT VISIBLE</vt:lpwstr>
  </property>
</Properties>
</file>