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801600" cy="9601200" type="A3"/>
  <p:notesSz cx="6858000" cy="9144000"/>
  <p:defaultTextStyle>
    <a:defPPr>
      <a:defRPr lang="en-US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0C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73" y="67"/>
      </p:cViewPr>
      <p:guideLst>
        <p:guide orient="horz" pos="3024"/>
        <p:guide pos="4032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F13307-2026-4BF5-BC27-814B57055D96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DEB002-97AB-44FE-B868-214E2AD40D6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819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z="1800" dirty="0">
              <a:solidFill>
                <a:srgbClr val="000000"/>
              </a:solidFill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6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1pPr>
            <a:lvl2pPr marL="141309" indent="-54350" eaLnBrk="0" hangingPunct="0">
              <a:defRPr sz="6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2pPr>
            <a:lvl3pPr marL="217399" indent="-43480" eaLnBrk="0" hangingPunct="0">
              <a:defRPr sz="6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3pPr>
            <a:lvl4pPr marL="304358" indent="-43480" eaLnBrk="0" hangingPunct="0">
              <a:defRPr sz="6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4pPr>
            <a:lvl5pPr marL="391317" indent="-43480" eaLnBrk="0" hangingPunct="0">
              <a:defRPr sz="6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5pPr>
            <a:lvl6pPr marL="478277" indent="-43480" eaLnBrk="0" fontAlgn="base" hangingPunct="0">
              <a:spcBef>
                <a:spcPct val="0"/>
              </a:spcBef>
              <a:spcAft>
                <a:spcPct val="0"/>
              </a:spcAft>
              <a:defRPr sz="6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6pPr>
            <a:lvl7pPr marL="565236" indent="-43480" eaLnBrk="0" fontAlgn="base" hangingPunct="0">
              <a:spcBef>
                <a:spcPct val="0"/>
              </a:spcBef>
              <a:spcAft>
                <a:spcPct val="0"/>
              </a:spcAft>
              <a:defRPr sz="6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7pPr>
            <a:lvl8pPr marL="652196" indent="-43480" eaLnBrk="0" fontAlgn="base" hangingPunct="0">
              <a:spcBef>
                <a:spcPct val="0"/>
              </a:spcBef>
              <a:spcAft>
                <a:spcPct val="0"/>
              </a:spcAft>
              <a:defRPr sz="6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8pPr>
            <a:lvl9pPr marL="739155" indent="-43480" eaLnBrk="0" fontAlgn="base" hangingPunct="0">
              <a:spcBef>
                <a:spcPct val="0"/>
              </a:spcBef>
              <a:spcAft>
                <a:spcPct val="0"/>
              </a:spcAft>
              <a:defRPr sz="6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9pPr>
          </a:lstStyle>
          <a:p>
            <a:pPr eaLnBrk="1" hangingPunct="1"/>
            <a:fld id="{B6095791-A391-413B-8113-87DC3B402749}" type="slidenum">
              <a:rPr lang="en-US" altLang="en-US" sz="200">
                <a:latin typeface="Calibri" pitchFamily="34" charset="0"/>
              </a:rPr>
              <a:pPr eaLnBrk="1" hangingPunct="1"/>
              <a:t>1</a:t>
            </a:fld>
            <a:endParaRPr lang="en-US" altLang="en-US" sz="200" dirty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2982596"/>
            <a:ext cx="10881360" cy="205803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0240" y="5440680"/>
            <a:ext cx="8961120" cy="24536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264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1757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238" y="6169661"/>
            <a:ext cx="10881360" cy="1906905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238" y="4069399"/>
            <a:ext cx="10881360" cy="2100262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9026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7480" y="2240281"/>
            <a:ext cx="5654040" cy="633634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0498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149158"/>
            <a:ext cx="5656263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" y="3044825"/>
            <a:ext cx="5656263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03036" y="2149158"/>
            <a:ext cx="5658485" cy="895667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03036" y="3044825"/>
            <a:ext cx="5658485" cy="5531803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8571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862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064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1" y="382270"/>
            <a:ext cx="4211638" cy="162687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5070" y="382271"/>
            <a:ext cx="7156450" cy="819435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81" y="2009141"/>
            <a:ext cx="4211638" cy="6567488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670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9203" y="6720840"/>
            <a:ext cx="7680960" cy="793433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9203" y="857885"/>
            <a:ext cx="7680960" cy="576072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9203" y="7514273"/>
            <a:ext cx="7680960" cy="1126807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8036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8532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81160" y="384494"/>
            <a:ext cx="2880360" cy="81921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80" y="384494"/>
            <a:ext cx="8427720" cy="819213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1566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080" y="384493"/>
            <a:ext cx="11521440" cy="16002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2240281"/>
            <a:ext cx="11521440" cy="6336348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23C92-05E0-4753-A745-E169343663D8}" type="datetimeFigureOut">
              <a:rPr lang="en-GB" smtClean="0"/>
              <a:t>03/05/2021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3880" y="8898891"/>
            <a:ext cx="40538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74480" y="8898891"/>
            <a:ext cx="2987040" cy="511175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9FD44-4C3E-4967-AD1F-8D3CBB61924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1306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18" Type="http://schemas.openxmlformats.org/officeDocument/2006/relationships/image" Target="../media/image13.png"/><Relationship Id="rId3" Type="http://schemas.openxmlformats.org/officeDocument/2006/relationships/hyperlink" Target="https://www.shutterstock.com/image-vector/businessman-panic-hold-on-head-emotions-699732913" TargetMode="External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1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hyperlink" Target="mailto:nickregan@rocketmail.com" TargetMode="External"/><Relationship Id="rId15" Type="http://schemas.openxmlformats.org/officeDocument/2006/relationships/image" Target="../media/image10.png"/><Relationship Id="rId10" Type="http://schemas.openxmlformats.org/officeDocument/2006/relationships/image" Target="../media/image5.tmp"/><Relationship Id="rId19" Type="http://schemas.openxmlformats.org/officeDocument/2006/relationships/image" Target="../media/image14.png"/><Relationship Id="rId4" Type="http://schemas.openxmlformats.org/officeDocument/2006/relationships/hyperlink" Target="https://www.sciencedirect.com/science/article/abs/pii/S0047272720301055%20Accessed%202.11.20" TargetMode="External"/><Relationship Id="rId9" Type="http://schemas.openxmlformats.org/officeDocument/2006/relationships/image" Target="../media/image4.png"/><Relationship Id="rId14" Type="http://schemas.openxmlformats.org/officeDocument/2006/relationships/image" Target="../media/image9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7"/>
          <p:cNvSpPr txBox="1">
            <a:spLocks noChangeArrowheads="1"/>
          </p:cNvSpPr>
          <p:nvPr/>
        </p:nvSpPr>
        <p:spPr bwMode="auto">
          <a:xfrm>
            <a:off x="208573" y="1616538"/>
            <a:ext cx="3019027" cy="2281638"/>
          </a:xfrm>
          <a:prstGeom prst="rect">
            <a:avLst/>
          </a:prstGeom>
          <a:solidFill>
            <a:schemeClr val="bg1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lIns="246175" tIns="123088" rIns="246175" bIns="246175"/>
          <a:lstStyle>
            <a:lvl1pPr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1pPr>
            <a:lvl2pPr marL="742950" indent="-28575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2pPr>
            <a:lvl3pPr marL="11430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3pPr>
            <a:lvl4pPr marL="16002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4pPr>
            <a:lvl5pPr marL="20574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300" b="1" dirty="0">
                <a:latin typeface="Avenir Heavy" pitchFamily="124" charset="0"/>
              </a:rPr>
              <a:t>Conclusion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en-US" sz="1000" b="1" dirty="0">
                <a:latin typeface="Avenir Heavy" pitchFamily="124" charset="0"/>
              </a:rPr>
              <a:t>Anger does manifest in physical symptoms that can be measured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en-US" sz="1000" b="1" dirty="0">
                <a:latin typeface="Avenir Heavy" pitchFamily="124" charset="0"/>
              </a:rPr>
              <a:t>Wearers would benefit from this device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en-US" sz="1000" b="1" dirty="0">
                <a:latin typeface="Avenir Heavy" pitchFamily="124" charset="0"/>
              </a:rPr>
              <a:t>Choice of symptoms to measure are crucial for success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en-US" sz="1000" b="1" dirty="0">
                <a:latin typeface="Avenir Heavy" pitchFamily="124" charset="0"/>
              </a:rPr>
              <a:t>There are challenges in designing a suitable device that is discrete and comfortable.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en-US" sz="1000" b="1" dirty="0">
                <a:latin typeface="Avenir Heavy" pitchFamily="124" charset="0"/>
              </a:rPr>
              <a:t>There are challenges in isolating anger from other causes that change symptoms</a:t>
            </a:r>
          </a:p>
          <a:p>
            <a:pPr eaLnBrk="1" hangingPunct="1">
              <a:spcBef>
                <a:spcPct val="10000"/>
              </a:spcBef>
            </a:pPr>
            <a:endParaRPr lang="en-US" altLang="ja-JP" sz="1300" dirty="0">
              <a:latin typeface="Avenir Book" pitchFamily="124" charset="0"/>
            </a:endParaRPr>
          </a:p>
          <a:p>
            <a:pPr eaLnBrk="1" hangingPunct="1">
              <a:spcBef>
                <a:spcPct val="10000"/>
              </a:spcBef>
            </a:pPr>
            <a:endParaRPr lang="en-US" altLang="ja-JP" sz="1300" dirty="0">
              <a:latin typeface="Avenir Book" pitchFamily="124" charset="0"/>
            </a:endParaRPr>
          </a:p>
        </p:txBody>
      </p:sp>
      <p:sp>
        <p:nvSpPr>
          <p:cNvPr id="2052" name="Text Box 11"/>
          <p:cNvSpPr txBox="1">
            <a:spLocks noChangeArrowheads="1"/>
          </p:cNvSpPr>
          <p:nvPr/>
        </p:nvSpPr>
        <p:spPr bwMode="auto">
          <a:xfrm>
            <a:off x="224238" y="4077859"/>
            <a:ext cx="3019026" cy="381908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lIns="246175" tIns="123088" rIns="246175" bIns="246175"/>
          <a:lstStyle>
            <a:lvl1pPr eaLnBrk="0" hangingPunct="0">
              <a:tabLst>
                <a:tab pos="508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1pPr>
            <a:lvl2pPr marL="742950" indent="-285750" eaLnBrk="0" hangingPunct="0">
              <a:tabLst>
                <a:tab pos="508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2pPr>
            <a:lvl3pPr marL="1143000" indent="-228600" eaLnBrk="0" hangingPunct="0">
              <a:tabLst>
                <a:tab pos="508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3pPr>
            <a:lvl4pPr marL="1600200" indent="-228600" eaLnBrk="0" hangingPunct="0">
              <a:tabLst>
                <a:tab pos="508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4pPr>
            <a:lvl5pPr marL="2057400" indent="-228600" eaLnBrk="0" hangingPunct="0">
              <a:tabLst>
                <a:tab pos="508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8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8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8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8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300" b="1" dirty="0">
                <a:solidFill>
                  <a:srgbClr val="000000"/>
                </a:solidFill>
                <a:latin typeface="Avenir Heavy" pitchFamily="124" charset="0"/>
              </a:rPr>
              <a:t>Materials and Methods</a:t>
            </a:r>
          </a:p>
          <a:p>
            <a:pPr eaLnBrk="1" hangingPunct="1">
              <a:spcBef>
                <a:spcPct val="50000"/>
              </a:spcBef>
            </a:pPr>
            <a:endParaRPr lang="en-US" altLang="en-US" sz="1000" b="1" dirty="0">
              <a:solidFill>
                <a:srgbClr val="000000"/>
              </a:solidFill>
              <a:latin typeface="Avenir Heavy" pitchFamily="12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Avenir Heavy" pitchFamily="124" charset="0"/>
              </a:rPr>
              <a:t>Literature Review: Identified feasibility with statistical evidence of increase of anger , data on symptoms already measured and previous attempts at designing wearables. This formed the foundation of the design process.</a:t>
            </a:r>
          </a:p>
          <a:p>
            <a:pPr eaLnBrk="1" hangingPunct="1">
              <a:spcBef>
                <a:spcPct val="50000"/>
              </a:spcBef>
            </a:pPr>
            <a:endParaRPr lang="en-US" altLang="en-US" sz="1000" b="1" dirty="0">
              <a:solidFill>
                <a:srgbClr val="000000"/>
              </a:solidFill>
              <a:latin typeface="Avenir Heavy" pitchFamily="12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en-US" sz="1000" b="1" dirty="0">
              <a:solidFill>
                <a:srgbClr val="000000"/>
              </a:solidFill>
              <a:latin typeface="Avenir Heavy" pitchFamily="12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en-US" sz="1000" b="1" dirty="0">
              <a:solidFill>
                <a:srgbClr val="000000"/>
              </a:solidFill>
              <a:latin typeface="Avenir Heavy" pitchFamily="124" charset="0"/>
            </a:endParaRPr>
          </a:p>
          <a:p>
            <a:pPr algn="just" eaLnBrk="1" hangingPunct="1">
              <a:spcBef>
                <a:spcPct val="50000"/>
              </a:spcBef>
            </a:pPr>
            <a:endParaRPr lang="en-US" altLang="en-US" sz="1000" b="1" dirty="0">
              <a:solidFill>
                <a:srgbClr val="000000"/>
              </a:solidFill>
              <a:latin typeface="Avenir Heavy" pitchFamily="124" charset="0"/>
            </a:endParaRPr>
          </a:p>
          <a:p>
            <a:pPr algn="just" eaLnBrk="1" hangingPunct="1">
              <a:spcBef>
                <a:spcPct val="50000"/>
              </a:spcBef>
            </a:pPr>
            <a:endParaRPr lang="en-US" altLang="en-US" sz="1000" b="1" dirty="0">
              <a:solidFill>
                <a:srgbClr val="000000"/>
              </a:solidFill>
              <a:latin typeface="Avenir Heavy" pitchFamily="124" charset="0"/>
            </a:endParaRPr>
          </a:p>
          <a:p>
            <a:pPr algn="just" eaLnBrk="1" hangingPunct="1">
              <a:spcBef>
                <a:spcPct val="50000"/>
              </a:spcBef>
            </a:pPr>
            <a:endParaRPr lang="en-US" altLang="en-US" sz="1000" b="1" dirty="0">
              <a:solidFill>
                <a:srgbClr val="000000"/>
              </a:solidFill>
              <a:latin typeface="Avenir Heavy" pitchFamily="12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Avenir Heavy" pitchFamily="12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n-US" altLang="en-US" sz="1300" b="1" dirty="0">
              <a:solidFill>
                <a:srgbClr val="000000"/>
              </a:solidFill>
              <a:latin typeface="Avenir Heavy" pitchFamily="124" charset="0"/>
            </a:endParaRPr>
          </a:p>
          <a:p>
            <a:pPr algn="ctr" eaLnBrk="1" hangingPunct="1">
              <a:spcBef>
                <a:spcPct val="50000"/>
              </a:spcBef>
            </a:pPr>
            <a:endParaRPr lang="en-US" altLang="en-US" sz="1300" b="1" dirty="0">
              <a:solidFill>
                <a:srgbClr val="000000"/>
              </a:solidFill>
              <a:latin typeface="Avenir Heavy" pitchFamily="12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en-US" sz="1000" b="1" dirty="0">
              <a:solidFill>
                <a:srgbClr val="000000"/>
              </a:solidFill>
              <a:latin typeface="Avenir Heavy" pitchFamily="124" charset="0"/>
            </a:endParaRPr>
          </a:p>
          <a:p>
            <a:pPr eaLnBrk="1" hangingPunct="1">
              <a:spcBef>
                <a:spcPct val="50000"/>
              </a:spcBef>
            </a:pPr>
            <a:endParaRPr lang="en-US" altLang="en-US" sz="1000" b="1" dirty="0">
              <a:solidFill>
                <a:srgbClr val="000000"/>
              </a:solidFill>
              <a:latin typeface="Avenir Heavy" pitchFamily="124" charset="0"/>
            </a:endParaRPr>
          </a:p>
          <a:p>
            <a:pPr algn="ctr" eaLnBrk="1" hangingPunct="1">
              <a:spcBef>
                <a:spcPct val="50000"/>
              </a:spcBef>
            </a:pPr>
            <a:endParaRPr lang="en-US" altLang="en-US" sz="1300" b="1" dirty="0">
              <a:solidFill>
                <a:srgbClr val="000000"/>
              </a:solidFill>
              <a:latin typeface="Avenir Heavy" pitchFamily="124" charset="0"/>
            </a:endParaRPr>
          </a:p>
          <a:p>
            <a:pPr algn="ctr" eaLnBrk="1" hangingPunct="1">
              <a:spcBef>
                <a:spcPct val="50000"/>
              </a:spcBef>
            </a:pPr>
            <a:endParaRPr lang="en-US" altLang="en-US" sz="1300" b="1" dirty="0">
              <a:solidFill>
                <a:srgbClr val="000000"/>
              </a:solidFill>
              <a:latin typeface="Avenir Heavy" pitchFamily="124" charset="0"/>
            </a:endParaRPr>
          </a:p>
          <a:p>
            <a:pPr algn="just" eaLnBrk="1" hangingPunct="1">
              <a:spcBef>
                <a:spcPct val="50000"/>
              </a:spcBef>
            </a:pPr>
            <a:endParaRPr lang="en-US" altLang="en-US" sz="1300" b="1" dirty="0">
              <a:solidFill>
                <a:srgbClr val="000000"/>
              </a:solidFill>
              <a:latin typeface="Avenir Heavy" pitchFamily="12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en-US" sz="1300" dirty="0">
                <a:solidFill>
                  <a:srgbClr val="FF8000"/>
                </a:solidFill>
                <a:latin typeface="Avenir Book" pitchFamily="124" charset="0"/>
              </a:rPr>
              <a:t>	</a:t>
            </a:r>
            <a:endParaRPr lang="en-US" altLang="en-US" sz="1300" dirty="0">
              <a:latin typeface="Avenir Book" pitchFamily="124" charset="0"/>
            </a:endParaRPr>
          </a:p>
          <a:p>
            <a:pPr eaLnBrk="1" hangingPunct="1">
              <a:spcBef>
                <a:spcPct val="10000"/>
              </a:spcBef>
            </a:pPr>
            <a:endParaRPr lang="en-US" altLang="en-US" sz="1300" dirty="0">
              <a:latin typeface="Avenir Book" pitchFamily="124" charset="0"/>
            </a:endParaRPr>
          </a:p>
          <a:p>
            <a:pPr eaLnBrk="1" hangingPunct="1">
              <a:spcBef>
                <a:spcPct val="10000"/>
              </a:spcBef>
            </a:pPr>
            <a:endParaRPr lang="en-US" altLang="en-US" sz="1300" dirty="0">
              <a:latin typeface="Avenir Book" pitchFamily="124" charset="0"/>
            </a:endParaRPr>
          </a:p>
          <a:p>
            <a:pPr eaLnBrk="1" hangingPunct="1">
              <a:spcBef>
                <a:spcPct val="10000"/>
              </a:spcBef>
            </a:pPr>
            <a:endParaRPr lang="en-US" altLang="en-US" sz="1300" dirty="0">
              <a:latin typeface="Avenir Book" pitchFamily="124" charset="0"/>
            </a:endParaRPr>
          </a:p>
          <a:p>
            <a:pPr eaLnBrk="1" hangingPunct="1">
              <a:spcBef>
                <a:spcPct val="10000"/>
              </a:spcBef>
            </a:pPr>
            <a:endParaRPr lang="en-US" altLang="en-US" sz="1300" dirty="0">
              <a:latin typeface="Avenir Book" pitchFamily="124" charset="0"/>
            </a:endParaRPr>
          </a:p>
          <a:p>
            <a:pPr eaLnBrk="1" hangingPunct="1">
              <a:spcBef>
                <a:spcPct val="10000"/>
              </a:spcBef>
            </a:pPr>
            <a:endParaRPr lang="en-US" altLang="en-US" sz="1300" dirty="0">
              <a:latin typeface="Avenir Book" pitchFamily="124" charset="0"/>
            </a:endParaRPr>
          </a:p>
          <a:p>
            <a:pPr eaLnBrk="1" hangingPunct="1">
              <a:spcBef>
                <a:spcPct val="10000"/>
              </a:spcBef>
            </a:pPr>
            <a:endParaRPr lang="en-US" altLang="en-US" sz="1300" dirty="0">
              <a:latin typeface="Avenir Book" pitchFamily="124" charset="0"/>
            </a:endParaRPr>
          </a:p>
          <a:p>
            <a:pPr eaLnBrk="1" hangingPunct="1">
              <a:spcBef>
                <a:spcPct val="10000"/>
              </a:spcBef>
            </a:pPr>
            <a:endParaRPr lang="en-US" altLang="en-US" sz="1300" dirty="0">
              <a:latin typeface="Avenir Book" pitchFamily="124" charset="0"/>
            </a:endParaRPr>
          </a:p>
        </p:txBody>
      </p:sp>
      <p:sp>
        <p:nvSpPr>
          <p:cNvPr id="2053" name="Text Box 12"/>
          <p:cNvSpPr txBox="1">
            <a:spLocks noChangeArrowheads="1"/>
          </p:cNvSpPr>
          <p:nvPr/>
        </p:nvSpPr>
        <p:spPr bwMode="auto">
          <a:xfrm>
            <a:off x="3578087" y="2072639"/>
            <a:ext cx="5736174" cy="301599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  <a:round/>
            <a:headEnd/>
            <a:tailEnd/>
          </a:ln>
        </p:spPr>
        <p:txBody>
          <a:bodyPr lIns="246175" tIns="123088" rIns="246175" bIns="246175"/>
          <a:lstStyle>
            <a:lvl1pPr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1pPr>
            <a:lvl2pPr marL="742950" indent="-28575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2pPr>
            <a:lvl3pPr marL="11430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3pPr>
            <a:lvl4pPr marL="16002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4pPr>
            <a:lvl5pPr marL="2057400" indent="-228600" eaLnBrk="0" hangingPunct="0"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00063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en-GB" sz="1200" b="1" dirty="0"/>
              <a:t>INTRODUCTION  </a:t>
            </a:r>
          </a:p>
          <a:p>
            <a:pPr algn="ctr">
              <a:spcBef>
                <a:spcPct val="20000"/>
              </a:spcBef>
            </a:pPr>
            <a:endParaRPr lang="en-GB" sz="1000" dirty="0"/>
          </a:p>
          <a:p>
            <a:pPr algn="ctr">
              <a:spcBef>
                <a:spcPct val="20000"/>
              </a:spcBef>
            </a:pPr>
            <a:r>
              <a:rPr lang="en-GB" sz="1000" b="1" dirty="0">
                <a:latin typeface="Avenir Heavy"/>
              </a:rPr>
              <a:t>MANAGE THE </a:t>
            </a:r>
            <a:r>
              <a:rPr lang="en-GB" sz="1000" b="1" dirty="0">
                <a:solidFill>
                  <a:srgbClr val="F80C1D"/>
                </a:solidFill>
                <a:latin typeface="Avenir Heavy"/>
              </a:rPr>
              <a:t>ANGER</a:t>
            </a:r>
            <a:endParaRPr lang="en-GB" sz="1000" b="1" dirty="0">
              <a:latin typeface="Avenir Heavy"/>
            </a:endParaRPr>
          </a:p>
          <a:p>
            <a:pPr>
              <a:spcBef>
                <a:spcPct val="20000"/>
              </a:spcBef>
            </a:pPr>
            <a:endParaRPr lang="en-GB" sz="1000" dirty="0"/>
          </a:p>
          <a:p>
            <a:pPr>
              <a:spcBef>
                <a:spcPct val="20000"/>
              </a:spcBef>
            </a:pPr>
            <a:r>
              <a:rPr lang="en-GB" sz="1000" dirty="0">
                <a:latin typeface="Avenir Heavy"/>
              </a:rPr>
              <a:t>Anger has been identified as a significant problem, leading to detrimental effects on health, and on occasions leading to domestic violence, physical and verbal abuse or self-harm.</a:t>
            </a:r>
          </a:p>
          <a:p>
            <a:pPr>
              <a:spcBef>
                <a:spcPct val="20000"/>
              </a:spcBef>
            </a:pPr>
            <a:endParaRPr lang="en-GB" sz="1000" dirty="0">
              <a:latin typeface="Avenir Heavy"/>
            </a:endParaRPr>
          </a:p>
          <a:p>
            <a:pPr>
              <a:spcBef>
                <a:spcPct val="20000"/>
              </a:spcBef>
            </a:pPr>
            <a:r>
              <a:rPr lang="en-GB" sz="1000" dirty="0">
                <a:latin typeface="Avenir Heavy"/>
              </a:rPr>
              <a:t>This project puts forward the idea of designing a wearable device which can detect and monitor the build-up and expression of  anger by measuring physiological symptoms which happen when anger is experienced.</a:t>
            </a:r>
          </a:p>
          <a:p>
            <a:pPr>
              <a:spcBef>
                <a:spcPct val="20000"/>
              </a:spcBef>
            </a:pPr>
            <a:r>
              <a:rPr lang="en-GB" sz="1000" dirty="0">
                <a:latin typeface="Avenir Heavy"/>
              </a:rPr>
              <a:t>Significant change in the results of the measurements would then initiate an alert would be felt  by the wearer which would enable them to become aware of the build-up of anger and prevent it escalating. It would also allow them to realise the triggers that start the anger.</a:t>
            </a:r>
          </a:p>
          <a:p>
            <a:pPr algn="ctr">
              <a:spcBef>
                <a:spcPct val="20000"/>
              </a:spcBef>
            </a:pPr>
            <a:r>
              <a:rPr lang="en-GB" sz="1000" b="1" dirty="0">
                <a:latin typeface="Avenir Heavy"/>
              </a:rPr>
              <a:t>AIMS AND OBJECTIVES</a:t>
            </a:r>
          </a:p>
          <a:p>
            <a:pPr>
              <a:spcBef>
                <a:spcPct val="20000"/>
              </a:spcBef>
            </a:pPr>
            <a:r>
              <a:rPr lang="en-GB" sz="1000" dirty="0">
                <a:latin typeface="Avenir Heavy"/>
              </a:rPr>
              <a:t>To verify that symptoms do manifest and can be measured</a:t>
            </a:r>
          </a:p>
          <a:p>
            <a:pPr>
              <a:spcBef>
                <a:spcPct val="20000"/>
              </a:spcBef>
            </a:pPr>
            <a:r>
              <a:rPr lang="en-GB" sz="1000" dirty="0">
                <a:latin typeface="Avenir Heavy"/>
              </a:rPr>
              <a:t>Design of an appropriate device to measure chosen symptoms and alert wearer</a:t>
            </a:r>
          </a:p>
          <a:p>
            <a:pPr>
              <a:spcBef>
                <a:spcPct val="20000"/>
              </a:spcBef>
            </a:pPr>
            <a:endParaRPr lang="en-GB" sz="1000" dirty="0"/>
          </a:p>
          <a:p>
            <a:pPr algn="ctr" eaLnBrk="1" hangingPunct="1">
              <a:spcBef>
                <a:spcPct val="50000"/>
              </a:spcBef>
            </a:pPr>
            <a:r>
              <a:rPr lang="en-US" altLang="en-US" sz="1100" b="1" dirty="0">
                <a:latin typeface="Avenir Heavy"/>
              </a:rPr>
              <a:t>DESIGN PROCESS  -PROTEUS AND CODING</a:t>
            </a:r>
          </a:p>
        </p:txBody>
      </p:sp>
      <p:sp>
        <p:nvSpPr>
          <p:cNvPr id="2054" name="Text Box 13"/>
          <p:cNvSpPr txBox="1">
            <a:spLocks noChangeArrowheads="1"/>
          </p:cNvSpPr>
          <p:nvPr/>
        </p:nvSpPr>
        <p:spPr bwMode="auto">
          <a:xfrm>
            <a:off x="9627146" y="1483399"/>
            <a:ext cx="2888705" cy="6044619"/>
          </a:xfrm>
          <a:prstGeom prst="rect">
            <a:avLst/>
          </a:prstGeom>
          <a:solidFill>
            <a:schemeClr val="bg1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lIns="246175" tIns="123088" rIns="246175" bIns="246175"/>
          <a:lstStyle>
            <a:lvl1pPr eaLnBrk="0" hangingPunct="0">
              <a:tabLst>
                <a:tab pos="635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1pPr>
            <a:lvl2pPr marL="742950" indent="-285750" eaLnBrk="0" hangingPunct="0">
              <a:tabLst>
                <a:tab pos="635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2pPr>
            <a:lvl3pPr marL="1143000" indent="-228600" eaLnBrk="0" hangingPunct="0">
              <a:tabLst>
                <a:tab pos="635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3pPr>
            <a:lvl4pPr marL="1600200" indent="-228600" eaLnBrk="0" hangingPunct="0">
              <a:tabLst>
                <a:tab pos="635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4pPr>
            <a:lvl5pPr marL="2057400" indent="-228600" eaLnBrk="0" hangingPunct="0">
              <a:tabLst>
                <a:tab pos="635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</a:tabLs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300" b="1" dirty="0">
                <a:solidFill>
                  <a:srgbClr val="000000"/>
                </a:solidFill>
                <a:latin typeface="Avenir Heavy" pitchFamily="124" charset="0"/>
              </a:rPr>
              <a:t>Results of Simulation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Avenir Heavy" pitchFamily="124" charset="0"/>
              </a:rPr>
              <a:t>A  trial was carried out using a diary to record times of events and measurement results of heart rate and skin temperature each 15mins  over 7hour period. 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Avenir Heavy" pitchFamily="124" charset="0"/>
              </a:rPr>
              <a:t>Simulated stressors were used to mimic anger as stress has the same physical effects.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1000" b="1" dirty="0">
                <a:solidFill>
                  <a:srgbClr val="000000"/>
                </a:solidFill>
                <a:latin typeface="Avenir Heavy" pitchFamily="124" charset="0"/>
              </a:rPr>
              <a:t>Heart rate and skin temperature increased in unison, during simulated and naturally occurring stress.</a:t>
            </a:r>
          </a:p>
          <a:p>
            <a:pPr algn="ctr" eaLnBrk="1" hangingPunct="1">
              <a:spcBef>
                <a:spcPct val="50000"/>
              </a:spcBef>
            </a:pPr>
            <a:endParaRPr lang="en-US" altLang="en-US" sz="1300" b="1" dirty="0">
              <a:solidFill>
                <a:srgbClr val="000000"/>
              </a:solidFill>
              <a:latin typeface="Avenir Heavy" pitchFamily="124" charset="0"/>
            </a:endParaRPr>
          </a:p>
        </p:txBody>
      </p:sp>
      <p:sp>
        <p:nvSpPr>
          <p:cNvPr id="2055" name="Text Box 14"/>
          <p:cNvSpPr txBox="1">
            <a:spLocks noChangeArrowheads="1"/>
          </p:cNvSpPr>
          <p:nvPr/>
        </p:nvSpPr>
        <p:spPr bwMode="auto">
          <a:xfrm>
            <a:off x="3243262" y="1055166"/>
            <a:ext cx="6615112" cy="872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3853" tIns="73853" rIns="73853" bIns="73853" anchor="ctr"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ts val="161"/>
              </a:spcAft>
            </a:pPr>
            <a:r>
              <a:rPr lang="en-US" altLang="en-US" sz="1700" b="1" dirty="0">
                <a:latin typeface="Avenir Heavy" pitchFamily="124" charset="0"/>
                <a:cs typeface="Arial" pitchFamily="34" charset="0"/>
              </a:rPr>
              <a:t>By Nick Regan				               Student No 1803871)                  Department of Engineering        </a:t>
            </a:r>
            <a:r>
              <a:rPr lang="en-US" altLang="en-US" sz="1300" b="1" dirty="0">
                <a:latin typeface="Avenir Heavy" pitchFamily="124" charset="0"/>
                <a:cs typeface="Arial" pitchFamily="34" charset="0"/>
              </a:rPr>
              <a:t>BEng (Hons) Electrical &amp; Electronic Engineering</a:t>
            </a:r>
          </a:p>
        </p:txBody>
      </p:sp>
      <p:sp>
        <p:nvSpPr>
          <p:cNvPr id="3" name="Rectangle 180"/>
          <p:cNvSpPr>
            <a:spLocks noChangeArrowheads="1"/>
          </p:cNvSpPr>
          <p:nvPr/>
        </p:nvSpPr>
        <p:spPr bwMode="auto">
          <a:xfrm>
            <a:off x="2386014" y="561352"/>
            <a:ext cx="10254455" cy="335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4618" tIns="12309" rIns="24618" bIns="12309" anchor="ctr"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en-US" sz="2200" b="1" dirty="0">
                <a:ln>
                  <a:solidFill>
                    <a:schemeClr val="bg1"/>
                  </a:solidFill>
                </a:ln>
                <a:latin typeface="Franklin Gothic Heavy" pitchFamily="34" charset="0"/>
                <a:ea typeface="ＭＳ Ｐゴシック" charset="0"/>
                <a:cs typeface="Avenir Heavy"/>
              </a:rPr>
              <a:t>Wearable device to detect physiological symptoms of anger –with alert</a:t>
            </a:r>
          </a:p>
        </p:txBody>
      </p:sp>
      <p:sp>
        <p:nvSpPr>
          <p:cNvPr id="2057" name="Text Box 16"/>
          <p:cNvSpPr txBox="1">
            <a:spLocks noChangeArrowheads="1"/>
          </p:cNvSpPr>
          <p:nvPr/>
        </p:nvSpPr>
        <p:spPr bwMode="auto">
          <a:xfrm>
            <a:off x="9425137" y="7744248"/>
            <a:ext cx="3155235" cy="544840"/>
          </a:xfrm>
          <a:prstGeom prst="rect">
            <a:avLst/>
          </a:prstGeom>
          <a:solidFill>
            <a:schemeClr val="bg1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lIns="246175" tIns="123088" rIns="246175" bIns="246175"/>
          <a:lstStyle>
            <a:lvl1pPr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</a:rPr>
              <a:t>Acknowledgments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en-US" sz="800" dirty="0">
                <a:latin typeface="Helvetica" pitchFamily="34" charset="0"/>
                <a:cs typeface="Helvetica" pitchFamily="34" charset="0"/>
              </a:rPr>
              <a:t>To Steve Mosey Supervising Tutor for advice and support</a:t>
            </a:r>
          </a:p>
        </p:txBody>
      </p:sp>
      <p:sp>
        <p:nvSpPr>
          <p:cNvPr id="2058" name="Text Box 15"/>
          <p:cNvSpPr txBox="1">
            <a:spLocks noChangeArrowheads="1"/>
          </p:cNvSpPr>
          <p:nvPr/>
        </p:nvSpPr>
        <p:spPr bwMode="auto">
          <a:xfrm>
            <a:off x="224236" y="7896944"/>
            <a:ext cx="3430818" cy="1062452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lIns="246175" tIns="123088" rIns="246175" bIns="246175"/>
          <a:lstStyle>
            <a:lvl1pPr marL="500063" indent="-500063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9pPr>
          </a:lstStyle>
          <a:p>
            <a:pPr marL="0" indent="0" eaLnBrk="1" hangingPunct="1">
              <a:spcBef>
                <a:spcPct val="50000"/>
              </a:spcBef>
            </a:pPr>
            <a:r>
              <a:rPr lang="en-US" altLang="en-US" sz="600" b="1" dirty="0">
                <a:solidFill>
                  <a:srgbClr val="000000"/>
                </a:solidFill>
                <a:latin typeface="Avenir Heavy" pitchFamily="124" charset="0"/>
              </a:rPr>
              <a:t>Literature cited:</a:t>
            </a:r>
          </a:p>
          <a:p>
            <a:pPr marL="0" indent="0" eaLnBrk="1" hangingPunct="1">
              <a:spcBef>
                <a:spcPts val="323"/>
              </a:spcBef>
            </a:pPr>
            <a:r>
              <a:rPr lang="en-US" altLang="en-US" sz="600" dirty="0">
                <a:latin typeface="Avenir Book" pitchFamily="124" charset="0"/>
              </a:rPr>
              <a:t>Image: Business man head in hands from: </a:t>
            </a:r>
            <a:r>
              <a:rPr lang="en-US" altLang="en-US" sz="600" dirty="0">
                <a:latin typeface="Avenir Book" pitchFamily="124" charset="0"/>
                <a:hlinkClick r:id="rId3"/>
              </a:rPr>
              <a:t>https://www.shutterstock.com/image-vector/businessman-panic-hold-on-head-emotions-699732913</a:t>
            </a:r>
            <a:endParaRPr lang="en-US" altLang="en-US" sz="600" dirty="0">
              <a:latin typeface="Avenir Book" pitchFamily="124" charset="0"/>
            </a:endParaRPr>
          </a:p>
          <a:p>
            <a:pPr marL="0" indent="0" eaLnBrk="1" hangingPunct="1">
              <a:spcBef>
                <a:spcPts val="323"/>
              </a:spcBef>
            </a:pPr>
            <a:r>
              <a:rPr lang="en-US" altLang="en-US" sz="600" dirty="0">
                <a:latin typeface="Avenir Book" pitchFamily="124" charset="0"/>
              </a:rPr>
              <a:t> </a:t>
            </a:r>
            <a:r>
              <a:rPr lang="en-GB" sz="600" dirty="0"/>
              <a:t>E. Leslie and R. Wilson, Article Title, Sheltering in Place Domestic Violence: evidence for Calls of Abuse in Covid 19, Sept 20, found online at: </a:t>
            </a:r>
            <a:r>
              <a:rPr lang="en-GB" sz="600" u="sng" dirty="0">
                <a:hlinkClick r:id="rId4"/>
              </a:rPr>
              <a:t>https://www.sciencedirect.com/science/article/abs/pii/S0047272720301055 Accessed 2.11.20</a:t>
            </a:r>
            <a:r>
              <a:rPr lang="en-US" altLang="en-US" sz="600" dirty="0">
                <a:latin typeface="Avenir Book" pitchFamily="124" charset="0"/>
              </a:rPr>
              <a:t>.</a:t>
            </a:r>
          </a:p>
          <a:p>
            <a:pPr marL="0" indent="0" eaLnBrk="1" hangingPunct="1">
              <a:spcBef>
                <a:spcPts val="323"/>
              </a:spcBef>
            </a:pPr>
            <a:r>
              <a:rPr lang="en-US" altLang="en-US" sz="600" dirty="0">
                <a:latin typeface="Avenir Book" pitchFamily="124" charset="0"/>
              </a:rPr>
              <a:t>Stack of books from: http://clipart-library.com/clipart/pcqKd9nRi.htm</a:t>
            </a:r>
          </a:p>
          <a:p>
            <a:pPr eaLnBrk="1" hangingPunct="1"/>
            <a:br>
              <a:rPr lang="en-US" altLang="en-US" sz="700" dirty="0">
                <a:latin typeface="Avenir Book" pitchFamily="124" charset="0"/>
              </a:rPr>
            </a:br>
            <a:endParaRPr lang="en-US" altLang="en-US" sz="700" dirty="0">
              <a:latin typeface="Avenir Book" pitchFamily="124" charset="0"/>
            </a:endParaRPr>
          </a:p>
          <a:p>
            <a:pPr eaLnBrk="1" hangingPunct="1">
              <a:spcBef>
                <a:spcPct val="10000"/>
              </a:spcBef>
            </a:pPr>
            <a:endParaRPr lang="en-US" altLang="en-US" sz="700" dirty="0">
              <a:latin typeface="Avenir Book" pitchFamily="124" charset="0"/>
            </a:endParaRPr>
          </a:p>
        </p:txBody>
      </p:sp>
      <p:sp>
        <p:nvSpPr>
          <p:cNvPr id="2059" name="Text Box 70"/>
          <p:cNvSpPr txBox="1">
            <a:spLocks noChangeArrowheads="1"/>
          </p:cNvSpPr>
          <p:nvPr/>
        </p:nvSpPr>
        <p:spPr bwMode="auto">
          <a:xfrm>
            <a:off x="9425136" y="8359024"/>
            <a:ext cx="3128812" cy="600373"/>
          </a:xfrm>
          <a:prstGeom prst="rect">
            <a:avLst/>
          </a:prstGeom>
          <a:solidFill>
            <a:schemeClr val="bg1"/>
          </a:solidFill>
          <a:ln w="38100">
            <a:solidFill>
              <a:srgbClr val="000000"/>
            </a:solidFill>
            <a:round/>
            <a:headEnd/>
            <a:tailEnd/>
          </a:ln>
        </p:spPr>
        <p:txBody>
          <a:bodyPr lIns="246175" tIns="123088" rIns="246175" bIns="246175"/>
          <a:lstStyle>
            <a:lvl1pPr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itchFamily="124" charset="0"/>
                <a:ea typeface="MS PGothic" pitchFamily="34" charset="-128"/>
              </a:defRPr>
            </a:lvl9pPr>
          </a:lstStyle>
          <a:p>
            <a:pPr algn="just" eaLnBrk="1" hangingPunct="1"/>
            <a:r>
              <a:rPr lang="en-US" altLang="en-US" sz="1100" b="1" dirty="0">
                <a:solidFill>
                  <a:srgbClr val="000000"/>
                </a:solidFill>
                <a:latin typeface="Avenir Heavy" pitchFamily="124" charset="0"/>
              </a:rPr>
              <a:t>Further information</a:t>
            </a:r>
          </a:p>
          <a:p>
            <a:pPr eaLnBrk="1" hangingPunct="1">
              <a:spcBef>
                <a:spcPct val="10000"/>
              </a:spcBef>
            </a:pPr>
            <a:r>
              <a:rPr lang="en-US" altLang="en-US" sz="1100" dirty="0">
                <a:latin typeface="Avenir Heavy" pitchFamily="124" charset="0"/>
              </a:rPr>
              <a:t>Email: </a:t>
            </a:r>
            <a:r>
              <a:rPr lang="en-US" altLang="en-US" sz="1100" dirty="0">
                <a:latin typeface="Avenir Heavy" pitchFamily="124" charset="0"/>
                <a:hlinkClick r:id="rId5"/>
              </a:rPr>
              <a:t>nickregan@rocketmail.com</a:t>
            </a:r>
            <a:endParaRPr lang="en-US" altLang="en-US" sz="1100" dirty="0">
              <a:latin typeface="Avenir Heavy" pitchFamily="124" charset="0"/>
            </a:endParaRPr>
          </a:p>
          <a:p>
            <a:pPr eaLnBrk="1" hangingPunct="1">
              <a:spcBef>
                <a:spcPct val="10000"/>
              </a:spcBef>
            </a:pPr>
            <a:endParaRPr lang="en-US" altLang="en-US" sz="700" dirty="0">
              <a:latin typeface="Avenir Book" pitchFamily="124" charset="0"/>
            </a:endParaRPr>
          </a:p>
        </p:txBody>
      </p:sp>
      <p:sp>
        <p:nvSpPr>
          <p:cNvPr id="2" name="Rectangle 1"/>
          <p:cNvSpPr/>
          <p:nvPr/>
        </p:nvSpPr>
        <p:spPr>
          <a:xfrm flipV="1">
            <a:off x="224236" y="104777"/>
            <a:ext cx="12291615" cy="36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4618" tIns="12309" rIns="24618" bIns="12309"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4" name="Rectangle 23"/>
          <p:cNvSpPr/>
          <p:nvPr/>
        </p:nvSpPr>
        <p:spPr>
          <a:xfrm flipV="1">
            <a:off x="224236" y="104775"/>
            <a:ext cx="12291615" cy="467142"/>
          </a:xfrm>
          <a:prstGeom prst="rect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4618" tIns="12309" rIns="24618" bIns="12309"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4" name="Round Diagonal Corner Rectangle 3"/>
          <p:cNvSpPr/>
          <p:nvPr/>
        </p:nvSpPr>
        <p:spPr>
          <a:xfrm flipV="1">
            <a:off x="371475" y="9030177"/>
            <a:ext cx="12268994" cy="416718"/>
          </a:xfrm>
          <a:prstGeom prst="round2DiagRect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24618" tIns="12309" rIns="24618" bIns="12309"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461" y="2111442"/>
            <a:ext cx="968549" cy="729946"/>
          </a:xfrm>
          <a:prstGeom prst="rect">
            <a:avLst/>
          </a:prstGeom>
        </p:spPr>
      </p:pic>
      <p:pic>
        <p:nvPicPr>
          <p:cNvPr id="2067" name="Picture 13" descr="Screen Clippi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883" y="2111441"/>
            <a:ext cx="941142" cy="773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Content Placeholder 3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2866" y="5631023"/>
            <a:ext cx="766484" cy="712755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332" y="3898176"/>
            <a:ext cx="1696663" cy="1998066"/>
          </a:xfrm>
          <a:prstGeom prst="rect">
            <a:avLst/>
          </a:prstGeom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8374" y="5935907"/>
            <a:ext cx="2413981" cy="133530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7240" y="5600013"/>
            <a:ext cx="1531419" cy="2283702"/>
          </a:xfrm>
          <a:prstGeom prst="rect">
            <a:avLst/>
          </a:prstGeom>
          <a:noFill/>
        </p:spPr>
        <p:txBody>
          <a:bodyPr wrap="square" lIns="128016" tIns="64008" rIns="128016" bIns="64008" rtlCol="0">
            <a:spAutoFit/>
          </a:bodyPr>
          <a:lstStyle/>
          <a:p>
            <a:r>
              <a:rPr lang="en-GB" sz="1000" b="1" dirty="0">
                <a:latin typeface="Avenir Heavy"/>
              </a:rPr>
              <a:t>The physiological symptoms chosen to be measured </a:t>
            </a:r>
          </a:p>
          <a:p>
            <a:r>
              <a:rPr lang="en-GB" sz="1000" b="1" dirty="0">
                <a:latin typeface="Avenir Heavy"/>
              </a:rPr>
              <a:t>are heart rate and skin temperature both of which alter during anger. The wearable portable device consists of an optical sensor, a thermistor and a vibrating disc on a neoprene band worn around the ankle</a:t>
            </a:r>
            <a:r>
              <a:rPr lang="en-GB" sz="1000" dirty="0">
                <a:latin typeface="Avenir Heavy"/>
              </a:rPr>
              <a:t>.</a:t>
            </a:r>
            <a:endParaRPr lang="en-GB" dirty="0"/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73" y="703416"/>
            <a:ext cx="2307640" cy="9131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44278" y="6636521"/>
            <a:ext cx="1148653" cy="8614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77" y="4224536"/>
            <a:ext cx="492085" cy="38905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BC476B4-B2F9-3745-A7A3-879F2ED557FB}"/>
              </a:ext>
            </a:extLst>
          </p:cNvPr>
          <p:cNvPicPr/>
          <p:nvPr/>
        </p:nvPicPr>
        <p:blipFill>
          <a:blip r:embed="rId14"/>
          <a:stretch>
            <a:fillRect/>
          </a:stretch>
        </p:blipFill>
        <p:spPr>
          <a:xfrm>
            <a:off x="11981236" y="8408563"/>
            <a:ext cx="504055" cy="50129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048" y="5684144"/>
            <a:ext cx="1447650" cy="15806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720" y="5691331"/>
            <a:ext cx="1224136" cy="16439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086" y="5721096"/>
            <a:ext cx="1518614" cy="1543685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4060888" y="5605547"/>
            <a:ext cx="4770571" cy="181551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125" y="7520264"/>
            <a:ext cx="1837770" cy="142761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265" y="7824936"/>
            <a:ext cx="1579069" cy="67183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4915" y="7782954"/>
            <a:ext cx="1659615" cy="1050094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5662698" y="7744248"/>
            <a:ext cx="1674205" cy="1088800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408912" y="7744248"/>
            <a:ext cx="1731623" cy="1088800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794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2743</TotalTime>
  <Words>495</Words>
  <Application>Microsoft Office PowerPoint</Application>
  <PresentationFormat>A3 Paper (297x420 mm)</PresentationFormat>
  <Paragraphs>60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Avenir Book</vt:lpstr>
      <vt:lpstr>Avenir Heavy</vt:lpstr>
      <vt:lpstr>Calibri</vt:lpstr>
      <vt:lpstr>Franklin Gothic Heavy</vt:lpstr>
      <vt:lpstr>Helvetica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nick regan</cp:lastModifiedBy>
  <cp:revision>53</cp:revision>
  <dcterms:created xsi:type="dcterms:W3CDTF">2021-04-24T13:49:31Z</dcterms:created>
  <dcterms:modified xsi:type="dcterms:W3CDTF">2021-05-03T15:30:34Z</dcterms:modified>
</cp:coreProperties>
</file>