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AD63C8-8BC8-5F8A-4423-B0F8ED7096A2}" v="149" dt="2026-04-06T20:55:15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ya Kozlova (2231768)" userId="S::2231768@student.uwtsd.ac.uk::ad6bec29-d0a1-46cf-8be9-55afd19552d8" providerId="AD" clId="Web-{529DF72D-C2BF-1EB6-5C37-67FCCE0F53E2}"/>
    <pc:docChg chg="modSld">
      <pc:chgData name="Valeriya Kozlova (2231768)" userId="S::2231768@student.uwtsd.ac.uk::ad6bec29-d0a1-46cf-8be9-55afd19552d8" providerId="AD" clId="Web-{529DF72D-C2BF-1EB6-5C37-67FCCE0F53E2}" dt="2026-03-17T15:35:43.268" v="5" actId="20577"/>
      <pc:docMkLst>
        <pc:docMk/>
      </pc:docMkLst>
      <pc:sldChg chg="modSp">
        <pc:chgData name="Valeriya Kozlova (2231768)" userId="S::2231768@student.uwtsd.ac.uk::ad6bec29-d0a1-46cf-8be9-55afd19552d8" providerId="AD" clId="Web-{529DF72D-C2BF-1EB6-5C37-67FCCE0F53E2}" dt="2026-03-17T15:35:43.268" v="5" actId="20577"/>
        <pc:sldMkLst>
          <pc:docMk/>
          <pc:sldMk cId="2343399619" sldId="258"/>
        </pc:sldMkLst>
        <pc:spChg chg="mod">
          <ac:chgData name="Valeriya Kozlova (2231768)" userId="S::2231768@student.uwtsd.ac.uk::ad6bec29-d0a1-46cf-8be9-55afd19552d8" providerId="AD" clId="Web-{529DF72D-C2BF-1EB6-5C37-67FCCE0F53E2}" dt="2026-03-17T15:35:43.268" v="5" actId="20577"/>
          <ac:spMkLst>
            <pc:docMk/>
            <pc:sldMk cId="2343399619" sldId="258"/>
            <ac:spMk id="3" creationId="{ACBD1F67-07C9-8075-BA75-CA72BB3EBEDE}"/>
          </ac:spMkLst>
        </pc:spChg>
      </pc:sldChg>
    </pc:docChg>
  </pc:docChgLst>
  <pc:docChgLst>
    <pc:chgData name="Valeriya Kozlova (2231768)" userId="S::2231768@student.uwtsd.ac.uk::ad6bec29-d0a1-46cf-8be9-55afd19552d8" providerId="AD" clId="Web-{4D9DCBAB-BCB8-BEAC-2F91-96E08E167FFD}"/>
    <pc:docChg chg="addSld modSld">
      <pc:chgData name="Valeriya Kozlova (2231768)" userId="S::2231768@student.uwtsd.ac.uk::ad6bec29-d0a1-46cf-8be9-55afd19552d8" providerId="AD" clId="Web-{4D9DCBAB-BCB8-BEAC-2F91-96E08E167FFD}" dt="2026-03-31T13:15:12.802" v="16" actId="20577"/>
      <pc:docMkLst>
        <pc:docMk/>
      </pc:docMkLst>
      <pc:sldChg chg="modSp">
        <pc:chgData name="Valeriya Kozlova (2231768)" userId="S::2231768@student.uwtsd.ac.uk::ad6bec29-d0a1-46cf-8be9-55afd19552d8" providerId="AD" clId="Web-{4D9DCBAB-BCB8-BEAC-2F91-96E08E167FFD}" dt="2026-03-31T13:15:06.411" v="9" actId="20577"/>
        <pc:sldMkLst>
          <pc:docMk/>
          <pc:sldMk cId="2343399619" sldId="258"/>
        </pc:sldMkLst>
        <pc:spChg chg="mod">
          <ac:chgData name="Valeriya Kozlova (2231768)" userId="S::2231768@student.uwtsd.ac.uk::ad6bec29-d0a1-46cf-8be9-55afd19552d8" providerId="AD" clId="Web-{4D9DCBAB-BCB8-BEAC-2F91-96E08E167FFD}" dt="2026-03-31T13:15:06.411" v="9" actId="20577"/>
          <ac:spMkLst>
            <pc:docMk/>
            <pc:sldMk cId="2343399619" sldId="258"/>
            <ac:spMk id="3" creationId="{ACBD1F67-07C9-8075-BA75-CA72BB3EBEDE}"/>
          </ac:spMkLst>
        </pc:spChg>
      </pc:sldChg>
      <pc:sldChg chg="modSp new">
        <pc:chgData name="Valeriya Kozlova (2231768)" userId="S::2231768@student.uwtsd.ac.uk::ad6bec29-d0a1-46cf-8be9-55afd19552d8" providerId="AD" clId="Web-{4D9DCBAB-BCB8-BEAC-2F91-96E08E167FFD}" dt="2026-03-31T13:15:12.802" v="16" actId="20577"/>
        <pc:sldMkLst>
          <pc:docMk/>
          <pc:sldMk cId="1306913078" sldId="259"/>
        </pc:sldMkLst>
        <pc:spChg chg="mod">
          <ac:chgData name="Valeriya Kozlova (2231768)" userId="S::2231768@student.uwtsd.ac.uk::ad6bec29-d0a1-46cf-8be9-55afd19552d8" providerId="AD" clId="Web-{4D9DCBAB-BCB8-BEAC-2F91-96E08E167FFD}" dt="2026-03-31T13:15:12.802" v="16" actId="20577"/>
          <ac:spMkLst>
            <pc:docMk/>
            <pc:sldMk cId="1306913078" sldId="259"/>
            <ac:spMk id="2" creationId="{08C077D4-171F-9601-F509-736576B5868F}"/>
          </ac:spMkLst>
        </pc:spChg>
      </pc:sldChg>
    </pc:docChg>
  </pc:docChgLst>
  <pc:docChgLst>
    <pc:chgData name="Valeriya Kozlova (2231768)" userId="S::2231768@student.uwtsd.ac.uk::ad6bec29-d0a1-46cf-8be9-55afd19552d8" providerId="AD" clId="Web-{B24BD51B-8C76-5299-28C0-D5268D3D3443}"/>
    <pc:docChg chg="delSld">
      <pc:chgData name="Valeriya Kozlova (2231768)" userId="S::2231768@student.uwtsd.ac.uk::ad6bec29-d0a1-46cf-8be9-55afd19552d8" providerId="AD" clId="Web-{B24BD51B-8C76-5299-28C0-D5268D3D3443}" dt="2026-03-16T10:17:49.875" v="2"/>
      <pc:docMkLst>
        <pc:docMk/>
      </pc:docMkLst>
    </pc:docChg>
  </pc:docChgLst>
  <pc:docChgLst>
    <pc:chgData name="Valeriya Kozlova (2231768)" userId="S::2231768@student.uwtsd.ac.uk::ad6bec29-d0a1-46cf-8be9-55afd19552d8" providerId="AD" clId="Web-{08AD63C8-8BC8-5F8A-4423-B0F8ED7096A2}"/>
    <pc:docChg chg="modSld">
      <pc:chgData name="Valeriya Kozlova (2231768)" userId="S::2231768@student.uwtsd.ac.uk::ad6bec29-d0a1-46cf-8be9-55afd19552d8" providerId="AD" clId="Web-{08AD63C8-8BC8-5F8A-4423-B0F8ED7096A2}" dt="2026-04-06T20:55:01.668" v="178" actId="20577"/>
      <pc:docMkLst>
        <pc:docMk/>
      </pc:docMkLst>
      <pc:sldChg chg="modSp">
        <pc:chgData name="Valeriya Kozlova (2231768)" userId="S::2231768@student.uwtsd.ac.uk::ad6bec29-d0a1-46cf-8be9-55afd19552d8" providerId="AD" clId="Web-{08AD63C8-8BC8-5F8A-4423-B0F8ED7096A2}" dt="2026-04-06T20:51:40.066" v="118" actId="20577"/>
        <pc:sldMkLst>
          <pc:docMk/>
          <pc:sldMk cId="2343399619" sldId="258"/>
        </pc:sldMkLst>
        <pc:spChg chg="mod">
          <ac:chgData name="Valeriya Kozlova (2231768)" userId="S::2231768@student.uwtsd.ac.uk::ad6bec29-d0a1-46cf-8be9-55afd19552d8" providerId="AD" clId="Web-{08AD63C8-8BC8-5F8A-4423-B0F8ED7096A2}" dt="2026-04-06T20:30:59.321" v="68" actId="14100"/>
          <ac:spMkLst>
            <pc:docMk/>
            <pc:sldMk cId="2343399619" sldId="258"/>
            <ac:spMk id="2" creationId="{B7A22700-7A47-A16A-7D6A-53B1B52F0B6C}"/>
          </ac:spMkLst>
        </pc:spChg>
        <pc:spChg chg="mod">
          <ac:chgData name="Valeriya Kozlova (2231768)" userId="S::2231768@student.uwtsd.ac.uk::ad6bec29-d0a1-46cf-8be9-55afd19552d8" providerId="AD" clId="Web-{08AD63C8-8BC8-5F8A-4423-B0F8ED7096A2}" dt="2026-04-06T20:51:40.066" v="118" actId="20577"/>
          <ac:spMkLst>
            <pc:docMk/>
            <pc:sldMk cId="2343399619" sldId="258"/>
            <ac:spMk id="3" creationId="{ACBD1F67-07C9-8075-BA75-CA72BB3EBEDE}"/>
          </ac:spMkLst>
        </pc:spChg>
      </pc:sldChg>
      <pc:sldChg chg="modSp">
        <pc:chgData name="Valeriya Kozlova (2231768)" userId="S::2231768@student.uwtsd.ac.uk::ad6bec29-d0a1-46cf-8be9-55afd19552d8" providerId="AD" clId="Web-{08AD63C8-8BC8-5F8A-4423-B0F8ED7096A2}" dt="2026-04-06T20:55:01.668" v="178" actId="20577"/>
        <pc:sldMkLst>
          <pc:docMk/>
          <pc:sldMk cId="1306913078" sldId="259"/>
        </pc:sldMkLst>
        <pc:spChg chg="mod">
          <ac:chgData name="Valeriya Kozlova (2231768)" userId="S::2231768@student.uwtsd.ac.uk::ad6bec29-d0a1-46cf-8be9-55afd19552d8" providerId="AD" clId="Web-{08AD63C8-8BC8-5F8A-4423-B0F8ED7096A2}" dt="2026-04-06T20:37:59.921" v="82" actId="14100"/>
          <ac:spMkLst>
            <pc:docMk/>
            <pc:sldMk cId="1306913078" sldId="259"/>
            <ac:spMk id="2" creationId="{08C077D4-171F-9601-F509-736576B5868F}"/>
          </ac:spMkLst>
        </pc:spChg>
        <pc:spChg chg="mod">
          <ac:chgData name="Valeriya Kozlova (2231768)" userId="S::2231768@student.uwtsd.ac.uk::ad6bec29-d0a1-46cf-8be9-55afd19552d8" providerId="AD" clId="Web-{08AD63C8-8BC8-5F8A-4423-B0F8ED7096A2}" dt="2026-04-06T20:55:01.668" v="178" actId="20577"/>
          <ac:spMkLst>
            <pc:docMk/>
            <pc:sldMk cId="1306913078" sldId="259"/>
            <ac:spMk id="3" creationId="{57441DFD-0651-FDFB-3366-9AAD09E409B9}"/>
          </ac:spMkLst>
        </pc:spChg>
      </pc:sldChg>
    </pc:docChg>
  </pc:docChgLst>
  <pc:docChgLst>
    <pc:chgData name="Valeriya Kozlova (2231768)" userId="S::2231768@student.uwtsd.ac.uk::ad6bec29-d0a1-46cf-8be9-55afd19552d8" providerId="AD" clId="Web-{A2BF0426-C4B0-40BA-8A05-E2509B9B2E8C}"/>
    <pc:docChg chg="modSld">
      <pc:chgData name="Valeriya Kozlova (2231768)" userId="S::2231768@student.uwtsd.ac.uk::ad6bec29-d0a1-46cf-8be9-55afd19552d8" providerId="AD" clId="Web-{A2BF0426-C4B0-40BA-8A05-E2509B9B2E8C}" dt="2026-03-17T12:27:29.395" v="69" actId="20577"/>
      <pc:docMkLst>
        <pc:docMk/>
      </pc:docMkLst>
      <pc:sldChg chg="modSp">
        <pc:chgData name="Valeriya Kozlova (2231768)" userId="S::2231768@student.uwtsd.ac.uk::ad6bec29-d0a1-46cf-8be9-55afd19552d8" providerId="AD" clId="Web-{A2BF0426-C4B0-40BA-8A05-E2509B9B2E8C}" dt="2026-03-17T12:27:29.395" v="69" actId="20577"/>
        <pc:sldMkLst>
          <pc:docMk/>
          <pc:sldMk cId="2343399619" sldId="258"/>
        </pc:sldMkLst>
        <pc:spChg chg="mod">
          <ac:chgData name="Valeriya Kozlova (2231768)" userId="S::2231768@student.uwtsd.ac.uk::ad6bec29-d0a1-46cf-8be9-55afd19552d8" providerId="AD" clId="Web-{A2BF0426-C4B0-40BA-8A05-E2509B9B2E8C}" dt="2026-03-17T12:27:29.395" v="69" actId="20577"/>
          <ac:spMkLst>
            <pc:docMk/>
            <pc:sldMk cId="2343399619" sldId="258"/>
            <ac:spMk id="3" creationId="{ACBD1F67-07C9-8075-BA75-CA72BB3EBED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jpain.2019.02.070" TargetMode="External"/><Relationship Id="rId3" Type="http://schemas.openxmlformats.org/officeDocument/2006/relationships/hyperlink" Target="https://doi.org/10.3390/nursrep15020049" TargetMode="External"/><Relationship Id="rId7" Type="http://schemas.openxmlformats.org/officeDocument/2006/relationships/hyperlink" Target="https://doi.org/10.2196/73474" TargetMode="External"/><Relationship Id="rId2" Type="http://schemas.openxmlformats.org/officeDocument/2006/relationships/hyperlink" Target="https://doi.org/10.1016/j.arr.2025.1029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196/humanfactors.4853" TargetMode="External"/><Relationship Id="rId11" Type="http://schemas.openxmlformats.org/officeDocument/2006/relationships/hyperlink" Target="https://doi.org/10.1093/geroni/igab046.1673" TargetMode="External"/><Relationship Id="rId5" Type="http://schemas.openxmlformats.org/officeDocument/2006/relationships/hyperlink" Target="https://doi.org/10.3389/fpubh.2025.1578791" TargetMode="External"/><Relationship Id="rId10" Type="http://schemas.openxmlformats.org/officeDocument/2006/relationships/hyperlink" Target="https://doi.org/10.1016/j.exger.2016.11.013" TargetMode="External"/><Relationship Id="rId4" Type="http://schemas.openxmlformats.org/officeDocument/2006/relationships/hyperlink" Target="https://doi.org/10.2196/jmir.5105" TargetMode="External"/><Relationship Id="rId9" Type="http://schemas.openxmlformats.org/officeDocument/2006/relationships/hyperlink" Target="https://doi.org/10.1186/s12913-016-1522-3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onversation.com/ai-companies-promise-to-fix-aged-care-but-theyre-selling-a-false-narrative-275822?utm_medium=article_clipboard_share&amp;utm_source=theconversation.com" TargetMode="External"/><Relationship Id="rId3" Type="http://schemas.openxmlformats.org/officeDocument/2006/relationships/hyperlink" Target="https://www.jmir.org/2025/1/e54466" TargetMode="External"/><Relationship Id="rId7" Type="http://schemas.openxmlformats.org/officeDocument/2006/relationships/hyperlink" Target="https://doi.org/10.7759/cureus.36754" TargetMode="External"/><Relationship Id="rId2" Type="http://schemas.openxmlformats.org/officeDocument/2006/relationships/hyperlink" Target="https://doi.org/10.3390/ijerph18191034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spor.2025.1512002" TargetMode="External"/><Relationship Id="rId11" Type="http://schemas.openxmlformats.org/officeDocument/2006/relationships/hyperlink" Target="https://doi.org/10.1111/wvn.70030" TargetMode="External"/><Relationship Id="rId5" Type="http://schemas.openxmlformats.org/officeDocument/2006/relationships/hyperlink" Target="https://doi.org/10.1093/geroni/igaf122.2816" TargetMode="External"/><Relationship Id="rId10" Type="http://schemas.openxmlformats.org/officeDocument/2006/relationships/hyperlink" Target="https://doi.org/10.2196/13864" TargetMode="External"/><Relationship Id="rId4" Type="http://schemas.openxmlformats.org/officeDocument/2006/relationships/hyperlink" Target="https://doi.org/10.3389/fpubh.2024.1383407" TargetMode="External"/><Relationship Id="rId9" Type="http://schemas.openxmlformats.org/officeDocument/2006/relationships/hyperlink" Target="https://doi.org/10.5334/ijic.ICIC255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97628"/>
          </a:xfrm>
        </p:spPr>
        <p:txBody>
          <a:bodyPr>
            <a:normAutofit/>
          </a:bodyPr>
          <a:lstStyle/>
          <a:p>
            <a:r>
              <a:rPr lang="en-GB" sz="2400" dirty="0">
                <a:ea typeface="+mj-lt"/>
                <a:cs typeface="+mj-lt"/>
              </a:rPr>
              <a:t>Digital Health Tools through apps and devices are a source of empowerment for older adults </a:t>
            </a:r>
            <a:endParaRPr lang="en-GB" sz="2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424586"/>
            <a:ext cx="9144000" cy="18332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200" dirty="0">
                <a:latin typeface="Arial"/>
                <a:cs typeface="Arial"/>
              </a:rPr>
              <a:t>Empowering the older person BMHP6027_LON</a:t>
            </a:r>
            <a:endParaRPr lang="en-US" dirty="0"/>
          </a:p>
          <a:p>
            <a:pPr algn="l"/>
            <a:r>
              <a:rPr lang="en-GB" dirty="0"/>
              <a:t>Name :Valeriya Kozlova</a:t>
            </a:r>
            <a:endParaRPr lang="en-US" dirty="0"/>
          </a:p>
          <a:p>
            <a:pPr algn="l"/>
            <a:r>
              <a:rPr lang="en-GB" dirty="0"/>
              <a:t>Student ID: 2231768</a:t>
            </a:r>
          </a:p>
          <a:p>
            <a:pPr algn="l"/>
            <a:r>
              <a:rPr lang="en-GB" dirty="0"/>
              <a:t>Lecturer: </a:t>
            </a:r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Arif Ahmed </a:t>
            </a:r>
          </a:p>
          <a:p>
            <a:pPr algn="l"/>
            <a:endParaRPr lang="en-GB" dirty="0">
              <a:solidFill>
                <a:srgbClr val="1D2125"/>
              </a:solidFill>
              <a:highlight>
                <a:srgbClr val="FFFFFF"/>
              </a:highlight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2700-7A47-A16A-7D6A-53B1B52F0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312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1F67-07C9-8075-BA75-CA72BB3EB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7927"/>
            <a:ext cx="10891380" cy="580226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1400">
                <a:ea typeface="+mn-lt"/>
                <a:cs typeface="+mn-lt"/>
              </a:rPr>
              <a:t>Azizan, A. (2026). Barriers and motivators of geriatric engagement in digital therapeutics: A narrative review. </a:t>
            </a:r>
            <a:r>
              <a:rPr lang="en-GB" sz="1400" i="1">
                <a:ea typeface="+mn-lt"/>
                <a:cs typeface="+mn-lt"/>
              </a:rPr>
              <a:t>Ageing Research Reviews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i="1">
                <a:ea typeface="+mn-lt"/>
                <a:cs typeface="+mn-lt"/>
              </a:rPr>
              <a:t>114</a:t>
            </a:r>
            <a:r>
              <a:rPr lang="en-GB" sz="1400">
                <a:ea typeface="+mn-lt"/>
                <a:cs typeface="+mn-lt"/>
              </a:rPr>
              <a:t>, Article 102963. </a:t>
            </a:r>
            <a:r>
              <a:rPr lang="en-GB" sz="1400" dirty="0">
                <a:ea typeface="+mn-lt"/>
                <a:cs typeface="+mn-lt"/>
                <a:hlinkClick r:id="rId2"/>
              </a:rPr>
              <a:t>https://doi.org/10.1016/j.arr.2025.102963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Dino, M. J. S., Dion, K. W., Abadir, P. M., Budhathoki, C., Balbin, P. T., </a:t>
            </a:r>
            <a:r>
              <a:rPr lang="en-GB" sz="1400" dirty="0" err="1">
                <a:ea typeface="+mn-lt"/>
                <a:cs typeface="+mn-lt"/>
              </a:rPr>
              <a:t>Malacas</a:t>
            </a:r>
            <a:r>
              <a:rPr lang="en-GB" sz="1400" dirty="0">
                <a:ea typeface="+mn-lt"/>
                <a:cs typeface="+mn-lt"/>
              </a:rPr>
              <a:t>, Ma. K. G., Hernandez, R. P., Nicolas, J. J. G., </a:t>
            </a:r>
            <a:r>
              <a:rPr lang="en-GB" sz="1400" dirty="0" err="1">
                <a:ea typeface="+mn-lt"/>
                <a:cs typeface="+mn-lt"/>
              </a:rPr>
              <a:t>Barcial</a:t>
            </a:r>
            <a:r>
              <a:rPr lang="en-GB" sz="1400" dirty="0">
                <a:ea typeface="+mn-lt"/>
                <a:cs typeface="+mn-lt"/>
              </a:rPr>
              <a:t>-Espinosa, J., Himmelfarb, C. R. D., Davidson, P. M., &amp; </a:t>
            </a:r>
            <a:r>
              <a:rPr lang="en-GB" sz="1400" dirty="0" err="1">
                <a:ea typeface="+mn-lt"/>
                <a:cs typeface="+mn-lt"/>
              </a:rPr>
              <a:t>Thiamwong</a:t>
            </a:r>
            <a:r>
              <a:rPr lang="en-GB" sz="1400" dirty="0">
                <a:ea typeface="+mn-lt"/>
                <a:cs typeface="+mn-lt"/>
              </a:rPr>
              <a:t>, L. (2025). Community-Dwelling Filipino Older Adults’ Experiences with Virtual Coach for Health-Enhancing Physical Activity (HEPA): A Phenomenology. </a:t>
            </a:r>
            <a:r>
              <a:rPr lang="en-GB" sz="1400" i="1" dirty="0">
                <a:ea typeface="+mn-lt"/>
                <a:cs typeface="+mn-lt"/>
              </a:rPr>
              <a:t>Nursing Reports (Pavia, Italy)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15</a:t>
            </a:r>
            <a:r>
              <a:rPr lang="en-GB" sz="1400" dirty="0">
                <a:ea typeface="+mn-lt"/>
                <a:cs typeface="+mn-lt"/>
              </a:rPr>
              <a:t>(2), 49. </a:t>
            </a:r>
            <a:r>
              <a:rPr lang="en-GB" sz="1400" dirty="0">
                <a:ea typeface="+mn-lt"/>
                <a:cs typeface="+mn-lt"/>
                <a:hlinkClick r:id="rId3"/>
              </a:rPr>
              <a:t>https://doi.org/10.3390/nursrep15020049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Gordon, N. P., &amp; Hornbrook, M. C. (2016). Differences in Access to and Preferences for Using Patient Portals and Other eHealth Technologies Based on Race, Ethnicity, and Age: A Database and Survey Study of Seniors in a Large Health Plan. </a:t>
            </a:r>
            <a:r>
              <a:rPr lang="en-GB" sz="1400" i="1">
                <a:ea typeface="+mn-lt"/>
                <a:cs typeface="+mn-lt"/>
              </a:rPr>
              <a:t>Journal of Medical Internet Research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i="1">
                <a:ea typeface="+mn-lt"/>
                <a:cs typeface="+mn-lt"/>
              </a:rPr>
              <a:t>18</a:t>
            </a:r>
            <a:r>
              <a:rPr lang="en-GB" sz="1400">
                <a:ea typeface="+mn-lt"/>
                <a:cs typeface="+mn-lt"/>
              </a:rPr>
              <a:t>(3), e50–e50. </a:t>
            </a:r>
            <a:r>
              <a:rPr lang="en-GB" sz="1400" dirty="0">
                <a:ea typeface="+mn-lt"/>
                <a:cs typeface="+mn-lt"/>
                <a:hlinkClick r:id="rId4"/>
              </a:rPr>
              <a:t>https://doi.org/10.2196/jmir.5105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 err="1">
                <a:ea typeface="+mn-lt"/>
                <a:cs typeface="+mn-lt"/>
              </a:rPr>
              <a:t>Guangwen</a:t>
            </a:r>
            <a:r>
              <a:rPr lang="en-GB" sz="1400" dirty="0">
                <a:ea typeface="+mn-lt"/>
                <a:cs typeface="+mn-lt"/>
              </a:rPr>
              <a:t> Liu, </a:t>
            </a:r>
            <a:r>
              <a:rPr lang="en-GB" sz="1400" dirty="0" err="1">
                <a:ea typeface="+mn-lt"/>
                <a:cs typeface="+mn-lt"/>
              </a:rPr>
              <a:t>Renkai</a:t>
            </a:r>
            <a:r>
              <a:rPr lang="en-GB" sz="1400" dirty="0">
                <a:ea typeface="+mn-lt"/>
                <a:cs typeface="+mn-lt"/>
              </a:rPr>
              <a:t> Ge, &amp; Huiling Zhu. (2025). Mind–body training outperforms other physical activities in reducing frailty and enhancing quality of life in older adults: a network meta-analysis. </a:t>
            </a:r>
            <a:r>
              <a:rPr lang="en-GB" sz="1400" i="1" dirty="0">
                <a:ea typeface="+mn-lt"/>
                <a:cs typeface="+mn-lt"/>
              </a:rPr>
              <a:t>Frontiers in Public Health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13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5"/>
              </a:rPr>
              <a:t>https://doi.org/10.3389/fpubh.2025.1578791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Gustafson Jr, D. H., Maus, A., Judkins, J., Dinauer, S., Isham, A., Johnson, R., Landucci, G., &amp; Atwood, A. K. (2016). Using the NIATx Model to Implement User-</a:t>
            </a:r>
            <a:r>
              <a:rPr lang="en-GB" sz="1400" dirty="0" err="1">
                <a:ea typeface="+mn-lt"/>
                <a:cs typeface="+mn-lt"/>
              </a:rPr>
              <a:t>Centered</a:t>
            </a:r>
            <a:r>
              <a:rPr lang="en-GB" sz="1400" dirty="0">
                <a:ea typeface="+mn-lt"/>
                <a:cs typeface="+mn-lt"/>
              </a:rPr>
              <a:t> Design of Technology for Older Adults. </a:t>
            </a:r>
            <a:r>
              <a:rPr lang="en-GB" sz="1400" i="1" dirty="0">
                <a:ea typeface="+mn-lt"/>
                <a:cs typeface="+mn-lt"/>
              </a:rPr>
              <a:t>JMIR Human Factors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3</a:t>
            </a:r>
            <a:r>
              <a:rPr lang="en-GB" sz="1400" dirty="0">
                <a:ea typeface="+mn-lt"/>
                <a:cs typeface="+mn-lt"/>
              </a:rPr>
              <a:t>(1), e2–e2. </a:t>
            </a:r>
            <a:r>
              <a:rPr lang="en-GB" sz="1400" dirty="0">
                <a:ea typeface="+mn-lt"/>
                <a:cs typeface="+mn-lt"/>
                <a:hlinkClick r:id="rId6"/>
              </a:rPr>
              <a:t>https://doi.org/10.2196/humanfactors.4853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Huang, S.-F., Fan, C.-W., Nisrina, D. K., Lin, T.-W., &amp; Huang, W. C. (2025). A Novel Gamified Exercise Program Incorporating Stampede Training for Enhancing Functional Fitness, Physical Activity Levels, and Quality of Life in Community-Dwelling Older Adults: Randomized Parallel Exploratory Trial. </a:t>
            </a:r>
            <a:r>
              <a:rPr lang="en-GB" sz="1400" i="1">
                <a:ea typeface="+mn-lt"/>
                <a:cs typeface="+mn-lt"/>
              </a:rPr>
              <a:t>JMIR Serious Games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i="1">
                <a:ea typeface="+mn-lt"/>
                <a:cs typeface="+mn-lt"/>
              </a:rPr>
              <a:t>13</a:t>
            </a:r>
            <a:r>
              <a:rPr lang="en-GB" sz="1400">
                <a:ea typeface="+mn-lt"/>
                <a:cs typeface="+mn-lt"/>
              </a:rPr>
              <a:t>, e73474–e73474. </a:t>
            </a:r>
            <a:r>
              <a:rPr lang="en-GB" sz="1400" dirty="0">
                <a:ea typeface="+mn-lt"/>
                <a:cs typeface="+mn-lt"/>
                <a:hlinkClick r:id="rId7"/>
              </a:rPr>
              <a:t>https://doi.org/10.2196/73474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Janevic, M., Murphy, S., Shute, V., &amp; Piette, J. (2019). (374) Acceptability and Effects of Using Wearable Activity Trackers for Chronic Pain Management among Older African American Adults. </a:t>
            </a:r>
            <a:r>
              <a:rPr lang="en-GB" sz="1400" i="1">
                <a:ea typeface="+mn-lt"/>
                <a:cs typeface="+mn-lt"/>
              </a:rPr>
              <a:t>The Journal of Pain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i="1">
                <a:ea typeface="+mn-lt"/>
                <a:cs typeface="+mn-lt"/>
              </a:rPr>
              <a:t>20</a:t>
            </a:r>
            <a:r>
              <a:rPr lang="en-GB" sz="1400">
                <a:ea typeface="+mn-lt"/>
                <a:cs typeface="+mn-lt"/>
              </a:rPr>
              <a:t>(4), S67–S68. </a:t>
            </a:r>
            <a:r>
              <a:rPr lang="en-GB" sz="1400" dirty="0">
                <a:ea typeface="+mn-lt"/>
                <a:cs typeface="+mn-lt"/>
                <a:hlinkClick r:id="rId8"/>
              </a:rPr>
              <a:t>https://doi.org/10.1016/j.jpain.2019.02.070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 err="1">
                <a:ea typeface="+mn-lt"/>
                <a:cs typeface="+mn-lt"/>
              </a:rPr>
              <a:t>Kampmeijer</a:t>
            </a:r>
            <a:r>
              <a:rPr lang="en-GB" sz="1400" dirty="0">
                <a:ea typeface="+mn-lt"/>
                <a:cs typeface="+mn-lt"/>
              </a:rPr>
              <a:t>, R., Pavlova, M., Tambor, M., </a:t>
            </a:r>
            <a:r>
              <a:rPr lang="en-GB" sz="1400" dirty="0" err="1">
                <a:ea typeface="+mn-lt"/>
                <a:cs typeface="+mn-lt"/>
              </a:rPr>
              <a:t>Golinowska</a:t>
            </a:r>
            <a:r>
              <a:rPr lang="en-GB" sz="1400" dirty="0">
                <a:ea typeface="+mn-lt"/>
                <a:cs typeface="+mn-lt"/>
              </a:rPr>
              <a:t>, S., &amp; Groot, W. (2016). The use of e-health and m-health tools in health promotion and primary prevention among older adults: a systematic literature review. </a:t>
            </a:r>
            <a:r>
              <a:rPr lang="en-GB" sz="1400" i="1" dirty="0">
                <a:ea typeface="+mn-lt"/>
                <a:cs typeface="+mn-lt"/>
              </a:rPr>
              <a:t>BMC Health Services Research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16</a:t>
            </a:r>
            <a:r>
              <a:rPr lang="en-GB" sz="1400" dirty="0">
                <a:ea typeface="+mn-lt"/>
                <a:cs typeface="+mn-lt"/>
              </a:rPr>
              <a:t>(</a:t>
            </a:r>
            <a:r>
              <a:rPr lang="en-GB" sz="1400" dirty="0" err="1">
                <a:ea typeface="+mn-lt"/>
                <a:cs typeface="+mn-lt"/>
              </a:rPr>
              <a:t>Suppl</a:t>
            </a:r>
            <a:r>
              <a:rPr lang="en-GB" sz="1400" dirty="0">
                <a:ea typeface="+mn-lt"/>
                <a:cs typeface="+mn-lt"/>
              </a:rPr>
              <a:t> 5), Article 290. </a:t>
            </a:r>
            <a:r>
              <a:rPr lang="en-GB" sz="1400" dirty="0">
                <a:ea typeface="+mn-lt"/>
                <a:cs typeface="+mn-lt"/>
                <a:hlinkClick r:id="rId9"/>
              </a:rPr>
              <a:t>https://doi.org/10.1186/s12913-016-1522-3</a:t>
            </a:r>
            <a:endParaRPr lang="en-US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Kim, K., Gollamudi, S. S., &amp; </a:t>
            </a:r>
            <a:r>
              <a:rPr lang="en-GB" sz="1400" dirty="0" err="1">
                <a:ea typeface="+mn-lt"/>
                <a:cs typeface="+mn-lt"/>
              </a:rPr>
              <a:t>Steinhubl</a:t>
            </a:r>
            <a:r>
              <a:rPr lang="en-GB" sz="1400" dirty="0">
                <a:ea typeface="+mn-lt"/>
                <a:cs typeface="+mn-lt"/>
              </a:rPr>
              <a:t>, S. (2017). Digital technology to enable aging in place. </a:t>
            </a:r>
            <a:r>
              <a:rPr lang="en-GB" sz="1400" i="1" dirty="0">
                <a:ea typeface="+mn-lt"/>
                <a:cs typeface="+mn-lt"/>
              </a:rPr>
              <a:t>Experimental Gerontology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88</a:t>
            </a:r>
            <a:r>
              <a:rPr lang="en-GB" sz="1400" dirty="0">
                <a:ea typeface="+mn-lt"/>
                <a:cs typeface="+mn-lt"/>
              </a:rPr>
              <a:t>, 25–31. </a:t>
            </a:r>
            <a:r>
              <a:rPr lang="en-GB" sz="1400" dirty="0">
                <a:ea typeface="+mn-lt"/>
                <a:cs typeface="+mn-lt"/>
                <a:hlinkClick r:id="rId10"/>
              </a:rPr>
              <a:t>https://doi.org/10.1016/j.exger.2016.11.013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Li, M., McPhillips, M., </a:t>
            </a:r>
            <a:r>
              <a:rPr lang="en-GB" sz="1400" dirty="0" err="1">
                <a:ea typeface="+mn-lt"/>
                <a:cs typeface="+mn-lt"/>
              </a:rPr>
              <a:t>Szanton</a:t>
            </a:r>
            <a:r>
              <a:rPr lang="en-GB" sz="1400" dirty="0">
                <a:ea typeface="+mn-lt"/>
                <a:cs typeface="+mn-lt"/>
              </a:rPr>
              <a:t>, S., Wenzel, J., &amp; Li, J. (2021). Smartwatch Technology for Physical Activity in Older Adults: A Qualitative Study. </a:t>
            </a:r>
            <a:r>
              <a:rPr lang="en-GB" sz="1400" i="1" dirty="0">
                <a:ea typeface="+mn-lt"/>
                <a:cs typeface="+mn-lt"/>
              </a:rPr>
              <a:t>Innovation in Aging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5</a:t>
            </a:r>
            <a:r>
              <a:rPr lang="en-GB" sz="1400" dirty="0">
                <a:ea typeface="+mn-lt"/>
                <a:cs typeface="+mn-lt"/>
              </a:rPr>
              <a:t>(Supplement_1), 430–431. </a:t>
            </a:r>
            <a:r>
              <a:rPr lang="en-GB" sz="1400" dirty="0">
                <a:ea typeface="+mn-lt"/>
                <a:cs typeface="+mn-lt"/>
                <a:hlinkClick r:id="rId11"/>
              </a:rPr>
              <a:t>https://doi.org/10.1093/geroni/igab046.1673</a:t>
            </a:r>
            <a:endParaRPr lang="en-GB" sz="1400" dirty="0"/>
          </a:p>
          <a:p>
            <a:endParaRPr lang="en-GB" sz="14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43399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077D4-171F-9601-F509-736576B58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0139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41DFD-0651-FDFB-3366-9AAD09E40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4064"/>
            <a:ext cx="10954010" cy="54264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300">
                <a:ea typeface="+mn-lt"/>
                <a:cs typeface="+mn-lt"/>
              </a:rPr>
              <a:t>Liu, J. Y. W., Kwan, R. Y. C., Yin, Y.-H., Lee, P. H., Siu, J. Y., &amp; Bai, X. (2021). Enhancing the Physical Activity Levels of Frail Older Adults with a Wearable Activity Tracker-Based Exercise Intervention: A Pilot Cluster Randomized Controlled Trial. </a:t>
            </a:r>
            <a:r>
              <a:rPr lang="en-GB" sz="1300" i="1">
                <a:ea typeface="+mn-lt"/>
                <a:cs typeface="+mn-lt"/>
              </a:rPr>
              <a:t>International Journal of Environmental Research and Public Health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i="1">
                <a:ea typeface="+mn-lt"/>
                <a:cs typeface="+mn-lt"/>
              </a:rPr>
              <a:t>18</a:t>
            </a:r>
            <a:r>
              <a:rPr lang="en-GB" sz="1300">
                <a:ea typeface="+mn-lt"/>
                <a:cs typeface="+mn-lt"/>
              </a:rPr>
              <a:t>(19), 10344. </a:t>
            </a:r>
            <a:r>
              <a:rPr lang="en-GB" sz="1300" dirty="0">
                <a:ea typeface="+mn-lt"/>
                <a:cs typeface="+mn-lt"/>
                <a:hlinkClick r:id="rId2"/>
              </a:rPr>
              <a:t>https://doi.org/10.3390/ijerph181910344</a:t>
            </a:r>
            <a:endParaRPr lang="en-GB" sz="1300" dirty="0"/>
          </a:p>
          <a:p>
            <a:pPr marL="285750" indent="-285750"/>
            <a:r>
              <a:rPr lang="en-GB" sz="1300" dirty="0"/>
              <a:t>Martins A, Ribeiro Ó, </a:t>
            </a:r>
            <a:r>
              <a:rPr lang="en-GB" sz="1300" dirty="0" err="1"/>
              <a:t>Santinha</a:t>
            </a:r>
            <a:r>
              <a:rPr lang="en-GB" sz="1300" dirty="0"/>
              <a:t> G, Silva T, Rocha N, Silva Effectiveness of Integrated Digital Solutions to Empower Older Adults in Aspects Related to Their Health: Systematic Review and Meta-Analysis J Med Internet Res 2025;27:e54466 URL: </a:t>
            </a:r>
            <a:r>
              <a:rPr lang="en-GB" sz="1300" dirty="0">
                <a:hlinkClick r:id="rId3"/>
              </a:rPr>
              <a:t>https://www.jmir.org/2025/1/e54466</a:t>
            </a:r>
            <a:r>
              <a:rPr lang="en-GB" sz="1300" dirty="0"/>
              <a:t> DOI: 10.2196/54466 </a:t>
            </a:r>
            <a:endParaRPr lang="en-US" sz="1300"/>
          </a:p>
          <a:p>
            <a:r>
              <a:rPr lang="en-GB" sz="1300">
                <a:ea typeface="+mn-lt"/>
                <a:cs typeface="+mn-lt"/>
              </a:rPr>
              <a:t>Michael Joseph S. Dino, Kenneth W. Dion, Peter M. Abadir, Chakra Budhathoki, Chien-Ming Huang, William V. Padula, Cheryl R. Dennison Himmelfarb, &amp; Patricia M. Davidson. (2024). The impact of a mixed reality technology-driven health enhancing physical activity program among community-dwelling older adults: a study protocol. </a:t>
            </a:r>
            <a:r>
              <a:rPr lang="en-GB" sz="1300" i="1">
                <a:ea typeface="+mn-lt"/>
                <a:cs typeface="+mn-lt"/>
              </a:rPr>
              <a:t>Frontiers in Public Health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i="1">
                <a:ea typeface="+mn-lt"/>
                <a:cs typeface="+mn-lt"/>
              </a:rPr>
              <a:t>12</a:t>
            </a:r>
            <a:r>
              <a:rPr lang="en-GB" sz="1300">
                <a:ea typeface="+mn-lt"/>
                <a:cs typeface="+mn-lt"/>
              </a:rPr>
              <a:t>. </a:t>
            </a:r>
            <a:r>
              <a:rPr lang="en-GB" sz="1300" dirty="0">
                <a:ea typeface="+mn-lt"/>
                <a:cs typeface="+mn-lt"/>
                <a:hlinkClick r:id="rId4"/>
              </a:rPr>
              <a:t>https://doi.org/10.3389/fpubh.2024.1383407</a:t>
            </a:r>
            <a:endParaRPr lang="en-GB" sz="1300" dirty="0"/>
          </a:p>
          <a:p>
            <a:r>
              <a:rPr lang="en-GB" sz="1300"/>
              <a:t>Mertz, L., &amp; Smith, J. (2025). Wearable Wellness Technology Usage and Concerns Across Middle Age and Older Adulthood. </a:t>
            </a:r>
            <a:r>
              <a:rPr lang="en-GB" sz="1300" i="1"/>
              <a:t>Innovation in Aging</a:t>
            </a:r>
            <a:r>
              <a:rPr lang="en-GB" sz="1300"/>
              <a:t>, </a:t>
            </a:r>
            <a:r>
              <a:rPr lang="en-GB" sz="1300" i="1"/>
              <a:t>9</a:t>
            </a:r>
            <a:r>
              <a:rPr lang="en-GB" sz="1300"/>
              <a:t>(Supplement_2). </a:t>
            </a:r>
            <a:r>
              <a:rPr lang="en-GB" sz="1300" dirty="0">
                <a:hlinkClick r:id="rId5"/>
              </a:rPr>
              <a:t>https://doi.org/10.1093/geroni/igaf122.2816</a:t>
            </a:r>
            <a:endParaRPr lang="en-GB" sz="1300"/>
          </a:p>
          <a:p>
            <a:r>
              <a:rPr lang="en-GB" sz="1300" dirty="0" err="1">
                <a:ea typeface="+mn-lt"/>
                <a:cs typeface="+mn-lt"/>
              </a:rPr>
              <a:t>Sakaue</a:t>
            </a:r>
            <a:r>
              <a:rPr lang="en-GB" sz="1300" dirty="0">
                <a:ea typeface="+mn-lt"/>
                <a:cs typeface="+mn-lt"/>
              </a:rPr>
              <a:t>, Y., Kondo, Y., </a:t>
            </a:r>
            <a:r>
              <a:rPr lang="en-GB" sz="1300" dirty="0" err="1">
                <a:ea typeface="+mn-lt"/>
                <a:cs typeface="+mn-lt"/>
              </a:rPr>
              <a:t>Makikawa</a:t>
            </a:r>
            <a:r>
              <a:rPr lang="en-GB" sz="1300" dirty="0">
                <a:ea typeface="+mn-lt"/>
                <a:cs typeface="+mn-lt"/>
              </a:rPr>
              <a:t>, M., Shiozawa, N., Iemitsu, M., Yoshimoto, T., &amp; Okada, S. (2025). Enhancing motivation for initiation and continuation of physical activity in older adults using sensory augmentation devices: a preliminary pre–post study. </a:t>
            </a:r>
            <a:r>
              <a:rPr lang="en-GB" sz="1300" i="1" dirty="0">
                <a:ea typeface="+mn-lt"/>
                <a:cs typeface="+mn-lt"/>
              </a:rPr>
              <a:t>Frontiers in Sports and Active Living</a:t>
            </a:r>
            <a:r>
              <a:rPr lang="en-GB" sz="1300" dirty="0">
                <a:ea typeface="+mn-lt"/>
                <a:cs typeface="+mn-lt"/>
              </a:rPr>
              <a:t>, </a:t>
            </a:r>
            <a:r>
              <a:rPr lang="en-GB" sz="1300" i="1" dirty="0">
                <a:ea typeface="+mn-lt"/>
                <a:cs typeface="+mn-lt"/>
              </a:rPr>
              <a:t>7</a:t>
            </a:r>
            <a:r>
              <a:rPr lang="en-GB" sz="1300" dirty="0">
                <a:ea typeface="+mn-lt"/>
                <a:cs typeface="+mn-lt"/>
              </a:rPr>
              <a:t>, 1512002. </a:t>
            </a:r>
            <a:r>
              <a:rPr lang="en-GB" sz="1300" dirty="0">
                <a:ea typeface="+mn-lt"/>
                <a:cs typeface="+mn-lt"/>
                <a:hlinkClick r:id="rId6"/>
              </a:rPr>
              <a:t>https://doi.org/10.3389/fspor.2025.1512002</a:t>
            </a:r>
            <a:endParaRPr lang="en-GB" sz="1300" dirty="0">
              <a:ea typeface="+mn-lt"/>
              <a:cs typeface="+mn-lt"/>
            </a:endParaRPr>
          </a:p>
          <a:p>
            <a:r>
              <a:rPr lang="en-GB" sz="1300" dirty="0" err="1">
                <a:ea typeface="+mn-lt"/>
                <a:cs typeface="+mn-lt"/>
              </a:rPr>
              <a:t>Seffah</a:t>
            </a:r>
            <a:r>
              <a:rPr lang="en-GB" sz="1300" dirty="0">
                <a:ea typeface="+mn-lt"/>
                <a:cs typeface="+mn-lt"/>
              </a:rPr>
              <a:t>, K., Zaman, M. A., Awais, N., </a:t>
            </a:r>
            <a:r>
              <a:rPr lang="en-GB" sz="1300" dirty="0" err="1">
                <a:ea typeface="+mn-lt"/>
                <a:cs typeface="+mn-lt"/>
              </a:rPr>
              <a:t>Satnarine</a:t>
            </a:r>
            <a:r>
              <a:rPr lang="en-GB" sz="1300" dirty="0">
                <a:ea typeface="+mn-lt"/>
                <a:cs typeface="+mn-lt"/>
              </a:rPr>
              <a:t>, T., Haq, A., Hernandez, G. N., &amp; Khan, S. (2023). Exploring the Role of Wearable Electronic Medical Devices in Improving Cardiovascular Risk Factors and Outcomes Among Adults: A Systematic Review. </a:t>
            </a:r>
            <a:r>
              <a:rPr lang="en-GB" sz="1300" i="1" dirty="0" err="1">
                <a:ea typeface="+mn-lt"/>
                <a:cs typeface="+mn-lt"/>
              </a:rPr>
              <a:t>Curēus</a:t>
            </a:r>
            <a:r>
              <a:rPr lang="en-GB" sz="1300" i="1" dirty="0">
                <a:ea typeface="+mn-lt"/>
                <a:cs typeface="+mn-lt"/>
              </a:rPr>
              <a:t> (Palo Alto, CA)</a:t>
            </a:r>
            <a:r>
              <a:rPr lang="en-GB" sz="1300" dirty="0">
                <a:ea typeface="+mn-lt"/>
                <a:cs typeface="+mn-lt"/>
              </a:rPr>
              <a:t>, </a:t>
            </a:r>
            <a:r>
              <a:rPr lang="en-GB" sz="1300" i="1" dirty="0">
                <a:ea typeface="+mn-lt"/>
                <a:cs typeface="+mn-lt"/>
              </a:rPr>
              <a:t>15</a:t>
            </a:r>
            <a:r>
              <a:rPr lang="en-GB" sz="1300" dirty="0">
                <a:ea typeface="+mn-lt"/>
                <a:cs typeface="+mn-lt"/>
              </a:rPr>
              <a:t>(3), e36754. </a:t>
            </a:r>
            <a:r>
              <a:rPr lang="en-GB" sz="1300" dirty="0">
                <a:ea typeface="+mn-lt"/>
                <a:cs typeface="+mn-lt"/>
                <a:hlinkClick r:id="rId7"/>
              </a:rPr>
              <a:t>https://doi.org/10.7759/cureus.36754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The conversation (2026) </a:t>
            </a:r>
            <a:r>
              <a:rPr lang="en-GB" sz="11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AI companies promise to 'fix' aged care, but they're selling a false narrative. </a:t>
            </a:r>
            <a:r>
              <a:rPr lang="en-GB" sz="11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Available at: </a:t>
            </a:r>
            <a:r>
              <a:rPr lang="en-GB" sz="1100" u="sng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8"/>
              </a:rPr>
              <a:t>https://theconversation.com/ai-companies-promise-to-fix-aged-care-but-theyre-selling-a-false-narrative-275822?utm_medium=article_clipboard_share&amp;utm_source=theconversation.com</a:t>
            </a:r>
            <a:r>
              <a:rPr lang="en-GB" sz="11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  </a:t>
            </a:r>
            <a:r>
              <a:rPr lang="en-US" sz="11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[Accessed on: 06 April 2026].</a:t>
            </a:r>
          </a:p>
          <a:p>
            <a:r>
              <a:rPr lang="en-GB" sz="1300" dirty="0">
                <a:ea typeface="+mn-lt"/>
                <a:cs typeface="+mn-lt"/>
              </a:rPr>
              <a:t>Verrall, A., </a:t>
            </a:r>
            <a:r>
              <a:rPr lang="en-GB" sz="1300" dirty="0" err="1">
                <a:ea typeface="+mn-lt"/>
                <a:cs typeface="+mn-lt"/>
              </a:rPr>
              <a:t>Stakenborg</a:t>
            </a:r>
            <a:r>
              <a:rPr lang="en-GB" sz="1300" dirty="0">
                <a:ea typeface="+mn-lt"/>
                <a:cs typeface="+mn-lt"/>
              </a:rPr>
              <a:t>, M., </a:t>
            </a:r>
            <a:r>
              <a:rPr lang="en-GB" sz="1300" dirty="0" err="1">
                <a:ea typeface="+mn-lt"/>
                <a:cs typeface="+mn-lt"/>
              </a:rPr>
              <a:t>Reekmans</a:t>
            </a:r>
            <a:r>
              <a:rPr lang="en-GB" sz="1300" dirty="0">
                <a:ea typeface="+mn-lt"/>
                <a:cs typeface="+mn-lt"/>
              </a:rPr>
              <a:t>, J., </a:t>
            </a:r>
            <a:r>
              <a:rPr lang="en-GB" sz="1300" dirty="0" err="1">
                <a:ea typeface="+mn-lt"/>
                <a:cs typeface="+mn-lt"/>
              </a:rPr>
              <a:t>Schrijvers</a:t>
            </a:r>
            <a:r>
              <a:rPr lang="en-GB" sz="1300" dirty="0">
                <a:ea typeface="+mn-lt"/>
                <a:cs typeface="+mn-lt"/>
              </a:rPr>
              <a:t>, R., </a:t>
            </a:r>
            <a:r>
              <a:rPr lang="en-GB" sz="1300" dirty="0" err="1">
                <a:ea typeface="+mn-lt"/>
                <a:cs typeface="+mn-lt"/>
              </a:rPr>
              <a:t>Hantson</a:t>
            </a:r>
            <a:r>
              <a:rPr lang="en-GB" sz="1300" dirty="0">
                <a:ea typeface="+mn-lt"/>
                <a:cs typeface="+mn-lt"/>
              </a:rPr>
              <a:t>, J., Lemmens, R., </a:t>
            </a:r>
            <a:r>
              <a:rPr lang="en-GB" sz="1300" dirty="0" err="1">
                <a:ea typeface="+mn-lt"/>
                <a:cs typeface="+mn-lt"/>
              </a:rPr>
              <a:t>Sponik</a:t>
            </a:r>
            <a:r>
              <a:rPr lang="en-GB" sz="1300" dirty="0">
                <a:ea typeface="+mn-lt"/>
                <a:cs typeface="+mn-lt"/>
              </a:rPr>
              <a:t>, K., Baerts, J., Dupont, T., Schreurs, J., </a:t>
            </a:r>
            <a:r>
              <a:rPr lang="en-GB" sz="1300" dirty="0" err="1">
                <a:ea typeface="+mn-lt"/>
                <a:cs typeface="+mn-lt"/>
              </a:rPr>
              <a:t>Quareme</a:t>
            </a:r>
            <a:r>
              <a:rPr lang="en-GB" sz="1300" dirty="0">
                <a:ea typeface="+mn-lt"/>
                <a:cs typeface="+mn-lt"/>
              </a:rPr>
              <a:t>, T., Van Assche, K., van </a:t>
            </a:r>
            <a:r>
              <a:rPr lang="en-GB" sz="1300" dirty="0" err="1">
                <a:ea typeface="+mn-lt"/>
                <a:cs typeface="+mn-lt"/>
              </a:rPr>
              <a:t>Zimmeren</a:t>
            </a:r>
            <a:r>
              <a:rPr lang="en-GB" sz="1300" dirty="0">
                <a:ea typeface="+mn-lt"/>
                <a:cs typeface="+mn-lt"/>
              </a:rPr>
              <a:t>, E., </a:t>
            </a:r>
            <a:r>
              <a:rPr lang="en-GB" sz="1300" dirty="0" err="1">
                <a:ea typeface="+mn-lt"/>
                <a:cs typeface="+mn-lt"/>
              </a:rPr>
              <a:t>Maet</a:t>
            </a:r>
            <a:r>
              <a:rPr lang="en-GB" sz="1300" dirty="0">
                <a:ea typeface="+mn-lt"/>
                <a:cs typeface="+mn-lt"/>
              </a:rPr>
              <a:t>, W., &amp; Daniels, K. (2026). Enhancing Telemonitoring in Transmural Care: </a:t>
            </a:r>
            <a:r>
              <a:rPr lang="en-GB" sz="1300" dirty="0" err="1">
                <a:ea typeface="+mn-lt"/>
                <a:cs typeface="+mn-lt"/>
              </a:rPr>
              <a:t>Cataloging</a:t>
            </a:r>
            <a:r>
              <a:rPr lang="en-GB" sz="1300" dirty="0">
                <a:ea typeface="+mn-lt"/>
                <a:cs typeface="+mn-lt"/>
              </a:rPr>
              <a:t> Telemonitoring Technologies and Platforms. </a:t>
            </a:r>
            <a:r>
              <a:rPr lang="en-GB" sz="1300" i="1" dirty="0">
                <a:ea typeface="+mn-lt"/>
                <a:cs typeface="+mn-lt"/>
              </a:rPr>
              <a:t>International Journal of Integrated Care</a:t>
            </a:r>
            <a:r>
              <a:rPr lang="en-GB" sz="1300" dirty="0">
                <a:ea typeface="+mn-lt"/>
                <a:cs typeface="+mn-lt"/>
              </a:rPr>
              <a:t>, </a:t>
            </a:r>
            <a:r>
              <a:rPr lang="en-GB" sz="1300" i="1" dirty="0">
                <a:ea typeface="+mn-lt"/>
                <a:cs typeface="+mn-lt"/>
              </a:rPr>
              <a:t>26</a:t>
            </a:r>
            <a:r>
              <a:rPr lang="en-GB" sz="1300" dirty="0">
                <a:ea typeface="+mn-lt"/>
                <a:cs typeface="+mn-lt"/>
              </a:rPr>
              <a:t>(S1), 501. </a:t>
            </a:r>
            <a:r>
              <a:rPr lang="en-GB" sz="1300" dirty="0">
                <a:ea typeface="+mn-lt"/>
                <a:cs typeface="+mn-lt"/>
                <a:hlinkClick r:id="rId9"/>
              </a:rPr>
              <a:t>https://doi.org/10.5334/ijic.ICIC25501</a:t>
            </a:r>
            <a:endParaRPr lang="en-GB" sz="1300" dirty="0"/>
          </a:p>
          <a:p>
            <a:r>
              <a:rPr lang="en-GB" sz="1300"/>
              <a:t>Wang, J., Du, Y., Coleman, D., Peck, M., Myneni, S., Kang, H., &amp; Gong, Y. (2019). Mobile and Connected Health Technology Needs for Older Adults Aging in Place: Cross-Sectional Survey Study. </a:t>
            </a:r>
            <a:r>
              <a:rPr lang="en-GB" sz="1300" i="1"/>
              <a:t>JMIR Aging</a:t>
            </a:r>
            <a:r>
              <a:rPr lang="en-GB" sz="1300"/>
              <a:t>, </a:t>
            </a:r>
            <a:r>
              <a:rPr lang="en-GB" sz="1300" i="1"/>
              <a:t>2</a:t>
            </a:r>
            <a:r>
              <a:rPr lang="en-GB" sz="1300"/>
              <a:t>(1), e13864. </a:t>
            </a:r>
            <a:r>
              <a:rPr lang="en-GB" sz="1300" dirty="0">
                <a:hlinkClick r:id="rId10"/>
              </a:rPr>
              <a:t>https://doi.org/10.2196/13864</a:t>
            </a:r>
            <a:endParaRPr lang="en-GB" sz="1300"/>
          </a:p>
          <a:p>
            <a:r>
              <a:rPr lang="en-GB" sz="1300"/>
              <a:t>Wang, C., Zhang, W., Zhao, F., Sun, Q., Li, D., Li, X., Yang, J., &amp; Ji, H. (2025). Needs and Experiences of Older Adults With Multiple Morbidities Using Health Technologies for Self‐Management: A Systematic Review and Meta‐Synthesis. </a:t>
            </a:r>
            <a:r>
              <a:rPr lang="en-GB" sz="1300" i="1"/>
              <a:t>Worldviews on Evidence-Based Nursing</a:t>
            </a:r>
            <a:r>
              <a:rPr lang="en-GB" sz="1300"/>
              <a:t>, </a:t>
            </a:r>
            <a:r>
              <a:rPr lang="en-GB" sz="1300" i="1"/>
              <a:t>22</a:t>
            </a:r>
            <a:r>
              <a:rPr lang="en-GB" sz="1300"/>
              <a:t>(3), e70030-n/a. </a:t>
            </a:r>
            <a:r>
              <a:rPr lang="en-GB" sz="1300" dirty="0">
                <a:hlinkClick r:id="rId11"/>
              </a:rPr>
              <a:t>https://doi.org/10.1111/wvn.70030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913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Digital Health Tools through apps and devices are a source of empowerment for older adults </vt:lpstr>
      <vt:lpstr>References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164</cp:revision>
  <dcterms:created xsi:type="dcterms:W3CDTF">2026-02-17T16:42:07Z</dcterms:created>
  <dcterms:modified xsi:type="dcterms:W3CDTF">2026-04-06T20:55:18Z</dcterms:modified>
</cp:coreProperties>
</file>