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9" r:id="rId2"/>
    <p:sldId id="257" r:id="rId3"/>
    <p:sldId id="258" r:id="rId4"/>
    <p:sldId id="260"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11/2/25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53942825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11/2/25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263957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11/2/25</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740429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11/2/25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232089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11/2/25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84619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11/2/25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348108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11/2/25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532598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11/2/25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18589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11/2/25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07416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11/2/25</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371882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11/2/25</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405025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11/2/25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29081874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hyperlink" Target="https://courses.lumenlearning.com/wm-abnormalpsych/chapter/mental-disorders-and-stigma/" TargetMode="External"/><Relationship Id="rId3" Type="http://schemas.openxmlformats.org/officeDocument/2006/relationships/image" Target="../media/image2.jpeg"/><Relationship Id="rId7"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cookingdivamanjusha.com/2020/06/depression-symptomscausestreatments-and.html" TargetMode="External"/><Relationship Id="rId5" Type="http://schemas.openxmlformats.org/officeDocument/2006/relationships/image" Target="../media/image3.jpeg"/><Relationship Id="rId4" Type="http://schemas.openxmlformats.org/officeDocument/2006/relationships/hyperlink" Target="http://www.thinkinghumanity.com/2016/02/being-too-nice-can-contribute-to-depression.html?m=1"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icd.who.int/browse11" TargetMode="External"/><Relationship Id="rId2" Type="http://schemas.openxmlformats.org/officeDocument/2006/relationships/hyperlink" Target="https://www.nhs.uk/mental-health/conditions/depression/treatment/" TargetMode="External"/><Relationship Id="rId1" Type="http://schemas.openxmlformats.org/officeDocument/2006/relationships/slideLayout" Target="../slideLayouts/slideLayout2.xml"/><Relationship Id="rId6" Type="http://schemas.openxmlformats.org/officeDocument/2006/relationships/hyperlink" Target="https://www.mentalhealth.org.uk/" TargetMode="External"/><Relationship Id="rId5" Type="http://schemas.openxmlformats.org/officeDocument/2006/relationships/hyperlink" Target="https://www.ncbi.nlm.nih.gov/pmc/articles/PMC4428540/" TargetMode="External"/><Relationship Id="rId4" Type="http://schemas.openxmlformats.org/officeDocument/2006/relationships/hyperlink" Target="https://www.psychiatrist.com/jcp/depression-epidemiology-treatment-evolution/?utm_source=chatgpt.co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F958C2-6BD3-AB03-8662-DC98DF14406F}"/>
              </a:ext>
            </a:extLst>
          </p:cNvPr>
          <p:cNvSpPr>
            <a:spLocks noGrp="1"/>
          </p:cNvSpPr>
          <p:nvPr>
            <p:ph type="title"/>
          </p:nvPr>
        </p:nvSpPr>
        <p:spPr>
          <a:xfrm>
            <a:off x="2555631" y="1441938"/>
            <a:ext cx="7080738" cy="3974124"/>
          </a:xfrm>
        </p:spPr>
        <p:txBody>
          <a:bodyPr>
            <a:normAutofit/>
          </a:bodyPr>
          <a:lstStyle/>
          <a:p>
            <a:pPr algn="ctr"/>
            <a:br>
              <a:rPr lang="en-GB" sz="1800">
                <a:latin typeface="Arial"/>
                <a:cs typeface="Arial"/>
              </a:rPr>
            </a:br>
            <a:br>
              <a:rPr lang="en-GB" sz="1800">
                <a:latin typeface="Arial"/>
                <a:cs typeface="Arial"/>
              </a:rPr>
            </a:br>
            <a:br>
              <a:rPr lang="en-GB" sz="1800">
                <a:latin typeface="Arial"/>
                <a:cs typeface="Arial"/>
              </a:rPr>
            </a:br>
            <a:r>
              <a:rPr lang="en-GB" sz="1800">
                <a:solidFill>
                  <a:schemeClr val="bg1">
                    <a:lumMod val="95000"/>
                    <a:lumOff val="5000"/>
                  </a:schemeClr>
                </a:solidFill>
                <a:latin typeface="Arial"/>
                <a:cs typeface="Arial"/>
              </a:rPr>
              <a:t>Name: Melody Maseko</a:t>
            </a:r>
            <a:br>
              <a:rPr lang="en-GB" sz="1800">
                <a:latin typeface="Arial"/>
                <a:cs typeface="Arial"/>
              </a:rPr>
            </a:br>
            <a:br>
              <a:rPr lang="en-GB" sz="1800">
                <a:latin typeface="Arial"/>
                <a:cs typeface="Arial"/>
              </a:rPr>
            </a:br>
            <a:r>
              <a:rPr lang="en-GB" sz="1800">
                <a:solidFill>
                  <a:schemeClr val="bg1">
                    <a:lumMod val="95000"/>
                    <a:lumOff val="5000"/>
                  </a:schemeClr>
                </a:solidFill>
                <a:latin typeface="Arial"/>
                <a:cs typeface="Arial"/>
              </a:rPr>
              <a:t>Student number: 2244812</a:t>
            </a:r>
            <a:br>
              <a:rPr lang="en-GB" sz="1800">
                <a:latin typeface="Arial"/>
                <a:cs typeface="Arial"/>
              </a:rPr>
            </a:br>
            <a:br>
              <a:rPr lang="en-GB" sz="1800">
                <a:latin typeface="Arial"/>
                <a:cs typeface="Arial"/>
              </a:rPr>
            </a:br>
            <a:r>
              <a:rPr lang="en-GB" sz="1800">
                <a:solidFill>
                  <a:schemeClr val="bg1">
                    <a:lumMod val="95000"/>
                    <a:lumOff val="5000"/>
                  </a:schemeClr>
                </a:solidFill>
                <a:latin typeface="Arial"/>
                <a:cs typeface="Arial"/>
              </a:rPr>
              <a:t>Module: </a:t>
            </a:r>
            <a:r>
              <a:rPr lang="en-GB" sz="1800">
                <a:solidFill>
                  <a:schemeClr val="bg1"/>
                </a:solidFill>
                <a:latin typeface="Arial"/>
                <a:cs typeface="Arial"/>
              </a:rPr>
              <a:t>Psychopathological Classifications and Provisions</a:t>
            </a:r>
            <a:endParaRPr lang="en-US" sz="1800">
              <a:solidFill>
                <a:schemeClr val="bg1"/>
              </a:solidFill>
              <a:latin typeface="Arial"/>
              <a:cs typeface="Arial"/>
            </a:endParaRPr>
          </a:p>
          <a:p>
            <a:pPr algn="ctr"/>
            <a:br>
              <a:rPr lang="en-GB" sz="1800">
                <a:latin typeface="Arial"/>
                <a:cs typeface="Arial"/>
              </a:rPr>
            </a:br>
            <a:r>
              <a:rPr lang="en-GB" sz="1800">
                <a:solidFill>
                  <a:schemeClr val="bg1">
                    <a:lumMod val="95000"/>
                    <a:lumOff val="5000"/>
                  </a:schemeClr>
                </a:solidFill>
                <a:latin typeface="Arial"/>
                <a:cs typeface="Arial"/>
              </a:rPr>
              <a:t>Module code: </a:t>
            </a:r>
            <a:r>
              <a:rPr lang="en-GB" sz="1800">
                <a:solidFill>
                  <a:schemeClr val="bg1"/>
                </a:solidFill>
                <a:latin typeface="Arial"/>
                <a:cs typeface="Arial"/>
              </a:rPr>
              <a:t>BMHP6029</a:t>
            </a:r>
          </a:p>
          <a:p>
            <a:pPr algn="ctr"/>
            <a:br>
              <a:rPr lang="en-GB" sz="1800">
                <a:latin typeface="Arial"/>
                <a:cs typeface="Arial"/>
              </a:rPr>
            </a:br>
            <a:r>
              <a:rPr lang="en-GB" sz="1800">
                <a:solidFill>
                  <a:schemeClr val="bg1"/>
                </a:solidFill>
                <a:latin typeface="Arial"/>
                <a:cs typeface="Arial"/>
              </a:rPr>
              <a:t>Lecturer: Tomy </a:t>
            </a:r>
            <a:r>
              <a:rPr lang="en-GB" sz="1800" err="1">
                <a:solidFill>
                  <a:schemeClr val="bg1"/>
                </a:solidFill>
                <a:latin typeface="Arial"/>
                <a:cs typeface="Arial"/>
              </a:rPr>
              <a:t>Adattu</a:t>
            </a:r>
            <a:r>
              <a:rPr lang="en-GB" sz="1800">
                <a:solidFill>
                  <a:schemeClr val="bg1"/>
                </a:solidFill>
                <a:latin typeface="Arial"/>
                <a:cs typeface="Arial"/>
              </a:rPr>
              <a:t> Ch</a:t>
            </a:r>
            <a:r>
              <a:rPr lang="en-GB" sz="1800">
                <a:solidFill>
                  <a:schemeClr val="bg1">
                    <a:lumMod val="95000"/>
                    <a:lumOff val="5000"/>
                  </a:schemeClr>
                </a:solidFill>
                <a:latin typeface="Arial"/>
                <a:cs typeface="Arial"/>
              </a:rPr>
              <a:t>acko</a:t>
            </a:r>
            <a:br>
              <a:rPr lang="en-GB" sz="1800">
                <a:latin typeface="Arial"/>
                <a:cs typeface="Arial"/>
              </a:rPr>
            </a:br>
            <a:br>
              <a:rPr lang="en-GB" sz="1800">
                <a:latin typeface="Arial"/>
                <a:cs typeface="Arial"/>
              </a:rPr>
            </a:br>
            <a:r>
              <a:rPr lang="en-GB" sz="1800">
                <a:solidFill>
                  <a:schemeClr val="bg1">
                    <a:lumMod val="95000"/>
                    <a:lumOff val="5000"/>
                  </a:schemeClr>
                </a:solidFill>
                <a:latin typeface="Arial"/>
                <a:cs typeface="Arial"/>
              </a:rPr>
              <a:t>Poster title: Depression</a:t>
            </a:r>
            <a:br>
              <a:rPr lang="en-GB" sz="1800">
                <a:latin typeface="Arial"/>
                <a:cs typeface="Arial"/>
              </a:rPr>
            </a:br>
            <a:endParaRPr lang="en-GB" sz="1600" dirty="0">
              <a:solidFill>
                <a:schemeClr val="bg1">
                  <a:lumMod val="95000"/>
                  <a:lumOff val="5000"/>
                </a:schemeClr>
              </a:solidFill>
              <a:latin typeface="Arial"/>
              <a:cs typeface="Arial"/>
            </a:endParaRPr>
          </a:p>
        </p:txBody>
      </p:sp>
    </p:spTree>
    <p:extLst>
      <p:ext uri="{BB962C8B-B14F-4D97-AF65-F5344CB8AC3E}">
        <p14:creationId xmlns:p14="http://schemas.microsoft.com/office/powerpoint/2010/main" val="3810274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890446D2-71DD-EB9A-2D00-EAA71362AD2B}"/>
              </a:ext>
            </a:extLst>
          </p:cNvPr>
          <p:cNvSpPr txBox="1"/>
          <p:nvPr/>
        </p:nvSpPr>
        <p:spPr>
          <a:xfrm>
            <a:off x="7618646" y="344542"/>
            <a:ext cx="4460515" cy="1954381"/>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100" b="1" dirty="0">
                <a:latin typeface="Arial"/>
                <a:ea typeface="+mn-lt"/>
                <a:cs typeface="+mn-lt"/>
              </a:rPr>
              <a:t>Antidepressant medication:</a:t>
            </a:r>
            <a:r>
              <a:rPr lang="en-GB" sz="1100" dirty="0">
                <a:latin typeface="Arial"/>
                <a:ea typeface="+mn-lt"/>
                <a:cs typeface="+mn-lt"/>
              </a:rPr>
              <a:t> Includes SSRIs (selective serotonin reuptake inhibitors), SNRIs, tricyclics, and MAO inhibitors, which help balance brain chemicals to reduce symptoms.</a:t>
            </a:r>
          </a:p>
          <a:p>
            <a:pPr marL="285750" indent="-285750">
              <a:buFont typeface="Arial"/>
              <a:buChar char="•"/>
            </a:pPr>
            <a:r>
              <a:rPr lang="en-GB" sz="1100" b="1" dirty="0">
                <a:latin typeface="Arial"/>
                <a:ea typeface="+mn-lt"/>
                <a:cs typeface="+mn-lt"/>
              </a:rPr>
              <a:t>Talking therapies:</a:t>
            </a:r>
            <a:r>
              <a:rPr lang="en-GB" sz="1100" dirty="0">
                <a:latin typeface="Arial"/>
                <a:ea typeface="+mn-lt"/>
                <a:cs typeface="+mn-lt"/>
              </a:rPr>
              <a:t> Cognitive </a:t>
            </a:r>
            <a:r>
              <a:rPr lang="en-GB" sz="1100" err="1">
                <a:latin typeface="Arial"/>
                <a:ea typeface="+mn-lt"/>
                <a:cs typeface="+mn-lt"/>
              </a:rPr>
              <a:t>Behavioral</a:t>
            </a:r>
            <a:r>
              <a:rPr lang="en-GB" sz="1100" dirty="0">
                <a:latin typeface="Arial"/>
                <a:ea typeface="+mn-lt"/>
                <a:cs typeface="+mn-lt"/>
              </a:rPr>
              <a:t> Therapy (CBT), interpersonal therapy (IPT), and other psychotherapies help individuals challenge negative thought patterns and improve coping skills.</a:t>
            </a:r>
          </a:p>
          <a:p>
            <a:pPr marL="285750" indent="-285750">
              <a:buFont typeface="Arial"/>
              <a:buChar char="•"/>
            </a:pPr>
            <a:r>
              <a:rPr lang="en-GB" sz="1100" b="1" dirty="0">
                <a:latin typeface="Arial"/>
                <a:ea typeface="+mn-lt"/>
                <a:cs typeface="+mn-lt"/>
              </a:rPr>
              <a:t>Lifestyle approaches:</a:t>
            </a:r>
            <a:r>
              <a:rPr lang="en-GB" sz="1100" dirty="0">
                <a:latin typeface="Arial"/>
                <a:ea typeface="+mn-lt"/>
                <a:cs typeface="+mn-lt"/>
              </a:rPr>
              <a:t> Regular exercise, good sleep, healthy diet, and social support can complement medical and psychological treatments.</a:t>
            </a:r>
            <a:endParaRPr lang="en-GB" sz="1100">
              <a:latin typeface="Arial"/>
              <a:cs typeface="Arial"/>
            </a:endParaRPr>
          </a:p>
        </p:txBody>
      </p:sp>
      <p:sp>
        <p:nvSpPr>
          <p:cNvPr id="5" name="TextBox 4">
            <a:extLst>
              <a:ext uri="{FF2B5EF4-FFF2-40B4-BE49-F238E27FC236}">
                <a16:creationId xmlns:a16="http://schemas.microsoft.com/office/drawing/2014/main" id="{20598457-EF2B-6565-76D2-3D3A5FBA0CEB}"/>
              </a:ext>
            </a:extLst>
          </p:cNvPr>
          <p:cNvSpPr txBox="1"/>
          <p:nvPr/>
        </p:nvSpPr>
        <p:spPr>
          <a:xfrm>
            <a:off x="-4435" y="-258364"/>
            <a:ext cx="12082301" cy="523220"/>
          </a:xfrm>
          <a:prstGeom prst="rect">
            <a:avLst/>
          </a:prstGeom>
          <a:solidFill>
            <a:srgbClr val="864C8C">
              <a:alpha val="39000"/>
            </a:srgbClr>
          </a:solidFill>
          <a:ln w="28575">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dirty="0">
                <a:latin typeface="Arial"/>
                <a:cs typeface="Arial"/>
              </a:rPr>
              <a:t>DEPRESSION</a:t>
            </a:r>
          </a:p>
        </p:txBody>
      </p:sp>
      <p:sp>
        <p:nvSpPr>
          <p:cNvPr id="6" name="TextBox 5">
            <a:extLst>
              <a:ext uri="{FF2B5EF4-FFF2-40B4-BE49-F238E27FC236}">
                <a16:creationId xmlns:a16="http://schemas.microsoft.com/office/drawing/2014/main" id="{8D6862AF-E978-941E-8004-BF1A5D42D239}"/>
              </a:ext>
            </a:extLst>
          </p:cNvPr>
          <p:cNvSpPr txBox="1"/>
          <p:nvPr/>
        </p:nvSpPr>
        <p:spPr>
          <a:xfrm>
            <a:off x="22593" y="75708"/>
            <a:ext cx="3069336" cy="338554"/>
          </a:xfrm>
          <a:prstGeom prst="rect">
            <a:avLst/>
          </a:prstGeom>
          <a:solidFill>
            <a:schemeClr val="accent2">
              <a:lumMod val="60000"/>
              <a:lumOff val="4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chemeClr val="bg1"/>
                </a:solidFill>
                <a:latin typeface="Arial"/>
                <a:cs typeface="Arial"/>
              </a:rPr>
              <a:t>INTRODUCTION</a:t>
            </a:r>
          </a:p>
        </p:txBody>
      </p:sp>
      <p:sp>
        <p:nvSpPr>
          <p:cNvPr id="7" name="TextBox 6">
            <a:extLst>
              <a:ext uri="{FF2B5EF4-FFF2-40B4-BE49-F238E27FC236}">
                <a16:creationId xmlns:a16="http://schemas.microsoft.com/office/drawing/2014/main" id="{82D59ED7-6B6E-6E9D-1F2F-B3A8173FAE58}"/>
              </a:ext>
            </a:extLst>
          </p:cNvPr>
          <p:cNvSpPr txBox="1"/>
          <p:nvPr/>
        </p:nvSpPr>
        <p:spPr>
          <a:xfrm>
            <a:off x="-22099" y="451938"/>
            <a:ext cx="4711439" cy="144655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1100" b="1">
                <a:latin typeface="Arial"/>
                <a:ea typeface="+mn-lt"/>
                <a:cs typeface="+mn-lt"/>
              </a:rPr>
              <a:t>ICD-11 Chapter 6</a:t>
            </a:r>
            <a:r>
              <a:rPr lang="en-GB" sz="1100" dirty="0">
                <a:latin typeface="Arial"/>
                <a:ea typeface="+mn-lt"/>
                <a:cs typeface="+mn-lt"/>
              </a:rPr>
              <a:t> outlines the diagnostic criteria for mental, behavioural, and neurodevelopmental disorders, including conditions such as depression, anxiety, schizophrenia, and autism (World Health Organization, 2019).</a:t>
            </a:r>
          </a:p>
          <a:p>
            <a:pPr marL="285750" indent="-285750">
              <a:buFont typeface="Arial" panose="020B0604020202020204" pitchFamily="34" charset="0"/>
              <a:buChar char="•"/>
            </a:pPr>
            <a:r>
              <a:rPr lang="en-GB" sz="1100" b="1">
                <a:latin typeface="Arial"/>
                <a:ea typeface="+mn-lt"/>
                <a:cs typeface="+mn-lt"/>
              </a:rPr>
              <a:t>Depression</a:t>
            </a:r>
            <a:r>
              <a:rPr lang="en-GB" sz="1100" dirty="0">
                <a:latin typeface="Arial"/>
                <a:ea typeface="+mn-lt"/>
                <a:cs typeface="+mn-lt"/>
              </a:rPr>
              <a:t> is classified in ICD-11 as a mood disorder, including mild, moderate, and severe depressive episodes, as well as recurrent depressive disorder, helping clinicians diagnose and manage symptoms effectively (World Health Organization, 2019).</a:t>
            </a:r>
            <a:endParaRPr lang="en-GB" sz="1100">
              <a:latin typeface="Arial"/>
              <a:cs typeface="Arial"/>
            </a:endParaRPr>
          </a:p>
        </p:txBody>
      </p:sp>
      <p:sp>
        <p:nvSpPr>
          <p:cNvPr id="8" name="Rectangle: Rounded Corners 7">
            <a:extLst>
              <a:ext uri="{FF2B5EF4-FFF2-40B4-BE49-F238E27FC236}">
                <a16:creationId xmlns:a16="http://schemas.microsoft.com/office/drawing/2014/main" id="{7B5FEFA3-EC34-E5BA-4E1E-0DC9A73332EA}"/>
              </a:ext>
            </a:extLst>
          </p:cNvPr>
          <p:cNvSpPr/>
          <p:nvPr/>
        </p:nvSpPr>
        <p:spPr>
          <a:xfrm>
            <a:off x="232180" y="2001122"/>
            <a:ext cx="3064267" cy="293656"/>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HISTORY OF TREAMENT </a:t>
            </a:r>
          </a:p>
        </p:txBody>
      </p:sp>
      <p:sp>
        <p:nvSpPr>
          <p:cNvPr id="9" name="Rectangle 8">
            <a:extLst>
              <a:ext uri="{FF2B5EF4-FFF2-40B4-BE49-F238E27FC236}">
                <a16:creationId xmlns:a16="http://schemas.microsoft.com/office/drawing/2014/main" id="{CD8EEE54-ED8B-19A4-3451-694621814EBF}"/>
              </a:ext>
            </a:extLst>
          </p:cNvPr>
          <p:cNvSpPr/>
          <p:nvPr/>
        </p:nvSpPr>
        <p:spPr>
          <a:xfrm>
            <a:off x="-12535" y="2317492"/>
            <a:ext cx="4697530" cy="267785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171450" indent="-171450" algn="ctr">
              <a:buFont typeface="Arial"/>
              <a:buChar char="•"/>
            </a:pPr>
            <a:r>
              <a:rPr lang="en-GB" sz="1100" dirty="0">
                <a:solidFill>
                  <a:schemeClr val="tx1"/>
                </a:solidFill>
                <a:latin typeface="Arial"/>
                <a:ea typeface="+mn-lt"/>
                <a:cs typeface="+mn-lt"/>
              </a:rPr>
              <a:t>Historically, treatments for depression were limited and often extreme or poorly understood. In the 18th and 19th centuries, approaches included </a:t>
            </a:r>
            <a:r>
              <a:rPr lang="en-GB" sz="1100" b="1" dirty="0">
                <a:solidFill>
                  <a:schemeClr val="tx1"/>
                </a:solidFill>
                <a:latin typeface="Arial"/>
                <a:ea typeface="+mn-lt"/>
                <a:cs typeface="+mn-lt"/>
              </a:rPr>
              <a:t>herbal remedies, bloodletting, and confinement in asylums</a:t>
            </a:r>
            <a:endParaRPr lang="en-GB" sz="1100" dirty="0">
              <a:solidFill>
                <a:schemeClr val="tx1"/>
              </a:solidFill>
              <a:latin typeface="Arial"/>
              <a:ea typeface="+mn-lt"/>
              <a:cs typeface="Arial"/>
            </a:endParaRPr>
          </a:p>
          <a:p>
            <a:pPr marL="171450" indent="-171450" algn="ctr">
              <a:buFont typeface="Arial"/>
              <a:buChar char="•"/>
            </a:pPr>
            <a:r>
              <a:rPr lang="en-GB" sz="1100" dirty="0">
                <a:solidFill>
                  <a:schemeClr val="tx1"/>
                </a:solidFill>
                <a:latin typeface="Arial"/>
                <a:ea typeface="+mn-lt"/>
                <a:cs typeface="Arial"/>
              </a:rPr>
              <a:t>In</a:t>
            </a:r>
            <a:r>
              <a:rPr lang="en-GB" sz="1100" dirty="0">
                <a:solidFill>
                  <a:schemeClr val="tx1"/>
                </a:solidFill>
                <a:latin typeface="Arial"/>
                <a:cs typeface="Arial"/>
              </a:rPr>
              <a:t> the early 20th century, </a:t>
            </a:r>
            <a:r>
              <a:rPr lang="en-GB" sz="1100" dirty="0" err="1">
                <a:solidFill>
                  <a:schemeClr val="tx1"/>
                </a:solidFill>
                <a:latin typeface="Arial"/>
                <a:cs typeface="Arial"/>
              </a:rPr>
              <a:t>electocovulsive</a:t>
            </a:r>
            <a:r>
              <a:rPr lang="en-GB" sz="1100" dirty="0">
                <a:solidFill>
                  <a:schemeClr val="tx1"/>
                </a:solidFill>
                <a:latin typeface="Arial"/>
                <a:cs typeface="Arial"/>
              </a:rPr>
              <a:t> therapy (ECT) and Lobotomies were introduced without a full understanding of the severe side effects </a:t>
            </a:r>
          </a:p>
          <a:p>
            <a:pPr marL="285750" indent="-285750" algn="ctr">
              <a:buFont typeface="Arial"/>
              <a:buChar char="•"/>
            </a:pPr>
            <a:endParaRPr lang="en-GB" sz="1100" dirty="0">
              <a:solidFill>
                <a:schemeClr val="tx1"/>
              </a:solidFill>
              <a:latin typeface="Arial"/>
              <a:cs typeface="Arial"/>
            </a:endParaRPr>
          </a:p>
          <a:p>
            <a:pPr marL="285750" indent="-285750" algn="ctr">
              <a:buFont typeface="Arial"/>
              <a:buChar char="•"/>
            </a:pPr>
            <a:r>
              <a:rPr lang="en-GB" sz="1100" dirty="0">
                <a:solidFill>
                  <a:schemeClr val="tx1"/>
                </a:solidFill>
                <a:latin typeface="Arial"/>
                <a:cs typeface="Arial"/>
              </a:rPr>
              <a:t>In the Mid 20th century , a medical progressed, a </a:t>
            </a:r>
            <a:r>
              <a:rPr lang="en-GB" sz="1100" err="1">
                <a:solidFill>
                  <a:schemeClr val="tx1"/>
                </a:solidFill>
                <a:latin typeface="Arial"/>
                <a:cs typeface="Arial"/>
              </a:rPr>
              <a:t>developemt</a:t>
            </a:r>
            <a:r>
              <a:rPr lang="en-GB" sz="1100" dirty="0">
                <a:solidFill>
                  <a:schemeClr val="tx1"/>
                </a:solidFill>
                <a:latin typeface="Arial"/>
                <a:cs typeface="Arial"/>
              </a:rPr>
              <a:t> of the anti-depression medication, such as Monoamine oxidase inhibitors ( MAOIs) and tricyclic anti-depression (TCAs), which then </a:t>
            </a:r>
          </a:p>
          <a:p>
            <a:pPr algn="ctr"/>
            <a:endParaRPr lang="en-GB" sz="1100" dirty="0">
              <a:solidFill>
                <a:schemeClr val="tx1"/>
              </a:solidFill>
              <a:latin typeface="Arial"/>
              <a:cs typeface="Arial"/>
            </a:endParaRPr>
          </a:p>
        </p:txBody>
      </p:sp>
      <p:sp>
        <p:nvSpPr>
          <p:cNvPr id="11" name="TextBox 10">
            <a:extLst>
              <a:ext uri="{FF2B5EF4-FFF2-40B4-BE49-F238E27FC236}">
                <a16:creationId xmlns:a16="http://schemas.microsoft.com/office/drawing/2014/main" id="{415F94BA-58AF-0150-4AF0-612D3D8AF01D}"/>
              </a:ext>
            </a:extLst>
          </p:cNvPr>
          <p:cNvSpPr txBox="1"/>
          <p:nvPr/>
        </p:nvSpPr>
        <p:spPr>
          <a:xfrm>
            <a:off x="-2794" y="5439283"/>
            <a:ext cx="4723100" cy="95410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b="1" dirty="0">
              <a:latin typeface="Arial"/>
              <a:cs typeface="Arial"/>
            </a:endParaRPr>
          </a:p>
          <a:p>
            <a:pPr marL="171450" indent="-171450">
              <a:buFont typeface="Arial"/>
              <a:buChar char="•"/>
            </a:pPr>
            <a:r>
              <a:rPr lang="en-GB" sz="1100" dirty="0">
                <a:latin typeface="Arial"/>
                <a:ea typeface="+mn-lt"/>
                <a:cs typeface="+mn-lt"/>
              </a:rPr>
              <a:t>Physical Health Effects</a:t>
            </a:r>
          </a:p>
          <a:p>
            <a:pPr marL="171450" indent="-171450">
              <a:buFont typeface="Arial"/>
              <a:buChar char="•"/>
            </a:pPr>
            <a:r>
              <a:rPr lang="en-GB" sz="1100" dirty="0">
                <a:latin typeface="Arial"/>
                <a:ea typeface="+mn-lt"/>
                <a:cs typeface="+mn-lt"/>
              </a:rPr>
              <a:t>Cognitive and Emotional Impact</a:t>
            </a:r>
            <a:endParaRPr lang="en-GB" sz="1100">
              <a:latin typeface="Arial"/>
              <a:cs typeface="Arial"/>
            </a:endParaRPr>
          </a:p>
          <a:p>
            <a:pPr marL="171450" indent="-171450">
              <a:buFont typeface="Arial"/>
              <a:buChar char="•"/>
            </a:pPr>
            <a:r>
              <a:rPr lang="en-GB" sz="1100" dirty="0">
                <a:latin typeface="Arial"/>
                <a:ea typeface="+mn-lt"/>
                <a:cs typeface="+mn-lt"/>
              </a:rPr>
              <a:t>Social and Relationship Effects</a:t>
            </a:r>
            <a:endParaRPr lang="en-GB" sz="1100">
              <a:latin typeface="Arial"/>
              <a:cs typeface="Arial"/>
            </a:endParaRPr>
          </a:p>
          <a:p>
            <a:pPr marL="171450" indent="-171450">
              <a:buFont typeface="Arial"/>
              <a:buChar char="•"/>
            </a:pPr>
            <a:r>
              <a:rPr lang="en-GB" sz="1100" dirty="0">
                <a:latin typeface="Arial"/>
                <a:ea typeface="+mn-lt"/>
                <a:cs typeface="+mn-lt"/>
              </a:rPr>
              <a:t>Increased Risk of Substance Misuse and Suicide</a:t>
            </a:r>
            <a:endParaRPr lang="en-GB" sz="1100">
              <a:latin typeface="Arial"/>
              <a:cs typeface="Arial"/>
            </a:endParaRPr>
          </a:p>
        </p:txBody>
      </p:sp>
      <p:sp>
        <p:nvSpPr>
          <p:cNvPr id="14" name="TextBox 13">
            <a:extLst>
              <a:ext uri="{FF2B5EF4-FFF2-40B4-BE49-F238E27FC236}">
                <a16:creationId xmlns:a16="http://schemas.microsoft.com/office/drawing/2014/main" id="{2D52DFE9-105C-3495-5623-26EE9829D3B7}"/>
              </a:ext>
            </a:extLst>
          </p:cNvPr>
          <p:cNvSpPr txBox="1"/>
          <p:nvPr/>
        </p:nvSpPr>
        <p:spPr>
          <a:xfrm>
            <a:off x="8898266" y="2284"/>
            <a:ext cx="2552832" cy="369332"/>
          </a:xfrm>
          <a:prstGeom prst="rect">
            <a:avLst/>
          </a:prstGeom>
          <a:solidFill>
            <a:schemeClr val="accent3">
              <a:lumMod val="40000"/>
              <a:lumOff val="6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rPr>
              <a:t>Morden treatment</a:t>
            </a:r>
          </a:p>
        </p:txBody>
      </p:sp>
      <p:sp>
        <p:nvSpPr>
          <p:cNvPr id="16" name="Rectangle: Rounded Corners 15">
            <a:extLst>
              <a:ext uri="{FF2B5EF4-FFF2-40B4-BE49-F238E27FC236}">
                <a16:creationId xmlns:a16="http://schemas.microsoft.com/office/drawing/2014/main" id="{DBBBBCFC-655A-CE6A-D519-580FC831C899}"/>
              </a:ext>
            </a:extLst>
          </p:cNvPr>
          <p:cNvSpPr/>
          <p:nvPr/>
        </p:nvSpPr>
        <p:spPr>
          <a:xfrm>
            <a:off x="7726821" y="2297655"/>
            <a:ext cx="3938344" cy="314997"/>
          </a:xfrm>
          <a:prstGeom prst="roundRect">
            <a:avLst/>
          </a:prstGeom>
          <a:solidFill>
            <a:schemeClr val="accent6">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Social, Political &amp; cultural context </a:t>
            </a:r>
          </a:p>
        </p:txBody>
      </p:sp>
      <p:sp>
        <p:nvSpPr>
          <p:cNvPr id="18" name="Rectangle 17">
            <a:extLst>
              <a:ext uri="{FF2B5EF4-FFF2-40B4-BE49-F238E27FC236}">
                <a16:creationId xmlns:a16="http://schemas.microsoft.com/office/drawing/2014/main" id="{EDF52C1C-67C8-E2B5-8AB8-603D2F8EC6EB}"/>
              </a:ext>
            </a:extLst>
          </p:cNvPr>
          <p:cNvSpPr/>
          <p:nvPr/>
        </p:nvSpPr>
        <p:spPr>
          <a:xfrm>
            <a:off x="7460452" y="2618356"/>
            <a:ext cx="4706290" cy="328852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1100" b="1" dirty="0">
                <a:solidFill>
                  <a:schemeClr val="tx1"/>
                </a:solidFill>
                <a:latin typeface="Arial"/>
                <a:ea typeface="+mn-lt"/>
                <a:cs typeface="+mn-lt"/>
              </a:rPr>
              <a:t>Social context:</a:t>
            </a:r>
            <a:r>
              <a:rPr lang="en-GB" sz="1100" dirty="0">
                <a:solidFill>
                  <a:schemeClr val="tx1"/>
                </a:solidFill>
                <a:latin typeface="Arial"/>
                <a:ea typeface="+mn-lt"/>
                <a:cs typeface="+mn-lt"/>
              </a:rPr>
              <a:t> Social factors such as family relationships, social support, work stress, and life events (e.g., loss of a loved one, unemployment) can influence the onset, severity, and course of depression. Isolation or lack of community support often increases vulnerability.</a:t>
            </a:r>
            <a:endParaRPr lang="en-GB" sz="1100" b="1">
              <a:solidFill>
                <a:schemeClr val="tx1"/>
              </a:solidFill>
              <a:latin typeface="Arial"/>
              <a:cs typeface="Arial"/>
            </a:endParaRPr>
          </a:p>
          <a:p>
            <a:pPr marL="285750" indent="-285750" algn="ctr">
              <a:buFont typeface="Arial"/>
              <a:buChar char="•"/>
            </a:pPr>
            <a:r>
              <a:rPr lang="en-GB" sz="1100" b="1" dirty="0">
                <a:solidFill>
                  <a:schemeClr val="tx1"/>
                </a:solidFill>
                <a:latin typeface="Arial"/>
                <a:ea typeface="+mn-lt"/>
                <a:cs typeface="+mn-lt"/>
              </a:rPr>
              <a:t>Political context:</a:t>
            </a:r>
            <a:r>
              <a:rPr lang="en-GB" sz="1100" dirty="0">
                <a:solidFill>
                  <a:schemeClr val="tx1"/>
                </a:solidFill>
                <a:latin typeface="Arial"/>
                <a:ea typeface="+mn-lt"/>
                <a:cs typeface="+mn-lt"/>
              </a:rPr>
              <a:t> Political and economic environments impact mental health. Poverty, inequality, war, displacement, and lack of access to healthcare services increase the risk of depression. Government policies on healthcare funding, social welfare, and mental health services determine the availability and quality of treatment.</a:t>
            </a:r>
            <a:endParaRPr lang="en-GB" sz="1100">
              <a:solidFill>
                <a:schemeClr val="tx1"/>
              </a:solidFill>
              <a:latin typeface="Arial"/>
              <a:cs typeface="Arial"/>
            </a:endParaRPr>
          </a:p>
          <a:p>
            <a:pPr marL="285750" indent="-285750" algn="ctr">
              <a:buFont typeface="Arial"/>
              <a:buChar char="•"/>
            </a:pPr>
            <a:r>
              <a:rPr lang="en-GB" sz="1100" dirty="0">
                <a:solidFill>
                  <a:schemeClr val="tx1"/>
                </a:solidFill>
                <a:latin typeface="Arial"/>
                <a:ea typeface="+mn-lt"/>
                <a:cs typeface="+mn-lt"/>
              </a:rPr>
              <a:t>Culture: Some </a:t>
            </a:r>
            <a:r>
              <a:rPr lang="en-GB" sz="1100" b="1" dirty="0">
                <a:solidFill>
                  <a:schemeClr val="tx1"/>
                </a:solidFill>
                <a:latin typeface="Arial"/>
                <a:ea typeface="+mn-lt"/>
                <a:cs typeface="+mn-lt"/>
              </a:rPr>
              <a:t>cultures</a:t>
            </a:r>
            <a:r>
              <a:rPr lang="en-GB" sz="1100" dirty="0">
                <a:solidFill>
                  <a:schemeClr val="tx1"/>
                </a:solidFill>
                <a:latin typeface="Arial"/>
                <a:ea typeface="+mn-lt"/>
                <a:cs typeface="+mn-lt"/>
              </a:rPr>
              <a:t> view depression as a personal weakness, spiritual imbalance, or a family shame rather than a medical condition, which can discourage individuals from seeking support.</a:t>
            </a:r>
            <a:endParaRPr lang="en-GB" sz="1100">
              <a:solidFill>
                <a:schemeClr val="tx1"/>
              </a:solidFill>
              <a:latin typeface="Arial"/>
              <a:cs typeface="Arial"/>
            </a:endParaRPr>
          </a:p>
          <a:p>
            <a:pPr algn="ctr"/>
            <a:endParaRPr lang="en-GB" b="1" dirty="0">
              <a:solidFill>
                <a:schemeClr val="tx1"/>
              </a:solidFill>
            </a:endParaRPr>
          </a:p>
          <a:p>
            <a:pPr algn="ctr"/>
            <a:endParaRPr lang="en-GB" b="1" dirty="0">
              <a:solidFill>
                <a:schemeClr val="tx1"/>
              </a:solidFill>
            </a:endParaRPr>
          </a:p>
        </p:txBody>
      </p:sp>
      <p:sp>
        <p:nvSpPr>
          <p:cNvPr id="19" name="Rectangle 18">
            <a:extLst>
              <a:ext uri="{FF2B5EF4-FFF2-40B4-BE49-F238E27FC236}">
                <a16:creationId xmlns:a16="http://schemas.microsoft.com/office/drawing/2014/main" id="{4BAE536E-B3B6-18EA-4303-1764D75F4BEE}"/>
              </a:ext>
            </a:extLst>
          </p:cNvPr>
          <p:cNvSpPr/>
          <p:nvPr/>
        </p:nvSpPr>
        <p:spPr>
          <a:xfrm>
            <a:off x="7545752" y="5436304"/>
            <a:ext cx="4319983" cy="405750"/>
          </a:xfrm>
          <a:prstGeom prst="rect">
            <a:avLst/>
          </a:pr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Recommendations</a:t>
            </a:r>
          </a:p>
        </p:txBody>
      </p:sp>
      <p:sp>
        <p:nvSpPr>
          <p:cNvPr id="10" name="Rectangle 9">
            <a:extLst>
              <a:ext uri="{FF2B5EF4-FFF2-40B4-BE49-F238E27FC236}">
                <a16:creationId xmlns:a16="http://schemas.microsoft.com/office/drawing/2014/main" id="{EC0E81D9-E463-BA86-8AFA-C022A120B0FC}"/>
              </a:ext>
            </a:extLst>
          </p:cNvPr>
          <p:cNvSpPr/>
          <p:nvPr/>
        </p:nvSpPr>
        <p:spPr>
          <a:xfrm>
            <a:off x="21860" y="4994862"/>
            <a:ext cx="4689492" cy="383664"/>
          </a:xfrm>
          <a:prstGeom prst="rect">
            <a:avLst/>
          </a:prstGeom>
          <a:solidFill>
            <a:schemeClr val="accent5">
              <a:lumMod val="40000"/>
              <a:lumOff val="60000"/>
            </a:schemeClr>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Impact of depression </a:t>
            </a:r>
          </a:p>
        </p:txBody>
      </p:sp>
      <p:sp>
        <p:nvSpPr>
          <p:cNvPr id="20" name="TextBox 19">
            <a:extLst>
              <a:ext uri="{FF2B5EF4-FFF2-40B4-BE49-F238E27FC236}">
                <a16:creationId xmlns:a16="http://schemas.microsoft.com/office/drawing/2014/main" id="{4D70B4FA-02BD-EB92-3B4A-84C99C905DE5}"/>
              </a:ext>
            </a:extLst>
          </p:cNvPr>
          <p:cNvSpPr txBox="1"/>
          <p:nvPr/>
        </p:nvSpPr>
        <p:spPr>
          <a:xfrm>
            <a:off x="7490791" y="5849475"/>
            <a:ext cx="4558707" cy="93871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100" dirty="0">
                <a:latin typeface="Arial"/>
                <a:ea typeface="+mn-lt"/>
                <a:cs typeface="+mn-lt"/>
              </a:rPr>
              <a:t>Increase Public Mental Health Awareness and Anti-Stigma Campaigns.</a:t>
            </a:r>
            <a:endParaRPr lang="en-GB" sz="1100">
              <a:latin typeface="Arial"/>
              <a:cs typeface="Arial"/>
            </a:endParaRPr>
          </a:p>
          <a:p>
            <a:pPr marL="171450" indent="-171450">
              <a:buFont typeface="Arial"/>
              <a:buChar char="•"/>
            </a:pPr>
            <a:r>
              <a:rPr lang="en-GB" sz="1100" dirty="0">
                <a:latin typeface="Arial"/>
                <a:ea typeface="+mn-lt"/>
                <a:cs typeface="+mn-lt"/>
              </a:rPr>
              <a:t>Improve Access to Mental Health Services</a:t>
            </a:r>
            <a:endParaRPr lang="en-GB" sz="1100">
              <a:latin typeface="Arial"/>
              <a:cs typeface="Arial"/>
            </a:endParaRPr>
          </a:p>
          <a:p>
            <a:pPr marL="171450" indent="-171450">
              <a:buFont typeface="Arial"/>
              <a:buChar char="•"/>
            </a:pPr>
            <a:r>
              <a:rPr lang="en-GB" sz="1100" dirty="0">
                <a:latin typeface="Arial"/>
                <a:ea typeface="+mn-lt"/>
                <a:cs typeface="+mn-lt"/>
              </a:rPr>
              <a:t>Strengthen Mental Health Support in Education and Workplaces</a:t>
            </a:r>
            <a:endParaRPr lang="en-GB" sz="1100">
              <a:latin typeface="Arial"/>
              <a:cs typeface="Arial"/>
            </a:endParaRPr>
          </a:p>
          <a:p>
            <a:pPr marL="171450" indent="-171450">
              <a:buFont typeface="Arial"/>
              <a:buChar char="•"/>
            </a:pPr>
            <a:r>
              <a:rPr lang="en-GB" sz="1100" dirty="0">
                <a:latin typeface="Arial"/>
                <a:ea typeface="+mn-lt"/>
                <a:cs typeface="+mn-lt"/>
              </a:rPr>
              <a:t>Enhance Use of Digital Mental Health Tools</a:t>
            </a:r>
            <a:endParaRPr lang="en-GB" sz="1100" dirty="0">
              <a:latin typeface="Arial"/>
            </a:endParaRPr>
          </a:p>
        </p:txBody>
      </p:sp>
      <p:sp>
        <p:nvSpPr>
          <p:cNvPr id="29" name="TextBox 28">
            <a:extLst>
              <a:ext uri="{FF2B5EF4-FFF2-40B4-BE49-F238E27FC236}">
                <a16:creationId xmlns:a16="http://schemas.microsoft.com/office/drawing/2014/main" id="{ABFEC324-BF25-8CF6-D767-8E8553F1900C}"/>
              </a:ext>
            </a:extLst>
          </p:cNvPr>
          <p:cNvSpPr txBox="1"/>
          <p:nvPr/>
        </p:nvSpPr>
        <p:spPr>
          <a:xfrm>
            <a:off x="4715003" y="3686169"/>
            <a:ext cx="2762087" cy="1661993"/>
          </a:xfrm>
          <a:prstGeom prst="rect">
            <a:avLst/>
          </a:prstGeom>
          <a:solidFill>
            <a:schemeClr val="accent4">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lumMod val="20000"/>
                    <a:lumOff val="80000"/>
                  </a:schemeClr>
                </a:solidFill>
                <a:latin typeface="Roboto"/>
                <a:ea typeface="Roboto"/>
                <a:cs typeface="Roboto"/>
              </a:rPr>
              <a:t>5.7%</a:t>
            </a:r>
            <a:r>
              <a:rPr lang="en-US" sz="1200" b="1" dirty="0">
                <a:solidFill>
                  <a:srgbClr val="ED518F"/>
                </a:solidFill>
                <a:latin typeface="Roboto"/>
                <a:ea typeface="Roboto"/>
                <a:cs typeface="Roboto"/>
              </a:rPr>
              <a:t>Globally, an estimated 5.7% of adults suffer from depression. This statistic indicates that approximately 4.6% of men and 6.7% women are affected by this condition</a:t>
            </a:r>
            <a:endParaRPr lang="en-GB" sz="1200" b="1">
              <a:solidFill>
                <a:srgbClr val="ED518F"/>
              </a:solidFill>
            </a:endParaRPr>
          </a:p>
          <a:p>
            <a:endParaRPr lang="en-US" sz="1200" b="1" dirty="0">
              <a:solidFill>
                <a:srgbClr val="ED518F"/>
              </a:solidFill>
              <a:latin typeface="Roboto"/>
              <a:ea typeface="Roboto"/>
              <a:cs typeface="Roboto"/>
            </a:endParaRPr>
          </a:p>
          <a:p>
            <a:pPr algn="ctr"/>
            <a:endParaRPr lang="en-GB" dirty="0">
              <a:solidFill>
                <a:srgbClr val="ED518F"/>
              </a:solidFill>
              <a:latin typeface="Aptos"/>
              <a:ea typeface="Roboto"/>
              <a:cs typeface="Roboto"/>
            </a:endParaRPr>
          </a:p>
        </p:txBody>
      </p:sp>
      <p:pic>
        <p:nvPicPr>
          <p:cNvPr id="3" name="Picture 2" descr="A person holding her face&#10;&#10;AI-generated content may be incorrect.">
            <a:extLst>
              <a:ext uri="{FF2B5EF4-FFF2-40B4-BE49-F238E27FC236}">
                <a16:creationId xmlns:a16="http://schemas.microsoft.com/office/drawing/2014/main" id="{1D36DEC7-7D1C-4469-2A73-B4F0F4DD175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757745" y="263610"/>
            <a:ext cx="2725311" cy="1729380"/>
          </a:xfrm>
          <a:prstGeom prst="rect">
            <a:avLst/>
          </a:prstGeom>
        </p:spPr>
      </p:pic>
      <p:pic>
        <p:nvPicPr>
          <p:cNvPr id="12" name="Picture 11" descr="A white background with red text&#10;&#10;AI-generated content may be incorrect.">
            <a:extLst>
              <a:ext uri="{FF2B5EF4-FFF2-40B4-BE49-F238E27FC236}">
                <a16:creationId xmlns:a16="http://schemas.microsoft.com/office/drawing/2014/main" id="{95BD7870-F0C1-CA33-5FF6-CF657A35A07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698403" y="1984456"/>
            <a:ext cx="2759679" cy="1701171"/>
          </a:xfrm>
          <a:prstGeom prst="rect">
            <a:avLst/>
          </a:prstGeom>
        </p:spPr>
      </p:pic>
      <p:pic>
        <p:nvPicPr>
          <p:cNvPr id="17" name="Picture 16" descr="A blackboard with red text&#10;&#10;AI-generated content may be incorrect.">
            <a:extLst>
              <a:ext uri="{FF2B5EF4-FFF2-40B4-BE49-F238E27FC236}">
                <a16:creationId xmlns:a16="http://schemas.microsoft.com/office/drawing/2014/main" id="{57095240-32EB-6995-C711-F523CC4E332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650647" y="5348175"/>
            <a:ext cx="2758930" cy="1519378"/>
          </a:xfrm>
          <a:prstGeom prst="rect">
            <a:avLst/>
          </a:prstGeom>
        </p:spPr>
      </p:pic>
    </p:spTree>
    <p:extLst>
      <p:ext uri="{BB962C8B-B14F-4D97-AF65-F5344CB8AC3E}">
        <p14:creationId xmlns:p14="http://schemas.microsoft.com/office/powerpoint/2010/main" val="4147563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8D16F-81E0-ECCA-DE74-B6165E51615C}"/>
              </a:ext>
            </a:extLst>
          </p:cNvPr>
          <p:cNvSpPr>
            <a:spLocks noGrp="1"/>
          </p:cNvSpPr>
          <p:nvPr>
            <p:ph type="title"/>
          </p:nvPr>
        </p:nvSpPr>
        <p:spPr/>
        <p:txBody>
          <a:bodyPr/>
          <a:lstStyle/>
          <a:p>
            <a:r>
              <a:rPr lang="en-GB" dirty="0">
                <a:latin typeface="Arial"/>
                <a:cs typeface="Arial"/>
              </a:rPr>
              <a:t>References </a:t>
            </a:r>
          </a:p>
        </p:txBody>
      </p:sp>
      <p:sp>
        <p:nvSpPr>
          <p:cNvPr id="3" name="Content Placeholder 2">
            <a:extLst>
              <a:ext uri="{FF2B5EF4-FFF2-40B4-BE49-F238E27FC236}">
                <a16:creationId xmlns:a16="http://schemas.microsoft.com/office/drawing/2014/main" id="{32B74BC1-234C-4EC1-F3DC-CEE638FB0346}"/>
              </a:ext>
            </a:extLst>
          </p:cNvPr>
          <p:cNvSpPr>
            <a:spLocks noGrp="1"/>
          </p:cNvSpPr>
          <p:nvPr>
            <p:ph idx="1"/>
          </p:nvPr>
        </p:nvSpPr>
        <p:spPr>
          <a:xfrm>
            <a:off x="437593" y="1334533"/>
            <a:ext cx="10828633" cy="4974827"/>
          </a:xfrm>
        </p:spPr>
        <p:txBody>
          <a:bodyPr vert="horz" lIns="91440" tIns="45720" rIns="91440" bIns="45720" rtlCol="0" anchor="t">
            <a:normAutofit/>
          </a:bodyPr>
          <a:lstStyle/>
          <a:p>
            <a:r>
              <a:rPr lang="en-GB" sz="1200" dirty="0">
                <a:latin typeface="Arial"/>
                <a:ea typeface="+mn-lt"/>
                <a:cs typeface="+mn-lt"/>
              </a:rPr>
              <a:t>NHS (2024) </a:t>
            </a:r>
            <a:r>
              <a:rPr lang="en-GB" sz="1200" i="1" dirty="0">
                <a:latin typeface="Arial"/>
                <a:ea typeface="+mn-lt"/>
                <a:cs typeface="+mn-lt"/>
              </a:rPr>
              <a:t>Depression: Treatment</a:t>
            </a:r>
            <a:r>
              <a:rPr lang="en-GB" sz="1200" dirty="0">
                <a:latin typeface="Arial"/>
                <a:ea typeface="+mn-lt"/>
                <a:cs typeface="+mn-lt"/>
              </a:rPr>
              <a:t>. Available at: </a:t>
            </a:r>
            <a:r>
              <a:rPr lang="en-GB" sz="1200" dirty="0">
                <a:latin typeface="Arial"/>
                <a:ea typeface="+mn-lt"/>
                <a:cs typeface="+mn-lt"/>
                <a:hlinkClick r:id="rId2"/>
              </a:rPr>
              <a:t>https://www.nhs.uk/mental-health/conditions/depression/treatment/</a:t>
            </a:r>
            <a:r>
              <a:rPr lang="en-GB" sz="1200" dirty="0">
                <a:latin typeface="Arial"/>
                <a:ea typeface="+mn-lt"/>
                <a:cs typeface="+mn-lt"/>
              </a:rPr>
              <a:t> (Accessed: 31 October 2025).</a:t>
            </a:r>
          </a:p>
          <a:p>
            <a:r>
              <a:rPr lang="en-GB" sz="1200" dirty="0">
                <a:latin typeface="Arial"/>
                <a:ea typeface="+mn-lt"/>
                <a:cs typeface="+mn-lt"/>
              </a:rPr>
              <a:t>World Health Organization (2019) </a:t>
            </a:r>
            <a:r>
              <a:rPr lang="en-GB" sz="1200" i="1" dirty="0">
                <a:latin typeface="Arial"/>
                <a:ea typeface="+mn-lt"/>
                <a:cs typeface="+mn-lt"/>
              </a:rPr>
              <a:t>International Classification of Diseases 11th Revision (ICD-11): Chapter 06 – Mental, behavioural or neurodevelopmental disorders</a:t>
            </a:r>
            <a:r>
              <a:rPr lang="en-GB" sz="1200" dirty="0">
                <a:latin typeface="Arial"/>
                <a:ea typeface="+mn-lt"/>
                <a:cs typeface="+mn-lt"/>
              </a:rPr>
              <a:t>. Available at: </a:t>
            </a:r>
            <a:r>
              <a:rPr lang="en-GB" sz="1200" dirty="0">
                <a:latin typeface="Arial"/>
                <a:ea typeface="+mn-lt"/>
                <a:cs typeface="+mn-lt"/>
                <a:hlinkClick r:id="rId3"/>
              </a:rPr>
              <a:t>https://icd.who.int/browse11</a:t>
            </a:r>
            <a:r>
              <a:rPr lang="en-GB" sz="1200" dirty="0">
                <a:latin typeface="Arial"/>
                <a:ea typeface="+mn-lt"/>
                <a:cs typeface="+mn-lt"/>
              </a:rPr>
              <a:t> (Accessed: 31 October 2025).</a:t>
            </a:r>
            <a:endParaRPr lang="en-GB" sz="1200">
              <a:latin typeface="Arial"/>
              <a:cs typeface="Arial"/>
            </a:endParaRPr>
          </a:p>
          <a:p>
            <a:r>
              <a:rPr lang="en-GB" sz="1200" dirty="0">
                <a:latin typeface="Arial"/>
                <a:ea typeface="+mn-lt"/>
                <a:cs typeface="+mn-lt"/>
              </a:rPr>
              <a:t>Hirschfeld, R.M.A. (2012) ‘Depression epidemiology and its treatment evolution’, </a:t>
            </a:r>
            <a:r>
              <a:rPr lang="en-GB" sz="1200" i="1" dirty="0">
                <a:latin typeface="Arial"/>
                <a:ea typeface="+mn-lt"/>
                <a:cs typeface="+mn-lt"/>
              </a:rPr>
              <a:t>Journal of Clinical Psychiatry</a:t>
            </a:r>
            <a:r>
              <a:rPr lang="en-GB" sz="1200" dirty="0">
                <a:latin typeface="Arial"/>
                <a:ea typeface="+mn-lt"/>
                <a:cs typeface="+mn-lt"/>
              </a:rPr>
              <a:t>, 73(10): e29. Available at: </a:t>
            </a:r>
            <a:r>
              <a:rPr lang="en-GB" sz="1200" dirty="0">
                <a:latin typeface="Arial"/>
                <a:ea typeface="+mn-lt"/>
                <a:cs typeface="+mn-lt"/>
                <a:hlinkClick r:id="rId4"/>
              </a:rPr>
              <a:t>https://www.psychiatrist.com/jcp/depression-epidemiology-treatment-evolution/</a:t>
            </a:r>
            <a:r>
              <a:rPr lang="en-GB" sz="1200" dirty="0">
                <a:latin typeface="Arial"/>
                <a:ea typeface="+mn-lt"/>
                <a:cs typeface="+mn-lt"/>
              </a:rPr>
              <a:t> (Accessed: 31 October 2025). </a:t>
            </a:r>
            <a:endParaRPr lang="en-GB" sz="1200">
              <a:latin typeface="Arial"/>
              <a:cs typeface="Arial"/>
            </a:endParaRPr>
          </a:p>
          <a:p>
            <a:r>
              <a:rPr lang="en-GB" sz="1200" err="1">
                <a:latin typeface="Arial"/>
                <a:ea typeface="+mn-lt"/>
                <a:cs typeface="+mn-lt"/>
              </a:rPr>
              <a:t>Serretti</a:t>
            </a:r>
            <a:r>
              <a:rPr lang="en-GB" sz="1200" dirty="0">
                <a:latin typeface="Arial"/>
                <a:ea typeface="+mn-lt"/>
                <a:cs typeface="+mn-lt"/>
              </a:rPr>
              <a:t>, A. and Mandelli, L. (2010) ‘The discovery of antidepressants: from melatonin to monoamine oxidase inhibitors’, </a:t>
            </a:r>
            <a:r>
              <a:rPr lang="en-GB" sz="1200" i="1" dirty="0">
                <a:latin typeface="Arial"/>
                <a:ea typeface="+mn-lt"/>
                <a:cs typeface="+mn-lt"/>
              </a:rPr>
              <a:t>Progress in Neuro-Psychopharmacology &amp; Biological Psychiatry</a:t>
            </a:r>
            <a:r>
              <a:rPr lang="en-GB" sz="1200" dirty="0">
                <a:latin typeface="Arial"/>
                <a:ea typeface="+mn-lt"/>
                <a:cs typeface="+mn-lt"/>
              </a:rPr>
              <a:t>, 34(1), pp. 1–12. Available at: </a:t>
            </a:r>
            <a:r>
              <a:rPr lang="en-GB" sz="1200" dirty="0">
                <a:latin typeface="Arial"/>
                <a:ea typeface="+mn-lt"/>
                <a:cs typeface="+mn-lt"/>
                <a:hlinkClick r:id="rId5"/>
              </a:rPr>
              <a:t>https://www.ncbi.nlm.nih.gov/pmc/articles/PMC4428540/</a:t>
            </a:r>
            <a:r>
              <a:rPr lang="en-GB" sz="1200" dirty="0">
                <a:latin typeface="Arial"/>
                <a:ea typeface="+mn-lt"/>
                <a:cs typeface="+mn-lt"/>
              </a:rPr>
              <a:t> (Accessed: 31 October 2025).</a:t>
            </a:r>
          </a:p>
          <a:p>
            <a:r>
              <a:rPr lang="en-GB" sz="1200" dirty="0">
                <a:latin typeface="Arial"/>
                <a:ea typeface="+mn-lt"/>
                <a:cs typeface="+mn-lt"/>
              </a:rPr>
              <a:t>Rock, P.L., </a:t>
            </a:r>
            <a:r>
              <a:rPr lang="en-GB" sz="1200" err="1">
                <a:latin typeface="Arial"/>
                <a:ea typeface="+mn-lt"/>
                <a:cs typeface="+mn-lt"/>
              </a:rPr>
              <a:t>Roiser</a:t>
            </a:r>
            <a:r>
              <a:rPr lang="en-GB" sz="1200" dirty="0">
                <a:latin typeface="Arial"/>
                <a:ea typeface="+mn-lt"/>
                <a:cs typeface="+mn-lt"/>
              </a:rPr>
              <a:t>, J.P., Riedel, W.J. and Blackwell, A.D. (2014) ‘Cognitive impairment in depression: A systematic review and meta-analysis’, </a:t>
            </a:r>
            <a:r>
              <a:rPr lang="en-GB" sz="1200" i="1" dirty="0">
                <a:latin typeface="Arial"/>
                <a:ea typeface="+mn-lt"/>
                <a:cs typeface="+mn-lt"/>
              </a:rPr>
              <a:t>Journal of Affective Disorders</a:t>
            </a:r>
            <a:r>
              <a:rPr lang="en-GB" sz="1200" dirty="0">
                <a:latin typeface="Arial"/>
                <a:ea typeface="+mn-lt"/>
                <a:cs typeface="+mn-lt"/>
              </a:rPr>
              <a:t>, 169, pp. 118–130.</a:t>
            </a:r>
          </a:p>
          <a:p>
            <a:r>
              <a:rPr lang="en-GB" sz="1200" dirty="0">
                <a:latin typeface="Arial"/>
                <a:ea typeface="+mn-lt"/>
                <a:cs typeface="+mn-lt"/>
              </a:rPr>
              <a:t>National Institute for Health and Care Excellence (NICE) (2022) </a:t>
            </a:r>
            <a:r>
              <a:rPr lang="en-GB" sz="1200" i="1" dirty="0">
                <a:latin typeface="Arial"/>
                <a:ea typeface="+mn-lt"/>
                <a:cs typeface="+mn-lt"/>
              </a:rPr>
              <a:t>Depression in adults: Treatment and management – Clinical guideline</a:t>
            </a:r>
            <a:r>
              <a:rPr lang="en-GB" sz="1200" dirty="0">
                <a:latin typeface="Arial"/>
                <a:ea typeface="+mn-lt"/>
                <a:cs typeface="+mn-lt"/>
              </a:rPr>
              <a:t>. London: NICE.</a:t>
            </a:r>
          </a:p>
          <a:p>
            <a:r>
              <a:rPr lang="en-GB" sz="1200" err="1">
                <a:latin typeface="Arial"/>
                <a:ea typeface="+mn-lt"/>
                <a:cs typeface="+mn-lt"/>
              </a:rPr>
              <a:t>Kirmayer</a:t>
            </a:r>
            <a:r>
              <a:rPr lang="en-GB" sz="1200" dirty="0">
                <a:latin typeface="Arial"/>
                <a:ea typeface="+mn-lt"/>
                <a:cs typeface="+mn-lt"/>
              </a:rPr>
              <a:t>, L.J. and Ryder, A.G. (2016) ‘Culture and depression’, in Gotlib, I.H. and Hammen, C.L. (eds.) </a:t>
            </a:r>
            <a:r>
              <a:rPr lang="en-GB" sz="1200" i="1" dirty="0">
                <a:latin typeface="Arial"/>
                <a:ea typeface="+mn-lt"/>
                <a:cs typeface="+mn-lt"/>
              </a:rPr>
              <a:t>Handbook of Depression</a:t>
            </a:r>
            <a:r>
              <a:rPr lang="en-GB" sz="1200" dirty="0">
                <a:latin typeface="Arial"/>
                <a:ea typeface="+mn-lt"/>
                <a:cs typeface="+mn-lt"/>
              </a:rPr>
              <a:t>. 3rd </a:t>
            </a:r>
            <a:r>
              <a:rPr lang="en-GB" sz="1200" err="1">
                <a:latin typeface="Arial"/>
                <a:ea typeface="+mn-lt"/>
                <a:cs typeface="+mn-lt"/>
              </a:rPr>
              <a:t>edn</a:t>
            </a:r>
            <a:r>
              <a:rPr lang="en-GB" sz="1200" dirty="0">
                <a:latin typeface="Arial"/>
                <a:ea typeface="+mn-lt"/>
                <a:cs typeface="+mn-lt"/>
              </a:rPr>
              <a:t>. New York: Guilford Press, pp. 643–666.</a:t>
            </a:r>
            <a:endParaRPr lang="en-GB" sz="1200">
              <a:latin typeface="Arial"/>
              <a:cs typeface="Arial"/>
            </a:endParaRPr>
          </a:p>
          <a:p>
            <a:r>
              <a:rPr lang="en-GB" sz="1200" dirty="0">
                <a:latin typeface="Arial"/>
                <a:ea typeface="+mn-lt"/>
                <a:cs typeface="+mn-lt"/>
              </a:rPr>
              <a:t>Mental Health Foundation (2023) </a:t>
            </a:r>
            <a:r>
              <a:rPr lang="en-GB" sz="1200" i="1" dirty="0">
                <a:latin typeface="Arial"/>
                <a:ea typeface="+mn-lt"/>
                <a:cs typeface="+mn-lt"/>
              </a:rPr>
              <a:t>Mental Health Statistics: UK and Worldwide</a:t>
            </a:r>
            <a:r>
              <a:rPr lang="en-GB" sz="1200" dirty="0">
                <a:latin typeface="Arial"/>
                <a:ea typeface="+mn-lt"/>
                <a:cs typeface="+mn-lt"/>
              </a:rPr>
              <a:t>. Available at: </a:t>
            </a:r>
            <a:r>
              <a:rPr lang="en-GB" sz="1200" dirty="0">
                <a:latin typeface="Arial"/>
                <a:ea typeface="+mn-lt"/>
                <a:cs typeface="+mn-lt"/>
                <a:hlinkClick r:id="rId6"/>
              </a:rPr>
              <a:t>https://www.mentalhealth.org.uk</a:t>
            </a:r>
            <a:r>
              <a:rPr lang="en-GB" sz="1200" dirty="0">
                <a:latin typeface="Arial"/>
                <a:ea typeface="+mn-lt"/>
                <a:cs typeface="+mn-lt"/>
              </a:rPr>
              <a:t> (Accessed: [30 October 2025]).</a:t>
            </a:r>
            <a:endParaRPr lang="en-GB" sz="1200" dirty="0">
              <a:latin typeface="Arial"/>
            </a:endParaRPr>
          </a:p>
          <a:p>
            <a:r>
              <a:rPr lang="en-GB" sz="1200" dirty="0">
                <a:latin typeface="Arial"/>
                <a:ea typeface="+mn-lt"/>
                <a:cs typeface="+mn-lt"/>
              </a:rPr>
              <a:t>Department of Health and Social Care (DHSC) (2023) </a:t>
            </a:r>
            <a:r>
              <a:rPr lang="en-GB" sz="1200" i="1" dirty="0">
                <a:latin typeface="Arial"/>
                <a:ea typeface="+mn-lt"/>
                <a:cs typeface="+mn-lt"/>
              </a:rPr>
              <a:t>Mental health and wellbeing plan – Policy paper</a:t>
            </a:r>
            <a:r>
              <a:rPr lang="en-GB" sz="1200" dirty="0">
                <a:latin typeface="Arial"/>
                <a:ea typeface="+mn-lt"/>
                <a:cs typeface="+mn-lt"/>
              </a:rPr>
              <a:t>. London: DHSC.</a:t>
            </a:r>
            <a:endParaRPr lang="en-GB" sz="1200" dirty="0">
              <a:latin typeface="Arial"/>
              <a:cs typeface="Arial"/>
            </a:endParaRPr>
          </a:p>
          <a:p>
            <a:endParaRPr lang="en-GB" sz="1200" dirty="0">
              <a:latin typeface="Neue Haas Grotesk Text Pro"/>
              <a:cs typeface="Arial"/>
            </a:endParaRPr>
          </a:p>
        </p:txBody>
      </p:sp>
    </p:spTree>
    <p:extLst>
      <p:ext uri="{BB962C8B-B14F-4D97-AF65-F5344CB8AC3E}">
        <p14:creationId xmlns:p14="http://schemas.microsoft.com/office/powerpoint/2010/main" val="3385674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75F606CD-540C-2489-A3F2-30C51C38CEC3}"/>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8417A94C-07C6-EEBF-1AA8-6E3C2EE6E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F445B77A-35A8-5651-C604-AF84D3CFA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771EF3-D744-3F13-9164-8A604ADA0AA9}"/>
              </a:ext>
            </a:extLst>
          </p:cNvPr>
          <p:cNvSpPr>
            <a:spLocks noGrp="1"/>
          </p:cNvSpPr>
          <p:nvPr>
            <p:ph type="title"/>
          </p:nvPr>
        </p:nvSpPr>
        <p:spPr>
          <a:xfrm>
            <a:off x="2555631" y="1441938"/>
            <a:ext cx="5649414" cy="2676665"/>
          </a:xfrm>
        </p:spPr>
        <p:txBody>
          <a:bodyPr>
            <a:normAutofit/>
          </a:bodyPr>
          <a:lstStyle/>
          <a:p>
            <a:pPr algn="ctr"/>
            <a:br>
              <a:rPr lang="en-GB" sz="1600" dirty="0">
                <a:solidFill>
                  <a:schemeClr val="bg1">
                    <a:lumMod val="95000"/>
                    <a:lumOff val="5000"/>
                  </a:schemeClr>
                </a:solidFill>
                <a:latin typeface="Arial"/>
                <a:cs typeface="Arial"/>
              </a:rPr>
            </a:br>
            <a:br>
              <a:rPr lang="en-GB" sz="1600" dirty="0">
                <a:latin typeface="Arial"/>
                <a:cs typeface="Arial"/>
              </a:rPr>
            </a:br>
            <a:r>
              <a:rPr lang="en-GB" sz="1600" dirty="0">
                <a:latin typeface="Arial"/>
                <a:cs typeface="Arial"/>
              </a:rPr>
              <a:t>s</a:t>
            </a:r>
            <a:br>
              <a:rPr lang="en-GB" sz="1600" dirty="0">
                <a:latin typeface="Arial"/>
                <a:cs typeface="Arial"/>
              </a:rPr>
            </a:br>
            <a:r>
              <a:rPr lang="en-GB" sz="1600" dirty="0">
                <a:solidFill>
                  <a:srgbClr val="FFFFFF"/>
                </a:solidFill>
                <a:latin typeface="Arial"/>
                <a:cs typeface="Arial"/>
              </a:rPr>
              <a:t>any</a:t>
            </a:r>
            <a:endParaRPr lang="en-GB" sz="1600" dirty="0">
              <a:solidFill>
                <a:schemeClr val="bg1">
                  <a:lumMod val="95000"/>
                  <a:lumOff val="5000"/>
                </a:schemeClr>
              </a:solidFill>
              <a:latin typeface="Arial"/>
              <a:cs typeface="Arial"/>
            </a:endParaRPr>
          </a:p>
        </p:txBody>
      </p:sp>
      <p:sp>
        <p:nvSpPr>
          <p:cNvPr id="3" name="TextBox 2">
            <a:extLst>
              <a:ext uri="{FF2B5EF4-FFF2-40B4-BE49-F238E27FC236}">
                <a16:creationId xmlns:a16="http://schemas.microsoft.com/office/drawing/2014/main" id="{EC4C9A0B-7116-D6B4-37BC-49E809CE670E}"/>
              </a:ext>
            </a:extLst>
          </p:cNvPr>
          <p:cNvSpPr txBox="1"/>
          <p:nvPr/>
        </p:nvSpPr>
        <p:spPr>
          <a:xfrm>
            <a:off x="3928842" y="3232990"/>
            <a:ext cx="386560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chemeClr val="bg1"/>
                </a:solidFill>
                <a:latin typeface="Arial"/>
                <a:cs typeface="Arial"/>
              </a:rPr>
              <a:t>Any question?</a:t>
            </a:r>
          </a:p>
        </p:txBody>
      </p:sp>
    </p:spTree>
    <p:extLst>
      <p:ext uri="{BB962C8B-B14F-4D97-AF65-F5344CB8AC3E}">
        <p14:creationId xmlns:p14="http://schemas.microsoft.com/office/powerpoint/2010/main" val="143893165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VanillaVTI</vt:lpstr>
      <vt:lpstr>   Name: Melody Maseko  Student number: 2244812  Module: Psychopathological Classifications and Provisions  Module code: BMHP6029  Lecturer: Tomy Adattu Chacko  Poster title: Depression </vt:lpstr>
      <vt:lpstr>PowerPoint Presentation</vt:lpstr>
      <vt:lpstr>References </vt:lpstr>
      <vt:lpstr>  s any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Name: Melody Maseko  Student number: 2244812  Module: Psychopathological Classifications and Provisions  Module code: BMHP6029  Lecturer: Tomy Adattu Chacko  Poster title: Depression </dc:title>
  <dc:creator/>
  <cp:lastModifiedBy>melon maseko</cp:lastModifiedBy>
  <cp:revision>444</cp:revision>
  <dcterms:created xsi:type="dcterms:W3CDTF">2025-10-31T21:59:49Z</dcterms:created>
  <dcterms:modified xsi:type="dcterms:W3CDTF">2025-11-02T14:52:26Z</dcterms:modified>
</cp:coreProperties>
</file>