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5"/>
  </p:notesMasterIdLst>
  <p:sldIdLst>
    <p:sldId id="256" r:id="rId2"/>
    <p:sldId id="257" r:id="rId3"/>
    <p:sldId id="258" r:id="rId4"/>
    <p:sldId id="268" r:id="rId5"/>
    <p:sldId id="259" r:id="rId6"/>
    <p:sldId id="260" r:id="rId7"/>
    <p:sldId id="261" r:id="rId8"/>
    <p:sldId id="262" r:id="rId9"/>
    <p:sldId id="267" r:id="rId10"/>
    <p:sldId id="264" r:id="rId11"/>
    <p:sldId id="265" r:id="rId12"/>
    <p:sldId id="266" r:id="rId13"/>
    <p:sldId id="269" r:id="rId14"/>
  </p:sldIdLst>
  <p:sldSz cx="9144000" cy="5143500" type="screen16x9"/>
  <p:notesSz cx="6858000" cy="9144000"/>
  <p:embeddedFontLst>
    <p:embeddedFont>
      <p:font typeface="Corbel" panose="020B0503020204020204" pitchFamily="34" charset="0"/>
      <p:regular r:id="rId16"/>
      <p:bold r:id="rId17"/>
      <p:italic r:id="rId18"/>
      <p:boldItalic r:id="rId1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A90370D-D9EC-4448-88A1-B94BF9E22F3C}">
  <a:tblStyle styleId="{BA90370D-D9EC-4448-88A1-B94BF9E22F3C}"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434" autoAdjust="0"/>
  </p:normalViewPr>
  <p:slideViewPr>
    <p:cSldViewPr snapToGrid="0">
      <p:cViewPr varScale="1">
        <p:scale>
          <a:sx n="120" d="100"/>
          <a:sy n="120" d="100"/>
        </p:scale>
        <p:origin x="370"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744931-0A1D-4EE6-9190-15185B6FB07B}"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8EE2F10A-5D24-47CE-9E98-0137D6FCE138}">
      <dgm:prSet/>
      <dgm:spPr/>
      <dgm:t>
        <a:bodyPr/>
        <a:lstStyle/>
        <a:p>
          <a:pPr>
            <a:lnSpc>
              <a:spcPct val="150000"/>
            </a:lnSpc>
          </a:pPr>
          <a:r>
            <a:rPr lang="en-GB" dirty="0">
              <a:latin typeface="Arial" panose="020B0604020202020204" pitchFamily="34" charset="0"/>
              <a:cs typeface="Arial" panose="020B0604020202020204" pitchFamily="34" charset="0"/>
            </a:rPr>
            <a:t>A non-invasive gadget measuring blood oxygen levels and pulse rate.</a:t>
          </a:r>
          <a:endParaRPr lang="en-US" dirty="0">
            <a:latin typeface="Arial" panose="020B0604020202020204" pitchFamily="34" charset="0"/>
            <a:cs typeface="Arial" panose="020B0604020202020204" pitchFamily="34" charset="0"/>
          </a:endParaRPr>
        </a:p>
      </dgm:t>
    </dgm:pt>
    <dgm:pt modelId="{7F9771A8-8F5F-46C7-992C-B2FEAC597987}" type="parTrans" cxnId="{D5C16F3F-AD79-443E-8BFD-CE587C14D899}">
      <dgm:prSet/>
      <dgm:spPr/>
      <dgm:t>
        <a:bodyPr/>
        <a:lstStyle/>
        <a:p>
          <a:endParaRPr lang="en-US"/>
        </a:p>
      </dgm:t>
    </dgm:pt>
    <dgm:pt modelId="{436FED26-BFEA-4A0F-9E2E-8B2B4EC0F610}" type="sibTrans" cxnId="{D5C16F3F-AD79-443E-8BFD-CE587C14D899}">
      <dgm:prSet/>
      <dgm:spPr/>
      <dgm:t>
        <a:bodyPr/>
        <a:lstStyle/>
        <a:p>
          <a:endParaRPr lang="en-US"/>
        </a:p>
      </dgm:t>
    </dgm:pt>
    <dgm:pt modelId="{1AC798C2-8067-4523-8428-11EBAD4527B6}">
      <dgm:prSet/>
      <dgm:spPr/>
      <dgm:t>
        <a:bodyPr/>
        <a:lstStyle/>
        <a:p>
          <a:pPr>
            <a:lnSpc>
              <a:spcPct val="150000"/>
            </a:lnSpc>
          </a:pPr>
          <a:r>
            <a:rPr lang="en-GB" dirty="0">
              <a:latin typeface="Arial" panose="020B0604020202020204" pitchFamily="34" charset="0"/>
              <a:cs typeface="Arial" panose="020B0604020202020204" pitchFamily="34" charset="0"/>
            </a:rPr>
            <a:t>Heavily used during the COVID-19 pandemic for early identification of hypoxia (</a:t>
          </a:r>
          <a:r>
            <a:rPr lang="en-IN" dirty="0">
              <a:latin typeface="Arial" panose="020B0604020202020204" pitchFamily="34" charset="0"/>
              <a:cs typeface="Arial" panose="020B0604020202020204" pitchFamily="34" charset="0"/>
            </a:rPr>
            <a:t>Bouhassira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F1892B7C-A888-4A66-8045-8C8CBB1CAEE4}" type="parTrans" cxnId="{B1E625A6-83CC-4B8A-A571-C185036ED3A2}">
      <dgm:prSet/>
      <dgm:spPr/>
      <dgm:t>
        <a:bodyPr/>
        <a:lstStyle/>
        <a:p>
          <a:endParaRPr lang="en-US"/>
        </a:p>
      </dgm:t>
    </dgm:pt>
    <dgm:pt modelId="{1E7BC482-5D63-4E54-8EB6-896CC84F6F24}" type="sibTrans" cxnId="{B1E625A6-83CC-4B8A-A571-C185036ED3A2}">
      <dgm:prSet/>
      <dgm:spPr/>
      <dgm:t>
        <a:bodyPr/>
        <a:lstStyle/>
        <a:p>
          <a:endParaRPr lang="en-US"/>
        </a:p>
      </dgm:t>
    </dgm:pt>
    <dgm:pt modelId="{99A974F6-9B21-4B8A-8BF3-65BD39052405}">
      <dgm:prSet/>
      <dgm:spPr/>
      <dgm:t>
        <a:bodyPr/>
        <a:lstStyle/>
        <a:p>
          <a:pPr>
            <a:lnSpc>
              <a:spcPct val="150000"/>
            </a:lnSpc>
          </a:pPr>
          <a:r>
            <a:rPr lang="en-GB" dirty="0">
              <a:latin typeface="Arial" panose="020B0604020202020204" pitchFamily="34" charset="0"/>
              <a:cs typeface="Arial" panose="020B0604020202020204" pitchFamily="34" charset="0"/>
            </a:rPr>
            <a:t>Attached to the NHS, “Oximetry @home” launched in 2020 (</a:t>
          </a:r>
          <a:r>
            <a:rPr lang="en-US" dirty="0">
              <a:latin typeface="Arial" panose="020B0604020202020204" pitchFamily="34" charset="0"/>
              <a:cs typeface="Arial" panose="020B0604020202020204" pitchFamily="34" charset="0"/>
            </a:rPr>
            <a:t>Whitehead and Conley, 2022)</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92CF83C4-F5F8-4824-BE6D-C8951ADDFE51}" type="parTrans" cxnId="{9D7A7A3C-F7D2-4172-934F-1AAF4480AEF2}">
      <dgm:prSet/>
      <dgm:spPr/>
      <dgm:t>
        <a:bodyPr/>
        <a:lstStyle/>
        <a:p>
          <a:endParaRPr lang="en-US"/>
        </a:p>
      </dgm:t>
    </dgm:pt>
    <dgm:pt modelId="{43D6A05F-E73E-4DC2-8A77-084998EABFF3}" type="sibTrans" cxnId="{9D7A7A3C-F7D2-4172-934F-1AAF4480AEF2}">
      <dgm:prSet/>
      <dgm:spPr/>
      <dgm:t>
        <a:bodyPr/>
        <a:lstStyle/>
        <a:p>
          <a:endParaRPr lang="en-US"/>
        </a:p>
      </dgm:t>
    </dgm:pt>
    <dgm:pt modelId="{8E78923A-FC50-4D8D-B46A-791A6C724597}">
      <dgm:prSet/>
      <dgm:spPr/>
      <dgm:t>
        <a:bodyPr/>
        <a:lstStyle/>
        <a:p>
          <a:pPr>
            <a:lnSpc>
              <a:spcPct val="150000"/>
            </a:lnSpc>
          </a:pPr>
          <a:r>
            <a:rPr lang="en-GB" dirty="0">
              <a:latin typeface="Arial" panose="020B0604020202020204" pitchFamily="34" charset="0"/>
              <a:cs typeface="Arial" panose="020B0604020202020204" pitchFamily="34" charset="0"/>
            </a:rPr>
            <a:t>Utilising in hospitals, primary care, and in the community.</a:t>
          </a:r>
          <a:endParaRPr lang="en-US" dirty="0">
            <a:latin typeface="Arial" panose="020B0604020202020204" pitchFamily="34" charset="0"/>
            <a:cs typeface="Arial" panose="020B0604020202020204" pitchFamily="34" charset="0"/>
          </a:endParaRPr>
        </a:p>
      </dgm:t>
    </dgm:pt>
    <dgm:pt modelId="{33C26259-2FF2-456E-AC2E-9FF03B7DD018}" type="parTrans" cxnId="{CA77D3C5-894B-49A1-BD3B-C2F9B438750B}">
      <dgm:prSet/>
      <dgm:spPr/>
      <dgm:t>
        <a:bodyPr/>
        <a:lstStyle/>
        <a:p>
          <a:endParaRPr lang="en-US"/>
        </a:p>
      </dgm:t>
    </dgm:pt>
    <dgm:pt modelId="{BEFE1E55-D9A5-4AC5-ABED-0BE9902D15B0}" type="sibTrans" cxnId="{CA77D3C5-894B-49A1-BD3B-C2F9B438750B}">
      <dgm:prSet/>
      <dgm:spPr/>
      <dgm:t>
        <a:bodyPr/>
        <a:lstStyle/>
        <a:p>
          <a:endParaRPr lang="en-US"/>
        </a:p>
      </dgm:t>
    </dgm:pt>
    <dgm:pt modelId="{4AD06B0D-6725-488A-AC23-8DA74B9B10A9}" type="pres">
      <dgm:prSet presAssocID="{F9744931-0A1D-4EE6-9190-15185B6FB07B}" presName="linear" presStyleCnt="0">
        <dgm:presLayoutVars>
          <dgm:animLvl val="lvl"/>
          <dgm:resizeHandles val="exact"/>
        </dgm:presLayoutVars>
      </dgm:prSet>
      <dgm:spPr/>
    </dgm:pt>
    <dgm:pt modelId="{7DF29B17-4545-4CE7-AD9D-85C168952E34}" type="pres">
      <dgm:prSet presAssocID="{8EE2F10A-5D24-47CE-9E98-0137D6FCE138}" presName="parentText" presStyleLbl="node1" presStyleIdx="0" presStyleCnt="4">
        <dgm:presLayoutVars>
          <dgm:chMax val="0"/>
          <dgm:bulletEnabled val="1"/>
        </dgm:presLayoutVars>
      </dgm:prSet>
      <dgm:spPr/>
    </dgm:pt>
    <dgm:pt modelId="{26137011-86C0-462D-8AA6-C6EF92D34784}" type="pres">
      <dgm:prSet presAssocID="{436FED26-BFEA-4A0F-9E2E-8B2B4EC0F610}" presName="spacer" presStyleCnt="0"/>
      <dgm:spPr/>
    </dgm:pt>
    <dgm:pt modelId="{132915A5-2752-4361-B715-74F19829238D}" type="pres">
      <dgm:prSet presAssocID="{1AC798C2-8067-4523-8428-11EBAD4527B6}" presName="parentText" presStyleLbl="node1" presStyleIdx="1" presStyleCnt="4">
        <dgm:presLayoutVars>
          <dgm:chMax val="0"/>
          <dgm:bulletEnabled val="1"/>
        </dgm:presLayoutVars>
      </dgm:prSet>
      <dgm:spPr/>
    </dgm:pt>
    <dgm:pt modelId="{77918A2B-308E-4F1C-84DC-A2753186E450}" type="pres">
      <dgm:prSet presAssocID="{1E7BC482-5D63-4E54-8EB6-896CC84F6F24}" presName="spacer" presStyleCnt="0"/>
      <dgm:spPr/>
    </dgm:pt>
    <dgm:pt modelId="{12D88C0B-3E62-495D-9E30-C0E03A2B3144}" type="pres">
      <dgm:prSet presAssocID="{99A974F6-9B21-4B8A-8BF3-65BD39052405}" presName="parentText" presStyleLbl="node1" presStyleIdx="2" presStyleCnt="4">
        <dgm:presLayoutVars>
          <dgm:chMax val="0"/>
          <dgm:bulletEnabled val="1"/>
        </dgm:presLayoutVars>
      </dgm:prSet>
      <dgm:spPr/>
    </dgm:pt>
    <dgm:pt modelId="{614E8281-60F6-4EB1-A280-AC74A1D62967}" type="pres">
      <dgm:prSet presAssocID="{43D6A05F-E73E-4DC2-8A77-084998EABFF3}" presName="spacer" presStyleCnt="0"/>
      <dgm:spPr/>
    </dgm:pt>
    <dgm:pt modelId="{48041B7A-096A-4D44-966C-1D83AAE90E58}" type="pres">
      <dgm:prSet presAssocID="{8E78923A-FC50-4D8D-B46A-791A6C724597}" presName="parentText" presStyleLbl="node1" presStyleIdx="3" presStyleCnt="4">
        <dgm:presLayoutVars>
          <dgm:chMax val="0"/>
          <dgm:bulletEnabled val="1"/>
        </dgm:presLayoutVars>
      </dgm:prSet>
      <dgm:spPr/>
    </dgm:pt>
  </dgm:ptLst>
  <dgm:cxnLst>
    <dgm:cxn modelId="{13AE5511-DCFD-4D40-B574-102F3E4B6656}" type="presOf" srcId="{99A974F6-9B21-4B8A-8BF3-65BD39052405}" destId="{12D88C0B-3E62-495D-9E30-C0E03A2B3144}" srcOrd="0" destOrd="0" presId="urn:microsoft.com/office/officeart/2005/8/layout/vList2"/>
    <dgm:cxn modelId="{9D7A7A3C-F7D2-4172-934F-1AAF4480AEF2}" srcId="{F9744931-0A1D-4EE6-9190-15185B6FB07B}" destId="{99A974F6-9B21-4B8A-8BF3-65BD39052405}" srcOrd="2" destOrd="0" parTransId="{92CF83C4-F5F8-4824-BE6D-C8951ADDFE51}" sibTransId="{43D6A05F-E73E-4DC2-8A77-084998EABFF3}"/>
    <dgm:cxn modelId="{D5C16F3F-AD79-443E-8BFD-CE587C14D899}" srcId="{F9744931-0A1D-4EE6-9190-15185B6FB07B}" destId="{8EE2F10A-5D24-47CE-9E98-0137D6FCE138}" srcOrd="0" destOrd="0" parTransId="{7F9771A8-8F5F-46C7-992C-B2FEAC597987}" sibTransId="{436FED26-BFEA-4A0F-9E2E-8B2B4EC0F610}"/>
    <dgm:cxn modelId="{6787485D-A861-4746-8AA1-D3E857C03D24}" type="presOf" srcId="{1AC798C2-8067-4523-8428-11EBAD4527B6}" destId="{132915A5-2752-4361-B715-74F19829238D}" srcOrd="0" destOrd="0" presId="urn:microsoft.com/office/officeart/2005/8/layout/vList2"/>
    <dgm:cxn modelId="{D6A16365-937A-4EFA-BD78-EFBC907EF18D}" type="presOf" srcId="{8E78923A-FC50-4D8D-B46A-791A6C724597}" destId="{48041B7A-096A-4D44-966C-1D83AAE90E58}" srcOrd="0" destOrd="0" presId="urn:microsoft.com/office/officeart/2005/8/layout/vList2"/>
    <dgm:cxn modelId="{4F372594-490B-45BC-B383-E0AF981CA347}" type="presOf" srcId="{8EE2F10A-5D24-47CE-9E98-0137D6FCE138}" destId="{7DF29B17-4545-4CE7-AD9D-85C168952E34}" srcOrd="0" destOrd="0" presId="urn:microsoft.com/office/officeart/2005/8/layout/vList2"/>
    <dgm:cxn modelId="{B1E625A6-83CC-4B8A-A571-C185036ED3A2}" srcId="{F9744931-0A1D-4EE6-9190-15185B6FB07B}" destId="{1AC798C2-8067-4523-8428-11EBAD4527B6}" srcOrd="1" destOrd="0" parTransId="{F1892B7C-A888-4A66-8045-8C8CBB1CAEE4}" sibTransId="{1E7BC482-5D63-4E54-8EB6-896CC84F6F24}"/>
    <dgm:cxn modelId="{CA77D3C5-894B-49A1-BD3B-C2F9B438750B}" srcId="{F9744931-0A1D-4EE6-9190-15185B6FB07B}" destId="{8E78923A-FC50-4D8D-B46A-791A6C724597}" srcOrd="3" destOrd="0" parTransId="{33C26259-2FF2-456E-AC2E-9FF03B7DD018}" sibTransId="{BEFE1E55-D9A5-4AC5-ABED-0BE9902D15B0}"/>
    <dgm:cxn modelId="{2726DBFA-F93D-428B-933F-427ECB6E3C83}" type="presOf" srcId="{F9744931-0A1D-4EE6-9190-15185B6FB07B}" destId="{4AD06B0D-6725-488A-AC23-8DA74B9B10A9}" srcOrd="0" destOrd="0" presId="urn:microsoft.com/office/officeart/2005/8/layout/vList2"/>
    <dgm:cxn modelId="{A8A312C8-98CE-441D-B349-BF527BF7D7DC}" type="presParOf" srcId="{4AD06B0D-6725-488A-AC23-8DA74B9B10A9}" destId="{7DF29B17-4545-4CE7-AD9D-85C168952E34}" srcOrd="0" destOrd="0" presId="urn:microsoft.com/office/officeart/2005/8/layout/vList2"/>
    <dgm:cxn modelId="{4B6C8FBA-CBEE-49FB-AA1B-97C501ECE761}" type="presParOf" srcId="{4AD06B0D-6725-488A-AC23-8DA74B9B10A9}" destId="{26137011-86C0-462D-8AA6-C6EF92D34784}" srcOrd="1" destOrd="0" presId="urn:microsoft.com/office/officeart/2005/8/layout/vList2"/>
    <dgm:cxn modelId="{05F95B8A-4383-49C6-8AD0-5BB3C8130B22}" type="presParOf" srcId="{4AD06B0D-6725-488A-AC23-8DA74B9B10A9}" destId="{132915A5-2752-4361-B715-74F19829238D}" srcOrd="2" destOrd="0" presId="urn:microsoft.com/office/officeart/2005/8/layout/vList2"/>
    <dgm:cxn modelId="{1092FC13-1A5F-447E-A9A7-4588A6B772EE}" type="presParOf" srcId="{4AD06B0D-6725-488A-AC23-8DA74B9B10A9}" destId="{77918A2B-308E-4F1C-84DC-A2753186E450}" srcOrd="3" destOrd="0" presId="urn:microsoft.com/office/officeart/2005/8/layout/vList2"/>
    <dgm:cxn modelId="{119B2A5E-AE0C-4668-8E1F-B6344DEE6FC8}" type="presParOf" srcId="{4AD06B0D-6725-488A-AC23-8DA74B9B10A9}" destId="{12D88C0B-3E62-495D-9E30-C0E03A2B3144}" srcOrd="4" destOrd="0" presId="urn:microsoft.com/office/officeart/2005/8/layout/vList2"/>
    <dgm:cxn modelId="{A8690BD7-D4F8-4B8B-8E54-0E61603428AD}" type="presParOf" srcId="{4AD06B0D-6725-488A-AC23-8DA74B9B10A9}" destId="{614E8281-60F6-4EB1-A280-AC74A1D62967}" srcOrd="5" destOrd="0" presId="urn:microsoft.com/office/officeart/2005/8/layout/vList2"/>
    <dgm:cxn modelId="{B10FCE7B-8B3F-4793-8481-53DC3BC96CCD}" type="presParOf" srcId="{4AD06B0D-6725-488A-AC23-8DA74B9B10A9}" destId="{48041B7A-096A-4D44-966C-1D83AAE90E5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744931-0A1D-4EE6-9190-15185B6FB07B}"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4AD06B0D-6725-488A-AC23-8DA74B9B10A9}" type="pres">
      <dgm:prSet presAssocID="{F9744931-0A1D-4EE6-9190-15185B6FB07B}" presName="linear" presStyleCnt="0">
        <dgm:presLayoutVars>
          <dgm:animLvl val="lvl"/>
          <dgm:resizeHandles val="exact"/>
        </dgm:presLayoutVars>
      </dgm:prSet>
      <dgm:spPr/>
    </dgm:pt>
  </dgm:ptLst>
  <dgm:cxnLst>
    <dgm:cxn modelId="{9D0D010D-1178-4A48-AEEA-71791B9A54C8}" type="presOf" srcId="{F9744931-0A1D-4EE6-9190-15185B6FB07B}" destId="{4AD06B0D-6725-488A-AC23-8DA74B9B10A9}"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54EBDF-D973-4FF2-9D1A-A70109791838}" type="doc">
      <dgm:prSet loTypeId="urn:microsoft.com/office/officeart/2005/8/layout/vList2" loCatId="list" qsTypeId="urn:microsoft.com/office/officeart/2005/8/quickstyle/simple3" qsCatId="simple" csTypeId="urn:microsoft.com/office/officeart/2005/8/colors/colorful4" csCatId="colorful"/>
      <dgm:spPr/>
      <dgm:t>
        <a:bodyPr/>
        <a:lstStyle/>
        <a:p>
          <a:endParaRPr lang="en-IN"/>
        </a:p>
      </dgm:t>
    </dgm:pt>
    <dgm:pt modelId="{58AA57FD-561A-41FA-B389-0767E2B29AFA}">
      <dgm:prSet custT="1"/>
      <dgm:spPr/>
      <dgm:t>
        <a:bodyPr/>
        <a:lstStyle/>
        <a:p>
          <a:pPr rtl="0">
            <a:lnSpc>
              <a:spcPct val="150000"/>
            </a:lnSpc>
          </a:pPr>
          <a:r>
            <a:rPr lang="en-GB" sz="1500" dirty="0">
              <a:latin typeface="Arial" panose="020B0604020202020204" pitchFamily="34" charset="0"/>
              <a:cs typeface="Arial" panose="020B0604020202020204" pitchFamily="34" charset="0"/>
            </a:rPr>
            <a:t>Supporting 300,000 patients during the pandemic response.</a:t>
          </a:r>
          <a:endParaRPr lang="en-IN" sz="1500" dirty="0">
            <a:latin typeface="Arial" panose="020B0604020202020204" pitchFamily="34" charset="0"/>
            <a:cs typeface="Arial" panose="020B0604020202020204" pitchFamily="34" charset="0"/>
          </a:endParaRPr>
        </a:p>
      </dgm:t>
    </dgm:pt>
    <dgm:pt modelId="{20C9EBDA-8159-4CEF-98C9-349D49D9EC0E}" type="parTrans" cxnId="{85E5FD7E-65AD-4D98-BDFB-DD392C844862}">
      <dgm:prSet/>
      <dgm:spPr/>
      <dgm:t>
        <a:bodyPr/>
        <a:lstStyle/>
        <a:p>
          <a:endParaRPr lang="en-IN"/>
        </a:p>
      </dgm:t>
    </dgm:pt>
    <dgm:pt modelId="{2309CC96-7001-4D50-A1C3-BF45E6FA493D}" type="sibTrans" cxnId="{85E5FD7E-65AD-4D98-BDFB-DD392C844862}">
      <dgm:prSet/>
      <dgm:spPr/>
      <dgm:t>
        <a:bodyPr/>
        <a:lstStyle/>
        <a:p>
          <a:endParaRPr lang="en-IN"/>
        </a:p>
      </dgm:t>
    </dgm:pt>
    <dgm:pt modelId="{72B76FF9-2DE5-49DC-B08E-449F9BF5A6A1}">
      <dgm:prSet custT="1"/>
      <dgm:spPr/>
      <dgm:t>
        <a:bodyPr/>
        <a:lstStyle/>
        <a:p>
          <a:pPr rtl="0">
            <a:lnSpc>
              <a:spcPct val="150000"/>
            </a:lnSpc>
          </a:pPr>
          <a:r>
            <a:rPr lang="en-GB" sz="1500">
              <a:latin typeface="Arial" panose="020B0604020202020204" pitchFamily="34" charset="0"/>
              <a:cs typeface="Arial" panose="020B0604020202020204" pitchFamily="34" charset="0"/>
            </a:rPr>
            <a:t>Preventing 22,000 hospitalisations and easing NHS pressures (NHS, 2023).</a:t>
          </a:r>
          <a:endParaRPr lang="en-IN" sz="1500">
            <a:latin typeface="Arial" panose="020B0604020202020204" pitchFamily="34" charset="0"/>
            <a:cs typeface="Arial" panose="020B0604020202020204" pitchFamily="34" charset="0"/>
          </a:endParaRPr>
        </a:p>
      </dgm:t>
    </dgm:pt>
    <dgm:pt modelId="{E891CC39-C69E-4486-AE57-105E1BB01CEF}" type="parTrans" cxnId="{F92591D6-11C0-4E56-87C2-7CE7C2B7715D}">
      <dgm:prSet/>
      <dgm:spPr/>
      <dgm:t>
        <a:bodyPr/>
        <a:lstStyle/>
        <a:p>
          <a:endParaRPr lang="en-IN"/>
        </a:p>
      </dgm:t>
    </dgm:pt>
    <dgm:pt modelId="{D3BA746E-5307-4D7A-A505-85681E630E58}" type="sibTrans" cxnId="{F92591D6-11C0-4E56-87C2-7CE7C2B7715D}">
      <dgm:prSet/>
      <dgm:spPr/>
      <dgm:t>
        <a:bodyPr/>
        <a:lstStyle/>
        <a:p>
          <a:endParaRPr lang="en-IN"/>
        </a:p>
      </dgm:t>
    </dgm:pt>
    <dgm:pt modelId="{B28FBEBE-9A8E-41F7-ABA6-AEA76D614BF1}">
      <dgm:prSet custT="1"/>
      <dgm:spPr/>
      <dgm:t>
        <a:bodyPr/>
        <a:lstStyle/>
        <a:p>
          <a:pPr rtl="0">
            <a:lnSpc>
              <a:spcPct val="150000"/>
            </a:lnSpc>
          </a:pPr>
          <a:r>
            <a:rPr lang="en-GB" sz="1500">
              <a:latin typeface="Arial" panose="020B0604020202020204" pitchFamily="34" charset="0"/>
              <a:cs typeface="Arial" panose="020B0604020202020204" pitchFamily="34" charset="0"/>
            </a:rPr>
            <a:t>Strengthening family co-production in health decisions.</a:t>
          </a:r>
          <a:endParaRPr lang="en-IN" sz="1500">
            <a:latin typeface="Arial" panose="020B0604020202020204" pitchFamily="34" charset="0"/>
            <a:cs typeface="Arial" panose="020B0604020202020204" pitchFamily="34" charset="0"/>
          </a:endParaRPr>
        </a:p>
      </dgm:t>
    </dgm:pt>
    <dgm:pt modelId="{B2F826DF-A361-4D11-8FF6-DC3451518E8F}" type="parTrans" cxnId="{9E8EF785-8EC3-4C62-ACE8-69EF30A50F5E}">
      <dgm:prSet/>
      <dgm:spPr/>
      <dgm:t>
        <a:bodyPr/>
        <a:lstStyle/>
        <a:p>
          <a:endParaRPr lang="en-IN"/>
        </a:p>
      </dgm:t>
    </dgm:pt>
    <dgm:pt modelId="{53E25293-0C2C-4CFF-8F05-8DC4B9E8992A}" type="sibTrans" cxnId="{9E8EF785-8EC3-4C62-ACE8-69EF30A50F5E}">
      <dgm:prSet/>
      <dgm:spPr/>
      <dgm:t>
        <a:bodyPr/>
        <a:lstStyle/>
        <a:p>
          <a:endParaRPr lang="en-IN"/>
        </a:p>
      </dgm:t>
    </dgm:pt>
    <dgm:pt modelId="{3F5DD595-74F4-4B76-BEFA-A78AB267C83B}">
      <dgm:prSet custT="1"/>
      <dgm:spPr/>
      <dgm:t>
        <a:bodyPr/>
        <a:lstStyle/>
        <a:p>
          <a:pPr rtl="0">
            <a:lnSpc>
              <a:spcPct val="150000"/>
            </a:lnSpc>
          </a:pPr>
          <a:r>
            <a:rPr lang="en-GB" sz="1500">
              <a:latin typeface="Arial" panose="020B0604020202020204" pitchFamily="34" charset="0"/>
              <a:cs typeface="Arial" panose="020B0604020202020204" pitchFamily="34" charset="0"/>
            </a:rPr>
            <a:t>Digital exclusion limited impact in deprived areas.</a:t>
          </a:r>
          <a:endParaRPr lang="en-IN" sz="1500">
            <a:latin typeface="Arial" panose="020B0604020202020204" pitchFamily="34" charset="0"/>
            <a:cs typeface="Arial" panose="020B0604020202020204" pitchFamily="34" charset="0"/>
          </a:endParaRPr>
        </a:p>
      </dgm:t>
    </dgm:pt>
    <dgm:pt modelId="{C0B62DE7-9637-4940-B737-2A842895B0E7}" type="parTrans" cxnId="{3F0AE283-3A27-4A7E-83B2-FC1D8F99A889}">
      <dgm:prSet/>
      <dgm:spPr/>
      <dgm:t>
        <a:bodyPr/>
        <a:lstStyle/>
        <a:p>
          <a:endParaRPr lang="en-IN"/>
        </a:p>
      </dgm:t>
    </dgm:pt>
    <dgm:pt modelId="{092C583F-83A3-4810-B1A1-6C91405E40E0}" type="sibTrans" cxnId="{3F0AE283-3A27-4A7E-83B2-FC1D8F99A889}">
      <dgm:prSet/>
      <dgm:spPr/>
      <dgm:t>
        <a:bodyPr/>
        <a:lstStyle/>
        <a:p>
          <a:endParaRPr lang="en-IN"/>
        </a:p>
      </dgm:t>
    </dgm:pt>
    <dgm:pt modelId="{D90457C6-575F-4253-BA53-F5ED7A33F98F}" type="pres">
      <dgm:prSet presAssocID="{DE54EBDF-D973-4FF2-9D1A-A70109791838}" presName="linear" presStyleCnt="0">
        <dgm:presLayoutVars>
          <dgm:animLvl val="lvl"/>
          <dgm:resizeHandles val="exact"/>
        </dgm:presLayoutVars>
      </dgm:prSet>
      <dgm:spPr/>
    </dgm:pt>
    <dgm:pt modelId="{149EF2CD-750E-4C4D-BC30-49B3CB84C195}" type="pres">
      <dgm:prSet presAssocID="{58AA57FD-561A-41FA-B389-0767E2B29AFA}" presName="parentText" presStyleLbl="node1" presStyleIdx="0" presStyleCnt="4">
        <dgm:presLayoutVars>
          <dgm:chMax val="0"/>
          <dgm:bulletEnabled val="1"/>
        </dgm:presLayoutVars>
      </dgm:prSet>
      <dgm:spPr/>
    </dgm:pt>
    <dgm:pt modelId="{1803F162-F741-47A7-9F58-F2C0977CA360}" type="pres">
      <dgm:prSet presAssocID="{2309CC96-7001-4D50-A1C3-BF45E6FA493D}" presName="spacer" presStyleCnt="0"/>
      <dgm:spPr/>
    </dgm:pt>
    <dgm:pt modelId="{35EA5A02-BBE3-4E18-9B84-FFA2D6FE9E4F}" type="pres">
      <dgm:prSet presAssocID="{72B76FF9-2DE5-49DC-B08E-449F9BF5A6A1}" presName="parentText" presStyleLbl="node1" presStyleIdx="1" presStyleCnt="4">
        <dgm:presLayoutVars>
          <dgm:chMax val="0"/>
          <dgm:bulletEnabled val="1"/>
        </dgm:presLayoutVars>
      </dgm:prSet>
      <dgm:spPr/>
    </dgm:pt>
    <dgm:pt modelId="{8BBB586D-B57B-44F9-8A31-ED89496266E3}" type="pres">
      <dgm:prSet presAssocID="{D3BA746E-5307-4D7A-A505-85681E630E58}" presName="spacer" presStyleCnt="0"/>
      <dgm:spPr/>
    </dgm:pt>
    <dgm:pt modelId="{4E652DFD-B654-48F7-A81E-452BEE71FCC7}" type="pres">
      <dgm:prSet presAssocID="{B28FBEBE-9A8E-41F7-ABA6-AEA76D614BF1}" presName="parentText" presStyleLbl="node1" presStyleIdx="2" presStyleCnt="4">
        <dgm:presLayoutVars>
          <dgm:chMax val="0"/>
          <dgm:bulletEnabled val="1"/>
        </dgm:presLayoutVars>
      </dgm:prSet>
      <dgm:spPr/>
    </dgm:pt>
    <dgm:pt modelId="{01763EF0-43D5-48E1-8160-A61531E276E9}" type="pres">
      <dgm:prSet presAssocID="{53E25293-0C2C-4CFF-8F05-8DC4B9E8992A}" presName="spacer" presStyleCnt="0"/>
      <dgm:spPr/>
    </dgm:pt>
    <dgm:pt modelId="{DF98E8E4-EDC7-4E5B-B68B-5523D9C3A02F}" type="pres">
      <dgm:prSet presAssocID="{3F5DD595-74F4-4B76-BEFA-A78AB267C83B}" presName="parentText" presStyleLbl="node1" presStyleIdx="3" presStyleCnt="4">
        <dgm:presLayoutVars>
          <dgm:chMax val="0"/>
          <dgm:bulletEnabled val="1"/>
        </dgm:presLayoutVars>
      </dgm:prSet>
      <dgm:spPr/>
    </dgm:pt>
  </dgm:ptLst>
  <dgm:cxnLst>
    <dgm:cxn modelId="{10629548-C1DB-4241-BCB3-6B20AC2930A8}" type="presOf" srcId="{58AA57FD-561A-41FA-B389-0767E2B29AFA}" destId="{149EF2CD-750E-4C4D-BC30-49B3CB84C195}" srcOrd="0" destOrd="0" presId="urn:microsoft.com/office/officeart/2005/8/layout/vList2"/>
    <dgm:cxn modelId="{E90FB96C-EB03-4141-A1E9-C3264FF2EFFB}" type="presOf" srcId="{72B76FF9-2DE5-49DC-B08E-449F9BF5A6A1}" destId="{35EA5A02-BBE3-4E18-9B84-FFA2D6FE9E4F}" srcOrd="0" destOrd="0" presId="urn:microsoft.com/office/officeart/2005/8/layout/vList2"/>
    <dgm:cxn modelId="{ECC7F072-E600-499D-B92D-70C834B7E179}" type="presOf" srcId="{DE54EBDF-D973-4FF2-9D1A-A70109791838}" destId="{D90457C6-575F-4253-BA53-F5ED7A33F98F}" srcOrd="0" destOrd="0" presId="urn:microsoft.com/office/officeart/2005/8/layout/vList2"/>
    <dgm:cxn modelId="{2143FD72-B695-40FC-9645-DA257FBB0871}" type="presOf" srcId="{3F5DD595-74F4-4B76-BEFA-A78AB267C83B}" destId="{DF98E8E4-EDC7-4E5B-B68B-5523D9C3A02F}" srcOrd="0" destOrd="0" presId="urn:microsoft.com/office/officeart/2005/8/layout/vList2"/>
    <dgm:cxn modelId="{85E5FD7E-65AD-4D98-BDFB-DD392C844862}" srcId="{DE54EBDF-D973-4FF2-9D1A-A70109791838}" destId="{58AA57FD-561A-41FA-B389-0767E2B29AFA}" srcOrd="0" destOrd="0" parTransId="{20C9EBDA-8159-4CEF-98C9-349D49D9EC0E}" sibTransId="{2309CC96-7001-4D50-A1C3-BF45E6FA493D}"/>
    <dgm:cxn modelId="{3F0AE283-3A27-4A7E-83B2-FC1D8F99A889}" srcId="{DE54EBDF-D973-4FF2-9D1A-A70109791838}" destId="{3F5DD595-74F4-4B76-BEFA-A78AB267C83B}" srcOrd="3" destOrd="0" parTransId="{C0B62DE7-9637-4940-B737-2A842895B0E7}" sibTransId="{092C583F-83A3-4810-B1A1-6C91405E40E0}"/>
    <dgm:cxn modelId="{9E8EF785-8EC3-4C62-ACE8-69EF30A50F5E}" srcId="{DE54EBDF-D973-4FF2-9D1A-A70109791838}" destId="{B28FBEBE-9A8E-41F7-ABA6-AEA76D614BF1}" srcOrd="2" destOrd="0" parTransId="{B2F826DF-A361-4D11-8FF6-DC3451518E8F}" sibTransId="{53E25293-0C2C-4CFF-8F05-8DC4B9E8992A}"/>
    <dgm:cxn modelId="{E36FCEB0-E526-4AB2-ADC5-2E6311010749}" type="presOf" srcId="{B28FBEBE-9A8E-41F7-ABA6-AEA76D614BF1}" destId="{4E652DFD-B654-48F7-A81E-452BEE71FCC7}" srcOrd="0" destOrd="0" presId="urn:microsoft.com/office/officeart/2005/8/layout/vList2"/>
    <dgm:cxn modelId="{F92591D6-11C0-4E56-87C2-7CE7C2B7715D}" srcId="{DE54EBDF-D973-4FF2-9D1A-A70109791838}" destId="{72B76FF9-2DE5-49DC-B08E-449F9BF5A6A1}" srcOrd="1" destOrd="0" parTransId="{E891CC39-C69E-4486-AE57-105E1BB01CEF}" sibTransId="{D3BA746E-5307-4D7A-A505-85681E630E58}"/>
    <dgm:cxn modelId="{0D805C96-3267-4A4C-B1C7-659058F809D8}" type="presParOf" srcId="{D90457C6-575F-4253-BA53-F5ED7A33F98F}" destId="{149EF2CD-750E-4C4D-BC30-49B3CB84C195}" srcOrd="0" destOrd="0" presId="urn:microsoft.com/office/officeart/2005/8/layout/vList2"/>
    <dgm:cxn modelId="{1E69B528-F33D-4E33-9F7A-A9E59F032195}" type="presParOf" srcId="{D90457C6-575F-4253-BA53-F5ED7A33F98F}" destId="{1803F162-F741-47A7-9F58-F2C0977CA360}" srcOrd="1" destOrd="0" presId="urn:microsoft.com/office/officeart/2005/8/layout/vList2"/>
    <dgm:cxn modelId="{3DE0A618-319D-421A-A363-B75305C41CB8}" type="presParOf" srcId="{D90457C6-575F-4253-BA53-F5ED7A33F98F}" destId="{35EA5A02-BBE3-4E18-9B84-FFA2D6FE9E4F}" srcOrd="2" destOrd="0" presId="urn:microsoft.com/office/officeart/2005/8/layout/vList2"/>
    <dgm:cxn modelId="{99FDF7D7-1684-406D-AABD-2F0AB059B9A3}" type="presParOf" srcId="{D90457C6-575F-4253-BA53-F5ED7A33F98F}" destId="{8BBB586D-B57B-44F9-8A31-ED89496266E3}" srcOrd="3" destOrd="0" presId="urn:microsoft.com/office/officeart/2005/8/layout/vList2"/>
    <dgm:cxn modelId="{58D4AC6E-6D08-4488-B335-8C244FAD43C8}" type="presParOf" srcId="{D90457C6-575F-4253-BA53-F5ED7A33F98F}" destId="{4E652DFD-B654-48F7-A81E-452BEE71FCC7}" srcOrd="4" destOrd="0" presId="urn:microsoft.com/office/officeart/2005/8/layout/vList2"/>
    <dgm:cxn modelId="{782E5B9C-5E3D-4353-B695-364C64418B7E}" type="presParOf" srcId="{D90457C6-575F-4253-BA53-F5ED7A33F98F}" destId="{01763EF0-43D5-48E1-8160-A61531E276E9}" srcOrd="5" destOrd="0" presId="urn:microsoft.com/office/officeart/2005/8/layout/vList2"/>
    <dgm:cxn modelId="{B7B136D5-245A-41C1-9752-E2B28A58E86E}" type="presParOf" srcId="{D90457C6-575F-4253-BA53-F5ED7A33F98F}" destId="{DF98E8E4-EDC7-4E5B-B68B-5523D9C3A02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29B17-4545-4CE7-AD9D-85C168952E34}">
      <dsp:nvSpPr>
        <dsp:cNvPr id="0" name=""/>
        <dsp:cNvSpPr/>
      </dsp:nvSpPr>
      <dsp:spPr>
        <a:xfrm>
          <a:off x="0" y="37667"/>
          <a:ext cx="4617720" cy="786240"/>
        </a:xfrm>
        <a:prstGeom prst="roundRect">
          <a:avLst/>
        </a:prstGeom>
        <a:gradFill rotWithShape="0">
          <a:gsLst>
            <a:gs pos="0">
              <a:schemeClr val="accent2">
                <a:hueOff val="0"/>
                <a:satOff val="0"/>
                <a:lumOff val="0"/>
                <a:alphaOff val="0"/>
                <a:tint val="60000"/>
                <a:lumMod val="104000"/>
              </a:schemeClr>
            </a:gs>
            <a:gs pos="100000">
              <a:schemeClr val="accent2">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A non-invasive gadget measuring blood oxygen levels and pulse rate.</a:t>
          </a:r>
          <a:endParaRPr lang="en-US" sz="1400" kern="1200" dirty="0">
            <a:latin typeface="Arial" panose="020B0604020202020204" pitchFamily="34" charset="0"/>
            <a:cs typeface="Arial" panose="020B0604020202020204" pitchFamily="34" charset="0"/>
          </a:endParaRPr>
        </a:p>
      </dsp:txBody>
      <dsp:txXfrm>
        <a:off x="38381" y="76048"/>
        <a:ext cx="4540958" cy="709478"/>
      </dsp:txXfrm>
    </dsp:sp>
    <dsp:sp modelId="{132915A5-2752-4361-B715-74F19829238D}">
      <dsp:nvSpPr>
        <dsp:cNvPr id="0" name=""/>
        <dsp:cNvSpPr/>
      </dsp:nvSpPr>
      <dsp:spPr>
        <a:xfrm>
          <a:off x="0" y="864227"/>
          <a:ext cx="4617720" cy="786240"/>
        </a:xfrm>
        <a:prstGeom prst="roundRect">
          <a:avLst/>
        </a:prstGeom>
        <a:gradFill rotWithShape="0">
          <a:gsLst>
            <a:gs pos="0">
              <a:schemeClr val="accent2">
                <a:hueOff val="-1197987"/>
                <a:satOff val="8241"/>
                <a:lumOff val="915"/>
                <a:alphaOff val="0"/>
                <a:tint val="60000"/>
                <a:lumMod val="104000"/>
              </a:schemeClr>
            </a:gs>
            <a:gs pos="100000">
              <a:schemeClr val="accent2">
                <a:hueOff val="-1197987"/>
                <a:satOff val="8241"/>
                <a:lumOff val="915"/>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Heavily used during the COVID-19 pandemic for early identification of hypoxia (</a:t>
          </a:r>
          <a:r>
            <a:rPr lang="en-IN" sz="1400" kern="1200" dirty="0">
              <a:latin typeface="Arial" panose="020B0604020202020204" pitchFamily="34" charset="0"/>
              <a:cs typeface="Arial" panose="020B0604020202020204" pitchFamily="34" charset="0"/>
            </a:rPr>
            <a:t>Bouhassira </a:t>
          </a:r>
          <a:r>
            <a:rPr lang="en-IN" sz="1400" i="1" kern="1200" dirty="0">
              <a:latin typeface="Arial" panose="020B0604020202020204" pitchFamily="34" charset="0"/>
              <a:cs typeface="Arial" panose="020B0604020202020204" pitchFamily="34" charset="0"/>
            </a:rPr>
            <a:t>et al., </a:t>
          </a:r>
          <a:r>
            <a:rPr lang="en-IN" sz="1400" kern="1200" dirty="0">
              <a:latin typeface="Arial" panose="020B0604020202020204" pitchFamily="34" charset="0"/>
              <a:cs typeface="Arial" panose="020B0604020202020204" pitchFamily="34" charset="0"/>
            </a:rPr>
            <a:t>2024</a:t>
          </a: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38381" y="902608"/>
        <a:ext cx="4540958" cy="709478"/>
      </dsp:txXfrm>
    </dsp:sp>
    <dsp:sp modelId="{12D88C0B-3E62-495D-9E30-C0E03A2B3144}">
      <dsp:nvSpPr>
        <dsp:cNvPr id="0" name=""/>
        <dsp:cNvSpPr/>
      </dsp:nvSpPr>
      <dsp:spPr>
        <a:xfrm>
          <a:off x="0" y="1690787"/>
          <a:ext cx="4617720" cy="786240"/>
        </a:xfrm>
        <a:prstGeom prst="roundRect">
          <a:avLst/>
        </a:prstGeom>
        <a:gradFill rotWithShape="0">
          <a:gsLst>
            <a:gs pos="0">
              <a:schemeClr val="accent2">
                <a:hueOff val="-2395974"/>
                <a:satOff val="16481"/>
                <a:lumOff val="1829"/>
                <a:alphaOff val="0"/>
                <a:tint val="60000"/>
                <a:lumMod val="104000"/>
              </a:schemeClr>
            </a:gs>
            <a:gs pos="100000">
              <a:schemeClr val="accent2">
                <a:hueOff val="-2395974"/>
                <a:satOff val="16481"/>
                <a:lumOff val="1829"/>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Attached to the NHS, “Oximetry @home” launched in 2020 (</a:t>
          </a:r>
          <a:r>
            <a:rPr lang="en-US" sz="1400" kern="1200" dirty="0">
              <a:latin typeface="Arial" panose="020B0604020202020204" pitchFamily="34" charset="0"/>
              <a:cs typeface="Arial" panose="020B0604020202020204" pitchFamily="34" charset="0"/>
            </a:rPr>
            <a:t>Whitehead and Conley, 2022)</a:t>
          </a: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38381" y="1729168"/>
        <a:ext cx="4540958" cy="709478"/>
      </dsp:txXfrm>
    </dsp:sp>
    <dsp:sp modelId="{48041B7A-096A-4D44-966C-1D83AAE90E58}">
      <dsp:nvSpPr>
        <dsp:cNvPr id="0" name=""/>
        <dsp:cNvSpPr/>
      </dsp:nvSpPr>
      <dsp:spPr>
        <a:xfrm>
          <a:off x="0" y="2517347"/>
          <a:ext cx="4617720" cy="786240"/>
        </a:xfrm>
        <a:prstGeom prst="roundRect">
          <a:avLst/>
        </a:prstGeom>
        <a:gradFill rotWithShape="0">
          <a:gsLst>
            <a:gs pos="0">
              <a:schemeClr val="accent2">
                <a:hueOff val="-3593961"/>
                <a:satOff val="24722"/>
                <a:lumOff val="2744"/>
                <a:alphaOff val="0"/>
                <a:tint val="60000"/>
                <a:lumMod val="104000"/>
              </a:schemeClr>
            </a:gs>
            <a:gs pos="100000">
              <a:schemeClr val="accent2">
                <a:hueOff val="-3593961"/>
                <a:satOff val="24722"/>
                <a:lumOff val="2744"/>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Utilising in hospitals, primary care, and in the community.</a:t>
          </a:r>
          <a:endParaRPr lang="en-US" sz="1400" kern="1200" dirty="0">
            <a:latin typeface="Arial" panose="020B0604020202020204" pitchFamily="34" charset="0"/>
            <a:cs typeface="Arial" panose="020B0604020202020204" pitchFamily="34" charset="0"/>
          </a:endParaRPr>
        </a:p>
      </dsp:txBody>
      <dsp:txXfrm>
        <a:off x="38381" y="2555728"/>
        <a:ext cx="4540958" cy="709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EF2CD-750E-4C4D-BC30-49B3CB84C195}">
      <dsp:nvSpPr>
        <dsp:cNvPr id="0" name=""/>
        <dsp:cNvSpPr/>
      </dsp:nvSpPr>
      <dsp:spPr>
        <a:xfrm>
          <a:off x="0" y="1538"/>
          <a:ext cx="4453200" cy="814224"/>
        </a:xfrm>
        <a:prstGeom prst="roundRect">
          <a:avLst/>
        </a:prstGeom>
        <a:gradFill rotWithShape="0">
          <a:gsLst>
            <a:gs pos="0">
              <a:schemeClr val="accent4">
                <a:hueOff val="0"/>
                <a:satOff val="0"/>
                <a:lumOff val="0"/>
                <a:alphaOff val="0"/>
                <a:tint val="60000"/>
                <a:lumMod val="104000"/>
              </a:schemeClr>
            </a:gs>
            <a:gs pos="100000">
              <a:schemeClr val="accent4">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rtl="0">
            <a:lnSpc>
              <a:spcPct val="150000"/>
            </a:lnSpc>
            <a:spcBef>
              <a:spcPct val="0"/>
            </a:spcBef>
            <a:spcAft>
              <a:spcPct val="35000"/>
            </a:spcAft>
            <a:buNone/>
          </a:pPr>
          <a:r>
            <a:rPr lang="en-GB" sz="1500" kern="1200" dirty="0">
              <a:latin typeface="Arial" panose="020B0604020202020204" pitchFamily="34" charset="0"/>
              <a:cs typeface="Arial" panose="020B0604020202020204" pitchFamily="34" charset="0"/>
            </a:rPr>
            <a:t>Supporting 300,000 patients during the pandemic response.</a:t>
          </a:r>
          <a:endParaRPr lang="en-IN" sz="1500" kern="1200" dirty="0">
            <a:latin typeface="Arial" panose="020B0604020202020204" pitchFamily="34" charset="0"/>
            <a:cs typeface="Arial" panose="020B0604020202020204" pitchFamily="34" charset="0"/>
          </a:endParaRPr>
        </a:p>
      </dsp:txBody>
      <dsp:txXfrm>
        <a:off x="39747" y="41285"/>
        <a:ext cx="4373706" cy="734730"/>
      </dsp:txXfrm>
    </dsp:sp>
    <dsp:sp modelId="{35EA5A02-BBE3-4E18-9B84-FFA2D6FE9E4F}">
      <dsp:nvSpPr>
        <dsp:cNvPr id="0" name=""/>
        <dsp:cNvSpPr/>
      </dsp:nvSpPr>
      <dsp:spPr>
        <a:xfrm>
          <a:off x="0" y="829304"/>
          <a:ext cx="4453200" cy="814224"/>
        </a:xfrm>
        <a:prstGeom prst="roundRect">
          <a:avLst/>
        </a:prstGeom>
        <a:gradFill rotWithShape="0">
          <a:gsLst>
            <a:gs pos="0">
              <a:schemeClr val="accent4">
                <a:hueOff val="6546825"/>
                <a:satOff val="-615"/>
                <a:lumOff val="784"/>
                <a:alphaOff val="0"/>
                <a:tint val="60000"/>
                <a:lumMod val="104000"/>
              </a:schemeClr>
            </a:gs>
            <a:gs pos="100000">
              <a:schemeClr val="accent4">
                <a:hueOff val="6546825"/>
                <a:satOff val="-615"/>
                <a:lumOff val="784"/>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rtl="0">
            <a:lnSpc>
              <a:spcPct val="150000"/>
            </a:lnSpc>
            <a:spcBef>
              <a:spcPct val="0"/>
            </a:spcBef>
            <a:spcAft>
              <a:spcPct val="35000"/>
            </a:spcAft>
            <a:buNone/>
          </a:pPr>
          <a:r>
            <a:rPr lang="en-GB" sz="1500" kern="1200">
              <a:latin typeface="Arial" panose="020B0604020202020204" pitchFamily="34" charset="0"/>
              <a:cs typeface="Arial" panose="020B0604020202020204" pitchFamily="34" charset="0"/>
            </a:rPr>
            <a:t>Preventing 22,000 hospitalisations and easing NHS pressures (NHS, 2023).</a:t>
          </a:r>
          <a:endParaRPr lang="en-IN" sz="1500" kern="1200">
            <a:latin typeface="Arial" panose="020B0604020202020204" pitchFamily="34" charset="0"/>
            <a:cs typeface="Arial" panose="020B0604020202020204" pitchFamily="34" charset="0"/>
          </a:endParaRPr>
        </a:p>
      </dsp:txBody>
      <dsp:txXfrm>
        <a:off x="39747" y="869051"/>
        <a:ext cx="4373706" cy="734730"/>
      </dsp:txXfrm>
    </dsp:sp>
    <dsp:sp modelId="{4E652DFD-B654-48F7-A81E-452BEE71FCC7}">
      <dsp:nvSpPr>
        <dsp:cNvPr id="0" name=""/>
        <dsp:cNvSpPr/>
      </dsp:nvSpPr>
      <dsp:spPr>
        <a:xfrm>
          <a:off x="0" y="1657071"/>
          <a:ext cx="4453200" cy="814224"/>
        </a:xfrm>
        <a:prstGeom prst="roundRect">
          <a:avLst/>
        </a:prstGeom>
        <a:gradFill rotWithShape="0">
          <a:gsLst>
            <a:gs pos="0">
              <a:schemeClr val="accent4">
                <a:hueOff val="13093651"/>
                <a:satOff val="-1230"/>
                <a:lumOff val="1568"/>
                <a:alphaOff val="0"/>
                <a:tint val="60000"/>
                <a:lumMod val="104000"/>
              </a:schemeClr>
            </a:gs>
            <a:gs pos="100000">
              <a:schemeClr val="accent4">
                <a:hueOff val="13093651"/>
                <a:satOff val="-1230"/>
                <a:lumOff val="1568"/>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rtl="0">
            <a:lnSpc>
              <a:spcPct val="150000"/>
            </a:lnSpc>
            <a:spcBef>
              <a:spcPct val="0"/>
            </a:spcBef>
            <a:spcAft>
              <a:spcPct val="35000"/>
            </a:spcAft>
            <a:buNone/>
          </a:pPr>
          <a:r>
            <a:rPr lang="en-GB" sz="1500" kern="1200">
              <a:latin typeface="Arial" panose="020B0604020202020204" pitchFamily="34" charset="0"/>
              <a:cs typeface="Arial" panose="020B0604020202020204" pitchFamily="34" charset="0"/>
            </a:rPr>
            <a:t>Strengthening family co-production in health decisions.</a:t>
          </a:r>
          <a:endParaRPr lang="en-IN" sz="1500" kern="1200">
            <a:latin typeface="Arial" panose="020B0604020202020204" pitchFamily="34" charset="0"/>
            <a:cs typeface="Arial" panose="020B0604020202020204" pitchFamily="34" charset="0"/>
          </a:endParaRPr>
        </a:p>
      </dsp:txBody>
      <dsp:txXfrm>
        <a:off x="39747" y="1696818"/>
        <a:ext cx="4373706" cy="734730"/>
      </dsp:txXfrm>
    </dsp:sp>
    <dsp:sp modelId="{DF98E8E4-EDC7-4E5B-B68B-5523D9C3A02F}">
      <dsp:nvSpPr>
        <dsp:cNvPr id="0" name=""/>
        <dsp:cNvSpPr/>
      </dsp:nvSpPr>
      <dsp:spPr>
        <a:xfrm>
          <a:off x="0" y="2484837"/>
          <a:ext cx="4453200" cy="814224"/>
        </a:xfrm>
        <a:prstGeom prst="roundRect">
          <a:avLst/>
        </a:prstGeom>
        <a:gradFill rotWithShape="0">
          <a:gsLst>
            <a:gs pos="0">
              <a:schemeClr val="accent4">
                <a:hueOff val="19640475"/>
                <a:satOff val="-1845"/>
                <a:lumOff val="2352"/>
                <a:alphaOff val="0"/>
                <a:tint val="60000"/>
                <a:lumMod val="104000"/>
              </a:schemeClr>
            </a:gs>
            <a:gs pos="100000">
              <a:schemeClr val="accent4">
                <a:hueOff val="19640475"/>
                <a:satOff val="-1845"/>
                <a:lumOff val="2352"/>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rtl="0">
            <a:lnSpc>
              <a:spcPct val="150000"/>
            </a:lnSpc>
            <a:spcBef>
              <a:spcPct val="0"/>
            </a:spcBef>
            <a:spcAft>
              <a:spcPct val="35000"/>
            </a:spcAft>
            <a:buNone/>
          </a:pPr>
          <a:r>
            <a:rPr lang="en-GB" sz="1500" kern="1200">
              <a:latin typeface="Arial" panose="020B0604020202020204" pitchFamily="34" charset="0"/>
              <a:cs typeface="Arial" panose="020B0604020202020204" pitchFamily="34" charset="0"/>
            </a:rPr>
            <a:t>Digital exclusion limited impact in deprived areas.</a:t>
          </a:r>
          <a:endParaRPr lang="en-IN" sz="1500" kern="1200">
            <a:latin typeface="Arial" panose="020B0604020202020204" pitchFamily="34" charset="0"/>
            <a:cs typeface="Arial" panose="020B0604020202020204" pitchFamily="34" charset="0"/>
          </a:endParaRPr>
        </a:p>
      </dsp:txBody>
      <dsp:txXfrm>
        <a:off x="39747" y="2524584"/>
        <a:ext cx="4373706" cy="7347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9386311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835bec8fb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835bec8fb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81110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5835bec8fb_0_3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5835bec8fb_0_3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In this presentation, pulse oximeters will be assessed as a digital technology in health and social care. It will discuss how they have changed the workforce practices, altered service delivery and affected patient experiences. Their deeper significance to professionals, communities, and populations will be indicated by critical insights into their strengths, limitations, and future implications. </a:t>
            </a:r>
            <a:endParaRPr dirty="0">
              <a:solidFill>
                <a:schemeClr val="dk1"/>
              </a:solidFill>
            </a:endParaRPr>
          </a:p>
          <a:p>
            <a:pPr marL="0" lvl="0" indent="0" algn="l" rtl="0">
              <a:spcBef>
                <a:spcPts val="0"/>
              </a:spcBef>
              <a:spcAft>
                <a:spcPts val="0"/>
              </a:spcAft>
              <a:buNone/>
            </a:pPr>
            <a:endParaRPr dirty="0">
              <a:solidFill>
                <a:schemeClr val="dk1"/>
              </a:solidFill>
            </a:endParaRPr>
          </a:p>
        </p:txBody>
      </p:sp>
    </p:spTree>
    <p:extLst>
      <p:ext uri="{BB962C8B-B14F-4D97-AF65-F5344CB8AC3E}">
        <p14:creationId xmlns:p14="http://schemas.microsoft.com/office/powerpoint/2010/main" val="2128311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80ebe515a5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80ebe515a5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Pulse oximeters are gadgets that are attached to the tips of fingers that can determine oxygen saturation and pulse rate. With COVID-19, more than 600,000 people were transferred through the NHS "</a:t>
            </a:r>
            <a:r>
              <a:rPr lang="en-GB" dirty="0" err="1">
                <a:solidFill>
                  <a:schemeClr val="dk1"/>
                </a:solidFill>
              </a:rPr>
              <a:t>Oximetry</a:t>
            </a:r>
            <a:r>
              <a:rPr lang="en-GB" dirty="0">
                <a:solidFill>
                  <a:schemeClr val="dk1"/>
                </a:solidFill>
              </a:rPr>
              <a:t> @home" pathways. They allowed the detection of silent hypoxia early and minimised unwarranted admissions (</a:t>
            </a:r>
            <a:r>
              <a:rPr lang="en-IN" sz="1100" dirty="0"/>
              <a:t>Bouhassira </a:t>
            </a:r>
            <a:r>
              <a:rPr lang="en-IN" sz="1100" i="1" dirty="0"/>
              <a:t>et al., </a:t>
            </a:r>
            <a:r>
              <a:rPr lang="en-IN" sz="1100" dirty="0"/>
              <a:t>2024</a:t>
            </a:r>
            <a:r>
              <a:rPr lang="en-GB" dirty="0">
                <a:solidFill>
                  <a:schemeClr val="dk1"/>
                </a:solidFill>
              </a:rPr>
              <a:t>). They were affordable at £15-£25 and had a growth potential that made them be considered as vital devices in community surveillance and hospital triage.</a:t>
            </a: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40157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80ebe515a5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80ebe515a5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100" b="0" i="0" u="none" strike="noStrike" cap="none" dirty="0">
                <a:solidFill>
                  <a:srgbClr val="000000"/>
                </a:solidFill>
                <a:effectLst/>
                <a:latin typeface="Arial"/>
                <a:ea typeface="Arial"/>
                <a:cs typeface="Arial"/>
                <a:sym typeface="Arial"/>
              </a:rPr>
              <a:t>Pulse </a:t>
            </a:r>
            <a:r>
              <a:rPr lang="en-IN" sz="1100" b="0" i="0" u="none" strike="noStrike" cap="none" dirty="0" err="1">
                <a:solidFill>
                  <a:srgbClr val="000000"/>
                </a:solidFill>
                <a:effectLst/>
                <a:latin typeface="Arial"/>
                <a:ea typeface="Arial"/>
                <a:cs typeface="Arial"/>
                <a:sym typeface="Arial"/>
              </a:rPr>
              <a:t>oximeters</a:t>
            </a:r>
            <a:r>
              <a:rPr lang="en-IN" sz="1100" b="0" i="0" u="none" strike="noStrike" cap="none" dirty="0">
                <a:solidFill>
                  <a:srgbClr val="000000"/>
                </a:solidFill>
                <a:effectLst/>
                <a:latin typeface="Arial"/>
                <a:ea typeface="Arial"/>
                <a:cs typeface="Arial"/>
                <a:sym typeface="Arial"/>
              </a:rPr>
              <a:t> quantify blood oxygen level and pulse rate without invasion through the use of light sensors. They identify early warning signs of hypoxia, sending digital data to clinicians </a:t>
            </a:r>
            <a:r>
              <a:rPr lang="en-GB" sz="1100" dirty="0">
                <a:latin typeface="Arial" panose="020B0604020202020204" pitchFamily="34" charset="0"/>
                <a:cs typeface="Arial" panose="020B0604020202020204" pitchFamily="34" charset="0"/>
              </a:rPr>
              <a:t>(NHS England 2025)</a:t>
            </a:r>
            <a:r>
              <a:rPr lang="en-IN" sz="1100" b="0" i="0" u="none" strike="noStrike" cap="none" dirty="0">
                <a:solidFill>
                  <a:srgbClr val="000000"/>
                </a:solidFill>
                <a:effectLst/>
                <a:latin typeface="Arial"/>
                <a:ea typeface="Arial"/>
                <a:cs typeface="Arial"/>
                <a:sym typeface="Arial"/>
              </a:rPr>
              <a:t>. Used in hospitals, primary care, and community facilities, they facilitate real-time monitoring, remote screening, and prompt interventions for respiratory patients and post-operatives </a:t>
            </a:r>
            <a:r>
              <a:rPr lang="en-IN"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Wang </a:t>
            </a:r>
            <a:r>
              <a:rPr lang="en-US" sz="1100" i="1" dirty="0">
                <a:latin typeface="Arial" panose="020B0604020202020204" pitchFamily="34" charset="0"/>
                <a:cs typeface="Arial" panose="020B0604020202020204" pitchFamily="34" charset="0"/>
              </a:rPr>
              <a:t>et al., </a:t>
            </a:r>
            <a:r>
              <a:rPr lang="en-US" sz="1100" dirty="0">
                <a:latin typeface="Arial" panose="020B0604020202020204" pitchFamily="34" charset="0"/>
                <a:cs typeface="Arial" panose="020B0604020202020204" pitchFamily="34" charset="0"/>
              </a:rPr>
              <a:t>2022</a:t>
            </a:r>
            <a:r>
              <a:rPr lang="en-IN" sz="1100" dirty="0">
                <a:latin typeface="Arial" panose="020B0604020202020204" pitchFamily="34" charset="0"/>
                <a:cs typeface="Arial" panose="020B0604020202020204" pitchFamily="34" charset="0"/>
              </a:rPr>
              <a:t>)</a:t>
            </a:r>
            <a:r>
              <a:rPr lang="en-IN" sz="1100" b="0" i="0" u="none" strike="noStrike" cap="none" dirty="0">
                <a:solidFill>
                  <a:srgbClr val="000000"/>
                </a:solidFill>
                <a:effectLst/>
                <a:latin typeface="Arial"/>
                <a:ea typeface="Arial"/>
                <a:cs typeface="Arial"/>
                <a:sym typeface="Arial"/>
              </a:rPr>
              <a:t>.</a:t>
            </a:r>
            <a:br>
              <a:rPr lang="en-IN" dirty="0"/>
            </a:br>
            <a:endParaRPr dirty="0"/>
          </a:p>
        </p:txBody>
      </p:sp>
    </p:spTree>
    <p:extLst>
      <p:ext uri="{BB962C8B-B14F-4D97-AF65-F5344CB8AC3E}">
        <p14:creationId xmlns:p14="http://schemas.microsoft.com/office/powerpoint/2010/main" val="3416048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80ebe515a5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80ebe515a5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The provision of pulse oximeters facilitated the enlargement of the job descriptions in nursing, GP practices and community care. Considering the example of Manchester hubs, there were 2,000 cheques per week made by healthcare assistants, the results of which were referred to clinicians in case of abnormality </a:t>
            </a:r>
            <a:r>
              <a:rPr lang="en-GB" sz="1100" b="0" i="0" u="none" strike="noStrike" cap="none" dirty="0">
                <a:solidFill>
                  <a:srgbClr val="000000"/>
                </a:solidFill>
                <a:latin typeface="Arial"/>
                <a:ea typeface="Arial"/>
                <a:cs typeface="Arial"/>
                <a:sym typeface="Arial"/>
              </a:rPr>
              <a:t>(</a:t>
            </a:r>
            <a:r>
              <a:rPr lang="en-IN" sz="1100" dirty="0"/>
              <a:t>Cunningham </a:t>
            </a:r>
            <a:r>
              <a:rPr lang="en-IN" sz="1100" i="1" dirty="0"/>
              <a:t>et al.</a:t>
            </a:r>
            <a:r>
              <a:rPr lang="en-GB" sz="1100" b="0" i="0" u="none" strike="noStrike" cap="none" dirty="0">
                <a:solidFill>
                  <a:srgbClr val="000000"/>
                </a:solidFill>
                <a:latin typeface="Arial"/>
                <a:ea typeface="Arial"/>
                <a:cs typeface="Arial"/>
                <a:sym typeface="Arial"/>
              </a:rPr>
              <a:t>, 2023</a:t>
            </a:r>
            <a:r>
              <a:rPr lang="en-GB" dirty="0">
                <a:solidFill>
                  <a:schemeClr val="dk1"/>
                </a:solidFill>
              </a:rPr>
              <a:t>. One of them was task-shifting and efficiency gains. One of the limitations included heightened accountability pressures, whereby risks of misinterpretation had an impact on patient safety (</a:t>
            </a:r>
            <a:r>
              <a:rPr lang="en-IN" sz="1100" b="0" i="0" u="none" strike="noStrike" cap="none" dirty="0">
                <a:solidFill>
                  <a:srgbClr val="000000"/>
                </a:solidFill>
                <a:effectLst/>
                <a:latin typeface="Arial"/>
                <a:ea typeface="Arial"/>
                <a:cs typeface="Arial"/>
                <a:sym typeface="Arial"/>
              </a:rPr>
              <a:t>Library </a:t>
            </a:r>
            <a:r>
              <a:rPr lang="en-IN" sz="1100" b="0" i="1" u="none" strike="noStrike" cap="none" dirty="0">
                <a:solidFill>
                  <a:srgbClr val="000000"/>
                </a:solidFill>
                <a:effectLst/>
                <a:latin typeface="Arial"/>
                <a:ea typeface="Arial"/>
                <a:cs typeface="Arial"/>
                <a:sym typeface="Arial"/>
              </a:rPr>
              <a:t>et al., </a:t>
            </a:r>
            <a:r>
              <a:rPr lang="en-IN" sz="1100" b="0" i="0" u="none" strike="noStrike" cap="none" dirty="0">
                <a:solidFill>
                  <a:srgbClr val="000000"/>
                </a:solidFill>
                <a:effectLst/>
                <a:latin typeface="Arial"/>
                <a:ea typeface="Arial"/>
                <a:cs typeface="Arial"/>
                <a:sym typeface="Arial"/>
              </a:rPr>
              <a:t>2025</a:t>
            </a:r>
            <a:r>
              <a:rPr lang="en-GB" dirty="0">
                <a:solidFill>
                  <a:schemeClr val="dk1"/>
                </a:solidFill>
              </a:rPr>
              <a:t>). </a:t>
            </a:r>
            <a:r>
              <a:rPr lang="en-US" sz="1100" b="0" i="0" u="none" strike="noStrike" cap="none" dirty="0">
                <a:solidFill>
                  <a:srgbClr val="000000"/>
                </a:solidFill>
                <a:effectLst/>
                <a:latin typeface="Arial"/>
                <a:ea typeface="Arial"/>
                <a:cs typeface="Arial"/>
                <a:sym typeface="Arial"/>
              </a:rPr>
              <a:t>The transition to digital within the workforce comprised delivery of remote monitoring posts, notable rises in digital literacy, education for 14,000 NHS staff at a quicker pace, and interprofessional practice with the aim to enhance workforce capability, communication ease and delivery of patient-</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 across services.</a:t>
            </a:r>
            <a:endParaRPr dirty="0"/>
          </a:p>
        </p:txBody>
      </p:sp>
    </p:spTree>
    <p:extLst>
      <p:ext uri="{BB962C8B-B14F-4D97-AF65-F5344CB8AC3E}">
        <p14:creationId xmlns:p14="http://schemas.microsoft.com/office/powerpoint/2010/main" val="1692482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80ebe515a5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80ebe515a5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Pulse oximeters revolutionised the service delivery as they incorporated the remote monitoring pathways. Virtual wards were in place in Birmingham with 1,500 patients under their management, leading to a decline in intensive care admissions </a:t>
            </a:r>
            <a:r>
              <a:rPr lang="en-GB" sz="1100" dirty="0">
                <a:latin typeface="Arial"/>
                <a:ea typeface="Arial"/>
                <a:cs typeface="Arial"/>
                <a:sym typeface="Arial"/>
              </a:rPr>
              <a:t>(</a:t>
            </a:r>
            <a:r>
              <a:rPr lang="en-GB" sz="1100" dirty="0"/>
              <a:t>Moore </a:t>
            </a:r>
            <a:r>
              <a:rPr lang="en-GB" sz="1100" i="1" dirty="0"/>
              <a:t>et al., </a:t>
            </a:r>
            <a:r>
              <a:rPr lang="en-GB" sz="1100" dirty="0"/>
              <a:t>2022</a:t>
            </a:r>
            <a:r>
              <a:rPr lang="en-GB" dirty="0">
                <a:solidFill>
                  <a:schemeClr val="dk1"/>
                </a:solidFill>
              </a:rPr>
              <a:t>). The admission to the care homes enabled carers to deteriorate quickly. Preventive interventions and decreased hospital strain were found to be the strengths. The weaknesses were the imprecision of the device with darker skin colour, difficulty in providing equitable service delivery. </a:t>
            </a:r>
            <a:r>
              <a:rPr lang="en-US" sz="1100" b="0" i="0" u="none" strike="noStrike" cap="none" dirty="0">
                <a:solidFill>
                  <a:srgbClr val="000000"/>
                </a:solidFill>
                <a:effectLst/>
                <a:latin typeface="Arial"/>
                <a:ea typeface="Arial"/>
                <a:cs typeface="Arial"/>
                <a:sym typeface="Arial"/>
              </a:rPr>
              <a:t>In COVID-19, pulse oximetry enabled remote monitoring, reduced hospital overcrowding, supported early detection of hypoxia, and increased the effectiveness of patient management in the community </a:t>
            </a:r>
            <a:r>
              <a:rPr lang="en-US" sz="1100" dirty="0">
                <a:latin typeface="Arial" panose="020B0604020202020204" pitchFamily="34" charset="0"/>
                <a:cs typeface="Arial" panose="020B0604020202020204" pitchFamily="34" charset="0"/>
              </a:rPr>
              <a:t>(Tom, S.L. and </a:t>
            </a:r>
            <a:r>
              <a:rPr lang="en-US" sz="1100" dirty="0" err="1">
                <a:latin typeface="Arial" panose="020B0604020202020204" pitchFamily="34" charset="0"/>
                <a:cs typeface="Arial" panose="020B0604020202020204" pitchFamily="34" charset="0"/>
              </a:rPr>
              <a:t>Tiko</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Iyamu</a:t>
            </a:r>
            <a:r>
              <a:rPr lang="en-US" sz="1100" dirty="0">
                <a:latin typeface="Arial" panose="020B0604020202020204" pitchFamily="34" charset="0"/>
                <a:cs typeface="Arial" panose="020B0604020202020204" pitchFamily="34" charset="0"/>
              </a:rPr>
              <a:t> , 2022).</a:t>
            </a:r>
            <a:endParaRPr lang="en-US" sz="1100" b="0" i="0" u="none" strike="noStrike" cap="none" dirty="0">
              <a:solidFill>
                <a:srgbClr val="000000"/>
              </a:solidFill>
              <a:effectLst/>
              <a:latin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br>
              <a:rPr lang="en-US" dirty="0"/>
            </a:br>
            <a:endParaRPr lang="en-US" dirty="0"/>
          </a:p>
          <a:p>
            <a:pPr marL="0" lvl="0" indent="0" algn="just" rtl="0">
              <a:lnSpc>
                <a:spcPct val="150000"/>
              </a:lnSpc>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95888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80ebe515a5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80ebe515a5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By recording </a:t>
            </a:r>
            <a:r>
              <a:rPr lang="en-GB" dirty="0" err="1">
                <a:solidFill>
                  <a:schemeClr val="dk1"/>
                </a:solidFill>
              </a:rPr>
              <a:t>SpO</a:t>
            </a:r>
            <a:r>
              <a:rPr lang="en-GB" dirty="0">
                <a:solidFill>
                  <a:schemeClr val="dk1"/>
                </a:solidFill>
              </a:rPr>
              <a:t>₂ at home, patients earned independence and saved on unnecessary travel and expenditure </a:t>
            </a:r>
            <a:r>
              <a:rPr lang="en-GB" sz="1100" b="0" i="0" u="none" strike="noStrike" cap="none" dirty="0">
                <a:solidFill>
                  <a:srgbClr val="000000"/>
                </a:solidFill>
                <a:latin typeface="Arial"/>
                <a:ea typeface="Arial"/>
                <a:cs typeface="Arial"/>
                <a:sym typeface="Arial"/>
              </a:rPr>
              <a:t>(</a:t>
            </a:r>
            <a:r>
              <a:rPr lang="en-IN" sz="1100" b="0" i="0" u="none" strike="noStrike" cap="none" dirty="0" err="1">
                <a:solidFill>
                  <a:srgbClr val="000000"/>
                </a:solidFill>
                <a:latin typeface="Arial"/>
                <a:ea typeface="Arial"/>
                <a:cs typeface="Arial"/>
                <a:sym typeface="Arial"/>
              </a:rPr>
              <a:t>Mostafa</a:t>
            </a:r>
            <a:r>
              <a:rPr lang="en-IN" sz="1100" b="0" i="0" u="none" strike="noStrike" cap="none" dirty="0">
                <a:solidFill>
                  <a:srgbClr val="000000"/>
                </a:solidFill>
                <a:latin typeface="Arial"/>
                <a:ea typeface="Arial"/>
                <a:cs typeface="Arial"/>
                <a:sym typeface="Arial"/>
              </a:rPr>
              <a:t>, and El-</a:t>
            </a:r>
            <a:r>
              <a:rPr lang="en-IN" sz="1100" b="0" i="0" u="none" strike="noStrike" cap="none" dirty="0" err="1">
                <a:solidFill>
                  <a:srgbClr val="000000"/>
                </a:solidFill>
                <a:latin typeface="Arial"/>
                <a:ea typeface="Arial"/>
                <a:cs typeface="Arial"/>
                <a:sym typeface="Arial"/>
              </a:rPr>
              <a:t>Atawi</a:t>
            </a:r>
            <a:r>
              <a:rPr lang="en-GB" sz="1100" b="0" i="0" u="none" strike="noStrike" cap="none" dirty="0">
                <a:solidFill>
                  <a:srgbClr val="000000"/>
                </a:solidFill>
                <a:latin typeface="Arial"/>
                <a:ea typeface="Arial"/>
                <a:cs typeface="Arial"/>
                <a:sym typeface="Arial"/>
              </a:rPr>
              <a:t>, 2024)</a:t>
            </a:r>
            <a:r>
              <a:rPr lang="en-GB" dirty="0">
                <a:solidFill>
                  <a:schemeClr val="dk1"/>
                </a:solidFill>
              </a:rPr>
              <a:t>. In patients with COPD, frequent visits were found to be reassuring, and the family actively monitored vulnerable patients with their family. Empowerment and safety were some of the strengths. There were limitations due to anxiety raised by constant monitoring, and some service users who are not digitally literate could not interpret results on their own.</a:t>
            </a: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95929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80ebe515a5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80ebe515a5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Pulse </a:t>
            </a:r>
            <a:r>
              <a:rPr lang="en-GB" dirty="0" err="1">
                <a:solidFill>
                  <a:schemeClr val="dk1"/>
                </a:solidFill>
              </a:rPr>
              <a:t>oximetry</a:t>
            </a:r>
            <a:r>
              <a:rPr lang="en-GB" dirty="0">
                <a:solidFill>
                  <a:schemeClr val="dk1"/>
                </a:solidFill>
              </a:rPr>
              <a:t> rollout Community introduction of pulse oximeters during NHS "</a:t>
            </a:r>
            <a:r>
              <a:rPr lang="en-GB" dirty="0" err="1">
                <a:solidFill>
                  <a:schemeClr val="dk1"/>
                </a:solidFill>
              </a:rPr>
              <a:t>Oximetry</a:t>
            </a:r>
            <a:r>
              <a:rPr lang="en-GB" dirty="0">
                <a:solidFill>
                  <a:schemeClr val="dk1"/>
                </a:solidFill>
              </a:rPr>
              <a:t> @home" served 300,000 patients, and lowered hospital admissions by 22,000 </a:t>
            </a:r>
            <a:r>
              <a:rPr lang="en-GB" sz="1100" b="0" i="0" u="none" strike="noStrike" cap="none" dirty="0">
                <a:solidFill>
                  <a:srgbClr val="000000"/>
                </a:solidFill>
                <a:latin typeface="Arial"/>
                <a:ea typeface="Arial"/>
                <a:cs typeface="Arial"/>
                <a:sym typeface="Arial"/>
              </a:rPr>
              <a:t>(NHS, 2023)</a:t>
            </a:r>
            <a:r>
              <a:rPr lang="en-GB" dirty="0">
                <a:solidFill>
                  <a:schemeClr val="dk1"/>
                </a:solidFill>
              </a:rPr>
              <a:t>. The early escalation, reduction of the deaths caused by COVID-19, and release of 6,000 critical care beds were all considered strengths. The constraints were seen in poor communities where the digital literacy and access to devices were not uniform, which increased inequalities even in areas where the adoption had been successful.</a:t>
            </a: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30275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COVID-19 accelerated digital </a:t>
            </a:r>
            <a:r>
              <a:rPr lang="en-US" sz="1100" b="0" i="0" u="none" strike="noStrike" cap="none" dirty="0" err="1">
                <a:solidFill>
                  <a:srgbClr val="000000"/>
                </a:solidFill>
                <a:effectLst/>
                <a:latin typeface="Arial"/>
                <a:ea typeface="Arial"/>
                <a:cs typeface="Arial"/>
                <a:sym typeface="Arial"/>
              </a:rPr>
              <a:t>modernisation</a:t>
            </a:r>
            <a:r>
              <a:rPr lang="en-US" sz="1100" b="0" i="0" u="none" strike="noStrike" cap="none" dirty="0">
                <a:solidFill>
                  <a:srgbClr val="000000"/>
                </a:solidFill>
                <a:effectLst/>
                <a:latin typeface="Arial"/>
                <a:ea typeface="Arial"/>
                <a:cs typeface="Arial"/>
                <a:sym typeface="Arial"/>
              </a:rPr>
              <a:t> in the NHS, with remote monitoring being introduced through over 1.5 million pulse oximeters. Virtual consultations reached 1.2 million per week, mitigating infection risk and ensuring continuity of care </a:t>
            </a:r>
            <a:r>
              <a:rPr lang="en-US" sz="1100" dirty="0">
                <a:latin typeface="Arial" panose="020B0604020202020204" pitchFamily="34" charset="0"/>
                <a:cs typeface="Arial" panose="020B0604020202020204" pitchFamily="34" charset="0"/>
              </a:rPr>
              <a:t>(</a:t>
            </a:r>
            <a:r>
              <a:rPr lang="en-GB" sz="1100" dirty="0">
                <a:solidFill>
                  <a:schemeClr val="tx2">
                    <a:lumMod val="10000"/>
                  </a:schemeClr>
                </a:solidFill>
                <a:latin typeface="Arial" panose="020B0604020202020204" pitchFamily="34" charset="0"/>
                <a:cs typeface="Arial" panose="020B0604020202020204" pitchFamily="34" charset="0"/>
              </a:rPr>
              <a:t>Moore </a:t>
            </a:r>
            <a:r>
              <a:rPr lang="en-GB" sz="1100" i="1" dirty="0">
                <a:solidFill>
                  <a:schemeClr val="tx2">
                    <a:lumMod val="10000"/>
                  </a:schemeClr>
                </a:solidFill>
                <a:latin typeface="Arial" panose="020B0604020202020204" pitchFamily="34" charset="0"/>
                <a:cs typeface="Arial" panose="020B0604020202020204" pitchFamily="34" charset="0"/>
              </a:rPr>
              <a:t>et al., </a:t>
            </a:r>
            <a:r>
              <a:rPr lang="en-GB" sz="1100" dirty="0">
                <a:solidFill>
                  <a:schemeClr val="tx2">
                    <a:lumMod val="10000"/>
                  </a:schemeClr>
                </a:solidFill>
                <a:latin typeface="Arial" panose="020B0604020202020204" pitchFamily="34" charset="0"/>
                <a:cs typeface="Arial" panose="020B0604020202020204" pitchFamily="34" charset="0"/>
              </a:rPr>
              <a:t>2022</a:t>
            </a:r>
            <a:r>
              <a:rPr lang="en-US" sz="1100" dirty="0">
                <a:latin typeface="Arial" panose="020B0604020202020204" pitchFamily="34" charset="0"/>
                <a:cs typeface="Arial" panose="020B0604020202020204" pitchFamily="34" charset="0"/>
              </a:rPr>
              <a:t>)</a:t>
            </a:r>
            <a:r>
              <a:rPr lang="en-US" sz="1100" b="0" i="0" u="none" strike="noStrike" cap="none" dirty="0">
                <a:solidFill>
                  <a:srgbClr val="000000"/>
                </a:solidFill>
                <a:effectLst/>
                <a:latin typeface="Arial"/>
                <a:ea typeface="Arial"/>
                <a:cs typeface="Arial"/>
                <a:sym typeface="Arial"/>
              </a:rPr>
              <a:t>. Rapid innovation and workforce flexibility were strengths, while limitations were unequal access, technical malfunctions, and digital literacy inequalities.</a:t>
            </a:r>
            <a:br>
              <a:rPr lang="en-US" sz="1100" b="0" i="0" u="none" strike="noStrike" cap="none" dirty="0">
                <a:solidFill>
                  <a:srgbClr val="000000"/>
                </a:solidFill>
                <a:effectLst/>
                <a:latin typeface="Arial"/>
                <a:ea typeface="Arial"/>
                <a:cs typeface="Arial"/>
                <a:sym typeface="Arial"/>
              </a:rPr>
            </a:br>
            <a:endParaRPr lang="en-US" dirty="0"/>
          </a:p>
        </p:txBody>
      </p:sp>
    </p:spTree>
    <p:extLst>
      <p:ext uri="{BB962C8B-B14F-4D97-AF65-F5344CB8AC3E}">
        <p14:creationId xmlns:p14="http://schemas.microsoft.com/office/powerpoint/2010/main" val="1789956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80ebe515a5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80ebe515a5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100" b="0" i="0" u="none" strike="noStrike" cap="none" dirty="0">
                <a:solidFill>
                  <a:srgbClr val="000000"/>
                </a:solidFill>
                <a:effectLst/>
                <a:latin typeface="Arial"/>
                <a:ea typeface="Arial"/>
                <a:cs typeface="Arial"/>
                <a:sym typeface="Arial"/>
              </a:rPr>
              <a:t>Dilemmas are inaccurate devices for darker skin tones, data security risks, and inequitable access in marginalised populations </a:t>
            </a:r>
            <a:r>
              <a:rPr lang="en-GB" sz="1100" b="0" i="0" u="none" strike="noStrike" cap="none" dirty="0">
                <a:solidFill>
                  <a:srgbClr val="000000"/>
                </a:solidFill>
                <a:effectLst/>
                <a:latin typeface="Arial"/>
                <a:ea typeface="Arial"/>
                <a:cs typeface="Arial"/>
                <a:sym typeface="Arial"/>
              </a:rPr>
              <a:t>(Padula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2022)</a:t>
            </a:r>
            <a:r>
              <a:rPr lang="en-IN" sz="1100" b="0" i="0" u="none" strike="noStrike" cap="none" dirty="0">
                <a:solidFill>
                  <a:srgbClr val="000000"/>
                </a:solidFill>
                <a:effectLst/>
                <a:latin typeface="Arial"/>
                <a:ea typeface="Arial"/>
                <a:cs typeface="Arial"/>
                <a:sym typeface="Arial"/>
              </a:rPr>
              <a:t>. Solutions are standardised device tests; investment in digital literacy training; advanced cyber security policies; and establishing equitable distribution and access to services by region to enable efficient, inclusive and secure digital healthcare service delivery across the country.</a:t>
            </a:r>
            <a:br>
              <a:rPr lang="en-IN" sz="1100" b="0" i="0" u="none" strike="noStrike" cap="none" dirty="0">
                <a:solidFill>
                  <a:srgbClr val="000000"/>
                </a:solidFill>
                <a:effectLst/>
                <a:latin typeface="Arial"/>
                <a:ea typeface="Arial"/>
                <a:cs typeface="Arial"/>
                <a:sym typeface="Arial"/>
              </a:rPr>
            </a:br>
            <a:endParaRPr dirty="0"/>
          </a:p>
        </p:txBody>
      </p:sp>
    </p:spTree>
    <p:extLst>
      <p:ext uri="{BB962C8B-B14F-4D97-AF65-F5344CB8AC3E}">
        <p14:creationId xmlns:p14="http://schemas.microsoft.com/office/powerpoint/2010/main" val="4260612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80ebe515a5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80ebe515a5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solidFill>
                  <a:schemeClr val="dk1"/>
                </a:solidFill>
              </a:rPr>
              <a:t>Pulse oximeters changed the workforce practice, service provision and community resilience, avoiding thousands of hospitalisations. Strong points based on costs, cost-effectiveness, prevention and patient empowerment. There were still limitations in equity, device reliability and gaps in training. Their combination made the necessity of a sustainable and inclusive policy to guarantee that digital health innovations will bring consistent benefits to various groups.</a:t>
            </a:r>
            <a:endParaRPr dirty="0">
              <a:solidFill>
                <a:schemeClr val="dk1"/>
              </a:solidFil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22315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6aa852e55b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6aa852e55b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8308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6aa852e55b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6aa852e55b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23100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409575" y="-3572"/>
            <a:ext cx="3761184" cy="5147072"/>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196301" y="1035052"/>
            <a:ext cx="6430967" cy="1962149"/>
          </a:xfrm>
        </p:spPr>
        <p:txBody>
          <a:bodyPr anchor="b">
            <a:normAutofit/>
          </a:bodyPr>
          <a:lstStyle>
            <a:lvl1pPr algn="r">
              <a:defRPr sz="4500">
                <a:effectLst/>
              </a:defRPr>
            </a:lvl1pPr>
          </a:lstStyle>
          <a:p>
            <a:r>
              <a:rPr lang="en-US"/>
              <a:t>Click to edit Master title style</a:t>
            </a:r>
            <a:endParaRPr lang="en-US" dirty="0"/>
          </a:p>
        </p:txBody>
      </p:sp>
      <p:sp>
        <p:nvSpPr>
          <p:cNvPr id="3" name="Subtitle 2"/>
          <p:cNvSpPr>
            <a:spLocks noGrp="1"/>
          </p:cNvSpPr>
          <p:nvPr>
            <p:ph type="subTitle" idx="1"/>
          </p:nvPr>
        </p:nvSpPr>
        <p:spPr>
          <a:xfrm>
            <a:off x="3386533" y="2997200"/>
            <a:ext cx="5240734" cy="1041401"/>
          </a:xfrm>
        </p:spPr>
        <p:txBody>
          <a:bodyPr anchor="t">
            <a:normAutofit/>
          </a:bodyPr>
          <a:lstStyle>
            <a:lvl1pPr marL="0" indent="0" algn="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a:xfrm>
            <a:off x="3999309" y="4412457"/>
            <a:ext cx="3243033" cy="273844"/>
          </a:xfrm>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086433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13893" y="4400349"/>
            <a:ext cx="413375"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992174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9210" y="2000249"/>
            <a:ext cx="6698060" cy="1582787"/>
          </a:xfrm>
        </p:spPr>
        <p:txBody>
          <a:bodyPr anchor="b"/>
          <a:lstStyle>
            <a:lvl1pPr algn="r">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929209" y="3583036"/>
            <a:ext cx="6698061" cy="6453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3686422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13234" y="514351"/>
            <a:ext cx="7514035" cy="131444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13235" y="2000250"/>
            <a:ext cx="3671291" cy="2343151"/>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55975" y="2000250"/>
            <a:ext cx="3671292" cy="2343150"/>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062889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134" y="1993900"/>
            <a:ext cx="3455391" cy="432197"/>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113233" y="2501503"/>
            <a:ext cx="3671292" cy="1841897"/>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0366" y="2000250"/>
            <a:ext cx="3466903" cy="432197"/>
          </a:xfrm>
        </p:spPr>
        <p:txBody>
          <a:bodyPr anchor="b">
            <a:noAutofit/>
          </a:bodyPr>
          <a:lstStyle>
            <a:lvl1pPr marL="0" indent="0">
              <a:buNone/>
              <a:defRPr sz="2100" b="0">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955975" y="2501503"/>
            <a:ext cx="3671292" cy="1841897"/>
          </a:xfrm>
        </p:spPr>
        <p:txBody>
          <a:bodyPr anchor="t">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5441619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9305157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3271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4" y="1200150"/>
            <a:ext cx="2661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3946525" y="514350"/>
            <a:ext cx="4680743" cy="3829051"/>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234" y="2228850"/>
            <a:ext cx="2661841" cy="1371600"/>
          </a:xfrm>
        </p:spPr>
        <p:txBody>
          <a:bodyPr>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58893014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043" y="1314449"/>
            <a:ext cx="4069619" cy="1028700"/>
          </a:xfrm>
        </p:spPr>
        <p:txBody>
          <a:bodyPr anchor="b">
            <a:normAutofit/>
          </a:bodyPr>
          <a:lstStyle>
            <a:lvl1pPr algn="ctr">
              <a:defRPr sz="21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6011" y="685800"/>
            <a:ext cx="2460731" cy="3429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112043" y="2343149"/>
            <a:ext cx="4069619" cy="1371600"/>
          </a:xfrm>
        </p:spPr>
        <p:txBody>
          <a:bodyPr>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646100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4" y="3549649"/>
            <a:ext cx="7514033"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509" y="699084"/>
            <a:ext cx="6169458" cy="23737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113234" y="3974702"/>
            <a:ext cx="7514033"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771349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5" y="514350"/>
            <a:ext cx="7514033" cy="2286000"/>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1113234" y="3257550"/>
            <a:ext cx="7514035" cy="10858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156872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198959" y="647267"/>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5" name="TextBox 14"/>
          <p:cNvSpPr txBox="1"/>
          <p:nvPr/>
        </p:nvSpPr>
        <p:spPr>
          <a:xfrm>
            <a:off x="8170069" y="2114549"/>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2" name="Title 1"/>
          <p:cNvSpPr>
            <a:spLocks noGrp="1"/>
          </p:cNvSpPr>
          <p:nvPr>
            <p:ph type="title"/>
          </p:nvPr>
        </p:nvSpPr>
        <p:spPr>
          <a:xfrm>
            <a:off x="1656159" y="514351"/>
            <a:ext cx="6742509" cy="2057399"/>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827609" y="2571749"/>
            <a:ext cx="6399611" cy="285750"/>
          </a:xfrm>
        </p:spPr>
        <p:txBody>
          <a:bodyPr anchor="ctr">
            <a:normAutofit/>
          </a:bodyPr>
          <a:lstStyle>
            <a:lvl1pPr marL="0" indent="0">
              <a:buFontTx/>
              <a:buNone/>
              <a:defRPr sz="135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234" y="3257550"/>
            <a:ext cx="7514033" cy="10858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513559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235" y="2481436"/>
            <a:ext cx="7514032" cy="1101600"/>
          </a:xfrm>
        </p:spPr>
        <p:txBody>
          <a:bodyPr anchor="b">
            <a:normAutofit/>
          </a:bodyPr>
          <a:lstStyle>
            <a:lvl1pPr algn="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1113234" y="3583036"/>
            <a:ext cx="7514033" cy="645300"/>
          </a:xfrm>
        </p:spPr>
        <p:txBody>
          <a:bodyPr anchor="t">
            <a:normAutofit/>
          </a:bodyPr>
          <a:lstStyle>
            <a:lvl1pPr marL="0" indent="0" algn="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13164942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198959" y="647267"/>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5" name="TextBox 14"/>
          <p:cNvSpPr txBox="1"/>
          <p:nvPr/>
        </p:nvSpPr>
        <p:spPr>
          <a:xfrm>
            <a:off x="8170069" y="2114549"/>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2" name="Title 1"/>
          <p:cNvSpPr>
            <a:spLocks noGrp="1"/>
          </p:cNvSpPr>
          <p:nvPr>
            <p:ph type="title"/>
          </p:nvPr>
        </p:nvSpPr>
        <p:spPr>
          <a:xfrm>
            <a:off x="1656159" y="514351"/>
            <a:ext cx="6742509" cy="2057399"/>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235" y="2914650"/>
            <a:ext cx="7514033" cy="666750"/>
          </a:xfrm>
        </p:spPr>
        <p:txBody>
          <a:bodyPr vert="horz" lIns="91440" tIns="45720" rIns="91440" bIns="45720" rtlCol="0" anchor="b">
            <a:normAutofit/>
          </a:bodyPr>
          <a:lstStyle>
            <a:lvl1pPr algn="r">
              <a:buNone/>
              <a:defRPr lang="en-US" sz="1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234" y="3581400"/>
            <a:ext cx="7514033" cy="762000"/>
          </a:xfrm>
        </p:spPr>
        <p:txBody>
          <a:bodyPr anchor="t">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029301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235" y="514350"/>
            <a:ext cx="7514034" cy="2045494"/>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234" y="2628900"/>
            <a:ext cx="7514035" cy="628650"/>
          </a:xfrm>
        </p:spPr>
        <p:txBody>
          <a:bodyPr vert="horz" lIns="91440" tIns="45720" rIns="91440" bIns="45720" rtlCol="0" anchor="b">
            <a:normAutofit/>
          </a:bodyPr>
          <a:lstStyle>
            <a:lvl1pPr>
              <a:buNone/>
              <a:defRPr lang="en-US" sz="21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234" y="3257550"/>
            <a:ext cx="7514035" cy="10858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1139994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0337138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99492" y="514350"/>
            <a:ext cx="1327777" cy="38290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234" y="514350"/>
            <a:ext cx="6014807" cy="382905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4708048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0"/>
        <p:cNvGrpSpPr/>
        <p:nvPr/>
      </p:nvGrpSpPr>
      <p:grpSpPr>
        <a:xfrm>
          <a:off x="0" y="0"/>
          <a:ext cx="0" cy="0"/>
          <a:chOff x="0" y="0"/>
          <a:chExt cx="0" cy="0"/>
        </a:xfrm>
      </p:grpSpPr>
      <p:sp>
        <p:nvSpPr>
          <p:cNvPr id="22" name="Google Shape;22;p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873854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13109" y="0"/>
            <a:ext cx="1827610" cy="51435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113234" y="514351"/>
            <a:ext cx="7514035" cy="131444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13233" y="2000250"/>
            <a:ext cx="7514035" cy="234315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9492" y="4412457"/>
            <a:ext cx="857250" cy="273844"/>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B61BEF0D-F0BB-DE4B-95CE-6DB70DBA9567}" type="datetimeFigureOut">
              <a:rPr lang="en-US" dirty="0"/>
              <a:pPr/>
              <a:t>11/5/2025</a:t>
            </a:fld>
            <a:endParaRPr lang="en-US" dirty="0"/>
          </a:p>
        </p:txBody>
      </p:sp>
      <p:sp>
        <p:nvSpPr>
          <p:cNvPr id="5" name="Footer Placeholder 4"/>
          <p:cNvSpPr>
            <a:spLocks noGrp="1"/>
          </p:cNvSpPr>
          <p:nvPr>
            <p:ph type="ftr" sz="quarter" idx="3"/>
          </p:nvPr>
        </p:nvSpPr>
        <p:spPr>
          <a:xfrm>
            <a:off x="1929210" y="4412457"/>
            <a:ext cx="5313133" cy="273844"/>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13893" y="4412457"/>
            <a:ext cx="413375" cy="273844"/>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25449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ctr" defTabSz="342900" rtl="0" eaLnBrk="1" latinLnBrk="0" hangingPunct="1">
        <a:spcBef>
          <a:spcPct val="0"/>
        </a:spcBef>
        <a:buNone/>
        <a:defRPr sz="3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lumMod val="75000"/>
          </a:schemeClr>
        </a:buClr>
        <a:buSzPct val="145000"/>
        <a:buFont typeface="Arial"/>
        <a:buChar char="•"/>
        <a:defRPr sz="1800" kern="1200" cap="none">
          <a:solidFill>
            <a:schemeClr val="tx1"/>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lumMod val="75000"/>
          </a:schemeClr>
        </a:buClr>
        <a:buSzPct val="145000"/>
        <a:buFont typeface="Arial"/>
        <a:buChar char="•"/>
        <a:defRPr sz="1500" kern="1200" cap="none">
          <a:solidFill>
            <a:schemeClr val="tx1"/>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lumMod val="75000"/>
          </a:schemeClr>
        </a:buClr>
        <a:buSzPct val="145000"/>
        <a:buFont typeface="Arial"/>
        <a:buChar char="•"/>
        <a:defRPr sz="1350" kern="1200" cap="none">
          <a:solidFill>
            <a:schemeClr val="tx1"/>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lumMod val="75000"/>
          </a:schemeClr>
        </a:buClr>
        <a:buSzPct val="145000"/>
        <a:buFont typeface="Arial"/>
        <a:buChar char="•"/>
        <a:defRPr sz="1200" kern="1200" cap="none">
          <a:solidFill>
            <a:schemeClr val="tx1"/>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lumMod val="75000"/>
          </a:schemeClr>
        </a:buClr>
        <a:buSzPct val="145000"/>
        <a:buFont typeface="Arial"/>
        <a:buChar char="•"/>
        <a:defRPr sz="1050" kern="1200" cap="none">
          <a:solidFill>
            <a:schemeClr val="tx1"/>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chpulm.2024.100129"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hyperlink" Target="https://doi.org/10.7759/cureus.52879" TargetMode="External"/><Relationship Id="rId5" Type="http://schemas.openxmlformats.org/officeDocument/2006/relationships/hyperlink" Target="https://hse.openrepository.com/bitstream/handle/10147/637200/2023.04__Evidence%20Summary__UnscheduledCare.pdf?sequence=1&amp;isAllowed=y" TargetMode="External"/><Relationship Id="rId4" Type="http://schemas.openxmlformats.org/officeDocument/2006/relationships/hyperlink" Target="https://doi.org/10.3122/jabfm.2022.220226r1"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aisel.aisnet.org/confirm2022/25/"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hyperlink" Target="https://doi.org/10.2196/42335" TargetMode="External"/><Relationship Id="rId4" Type="http://schemas.openxmlformats.org/officeDocument/2006/relationships/hyperlink" Target="https://doi.org/10.1016/j.jval.2021.09.0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p:nvPr/>
        </p:nvSpPr>
        <p:spPr>
          <a:xfrm>
            <a:off x="1091330" y="977341"/>
            <a:ext cx="7209600" cy="3877954"/>
          </a:xfrm>
          <a:prstGeom prst="rect">
            <a:avLst/>
          </a:prstGeom>
          <a:solidFill>
            <a:srgbClr val="F3F3F3"/>
          </a:solidFill>
          <a:ln>
            <a:solidFill>
              <a:schemeClr val="tx1"/>
            </a:solid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Student Name: </a:t>
            </a:r>
            <a:r>
              <a:rPr lang="en-GB" sz="1600" dirty="0">
                <a:latin typeface="Arial" panose="020B0604020202020204" pitchFamily="34" charset="0"/>
                <a:cs typeface="Arial" panose="020B0604020202020204" pitchFamily="34" charset="0"/>
              </a:rPr>
              <a:t>Jacqueline Lawrence</a:t>
            </a:r>
            <a:r>
              <a:rPr lang="en-GB" sz="1600" b="1" dirty="0">
                <a:latin typeface="Arial" panose="020B0604020202020204" pitchFamily="34" charset="0"/>
                <a:cs typeface="Arial" panose="020B0604020202020204" pitchFamily="34" charset="0"/>
              </a:rPr>
              <a:t> </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Student number:</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dirty="0">
                <a:latin typeface="Arial" panose="020B0604020202020204" pitchFamily="34" charset="0"/>
                <a:cs typeface="Arial" panose="020B0604020202020204" pitchFamily="34" charset="0"/>
              </a:rPr>
              <a:t> </a:t>
            </a:r>
            <a:endParaRPr sz="1600"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BSc (</a:t>
            </a:r>
            <a:r>
              <a:rPr lang="en-GB" sz="1600" b="1" dirty="0" err="1">
                <a:latin typeface="Arial" panose="020B0604020202020204" pitchFamily="34" charset="0"/>
                <a:cs typeface="Arial" panose="020B0604020202020204" pitchFamily="34" charset="0"/>
              </a:rPr>
              <a:t>Hons</a:t>
            </a:r>
            <a:r>
              <a:rPr lang="en-GB" sz="1600" b="1" dirty="0">
                <a:latin typeface="Arial" panose="020B0604020202020204" pitchFamily="34" charset="0"/>
                <a:cs typeface="Arial" panose="020B0604020202020204" pitchFamily="34" charset="0"/>
              </a:rPr>
              <a:t>) Health and Social Care</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 </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Module code: </a:t>
            </a:r>
            <a:r>
              <a:rPr lang="en-GB" sz="1600" dirty="0">
                <a:latin typeface="Arial" panose="020B0604020202020204" pitchFamily="34" charset="0"/>
                <a:cs typeface="Arial" panose="020B0604020202020204" pitchFamily="34" charset="0"/>
              </a:rPr>
              <a:t>BMHP6026</a:t>
            </a:r>
            <a:r>
              <a:rPr lang="en-GB" sz="1600" b="1" dirty="0">
                <a:latin typeface="Arial" panose="020B0604020202020204" pitchFamily="34" charset="0"/>
                <a:cs typeface="Arial" panose="020B0604020202020204" pitchFamily="34" charset="0"/>
              </a:rPr>
              <a:t> </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Module title: </a:t>
            </a:r>
            <a:r>
              <a:rPr lang="en-GB" sz="1600" dirty="0">
                <a:latin typeface="Arial" panose="020B0604020202020204" pitchFamily="34" charset="0"/>
                <a:cs typeface="Arial" panose="020B0604020202020204" pitchFamily="34" charset="0"/>
              </a:rPr>
              <a:t>Digital Transformation in the Health and Care Professions</a:t>
            </a:r>
            <a:endParaRPr sz="1600"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 </a:t>
            </a:r>
            <a:endParaRPr sz="1600" b="1" dirty="0">
              <a:latin typeface="Arial" panose="020B0604020202020204" pitchFamily="34" charset="0"/>
              <a:cs typeface="Arial" panose="020B0604020202020204" pitchFamily="34" charset="0"/>
            </a:endParaRPr>
          </a:p>
          <a:p>
            <a:pPr marL="0" lvl="0" indent="0" algn="ctr" rtl="0">
              <a:lnSpc>
                <a:spcPct val="150000"/>
              </a:lnSpc>
              <a:spcBef>
                <a:spcPts val="0"/>
              </a:spcBef>
              <a:spcAft>
                <a:spcPts val="0"/>
              </a:spcAft>
              <a:buNone/>
            </a:pPr>
            <a:r>
              <a:rPr lang="en-GB" sz="1600" b="1" dirty="0">
                <a:latin typeface="Arial" panose="020B0604020202020204" pitchFamily="34" charset="0"/>
                <a:cs typeface="Arial" panose="020B0604020202020204" pitchFamily="34" charset="0"/>
              </a:rPr>
              <a:t>Assignment Title: </a:t>
            </a:r>
            <a:r>
              <a:rPr lang="en-GB" sz="1600" dirty="0">
                <a:latin typeface="Arial" panose="020B0604020202020204" pitchFamily="34" charset="0"/>
                <a:cs typeface="Arial" panose="020B0604020202020204" pitchFamily="34" charset="0"/>
              </a:rPr>
              <a:t>Component 2: Viva Voce (Oral Presentation)</a:t>
            </a:r>
          </a:p>
          <a:p>
            <a:pPr marL="0" lvl="0" indent="0" algn="ctr" rtl="0">
              <a:lnSpc>
                <a:spcPct val="150000"/>
              </a:lnSpc>
              <a:spcBef>
                <a:spcPts val="0"/>
              </a:spcBef>
              <a:spcAft>
                <a:spcPts val="0"/>
              </a:spcAft>
              <a:buNone/>
            </a:pPr>
            <a:endParaRPr sz="1600" dirty="0">
              <a:latin typeface="Arial" panose="020B0604020202020204" pitchFamily="34" charset="0"/>
              <a:cs typeface="Arial" panose="020B0604020202020204" pitchFamily="34" charset="0"/>
            </a:endParaRPr>
          </a:p>
        </p:txBody>
      </p:sp>
      <p:pic>
        <p:nvPicPr>
          <p:cNvPr id="64" name="Google Shape;64;p13"/>
          <p:cNvPicPr preferRelativeResize="0"/>
          <p:nvPr/>
        </p:nvPicPr>
        <p:blipFill>
          <a:blip r:embed="rId3">
            <a:alphaModFix/>
          </a:blip>
          <a:stretch>
            <a:fillRect/>
          </a:stretch>
        </p:blipFill>
        <p:spPr>
          <a:xfrm>
            <a:off x="541020" y="97705"/>
            <a:ext cx="2086530" cy="75573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87900" y="228601"/>
            <a:ext cx="8368200" cy="495300"/>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INTRODUCTION</a:t>
            </a:r>
            <a:endParaRPr sz="2000" dirty="0">
              <a:latin typeface="Arial" panose="020B0604020202020204" pitchFamily="34" charset="0"/>
              <a:ea typeface="Times New Roman"/>
              <a:cs typeface="Arial" panose="020B0604020202020204" pitchFamily="34" charset="0"/>
              <a:sym typeface="Times New Roman"/>
            </a:endParaRPr>
          </a:p>
        </p:txBody>
      </p:sp>
      <p:sp>
        <p:nvSpPr>
          <p:cNvPr id="70" name="Google Shape;70;p14"/>
          <p:cNvSpPr txBox="1"/>
          <p:nvPr/>
        </p:nvSpPr>
        <p:spPr>
          <a:xfrm>
            <a:off x="137901" y="1534560"/>
            <a:ext cx="4752974" cy="2954625"/>
          </a:xfrm>
          <a:prstGeom prst="rect">
            <a:avLst/>
          </a:prstGeom>
          <a:solidFill>
            <a:schemeClr val="accent1">
              <a:lumMod val="20000"/>
              <a:lumOff val="80000"/>
            </a:schemeClr>
          </a:solidFill>
          <a:ln>
            <a:noFill/>
          </a:ln>
        </p:spPr>
        <p:txBody>
          <a:bodyPr spcFirstLastPara="1" wrap="square" lIns="91425" tIns="91425" rIns="91425" bIns="91425" anchor="t" anchorCtr="0">
            <a:spAutoFit/>
          </a:bodyPr>
          <a:lstStyle/>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latin typeface="Arial" panose="020B0604020202020204" pitchFamily="34" charset="0"/>
                <a:cs typeface="Arial" panose="020B0604020202020204" pitchFamily="34" charset="0"/>
              </a:rPr>
              <a:t>The aim will be to evaluate pulse oximeters in health and social care.</a:t>
            </a:r>
            <a:endParaRPr sz="1500" dirty="0">
              <a:solidFill>
                <a:schemeClr val="dk1"/>
              </a:solidFill>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latin typeface="Arial" panose="020B0604020202020204" pitchFamily="34" charset="0"/>
                <a:cs typeface="Arial" panose="020B0604020202020204" pitchFamily="34" charset="0"/>
              </a:rPr>
              <a:t>The report will analyse workforce transformation and role changes.</a:t>
            </a:r>
            <a:endParaRPr sz="1500" dirty="0">
              <a:solidFill>
                <a:schemeClr val="dk1"/>
              </a:solidFill>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latin typeface="Arial" panose="020B0604020202020204" pitchFamily="34" charset="0"/>
                <a:cs typeface="Arial" panose="020B0604020202020204" pitchFamily="34" charset="0"/>
              </a:rPr>
              <a:t>It will examine service delivery and patient experience impacts.</a:t>
            </a:r>
            <a:endParaRPr sz="1500" dirty="0">
              <a:solidFill>
                <a:schemeClr val="dk1"/>
              </a:solidFill>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dk1"/>
              </a:buClr>
              <a:buSzPts val="1500"/>
              <a:buChar char="●"/>
            </a:pPr>
            <a:r>
              <a:rPr lang="en-GB" sz="1500" dirty="0">
                <a:solidFill>
                  <a:schemeClr val="dk1"/>
                </a:solidFill>
                <a:latin typeface="Arial" panose="020B0604020202020204" pitchFamily="34" charset="0"/>
                <a:cs typeface="Arial" panose="020B0604020202020204" pitchFamily="34" charset="0"/>
              </a:rPr>
              <a:t>It will assess community outcomes and future policy implications.</a:t>
            </a:r>
            <a:endParaRPr sz="1500" dirty="0">
              <a:solidFill>
                <a:schemeClr val="dk1"/>
              </a:solidFill>
              <a:latin typeface="Arial" panose="020B0604020202020204" pitchFamily="34" charset="0"/>
              <a:cs typeface="Arial" panose="020B0604020202020204" pitchFamily="34" charset="0"/>
            </a:endParaRPr>
          </a:p>
        </p:txBody>
      </p:sp>
      <p:pic>
        <p:nvPicPr>
          <p:cNvPr id="71" name="Google Shape;71;p14"/>
          <p:cNvPicPr preferRelativeResize="0"/>
          <p:nvPr/>
        </p:nvPicPr>
        <p:blipFill>
          <a:blip r:embed="rId3">
            <a:alphaModFix/>
          </a:blip>
          <a:stretch>
            <a:fillRect/>
          </a:stretch>
        </p:blipFill>
        <p:spPr>
          <a:xfrm>
            <a:off x="4998625" y="1637225"/>
            <a:ext cx="4007474" cy="24630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441240" y="312421"/>
            <a:ext cx="8368200" cy="464819"/>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OVERVIEW OF PULSE OXIMETERS</a:t>
            </a:r>
            <a:endParaRPr sz="20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75289BEC-420F-446C-BAFB-C76BF0E8A394}"/>
              </a:ext>
            </a:extLst>
          </p:cNvPr>
          <p:cNvGraphicFramePr/>
          <p:nvPr>
            <p:extLst>
              <p:ext uri="{D42A27DB-BD31-4B8C-83A1-F6EECF244321}">
                <p14:modId xmlns:p14="http://schemas.microsoft.com/office/powerpoint/2010/main" val="3403938342"/>
              </p:ext>
            </p:extLst>
          </p:nvPr>
        </p:nvGraphicFramePr>
        <p:xfrm>
          <a:off x="205740" y="1489824"/>
          <a:ext cx="4617720" cy="3341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8" name="Google Shape;78;p15"/>
          <p:cNvPicPr preferRelativeResize="0"/>
          <p:nvPr/>
        </p:nvPicPr>
        <p:blipFill>
          <a:blip r:embed="rId8">
            <a:alphaModFix/>
          </a:blip>
          <a:stretch>
            <a:fillRect/>
          </a:stretch>
        </p:blipFill>
        <p:spPr>
          <a:xfrm>
            <a:off x="4945380" y="1790700"/>
            <a:ext cx="4066594" cy="27127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441240" y="312421"/>
            <a:ext cx="8368200" cy="464819"/>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OVERVIEW OF PULSE OXIMETERS (Cont.)</a:t>
            </a:r>
            <a:endParaRPr sz="20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75289BEC-420F-446C-BAFB-C76BF0E8A394}"/>
              </a:ext>
            </a:extLst>
          </p:cNvPr>
          <p:cNvGraphicFramePr/>
          <p:nvPr>
            <p:extLst>
              <p:ext uri="{D42A27DB-BD31-4B8C-83A1-F6EECF244321}">
                <p14:modId xmlns:p14="http://schemas.microsoft.com/office/powerpoint/2010/main" val="1726604357"/>
              </p:ext>
            </p:extLst>
          </p:nvPr>
        </p:nvGraphicFramePr>
        <p:xfrm>
          <a:off x="205740" y="1489824"/>
          <a:ext cx="4617720" cy="3341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26571" y="1442374"/>
            <a:ext cx="4800600" cy="3416320"/>
          </a:xfrm>
          <a:prstGeom prst="rect">
            <a:avLst/>
          </a:prstGeom>
          <a:solidFill>
            <a:schemeClr val="accent2">
              <a:lumMod val="20000"/>
              <a:lumOff val="80000"/>
            </a:schemeClr>
          </a:solidFill>
        </p:spPr>
        <p:txBody>
          <a:bodyPr wrap="square">
            <a:spAutoFit/>
          </a:bodyPr>
          <a:lstStyle/>
          <a:p>
            <a:pPr marL="285750" indent="-285750">
              <a:lnSpc>
                <a:spcPct val="200000"/>
              </a:lnSpc>
              <a:buFont typeface="Arial" panose="020B0604020202020204" pitchFamily="34" charset="0"/>
              <a:buChar char="•"/>
            </a:pPr>
            <a:r>
              <a:rPr lang="en-IN" sz="1500" dirty="0">
                <a:latin typeface="Arial" panose="020B0604020202020204" pitchFamily="34" charset="0"/>
                <a:cs typeface="Arial" panose="020B0604020202020204" pitchFamily="34" charset="0"/>
              </a:rPr>
              <a:t>Accurately measuring blood oxygen level and pulse rate </a:t>
            </a:r>
            <a:r>
              <a:rPr lang="en-GB" sz="1500" dirty="0">
                <a:latin typeface="Arial" panose="020B0604020202020204" pitchFamily="34" charset="0"/>
                <a:cs typeface="Arial" panose="020B0604020202020204" pitchFamily="34" charset="0"/>
              </a:rPr>
              <a:t>(NHS England 2025)</a:t>
            </a:r>
            <a:r>
              <a:rPr lang="en-IN" sz="1500" dirty="0">
                <a:latin typeface="Arial" panose="020B0604020202020204" pitchFamily="34" charset="0"/>
                <a:cs typeface="Arial" panose="020B0604020202020204" pitchFamily="34" charset="0"/>
              </a:rPr>
              <a:t>.</a:t>
            </a:r>
          </a:p>
          <a:p>
            <a:pPr marL="285750" indent="-285750">
              <a:lnSpc>
                <a:spcPct val="200000"/>
              </a:lnSpc>
              <a:buFont typeface="Arial" panose="020B0604020202020204" pitchFamily="34" charset="0"/>
              <a:buChar char="•"/>
            </a:pPr>
            <a:r>
              <a:rPr lang="en-IN" sz="1500" dirty="0">
                <a:latin typeface="Arial" panose="020B0604020202020204" pitchFamily="34" charset="0"/>
                <a:cs typeface="Arial" panose="020B0604020202020204" pitchFamily="34" charset="0"/>
              </a:rPr>
              <a:t>Featuring light sensors for non-invasive monitoring.</a:t>
            </a:r>
          </a:p>
          <a:p>
            <a:pPr marL="285750" indent="-285750">
              <a:lnSpc>
                <a:spcPct val="200000"/>
              </a:lnSpc>
              <a:buFont typeface="Arial" panose="020B0604020202020204" pitchFamily="34" charset="0"/>
              <a:buChar char="•"/>
            </a:pPr>
            <a:r>
              <a:rPr lang="en-IN" sz="1500" dirty="0">
                <a:latin typeface="Arial" panose="020B0604020202020204" pitchFamily="34" charset="0"/>
                <a:cs typeface="Arial" panose="020B0604020202020204" pitchFamily="34" charset="0"/>
              </a:rPr>
              <a:t>Delivering real-time information to medical practitioners electronically.</a:t>
            </a:r>
          </a:p>
          <a:p>
            <a:pPr marL="285750" indent="-285750">
              <a:lnSpc>
                <a:spcPct val="200000"/>
              </a:lnSpc>
              <a:buFont typeface="Arial" panose="020B0604020202020204" pitchFamily="34" charset="0"/>
              <a:buChar char="•"/>
            </a:pPr>
            <a:r>
              <a:rPr lang="en-IN" sz="1500" dirty="0">
                <a:latin typeface="Arial" panose="020B0604020202020204" pitchFamily="34" charset="0"/>
                <a:cs typeface="Arial" panose="020B0604020202020204" pitchFamily="34" charset="0"/>
              </a:rPr>
              <a:t>Applying in hospitals, homes, and community health environments (</a:t>
            </a:r>
            <a:r>
              <a:rPr lang="en-US" sz="1500" dirty="0">
                <a:latin typeface="Arial" panose="020B0604020202020204" pitchFamily="34" charset="0"/>
                <a:cs typeface="Arial" panose="020B0604020202020204" pitchFamily="34" charset="0"/>
              </a:rPr>
              <a:t>Wang </a:t>
            </a:r>
            <a:r>
              <a:rPr lang="en-US" sz="1500" i="1" dirty="0">
                <a:latin typeface="Arial" panose="020B0604020202020204" pitchFamily="34" charset="0"/>
                <a:cs typeface="Arial" panose="020B0604020202020204" pitchFamily="34" charset="0"/>
              </a:rPr>
              <a:t>et al., </a:t>
            </a:r>
            <a:r>
              <a:rPr lang="en-US" sz="1500" dirty="0">
                <a:latin typeface="Arial" panose="020B0604020202020204" pitchFamily="34" charset="0"/>
                <a:cs typeface="Arial" panose="020B0604020202020204" pitchFamily="34" charset="0"/>
              </a:rPr>
              <a:t>2022</a:t>
            </a:r>
            <a:r>
              <a:rPr lang="en-IN" sz="1500" dirty="0">
                <a:latin typeface="Arial" panose="020B0604020202020204" pitchFamily="34" charset="0"/>
                <a:cs typeface="Arial" panose="020B0604020202020204" pitchFamily="34" charset="0"/>
              </a:rPr>
              <a:t>).</a:t>
            </a:r>
          </a:p>
        </p:txBody>
      </p:sp>
      <p:pic>
        <p:nvPicPr>
          <p:cNvPr id="5" name="Picture 4"/>
          <p:cNvPicPr>
            <a:picLocks noChangeAspect="1"/>
          </p:cNvPicPr>
          <p:nvPr/>
        </p:nvPicPr>
        <p:blipFill>
          <a:blip r:embed="rId8"/>
          <a:stretch>
            <a:fillRect/>
          </a:stretch>
        </p:blipFill>
        <p:spPr>
          <a:xfrm>
            <a:off x="5301341" y="1670182"/>
            <a:ext cx="3701144" cy="2868369"/>
          </a:xfrm>
          <a:prstGeom prst="rect">
            <a:avLst/>
          </a:prstGeom>
        </p:spPr>
      </p:pic>
    </p:spTree>
    <p:extLst>
      <p:ext uri="{BB962C8B-B14F-4D97-AF65-F5344CB8AC3E}">
        <p14:creationId xmlns:p14="http://schemas.microsoft.com/office/powerpoint/2010/main" val="382068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87900" y="203382"/>
            <a:ext cx="8368200" cy="497658"/>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DIGITAL TRANSFORMATION IN WORKFORCE</a:t>
            </a:r>
            <a:endParaRPr sz="2000" dirty="0">
              <a:latin typeface="Arial" panose="020B0604020202020204" pitchFamily="34" charset="0"/>
              <a:cs typeface="Arial" panose="020B0604020202020204" pitchFamily="34" charset="0"/>
            </a:endParaRPr>
          </a:p>
        </p:txBody>
      </p:sp>
      <p:sp>
        <p:nvSpPr>
          <p:cNvPr id="84" name="Google Shape;84;p16"/>
          <p:cNvSpPr txBox="1">
            <a:spLocks noGrp="1"/>
          </p:cNvSpPr>
          <p:nvPr>
            <p:ph type="body" idx="1"/>
          </p:nvPr>
        </p:nvSpPr>
        <p:spPr>
          <a:xfrm>
            <a:off x="101303" y="1248296"/>
            <a:ext cx="5417754" cy="3895203"/>
          </a:xfrm>
          <a:prstGeom prst="rect">
            <a:avLst/>
          </a:prstGeom>
          <a:solidFill>
            <a:schemeClr val="accent6">
              <a:lumMod val="20000"/>
              <a:lumOff val="80000"/>
            </a:schemeClr>
          </a:solidFill>
        </p:spPr>
        <p:txBody>
          <a:bodyPr spcFirstLastPara="1" wrap="square" lIns="91425" tIns="91425" rIns="91425" bIns="91425" anchor="t" anchorCtr="0">
            <a:noAutofit/>
          </a:bodyPr>
          <a:lstStyle/>
          <a:p>
            <a:pPr lvl="0" indent="-323850" algn="just">
              <a:lnSpc>
                <a:spcPct val="150000"/>
              </a:lnSpc>
              <a:buSzPts val="1500"/>
              <a:buFont typeface="Arial"/>
              <a:buChar char="●"/>
            </a:pPr>
            <a:r>
              <a:rPr lang="en-US" sz="1500" dirty="0">
                <a:latin typeface="Arial" panose="020B0604020202020204" pitchFamily="34" charset="0"/>
                <a:cs typeface="Arial" panose="020B0604020202020204" pitchFamily="34" charset="0"/>
              </a:rPr>
              <a:t>Increasing nursing roles in escalation and home monitoring.</a:t>
            </a:r>
          </a:p>
          <a:p>
            <a:pPr lvl="0" indent="-323850" algn="just">
              <a:lnSpc>
                <a:spcPct val="150000"/>
              </a:lnSpc>
              <a:buSzPts val="1500"/>
              <a:buFont typeface="Arial"/>
              <a:buChar char="●"/>
            </a:pPr>
            <a:r>
              <a:rPr lang="en-US" sz="1500" dirty="0">
                <a:latin typeface="Arial" panose="020B0604020202020204" pitchFamily="34" charset="0"/>
                <a:cs typeface="Arial" panose="020B0604020202020204" pitchFamily="34" charset="0"/>
              </a:rPr>
              <a:t>Clinicians are quickly trained to use and interpret devices.</a:t>
            </a:r>
          </a:p>
          <a:p>
            <a:pPr lvl="0" indent="-323850" algn="just">
              <a:lnSpc>
                <a:spcPct val="150000"/>
              </a:lnSpc>
              <a:buSzPts val="1500"/>
              <a:buFont typeface="Arial"/>
              <a:buChar char="●"/>
            </a:pPr>
            <a:r>
              <a:rPr lang="en-GB" sz="1500" dirty="0">
                <a:latin typeface="Arial" panose="020B0604020202020204" pitchFamily="34" charset="0"/>
                <a:ea typeface="Arial"/>
                <a:cs typeface="Arial" panose="020B0604020202020204" pitchFamily="34" charset="0"/>
                <a:sym typeface="Arial"/>
              </a:rPr>
              <a:t>Reducing dependence on face-to-face consultations (</a:t>
            </a:r>
            <a:r>
              <a:rPr lang="en-IN" sz="1500" dirty="0">
                <a:latin typeface="Arial" panose="020B0604020202020204" pitchFamily="34" charset="0"/>
                <a:cs typeface="Arial" panose="020B0604020202020204" pitchFamily="34" charset="0"/>
              </a:rPr>
              <a:t>Cunningham </a:t>
            </a:r>
            <a:r>
              <a:rPr lang="en-IN" sz="1500" i="1" dirty="0">
                <a:latin typeface="Arial" panose="020B0604020202020204" pitchFamily="34" charset="0"/>
                <a:cs typeface="Arial" panose="020B0604020202020204" pitchFamily="34" charset="0"/>
              </a:rPr>
              <a:t>et al.</a:t>
            </a:r>
            <a:r>
              <a:rPr lang="en-GB" sz="1500" dirty="0">
                <a:latin typeface="Arial" panose="020B0604020202020204" pitchFamily="34" charset="0"/>
                <a:cs typeface="Arial" panose="020B0604020202020204" pitchFamily="34" charset="0"/>
                <a:sym typeface="Arial"/>
              </a:rPr>
              <a:t>,</a:t>
            </a:r>
            <a:r>
              <a:rPr lang="en-GB" sz="1500" dirty="0">
                <a:latin typeface="Arial" panose="020B0604020202020204" pitchFamily="34" charset="0"/>
                <a:ea typeface="Arial"/>
                <a:cs typeface="Arial" panose="020B0604020202020204" pitchFamily="34" charset="0"/>
                <a:sym typeface="Arial"/>
              </a:rPr>
              <a:t> 2023).</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Task-shifting enabled efficiency but blurred role boundaries.</a:t>
            </a:r>
          </a:p>
          <a:p>
            <a:pPr lvl="0" indent="-323850" algn="just">
              <a:lnSpc>
                <a:spcPct val="150000"/>
              </a:lnSpc>
              <a:buSzPts val="1500"/>
              <a:buFont typeface="Arial"/>
              <a:buChar char="●"/>
            </a:pPr>
            <a:r>
              <a:rPr lang="en-IN" sz="1500" dirty="0">
                <a:latin typeface="Arial" panose="020B0604020202020204" pitchFamily="34" charset="0"/>
                <a:cs typeface="Arial" panose="020B0604020202020204" pitchFamily="34" charset="0"/>
              </a:rPr>
              <a:t>Enabling smooth integration of digital solutions into day-to-day clinical </a:t>
            </a:r>
            <a:r>
              <a:rPr lang="en-IN" sz="1500" dirty="0">
                <a:solidFill>
                  <a:schemeClr val="tx1"/>
                </a:solidFill>
                <a:latin typeface="Arial" panose="020B0604020202020204" pitchFamily="34" charset="0"/>
                <a:cs typeface="Arial" panose="020B0604020202020204" pitchFamily="34" charset="0"/>
              </a:rPr>
              <a:t>practice </a:t>
            </a:r>
            <a:r>
              <a:rPr lang="en-GB" sz="1500" dirty="0">
                <a:solidFill>
                  <a:schemeClr val="tx1"/>
                </a:solidFill>
                <a:latin typeface="Arial" panose="020B0604020202020204" pitchFamily="34" charset="0"/>
                <a:cs typeface="Arial" panose="020B0604020202020204" pitchFamily="34" charset="0"/>
              </a:rPr>
              <a:t>(</a:t>
            </a:r>
            <a:r>
              <a:rPr lang="en-IN" sz="1500" dirty="0">
                <a:solidFill>
                  <a:schemeClr val="tx1"/>
                </a:solidFill>
                <a:latin typeface="Arial" panose="020B0604020202020204" pitchFamily="34" charset="0"/>
                <a:ea typeface="Arial"/>
                <a:cs typeface="Arial" panose="020B0604020202020204" pitchFamily="34" charset="0"/>
                <a:sym typeface="Arial"/>
              </a:rPr>
              <a:t>Library </a:t>
            </a:r>
            <a:r>
              <a:rPr lang="en-IN" sz="1500" i="1" dirty="0">
                <a:solidFill>
                  <a:schemeClr val="tx1"/>
                </a:solidFill>
                <a:latin typeface="Arial" panose="020B0604020202020204" pitchFamily="34" charset="0"/>
                <a:ea typeface="Arial"/>
                <a:cs typeface="Arial" panose="020B0604020202020204" pitchFamily="34" charset="0"/>
                <a:sym typeface="Arial"/>
              </a:rPr>
              <a:t>et al., </a:t>
            </a:r>
            <a:r>
              <a:rPr lang="en-IN" sz="1500" dirty="0">
                <a:solidFill>
                  <a:schemeClr val="tx1"/>
                </a:solidFill>
                <a:latin typeface="Arial" panose="020B0604020202020204" pitchFamily="34" charset="0"/>
                <a:ea typeface="Arial"/>
                <a:cs typeface="Arial" panose="020B0604020202020204" pitchFamily="34" charset="0"/>
                <a:sym typeface="Arial"/>
              </a:rPr>
              <a:t>2025</a:t>
            </a:r>
            <a:r>
              <a:rPr lang="en-GB" sz="1500" dirty="0">
                <a:solidFill>
                  <a:schemeClr val="tx1"/>
                </a:solidFill>
                <a:latin typeface="Arial" panose="020B0604020202020204" pitchFamily="34" charset="0"/>
                <a:cs typeface="Arial" panose="020B0604020202020204" pitchFamily="34" charset="0"/>
              </a:rPr>
              <a:t>)</a:t>
            </a:r>
            <a:r>
              <a:rPr lang="en-IN" sz="1500" dirty="0">
                <a:solidFill>
                  <a:schemeClr val="tx1"/>
                </a:solidFill>
                <a:latin typeface="Arial" panose="020B0604020202020204" pitchFamily="34" charset="0"/>
                <a:cs typeface="Arial" panose="020B0604020202020204" pitchFamily="34" charset="0"/>
              </a:rPr>
              <a:t>.</a:t>
            </a:r>
            <a:endParaRPr sz="1500" dirty="0">
              <a:solidFill>
                <a:schemeClr val="tx1"/>
              </a:solidFill>
              <a:latin typeface="Arial" panose="020B0604020202020204" pitchFamily="34" charset="0"/>
              <a:ea typeface="Arial"/>
              <a:cs typeface="Arial" panose="020B0604020202020204" pitchFamily="34" charset="0"/>
              <a:sym typeface="Arial"/>
            </a:endParaRPr>
          </a:p>
          <a:p>
            <a:pPr marL="0" lvl="0" indent="0" algn="l" rtl="0">
              <a:spcBef>
                <a:spcPts val="0"/>
              </a:spcBef>
              <a:spcAft>
                <a:spcPts val="1200"/>
              </a:spcAft>
              <a:buNone/>
            </a:pPr>
            <a:endParaRPr sz="1500" dirty="0">
              <a:latin typeface="Arial" panose="020B0604020202020204" pitchFamily="34" charset="0"/>
              <a:cs typeface="Arial" panose="020B0604020202020204" pitchFamily="34" charset="0"/>
            </a:endParaRPr>
          </a:p>
        </p:txBody>
      </p:sp>
      <p:pic>
        <p:nvPicPr>
          <p:cNvPr id="85" name="Google Shape;85;p16"/>
          <p:cNvPicPr preferRelativeResize="0"/>
          <p:nvPr/>
        </p:nvPicPr>
        <p:blipFill>
          <a:blip r:embed="rId3">
            <a:alphaModFix/>
          </a:blip>
          <a:stretch>
            <a:fillRect/>
          </a:stretch>
        </p:blipFill>
        <p:spPr>
          <a:xfrm>
            <a:off x="5736771" y="1756525"/>
            <a:ext cx="3318602" cy="227445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441240" y="214185"/>
            <a:ext cx="8368200" cy="517335"/>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GB" sz="1800" b="1" dirty="0">
                <a:latin typeface="Arial" panose="020B0604020202020204" pitchFamily="34" charset="0"/>
                <a:ea typeface="Arial"/>
                <a:cs typeface="Arial" panose="020B0604020202020204" pitchFamily="34" charset="0"/>
                <a:sym typeface="Arial"/>
              </a:rPr>
              <a:t>IMPACT ON SERVICE DELIVERY</a:t>
            </a:r>
            <a:endParaRPr sz="1800" dirty="0">
              <a:latin typeface="Arial" panose="020B0604020202020204" pitchFamily="34" charset="0"/>
              <a:cs typeface="Arial" panose="020B0604020202020204" pitchFamily="34" charset="0"/>
            </a:endParaRPr>
          </a:p>
        </p:txBody>
      </p:sp>
      <p:sp>
        <p:nvSpPr>
          <p:cNvPr id="91" name="Google Shape;91;p17"/>
          <p:cNvSpPr txBox="1">
            <a:spLocks noGrp="1"/>
          </p:cNvSpPr>
          <p:nvPr>
            <p:ph type="body" idx="1"/>
          </p:nvPr>
        </p:nvSpPr>
        <p:spPr>
          <a:xfrm>
            <a:off x="143519" y="1262743"/>
            <a:ext cx="5092509" cy="3690257"/>
          </a:xfrm>
          <a:prstGeom prst="rect">
            <a:avLst/>
          </a:prstGeom>
          <a:solidFill>
            <a:schemeClr val="accent1">
              <a:lumMod val="20000"/>
              <a:lumOff val="80000"/>
            </a:schemeClr>
          </a:solidFill>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Enabling remote patient monitoring at a large scale.</a:t>
            </a:r>
            <a:endParaRPr sz="1500" dirty="0">
              <a:latin typeface="Arial" panose="020B0604020202020204" pitchFamily="34" charset="0"/>
              <a:ea typeface="Arial"/>
              <a:cs typeface="Arial" panose="020B0604020202020204" pitchFamily="34" charset="0"/>
              <a:sym typeface="Arial"/>
            </a:endParaRPr>
          </a:p>
          <a:p>
            <a:pPr lvl="0" indent="-323850" algn="just">
              <a:lnSpc>
                <a:spcPct val="150000"/>
              </a:lnSpc>
              <a:buSzPts val="1500"/>
              <a:buFont typeface="Arial"/>
              <a:buChar char="●"/>
            </a:pPr>
            <a:r>
              <a:rPr lang="en-GB" sz="1500" dirty="0">
                <a:latin typeface="Arial" panose="020B0604020202020204" pitchFamily="34" charset="0"/>
                <a:ea typeface="Arial"/>
                <a:cs typeface="Arial" panose="020B0604020202020204" pitchFamily="34" charset="0"/>
                <a:sym typeface="Arial"/>
              </a:rPr>
              <a:t>Reducing emergency admissions and ICU demand (</a:t>
            </a:r>
            <a:r>
              <a:rPr lang="en-GB" sz="1500" dirty="0">
                <a:latin typeface="Arial" panose="020B0604020202020204" pitchFamily="34" charset="0"/>
                <a:cs typeface="Arial" panose="020B0604020202020204" pitchFamily="34" charset="0"/>
              </a:rPr>
              <a:t>Moore </a:t>
            </a:r>
            <a:r>
              <a:rPr lang="en-GB" sz="1500" i="1" dirty="0">
                <a:latin typeface="Arial" panose="020B0604020202020204" pitchFamily="34" charset="0"/>
                <a:cs typeface="Arial" panose="020B0604020202020204" pitchFamily="34" charset="0"/>
              </a:rPr>
              <a:t>et al., </a:t>
            </a:r>
            <a:r>
              <a:rPr lang="en-GB" sz="1500" dirty="0">
                <a:latin typeface="Arial" panose="020B0604020202020204" pitchFamily="34" charset="0"/>
                <a:cs typeface="Arial" panose="020B0604020202020204" pitchFamily="34" charset="0"/>
              </a:rPr>
              <a:t>2022</a:t>
            </a:r>
            <a:r>
              <a:rPr lang="en-GB" sz="1500" dirty="0">
                <a:latin typeface="Arial" panose="020B0604020202020204" pitchFamily="34" charset="0"/>
                <a:ea typeface="Arial"/>
                <a:cs typeface="Arial" panose="020B0604020202020204" pitchFamily="34" charset="0"/>
                <a:sym typeface="Arial"/>
              </a:rPr>
              <a:t>).</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Streamlining triage for respiratory illness management.</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Highlighting inequalities in device access and training.</a:t>
            </a:r>
          </a:p>
          <a:p>
            <a:pPr lvl="0" indent="-323850" algn="just">
              <a:lnSpc>
                <a:spcPct val="150000"/>
              </a:lnSpc>
              <a:buSzPts val="1500"/>
            </a:pPr>
            <a:r>
              <a:rPr lang="en-US" sz="1500" dirty="0">
                <a:latin typeface="Arial" panose="020B0604020202020204" pitchFamily="34" charset="0"/>
                <a:cs typeface="Arial" panose="020B0604020202020204" pitchFamily="34" charset="0"/>
              </a:rPr>
              <a:t>Enhancing remote patient monitoring and reducing hospital admissions in COVID-19 (Tom, S.L. and </a:t>
            </a:r>
            <a:r>
              <a:rPr lang="en-US" sz="1500" dirty="0" err="1">
                <a:latin typeface="Arial" panose="020B0604020202020204" pitchFamily="34" charset="0"/>
                <a:cs typeface="Arial" panose="020B0604020202020204" pitchFamily="34" charset="0"/>
              </a:rPr>
              <a:t>Tiko</a:t>
            </a:r>
            <a:r>
              <a:rPr lang="en-US" sz="1500" dirty="0">
                <a:latin typeface="Arial" panose="020B0604020202020204" pitchFamily="34" charset="0"/>
                <a:cs typeface="Arial" panose="020B0604020202020204" pitchFamily="34" charset="0"/>
              </a:rPr>
              <a:t> </a:t>
            </a:r>
            <a:r>
              <a:rPr lang="en-US" sz="1500" dirty="0" err="1">
                <a:latin typeface="Arial" panose="020B0604020202020204" pitchFamily="34" charset="0"/>
                <a:cs typeface="Arial" panose="020B0604020202020204" pitchFamily="34" charset="0"/>
              </a:rPr>
              <a:t>Iyamu</a:t>
            </a:r>
            <a:r>
              <a:rPr lang="en-US" sz="1500" dirty="0">
                <a:latin typeface="Arial" panose="020B0604020202020204" pitchFamily="34" charset="0"/>
                <a:cs typeface="Arial" panose="020B0604020202020204" pitchFamily="34" charset="0"/>
              </a:rPr>
              <a:t> , 2022).</a:t>
            </a:r>
            <a:endParaRPr sz="1500" dirty="0">
              <a:latin typeface="Arial" panose="020B0604020202020204" pitchFamily="34" charset="0"/>
              <a:ea typeface="Arial"/>
              <a:cs typeface="Arial" panose="020B0604020202020204" pitchFamily="34" charset="0"/>
              <a:sym typeface="Arial"/>
            </a:endParaRPr>
          </a:p>
        </p:txBody>
      </p:sp>
      <p:pic>
        <p:nvPicPr>
          <p:cNvPr id="92" name="Google Shape;92;p17"/>
          <p:cNvPicPr preferRelativeResize="0"/>
          <p:nvPr/>
        </p:nvPicPr>
        <p:blipFill>
          <a:blip r:embed="rId3">
            <a:alphaModFix/>
          </a:blip>
          <a:stretch>
            <a:fillRect/>
          </a:stretch>
        </p:blipFill>
        <p:spPr>
          <a:xfrm>
            <a:off x="5377542" y="1626000"/>
            <a:ext cx="3706907" cy="2416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8"/>
          <p:cNvSpPr txBox="1">
            <a:spLocks noGrp="1"/>
          </p:cNvSpPr>
          <p:nvPr>
            <p:ph type="title"/>
          </p:nvPr>
        </p:nvSpPr>
        <p:spPr>
          <a:xfrm>
            <a:off x="387900" y="304799"/>
            <a:ext cx="8368200" cy="557385"/>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PATIENT AND SERVICE USER PERSPECTIVE</a:t>
            </a:r>
            <a:endParaRPr sz="2000" dirty="0">
              <a:latin typeface="Arial" panose="020B0604020202020204" pitchFamily="34" charset="0"/>
              <a:cs typeface="Arial" panose="020B0604020202020204" pitchFamily="34" charset="0"/>
            </a:endParaRPr>
          </a:p>
        </p:txBody>
      </p:sp>
      <p:sp>
        <p:nvSpPr>
          <p:cNvPr id="98" name="Google Shape;98;p18"/>
          <p:cNvSpPr txBox="1">
            <a:spLocks noGrp="1"/>
          </p:cNvSpPr>
          <p:nvPr>
            <p:ph type="body" idx="1"/>
          </p:nvPr>
        </p:nvSpPr>
        <p:spPr>
          <a:xfrm>
            <a:off x="306877" y="1512975"/>
            <a:ext cx="4570800" cy="3267000"/>
          </a:xfrm>
          <a:prstGeom prst="rect">
            <a:avLst/>
          </a:prstGeom>
          <a:solidFill>
            <a:schemeClr val="accent4">
              <a:lumMod val="20000"/>
              <a:lumOff val="80000"/>
            </a:schemeClr>
          </a:solidFill>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Increasing autonomy in monitoring health from home.</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Reducing anxiety by providing real-time health data.</a:t>
            </a:r>
            <a:endParaRPr sz="1500" dirty="0">
              <a:latin typeface="Arial" panose="020B0604020202020204" pitchFamily="34" charset="0"/>
              <a:ea typeface="Arial"/>
              <a:cs typeface="Arial" panose="020B0604020202020204" pitchFamily="34" charset="0"/>
              <a:sym typeface="Arial"/>
            </a:endParaRPr>
          </a:p>
          <a:p>
            <a:pPr lvl="0" indent="-323850" algn="just">
              <a:lnSpc>
                <a:spcPct val="150000"/>
              </a:lnSpc>
              <a:buSzPts val="1500"/>
              <a:buFont typeface="Arial"/>
              <a:buChar char="●"/>
            </a:pPr>
            <a:r>
              <a:rPr lang="en-GB" sz="1500" dirty="0">
                <a:latin typeface="Arial" panose="020B0604020202020204" pitchFamily="34" charset="0"/>
                <a:ea typeface="Arial"/>
                <a:cs typeface="Arial" panose="020B0604020202020204" pitchFamily="34" charset="0"/>
                <a:sym typeface="Arial"/>
              </a:rPr>
              <a:t>Improving survival through early escalation of care (</a:t>
            </a:r>
            <a:r>
              <a:rPr lang="en-IN" sz="1500" dirty="0" err="1">
                <a:latin typeface="Arial" panose="020B0604020202020204" pitchFamily="34" charset="0"/>
                <a:cs typeface="Arial" panose="020B0604020202020204" pitchFamily="34" charset="0"/>
              </a:rPr>
              <a:t>Mostafa</a:t>
            </a:r>
            <a:r>
              <a:rPr lang="en-IN" sz="1500" dirty="0">
                <a:latin typeface="Arial" panose="020B0604020202020204" pitchFamily="34" charset="0"/>
                <a:cs typeface="Arial" panose="020B0604020202020204" pitchFamily="34" charset="0"/>
              </a:rPr>
              <a:t>, and El-</a:t>
            </a:r>
            <a:r>
              <a:rPr lang="en-IN" sz="1500" dirty="0" err="1">
                <a:latin typeface="Arial" panose="020B0604020202020204" pitchFamily="34" charset="0"/>
                <a:cs typeface="Arial" panose="020B0604020202020204" pitchFamily="34" charset="0"/>
              </a:rPr>
              <a:t>Atawi</a:t>
            </a:r>
            <a:r>
              <a:rPr lang="en-GB" sz="1500" dirty="0">
                <a:latin typeface="Arial" panose="020B0604020202020204" pitchFamily="34" charset="0"/>
                <a:ea typeface="Arial"/>
                <a:cs typeface="Arial" panose="020B0604020202020204" pitchFamily="34" charset="0"/>
                <a:sym typeface="Arial"/>
              </a:rPr>
              <a:t>, 2024).</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Device inaccuracies posed risks for certain populations.</a:t>
            </a:r>
            <a:endParaRPr sz="1500" dirty="0">
              <a:latin typeface="Arial" panose="020B0604020202020204" pitchFamily="34" charset="0"/>
              <a:ea typeface="Arial"/>
              <a:cs typeface="Arial" panose="020B0604020202020204" pitchFamily="34" charset="0"/>
              <a:sym typeface="Arial"/>
            </a:endParaRPr>
          </a:p>
          <a:p>
            <a:pPr marL="0" lvl="0" indent="0" algn="l" rtl="0">
              <a:spcBef>
                <a:spcPts val="0"/>
              </a:spcBef>
              <a:spcAft>
                <a:spcPts val="1200"/>
              </a:spcAft>
              <a:buNone/>
            </a:pPr>
            <a:endParaRPr sz="1500" dirty="0">
              <a:latin typeface="Arial" panose="020B0604020202020204" pitchFamily="34" charset="0"/>
              <a:cs typeface="Arial" panose="020B0604020202020204" pitchFamily="34" charset="0"/>
            </a:endParaRPr>
          </a:p>
        </p:txBody>
      </p:sp>
      <p:pic>
        <p:nvPicPr>
          <p:cNvPr id="99" name="Google Shape;99;p18"/>
          <p:cNvPicPr preferRelativeResize="0"/>
          <p:nvPr/>
        </p:nvPicPr>
        <p:blipFill>
          <a:blip r:embed="rId3">
            <a:alphaModFix/>
          </a:blip>
          <a:stretch>
            <a:fillRect/>
          </a:stretch>
        </p:blipFill>
        <p:spPr>
          <a:xfrm>
            <a:off x="5038650" y="1738624"/>
            <a:ext cx="3958850" cy="259388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387900" y="237045"/>
            <a:ext cx="8368200" cy="524955"/>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COMMUNITY AND PUBLIC HEALTH OUTCOMES</a:t>
            </a:r>
            <a:endParaRPr sz="2000" dirty="0">
              <a:latin typeface="Arial" panose="020B0604020202020204" pitchFamily="34" charset="0"/>
              <a:cs typeface="Arial" panose="020B0604020202020204" pitchFamily="34" charset="0"/>
            </a:endParaRPr>
          </a:p>
        </p:txBody>
      </p:sp>
      <p:graphicFrame>
        <p:nvGraphicFramePr>
          <p:cNvPr id="2" name="Diagram 1"/>
          <p:cNvGraphicFramePr/>
          <p:nvPr>
            <p:extLst>
              <p:ext uri="{D42A27DB-BD31-4B8C-83A1-F6EECF244321}">
                <p14:modId xmlns:p14="http://schemas.microsoft.com/office/powerpoint/2010/main" val="614004391"/>
              </p:ext>
            </p:extLst>
          </p:nvPr>
        </p:nvGraphicFramePr>
        <p:xfrm>
          <a:off x="285158" y="1489825"/>
          <a:ext cx="4453200" cy="33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6" name="Google Shape;106;p19"/>
          <p:cNvPicPr preferRelativeResize="0"/>
          <p:nvPr/>
        </p:nvPicPr>
        <p:blipFill>
          <a:blip r:embed="rId8">
            <a:alphaModFix/>
          </a:blip>
          <a:stretch>
            <a:fillRect/>
          </a:stretch>
        </p:blipFill>
        <p:spPr>
          <a:xfrm>
            <a:off x="4935550" y="1489825"/>
            <a:ext cx="4134400" cy="3300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E8772-F7DC-42D5-B574-26C9789863A3}"/>
              </a:ext>
            </a:extLst>
          </p:cNvPr>
          <p:cNvSpPr>
            <a:spLocks noGrp="1"/>
          </p:cNvSpPr>
          <p:nvPr>
            <p:ph type="title"/>
          </p:nvPr>
        </p:nvSpPr>
        <p:spPr>
          <a:xfrm>
            <a:off x="387900" y="259905"/>
            <a:ext cx="8368200" cy="532575"/>
          </a:xfrm>
          <a:solidFill>
            <a:schemeClr val="tx2">
              <a:lumMod val="10000"/>
              <a:lumOff val="90000"/>
            </a:schemeClr>
          </a:solidFill>
          <a:ln>
            <a:solidFill>
              <a:schemeClr val="tx1"/>
            </a:solidFill>
          </a:ln>
        </p:spPr>
        <p:txBody>
          <a:bodyPr>
            <a:normAutofit/>
          </a:bodyPr>
          <a:lstStyle/>
          <a:p>
            <a:r>
              <a:rPr lang="en-US" sz="1800" b="1" dirty="0">
                <a:latin typeface="Arial" panose="020B0604020202020204" pitchFamily="34" charset="0"/>
                <a:cs typeface="Arial" panose="020B0604020202020204" pitchFamily="34" charset="0"/>
              </a:rPr>
              <a:t>THE IMPACTS OF COVID-19 ON DIGITAL TRANSFORMATION</a:t>
            </a:r>
          </a:p>
        </p:txBody>
      </p:sp>
      <p:sp>
        <p:nvSpPr>
          <p:cNvPr id="3" name="Text Placeholder 2">
            <a:extLst>
              <a:ext uri="{FF2B5EF4-FFF2-40B4-BE49-F238E27FC236}">
                <a16:creationId xmlns:a16="http://schemas.microsoft.com/office/drawing/2014/main" id="{D89A3266-5C84-4924-8BED-E5434389CC8F}"/>
              </a:ext>
            </a:extLst>
          </p:cNvPr>
          <p:cNvSpPr>
            <a:spLocks noGrp="1"/>
          </p:cNvSpPr>
          <p:nvPr>
            <p:ph type="body" idx="1"/>
          </p:nvPr>
        </p:nvSpPr>
        <p:spPr>
          <a:xfrm>
            <a:off x="272142" y="1384305"/>
            <a:ext cx="4572001" cy="3590466"/>
          </a:xfrm>
          <a:solidFill>
            <a:schemeClr val="accent6">
              <a:lumMod val="20000"/>
              <a:lumOff val="80000"/>
            </a:schemeClr>
          </a:solidFill>
        </p:spPr>
        <p:txBody>
          <a:bodyPr>
            <a:noAutofit/>
          </a:bodyPr>
          <a:lstStyle/>
          <a:p>
            <a:pPr algn="just">
              <a:lnSpc>
                <a:spcPct val="150000"/>
              </a:lnSpc>
            </a:pPr>
            <a:r>
              <a:rPr lang="en-US" sz="1500" dirty="0">
                <a:latin typeface="Arial" panose="020B0604020202020204" pitchFamily="34" charset="0"/>
                <a:cs typeface="Arial" panose="020B0604020202020204" pitchFamily="34" charset="0"/>
              </a:rPr>
              <a:t>Rapid roll-out of remote monitoring technologies to NHS services.</a:t>
            </a:r>
          </a:p>
          <a:p>
            <a:pPr algn="just">
              <a:lnSpc>
                <a:spcPct val="150000"/>
              </a:lnSpc>
            </a:pPr>
            <a:r>
              <a:rPr lang="en-US" sz="1500" dirty="0">
                <a:latin typeface="Arial" panose="020B0604020202020204" pitchFamily="34" charset="0"/>
                <a:cs typeface="Arial" panose="020B0604020202020204" pitchFamily="34" charset="0"/>
              </a:rPr>
              <a:t>Distribution of 1.5 million pulse oximeters nationwide for use at home (</a:t>
            </a:r>
            <a:r>
              <a:rPr lang="en-GB" sz="1500" dirty="0">
                <a:solidFill>
                  <a:schemeClr val="tx2">
                    <a:lumMod val="10000"/>
                  </a:schemeClr>
                </a:solidFill>
                <a:latin typeface="Arial" panose="020B0604020202020204" pitchFamily="34" charset="0"/>
                <a:cs typeface="Arial" panose="020B0604020202020204" pitchFamily="34" charset="0"/>
              </a:rPr>
              <a:t>Moore </a:t>
            </a:r>
            <a:r>
              <a:rPr lang="en-GB" sz="1500" i="1" dirty="0">
                <a:solidFill>
                  <a:schemeClr val="tx2">
                    <a:lumMod val="10000"/>
                  </a:schemeClr>
                </a:solidFill>
                <a:latin typeface="Arial" panose="020B0604020202020204" pitchFamily="34" charset="0"/>
                <a:cs typeface="Arial" panose="020B0604020202020204" pitchFamily="34" charset="0"/>
              </a:rPr>
              <a:t>et al., </a:t>
            </a:r>
            <a:r>
              <a:rPr lang="en-GB" sz="1500" dirty="0">
                <a:solidFill>
                  <a:schemeClr val="tx2">
                    <a:lumMod val="10000"/>
                  </a:schemeClr>
                </a:solidFill>
                <a:latin typeface="Arial" panose="020B0604020202020204" pitchFamily="34" charset="0"/>
                <a:cs typeface="Arial" panose="020B0604020202020204" pitchFamily="34" charset="0"/>
              </a:rPr>
              <a:t>2022</a:t>
            </a:r>
            <a:r>
              <a:rPr lang="en-US" sz="1500" dirty="0">
                <a:latin typeface="Arial" panose="020B0604020202020204" pitchFamily="34" charset="0"/>
                <a:cs typeface="Arial" panose="020B0604020202020204" pitchFamily="34" charset="0"/>
              </a:rPr>
              <a:t>).</a:t>
            </a:r>
          </a:p>
          <a:p>
            <a:pPr algn="just">
              <a:lnSpc>
                <a:spcPct val="150000"/>
              </a:lnSpc>
            </a:pPr>
            <a:r>
              <a:rPr lang="en-US" sz="1500" dirty="0">
                <a:latin typeface="Arial" panose="020B0604020202020204" pitchFamily="34" charset="0"/>
                <a:cs typeface="Arial" panose="020B0604020202020204" pitchFamily="34" charset="0"/>
              </a:rPr>
              <a:t>Increasing virtual consultations to 1.2 million per week at busy times.</a:t>
            </a:r>
          </a:p>
          <a:p>
            <a:pPr algn="just">
              <a:lnSpc>
                <a:spcPct val="150000"/>
              </a:lnSpc>
            </a:pPr>
            <a:r>
              <a:rPr lang="en-US" sz="1500" dirty="0">
                <a:latin typeface="Arial" panose="020B0604020202020204" pitchFamily="34" charset="0"/>
                <a:cs typeface="Arial" panose="020B0604020202020204" pitchFamily="34" charset="0"/>
              </a:rPr>
              <a:t>Exposing gaps in access to online services, online education and reliability of online infrastructures.</a:t>
            </a:r>
          </a:p>
        </p:txBody>
      </p:sp>
      <p:pic>
        <p:nvPicPr>
          <p:cNvPr id="5" name="Picture 4">
            <a:extLst>
              <a:ext uri="{FF2B5EF4-FFF2-40B4-BE49-F238E27FC236}">
                <a16:creationId xmlns:a16="http://schemas.microsoft.com/office/drawing/2014/main" id="{114EC359-03ED-41E8-A938-10FC7B2D2808}"/>
              </a:ext>
            </a:extLst>
          </p:cNvPr>
          <p:cNvPicPr>
            <a:picLocks noChangeAspect="1"/>
          </p:cNvPicPr>
          <p:nvPr/>
        </p:nvPicPr>
        <p:blipFill>
          <a:blip r:embed="rId3"/>
          <a:stretch>
            <a:fillRect/>
          </a:stretch>
        </p:blipFill>
        <p:spPr>
          <a:xfrm>
            <a:off x="4991950" y="1752600"/>
            <a:ext cx="4060902" cy="2598794"/>
          </a:xfrm>
          <a:prstGeom prst="rect">
            <a:avLst/>
          </a:prstGeom>
        </p:spPr>
      </p:pic>
    </p:spTree>
    <p:extLst>
      <p:ext uri="{BB962C8B-B14F-4D97-AF65-F5344CB8AC3E}">
        <p14:creationId xmlns:p14="http://schemas.microsoft.com/office/powerpoint/2010/main" val="3873269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1"/>
          <p:cNvSpPr txBox="1">
            <a:spLocks noGrp="1"/>
          </p:cNvSpPr>
          <p:nvPr>
            <p:ph type="title"/>
          </p:nvPr>
        </p:nvSpPr>
        <p:spPr>
          <a:xfrm>
            <a:off x="387900" y="191325"/>
            <a:ext cx="8368200" cy="502095"/>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lvl="0">
              <a:lnSpc>
                <a:spcPct val="150000"/>
              </a:lnSpc>
            </a:pPr>
            <a:r>
              <a:rPr lang="en-GB" sz="2000" b="1" dirty="0">
                <a:latin typeface="Arial" panose="020B0604020202020204" pitchFamily="34" charset="0"/>
                <a:ea typeface="Arial"/>
                <a:cs typeface="Arial" panose="020B0604020202020204" pitchFamily="34" charset="0"/>
                <a:sym typeface="Arial"/>
              </a:rPr>
              <a:t>CHALLENGES AND RECOMMENDATIONS</a:t>
            </a:r>
            <a:endParaRPr lang="en-GB" sz="2000" dirty="0">
              <a:latin typeface="Arial" panose="020B0604020202020204" pitchFamily="34" charset="0"/>
              <a:cs typeface="Arial" panose="020B0604020202020204" pitchFamily="34" charset="0"/>
            </a:endParaRPr>
          </a:p>
        </p:txBody>
      </p:sp>
      <p:sp>
        <p:nvSpPr>
          <p:cNvPr id="118" name="Google Shape;118;p21"/>
          <p:cNvSpPr txBox="1">
            <a:spLocks noGrp="1"/>
          </p:cNvSpPr>
          <p:nvPr>
            <p:ph type="body" idx="1"/>
          </p:nvPr>
        </p:nvSpPr>
        <p:spPr>
          <a:xfrm>
            <a:off x="259079" y="1556657"/>
            <a:ext cx="4846321" cy="3267368"/>
          </a:xfrm>
          <a:prstGeom prst="rect">
            <a:avLst/>
          </a:prstGeom>
          <a:solidFill>
            <a:schemeClr val="accent2">
              <a:lumMod val="20000"/>
              <a:lumOff val="80000"/>
            </a:schemeClr>
          </a:solidFill>
        </p:spPr>
        <p:txBody>
          <a:bodyPr spcFirstLastPara="1" wrap="square" lIns="91425" tIns="91425" rIns="91425" bIns="91425" anchor="t" anchorCtr="0">
            <a:normAutofit lnSpcReduction="10000"/>
          </a:bodyPr>
          <a:lstStyle/>
          <a:p>
            <a:pPr lvl="0" indent="-323850" algn="just">
              <a:lnSpc>
                <a:spcPct val="150000"/>
              </a:lnSpc>
              <a:buSzPts val="1500"/>
            </a:pPr>
            <a:r>
              <a:rPr lang="en-IN" sz="1500" dirty="0">
                <a:latin typeface="Arial" panose="020B0604020202020204" pitchFamily="34" charset="0"/>
                <a:cs typeface="Arial" panose="020B0604020202020204" pitchFamily="34" charset="0"/>
              </a:rPr>
              <a:t>Devices are less precise for darker skin colour.</a:t>
            </a:r>
          </a:p>
          <a:p>
            <a:pPr lvl="0" indent="-323850" algn="just">
              <a:lnSpc>
                <a:spcPct val="150000"/>
              </a:lnSpc>
              <a:buSzPts val="1500"/>
            </a:pPr>
            <a:r>
              <a:rPr lang="en-IN" sz="1500" dirty="0">
                <a:latin typeface="Arial" panose="020B0604020202020204" pitchFamily="34" charset="0"/>
                <a:cs typeface="Arial" panose="020B0604020202020204" pitchFamily="34" charset="0"/>
              </a:rPr>
              <a:t>Data security and confidentiality of the patient continue to be issues of concern.</a:t>
            </a:r>
          </a:p>
          <a:p>
            <a:pPr lvl="0" indent="-323850" algn="just">
              <a:lnSpc>
                <a:spcPct val="150000"/>
              </a:lnSpc>
              <a:buSzPts val="1500"/>
            </a:pPr>
            <a:r>
              <a:rPr lang="en-IN" sz="1500" dirty="0">
                <a:latin typeface="Arial" panose="020B0604020202020204" pitchFamily="34" charset="0"/>
                <a:cs typeface="Arial" panose="020B0604020202020204" pitchFamily="34" charset="0"/>
              </a:rPr>
              <a:t>Rural areas have poor access to digital equipment.</a:t>
            </a:r>
          </a:p>
          <a:p>
            <a:pPr lvl="0" indent="-323850" algn="just">
              <a:lnSpc>
                <a:spcPct val="150000"/>
              </a:lnSpc>
              <a:buSzPts val="1500"/>
            </a:pPr>
            <a:r>
              <a:rPr lang="en-IN" sz="1500" dirty="0">
                <a:latin typeface="Arial" panose="020B0604020202020204" pitchFamily="34" charset="0"/>
                <a:cs typeface="Arial" panose="020B0604020202020204" pitchFamily="34" charset="0"/>
              </a:rPr>
              <a:t>Advising national standards for calibration and testing of devices </a:t>
            </a:r>
            <a:r>
              <a:rPr lang="en-GB" sz="1500" dirty="0">
                <a:latin typeface="Arial" panose="020B0604020202020204" pitchFamily="34" charset="0"/>
                <a:cs typeface="Arial" panose="020B0604020202020204" pitchFamily="34" charset="0"/>
              </a:rPr>
              <a:t>(Padula </a:t>
            </a:r>
            <a:r>
              <a:rPr lang="en-GB" sz="1500" i="1" dirty="0">
                <a:latin typeface="Arial" panose="020B0604020202020204" pitchFamily="34" charset="0"/>
                <a:cs typeface="Arial" panose="020B0604020202020204" pitchFamily="34" charset="0"/>
              </a:rPr>
              <a:t>et al., </a:t>
            </a:r>
            <a:r>
              <a:rPr lang="en-GB" sz="1500" dirty="0">
                <a:latin typeface="Arial" panose="020B0604020202020204" pitchFamily="34" charset="0"/>
                <a:cs typeface="Arial" panose="020B0604020202020204" pitchFamily="34" charset="0"/>
              </a:rPr>
              <a:t>2022)</a:t>
            </a:r>
            <a:r>
              <a:rPr lang="en-IN" sz="1500" dirty="0">
                <a:latin typeface="Arial" panose="020B0604020202020204" pitchFamily="34" charset="0"/>
                <a:cs typeface="Arial" panose="020B0604020202020204" pitchFamily="34" charset="0"/>
              </a:rPr>
              <a:t>. </a:t>
            </a:r>
          </a:p>
          <a:p>
            <a:pPr lvl="0" indent="-323850" algn="just">
              <a:lnSpc>
                <a:spcPct val="150000"/>
              </a:lnSpc>
              <a:buSzPts val="1500"/>
            </a:pPr>
            <a:r>
              <a:rPr lang="en-IN" sz="1500" dirty="0">
                <a:latin typeface="Arial" panose="020B0604020202020204" pitchFamily="34" charset="0"/>
                <a:cs typeface="Arial" panose="020B0604020202020204" pitchFamily="34" charset="0"/>
              </a:rPr>
              <a:t>Increasing digital literacy and cybersecurity training for the whole staff.</a:t>
            </a:r>
            <a:endParaRPr sz="1500" dirty="0">
              <a:latin typeface="Arial" panose="020B0604020202020204" pitchFamily="34" charset="0"/>
              <a:ea typeface="Arial"/>
              <a:cs typeface="Arial" panose="020B0604020202020204" pitchFamily="34" charset="0"/>
              <a:sym typeface="Arial"/>
            </a:endParaRPr>
          </a:p>
        </p:txBody>
      </p:sp>
      <p:pic>
        <p:nvPicPr>
          <p:cNvPr id="3" name="Picture 2"/>
          <p:cNvPicPr>
            <a:picLocks noChangeAspect="1"/>
          </p:cNvPicPr>
          <p:nvPr/>
        </p:nvPicPr>
        <p:blipFill>
          <a:blip r:embed="rId3"/>
          <a:stretch>
            <a:fillRect/>
          </a:stretch>
        </p:blipFill>
        <p:spPr>
          <a:xfrm>
            <a:off x="5393872" y="1304925"/>
            <a:ext cx="3581400" cy="36004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2"/>
          <p:cNvSpPr txBox="1">
            <a:spLocks noGrp="1"/>
          </p:cNvSpPr>
          <p:nvPr>
            <p:ph type="title"/>
          </p:nvPr>
        </p:nvSpPr>
        <p:spPr>
          <a:xfrm>
            <a:off x="387900" y="195710"/>
            <a:ext cx="8368200" cy="573910"/>
          </a:xfrm>
          <a:prstGeom prst="rect">
            <a:avLst/>
          </a:prstGeom>
          <a:solidFill>
            <a:schemeClr val="tx2">
              <a:lumMod val="10000"/>
              <a:lumOff val="90000"/>
            </a:schemeClr>
          </a:solidFill>
          <a:ln>
            <a:solidFill>
              <a:schemeClr val="tx1"/>
            </a:solidFill>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GB" sz="2000" b="1" dirty="0">
                <a:latin typeface="Arial" panose="020B0604020202020204" pitchFamily="34" charset="0"/>
                <a:ea typeface="Arial"/>
                <a:cs typeface="Arial" panose="020B0604020202020204" pitchFamily="34" charset="0"/>
                <a:sym typeface="Arial"/>
              </a:rPr>
              <a:t>CONCLUSION</a:t>
            </a:r>
            <a:endParaRPr sz="2000" dirty="0">
              <a:latin typeface="Arial" panose="020B0604020202020204" pitchFamily="34" charset="0"/>
              <a:cs typeface="Arial" panose="020B0604020202020204" pitchFamily="34" charset="0"/>
            </a:endParaRPr>
          </a:p>
        </p:txBody>
      </p:sp>
      <p:sp>
        <p:nvSpPr>
          <p:cNvPr id="125" name="Google Shape;125;p22"/>
          <p:cNvSpPr txBox="1">
            <a:spLocks noGrp="1"/>
          </p:cNvSpPr>
          <p:nvPr>
            <p:ph type="body" idx="1"/>
          </p:nvPr>
        </p:nvSpPr>
        <p:spPr>
          <a:xfrm>
            <a:off x="251460" y="1512490"/>
            <a:ext cx="4975860" cy="3435300"/>
          </a:xfrm>
          <a:prstGeom prst="rect">
            <a:avLst/>
          </a:prstGeom>
          <a:solidFill>
            <a:schemeClr val="accent1">
              <a:lumMod val="20000"/>
              <a:lumOff val="80000"/>
            </a:schemeClr>
          </a:solidFill>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Pulse oximeters transformed care delivery and workforce practice.</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The most significant advantages were cost savings and improved outcomes.</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Limitations were equity issues and device malfunctions.</a:t>
            </a:r>
            <a:endParaRPr sz="1500" dirty="0">
              <a:latin typeface="Arial" panose="020B0604020202020204" pitchFamily="34" charset="0"/>
              <a:ea typeface="Arial"/>
              <a:cs typeface="Arial" panose="020B0604020202020204" pitchFamily="34" charset="0"/>
              <a:sym typeface="Arial"/>
            </a:endParaRPr>
          </a:p>
          <a:p>
            <a:pPr marL="457200" lvl="0" indent="-323850" algn="just" rtl="0">
              <a:lnSpc>
                <a:spcPct val="150000"/>
              </a:lnSpc>
              <a:spcBef>
                <a:spcPts val="0"/>
              </a:spcBef>
              <a:spcAft>
                <a:spcPts val="0"/>
              </a:spcAft>
              <a:buSzPts val="1500"/>
              <a:buFont typeface="Arial"/>
              <a:buChar char="●"/>
            </a:pPr>
            <a:r>
              <a:rPr lang="en-GB" sz="1500" dirty="0">
                <a:latin typeface="Arial" panose="020B0604020202020204" pitchFamily="34" charset="0"/>
                <a:ea typeface="Arial"/>
                <a:cs typeface="Arial" panose="020B0604020202020204" pitchFamily="34" charset="0"/>
                <a:sym typeface="Arial"/>
              </a:rPr>
              <a:t>The policies of the next generation must promote inclusive and sustainable adoption.</a:t>
            </a:r>
            <a:endParaRPr sz="1500" dirty="0">
              <a:latin typeface="Arial" panose="020B0604020202020204" pitchFamily="34" charset="0"/>
              <a:ea typeface="Arial"/>
              <a:cs typeface="Arial" panose="020B0604020202020204" pitchFamily="34" charset="0"/>
              <a:sym typeface="Arial"/>
            </a:endParaRPr>
          </a:p>
          <a:p>
            <a:pPr marL="0" lvl="0" indent="0" algn="l" rtl="0">
              <a:spcBef>
                <a:spcPts val="0"/>
              </a:spcBef>
              <a:spcAft>
                <a:spcPts val="1200"/>
              </a:spcAft>
              <a:buNone/>
            </a:pPr>
            <a:endParaRPr sz="1500" dirty="0">
              <a:latin typeface="Arial" panose="020B0604020202020204" pitchFamily="34" charset="0"/>
              <a:cs typeface="Arial" panose="020B0604020202020204" pitchFamily="34" charset="0"/>
            </a:endParaRPr>
          </a:p>
        </p:txBody>
      </p:sp>
      <p:pic>
        <p:nvPicPr>
          <p:cNvPr id="126" name="Google Shape;126;p22"/>
          <p:cNvPicPr preferRelativeResize="0"/>
          <p:nvPr/>
        </p:nvPicPr>
        <p:blipFill>
          <a:blip r:embed="rId3">
            <a:alphaModFix/>
          </a:blip>
          <a:stretch>
            <a:fillRect/>
          </a:stretch>
        </p:blipFill>
        <p:spPr>
          <a:xfrm>
            <a:off x="5379900" y="1296525"/>
            <a:ext cx="3611700" cy="34353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3"/>
          <p:cNvSpPr txBox="1">
            <a:spLocks noGrp="1"/>
          </p:cNvSpPr>
          <p:nvPr>
            <p:ph type="title"/>
          </p:nvPr>
        </p:nvSpPr>
        <p:spPr>
          <a:xfrm>
            <a:off x="387900" y="103635"/>
            <a:ext cx="8368200" cy="518490"/>
          </a:xfrm>
          <a:prstGeom prst="rect">
            <a:avLst/>
          </a:prstGeom>
          <a:solidFill>
            <a:schemeClr val="bg1"/>
          </a:solidFill>
          <a:ln>
            <a:solidFill>
              <a:schemeClr val="tx2"/>
            </a:solid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GB" sz="2000" b="1" dirty="0">
                <a:latin typeface="Arial" panose="020B0604020202020204" pitchFamily="34" charset="0"/>
                <a:ea typeface="Times New Roman"/>
                <a:cs typeface="Arial" panose="020B0604020202020204" pitchFamily="34" charset="0"/>
                <a:sym typeface="Times New Roman"/>
              </a:rPr>
              <a:t>REFERENCE LIST</a:t>
            </a:r>
            <a:endParaRPr sz="2000" dirty="0">
              <a:latin typeface="Arial" panose="020B0604020202020204" pitchFamily="34" charset="0"/>
              <a:ea typeface="Times New Roman"/>
              <a:cs typeface="Arial" panose="020B0604020202020204" pitchFamily="34" charset="0"/>
              <a:sym typeface="Times New Roman"/>
            </a:endParaRPr>
          </a:p>
        </p:txBody>
      </p:sp>
      <p:sp>
        <p:nvSpPr>
          <p:cNvPr id="132" name="Google Shape;132;p23"/>
          <p:cNvSpPr txBox="1">
            <a:spLocks noGrp="1"/>
          </p:cNvSpPr>
          <p:nvPr>
            <p:ph type="body" idx="1"/>
          </p:nvPr>
        </p:nvSpPr>
        <p:spPr>
          <a:xfrm>
            <a:off x="134850" y="713565"/>
            <a:ext cx="8874300" cy="4326300"/>
          </a:xfrm>
          <a:prstGeom prst="rect">
            <a:avLst/>
          </a:prstGeom>
          <a:solidFill>
            <a:srgbClr val="EFEFEF"/>
          </a:solidFill>
          <a:ln>
            <a:solidFill>
              <a:schemeClr val="tx1"/>
            </a:solidFill>
          </a:ln>
        </p:spPr>
        <p:txBody>
          <a:bodyPr spcFirstLastPara="1" wrap="square" lIns="91425" tIns="91425" rIns="91425" bIns="91425" anchor="t" anchorCtr="0">
            <a:noAutofit/>
          </a:bodyPr>
          <a:lstStyle/>
          <a:p>
            <a:pPr algn="just">
              <a:lnSpc>
                <a:spcPct val="150000"/>
              </a:lnSpc>
              <a:buClrTx/>
            </a:pPr>
            <a:r>
              <a:rPr lang="en-US" sz="1050" dirty="0" err="1">
                <a:solidFill>
                  <a:schemeClr val="tx2">
                    <a:lumMod val="10000"/>
                  </a:schemeClr>
                </a:solidFill>
                <a:latin typeface="Arial" panose="020B0604020202020204" pitchFamily="34" charset="0"/>
                <a:cs typeface="Arial" panose="020B0604020202020204" pitchFamily="34" charset="0"/>
              </a:rPr>
              <a:t>Bouhassira</a:t>
            </a:r>
            <a:r>
              <a:rPr lang="en-US" sz="1050" dirty="0">
                <a:solidFill>
                  <a:schemeClr val="tx2">
                    <a:lumMod val="10000"/>
                  </a:schemeClr>
                </a:solidFill>
                <a:latin typeface="Arial" panose="020B0604020202020204" pitchFamily="34" charset="0"/>
                <a:cs typeface="Arial" panose="020B0604020202020204" pitchFamily="34" charset="0"/>
              </a:rPr>
              <a:t>, D.C., Bernstein, T., </a:t>
            </a:r>
            <a:r>
              <a:rPr lang="en-US" sz="1050" dirty="0" err="1">
                <a:solidFill>
                  <a:schemeClr val="tx2">
                    <a:lumMod val="10000"/>
                  </a:schemeClr>
                </a:solidFill>
                <a:latin typeface="Arial" panose="020B0604020202020204" pitchFamily="34" charset="0"/>
                <a:cs typeface="Arial" panose="020B0604020202020204" pitchFamily="34" charset="0"/>
              </a:rPr>
              <a:t>Fawzy</a:t>
            </a:r>
            <a:r>
              <a:rPr lang="en-US" sz="1050" dirty="0">
                <a:solidFill>
                  <a:schemeClr val="tx2">
                    <a:lumMod val="10000"/>
                  </a:schemeClr>
                </a:solidFill>
                <a:latin typeface="Arial" panose="020B0604020202020204" pitchFamily="34" charset="0"/>
                <a:cs typeface="Arial" panose="020B0604020202020204" pitchFamily="34" charset="0"/>
              </a:rPr>
              <a:t>, A., </a:t>
            </a:r>
            <a:r>
              <a:rPr lang="en-US" sz="1050" dirty="0" err="1">
                <a:solidFill>
                  <a:schemeClr val="tx2">
                    <a:lumMod val="10000"/>
                  </a:schemeClr>
                </a:solidFill>
                <a:latin typeface="Arial" panose="020B0604020202020204" pitchFamily="34" charset="0"/>
                <a:cs typeface="Arial" panose="020B0604020202020204" pitchFamily="34" charset="0"/>
              </a:rPr>
              <a:t>Iwashyna</a:t>
            </a:r>
            <a:r>
              <a:rPr lang="en-US" sz="1050" dirty="0">
                <a:solidFill>
                  <a:schemeClr val="tx2">
                    <a:lumMod val="10000"/>
                  </a:schemeClr>
                </a:solidFill>
                <a:latin typeface="Arial" panose="020B0604020202020204" pitchFamily="34" charset="0"/>
                <a:cs typeface="Arial" panose="020B0604020202020204" pitchFamily="34" charset="0"/>
              </a:rPr>
              <a:t>, T.J. and Robertson, M.L. (2024) ‘Association of Oxygen Saturation on Home Pulse </a:t>
            </a:r>
            <a:r>
              <a:rPr lang="en-US" sz="1050" dirty="0" err="1">
                <a:solidFill>
                  <a:schemeClr val="tx2">
                    <a:lumMod val="10000"/>
                  </a:schemeClr>
                </a:solidFill>
                <a:latin typeface="Arial" panose="020B0604020202020204" pitchFamily="34" charset="0"/>
                <a:cs typeface="Arial" panose="020B0604020202020204" pitchFamily="34" charset="0"/>
              </a:rPr>
              <a:t>Oximetry</a:t>
            </a:r>
            <a:r>
              <a:rPr lang="en-US" sz="1050" dirty="0">
                <a:solidFill>
                  <a:schemeClr val="tx2">
                    <a:lumMod val="10000"/>
                  </a:schemeClr>
                </a:solidFill>
                <a:latin typeface="Arial" panose="020B0604020202020204" pitchFamily="34" charset="0"/>
                <a:cs typeface="Arial" panose="020B0604020202020204" pitchFamily="34" charset="0"/>
              </a:rPr>
              <a:t> With Telephone Triage Decision: A Retrospective Single-Center Study’, </a:t>
            </a:r>
            <a:r>
              <a:rPr lang="en-US" sz="1050" i="1" dirty="0">
                <a:solidFill>
                  <a:schemeClr val="tx2">
                    <a:lumMod val="10000"/>
                  </a:schemeClr>
                </a:solidFill>
                <a:latin typeface="Arial" panose="020B0604020202020204" pitchFamily="34" charset="0"/>
                <a:cs typeface="Arial" panose="020B0604020202020204" pitchFamily="34" charset="0"/>
              </a:rPr>
              <a:t>CHEST Pulmonary</a:t>
            </a:r>
            <a:r>
              <a:rPr lang="en-US" sz="1050" dirty="0">
                <a:solidFill>
                  <a:schemeClr val="tx2">
                    <a:lumMod val="10000"/>
                  </a:schemeClr>
                </a:solidFill>
                <a:latin typeface="Arial" panose="020B0604020202020204" pitchFamily="34" charset="0"/>
                <a:cs typeface="Arial" panose="020B0604020202020204" pitchFamily="34" charset="0"/>
              </a:rPr>
              <a:t>, 3(1), p. 100129. Available at: </a:t>
            </a:r>
            <a:r>
              <a:rPr lang="en-US" sz="1050" u="sng" dirty="0">
                <a:solidFill>
                  <a:schemeClr val="tx2">
                    <a:lumMod val="10000"/>
                  </a:schemeClr>
                </a:solidFill>
                <a:latin typeface="Arial" panose="020B0604020202020204" pitchFamily="34" charset="0"/>
                <a:cs typeface="Arial" panose="020B0604020202020204" pitchFamily="34" charset="0"/>
                <a:hlinkClick r:id="rId3"/>
              </a:rPr>
              <a:t>https://doi.org/10.1016/j.chpulm.2024.100129</a:t>
            </a:r>
            <a:r>
              <a:rPr lang="en-US" sz="1050" dirty="0">
                <a:solidFill>
                  <a:schemeClr val="tx2">
                    <a:lumMod val="10000"/>
                  </a:schemeClr>
                </a:solidFill>
                <a:latin typeface="Arial" panose="020B0604020202020204" pitchFamily="34" charset="0"/>
                <a:cs typeface="Arial" panose="020B0604020202020204" pitchFamily="34" charset="0"/>
              </a:rPr>
              <a:t>.</a:t>
            </a:r>
            <a:endParaRPr lang="en-IN" sz="1050" dirty="0">
              <a:solidFill>
                <a:schemeClr val="tx2">
                  <a:lumMod val="10000"/>
                </a:schemeClr>
              </a:solidFill>
              <a:latin typeface="Arial" panose="020B0604020202020204" pitchFamily="34" charset="0"/>
              <a:cs typeface="Arial" panose="020B0604020202020204" pitchFamily="34" charset="0"/>
            </a:endParaRPr>
          </a:p>
          <a:p>
            <a:pPr algn="just">
              <a:lnSpc>
                <a:spcPct val="150000"/>
              </a:lnSpc>
              <a:buClrTx/>
            </a:pPr>
            <a:r>
              <a:rPr lang="en-IN" sz="1050" dirty="0">
                <a:solidFill>
                  <a:schemeClr val="tx2">
                    <a:lumMod val="10000"/>
                  </a:schemeClr>
                </a:solidFill>
                <a:latin typeface="Arial" panose="020B0604020202020204" pitchFamily="34" charset="0"/>
                <a:cs typeface="Arial" panose="020B0604020202020204" pitchFamily="34" charset="0"/>
              </a:rPr>
              <a:t>Cunningham, A.T., </a:t>
            </a:r>
            <a:r>
              <a:rPr lang="en-IN" sz="1050" dirty="0" err="1">
                <a:solidFill>
                  <a:schemeClr val="tx2">
                    <a:lumMod val="10000"/>
                  </a:schemeClr>
                </a:solidFill>
                <a:latin typeface="Arial" panose="020B0604020202020204" pitchFamily="34" charset="0"/>
                <a:cs typeface="Arial" panose="020B0604020202020204" pitchFamily="34" charset="0"/>
              </a:rPr>
              <a:t>Felter</a:t>
            </a:r>
            <a:r>
              <a:rPr lang="en-IN" sz="1050" dirty="0">
                <a:solidFill>
                  <a:schemeClr val="tx2">
                    <a:lumMod val="10000"/>
                  </a:schemeClr>
                </a:solidFill>
                <a:latin typeface="Arial" panose="020B0604020202020204" pitchFamily="34" charset="0"/>
                <a:cs typeface="Arial" panose="020B0604020202020204" pitchFamily="34" charset="0"/>
              </a:rPr>
              <a:t>, J., Smith, K.R., </a:t>
            </a:r>
            <a:r>
              <a:rPr lang="en-IN" sz="1050" dirty="0" err="1">
                <a:solidFill>
                  <a:schemeClr val="tx2">
                    <a:lumMod val="10000"/>
                  </a:schemeClr>
                </a:solidFill>
                <a:latin typeface="Arial" panose="020B0604020202020204" pitchFamily="34" charset="0"/>
                <a:cs typeface="Arial" panose="020B0604020202020204" pitchFamily="34" charset="0"/>
              </a:rPr>
              <a:t>Sifri</a:t>
            </a:r>
            <a:r>
              <a:rPr lang="en-IN" sz="1050" dirty="0">
                <a:solidFill>
                  <a:schemeClr val="tx2">
                    <a:lumMod val="10000"/>
                  </a:schemeClr>
                </a:solidFill>
                <a:latin typeface="Arial" panose="020B0604020202020204" pitchFamily="34" charset="0"/>
                <a:cs typeface="Arial" panose="020B0604020202020204" pitchFamily="34" charset="0"/>
              </a:rPr>
              <a:t>, R., </a:t>
            </a:r>
            <a:r>
              <a:rPr lang="en-IN" sz="1050" dirty="0" err="1">
                <a:solidFill>
                  <a:schemeClr val="tx2">
                    <a:lumMod val="10000"/>
                  </a:schemeClr>
                </a:solidFill>
                <a:latin typeface="Arial" panose="020B0604020202020204" pitchFamily="34" charset="0"/>
                <a:cs typeface="Arial" panose="020B0604020202020204" pitchFamily="34" charset="0"/>
              </a:rPr>
              <a:t>Arenson</a:t>
            </a:r>
            <a:r>
              <a:rPr lang="en-IN" sz="1050" dirty="0">
                <a:solidFill>
                  <a:schemeClr val="tx2">
                    <a:lumMod val="10000"/>
                  </a:schemeClr>
                </a:solidFill>
                <a:latin typeface="Arial" panose="020B0604020202020204" pitchFamily="34" charset="0"/>
                <a:cs typeface="Arial" panose="020B0604020202020204" pitchFamily="34" charset="0"/>
              </a:rPr>
              <a:t>, C., Patel, A. and Kelly, E.L. (2023) ‘Burnout and Commitment After 18 Months of the COVID-19 Pandemic: A Follow-Up Qualitative Study with Primary Care Teams’, </a:t>
            </a:r>
            <a:r>
              <a:rPr lang="en-IN" sz="1050" i="1" dirty="0">
                <a:solidFill>
                  <a:schemeClr val="tx2">
                    <a:lumMod val="10000"/>
                  </a:schemeClr>
                </a:solidFill>
                <a:latin typeface="Arial" panose="020B0604020202020204" pitchFamily="34" charset="0"/>
                <a:cs typeface="Arial" panose="020B0604020202020204" pitchFamily="34" charset="0"/>
              </a:rPr>
              <a:t>The Journal of the American Board of Family Medicine</a:t>
            </a:r>
            <a:r>
              <a:rPr lang="en-IN" sz="1050" dirty="0">
                <a:solidFill>
                  <a:schemeClr val="tx2">
                    <a:lumMod val="10000"/>
                  </a:schemeClr>
                </a:solidFill>
                <a:latin typeface="Arial" panose="020B0604020202020204" pitchFamily="34" charset="0"/>
                <a:cs typeface="Arial" panose="020B0604020202020204" pitchFamily="34" charset="0"/>
              </a:rPr>
              <a:t>, 36(1), pp. 105–117. Available at: </a:t>
            </a:r>
            <a:r>
              <a:rPr lang="en-IN" sz="1050" dirty="0">
                <a:solidFill>
                  <a:schemeClr val="tx2">
                    <a:lumMod val="10000"/>
                  </a:schemeClr>
                </a:solidFill>
                <a:latin typeface="Arial" panose="020B0604020202020204" pitchFamily="34" charset="0"/>
                <a:cs typeface="Arial" panose="020B0604020202020204" pitchFamily="34" charset="0"/>
                <a:hlinkClick r:id="rId4"/>
              </a:rPr>
              <a:t>https://doi.org/10.3122/jabfm.2022.220226r1</a:t>
            </a:r>
            <a:r>
              <a:rPr lang="en-IN" sz="1050" dirty="0">
                <a:solidFill>
                  <a:schemeClr val="tx2">
                    <a:lumMod val="10000"/>
                  </a:schemeClr>
                </a:solidFill>
                <a:latin typeface="Arial" panose="020B0604020202020204" pitchFamily="34" charset="0"/>
                <a:cs typeface="Arial" panose="020B0604020202020204" pitchFamily="34" charset="0"/>
              </a:rPr>
              <a:t>.</a:t>
            </a:r>
          </a:p>
          <a:p>
            <a:pPr algn="just">
              <a:lnSpc>
                <a:spcPct val="150000"/>
              </a:lnSpc>
              <a:buClrTx/>
            </a:pPr>
            <a:r>
              <a:rPr lang="en-IN" sz="1050" dirty="0">
                <a:solidFill>
                  <a:schemeClr val="tx2">
                    <a:lumMod val="10000"/>
                  </a:schemeClr>
                </a:solidFill>
                <a:latin typeface="Arial" panose="020B0604020202020204" pitchFamily="34" charset="0"/>
                <a:cs typeface="Arial" panose="020B0604020202020204" pitchFamily="34" charset="0"/>
              </a:rPr>
              <a:t>Library, H., </a:t>
            </a:r>
            <a:r>
              <a:rPr lang="en-IN" sz="1050" dirty="0" err="1">
                <a:solidFill>
                  <a:schemeClr val="tx2">
                    <a:lumMod val="10000"/>
                  </a:schemeClr>
                </a:solidFill>
                <a:latin typeface="Arial" panose="020B0604020202020204" pitchFamily="34" charset="0"/>
                <a:cs typeface="Arial" panose="020B0604020202020204" pitchFamily="34" charset="0"/>
              </a:rPr>
              <a:t>Leen</a:t>
            </a:r>
            <a:r>
              <a:rPr lang="en-IN" sz="1050" dirty="0">
                <a:solidFill>
                  <a:schemeClr val="tx2">
                    <a:lumMod val="10000"/>
                  </a:schemeClr>
                </a:solidFill>
                <a:latin typeface="Arial" panose="020B0604020202020204" pitchFamily="34" charset="0"/>
                <a:cs typeface="Arial" panose="020B0604020202020204" pitchFamily="34" charset="0"/>
              </a:rPr>
              <a:t>, B., </a:t>
            </a:r>
            <a:r>
              <a:rPr lang="en-IN" sz="1050" dirty="0" err="1">
                <a:solidFill>
                  <a:schemeClr val="tx2">
                    <a:lumMod val="10000"/>
                  </a:schemeClr>
                </a:solidFill>
                <a:latin typeface="Arial" panose="020B0604020202020204" pitchFamily="34" charset="0"/>
                <a:cs typeface="Arial" panose="020B0604020202020204" pitchFamily="34" charset="0"/>
              </a:rPr>
              <a:t>Mckeown</a:t>
            </a:r>
            <a:r>
              <a:rPr lang="en-IN" sz="1050" dirty="0">
                <a:solidFill>
                  <a:schemeClr val="tx2">
                    <a:lumMod val="10000"/>
                  </a:schemeClr>
                </a:solidFill>
                <a:latin typeface="Arial" panose="020B0604020202020204" pitchFamily="34" charset="0"/>
                <a:cs typeface="Arial" panose="020B0604020202020204" pitchFamily="34" charset="0"/>
              </a:rPr>
              <a:t>, D. and White, G. (2025) </a:t>
            </a:r>
            <a:r>
              <a:rPr lang="en-IN" sz="1050" i="1" dirty="0">
                <a:solidFill>
                  <a:schemeClr val="tx2">
                    <a:lumMod val="10000"/>
                  </a:schemeClr>
                </a:solidFill>
                <a:latin typeface="Arial" panose="020B0604020202020204" pitchFamily="34" charset="0"/>
                <a:cs typeface="Arial" panose="020B0604020202020204" pitchFamily="34" charset="0"/>
              </a:rPr>
              <a:t>[Evidence summary:] What strategies or interventions are effective in reducing the impact of seasonal/temporal surge in demand for unscheduled or urgent care in emergency departments or other acute hospital services? Item Type Other</a:t>
            </a:r>
            <a:r>
              <a:rPr lang="en-IN" sz="1050" dirty="0">
                <a:solidFill>
                  <a:schemeClr val="tx2">
                    <a:lumMod val="10000"/>
                  </a:schemeClr>
                </a:solidFill>
                <a:latin typeface="Arial" panose="020B0604020202020204" pitchFamily="34" charset="0"/>
                <a:cs typeface="Arial" panose="020B0604020202020204" pitchFamily="34" charset="0"/>
              </a:rPr>
              <a:t>. Available at: </a:t>
            </a:r>
            <a:r>
              <a:rPr lang="en-IN" sz="1050" dirty="0">
                <a:solidFill>
                  <a:schemeClr val="tx2">
                    <a:lumMod val="10000"/>
                  </a:schemeClr>
                </a:solidFill>
                <a:latin typeface="Arial" panose="020B0604020202020204" pitchFamily="34" charset="0"/>
                <a:cs typeface="Arial" panose="020B0604020202020204" pitchFamily="34" charset="0"/>
                <a:hlinkClick r:id="rId5"/>
              </a:rPr>
              <a:t>https://hse.openrepository.com/bitstream/handle/10147/637200/2023.04__Evidence%20Summary__UnscheduledCare.pdf?sequence=1&amp;isAllowed=y</a:t>
            </a:r>
            <a:r>
              <a:rPr lang="en-IN" sz="1050" dirty="0">
                <a:solidFill>
                  <a:schemeClr val="tx2">
                    <a:lumMod val="10000"/>
                  </a:schemeClr>
                </a:solidFill>
                <a:latin typeface="Arial" panose="020B0604020202020204" pitchFamily="34" charset="0"/>
                <a:cs typeface="Arial" panose="020B0604020202020204" pitchFamily="34" charset="0"/>
              </a:rPr>
              <a:t> (Accessed: 17 July 2025).</a:t>
            </a:r>
          </a:p>
          <a:p>
            <a:pPr algn="just">
              <a:lnSpc>
                <a:spcPct val="150000"/>
              </a:lnSpc>
              <a:buClrTx/>
            </a:pPr>
            <a:r>
              <a:rPr lang="en-GB" sz="1050" dirty="0">
                <a:solidFill>
                  <a:schemeClr val="tx2">
                    <a:lumMod val="10000"/>
                  </a:schemeClr>
                </a:solidFill>
                <a:latin typeface="Arial" panose="020B0604020202020204" pitchFamily="34" charset="0"/>
                <a:cs typeface="Arial" panose="020B0604020202020204" pitchFamily="34" charset="0"/>
              </a:rPr>
              <a:t>Moore, K.L., </a:t>
            </a:r>
            <a:r>
              <a:rPr lang="en-GB" sz="1050" dirty="0" err="1">
                <a:solidFill>
                  <a:schemeClr val="tx2">
                    <a:lumMod val="10000"/>
                  </a:schemeClr>
                </a:solidFill>
                <a:latin typeface="Arial" panose="020B0604020202020204" pitchFamily="34" charset="0"/>
                <a:cs typeface="Arial" panose="020B0604020202020204" pitchFamily="34" charset="0"/>
              </a:rPr>
              <a:t>Gudelunas</a:t>
            </a:r>
            <a:r>
              <a:rPr lang="en-GB" sz="1050" dirty="0">
                <a:solidFill>
                  <a:schemeClr val="tx2">
                    <a:lumMod val="10000"/>
                  </a:schemeClr>
                </a:solidFill>
                <a:latin typeface="Arial" panose="020B0604020202020204" pitchFamily="34" charset="0"/>
                <a:cs typeface="Arial" panose="020B0604020202020204" pitchFamily="34" charset="0"/>
              </a:rPr>
              <a:t>, K., </a:t>
            </a:r>
            <a:r>
              <a:rPr lang="en-GB" sz="1050" dirty="0" err="1">
                <a:solidFill>
                  <a:schemeClr val="tx2">
                    <a:lumMod val="10000"/>
                  </a:schemeClr>
                </a:solidFill>
                <a:latin typeface="Arial" panose="020B0604020202020204" pitchFamily="34" charset="0"/>
                <a:cs typeface="Arial" panose="020B0604020202020204" pitchFamily="34" charset="0"/>
              </a:rPr>
              <a:t>Lipnick</a:t>
            </a:r>
            <a:r>
              <a:rPr lang="en-GB" sz="1050" dirty="0">
                <a:solidFill>
                  <a:schemeClr val="tx2">
                    <a:lumMod val="10000"/>
                  </a:schemeClr>
                </a:solidFill>
                <a:latin typeface="Arial" panose="020B0604020202020204" pitchFamily="34" charset="0"/>
                <a:cs typeface="Arial" panose="020B0604020202020204" pitchFamily="34" charset="0"/>
              </a:rPr>
              <a:t>, M.S., </a:t>
            </a:r>
            <a:r>
              <a:rPr lang="en-GB" sz="1050" dirty="0" err="1">
                <a:solidFill>
                  <a:schemeClr val="tx2">
                    <a:lumMod val="10000"/>
                  </a:schemeClr>
                </a:solidFill>
                <a:latin typeface="Arial" panose="020B0604020202020204" pitchFamily="34" charset="0"/>
                <a:cs typeface="Arial" panose="020B0604020202020204" pitchFamily="34" charset="0"/>
              </a:rPr>
              <a:t>Bickler</a:t>
            </a:r>
            <a:r>
              <a:rPr lang="en-GB" sz="1050" dirty="0">
                <a:solidFill>
                  <a:schemeClr val="tx2">
                    <a:lumMod val="10000"/>
                  </a:schemeClr>
                </a:solidFill>
                <a:latin typeface="Arial" panose="020B0604020202020204" pitchFamily="34" charset="0"/>
                <a:cs typeface="Arial" panose="020B0604020202020204" pitchFamily="34" charset="0"/>
              </a:rPr>
              <a:t>, P.E. and Hendrickson, C.M. (2022) ‘Pulse </a:t>
            </a:r>
            <a:r>
              <a:rPr lang="en-GB" sz="1050" dirty="0" err="1">
                <a:solidFill>
                  <a:schemeClr val="tx2">
                    <a:lumMod val="10000"/>
                  </a:schemeClr>
                </a:solidFill>
                <a:latin typeface="Arial" panose="020B0604020202020204" pitchFamily="34" charset="0"/>
                <a:cs typeface="Arial" panose="020B0604020202020204" pitchFamily="34" charset="0"/>
              </a:rPr>
              <a:t>Oximeter</a:t>
            </a:r>
            <a:r>
              <a:rPr lang="en-GB" sz="1050" dirty="0">
                <a:solidFill>
                  <a:schemeClr val="tx2">
                    <a:lumMod val="10000"/>
                  </a:schemeClr>
                </a:solidFill>
                <a:latin typeface="Arial" panose="020B0604020202020204" pitchFamily="34" charset="0"/>
                <a:cs typeface="Arial" panose="020B0604020202020204" pitchFamily="34" charset="0"/>
              </a:rPr>
              <a:t> Bias and Inequities in Retrospective Studies––Now What?’, </a:t>
            </a:r>
            <a:r>
              <a:rPr lang="en-GB" sz="1050" i="1" dirty="0">
                <a:solidFill>
                  <a:schemeClr val="tx2">
                    <a:lumMod val="10000"/>
                  </a:schemeClr>
                </a:solidFill>
                <a:latin typeface="Arial" panose="020B0604020202020204" pitchFamily="34" charset="0"/>
                <a:cs typeface="Arial" panose="020B0604020202020204" pitchFamily="34" charset="0"/>
              </a:rPr>
              <a:t>Respiratory Care</a:t>
            </a:r>
            <a:r>
              <a:rPr lang="en-GB" sz="1050" dirty="0">
                <a:solidFill>
                  <a:schemeClr val="tx2">
                    <a:lumMod val="10000"/>
                  </a:schemeClr>
                </a:solidFill>
                <a:latin typeface="Arial" panose="020B0604020202020204" pitchFamily="34" charset="0"/>
                <a:cs typeface="Arial" panose="020B0604020202020204" pitchFamily="34" charset="0"/>
              </a:rPr>
              <a:t>, 67(12), pp. 1633–1636. Available at: https://doi.org/10.4187/respcare.10654.</a:t>
            </a:r>
            <a:endParaRPr lang="en-IN" sz="1050" dirty="0">
              <a:solidFill>
                <a:schemeClr val="tx2">
                  <a:lumMod val="10000"/>
                </a:schemeClr>
              </a:solidFill>
              <a:latin typeface="Arial" panose="020B0604020202020204" pitchFamily="34" charset="0"/>
              <a:cs typeface="Arial" panose="020B0604020202020204" pitchFamily="34" charset="0"/>
            </a:endParaRPr>
          </a:p>
          <a:p>
            <a:pPr algn="just">
              <a:lnSpc>
                <a:spcPct val="150000"/>
              </a:lnSpc>
              <a:buClrTx/>
            </a:pPr>
            <a:r>
              <a:rPr lang="en-IN" sz="1050" dirty="0" err="1">
                <a:solidFill>
                  <a:schemeClr val="tx2">
                    <a:lumMod val="10000"/>
                  </a:schemeClr>
                </a:solidFill>
                <a:latin typeface="Arial" panose="020B0604020202020204" pitchFamily="34" charset="0"/>
                <a:cs typeface="Arial" panose="020B0604020202020204" pitchFamily="34" charset="0"/>
              </a:rPr>
              <a:t>Mostafa</a:t>
            </a:r>
            <a:r>
              <a:rPr lang="en-IN" sz="1050" dirty="0">
                <a:solidFill>
                  <a:schemeClr val="tx2">
                    <a:lumMod val="10000"/>
                  </a:schemeClr>
                </a:solidFill>
                <a:latin typeface="Arial" panose="020B0604020202020204" pitchFamily="34" charset="0"/>
                <a:cs typeface="Arial" panose="020B0604020202020204" pitchFamily="34" charset="0"/>
              </a:rPr>
              <a:t>, R. and El-</a:t>
            </a:r>
            <a:r>
              <a:rPr lang="en-IN" sz="1050" dirty="0" err="1">
                <a:solidFill>
                  <a:schemeClr val="tx2">
                    <a:lumMod val="10000"/>
                  </a:schemeClr>
                </a:solidFill>
                <a:latin typeface="Arial" panose="020B0604020202020204" pitchFamily="34" charset="0"/>
                <a:cs typeface="Arial" panose="020B0604020202020204" pitchFamily="34" charset="0"/>
              </a:rPr>
              <a:t>Atawi</a:t>
            </a:r>
            <a:r>
              <a:rPr lang="en-IN" sz="1050" dirty="0">
                <a:solidFill>
                  <a:schemeClr val="tx2">
                    <a:lumMod val="10000"/>
                  </a:schemeClr>
                </a:solidFill>
                <a:latin typeface="Arial" panose="020B0604020202020204" pitchFamily="34" charset="0"/>
                <a:cs typeface="Arial" panose="020B0604020202020204" pitchFamily="34" charset="0"/>
              </a:rPr>
              <a:t>, K. (2024) ‘Strategies to measure and improve emergency department performance: A review’, </a:t>
            </a:r>
            <a:r>
              <a:rPr lang="en-IN" sz="1050" i="1" dirty="0" err="1">
                <a:solidFill>
                  <a:schemeClr val="tx2">
                    <a:lumMod val="10000"/>
                  </a:schemeClr>
                </a:solidFill>
                <a:latin typeface="Arial" panose="020B0604020202020204" pitchFamily="34" charset="0"/>
                <a:cs typeface="Arial" panose="020B0604020202020204" pitchFamily="34" charset="0"/>
              </a:rPr>
              <a:t>Cureus</a:t>
            </a:r>
            <a:r>
              <a:rPr lang="en-IN" sz="1050" dirty="0">
                <a:solidFill>
                  <a:schemeClr val="tx2">
                    <a:lumMod val="10000"/>
                  </a:schemeClr>
                </a:solidFill>
                <a:latin typeface="Arial" panose="020B0604020202020204" pitchFamily="34" charset="0"/>
                <a:cs typeface="Arial" panose="020B0604020202020204" pitchFamily="34" charset="0"/>
              </a:rPr>
              <a:t>, 16(1), pp. 1–13. Available at: </a:t>
            </a:r>
            <a:r>
              <a:rPr lang="en-IN" sz="1050" dirty="0">
                <a:solidFill>
                  <a:schemeClr val="tx2">
                    <a:lumMod val="10000"/>
                  </a:schemeClr>
                </a:solidFill>
                <a:latin typeface="Arial" panose="020B0604020202020204" pitchFamily="34" charset="0"/>
                <a:cs typeface="Arial" panose="020B0604020202020204" pitchFamily="34" charset="0"/>
                <a:hlinkClick r:id="rId6"/>
              </a:rPr>
              <a:t>https://doi.org/10.7759/cureus.52879</a:t>
            </a:r>
            <a:r>
              <a:rPr lang="en-IN" sz="1050" dirty="0">
                <a:solidFill>
                  <a:schemeClr val="tx2">
                    <a:lumMod val="10000"/>
                  </a:schemeClr>
                </a:solidFill>
                <a:latin typeface="Arial" panose="020B0604020202020204" pitchFamily="34" charset="0"/>
                <a:cs typeface="Arial" panose="020B0604020202020204" pitchFamily="34"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3"/>
          <p:cNvSpPr txBox="1">
            <a:spLocks noGrp="1"/>
          </p:cNvSpPr>
          <p:nvPr>
            <p:ph type="title"/>
          </p:nvPr>
        </p:nvSpPr>
        <p:spPr>
          <a:xfrm>
            <a:off x="387900" y="103635"/>
            <a:ext cx="8368200" cy="518490"/>
          </a:xfrm>
          <a:prstGeom prst="rect">
            <a:avLst/>
          </a:prstGeom>
          <a:solidFill>
            <a:schemeClr val="bg1"/>
          </a:solidFill>
          <a:ln>
            <a:solidFill>
              <a:schemeClr val="tx2"/>
            </a:solid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GB" sz="2000" b="1" dirty="0">
                <a:latin typeface="Arial" panose="020B0604020202020204" pitchFamily="34" charset="0"/>
                <a:ea typeface="Times New Roman"/>
                <a:cs typeface="Arial" panose="020B0604020202020204" pitchFamily="34" charset="0"/>
                <a:sym typeface="Times New Roman"/>
              </a:rPr>
              <a:t>REFERENCE LIST</a:t>
            </a:r>
            <a:endParaRPr sz="2000" dirty="0">
              <a:latin typeface="Arial" panose="020B0604020202020204" pitchFamily="34" charset="0"/>
              <a:ea typeface="Times New Roman"/>
              <a:cs typeface="Arial" panose="020B0604020202020204" pitchFamily="34" charset="0"/>
              <a:sym typeface="Times New Roman"/>
            </a:endParaRPr>
          </a:p>
        </p:txBody>
      </p:sp>
      <p:sp>
        <p:nvSpPr>
          <p:cNvPr id="132" name="Google Shape;132;p23"/>
          <p:cNvSpPr txBox="1">
            <a:spLocks noGrp="1"/>
          </p:cNvSpPr>
          <p:nvPr>
            <p:ph type="body" idx="1"/>
          </p:nvPr>
        </p:nvSpPr>
        <p:spPr>
          <a:xfrm>
            <a:off x="134850" y="713565"/>
            <a:ext cx="8874300" cy="4326300"/>
          </a:xfrm>
          <a:prstGeom prst="rect">
            <a:avLst/>
          </a:prstGeom>
          <a:solidFill>
            <a:srgbClr val="EFEFEF"/>
          </a:solidFill>
          <a:ln>
            <a:solidFill>
              <a:schemeClr val="tx1"/>
            </a:solidFill>
          </a:ln>
        </p:spPr>
        <p:txBody>
          <a:bodyPr spcFirstLastPara="1" wrap="square" lIns="91425" tIns="91425" rIns="91425" bIns="91425" anchor="t" anchorCtr="0">
            <a:noAutofit/>
          </a:bodyPr>
          <a:lstStyle/>
          <a:p>
            <a:pPr algn="just">
              <a:lnSpc>
                <a:spcPct val="150000"/>
              </a:lnSpc>
              <a:buClrTx/>
            </a:pPr>
            <a:r>
              <a:rPr lang="en-GB" sz="1050" dirty="0">
                <a:solidFill>
                  <a:schemeClr val="tx2">
                    <a:lumMod val="10000"/>
                  </a:schemeClr>
                </a:solidFill>
                <a:latin typeface="Arial" panose="020B0604020202020204" pitchFamily="34" charset="0"/>
                <a:cs typeface="Arial" panose="020B0604020202020204" pitchFamily="34" charset="0"/>
              </a:rPr>
              <a:t>NHS (2023) </a:t>
            </a:r>
            <a:r>
              <a:rPr lang="en-GB" sz="1050" i="1" dirty="0">
                <a:solidFill>
                  <a:schemeClr val="tx2">
                    <a:lumMod val="10000"/>
                  </a:schemeClr>
                </a:solidFill>
                <a:latin typeface="Arial" panose="020B0604020202020204" pitchFamily="34" charset="0"/>
                <a:cs typeface="Arial" panose="020B0604020202020204" pitchFamily="34" charset="0"/>
              </a:rPr>
              <a:t>COVID </a:t>
            </a:r>
            <a:r>
              <a:rPr lang="en-GB" sz="1050" i="1" dirty="0" err="1">
                <a:solidFill>
                  <a:schemeClr val="tx2">
                    <a:lumMod val="10000"/>
                  </a:schemeClr>
                </a:solidFill>
                <a:latin typeface="Arial" panose="020B0604020202020204" pitchFamily="34" charset="0"/>
                <a:cs typeface="Arial" panose="020B0604020202020204" pitchFamily="34" charset="0"/>
              </a:rPr>
              <a:t>Oximetry</a:t>
            </a:r>
            <a:r>
              <a:rPr lang="en-GB" sz="1050" i="1" dirty="0">
                <a:solidFill>
                  <a:schemeClr val="tx2">
                    <a:lumMod val="10000"/>
                  </a:schemeClr>
                </a:solidFill>
                <a:latin typeface="Arial" panose="020B0604020202020204" pitchFamily="34" charset="0"/>
                <a:cs typeface="Arial" panose="020B0604020202020204" pitchFamily="34" charset="0"/>
              </a:rPr>
              <a:t> @home - digital and data services</a:t>
            </a:r>
            <a:r>
              <a:rPr lang="en-GB" sz="1050" dirty="0">
                <a:solidFill>
                  <a:schemeClr val="tx2">
                    <a:lumMod val="10000"/>
                  </a:schemeClr>
                </a:solidFill>
                <a:latin typeface="Arial" panose="020B0604020202020204" pitchFamily="34" charset="0"/>
                <a:cs typeface="Arial" panose="020B0604020202020204" pitchFamily="34" charset="0"/>
              </a:rPr>
              <a:t>, </a:t>
            </a:r>
            <a:r>
              <a:rPr lang="en-GB" sz="1050" i="1" dirty="0">
                <a:solidFill>
                  <a:schemeClr val="tx2">
                    <a:lumMod val="10000"/>
                  </a:schemeClr>
                </a:solidFill>
                <a:latin typeface="Arial" panose="020B0604020202020204" pitchFamily="34" charset="0"/>
                <a:cs typeface="Arial" panose="020B0604020202020204" pitchFamily="34" charset="0"/>
              </a:rPr>
              <a:t>NHS England Digital</a:t>
            </a:r>
            <a:r>
              <a:rPr lang="en-GB" sz="1050" dirty="0">
                <a:solidFill>
                  <a:schemeClr val="tx2">
                    <a:lumMod val="10000"/>
                  </a:schemeClr>
                </a:solidFill>
                <a:latin typeface="Arial" panose="020B0604020202020204" pitchFamily="34" charset="0"/>
                <a:cs typeface="Arial" panose="020B0604020202020204" pitchFamily="34" charset="0"/>
              </a:rPr>
              <a:t>. Available at: https://digital.nhs.uk/services/covid-oximetry-at-home (Accessed: 25 September 2025).</a:t>
            </a:r>
            <a:endParaRPr lang="en-IN" sz="1050" dirty="0">
              <a:solidFill>
                <a:schemeClr val="tx2">
                  <a:lumMod val="10000"/>
                </a:schemeClr>
              </a:solidFill>
              <a:latin typeface="Arial" panose="020B0604020202020204" pitchFamily="34" charset="0"/>
              <a:cs typeface="Arial" panose="020B0604020202020204" pitchFamily="34" charset="0"/>
            </a:endParaRPr>
          </a:p>
          <a:p>
            <a:pPr algn="just">
              <a:lnSpc>
                <a:spcPct val="150000"/>
              </a:lnSpc>
              <a:buClrTx/>
            </a:pPr>
            <a:r>
              <a:rPr lang="en-GB" sz="1050" dirty="0">
                <a:solidFill>
                  <a:schemeClr val="tx2">
                    <a:lumMod val="10000"/>
                  </a:schemeClr>
                </a:solidFill>
                <a:latin typeface="Arial" panose="020B0604020202020204" pitchFamily="34" charset="0"/>
                <a:cs typeface="Arial" panose="020B0604020202020204" pitchFamily="34" charset="0"/>
              </a:rPr>
              <a:t>NHS England (2025) </a:t>
            </a:r>
            <a:r>
              <a:rPr lang="en-GB" sz="1050" i="1" dirty="0">
                <a:solidFill>
                  <a:schemeClr val="tx2">
                    <a:lumMod val="10000"/>
                  </a:schemeClr>
                </a:solidFill>
                <a:latin typeface="Arial" panose="020B0604020202020204" pitchFamily="34" charset="0"/>
                <a:cs typeface="Arial" panose="020B0604020202020204" pitchFamily="34" charset="0"/>
              </a:rPr>
              <a:t>NHS England» How we are protecting privacy and confidentiality</a:t>
            </a:r>
            <a:r>
              <a:rPr lang="en-GB" sz="1050" dirty="0">
                <a:solidFill>
                  <a:schemeClr val="tx2">
                    <a:lumMod val="10000"/>
                  </a:schemeClr>
                </a:solidFill>
                <a:latin typeface="Arial" panose="020B0604020202020204" pitchFamily="34" charset="0"/>
                <a:cs typeface="Arial" panose="020B0604020202020204" pitchFamily="34" charset="0"/>
              </a:rPr>
              <a:t>, </a:t>
            </a:r>
            <a:r>
              <a:rPr lang="en-GB" sz="1050" i="1" dirty="0">
                <a:solidFill>
                  <a:schemeClr val="tx2">
                    <a:lumMod val="10000"/>
                  </a:schemeClr>
                </a:solidFill>
                <a:latin typeface="Arial" panose="020B0604020202020204" pitchFamily="34" charset="0"/>
                <a:cs typeface="Arial" panose="020B0604020202020204" pitchFamily="34" charset="0"/>
              </a:rPr>
              <a:t>England.nhs.uk</a:t>
            </a:r>
            <a:r>
              <a:rPr lang="en-GB" sz="1050" dirty="0">
                <a:solidFill>
                  <a:schemeClr val="tx2">
                    <a:lumMod val="10000"/>
                  </a:schemeClr>
                </a:solidFill>
                <a:latin typeface="Arial" panose="020B0604020202020204" pitchFamily="34" charset="0"/>
                <a:cs typeface="Arial" panose="020B0604020202020204" pitchFamily="34" charset="0"/>
              </a:rPr>
              <a:t>. Available at: https://www.england.nhs.uk/digitaltechnology/nhs-federated-data-platform/security-privacy/how-we-are-protecting-privacy-and-confidentiality (Accessed: 25 September 2025).</a:t>
            </a:r>
          </a:p>
          <a:p>
            <a:pPr algn="just">
              <a:lnSpc>
                <a:spcPct val="150000"/>
              </a:lnSpc>
              <a:buClrTx/>
            </a:pPr>
            <a:r>
              <a:rPr lang="en-US" sz="1050" dirty="0"/>
              <a:t>Tom, S.L. and </a:t>
            </a:r>
            <a:r>
              <a:rPr lang="en-US" sz="1050" dirty="0" err="1"/>
              <a:t>Tiko</a:t>
            </a:r>
            <a:r>
              <a:rPr lang="en-US" sz="1050" dirty="0"/>
              <a:t> </a:t>
            </a:r>
            <a:r>
              <a:rPr lang="en-US" sz="1050" dirty="0" err="1"/>
              <a:t>Iyamu</a:t>
            </a:r>
            <a:r>
              <a:rPr lang="en-US" sz="1050" dirty="0"/>
              <a:t> (2022) </a:t>
            </a:r>
            <a:r>
              <a:rPr lang="en-US" sz="1050" i="1" dirty="0"/>
              <a:t>Towards a design of E-Health systems to improving healthcare service delivery</a:t>
            </a:r>
            <a:r>
              <a:rPr lang="en-US" sz="1050" dirty="0"/>
              <a:t>, </a:t>
            </a:r>
            <a:r>
              <a:rPr lang="en-US" sz="1050" i="1" dirty="0"/>
              <a:t>AIS Electronic Library (</a:t>
            </a:r>
            <a:r>
              <a:rPr lang="en-US" sz="1050" i="1" dirty="0" err="1"/>
              <a:t>AISeL</a:t>
            </a:r>
            <a:r>
              <a:rPr lang="en-US" sz="1050" i="1" dirty="0"/>
              <a:t>)</a:t>
            </a:r>
            <a:r>
              <a:rPr lang="en-US" sz="1050" dirty="0"/>
              <a:t>. Available at: </a:t>
            </a:r>
            <a:r>
              <a:rPr lang="en-US" sz="1050" dirty="0">
                <a:hlinkClick r:id="rId3"/>
              </a:rPr>
              <a:t>https://aisel.aisnet.org/confirm2022/25/</a:t>
            </a:r>
            <a:r>
              <a:rPr lang="en-US" sz="1050" dirty="0"/>
              <a:t> (Accessed: 19 September 2025).</a:t>
            </a:r>
            <a:endParaRPr lang="en-IN" sz="1050" dirty="0">
              <a:solidFill>
                <a:schemeClr val="tx2">
                  <a:lumMod val="10000"/>
                </a:schemeClr>
              </a:solidFill>
              <a:latin typeface="Arial" panose="020B0604020202020204" pitchFamily="34" charset="0"/>
              <a:cs typeface="Arial" panose="020B0604020202020204" pitchFamily="34" charset="0"/>
            </a:endParaRPr>
          </a:p>
          <a:p>
            <a:pPr algn="just">
              <a:lnSpc>
                <a:spcPct val="150000"/>
              </a:lnSpc>
              <a:buClrTx/>
            </a:pPr>
            <a:r>
              <a:rPr lang="en-GB" sz="1050" dirty="0">
                <a:solidFill>
                  <a:schemeClr val="tx2">
                    <a:lumMod val="10000"/>
                  </a:schemeClr>
                </a:solidFill>
                <a:latin typeface="Arial" panose="020B0604020202020204" pitchFamily="34" charset="0"/>
                <a:cs typeface="Arial" panose="020B0604020202020204" pitchFamily="34" charset="0"/>
              </a:rPr>
              <a:t>Padula, W.V., </a:t>
            </a:r>
            <a:r>
              <a:rPr lang="en-GB" sz="1050" dirty="0" err="1">
                <a:solidFill>
                  <a:schemeClr val="tx2">
                    <a:lumMod val="10000"/>
                  </a:schemeClr>
                </a:solidFill>
                <a:latin typeface="Arial" panose="020B0604020202020204" pitchFamily="34" charset="0"/>
                <a:cs typeface="Arial" panose="020B0604020202020204" pitchFamily="34" charset="0"/>
              </a:rPr>
              <a:t>Miano</a:t>
            </a:r>
            <a:r>
              <a:rPr lang="en-GB" sz="1050" dirty="0">
                <a:solidFill>
                  <a:schemeClr val="tx2">
                    <a:lumMod val="10000"/>
                  </a:schemeClr>
                </a:solidFill>
                <a:latin typeface="Arial" panose="020B0604020202020204" pitchFamily="34" charset="0"/>
                <a:cs typeface="Arial" panose="020B0604020202020204" pitchFamily="34" charset="0"/>
              </a:rPr>
              <a:t>, M.A., Kelley, M.A., Crawford, S.A., Choy, B.H., Hughes, R.M., </a:t>
            </a:r>
            <a:r>
              <a:rPr lang="en-GB" sz="1050" dirty="0" err="1">
                <a:solidFill>
                  <a:schemeClr val="tx2">
                    <a:lumMod val="10000"/>
                  </a:schemeClr>
                </a:solidFill>
                <a:latin typeface="Arial" panose="020B0604020202020204" pitchFamily="34" charset="0"/>
                <a:cs typeface="Arial" panose="020B0604020202020204" pitchFamily="34" charset="0"/>
              </a:rPr>
              <a:t>Grosso</a:t>
            </a:r>
            <a:r>
              <a:rPr lang="en-GB" sz="1050" dirty="0">
                <a:solidFill>
                  <a:schemeClr val="tx2">
                    <a:lumMod val="10000"/>
                  </a:schemeClr>
                </a:solidFill>
                <a:latin typeface="Arial" panose="020B0604020202020204" pitchFamily="34" charset="0"/>
                <a:cs typeface="Arial" panose="020B0604020202020204" pitchFamily="34" charset="0"/>
              </a:rPr>
              <a:t>, R. and </a:t>
            </a:r>
            <a:r>
              <a:rPr lang="en-GB" sz="1050" dirty="0" err="1">
                <a:solidFill>
                  <a:schemeClr val="tx2">
                    <a:lumMod val="10000"/>
                  </a:schemeClr>
                </a:solidFill>
                <a:latin typeface="Arial" panose="020B0604020202020204" pitchFamily="34" charset="0"/>
                <a:cs typeface="Arial" panose="020B0604020202020204" pitchFamily="34" charset="0"/>
              </a:rPr>
              <a:t>Pronovost</a:t>
            </a:r>
            <a:r>
              <a:rPr lang="en-GB" sz="1050" dirty="0">
                <a:solidFill>
                  <a:schemeClr val="tx2">
                    <a:lumMod val="10000"/>
                  </a:schemeClr>
                </a:solidFill>
                <a:latin typeface="Arial" panose="020B0604020202020204" pitchFamily="34" charset="0"/>
                <a:cs typeface="Arial" panose="020B0604020202020204" pitchFamily="34" charset="0"/>
              </a:rPr>
              <a:t>, P.J. (2022) ‘A Cost-Utility Analysis of Remote Pulse-</a:t>
            </a:r>
            <a:r>
              <a:rPr lang="en-GB" sz="1050" dirty="0" err="1">
                <a:solidFill>
                  <a:schemeClr val="tx2">
                    <a:lumMod val="10000"/>
                  </a:schemeClr>
                </a:solidFill>
                <a:latin typeface="Arial" panose="020B0604020202020204" pitchFamily="34" charset="0"/>
                <a:cs typeface="Arial" panose="020B0604020202020204" pitchFamily="34" charset="0"/>
              </a:rPr>
              <a:t>Oximetry</a:t>
            </a:r>
            <a:r>
              <a:rPr lang="en-GB" sz="1050" dirty="0">
                <a:solidFill>
                  <a:schemeClr val="tx2">
                    <a:lumMod val="10000"/>
                  </a:schemeClr>
                </a:solidFill>
                <a:latin typeface="Arial" panose="020B0604020202020204" pitchFamily="34" charset="0"/>
                <a:cs typeface="Arial" panose="020B0604020202020204" pitchFamily="34" charset="0"/>
              </a:rPr>
              <a:t> Monitoring of Patients With COVID-2019’, </a:t>
            </a:r>
            <a:r>
              <a:rPr lang="en-GB" sz="1050" i="1" dirty="0">
                <a:solidFill>
                  <a:schemeClr val="tx2">
                    <a:lumMod val="10000"/>
                  </a:schemeClr>
                </a:solidFill>
                <a:latin typeface="Arial" panose="020B0604020202020204" pitchFamily="34" charset="0"/>
                <a:cs typeface="Arial" panose="020B0604020202020204" pitchFamily="34" charset="0"/>
              </a:rPr>
              <a:t>Value in Health</a:t>
            </a:r>
            <a:r>
              <a:rPr lang="en-GB" sz="1050" dirty="0">
                <a:solidFill>
                  <a:schemeClr val="tx2">
                    <a:lumMod val="10000"/>
                  </a:schemeClr>
                </a:solidFill>
                <a:latin typeface="Arial" panose="020B0604020202020204" pitchFamily="34" charset="0"/>
                <a:cs typeface="Arial" panose="020B0604020202020204" pitchFamily="34" charset="0"/>
              </a:rPr>
              <a:t>, 31(9), pp. 11–60. Available at: </a:t>
            </a:r>
            <a:r>
              <a:rPr lang="en-GB" sz="1050" dirty="0">
                <a:solidFill>
                  <a:schemeClr val="tx2">
                    <a:lumMod val="10000"/>
                  </a:schemeClr>
                </a:solidFill>
                <a:latin typeface="Arial" panose="020B0604020202020204" pitchFamily="34" charset="0"/>
                <a:cs typeface="Arial" panose="020B0604020202020204" pitchFamily="34" charset="0"/>
                <a:hlinkClick r:id="rId4"/>
              </a:rPr>
              <a:t>https://doi.org/10.1016/j.jval.2021.09.008</a:t>
            </a:r>
            <a:r>
              <a:rPr lang="en-GB" sz="1050" dirty="0">
                <a:solidFill>
                  <a:schemeClr val="tx2">
                    <a:lumMod val="10000"/>
                  </a:schemeClr>
                </a:solidFill>
                <a:latin typeface="Arial" panose="020B0604020202020204" pitchFamily="34" charset="0"/>
                <a:cs typeface="Arial" panose="020B0604020202020204" pitchFamily="34" charset="0"/>
              </a:rPr>
              <a:t>.</a:t>
            </a:r>
          </a:p>
          <a:p>
            <a:pPr algn="just">
              <a:lnSpc>
                <a:spcPct val="150000"/>
              </a:lnSpc>
              <a:buClrTx/>
            </a:pPr>
            <a:r>
              <a:rPr lang="en-US" sz="1050" dirty="0">
                <a:latin typeface="Arial" panose="020B0604020202020204" pitchFamily="34" charset="0"/>
                <a:cs typeface="Arial" panose="020B0604020202020204" pitchFamily="34" charset="0"/>
              </a:rPr>
              <a:t>Whitehead, D. and Conley, J. (2022) ‘The Next Frontier of Remote Patient Monitoring: Hospital at Home’, </a:t>
            </a:r>
            <a:r>
              <a:rPr lang="en-US" sz="1050" i="1" dirty="0">
                <a:latin typeface="Arial" panose="020B0604020202020204" pitchFamily="34" charset="0"/>
                <a:cs typeface="Arial" panose="020B0604020202020204" pitchFamily="34" charset="0"/>
              </a:rPr>
              <a:t>Journal of Medical Internet Research</a:t>
            </a:r>
            <a:r>
              <a:rPr lang="en-US" sz="1050" dirty="0">
                <a:latin typeface="Arial" panose="020B0604020202020204" pitchFamily="34" charset="0"/>
                <a:cs typeface="Arial" panose="020B0604020202020204" pitchFamily="34" charset="0"/>
              </a:rPr>
              <a:t>, 25. Available at: </a:t>
            </a:r>
            <a:r>
              <a:rPr lang="en-US" sz="1050" dirty="0">
                <a:latin typeface="Arial" panose="020B0604020202020204" pitchFamily="34" charset="0"/>
                <a:cs typeface="Arial" panose="020B0604020202020204" pitchFamily="34" charset="0"/>
                <a:hlinkClick r:id="rId5"/>
              </a:rPr>
              <a:t>https://doi.org/10.2196/42335</a:t>
            </a:r>
            <a:r>
              <a:rPr lang="en-US" sz="1050" dirty="0">
                <a:latin typeface="Arial" panose="020B0604020202020204" pitchFamily="34" charset="0"/>
                <a:cs typeface="Arial" panose="020B0604020202020204" pitchFamily="34" charset="0"/>
              </a:rPr>
              <a:t>.</a:t>
            </a:r>
            <a:endParaRPr lang="en-IN" sz="1050" dirty="0">
              <a:latin typeface="Arial" panose="020B0604020202020204" pitchFamily="34" charset="0"/>
              <a:cs typeface="Arial" panose="020B0604020202020204" pitchFamily="34" charset="0"/>
            </a:endParaRPr>
          </a:p>
          <a:p>
            <a:pPr algn="just">
              <a:lnSpc>
                <a:spcPct val="150000"/>
              </a:lnSpc>
              <a:buClrTx/>
            </a:pPr>
            <a:endParaRPr lang="en-GB" sz="1050" dirty="0">
              <a:solidFill>
                <a:schemeClr val="tx2">
                  <a:lumMod val="10000"/>
                </a:schemeClr>
              </a:solidFill>
              <a:latin typeface="Arial" panose="020B0604020202020204" pitchFamily="34" charset="0"/>
              <a:cs typeface="Arial" panose="020B0604020202020204" pitchFamily="34" charset="0"/>
            </a:endParaRPr>
          </a:p>
          <a:p>
            <a:pPr algn="just">
              <a:lnSpc>
                <a:spcPct val="150000"/>
              </a:lnSpc>
              <a:buClrTx/>
            </a:pPr>
            <a:endParaRPr lang="en-IN" sz="1050" dirty="0">
              <a:solidFill>
                <a:schemeClr val="tx2">
                  <a:lumMod val="10000"/>
                </a:schemeClr>
              </a:solidFill>
              <a:latin typeface="Arial" panose="020B0604020202020204" pitchFamily="34" charset="0"/>
              <a:cs typeface="Arial" panose="020B0604020202020204" pitchFamily="34" charset="0"/>
            </a:endParaRPr>
          </a:p>
          <a:p>
            <a:pPr marL="114300" indent="0" algn="just">
              <a:lnSpc>
                <a:spcPct val="150000"/>
              </a:lnSpc>
              <a:buClrTx/>
              <a:buNone/>
            </a:pPr>
            <a:endParaRPr lang="en-IN" sz="1050" dirty="0">
              <a:solidFill>
                <a:schemeClr val="tx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45830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Parallax</Template>
  <TotalTime>182</TotalTime>
  <Words>2121</Words>
  <Application>Microsoft Office PowerPoint</Application>
  <PresentationFormat>On-screen Show (16:9)</PresentationFormat>
  <Paragraphs>86</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Corbel</vt:lpstr>
      <vt:lpstr>Arial</vt:lpstr>
      <vt:lpstr>Parallax</vt:lpstr>
      <vt:lpstr>PowerPoint Presentation</vt:lpstr>
      <vt:lpstr>INTRODUCTION</vt:lpstr>
      <vt:lpstr>OVERVIEW OF PULSE OXIMETERS</vt:lpstr>
      <vt:lpstr>OVERVIEW OF PULSE OXIMETERS (Cont.)</vt:lpstr>
      <vt:lpstr>DIGITAL TRANSFORMATION IN WORKFORCE</vt:lpstr>
      <vt:lpstr>IMPACT ON SERVICE DELIVERY</vt:lpstr>
      <vt:lpstr>PATIENT AND SERVICE USER PERSPECTIVE</vt:lpstr>
      <vt:lpstr>COMMUNITY AND PUBLIC HEALTH OUTCOMES</vt:lpstr>
      <vt:lpstr>THE IMPACTS OF COVID-19 ON DIGITAL TRANSFORMATION</vt:lpstr>
      <vt:lpstr>CHALLENGES AND RECOMMENDATIONS</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Jacqueline Lawrence (2315750)</cp:lastModifiedBy>
  <cp:revision>43</cp:revision>
  <dcterms:modified xsi:type="dcterms:W3CDTF">2025-11-05T18:26:22Z</dcterms:modified>
</cp:coreProperties>
</file>