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4.xml" ContentType="application/vnd.openxmlformats-officedocument.theme+xml"/>
  <Override PartName="/ppt/slideLayouts/slideLayout9.xml" ContentType="application/vnd.openxmlformats-officedocument.presentationml.slideLayout+xml"/>
  <Override PartName="/ppt/theme/theme5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6.xml" ContentType="application/vnd.openxmlformats-officedocument.theme+xml"/>
  <Override PartName="/ppt/slideLayouts/slideLayout12.xml" ContentType="application/vnd.openxmlformats-officedocument.presentationml.slideLayout+xml"/>
  <Override PartName="/ppt/theme/theme7.xml" ContentType="application/vnd.openxmlformats-officedocument.theme+xml"/>
  <Override PartName="/ppt/slideLayouts/slideLayout13.xml" ContentType="application/vnd.openxmlformats-officedocument.presentationml.slideLayout+xml"/>
  <Override PartName="/ppt/theme/theme8.xml" ContentType="application/vnd.openxmlformats-officedocument.theme+xml"/>
  <Override PartName="/ppt/slideLayouts/slideLayout14.xml" ContentType="application/vnd.openxmlformats-officedocument.presentationml.slideLayout+xml"/>
  <Override PartName="/ppt/theme/theme9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0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1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theme/theme12.xml" ContentType="application/vnd.openxmlformats-officedocument.theme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13.xml" ContentType="application/vnd.openxmlformats-officedocument.theme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theme/theme14.xml" ContentType="application/vnd.openxmlformats-officedocument.theme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theme/theme15.xml" ContentType="application/vnd.openxmlformats-officedocument.theme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6.xml" ContentType="application/vnd.openxmlformats-officedocument.theme+xml"/>
  <Override PartName="/ppt/theme/theme17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  <p:sldMasterId id="2147483665" r:id="rId5"/>
    <p:sldMasterId id="2147483667" r:id="rId6"/>
    <p:sldMasterId id="2147483669" r:id="rId7"/>
    <p:sldMasterId id="2147483671" r:id="rId8"/>
    <p:sldMasterId id="2147483673" r:id="rId9"/>
    <p:sldMasterId id="2147483676" r:id="rId10"/>
    <p:sldMasterId id="2147483678" r:id="rId11"/>
    <p:sldMasterId id="2147483680" r:id="rId12"/>
    <p:sldMasterId id="2147483682" r:id="rId13"/>
    <p:sldMasterId id="2147483694" r:id="rId14"/>
    <p:sldMasterId id="2147483699" r:id="rId15"/>
    <p:sldMasterId id="2147483703" r:id="rId16"/>
    <p:sldMasterId id="2147483707" r:id="rId17"/>
    <p:sldMasterId id="2147483719" r:id="rId18"/>
    <p:sldMasterId id="2147483731" r:id="rId19"/>
  </p:sldMasterIdLst>
  <p:handoutMasterIdLst>
    <p:handoutMasterId r:id="rId52"/>
  </p:handoutMasterIdLst>
  <p:sldIdLst>
    <p:sldId id="295" r:id="rId20"/>
    <p:sldId id="297" r:id="rId21"/>
    <p:sldId id="257" r:id="rId22"/>
    <p:sldId id="265" r:id="rId23"/>
    <p:sldId id="266" r:id="rId24"/>
    <p:sldId id="267" r:id="rId25"/>
    <p:sldId id="268" r:id="rId26"/>
    <p:sldId id="269" r:id="rId27"/>
    <p:sldId id="270" r:id="rId28"/>
    <p:sldId id="271" r:id="rId29"/>
    <p:sldId id="272" r:id="rId30"/>
    <p:sldId id="273" r:id="rId31"/>
    <p:sldId id="276" r:id="rId32"/>
    <p:sldId id="274" r:id="rId33"/>
    <p:sldId id="275" r:id="rId34"/>
    <p:sldId id="277" r:id="rId35"/>
    <p:sldId id="278" r:id="rId36"/>
    <p:sldId id="279" r:id="rId37"/>
    <p:sldId id="280" r:id="rId38"/>
    <p:sldId id="281" r:id="rId39"/>
    <p:sldId id="282" r:id="rId40"/>
    <p:sldId id="283" r:id="rId41"/>
    <p:sldId id="284" r:id="rId42"/>
    <p:sldId id="285" r:id="rId43"/>
    <p:sldId id="290" r:id="rId44"/>
    <p:sldId id="286" r:id="rId45"/>
    <p:sldId id="287" r:id="rId46"/>
    <p:sldId id="288" r:id="rId47"/>
    <p:sldId id="289" r:id="rId48"/>
    <p:sldId id="291" r:id="rId49"/>
    <p:sldId id="292" r:id="rId50"/>
    <p:sldId id="293" r:id="rId5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3DAFAB8-679C-47F7-8201-11177AF22E5D}" v="2" dt="2021-05-11T15:28:03.33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92" autoAdjust="0"/>
    <p:restoredTop sz="94660"/>
  </p:normalViewPr>
  <p:slideViewPr>
    <p:cSldViewPr>
      <p:cViewPr varScale="1">
        <p:scale>
          <a:sx n="149" d="100"/>
          <a:sy n="149" d="100"/>
        </p:scale>
        <p:origin x="2088" y="12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7.xml"/><Relationship Id="rId39" Type="http://schemas.openxmlformats.org/officeDocument/2006/relationships/slide" Target="slides/slide20.xml"/><Relationship Id="rId21" Type="http://schemas.openxmlformats.org/officeDocument/2006/relationships/slide" Target="slides/slide2.xml"/><Relationship Id="rId34" Type="http://schemas.openxmlformats.org/officeDocument/2006/relationships/slide" Target="slides/slide15.xml"/><Relationship Id="rId42" Type="http://schemas.openxmlformats.org/officeDocument/2006/relationships/slide" Target="slides/slide23.xml"/><Relationship Id="rId47" Type="http://schemas.openxmlformats.org/officeDocument/2006/relationships/slide" Target="slides/slide28.xml"/><Relationship Id="rId50" Type="http://schemas.openxmlformats.org/officeDocument/2006/relationships/slide" Target="slides/slide31.xml"/><Relationship Id="rId55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10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5.xml"/><Relationship Id="rId32" Type="http://schemas.openxmlformats.org/officeDocument/2006/relationships/slide" Target="slides/slide13.xml"/><Relationship Id="rId37" Type="http://schemas.openxmlformats.org/officeDocument/2006/relationships/slide" Target="slides/slide18.xml"/><Relationship Id="rId40" Type="http://schemas.openxmlformats.org/officeDocument/2006/relationships/slide" Target="slides/slide21.xml"/><Relationship Id="rId45" Type="http://schemas.openxmlformats.org/officeDocument/2006/relationships/slide" Target="slides/slide26.xml"/><Relationship Id="rId53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9" Type="http://schemas.openxmlformats.org/officeDocument/2006/relationships/slideMaster" Target="slideMasters/slideMaster16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" Target="slides/slide3.xml"/><Relationship Id="rId27" Type="http://schemas.openxmlformats.org/officeDocument/2006/relationships/slide" Target="slides/slide8.xml"/><Relationship Id="rId30" Type="http://schemas.openxmlformats.org/officeDocument/2006/relationships/slide" Target="slides/slide11.xml"/><Relationship Id="rId35" Type="http://schemas.openxmlformats.org/officeDocument/2006/relationships/slide" Target="slides/slide16.xml"/><Relationship Id="rId43" Type="http://schemas.openxmlformats.org/officeDocument/2006/relationships/slide" Target="slides/slide24.xml"/><Relationship Id="rId48" Type="http://schemas.openxmlformats.org/officeDocument/2006/relationships/slide" Target="slides/slide29.xml"/><Relationship Id="rId56" Type="http://schemas.openxmlformats.org/officeDocument/2006/relationships/tableStyles" Target="tableStyles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32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6.xml"/><Relationship Id="rId33" Type="http://schemas.openxmlformats.org/officeDocument/2006/relationships/slide" Target="slides/slide14.xml"/><Relationship Id="rId38" Type="http://schemas.openxmlformats.org/officeDocument/2006/relationships/slide" Target="slides/slide19.xml"/><Relationship Id="rId46" Type="http://schemas.openxmlformats.org/officeDocument/2006/relationships/slide" Target="slides/slide27.xml"/><Relationship Id="rId20" Type="http://schemas.openxmlformats.org/officeDocument/2006/relationships/slide" Target="slides/slide1.xml"/><Relationship Id="rId41" Type="http://schemas.openxmlformats.org/officeDocument/2006/relationships/slide" Target="slides/slide22.xml"/><Relationship Id="rId54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4.xml"/><Relationship Id="rId28" Type="http://schemas.openxmlformats.org/officeDocument/2006/relationships/slide" Target="slides/slide9.xml"/><Relationship Id="rId36" Type="http://schemas.openxmlformats.org/officeDocument/2006/relationships/slide" Target="slides/slide17.xml"/><Relationship Id="rId49" Type="http://schemas.openxmlformats.org/officeDocument/2006/relationships/slide" Target="slides/slide30.xml"/><Relationship Id="rId57" Type="http://schemas.microsoft.com/office/2015/10/relationships/revisionInfo" Target="revisionInfo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12.xml"/><Relationship Id="rId44" Type="http://schemas.openxmlformats.org/officeDocument/2006/relationships/slide" Target="slides/slide25.xml"/><Relationship Id="rId5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7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08/10/2021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6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6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6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6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6.xml"/></Relationships>
</file>

<file path=ppt/slideLayouts/_rels/slideLayout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6.xml"/></Relationships>
</file>

<file path=ppt/slideLayouts/_rels/slideLayout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6.xml"/></Relationships>
</file>

<file path=ppt/slideLayouts/_rels/slideLayout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952923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  <a:prstGeom prst="rect">
            <a:avLst/>
          </a:prstGeom>
        </p:spPr>
        <p:txBody>
          <a:bodyPr/>
          <a:lstStyle/>
          <a:p>
            <a:fld id="{9C64F3F4-CE19-49F8-9EF4-FF4EE52031C2}" type="datetimeFigureOut">
              <a:rPr lang="en-GB" smtClean="0"/>
              <a:t>08/10/2021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15314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/>
          <a:lstStyle/>
          <a:p>
            <a:fld id="{9C64F3F4-CE19-49F8-9EF4-FF4EE52031C2}" type="datetimeFigureOut">
              <a:rPr lang="en-GB" smtClean="0"/>
              <a:t>08/10/2021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02051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/>
          <a:lstStyle/>
          <a:p>
            <a:fld id="{9C64F3F4-CE19-49F8-9EF4-FF4EE52031C2}" type="datetimeFigureOut">
              <a:rPr lang="en-GB" smtClean="0"/>
              <a:t>08/10/2021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79531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66941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EAA79-7DCE-46C3-9004-2EDC6E6655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1957E2-D01A-4EE5-98A0-6EF2B07EDD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94779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56811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/>
          <a:lstStyle/>
          <a:p>
            <a:fld id="{9C64F3F4-CE19-49F8-9EF4-FF4EE52031C2}" type="datetimeFigureOut">
              <a:rPr lang="en-GB" smtClean="0"/>
              <a:t>08/10/2021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82209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484BA-3CDD-4CBE-B8ED-A5FF1D64E3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E0E428-53E1-4CD8-9933-11FC7D6E74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20042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83045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2886042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AD7A99E-5B7F-6649-9A4D-E3C41FE51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365316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6066084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3A74712-E683-8D4A-897E-564DD5A5F4C0}"/>
              </a:ext>
            </a:extLst>
          </p:cNvPr>
          <p:cNvSpPr txBox="1">
            <a:spLocks/>
          </p:cNvSpPr>
          <p:nvPr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16161775-7EDC-3249-8DBB-B8547B34CE0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7132338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356684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588491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984542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10/8/2021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226493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10/8/2021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22761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10/8/2021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91853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10/8/2021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536919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10/8/2021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878116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10/8/2021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002876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053776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776655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13553-AB8B-C341-93A5-5CC82D843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1CB8C6-8818-9C4E-9A49-B521788745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203575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67339969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57033D-9F3E-8248-9B9F-E98406770C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4138" y="365125"/>
            <a:ext cx="8395138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8C34B-9896-0E40-BD81-61E38533FA8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4138" y="1825625"/>
            <a:ext cx="4101662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8F99B9-D9F3-D448-81A1-3C9FA0DB51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13688" y="1825625"/>
            <a:ext cx="4375588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39557681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11537282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08889-95C7-C547-A1EA-A22929CE98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A5581E7-B6AD-1144-AFF7-D87531D2208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201"/>
            <a:ext cx="4629150" cy="450105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FC0E95-E99E-4C48-9AA8-DCB1302800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03763990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391196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49813322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3417351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42189299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04364210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94142405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560274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993928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509643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10/8/2021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745131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10/8/2021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2337713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10/8/2021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846506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10/8/2021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4335960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10/8/2021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523699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10/8/2021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2867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464083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3457710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D55A6-6F6E-F74C-9EA0-0B5928337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C1E26-42A5-B440-B9C8-CEDD2A852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BA9EB3-C20B-DF4F-A968-B10AB5D901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FCFFA-B6A2-F74A-8C54-0B36FE17B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4AC94-14D0-8B40-AC33-71C6CF732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948625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7951-B918-894D-BB5C-B72A99F2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155AD-98F2-734A-B92B-9C6661F3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785D2-81B9-2F43-9E4D-DCD90694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54D14-FC43-0C4F-858F-9CF6665D8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E1104-FF98-FB4B-B38F-9C077F96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7143932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934C-B4C9-2A4C-B88F-D91E73D7B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72BD2-5D0B-BE48-AE5D-B91BF84DD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626BB-7637-DB46-87CD-5A77DA4902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CCEE1-9588-4642-91F6-0AC184FDD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459B8-64BF-5141-A955-95F9AB23B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2080469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149ED-0700-344B-AF7A-1FAA12702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A7911-5EFA-6B4D-B369-D7ED66059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18818-A7A5-334F-9BB5-DFA66F746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B2CE8-7DFC-4B40-B4C2-64F6E9FB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10/8/2021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BC5FC-F8C6-7C4C-94CD-C312E0BE0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FDDFD-CB88-F141-906B-DA0E35C36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505430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C1F5-AB6D-1847-9672-250A387E4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F9861-87E1-A249-8299-7C29BE763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CB95E-5618-844C-9757-B733223DB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77E6FB-192F-AE40-AEC5-D27B01360C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5A479-214E-D54F-8170-2D3F57C984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31FE86-DB76-8547-829A-D16D296EA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10/8/2021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17C808-3559-C84E-ADFE-CCB80B260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519476-8DF1-314F-A373-B7B26111A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30638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8C171-7289-D249-A793-DE9F5EB81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74DBDE-AF66-704B-98B2-37FDC1193E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10/8/2021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370EF4-5D33-D84F-AB32-3D385BC1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4884FD-90BC-1A43-9B75-28B27C166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881908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1A62C1-3DEA-5546-9E5E-C32410A1B5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10/8/2021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F570D8-3B80-564F-929A-04BEC36B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8973F-C520-6D4D-A4B2-CF1EF89E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405919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79CFF-BF8F-F744-B9EE-60193117D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C392F-8BA6-C843-BFA2-37A235A7C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608ED9-A011-4342-B842-18012F2EC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CEA99-61DA-0A49-BCD4-AB1492700F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10/8/2021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48789-EEBB-4C4E-8064-2E64AF75E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39AF6-375A-F64D-85EE-A8E018155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5948001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C32E7-F382-9F46-9FA8-FE1B6E22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8F85F5-1E2C-EA48-A168-AA871577DB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341BF9-8683-A247-94F0-3F8EAD5B70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2EBB5-B5D0-C645-B0DC-15CFC0D9C6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10/8/2021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121C38-F234-5640-81F2-7023DE9EC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E6311F-C9BC-A04C-90E6-58694A8DB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8057964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E4A9D-2A4B-E242-AD73-2213273B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8B4BA-D763-A749-B180-F12D47DD8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FC624-76C3-9848-B506-CB4DF013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B07F3-6F8C-304D-B01C-87FA8B3D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49C26-FC13-B042-8323-29B4ED26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867980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1CA3-6867-2B41-A4AC-AE41453A33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C6E175-D0C1-6F4F-BBCE-07E66A026E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061C9-1FDF-BB42-9982-77DF7AF43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E19CD-FADD-E442-BE32-978030C69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F8E86-7E3C-5045-B990-0EB986A57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9111853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11" name="Picture 10" descr="Text&#10;&#10;Description automatically generated with medium confidence">
            <a:extLst>
              <a:ext uri="{FF2B5EF4-FFF2-40B4-BE49-F238E27FC236}">
                <a16:creationId xmlns:a16="http://schemas.microsoft.com/office/drawing/2014/main" id="{466B934A-A475-114C-AA1B-5F9F12584F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2451117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736A280-2C91-F548-B032-A04AB39CF2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3793959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79AAABAA-0F32-FD4D-BFBE-5CFAD828F7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3787161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0F8DD660-4622-2A47-82B3-18A6984986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3136016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4" name="Picture 3" descr="Text&#10;&#10;Description automatically generated with medium confidence">
            <a:extLst>
              <a:ext uri="{FF2B5EF4-FFF2-40B4-BE49-F238E27FC236}">
                <a16:creationId xmlns:a16="http://schemas.microsoft.com/office/drawing/2014/main" id="{6B516FE7-964A-1E4E-9AD2-64229A0C31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6507216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1B6401D3-A379-1A4C-84B3-73B1DEBDD1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6132557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4D3D6F76-26A7-0E46-9BE1-B7F0729402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104218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4" name="Picture 3" descr="A picture containing chart&#10;&#10;Description automatically generated">
            <a:extLst>
              <a:ext uri="{FF2B5EF4-FFF2-40B4-BE49-F238E27FC236}">
                <a16:creationId xmlns:a16="http://schemas.microsoft.com/office/drawing/2014/main" id="{2AEF8B83-F027-5B40-9BE5-0DC1AAF1C7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38916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png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5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6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9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theme" Target="../theme/theme6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7.png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12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13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14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2.xml"/><Relationship Id="rId13" Type="http://schemas.openxmlformats.org/officeDocument/2006/relationships/image" Target="../media/image11.png"/><Relationship Id="rId3" Type="http://schemas.openxmlformats.org/officeDocument/2006/relationships/slideLayout" Target="../slideLayouts/slideLayout17.xml"/><Relationship Id="rId7" Type="http://schemas.openxmlformats.org/officeDocument/2006/relationships/slideLayout" Target="../slideLayouts/slideLayout21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6" Type="http://schemas.openxmlformats.org/officeDocument/2006/relationships/slideLayout" Target="../slideLayouts/slideLayout20.xml"/><Relationship Id="rId11" Type="http://schemas.openxmlformats.org/officeDocument/2006/relationships/slideLayout" Target="../slideLayouts/slideLayout25.xml"/><Relationship Id="rId5" Type="http://schemas.openxmlformats.org/officeDocument/2006/relationships/slideLayout" Target="../slideLayouts/slideLayout19.xml"/><Relationship Id="rId10" Type="http://schemas.openxmlformats.org/officeDocument/2006/relationships/slideLayout" Target="../slideLayouts/slideLayout24.xml"/><Relationship Id="rId4" Type="http://schemas.openxmlformats.org/officeDocument/2006/relationships/slideLayout" Target="../slideLayouts/slideLayout18.xml"/><Relationship Id="rId9" Type="http://schemas.openxmlformats.org/officeDocument/2006/relationships/slideLayout" Target="../slideLayouts/slideLayout23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8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29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5.xml"/><Relationship Id="rId2" Type="http://schemas.openxmlformats.org/officeDocument/2006/relationships/slideLayout" Target="../slideLayouts/slideLayout34.xml"/><Relationship Id="rId1" Type="http://schemas.openxmlformats.org/officeDocument/2006/relationships/slideLayout" Target="../slideLayouts/slideLayout33.xml"/><Relationship Id="rId5" Type="http://schemas.openxmlformats.org/officeDocument/2006/relationships/image" Target="../media/image14.png"/><Relationship Id="rId4" Type="http://schemas.openxmlformats.org/officeDocument/2006/relationships/theme" Target="../theme/theme13.xml"/></Relationships>
</file>

<file path=ppt/slideMasters/_rels/slideMaster1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3.xml"/><Relationship Id="rId13" Type="http://schemas.openxmlformats.org/officeDocument/2006/relationships/image" Target="../media/image15.png"/><Relationship Id="rId3" Type="http://schemas.openxmlformats.org/officeDocument/2006/relationships/slideLayout" Target="../slideLayouts/slideLayout38.xml"/><Relationship Id="rId7" Type="http://schemas.openxmlformats.org/officeDocument/2006/relationships/slideLayout" Target="../slideLayouts/slideLayout42.xml"/><Relationship Id="rId12" Type="http://schemas.openxmlformats.org/officeDocument/2006/relationships/theme" Target="../theme/theme14.xml"/><Relationship Id="rId2" Type="http://schemas.openxmlformats.org/officeDocument/2006/relationships/slideLayout" Target="../slideLayouts/slideLayout37.xml"/><Relationship Id="rId1" Type="http://schemas.openxmlformats.org/officeDocument/2006/relationships/slideLayout" Target="../slideLayouts/slideLayout36.xml"/><Relationship Id="rId6" Type="http://schemas.openxmlformats.org/officeDocument/2006/relationships/slideLayout" Target="../slideLayouts/slideLayout41.xml"/><Relationship Id="rId11" Type="http://schemas.openxmlformats.org/officeDocument/2006/relationships/slideLayout" Target="../slideLayouts/slideLayout46.xml"/><Relationship Id="rId5" Type="http://schemas.openxmlformats.org/officeDocument/2006/relationships/slideLayout" Target="../slideLayouts/slideLayout40.xml"/><Relationship Id="rId10" Type="http://schemas.openxmlformats.org/officeDocument/2006/relationships/slideLayout" Target="../slideLayouts/slideLayout45.xml"/><Relationship Id="rId4" Type="http://schemas.openxmlformats.org/officeDocument/2006/relationships/slideLayout" Target="../slideLayouts/slideLayout39.xml"/><Relationship Id="rId9" Type="http://schemas.openxmlformats.org/officeDocument/2006/relationships/slideLayout" Target="../slideLayouts/slideLayout44.xml"/></Relationships>
</file>

<file path=ppt/slideMasters/_rels/slideMaster1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4.xml"/><Relationship Id="rId13" Type="http://schemas.openxmlformats.org/officeDocument/2006/relationships/image" Target="../media/image16.png"/><Relationship Id="rId3" Type="http://schemas.openxmlformats.org/officeDocument/2006/relationships/slideLayout" Target="../slideLayouts/slideLayout49.xml"/><Relationship Id="rId7" Type="http://schemas.openxmlformats.org/officeDocument/2006/relationships/slideLayout" Target="../slideLayouts/slideLayout53.xml"/><Relationship Id="rId12" Type="http://schemas.openxmlformats.org/officeDocument/2006/relationships/theme" Target="../theme/theme15.xml"/><Relationship Id="rId2" Type="http://schemas.openxmlformats.org/officeDocument/2006/relationships/slideLayout" Target="../slideLayouts/slideLayout48.xml"/><Relationship Id="rId1" Type="http://schemas.openxmlformats.org/officeDocument/2006/relationships/slideLayout" Target="../slideLayouts/slideLayout47.xml"/><Relationship Id="rId6" Type="http://schemas.openxmlformats.org/officeDocument/2006/relationships/slideLayout" Target="../slideLayouts/slideLayout52.xml"/><Relationship Id="rId11" Type="http://schemas.openxmlformats.org/officeDocument/2006/relationships/slideLayout" Target="../slideLayouts/slideLayout57.xml"/><Relationship Id="rId5" Type="http://schemas.openxmlformats.org/officeDocument/2006/relationships/slideLayout" Target="../slideLayouts/slideLayout51.xml"/><Relationship Id="rId10" Type="http://schemas.openxmlformats.org/officeDocument/2006/relationships/slideLayout" Target="../slideLayouts/slideLayout56.xml"/><Relationship Id="rId4" Type="http://schemas.openxmlformats.org/officeDocument/2006/relationships/slideLayout" Target="../slideLayouts/slideLayout50.xml"/><Relationship Id="rId9" Type="http://schemas.openxmlformats.org/officeDocument/2006/relationships/slideLayout" Target="../slideLayouts/slideLayout55.xml"/></Relationships>
</file>

<file path=ppt/slideMasters/_rels/slideMaster1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5.xml"/><Relationship Id="rId3" Type="http://schemas.openxmlformats.org/officeDocument/2006/relationships/slideLayout" Target="../slideLayouts/slideLayout60.xml"/><Relationship Id="rId7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9.xml"/><Relationship Id="rId1" Type="http://schemas.openxmlformats.org/officeDocument/2006/relationships/slideLayout" Target="../slideLayouts/slideLayout58.xml"/><Relationship Id="rId6" Type="http://schemas.openxmlformats.org/officeDocument/2006/relationships/slideLayout" Target="../slideLayouts/slideLayout63.xml"/><Relationship Id="rId5" Type="http://schemas.openxmlformats.org/officeDocument/2006/relationships/slideLayout" Target="../slideLayouts/slideLayout62.xml"/><Relationship Id="rId4" Type="http://schemas.openxmlformats.org/officeDocument/2006/relationships/slideLayout" Target="../slideLayouts/slideLayout61.xml"/><Relationship Id="rId9" Type="http://schemas.openxmlformats.org/officeDocument/2006/relationships/theme" Target="../theme/theme1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5A667A1-ECA2-024B-9CB5-ABBC0AAC5E4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50370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49117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outdoor, sky, grass&#10;&#10;Description automatically generated">
            <a:extLst>
              <a:ext uri="{FF2B5EF4-FFF2-40B4-BE49-F238E27FC236}">
                <a16:creationId xmlns:a16="http://schemas.microsoft.com/office/drawing/2014/main" id="{6F6BDCC3-68A5-F445-88C0-DAB78F462C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75577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0C1BDC32-D4F1-3049-91DC-0E2B06EFA56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97520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740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BE69152-AADC-5147-A851-5818AE827F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611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65277B58-6235-064D-97B2-D0F4DEB59BA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05964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444BC08C-2962-454D-849E-17D2822D13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94885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9204EC72-2D01-394B-9A9E-F65E10B37F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73255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07D91359-67D2-A247-898E-E5E6274F86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01167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22920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4" r:id="rId2"/>
    <p:sldLayoutId id="2147483685" r:id="rId3"/>
    <p:sldLayoutId id="2147483686" r:id="rId4"/>
    <p:sldLayoutId id="2147483687" r:id="rId5"/>
    <p:sldLayoutId id="2147483688" r:id="rId6"/>
    <p:sldLayoutId id="2147483689" r:id="rId7"/>
    <p:sldLayoutId id="2147483690" r:id="rId8"/>
    <p:sldLayoutId id="2147483691" r:id="rId9"/>
    <p:sldLayoutId id="2147483692" r:id="rId10"/>
    <p:sldLayoutId id="214748369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82E4C30-7575-D148-87A5-842F6A4E7C8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16313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8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B4127EB-145A-B946-9EF1-43A59ADB340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29806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3A81A8AB-655B-9F44-A0B6-888AE8CA54F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12944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  <p:sldLayoutId id="2147483706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ext&#10;&#10;Description automatically generated with low confidence">
            <a:extLst>
              <a:ext uri="{FF2B5EF4-FFF2-40B4-BE49-F238E27FC236}">
                <a16:creationId xmlns:a16="http://schemas.microsoft.com/office/drawing/2014/main" id="{CD47BF98-06ED-7B44-BEB7-FB20FA299010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27571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8" r:id="rId1"/>
    <p:sldLayoutId id="2147483709" r:id="rId2"/>
    <p:sldLayoutId id="2147483710" r:id="rId3"/>
    <p:sldLayoutId id="2147483711" r:id="rId4"/>
    <p:sldLayoutId id="2147483712" r:id="rId5"/>
    <p:sldLayoutId id="2147483713" r:id="rId6"/>
    <p:sldLayoutId id="2147483714" r:id="rId7"/>
    <p:sldLayoutId id="2147483715" r:id="rId8"/>
    <p:sldLayoutId id="2147483716" r:id="rId9"/>
    <p:sldLayoutId id="2147483717" r:id="rId10"/>
    <p:sldLayoutId id="214748371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alendar&#10;&#10;Description automatically generated with low confidence">
            <a:extLst>
              <a:ext uri="{FF2B5EF4-FFF2-40B4-BE49-F238E27FC236}">
                <a16:creationId xmlns:a16="http://schemas.microsoft.com/office/drawing/2014/main" id="{3B2201CD-8F67-7B41-B60B-AFDD0004B68A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78135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24" r:id="rId5"/>
    <p:sldLayoutId id="2147483725" r:id="rId6"/>
    <p:sldLayoutId id="2147483726" r:id="rId7"/>
    <p:sldLayoutId id="2147483727" r:id="rId8"/>
    <p:sldLayoutId id="2147483728" r:id="rId9"/>
    <p:sldLayoutId id="2147483729" r:id="rId10"/>
    <p:sldLayoutId id="214748373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534328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2" r:id="rId1"/>
    <p:sldLayoutId id="2147483733" r:id="rId2"/>
    <p:sldLayoutId id="2147483734" r:id="rId3"/>
    <p:sldLayoutId id="2147483735" r:id="rId4"/>
    <p:sldLayoutId id="2147483736" r:id="rId5"/>
    <p:sldLayoutId id="2147483737" r:id="rId6"/>
    <p:sldLayoutId id="2147483738" r:id="rId7"/>
    <p:sldLayoutId id="214748373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6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6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6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en-GB" sz="3600" dirty="0">
                <a:solidFill>
                  <a:schemeClr val="bg1"/>
                </a:solidFill>
              </a:rPr>
              <a:t>Harvard Referencing</a:t>
            </a:r>
          </a:p>
        </p:txBody>
      </p:sp>
    </p:spTree>
    <p:extLst>
      <p:ext uri="{BB962C8B-B14F-4D97-AF65-F5344CB8AC3E}">
        <p14:creationId xmlns:p14="http://schemas.microsoft.com/office/powerpoint/2010/main" val="37503857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Why do you need to reference correctly?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avoid </a:t>
            </a:r>
            <a:r>
              <a:rPr lang="en-GB" b="1" dirty="0"/>
              <a:t>plagiarism</a:t>
            </a:r>
            <a:r>
              <a:rPr lang="en-GB" dirty="0"/>
              <a:t> by acknowledging you are using the ideas and work of other people.</a:t>
            </a:r>
          </a:p>
          <a:p>
            <a:pPr lvl="1"/>
            <a:r>
              <a:rPr lang="en-GB" dirty="0"/>
              <a:t>Remember, if you plagiarise you will get into trouble with the university/professionally (by damaging your employer’s reputation)</a:t>
            </a:r>
          </a:p>
          <a:p>
            <a:r>
              <a:rPr lang="en-GB" dirty="0"/>
              <a:t>To let the reader know </a:t>
            </a:r>
            <a:r>
              <a:rPr lang="en-GB" b="1" dirty="0"/>
              <a:t>where</a:t>
            </a:r>
            <a:r>
              <a:rPr lang="en-GB" dirty="0"/>
              <a:t> you got the information from.</a:t>
            </a:r>
          </a:p>
          <a:p>
            <a:r>
              <a:rPr lang="en-GB" dirty="0"/>
              <a:t>To impress your lecturer by showing how much </a:t>
            </a:r>
            <a:r>
              <a:rPr lang="en-GB" b="1" dirty="0"/>
              <a:t>information</a:t>
            </a:r>
            <a:r>
              <a:rPr lang="en-GB" dirty="0"/>
              <a:t> you have gathered for your assignment!</a:t>
            </a:r>
          </a:p>
        </p:txBody>
      </p:sp>
    </p:spTree>
    <p:extLst>
      <p:ext uri="{BB962C8B-B14F-4D97-AF65-F5344CB8AC3E}">
        <p14:creationId xmlns:p14="http://schemas.microsoft.com/office/powerpoint/2010/main" val="20324588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  Part One</a:t>
            </a:r>
            <a:br>
              <a:rPr lang="en-GB" dirty="0"/>
            </a:br>
            <a:br>
              <a:rPr lang="en-GB" dirty="0"/>
            </a:br>
            <a:r>
              <a:rPr lang="en-GB" dirty="0"/>
              <a:t>   </a:t>
            </a:r>
            <a:r>
              <a:rPr lang="en-GB" b="1" dirty="0"/>
              <a:t>Citations </a:t>
            </a:r>
            <a:br>
              <a:rPr lang="en-GB" b="1" dirty="0"/>
            </a:br>
            <a:r>
              <a:rPr lang="en-GB" b="1" dirty="0"/>
              <a:t>   </a:t>
            </a:r>
            <a:r>
              <a:rPr lang="en-GB" i="1" dirty="0"/>
              <a:t>Harvard System of Referencing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6752" y="1988840"/>
            <a:ext cx="7550496" cy="1756791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Citations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GB" dirty="0"/>
              <a:t>The </a:t>
            </a:r>
            <a:r>
              <a:rPr lang="en-GB" b="1" dirty="0"/>
              <a:t>purpose</a:t>
            </a:r>
            <a:r>
              <a:rPr lang="en-GB" dirty="0"/>
              <a:t> of </a:t>
            </a:r>
            <a:r>
              <a:rPr lang="en-GB" b="1" dirty="0"/>
              <a:t>citations </a:t>
            </a:r>
            <a:r>
              <a:rPr lang="en-GB" dirty="0"/>
              <a:t>is to provide basic information about your sources </a:t>
            </a:r>
            <a:r>
              <a:rPr lang="en-GB" b="1" dirty="0"/>
              <a:t>within</a:t>
            </a:r>
            <a:r>
              <a:rPr lang="en-GB" dirty="0"/>
              <a:t> your text (essay, report, etc.).</a:t>
            </a:r>
          </a:p>
          <a:p>
            <a:pPr marL="0" indent="0" algn="just">
              <a:buNone/>
            </a:pPr>
            <a:endParaRPr lang="es-ES" dirty="0"/>
          </a:p>
          <a:p>
            <a:pPr algn="just"/>
            <a:r>
              <a:rPr lang="es-ES" dirty="0" err="1"/>
              <a:t>They</a:t>
            </a:r>
            <a:r>
              <a:rPr lang="es-ES" dirty="0"/>
              <a:t> are </a:t>
            </a:r>
            <a:r>
              <a:rPr lang="es-ES" dirty="0" err="1"/>
              <a:t>presented</a:t>
            </a:r>
            <a:r>
              <a:rPr lang="es-ES" dirty="0"/>
              <a:t> in </a:t>
            </a:r>
            <a:r>
              <a:rPr lang="es-ES" b="1" dirty="0" err="1"/>
              <a:t>brackets</a:t>
            </a:r>
            <a:r>
              <a:rPr lang="es-ES" dirty="0"/>
              <a:t>.</a:t>
            </a:r>
          </a:p>
          <a:p>
            <a:pPr algn="just"/>
            <a:endParaRPr lang="es-ES" dirty="0"/>
          </a:p>
          <a:p>
            <a:pPr algn="just"/>
            <a:r>
              <a:rPr lang="es-ES" dirty="0" err="1"/>
              <a:t>They</a:t>
            </a:r>
            <a:r>
              <a:rPr lang="es-ES" dirty="0"/>
              <a:t> are </a:t>
            </a:r>
            <a:r>
              <a:rPr lang="es-ES" dirty="0" err="1"/>
              <a:t>included</a:t>
            </a:r>
            <a:r>
              <a:rPr lang="es-ES" dirty="0"/>
              <a:t> in </a:t>
            </a:r>
            <a:r>
              <a:rPr lang="es-ES" dirty="0" err="1"/>
              <a:t>the</a:t>
            </a:r>
            <a:r>
              <a:rPr lang="es-ES" dirty="0"/>
              <a:t> </a:t>
            </a:r>
            <a:r>
              <a:rPr lang="es-ES" dirty="0" err="1"/>
              <a:t>sentence</a:t>
            </a:r>
            <a:r>
              <a:rPr lang="es-ES" dirty="0"/>
              <a:t>/</a:t>
            </a:r>
            <a:r>
              <a:rPr lang="es-ES" dirty="0" err="1"/>
              <a:t>paragraph</a:t>
            </a:r>
            <a:r>
              <a:rPr lang="es-ES" dirty="0"/>
              <a:t> </a:t>
            </a:r>
            <a:r>
              <a:rPr lang="es-ES" dirty="0" err="1"/>
              <a:t>where</a:t>
            </a:r>
            <a:r>
              <a:rPr lang="es-ES" dirty="0"/>
              <a:t> </a:t>
            </a:r>
            <a:r>
              <a:rPr lang="es-ES" dirty="0" err="1"/>
              <a:t>you</a:t>
            </a:r>
            <a:r>
              <a:rPr lang="es-ES" dirty="0"/>
              <a:t> </a:t>
            </a:r>
            <a:r>
              <a:rPr lang="es-ES" dirty="0" err="1"/>
              <a:t>present</a:t>
            </a:r>
            <a:r>
              <a:rPr lang="es-ES" dirty="0"/>
              <a:t> </a:t>
            </a:r>
            <a:r>
              <a:rPr lang="es-ES" dirty="0" err="1"/>
              <a:t>the</a:t>
            </a:r>
            <a:r>
              <a:rPr lang="es-ES" dirty="0"/>
              <a:t> </a:t>
            </a:r>
            <a:r>
              <a:rPr lang="es-ES" dirty="0" err="1"/>
              <a:t>information</a:t>
            </a:r>
            <a:r>
              <a:rPr lang="es-ES" dirty="0"/>
              <a:t> </a:t>
            </a:r>
            <a:r>
              <a:rPr lang="es-ES" dirty="0" err="1"/>
              <a:t>which</a:t>
            </a:r>
            <a:r>
              <a:rPr lang="es-ES" dirty="0"/>
              <a:t> </a:t>
            </a:r>
            <a:r>
              <a:rPr lang="es-ES" dirty="0" err="1"/>
              <a:t>is</a:t>
            </a:r>
            <a:r>
              <a:rPr lang="es-ES" dirty="0"/>
              <a:t> </a:t>
            </a:r>
            <a:r>
              <a:rPr lang="es-ES" dirty="0" err="1"/>
              <a:t>not</a:t>
            </a:r>
            <a:r>
              <a:rPr lang="es-ES" dirty="0"/>
              <a:t> </a:t>
            </a:r>
            <a:r>
              <a:rPr lang="es-ES" dirty="0" err="1"/>
              <a:t>your</a:t>
            </a:r>
            <a:r>
              <a:rPr lang="es-ES" dirty="0"/>
              <a:t> </a:t>
            </a:r>
            <a:r>
              <a:rPr lang="es-ES" dirty="0" err="1"/>
              <a:t>own</a:t>
            </a:r>
            <a:r>
              <a:rPr lang="es-ES" dirty="0"/>
              <a:t>.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76144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0538" y="980728"/>
            <a:ext cx="8229600" cy="3917032"/>
          </a:xfrm>
        </p:spPr>
        <p:txBody>
          <a:bodyPr>
            <a:normAutofit fontScale="25000" lnSpcReduction="20000"/>
          </a:bodyPr>
          <a:lstStyle/>
          <a:p>
            <a:pPr marL="0" indent="0" algn="just">
              <a:buNone/>
            </a:pPr>
            <a:r>
              <a:rPr lang="en-GB" sz="11200" b="1" dirty="0"/>
              <a:t>Citations</a:t>
            </a:r>
            <a:r>
              <a:rPr lang="en-GB" sz="11200" dirty="0"/>
              <a:t> </a:t>
            </a:r>
            <a:r>
              <a:rPr lang="en-GB" sz="11200" i="1" dirty="0"/>
              <a:t>normally</a:t>
            </a:r>
            <a:r>
              <a:rPr lang="en-GB" sz="11200" dirty="0"/>
              <a:t> include 3 elements:</a:t>
            </a:r>
          </a:p>
          <a:p>
            <a:pPr marL="571500" indent="-5715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1200" dirty="0"/>
              <a:t>Author’s surname</a:t>
            </a:r>
          </a:p>
          <a:p>
            <a:pPr marL="571500" indent="-5715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1200" dirty="0"/>
              <a:t>Year of publication</a:t>
            </a:r>
          </a:p>
          <a:p>
            <a:pPr marL="571500" indent="-5715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1200" dirty="0"/>
              <a:t>Page number(s)  if you use a direct quote.</a:t>
            </a:r>
          </a:p>
          <a:p>
            <a:pPr marL="0" indent="0">
              <a:lnSpc>
                <a:spcPct val="150000"/>
              </a:lnSpc>
              <a:buNone/>
            </a:pPr>
            <a:endParaRPr lang="en-GB" sz="7200" dirty="0">
              <a:solidFill>
                <a:srgbClr val="FF0000"/>
              </a:solidFill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7200" dirty="0">
                <a:solidFill>
                  <a:srgbClr val="FF0000"/>
                </a:solidFill>
              </a:rPr>
              <a:t>These are the basic “ingredients” of a citation.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7200" dirty="0">
                <a:solidFill>
                  <a:srgbClr val="FF0000"/>
                </a:solidFill>
              </a:rPr>
              <a:t>In some cases, this “recipe” might require some adjustments, but for now let’s focus on the three basic ingredients.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6000" dirty="0">
                <a:solidFill>
                  <a:srgbClr val="FF0000"/>
                </a:solidFill>
              </a:rPr>
              <a:t> </a:t>
            </a:r>
          </a:p>
          <a:p>
            <a:pPr marL="0" indent="0">
              <a:lnSpc>
                <a:spcPct val="150000"/>
              </a:lnSpc>
              <a:buNone/>
            </a:pPr>
            <a:endParaRPr lang="en-GB" sz="6000" dirty="0"/>
          </a:p>
        </p:txBody>
      </p:sp>
    </p:spTree>
    <p:extLst>
      <p:ext uri="{BB962C8B-B14F-4D97-AF65-F5344CB8AC3E}">
        <p14:creationId xmlns:p14="http://schemas.microsoft.com/office/powerpoint/2010/main" val="5698649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400" y="1772816"/>
            <a:ext cx="7113984" cy="1252735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Have a look at these basic examples of citations.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03679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268760"/>
            <a:ext cx="8229600" cy="3917032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sz="4000" dirty="0"/>
              <a:t>Williams (2009) argues that while the web can be a highly valuable source of information it is crucial to evaluate the information you uncover.</a:t>
            </a:r>
          </a:p>
          <a:p>
            <a:pPr marL="0" indent="0">
              <a:buNone/>
            </a:pPr>
            <a:r>
              <a:rPr lang="en-GB" sz="4000" dirty="0">
                <a:solidFill>
                  <a:srgbClr val="FF0000"/>
                </a:solidFill>
              </a:rPr>
              <a:t>If you use the author’s surname in your sentence, just include year of publication (and page number if you use a quotation) in brackets. </a:t>
            </a:r>
          </a:p>
          <a:p>
            <a:pPr marL="0" indent="0">
              <a:buNone/>
            </a:pPr>
            <a:endParaRPr lang="en-GB" sz="4000" dirty="0"/>
          </a:p>
          <a:p>
            <a:pPr marL="0" indent="0">
              <a:buNone/>
            </a:pPr>
            <a:r>
              <a:rPr lang="en-GB" sz="4000" dirty="0"/>
              <a:t>It has been suggested that while the web can be an invaluable source of information, the user needs to assess its value (Williams, 2009).</a:t>
            </a:r>
          </a:p>
          <a:p>
            <a:pPr marL="0" indent="0">
              <a:buNone/>
            </a:pPr>
            <a:r>
              <a:rPr lang="en-GB" sz="4000" dirty="0">
                <a:solidFill>
                  <a:srgbClr val="FF0000"/>
                </a:solidFill>
              </a:rPr>
              <a:t>If you don’t use the author’s surname in the sentence, then include it in brackets as well.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87514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980728"/>
            <a:ext cx="8229600" cy="3917032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/>
              <a:t>Williams (2009, p.17) states that a “critical approach to reading starts before you have read anything.”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It has been stated that approaching reading critically begins before we have actually read anything (Williams, 2009).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Williams (2009) argues that students need to engage critically with their reading and writing.</a:t>
            </a:r>
          </a:p>
          <a:p>
            <a:pPr marL="0" indent="0" algn="just">
              <a:buNone/>
            </a:pPr>
            <a:endParaRPr lang="en-GB" dirty="0"/>
          </a:p>
          <a:p>
            <a:pPr marL="0" indent="0" algn="just">
              <a:buNone/>
            </a:pPr>
            <a:r>
              <a:rPr lang="en-GB" dirty="0">
                <a:solidFill>
                  <a:srgbClr val="FF0000"/>
                </a:solidFill>
              </a:rPr>
              <a:t>You need a citation regardless of whether you are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dirty="0">
                <a:solidFill>
                  <a:srgbClr val="FF0000"/>
                </a:solidFill>
              </a:rPr>
              <a:t>quoting (first example), or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dirty="0">
                <a:solidFill>
                  <a:srgbClr val="FF0000"/>
                </a:solidFill>
              </a:rPr>
              <a:t>paraphrasing (second example) or 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dirty="0">
                <a:solidFill>
                  <a:srgbClr val="FF0000"/>
                </a:solidFill>
              </a:rPr>
              <a:t>summarising (third example).</a:t>
            </a:r>
          </a:p>
          <a:p>
            <a:pPr marL="0" indent="0" algn="just">
              <a:buNone/>
            </a:pPr>
            <a:endParaRPr lang="en-GB" dirty="0"/>
          </a:p>
          <a:p>
            <a:pPr algn="just"/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50934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3917032"/>
          </a:xfrm>
        </p:spPr>
        <p:txBody>
          <a:bodyPr/>
          <a:lstStyle/>
          <a:p>
            <a:pPr marL="0" indent="0" algn="just">
              <a:buNone/>
            </a:pPr>
            <a:r>
              <a:rPr lang="en-GB" dirty="0"/>
              <a:t>Sometimes the basic “recipe” of a citation (author’s surname, year of publication, page number) will vary slightly.</a:t>
            </a:r>
          </a:p>
          <a:p>
            <a:pPr algn="just"/>
            <a:endParaRPr lang="en-GB" dirty="0"/>
          </a:p>
          <a:p>
            <a:pPr marL="0" indent="0" algn="just">
              <a:buNone/>
            </a:pPr>
            <a:r>
              <a:rPr lang="en-GB" dirty="0"/>
              <a:t>For example…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4858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0" y="260350"/>
            <a:ext cx="9144000" cy="5661025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Does your source have two or three authors? Include the surnames of </a:t>
            </a:r>
            <a:r>
              <a:rPr lang="en-GB" b="1" dirty="0">
                <a:solidFill>
                  <a:srgbClr val="FF0000"/>
                </a:solidFill>
              </a:rPr>
              <a:t>all</a:t>
            </a:r>
            <a:r>
              <a:rPr lang="en-GB" dirty="0">
                <a:solidFill>
                  <a:srgbClr val="FF0000"/>
                </a:solidFill>
              </a:rPr>
              <a:t> the authors.</a:t>
            </a:r>
          </a:p>
          <a:p>
            <a:pPr marL="0" indent="0">
              <a:buNone/>
            </a:pPr>
            <a:r>
              <a:rPr lang="en-GB" dirty="0"/>
              <a:t>It is recommended to use quotations sparingly and for a specific purpose (Wilson and Kenny, 2007).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Does your source have more than three authors? Write the surname of the first author and then </a:t>
            </a:r>
            <a:r>
              <a:rPr lang="en-GB" i="1" dirty="0">
                <a:solidFill>
                  <a:srgbClr val="FF0000"/>
                </a:solidFill>
              </a:rPr>
              <a:t>et al. </a:t>
            </a:r>
            <a:r>
              <a:rPr lang="en-GB" dirty="0">
                <a:solidFill>
                  <a:srgbClr val="FF0000"/>
                </a:solidFill>
              </a:rPr>
              <a:t>(in italics).</a:t>
            </a:r>
          </a:p>
          <a:p>
            <a:pPr marL="0" indent="0">
              <a:buNone/>
            </a:pPr>
            <a:r>
              <a:rPr lang="en-GB" dirty="0"/>
              <a:t>Williams </a:t>
            </a:r>
            <a:r>
              <a:rPr lang="en-GB" i="1" dirty="0"/>
              <a:t>et al. </a:t>
            </a:r>
            <a:r>
              <a:rPr lang="en-GB" dirty="0"/>
              <a:t>(2008) have identified time management as the skill employers value the most.</a:t>
            </a:r>
            <a:endParaRPr lang="en-GB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(</a:t>
            </a:r>
            <a:r>
              <a:rPr lang="en-GB" i="1" dirty="0">
                <a:solidFill>
                  <a:srgbClr val="FF0000"/>
                </a:solidFill>
              </a:rPr>
              <a:t>et al. </a:t>
            </a:r>
            <a:r>
              <a:rPr lang="en-GB" dirty="0">
                <a:solidFill>
                  <a:srgbClr val="FF0000"/>
                </a:solidFill>
              </a:rPr>
              <a:t>means “and others”)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56782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19211"/>
            <a:ext cx="9144000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rgbClr val="FF0000"/>
                </a:solidFill>
              </a:rPr>
              <a:t>Are you using a source with no named person as author (e.g. newspaper, webpage or a company document)?</a:t>
            </a:r>
          </a:p>
          <a:p>
            <a:r>
              <a:rPr lang="en-GB" sz="2800" dirty="0">
                <a:solidFill>
                  <a:srgbClr val="FF0000"/>
                </a:solidFill>
              </a:rPr>
              <a:t>Write the title of the newspaper/website/company name instead. </a:t>
            </a:r>
          </a:p>
        </p:txBody>
      </p:sp>
      <p:sp>
        <p:nvSpPr>
          <p:cNvPr id="5" name="Rectangle 4"/>
          <p:cNvSpPr/>
          <p:nvPr/>
        </p:nvSpPr>
        <p:spPr>
          <a:xfrm>
            <a:off x="0" y="1833067"/>
            <a:ext cx="9144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2800" dirty="0"/>
              <a:t>It has been reported that “strong growth in emerging markets” has boosted Vodafone’s profits (The Week, 2016, p.34).</a:t>
            </a:r>
          </a:p>
          <a:p>
            <a:pPr algn="just"/>
            <a:endParaRPr lang="en-GB" sz="2800" dirty="0"/>
          </a:p>
          <a:p>
            <a:pPr algn="just"/>
            <a:r>
              <a:rPr lang="en-GB" sz="2800" dirty="0"/>
              <a:t>For the second time, Apple has partnered with WWF to protect the planet generating more than $8 million (Apple, 2016).</a:t>
            </a:r>
          </a:p>
          <a:p>
            <a:pPr algn="just"/>
            <a:endParaRPr lang="en-GB" sz="2800" dirty="0"/>
          </a:p>
        </p:txBody>
      </p:sp>
      <p:sp>
        <p:nvSpPr>
          <p:cNvPr id="6" name="Rectangle 5"/>
          <p:cNvSpPr/>
          <p:nvPr/>
        </p:nvSpPr>
        <p:spPr>
          <a:xfrm>
            <a:off x="0" y="5301208"/>
            <a:ext cx="9144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Remember NOT to write the web address in the citation, just the website name.</a:t>
            </a:r>
          </a:p>
        </p:txBody>
      </p:sp>
    </p:spTree>
    <p:extLst>
      <p:ext uri="{BB962C8B-B14F-4D97-AF65-F5344CB8AC3E}">
        <p14:creationId xmlns:p14="http://schemas.microsoft.com/office/powerpoint/2010/main" val="22099800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Is your source one chapter of an edited book? Use the surname(s) of the author(s) of the chapter you have used.</a:t>
            </a:r>
          </a:p>
          <a:p>
            <a:pPr marL="0" indent="0">
              <a:buNone/>
            </a:pPr>
            <a:r>
              <a:rPr lang="en-GB" dirty="0"/>
              <a:t>The higher education sector has recently undertaken job evaluation processes in order to develop a single pay scale (Thompson and Ryan, 2010).</a:t>
            </a:r>
          </a:p>
          <a:p>
            <a:pPr algn="just"/>
            <a:endParaRPr lang="en-GB" b="1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26069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Is your source an author cited in another author’s work? Include the following information: </a:t>
            </a:r>
            <a:r>
              <a:rPr lang="en-GB" u="sng" dirty="0">
                <a:solidFill>
                  <a:srgbClr val="FF0000"/>
                </a:solidFill>
              </a:rPr>
              <a:t>cited</a:t>
            </a:r>
            <a:r>
              <a:rPr lang="en-GB" dirty="0">
                <a:solidFill>
                  <a:srgbClr val="FF0000"/>
                </a:solidFill>
              </a:rPr>
              <a:t> author, year of </a:t>
            </a:r>
            <a:r>
              <a:rPr lang="en-GB" u="sng" dirty="0">
                <a:solidFill>
                  <a:srgbClr val="FF0000"/>
                </a:solidFill>
              </a:rPr>
              <a:t>cited</a:t>
            </a:r>
            <a:r>
              <a:rPr lang="en-GB" dirty="0">
                <a:solidFill>
                  <a:srgbClr val="FF0000"/>
                </a:solidFill>
              </a:rPr>
              <a:t> source, </a:t>
            </a:r>
            <a:r>
              <a:rPr lang="en-GB" i="1" dirty="0">
                <a:solidFill>
                  <a:srgbClr val="FF0000"/>
                </a:solidFill>
              </a:rPr>
              <a:t>cited in,</a:t>
            </a:r>
            <a:r>
              <a:rPr lang="en-GB" dirty="0">
                <a:solidFill>
                  <a:srgbClr val="FF0000"/>
                </a:solidFill>
              </a:rPr>
              <a:t> author and year of source, page number.</a:t>
            </a:r>
          </a:p>
          <a:p>
            <a:pPr marL="0" indent="0">
              <a:buNone/>
            </a:pPr>
            <a:r>
              <a:rPr lang="en-GB" dirty="0"/>
              <a:t>“… students will use sources inappropriately before they use them appropriately” (</a:t>
            </a:r>
            <a:r>
              <a:rPr lang="en-GB" dirty="0" err="1"/>
              <a:t>Pecorari</a:t>
            </a:r>
            <a:r>
              <a:rPr lang="en-GB" dirty="0"/>
              <a:t>, 2003, cited in Davis and Carroll, 2009, p.59).</a:t>
            </a:r>
          </a:p>
          <a:p>
            <a:pPr marL="0" indent="0">
              <a:buNone/>
            </a:pPr>
            <a:endParaRPr lang="en-GB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888919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3917032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s-ES" dirty="0" err="1"/>
              <a:t>Remember</a:t>
            </a:r>
            <a:r>
              <a:rPr lang="es-ES" dirty="0"/>
              <a:t> to </a:t>
            </a:r>
            <a:r>
              <a:rPr lang="es-ES" dirty="0" err="1"/>
              <a:t>include</a:t>
            </a:r>
            <a:r>
              <a:rPr lang="es-ES" dirty="0"/>
              <a:t> </a:t>
            </a:r>
            <a:r>
              <a:rPr lang="es-ES" dirty="0" err="1"/>
              <a:t>citations</a:t>
            </a:r>
            <a:r>
              <a:rPr lang="es-ES" dirty="0"/>
              <a:t> in </a:t>
            </a:r>
            <a:r>
              <a:rPr lang="es-ES" dirty="0" err="1"/>
              <a:t>your</a:t>
            </a:r>
            <a:r>
              <a:rPr lang="es-ES" dirty="0"/>
              <a:t> </a:t>
            </a:r>
            <a:r>
              <a:rPr lang="es-ES" dirty="0" err="1"/>
              <a:t>work</a:t>
            </a:r>
            <a:endParaRPr lang="es-ES" dirty="0"/>
          </a:p>
          <a:p>
            <a:pPr algn="just"/>
            <a:endParaRPr lang="es-ES" dirty="0"/>
          </a:p>
          <a:p>
            <a:pPr marL="571500" indent="-571500" algn="just">
              <a:buFont typeface="Wingdings" panose="05000000000000000000" pitchFamily="2" charset="2"/>
              <a:buChar char="Ø"/>
            </a:pPr>
            <a:r>
              <a:rPr lang="es-ES" dirty="0" err="1"/>
              <a:t>every</a:t>
            </a:r>
            <a:r>
              <a:rPr lang="es-ES" dirty="0"/>
              <a:t> time </a:t>
            </a:r>
            <a:r>
              <a:rPr lang="es-ES" dirty="0" err="1"/>
              <a:t>you</a:t>
            </a:r>
            <a:r>
              <a:rPr lang="es-ES" dirty="0"/>
              <a:t> use </a:t>
            </a:r>
            <a:r>
              <a:rPr lang="es-ES" dirty="0" err="1"/>
              <a:t>information</a:t>
            </a:r>
            <a:r>
              <a:rPr lang="es-ES" dirty="0"/>
              <a:t> </a:t>
            </a:r>
            <a:r>
              <a:rPr lang="es-ES" dirty="0" err="1"/>
              <a:t>or</a:t>
            </a:r>
            <a:r>
              <a:rPr lang="es-ES" dirty="0"/>
              <a:t> ideas </a:t>
            </a:r>
            <a:r>
              <a:rPr lang="es-ES" dirty="0" err="1"/>
              <a:t>which</a:t>
            </a:r>
            <a:r>
              <a:rPr lang="es-ES" dirty="0"/>
              <a:t> are </a:t>
            </a:r>
            <a:r>
              <a:rPr lang="es-ES" b="1" dirty="0" err="1"/>
              <a:t>not</a:t>
            </a:r>
            <a:r>
              <a:rPr lang="es-ES" b="1" dirty="0"/>
              <a:t> </a:t>
            </a:r>
            <a:r>
              <a:rPr lang="es-ES" b="1" dirty="0" err="1"/>
              <a:t>your</a:t>
            </a:r>
            <a:r>
              <a:rPr lang="es-ES" b="1" dirty="0"/>
              <a:t> </a:t>
            </a:r>
            <a:r>
              <a:rPr lang="es-ES" b="1" dirty="0" err="1"/>
              <a:t>own</a:t>
            </a:r>
            <a:endParaRPr lang="es-ES" dirty="0"/>
          </a:p>
          <a:p>
            <a:pPr algn="just"/>
            <a:endParaRPr lang="es-ES" dirty="0"/>
          </a:p>
          <a:p>
            <a:pPr marL="571500" indent="-571500" algn="just">
              <a:buFont typeface="Wingdings" panose="05000000000000000000" pitchFamily="2" charset="2"/>
              <a:buChar char="Ø"/>
            </a:pPr>
            <a:r>
              <a:rPr lang="es-ES" dirty="0"/>
              <a:t>and </a:t>
            </a:r>
            <a:r>
              <a:rPr lang="es-ES" dirty="0" err="1"/>
              <a:t>regardless</a:t>
            </a:r>
            <a:r>
              <a:rPr lang="es-ES" dirty="0"/>
              <a:t> of </a:t>
            </a:r>
            <a:r>
              <a:rPr lang="es-ES" dirty="0" err="1"/>
              <a:t>whether</a:t>
            </a:r>
            <a:r>
              <a:rPr lang="es-ES" dirty="0"/>
              <a:t> </a:t>
            </a:r>
            <a:r>
              <a:rPr lang="es-ES" dirty="0" err="1"/>
              <a:t>you</a:t>
            </a:r>
            <a:r>
              <a:rPr lang="es-ES" dirty="0"/>
              <a:t> </a:t>
            </a:r>
            <a:r>
              <a:rPr lang="es-ES" b="1" dirty="0" err="1"/>
              <a:t>quote</a:t>
            </a:r>
            <a:r>
              <a:rPr lang="es-ES" dirty="0"/>
              <a:t>, </a:t>
            </a:r>
            <a:r>
              <a:rPr lang="es-ES" b="1" dirty="0" err="1"/>
              <a:t>paraphrase</a:t>
            </a:r>
            <a:r>
              <a:rPr lang="es-ES" dirty="0"/>
              <a:t> </a:t>
            </a:r>
            <a:r>
              <a:rPr lang="es-ES" dirty="0" err="1"/>
              <a:t>or</a:t>
            </a:r>
            <a:r>
              <a:rPr lang="es-ES" dirty="0"/>
              <a:t> </a:t>
            </a:r>
            <a:r>
              <a:rPr lang="es-ES" b="1" dirty="0" err="1"/>
              <a:t>summarise</a:t>
            </a:r>
            <a:r>
              <a:rPr lang="es-ES" dirty="0"/>
              <a:t>.</a:t>
            </a:r>
          </a:p>
          <a:p>
            <a:pPr algn="just"/>
            <a:endParaRPr lang="es-ES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889453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95736" y="2132856"/>
            <a:ext cx="4978896" cy="74867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Any questions on citations?</a:t>
            </a:r>
          </a:p>
        </p:txBody>
      </p:sp>
    </p:spTree>
    <p:extLst>
      <p:ext uri="{BB962C8B-B14F-4D97-AF65-F5344CB8AC3E}">
        <p14:creationId xmlns:p14="http://schemas.microsoft.com/office/powerpoint/2010/main" val="7260407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/>
              <a:t>Part Two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br>
              <a:rPr lang="en-GB" dirty="0"/>
            </a:br>
            <a:r>
              <a:rPr lang="en-GB" b="1" dirty="0"/>
              <a:t>The Reference list</a:t>
            </a:r>
            <a:br>
              <a:rPr lang="en-GB" b="1" dirty="0"/>
            </a:br>
            <a:r>
              <a:rPr lang="en-GB" i="1" dirty="0"/>
              <a:t>Harvard System of Referencing 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684362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2132856"/>
            <a:ext cx="8229600" cy="1108719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Please remember that …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625888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980728"/>
            <a:ext cx="8229600" cy="3917032"/>
          </a:xfrm>
        </p:spPr>
        <p:txBody>
          <a:bodyPr>
            <a:normAutofit/>
          </a:bodyPr>
          <a:lstStyle/>
          <a:p>
            <a:pPr marL="571500" indent="-571500">
              <a:buFont typeface="Wingdings" panose="05000000000000000000" pitchFamily="2" charset="2"/>
              <a:buChar char="Ø"/>
            </a:pPr>
            <a:r>
              <a:rPr lang="en-GB" dirty="0"/>
              <a:t>the reference list is presented in </a:t>
            </a:r>
            <a:r>
              <a:rPr lang="en-GB" b="1" dirty="0"/>
              <a:t>alphabetical order </a:t>
            </a:r>
            <a:r>
              <a:rPr lang="en-GB" dirty="0"/>
              <a:t>(by author’s surname) and</a:t>
            </a:r>
          </a:p>
          <a:p>
            <a:pPr marL="0" indent="0">
              <a:buNone/>
            </a:pPr>
            <a:endParaRPr lang="en-GB" dirty="0"/>
          </a:p>
          <a:p>
            <a:pPr marL="571500" indent="-571500">
              <a:buFont typeface="Wingdings" panose="05000000000000000000" pitchFamily="2" charset="2"/>
              <a:buChar char="Ø"/>
            </a:pPr>
            <a:r>
              <a:rPr lang="en-GB" dirty="0"/>
              <a:t>in it you will </a:t>
            </a:r>
            <a:r>
              <a:rPr lang="en-GB" b="1" dirty="0"/>
              <a:t>complete</a:t>
            </a:r>
            <a:r>
              <a:rPr lang="en-GB" dirty="0"/>
              <a:t> the </a:t>
            </a:r>
            <a:r>
              <a:rPr lang="en-GB" b="1" dirty="0"/>
              <a:t>information</a:t>
            </a:r>
            <a:r>
              <a:rPr lang="en-GB" dirty="0"/>
              <a:t> provided in the citations, so that the reader has all the </a:t>
            </a:r>
            <a:r>
              <a:rPr lang="en-GB" b="1" dirty="0"/>
              <a:t>necessary information </a:t>
            </a:r>
            <a:r>
              <a:rPr lang="en-GB" dirty="0"/>
              <a:t>to find the </a:t>
            </a:r>
            <a:r>
              <a:rPr lang="en-GB" b="1" dirty="0"/>
              <a:t>original </a:t>
            </a:r>
            <a:r>
              <a:rPr lang="en-GB" dirty="0"/>
              <a:t>sources.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812510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980728"/>
            <a:ext cx="8229600" cy="3917032"/>
          </a:xfrm>
        </p:spPr>
        <p:txBody>
          <a:bodyPr>
            <a:normAutofit fontScale="77500" lnSpcReduction="20000"/>
          </a:bodyPr>
          <a:lstStyle/>
          <a:p>
            <a:pPr marL="0" indent="0" algn="just">
              <a:buNone/>
            </a:pPr>
            <a:r>
              <a:rPr lang="en-GB" dirty="0"/>
              <a:t>For example:</a:t>
            </a:r>
          </a:p>
          <a:p>
            <a:pPr algn="just"/>
            <a:endParaRPr lang="en-GB" dirty="0"/>
          </a:p>
          <a:p>
            <a:pPr marL="0" indent="0" algn="just">
              <a:buNone/>
            </a:pPr>
            <a:r>
              <a:rPr lang="en-GB" sz="3400" dirty="0"/>
              <a:t>Phillips (2014, p32) explains that “referencing must be done consistently throughout your work”.</a:t>
            </a:r>
          </a:p>
          <a:p>
            <a:pPr marL="0" indent="0" algn="just">
              <a:buNone/>
            </a:pPr>
            <a:r>
              <a:rPr lang="es-ES" sz="3400" dirty="0" err="1">
                <a:solidFill>
                  <a:srgbClr val="FF0000"/>
                </a:solidFill>
              </a:rPr>
              <a:t>With</a:t>
            </a:r>
            <a:r>
              <a:rPr lang="es-ES" sz="3400" dirty="0">
                <a:solidFill>
                  <a:srgbClr val="FF0000"/>
                </a:solidFill>
              </a:rPr>
              <a:t> </a:t>
            </a:r>
            <a:r>
              <a:rPr lang="es-ES" sz="3400" dirty="0" err="1">
                <a:solidFill>
                  <a:srgbClr val="FF0000"/>
                </a:solidFill>
              </a:rPr>
              <a:t>this</a:t>
            </a:r>
            <a:r>
              <a:rPr lang="es-ES" sz="3400" dirty="0">
                <a:solidFill>
                  <a:srgbClr val="FF0000"/>
                </a:solidFill>
              </a:rPr>
              <a:t> </a:t>
            </a:r>
            <a:r>
              <a:rPr lang="es-ES" sz="3400" b="1" dirty="0" err="1">
                <a:solidFill>
                  <a:srgbClr val="FF0000"/>
                </a:solidFill>
              </a:rPr>
              <a:t>citation</a:t>
            </a:r>
            <a:r>
              <a:rPr lang="es-ES" sz="3400" dirty="0">
                <a:solidFill>
                  <a:srgbClr val="FF0000"/>
                </a:solidFill>
              </a:rPr>
              <a:t> </a:t>
            </a:r>
            <a:r>
              <a:rPr lang="es-ES" sz="3400" dirty="0" err="1">
                <a:solidFill>
                  <a:srgbClr val="FF0000"/>
                </a:solidFill>
              </a:rPr>
              <a:t>you</a:t>
            </a:r>
            <a:r>
              <a:rPr lang="es-ES" sz="3400" dirty="0">
                <a:solidFill>
                  <a:srgbClr val="FF0000"/>
                </a:solidFill>
              </a:rPr>
              <a:t> are </a:t>
            </a:r>
            <a:r>
              <a:rPr lang="es-ES" sz="3400" dirty="0" err="1">
                <a:solidFill>
                  <a:srgbClr val="FF0000"/>
                </a:solidFill>
              </a:rPr>
              <a:t>acknowledging</a:t>
            </a:r>
            <a:r>
              <a:rPr lang="es-ES" sz="3400" dirty="0">
                <a:solidFill>
                  <a:srgbClr val="FF0000"/>
                </a:solidFill>
              </a:rPr>
              <a:t> </a:t>
            </a:r>
            <a:r>
              <a:rPr lang="es-ES" sz="3400" dirty="0" err="1">
                <a:solidFill>
                  <a:srgbClr val="FF0000"/>
                </a:solidFill>
              </a:rPr>
              <a:t>that</a:t>
            </a:r>
            <a:r>
              <a:rPr lang="es-ES" sz="3400" dirty="0">
                <a:solidFill>
                  <a:srgbClr val="FF0000"/>
                </a:solidFill>
              </a:rPr>
              <a:t> </a:t>
            </a:r>
            <a:r>
              <a:rPr lang="es-ES" sz="3400" dirty="0" err="1">
                <a:solidFill>
                  <a:srgbClr val="FF0000"/>
                </a:solidFill>
              </a:rPr>
              <a:t>these</a:t>
            </a:r>
            <a:r>
              <a:rPr lang="es-ES" sz="3400" dirty="0">
                <a:solidFill>
                  <a:srgbClr val="FF0000"/>
                </a:solidFill>
              </a:rPr>
              <a:t> are </a:t>
            </a:r>
            <a:r>
              <a:rPr lang="es-ES" sz="3400" dirty="0" err="1">
                <a:solidFill>
                  <a:srgbClr val="FF0000"/>
                </a:solidFill>
              </a:rPr>
              <a:t>not</a:t>
            </a:r>
            <a:r>
              <a:rPr lang="es-ES" sz="3400" dirty="0">
                <a:solidFill>
                  <a:srgbClr val="FF0000"/>
                </a:solidFill>
              </a:rPr>
              <a:t> </a:t>
            </a:r>
            <a:r>
              <a:rPr lang="es-ES" sz="3400" dirty="0" err="1">
                <a:solidFill>
                  <a:srgbClr val="FF0000"/>
                </a:solidFill>
              </a:rPr>
              <a:t>your</a:t>
            </a:r>
            <a:r>
              <a:rPr lang="es-ES" sz="3400" dirty="0">
                <a:solidFill>
                  <a:srgbClr val="FF0000"/>
                </a:solidFill>
              </a:rPr>
              <a:t> </a:t>
            </a:r>
            <a:r>
              <a:rPr lang="es-ES" sz="3400" dirty="0" err="1">
                <a:solidFill>
                  <a:srgbClr val="FF0000"/>
                </a:solidFill>
              </a:rPr>
              <a:t>own</a:t>
            </a:r>
            <a:r>
              <a:rPr lang="es-ES" sz="3400" dirty="0">
                <a:solidFill>
                  <a:srgbClr val="FF0000"/>
                </a:solidFill>
              </a:rPr>
              <a:t> </a:t>
            </a:r>
            <a:r>
              <a:rPr lang="es-ES" sz="3400" dirty="0" err="1">
                <a:solidFill>
                  <a:srgbClr val="FF0000"/>
                </a:solidFill>
              </a:rPr>
              <a:t>words</a:t>
            </a:r>
            <a:r>
              <a:rPr lang="es-ES" sz="3400" dirty="0">
                <a:solidFill>
                  <a:srgbClr val="FF0000"/>
                </a:solidFill>
              </a:rPr>
              <a:t> </a:t>
            </a:r>
            <a:r>
              <a:rPr lang="es-ES" sz="3400" dirty="0" err="1">
                <a:solidFill>
                  <a:srgbClr val="FF0000"/>
                </a:solidFill>
              </a:rPr>
              <a:t>or</a:t>
            </a:r>
            <a:r>
              <a:rPr lang="es-ES" sz="3400" dirty="0">
                <a:solidFill>
                  <a:srgbClr val="FF0000"/>
                </a:solidFill>
              </a:rPr>
              <a:t> ideas, </a:t>
            </a:r>
            <a:r>
              <a:rPr lang="es-ES" sz="3400" dirty="0" err="1">
                <a:solidFill>
                  <a:srgbClr val="FF0000"/>
                </a:solidFill>
              </a:rPr>
              <a:t>but</a:t>
            </a:r>
            <a:r>
              <a:rPr lang="es-ES" sz="3400" dirty="0">
                <a:solidFill>
                  <a:srgbClr val="FF0000"/>
                </a:solidFill>
              </a:rPr>
              <a:t> </a:t>
            </a:r>
            <a:r>
              <a:rPr lang="es-ES" sz="3400" dirty="0" err="1">
                <a:solidFill>
                  <a:srgbClr val="FF0000"/>
                </a:solidFill>
              </a:rPr>
              <a:t>somebody</a:t>
            </a:r>
            <a:r>
              <a:rPr lang="es-ES" sz="3400" dirty="0">
                <a:solidFill>
                  <a:srgbClr val="FF0000"/>
                </a:solidFill>
              </a:rPr>
              <a:t> </a:t>
            </a:r>
            <a:r>
              <a:rPr lang="es-ES" sz="3400" dirty="0" err="1">
                <a:solidFill>
                  <a:srgbClr val="FF0000"/>
                </a:solidFill>
              </a:rPr>
              <a:t>else’s</a:t>
            </a:r>
            <a:r>
              <a:rPr lang="es-ES" sz="3400" dirty="0">
                <a:solidFill>
                  <a:srgbClr val="FF0000"/>
                </a:solidFill>
              </a:rPr>
              <a:t>.</a:t>
            </a:r>
            <a:endParaRPr lang="en-GB" sz="3400" dirty="0">
              <a:solidFill>
                <a:srgbClr val="FF0000"/>
              </a:solidFill>
            </a:endParaRPr>
          </a:p>
          <a:p>
            <a:pPr marL="0" indent="0" algn="just">
              <a:buNone/>
            </a:pPr>
            <a:endParaRPr lang="en-GB" sz="3400" dirty="0"/>
          </a:p>
          <a:p>
            <a:pPr marL="0" indent="0" algn="just">
              <a:buNone/>
            </a:pPr>
            <a:r>
              <a:rPr lang="en-GB" sz="3400" dirty="0"/>
              <a:t>Phillips, M. (2014) </a:t>
            </a:r>
            <a:r>
              <a:rPr lang="en-GB" sz="3400" i="1" dirty="0"/>
              <a:t>How to reference</a:t>
            </a:r>
            <a:r>
              <a:rPr lang="en-GB" sz="3400" dirty="0"/>
              <a:t>, London: Pavilion Press</a:t>
            </a:r>
          </a:p>
          <a:p>
            <a:pPr marL="0" indent="0">
              <a:buNone/>
            </a:pPr>
            <a:r>
              <a:rPr lang="es-ES" sz="3400" dirty="0" err="1">
                <a:solidFill>
                  <a:srgbClr val="FF0000"/>
                </a:solidFill>
              </a:rPr>
              <a:t>With</a:t>
            </a:r>
            <a:r>
              <a:rPr lang="es-ES" sz="3400" dirty="0">
                <a:solidFill>
                  <a:srgbClr val="FF0000"/>
                </a:solidFill>
              </a:rPr>
              <a:t> </a:t>
            </a:r>
            <a:r>
              <a:rPr lang="es-ES" sz="3400" dirty="0" err="1">
                <a:solidFill>
                  <a:srgbClr val="FF0000"/>
                </a:solidFill>
              </a:rPr>
              <a:t>this</a:t>
            </a:r>
            <a:r>
              <a:rPr lang="es-ES" sz="3400" dirty="0">
                <a:solidFill>
                  <a:srgbClr val="FF0000"/>
                </a:solidFill>
              </a:rPr>
              <a:t> </a:t>
            </a:r>
            <a:r>
              <a:rPr lang="es-ES" sz="3400" b="1" dirty="0" err="1">
                <a:solidFill>
                  <a:srgbClr val="FF0000"/>
                </a:solidFill>
              </a:rPr>
              <a:t>reference</a:t>
            </a:r>
            <a:r>
              <a:rPr lang="es-ES" sz="3400" dirty="0">
                <a:solidFill>
                  <a:srgbClr val="FF0000"/>
                </a:solidFill>
              </a:rPr>
              <a:t> </a:t>
            </a:r>
            <a:r>
              <a:rPr lang="es-ES" sz="3400" dirty="0" err="1">
                <a:solidFill>
                  <a:srgbClr val="FF0000"/>
                </a:solidFill>
              </a:rPr>
              <a:t>you</a:t>
            </a:r>
            <a:r>
              <a:rPr lang="es-ES" sz="3400" dirty="0">
                <a:solidFill>
                  <a:srgbClr val="FF0000"/>
                </a:solidFill>
              </a:rPr>
              <a:t> are </a:t>
            </a:r>
            <a:r>
              <a:rPr lang="es-ES" sz="3400" dirty="0" err="1">
                <a:solidFill>
                  <a:srgbClr val="FF0000"/>
                </a:solidFill>
              </a:rPr>
              <a:t>providing</a:t>
            </a:r>
            <a:r>
              <a:rPr lang="es-ES" sz="3400" dirty="0">
                <a:solidFill>
                  <a:srgbClr val="FF0000"/>
                </a:solidFill>
              </a:rPr>
              <a:t> full </a:t>
            </a:r>
            <a:r>
              <a:rPr lang="es-ES" sz="3400" dirty="0" err="1">
                <a:solidFill>
                  <a:srgbClr val="FF0000"/>
                </a:solidFill>
              </a:rPr>
              <a:t>details</a:t>
            </a:r>
            <a:r>
              <a:rPr lang="es-ES" sz="3400" dirty="0">
                <a:solidFill>
                  <a:srgbClr val="FF0000"/>
                </a:solidFill>
              </a:rPr>
              <a:t>, </a:t>
            </a:r>
            <a:r>
              <a:rPr lang="es-ES" sz="3400" dirty="0" err="1">
                <a:solidFill>
                  <a:srgbClr val="FF0000"/>
                </a:solidFill>
              </a:rPr>
              <a:t>leading</a:t>
            </a:r>
            <a:r>
              <a:rPr lang="es-ES" sz="3400" dirty="0">
                <a:solidFill>
                  <a:srgbClr val="FF0000"/>
                </a:solidFill>
              </a:rPr>
              <a:t> </a:t>
            </a:r>
            <a:r>
              <a:rPr lang="es-ES" sz="3400" dirty="0" err="1">
                <a:solidFill>
                  <a:srgbClr val="FF0000"/>
                </a:solidFill>
              </a:rPr>
              <a:t>the</a:t>
            </a:r>
            <a:r>
              <a:rPr lang="es-ES" sz="3400" dirty="0">
                <a:solidFill>
                  <a:srgbClr val="FF0000"/>
                </a:solidFill>
              </a:rPr>
              <a:t> </a:t>
            </a:r>
            <a:r>
              <a:rPr lang="es-ES" sz="3400" dirty="0" err="1">
                <a:solidFill>
                  <a:srgbClr val="FF0000"/>
                </a:solidFill>
              </a:rPr>
              <a:t>reader</a:t>
            </a:r>
            <a:r>
              <a:rPr lang="es-ES" sz="3400" dirty="0">
                <a:solidFill>
                  <a:srgbClr val="FF0000"/>
                </a:solidFill>
              </a:rPr>
              <a:t> to </a:t>
            </a:r>
            <a:r>
              <a:rPr lang="en-GB" sz="3400" dirty="0">
                <a:solidFill>
                  <a:srgbClr val="FF0000"/>
                </a:solidFill>
              </a:rPr>
              <a:t>the original source.</a:t>
            </a:r>
          </a:p>
          <a:p>
            <a:pPr marL="0" indent="0">
              <a:buNone/>
            </a:pPr>
            <a:endParaRPr lang="es-ES" sz="3400" dirty="0"/>
          </a:p>
          <a:p>
            <a:pPr marL="0" indent="0">
              <a:buNone/>
            </a:pPr>
            <a:endParaRPr lang="en-GB" sz="3400" dirty="0"/>
          </a:p>
        </p:txBody>
      </p:sp>
    </p:spTree>
    <p:extLst>
      <p:ext uri="{BB962C8B-B14F-4D97-AF65-F5344CB8AC3E}">
        <p14:creationId xmlns:p14="http://schemas.microsoft.com/office/powerpoint/2010/main" val="342594249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 the </a:t>
            </a:r>
            <a:r>
              <a:rPr lang="en-GB" b="1" dirty="0"/>
              <a:t>reference list </a:t>
            </a:r>
            <a:r>
              <a:rPr lang="en-GB" dirty="0"/>
              <a:t>you will </a:t>
            </a:r>
            <a:r>
              <a:rPr lang="en-GB" i="1" dirty="0"/>
              <a:t>normally</a:t>
            </a:r>
            <a:r>
              <a:rPr lang="en-GB" dirty="0"/>
              <a:t> include: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3650" y="1484784"/>
            <a:ext cx="7886700" cy="4351338"/>
          </a:xfrm>
        </p:spPr>
        <p:txBody>
          <a:bodyPr>
            <a:normAutofit lnSpcReduction="10000"/>
          </a:bodyPr>
          <a:lstStyle/>
          <a:p>
            <a:pPr algn="just"/>
            <a:endParaRPr lang="en-GB" dirty="0"/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GB" dirty="0"/>
              <a:t>Author’s surname and initial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GB" dirty="0"/>
              <a:t>Date of publication in brackets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GB" dirty="0"/>
              <a:t>Title of publication </a:t>
            </a:r>
            <a:r>
              <a:rPr lang="en-GB" i="1" dirty="0"/>
              <a:t>in italics</a:t>
            </a:r>
            <a:endParaRPr lang="en-GB" dirty="0"/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GB" dirty="0"/>
              <a:t>Place of publication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GB" dirty="0"/>
              <a:t>Name of publisher.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endParaRPr lang="en-GB" dirty="0"/>
          </a:p>
          <a:p>
            <a:pPr marL="0" indent="0" algn="just">
              <a:buNone/>
            </a:pPr>
            <a:r>
              <a:rPr lang="en-GB" dirty="0">
                <a:solidFill>
                  <a:srgbClr val="FF0000"/>
                </a:solidFill>
              </a:rPr>
              <a:t>Sometimes variations or additions will be required,</a:t>
            </a:r>
          </a:p>
          <a:p>
            <a:pPr marL="0" indent="0" algn="just">
              <a:buNone/>
            </a:pPr>
            <a:r>
              <a:rPr lang="es-ES" dirty="0" err="1">
                <a:solidFill>
                  <a:srgbClr val="FF0000"/>
                </a:solidFill>
              </a:rPr>
              <a:t>but</a:t>
            </a:r>
            <a:r>
              <a:rPr lang="es-ES" dirty="0">
                <a:solidFill>
                  <a:srgbClr val="FF0000"/>
                </a:solidFill>
              </a:rPr>
              <a:t> for </a:t>
            </a:r>
            <a:r>
              <a:rPr lang="es-ES" dirty="0" err="1">
                <a:solidFill>
                  <a:srgbClr val="FF0000"/>
                </a:solidFill>
              </a:rPr>
              <a:t>now</a:t>
            </a:r>
            <a:r>
              <a:rPr lang="es-ES" dirty="0">
                <a:solidFill>
                  <a:srgbClr val="FF0000"/>
                </a:solidFill>
              </a:rPr>
              <a:t>, </a:t>
            </a:r>
            <a:r>
              <a:rPr lang="es-ES" dirty="0" err="1">
                <a:solidFill>
                  <a:srgbClr val="FF0000"/>
                </a:solidFill>
              </a:rPr>
              <a:t>let’s</a:t>
            </a:r>
            <a:r>
              <a:rPr lang="es-ES" dirty="0">
                <a:solidFill>
                  <a:srgbClr val="FF0000"/>
                </a:solidFill>
              </a:rPr>
              <a:t> </a:t>
            </a:r>
            <a:r>
              <a:rPr lang="es-ES" dirty="0" err="1">
                <a:solidFill>
                  <a:srgbClr val="FF0000"/>
                </a:solidFill>
              </a:rPr>
              <a:t>focus</a:t>
            </a:r>
            <a:r>
              <a:rPr lang="es-ES" dirty="0">
                <a:solidFill>
                  <a:srgbClr val="FF0000"/>
                </a:solidFill>
              </a:rPr>
              <a:t> </a:t>
            </a:r>
            <a:r>
              <a:rPr lang="es-ES" dirty="0" err="1">
                <a:solidFill>
                  <a:srgbClr val="FF0000"/>
                </a:solidFill>
              </a:rPr>
              <a:t>on</a:t>
            </a:r>
            <a:r>
              <a:rPr lang="es-ES" dirty="0">
                <a:solidFill>
                  <a:srgbClr val="FF0000"/>
                </a:solidFill>
              </a:rPr>
              <a:t> </a:t>
            </a:r>
            <a:r>
              <a:rPr lang="es-ES" dirty="0" err="1">
                <a:solidFill>
                  <a:srgbClr val="FF0000"/>
                </a:solidFill>
              </a:rPr>
              <a:t>this</a:t>
            </a:r>
            <a:r>
              <a:rPr lang="es-ES" dirty="0">
                <a:solidFill>
                  <a:srgbClr val="FF0000"/>
                </a:solidFill>
              </a:rPr>
              <a:t> </a:t>
            </a:r>
            <a:r>
              <a:rPr lang="es-ES" dirty="0" err="1">
                <a:solidFill>
                  <a:srgbClr val="FF0000"/>
                </a:solidFill>
              </a:rPr>
              <a:t>basic</a:t>
            </a:r>
            <a:r>
              <a:rPr lang="es-ES" dirty="0">
                <a:solidFill>
                  <a:srgbClr val="FF0000"/>
                </a:solidFill>
              </a:rPr>
              <a:t> formula.</a:t>
            </a:r>
            <a:endParaRPr lang="en-GB" dirty="0">
              <a:solidFill>
                <a:srgbClr val="FF0000"/>
              </a:solidFill>
            </a:endParaRPr>
          </a:p>
          <a:p>
            <a:pPr marL="0" indent="0" algn="just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425581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86508" y="2348880"/>
            <a:ext cx="5770984" cy="820687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Have a look at this example:</a:t>
            </a:r>
          </a:p>
        </p:txBody>
      </p:sp>
    </p:spTree>
    <p:extLst>
      <p:ext uri="{BB962C8B-B14F-4D97-AF65-F5344CB8AC3E}">
        <p14:creationId xmlns:p14="http://schemas.microsoft.com/office/powerpoint/2010/main" val="179955565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000" dirty="0">
                <a:solidFill>
                  <a:srgbClr val="FF0000"/>
                </a:solidFill>
              </a:rPr>
              <a:t>author’s surname and initial(s)</a:t>
            </a:r>
          </a:p>
          <a:p>
            <a:pPr marL="0" indent="0">
              <a:buNone/>
            </a:pPr>
            <a:r>
              <a:rPr lang="en-GB" sz="2000" dirty="0"/>
              <a:t>                                   </a:t>
            </a:r>
            <a:r>
              <a:rPr lang="en-GB" sz="2000" dirty="0">
                <a:solidFill>
                  <a:srgbClr val="FF0000"/>
                </a:solidFill>
              </a:rPr>
              <a:t>date in brackets         title</a:t>
            </a:r>
          </a:p>
          <a:p>
            <a:pPr marL="0" indent="0">
              <a:buNone/>
            </a:pPr>
            <a:r>
              <a:rPr lang="en-GB" dirty="0"/>
              <a:t>Wood, R.C. (2015) </a:t>
            </a:r>
            <a:r>
              <a:rPr lang="en-GB" i="1" dirty="0"/>
              <a:t>Hospitality Management, </a:t>
            </a:r>
            <a:r>
              <a:rPr lang="en-GB" dirty="0"/>
              <a:t>London: Sage Publications Ltd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FF0000"/>
                </a:solidFill>
              </a:rPr>
              <a:t>                                                                        publisher          place of publication</a:t>
            </a:r>
          </a:p>
        </p:txBody>
      </p:sp>
      <p:cxnSp>
        <p:nvCxnSpPr>
          <p:cNvPr id="5" name="Straight Arrow Connector 4"/>
          <p:cNvCxnSpPr/>
          <p:nvPr/>
        </p:nvCxnSpPr>
        <p:spPr>
          <a:xfrm flipH="1">
            <a:off x="1609563" y="2024844"/>
            <a:ext cx="288032" cy="64807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 flipH="1">
            <a:off x="3131840" y="2528900"/>
            <a:ext cx="720080" cy="14401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>
            <a:off x="5292080" y="2528900"/>
            <a:ext cx="144016" cy="22501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/>
          <p:nvPr/>
        </p:nvCxnSpPr>
        <p:spPr>
          <a:xfrm flipH="1" flipV="1">
            <a:off x="3851920" y="3232175"/>
            <a:ext cx="1728192" cy="41284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 flipH="1" flipV="1">
            <a:off x="7668344" y="3006244"/>
            <a:ext cx="72008" cy="63878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9776789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3917032"/>
          </a:xfrm>
        </p:spPr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es-ES" dirty="0"/>
              <a:t>As </a:t>
            </a:r>
            <a:r>
              <a:rPr lang="es-ES" dirty="0" err="1"/>
              <a:t>you</a:t>
            </a:r>
            <a:r>
              <a:rPr lang="es-ES" dirty="0"/>
              <a:t> can </a:t>
            </a:r>
            <a:r>
              <a:rPr lang="es-ES" dirty="0" err="1"/>
              <a:t>see</a:t>
            </a:r>
            <a:r>
              <a:rPr lang="es-ES" dirty="0"/>
              <a:t>, </a:t>
            </a:r>
          </a:p>
          <a:p>
            <a:pPr algn="just"/>
            <a:endParaRPr lang="es-ES" dirty="0"/>
          </a:p>
          <a:p>
            <a:pPr marL="571500" indent="-571500">
              <a:buFont typeface="Wingdings" panose="05000000000000000000" pitchFamily="2" charset="2"/>
              <a:buChar char="Ø"/>
            </a:pPr>
            <a:r>
              <a:rPr lang="es-ES" dirty="0" err="1"/>
              <a:t>you</a:t>
            </a:r>
            <a:r>
              <a:rPr lang="es-ES" dirty="0"/>
              <a:t> </a:t>
            </a:r>
            <a:r>
              <a:rPr lang="es-ES" dirty="0" err="1"/>
              <a:t>will</a:t>
            </a:r>
            <a:r>
              <a:rPr lang="es-ES" dirty="0"/>
              <a:t> </a:t>
            </a:r>
            <a:r>
              <a:rPr lang="es-ES" dirty="0" err="1"/>
              <a:t>need</a:t>
            </a:r>
            <a:r>
              <a:rPr lang="es-ES" dirty="0"/>
              <a:t> </a:t>
            </a:r>
            <a:r>
              <a:rPr lang="es-ES" dirty="0" err="1"/>
              <a:t>detailed</a:t>
            </a:r>
            <a:r>
              <a:rPr lang="es-ES" dirty="0"/>
              <a:t> </a:t>
            </a:r>
            <a:r>
              <a:rPr lang="es-ES" dirty="0" err="1"/>
              <a:t>information</a:t>
            </a:r>
            <a:r>
              <a:rPr lang="es-ES" dirty="0"/>
              <a:t> </a:t>
            </a:r>
            <a:r>
              <a:rPr lang="es-ES" dirty="0" err="1"/>
              <a:t>about</a:t>
            </a:r>
            <a:r>
              <a:rPr lang="es-ES" dirty="0"/>
              <a:t> </a:t>
            </a:r>
            <a:r>
              <a:rPr lang="es-ES" dirty="0" err="1"/>
              <a:t>your</a:t>
            </a:r>
            <a:r>
              <a:rPr lang="es-ES" dirty="0"/>
              <a:t> </a:t>
            </a:r>
            <a:r>
              <a:rPr lang="es-ES" dirty="0" err="1"/>
              <a:t>sources</a:t>
            </a:r>
            <a:r>
              <a:rPr lang="es-ES" dirty="0"/>
              <a:t> in </a:t>
            </a:r>
            <a:r>
              <a:rPr lang="es-ES" dirty="0" err="1"/>
              <a:t>order</a:t>
            </a:r>
            <a:r>
              <a:rPr lang="es-ES" dirty="0"/>
              <a:t> to compile </a:t>
            </a:r>
            <a:r>
              <a:rPr lang="es-ES" dirty="0" err="1"/>
              <a:t>the</a:t>
            </a:r>
            <a:r>
              <a:rPr lang="es-ES" dirty="0"/>
              <a:t> </a:t>
            </a:r>
            <a:r>
              <a:rPr lang="es-ES" dirty="0" err="1"/>
              <a:t>reference</a:t>
            </a:r>
            <a:r>
              <a:rPr lang="es-ES" dirty="0"/>
              <a:t> </a:t>
            </a:r>
            <a:r>
              <a:rPr lang="es-ES" dirty="0" err="1"/>
              <a:t>list</a:t>
            </a:r>
            <a:r>
              <a:rPr lang="es-ES" dirty="0"/>
              <a:t>….</a:t>
            </a:r>
          </a:p>
          <a:p>
            <a:endParaRPr lang="es-ES" dirty="0"/>
          </a:p>
          <a:p>
            <a:pPr marL="571500" indent="-571500">
              <a:buFont typeface="Wingdings" panose="05000000000000000000" pitchFamily="2" charset="2"/>
              <a:buChar char="Ø"/>
            </a:pPr>
            <a:r>
              <a:rPr lang="es-ES" dirty="0"/>
              <a:t>so </a:t>
            </a:r>
            <a:r>
              <a:rPr lang="es-ES" dirty="0" err="1"/>
              <a:t>it</a:t>
            </a:r>
            <a:r>
              <a:rPr lang="es-ES" dirty="0"/>
              <a:t> </a:t>
            </a:r>
            <a:r>
              <a:rPr lang="es-ES" dirty="0" err="1"/>
              <a:t>is</a:t>
            </a:r>
            <a:r>
              <a:rPr lang="es-ES" dirty="0"/>
              <a:t> </a:t>
            </a:r>
            <a:r>
              <a:rPr lang="es-ES" dirty="0" err="1"/>
              <a:t>very</a:t>
            </a:r>
            <a:r>
              <a:rPr lang="es-ES" dirty="0"/>
              <a:t> </a:t>
            </a:r>
            <a:r>
              <a:rPr lang="es-ES" dirty="0" err="1"/>
              <a:t>important</a:t>
            </a:r>
            <a:r>
              <a:rPr lang="es-ES" dirty="0"/>
              <a:t> </a:t>
            </a:r>
            <a:r>
              <a:rPr lang="es-ES" dirty="0" err="1"/>
              <a:t>that</a:t>
            </a:r>
            <a:r>
              <a:rPr lang="es-ES" dirty="0"/>
              <a:t> </a:t>
            </a:r>
            <a:r>
              <a:rPr lang="es-ES" dirty="0" err="1"/>
              <a:t>you</a:t>
            </a:r>
            <a:r>
              <a:rPr lang="es-ES" dirty="0"/>
              <a:t> </a:t>
            </a:r>
            <a:r>
              <a:rPr lang="es-ES" b="1" dirty="0" err="1"/>
              <a:t>take</a:t>
            </a:r>
            <a:r>
              <a:rPr lang="es-ES" b="1" dirty="0"/>
              <a:t> note of </a:t>
            </a:r>
            <a:r>
              <a:rPr lang="es-ES" b="1" dirty="0" err="1"/>
              <a:t>these</a:t>
            </a:r>
            <a:r>
              <a:rPr lang="es-ES" b="1" dirty="0"/>
              <a:t> </a:t>
            </a:r>
            <a:r>
              <a:rPr lang="es-ES" b="1" dirty="0" err="1"/>
              <a:t>details</a:t>
            </a:r>
            <a:r>
              <a:rPr lang="es-ES" b="1" dirty="0"/>
              <a:t> as </a:t>
            </a:r>
            <a:r>
              <a:rPr lang="es-ES" b="1" dirty="0" err="1"/>
              <a:t>you</a:t>
            </a:r>
            <a:r>
              <a:rPr lang="es-ES" b="1" dirty="0"/>
              <a:t> use </a:t>
            </a:r>
            <a:r>
              <a:rPr lang="es-ES" b="1" dirty="0" err="1"/>
              <a:t>the</a:t>
            </a:r>
            <a:r>
              <a:rPr lang="es-ES" b="1" dirty="0"/>
              <a:t> </a:t>
            </a:r>
            <a:r>
              <a:rPr lang="es-ES" b="1" dirty="0" err="1"/>
              <a:t>sources</a:t>
            </a:r>
            <a:r>
              <a:rPr lang="es-ES" b="1" dirty="0"/>
              <a:t> </a:t>
            </a:r>
            <a:r>
              <a:rPr lang="es-ES" dirty="0"/>
              <a:t>(</a:t>
            </a:r>
            <a:r>
              <a:rPr lang="es-ES" dirty="0" err="1"/>
              <a:t>instead</a:t>
            </a:r>
            <a:r>
              <a:rPr lang="es-ES" dirty="0"/>
              <a:t> of </a:t>
            </a:r>
            <a:r>
              <a:rPr lang="es-ES" dirty="0" err="1"/>
              <a:t>trying</a:t>
            </a:r>
            <a:r>
              <a:rPr lang="es-ES" dirty="0"/>
              <a:t> to </a:t>
            </a:r>
            <a:r>
              <a:rPr lang="es-ES" dirty="0" err="1"/>
              <a:t>find</a:t>
            </a:r>
            <a:r>
              <a:rPr lang="es-ES" dirty="0"/>
              <a:t> </a:t>
            </a:r>
            <a:r>
              <a:rPr lang="es-ES" dirty="0" err="1"/>
              <a:t>this</a:t>
            </a:r>
            <a:r>
              <a:rPr lang="es-ES" dirty="0"/>
              <a:t> </a:t>
            </a:r>
            <a:r>
              <a:rPr lang="es-ES" dirty="0" err="1"/>
              <a:t>information</a:t>
            </a:r>
            <a:r>
              <a:rPr lang="es-ES" dirty="0"/>
              <a:t> </a:t>
            </a:r>
            <a:r>
              <a:rPr lang="es-ES" dirty="0" err="1"/>
              <a:t>when</a:t>
            </a:r>
            <a:r>
              <a:rPr lang="es-ES" dirty="0"/>
              <a:t> </a:t>
            </a:r>
            <a:r>
              <a:rPr lang="es-ES" dirty="0" err="1"/>
              <a:t>you</a:t>
            </a:r>
            <a:r>
              <a:rPr lang="es-ES" dirty="0"/>
              <a:t> </a:t>
            </a:r>
            <a:r>
              <a:rPr lang="es-ES" dirty="0" err="1"/>
              <a:t>have</a:t>
            </a:r>
            <a:r>
              <a:rPr lang="es-ES" dirty="0"/>
              <a:t> </a:t>
            </a:r>
            <a:r>
              <a:rPr lang="es-ES" dirty="0" err="1"/>
              <a:t>finished</a:t>
            </a:r>
            <a:r>
              <a:rPr lang="es-ES" dirty="0"/>
              <a:t> </a:t>
            </a:r>
            <a:r>
              <a:rPr lang="es-ES" dirty="0" err="1"/>
              <a:t>your</a:t>
            </a:r>
            <a:r>
              <a:rPr lang="es-ES" dirty="0"/>
              <a:t> </a:t>
            </a:r>
            <a:r>
              <a:rPr lang="es-ES" dirty="0" err="1"/>
              <a:t>essay</a:t>
            </a:r>
            <a:r>
              <a:rPr lang="es-ES" dirty="0"/>
              <a:t>/</a:t>
            </a:r>
            <a:r>
              <a:rPr lang="es-ES" dirty="0" err="1"/>
              <a:t>report</a:t>
            </a:r>
            <a:r>
              <a:rPr lang="es-ES" dirty="0"/>
              <a:t>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643142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196752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Sometimes the basic “formula” for a reference will vary slightly, depending for example on the type of source you have used (website, article, etc.).</a:t>
            </a:r>
          </a:p>
          <a:p>
            <a:pPr algn="just"/>
            <a:endParaRPr lang="en-GB" dirty="0"/>
          </a:p>
          <a:p>
            <a:pPr marL="0" indent="0">
              <a:buNone/>
            </a:pPr>
            <a:r>
              <a:rPr lang="en-GB" dirty="0"/>
              <a:t>Let’s have a look at some variations….</a:t>
            </a:r>
          </a:p>
          <a:p>
            <a:pPr algn="just"/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700045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67827" y="692696"/>
            <a:ext cx="7808345" cy="475252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19740854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404664"/>
            <a:ext cx="8860470" cy="50815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114900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4836" t="20955" r="22076" b="20208"/>
          <a:stretch/>
        </p:blipFill>
        <p:spPr>
          <a:xfrm>
            <a:off x="181760" y="764704"/>
            <a:ext cx="8780479" cy="460615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37974196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09181" y="548680"/>
            <a:ext cx="8525638" cy="488184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11877910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92080" y="404664"/>
            <a:ext cx="7959840" cy="475790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TextBox 2"/>
          <p:cNvSpPr txBox="1"/>
          <p:nvPr/>
        </p:nvSpPr>
        <p:spPr>
          <a:xfrm>
            <a:off x="2987824" y="1914925"/>
            <a:ext cx="2664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“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355976" y="2284257"/>
            <a:ext cx="2616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3117255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17281" y="116632"/>
            <a:ext cx="8309438" cy="537253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50476820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Remember to: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579296" cy="3917032"/>
          </a:xfrm>
        </p:spPr>
        <p:txBody>
          <a:bodyPr>
            <a:normAutofit/>
          </a:bodyPr>
          <a:lstStyle/>
          <a:p>
            <a:pPr marL="571500" indent="-571500">
              <a:buFont typeface="Wingdings" panose="05000000000000000000" pitchFamily="2" charset="2"/>
              <a:buChar char="Ø"/>
            </a:pPr>
            <a:r>
              <a:rPr lang="es-ES" b="1" dirty="0" err="1"/>
              <a:t>collect</a:t>
            </a:r>
            <a:r>
              <a:rPr lang="es-ES" dirty="0"/>
              <a:t> </a:t>
            </a:r>
            <a:r>
              <a:rPr lang="es-ES" b="1" dirty="0" err="1"/>
              <a:t>information</a:t>
            </a:r>
            <a:r>
              <a:rPr lang="es-ES" b="1" dirty="0"/>
              <a:t> </a:t>
            </a:r>
            <a:r>
              <a:rPr lang="es-ES" dirty="0" err="1"/>
              <a:t>about</a:t>
            </a:r>
            <a:r>
              <a:rPr lang="es-ES" dirty="0"/>
              <a:t> </a:t>
            </a:r>
            <a:r>
              <a:rPr lang="es-ES" dirty="0" err="1"/>
              <a:t>the</a:t>
            </a:r>
            <a:r>
              <a:rPr lang="es-ES" dirty="0"/>
              <a:t> </a:t>
            </a:r>
            <a:r>
              <a:rPr lang="es-ES" dirty="0" err="1"/>
              <a:t>sources</a:t>
            </a:r>
            <a:r>
              <a:rPr lang="es-ES" dirty="0"/>
              <a:t> </a:t>
            </a:r>
            <a:r>
              <a:rPr lang="es-ES" b="1" dirty="0"/>
              <a:t>as</a:t>
            </a:r>
            <a:r>
              <a:rPr lang="es-ES" dirty="0"/>
              <a:t> </a:t>
            </a:r>
            <a:r>
              <a:rPr lang="es-ES" dirty="0" err="1"/>
              <a:t>you</a:t>
            </a:r>
            <a:r>
              <a:rPr lang="es-ES" dirty="0"/>
              <a:t> use </a:t>
            </a:r>
            <a:r>
              <a:rPr lang="es-ES" dirty="0" err="1"/>
              <a:t>them</a:t>
            </a:r>
            <a:endParaRPr lang="es-ES" dirty="0"/>
          </a:p>
          <a:p>
            <a:endParaRPr lang="en-GB" dirty="0"/>
          </a:p>
          <a:p>
            <a:pPr marL="571500" indent="-571500">
              <a:buFont typeface="Wingdings" panose="05000000000000000000" pitchFamily="2" charset="2"/>
              <a:buChar char="Ø"/>
            </a:pPr>
            <a:r>
              <a:rPr lang="es-ES" dirty="0" err="1"/>
              <a:t>make</a:t>
            </a:r>
            <a:r>
              <a:rPr lang="es-ES" dirty="0"/>
              <a:t> </a:t>
            </a:r>
            <a:r>
              <a:rPr lang="es-ES" dirty="0" err="1"/>
              <a:t>sure</a:t>
            </a:r>
            <a:r>
              <a:rPr lang="es-ES" dirty="0"/>
              <a:t> </a:t>
            </a:r>
            <a:r>
              <a:rPr lang="es-ES" dirty="0" err="1"/>
              <a:t>all</a:t>
            </a:r>
            <a:r>
              <a:rPr lang="es-ES" dirty="0"/>
              <a:t> </a:t>
            </a:r>
            <a:r>
              <a:rPr lang="es-ES" dirty="0" err="1"/>
              <a:t>citations</a:t>
            </a:r>
            <a:r>
              <a:rPr lang="es-ES" b="1" dirty="0"/>
              <a:t> </a:t>
            </a:r>
            <a:r>
              <a:rPr lang="es-ES" dirty="0" err="1"/>
              <a:t>have</a:t>
            </a:r>
            <a:r>
              <a:rPr lang="es-ES" dirty="0"/>
              <a:t> a </a:t>
            </a:r>
            <a:r>
              <a:rPr lang="es-ES" b="1" dirty="0" err="1"/>
              <a:t>corresponding</a:t>
            </a:r>
            <a:r>
              <a:rPr lang="es-ES" b="1" dirty="0"/>
              <a:t> </a:t>
            </a:r>
            <a:r>
              <a:rPr lang="es-ES" b="1" dirty="0" err="1"/>
              <a:t>reference</a:t>
            </a:r>
            <a:r>
              <a:rPr lang="es-ES" b="1" dirty="0"/>
              <a:t> </a:t>
            </a:r>
            <a:r>
              <a:rPr lang="es-ES" dirty="0"/>
              <a:t>in </a:t>
            </a:r>
            <a:r>
              <a:rPr lang="es-ES" dirty="0" err="1"/>
              <a:t>the</a:t>
            </a:r>
            <a:r>
              <a:rPr lang="es-ES" dirty="0"/>
              <a:t> </a:t>
            </a:r>
            <a:r>
              <a:rPr lang="es-ES" dirty="0" err="1"/>
              <a:t>reference</a:t>
            </a:r>
            <a:r>
              <a:rPr lang="es-ES" dirty="0"/>
              <a:t> </a:t>
            </a:r>
            <a:r>
              <a:rPr lang="es-ES" dirty="0" err="1"/>
              <a:t>list</a:t>
            </a:r>
            <a:endParaRPr lang="es-ES" dirty="0"/>
          </a:p>
          <a:p>
            <a:pPr marL="571500" indent="-571500">
              <a:buFont typeface="Wingdings" panose="05000000000000000000" pitchFamily="2" charset="2"/>
              <a:buChar char="Ø"/>
            </a:pPr>
            <a:endParaRPr lang="es-ES" dirty="0"/>
          </a:p>
          <a:p>
            <a:pPr marL="571500" indent="-571500">
              <a:buFont typeface="Wingdings" panose="05000000000000000000" pitchFamily="2" charset="2"/>
              <a:buChar char="Ø"/>
            </a:pPr>
            <a:r>
              <a:rPr lang="es-ES" dirty="0" err="1"/>
              <a:t>write</a:t>
            </a:r>
            <a:r>
              <a:rPr lang="es-ES" dirty="0"/>
              <a:t> </a:t>
            </a:r>
            <a:r>
              <a:rPr lang="es-ES" dirty="0" err="1"/>
              <a:t>your</a:t>
            </a:r>
            <a:r>
              <a:rPr lang="es-ES" dirty="0"/>
              <a:t> </a:t>
            </a:r>
            <a:r>
              <a:rPr lang="es-ES" dirty="0" err="1"/>
              <a:t>references</a:t>
            </a:r>
            <a:r>
              <a:rPr lang="es-ES" dirty="0"/>
              <a:t> in </a:t>
            </a:r>
            <a:r>
              <a:rPr lang="es-ES" b="1" dirty="0" err="1"/>
              <a:t>alphabetical</a:t>
            </a:r>
            <a:r>
              <a:rPr lang="es-ES" dirty="0"/>
              <a:t> </a:t>
            </a:r>
            <a:r>
              <a:rPr lang="es-ES" dirty="0" err="1"/>
              <a:t>order</a:t>
            </a:r>
            <a:r>
              <a:rPr lang="es-ES" dirty="0"/>
              <a:t> </a:t>
            </a:r>
            <a:r>
              <a:rPr lang="es-ES" dirty="0" err="1"/>
              <a:t>by</a:t>
            </a:r>
            <a:r>
              <a:rPr lang="es-ES" dirty="0"/>
              <a:t> </a:t>
            </a:r>
            <a:r>
              <a:rPr lang="es-ES" dirty="0" err="1"/>
              <a:t>author</a:t>
            </a:r>
            <a:r>
              <a:rPr lang="es-ES" dirty="0"/>
              <a:t> </a:t>
            </a:r>
            <a:r>
              <a:rPr lang="es-ES" dirty="0" err="1"/>
              <a:t>surname</a:t>
            </a:r>
            <a:endParaRPr lang="es-E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498637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548680"/>
            <a:ext cx="8229600" cy="1143000"/>
          </a:xfrm>
        </p:spPr>
        <p:txBody>
          <a:bodyPr/>
          <a:lstStyle/>
          <a:p>
            <a:r>
              <a:rPr lang="en-GB" dirty="0"/>
              <a:t>Any questions?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sz="2800" dirty="0"/>
              <a:t>There is no assignment to do at home this week, but we will have an in-class test on Harvard referencing after </a:t>
            </a:r>
            <a:r>
              <a:rPr lang="en-GB" sz="2800"/>
              <a:t>the break.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17465776"/>
      </p:ext>
    </p:extLst>
  </p:cSld>
  <p:clrMapOvr>
    <a:masterClrMapping/>
  </p:clrMapOvr>
</p:sld>
</file>

<file path=ppt/theme/theme1.xml><?xml version="1.0" encoding="utf-8"?>
<a:theme xmlns:a="http://schemas.openxmlformats.org/drawingml/2006/main" name="Theme1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" id="{E587D3B0-61D3-48E1-9596-B3BD58B38C39}" vid="{E5CD4A3E-B5FB-4854-95DD-47572E89C563}"/>
    </a:ext>
  </a:extLst>
</a:theme>
</file>

<file path=ppt/theme/theme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Sub 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Sub 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BDCF9ABB-9528-409E-A13D-EBE9E1E9DF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211f9404-bca0-4bcf-9c1d-965ccb6f8d2d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Theme1</Template>
  <TotalTime>0</TotalTime>
  <Words>1157</Words>
  <Application>Microsoft Office PowerPoint</Application>
  <PresentationFormat>On-screen Show (4:3)</PresentationFormat>
  <Paragraphs>109</Paragraphs>
  <Slides>32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16</vt:i4>
      </vt:variant>
      <vt:variant>
        <vt:lpstr>Slide Titles</vt:lpstr>
      </vt:variant>
      <vt:variant>
        <vt:i4>32</vt:i4>
      </vt:variant>
    </vt:vector>
  </HeadingPairs>
  <TitlesOfParts>
    <vt:vector size="52" baseType="lpstr">
      <vt:lpstr>Arial</vt:lpstr>
      <vt:lpstr>Calibri</vt:lpstr>
      <vt:lpstr>Calibri Light</vt:lpstr>
      <vt:lpstr>Wingdings</vt:lpstr>
      <vt:lpstr>Theme1</vt:lpstr>
      <vt:lpstr>Title Slide 1</vt:lpstr>
      <vt:lpstr>Title Slide 2</vt:lpstr>
      <vt:lpstr>Title Slide 3</vt:lpstr>
      <vt:lpstr>Title Slide 4</vt:lpstr>
      <vt:lpstr>Sub Title 1</vt:lpstr>
      <vt:lpstr>Sub Title 2</vt:lpstr>
      <vt:lpstr>Sub Title 3</vt:lpstr>
      <vt:lpstr>Sub Title 4</vt:lpstr>
      <vt:lpstr>Text 1</vt:lpstr>
      <vt:lpstr>Text 2</vt:lpstr>
      <vt:lpstr>Text 3</vt:lpstr>
      <vt:lpstr>Text 4</vt:lpstr>
      <vt:lpstr>Text Break / Info Slide 1</vt:lpstr>
      <vt:lpstr>Text Break Info Slide 2</vt:lpstr>
      <vt:lpstr>UWTSD Logo Only_Image Bkgrnd</vt:lpstr>
      <vt:lpstr>PowerPoint Presentation</vt:lpstr>
      <vt:lpstr>Why do you need to reference correctly?</vt:lpstr>
      <vt:lpstr>      Part One     Citations     Harvard System of Referencing </vt:lpstr>
      <vt:lpstr>Citations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Part Two</vt:lpstr>
      <vt:lpstr>PowerPoint Presentation</vt:lpstr>
      <vt:lpstr>PowerPoint Presentation</vt:lpstr>
      <vt:lpstr>PowerPoint Presentation</vt:lpstr>
      <vt:lpstr>In the reference list you will normally include: 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Remember to:</vt:lpstr>
      <vt:lpstr>Any questions?      There is no assignment to do at home this week, but we will have an in-class test on Harvard referencing after the break.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UWTSD IHM Business Skills Week 4 Referencing</dc:title>
  <dc:creator>Swanson, Mike</dc:creator>
  <cp:lastModifiedBy>Helen Evans (Institute of Management and Health)</cp:lastModifiedBy>
  <cp:revision>23</cp:revision>
  <cp:lastPrinted>2020-09-16T11:34:26Z</cp:lastPrinted>
  <dcterms:created xsi:type="dcterms:W3CDTF">2015-04-14T15:21:28Z</dcterms:created>
  <dcterms:modified xsi:type="dcterms:W3CDTF">2021-10-08T11:40:52Z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