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D201F-504D-75F3-D546-A252826B5C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8D2122-0AE5-332B-D75F-6469F6F37E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6E46904-BDF4-0D59-72C5-22C61794EEF7}"/>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5" name="Footer Placeholder 4">
            <a:extLst>
              <a:ext uri="{FF2B5EF4-FFF2-40B4-BE49-F238E27FC236}">
                <a16:creationId xmlns:a16="http://schemas.microsoft.com/office/drawing/2014/main" id="{7100C1B9-BB34-C61D-B1C3-46A7582A0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050B3-59F3-DD39-7000-24BE95C51334}"/>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3430972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2205B-FC34-BE79-0082-714F6BFEB3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26867-D856-EF71-7CC2-CCBEBC848C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C950CE-64EA-91ED-D402-261B11634348}"/>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5" name="Footer Placeholder 4">
            <a:extLst>
              <a:ext uri="{FF2B5EF4-FFF2-40B4-BE49-F238E27FC236}">
                <a16:creationId xmlns:a16="http://schemas.microsoft.com/office/drawing/2014/main" id="{EBC3C1C7-46BC-88BB-6C1E-4C6C533EB6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56FE84-6524-8191-B794-8AC4DCE118C6}"/>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1175649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45CFA-99E4-0441-98F1-CE5EB9D084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355E2A-4655-B1CD-7F94-D84C523BD8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212876-6158-C500-BA1F-0B0E50B622EF}"/>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5" name="Footer Placeholder 4">
            <a:extLst>
              <a:ext uri="{FF2B5EF4-FFF2-40B4-BE49-F238E27FC236}">
                <a16:creationId xmlns:a16="http://schemas.microsoft.com/office/drawing/2014/main" id="{85B73387-C91A-8435-746A-BFC6AC8227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0C7982-85DB-97E8-047B-EC612EAD2F68}"/>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83552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8D01D-2934-3086-B16B-301D3EED0A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AFA119-2AEA-44D7-8688-D9BC80CAD1D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5E0474D-1918-70AB-F6C3-F512ED8EA5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0013B0C-5E50-BA85-DB0A-0E48865BB32A}"/>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6" name="Footer Placeholder 5">
            <a:extLst>
              <a:ext uri="{FF2B5EF4-FFF2-40B4-BE49-F238E27FC236}">
                <a16:creationId xmlns:a16="http://schemas.microsoft.com/office/drawing/2014/main" id="{70E2477D-415E-6B19-8CD9-59BD460B29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9AC02F-5447-FF26-26E4-3B0BDF1EE6F0}"/>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4118667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030-555A-4EFC-B802-1962D9550C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0331E2-C415-46F9-3DAF-3B68102414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F3C6B8-309F-94CC-6401-DF44B63BB96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F37BEA-398D-36A4-D0E0-8781BCE522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7A4C67-D708-0B83-830C-D0E82740AF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5545E6-B388-C201-83C6-F2A4B4336572}"/>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8" name="Footer Placeholder 7">
            <a:extLst>
              <a:ext uri="{FF2B5EF4-FFF2-40B4-BE49-F238E27FC236}">
                <a16:creationId xmlns:a16="http://schemas.microsoft.com/office/drawing/2014/main" id="{BC354524-428B-5F2E-0E6C-CC2EDBCDC7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F08ACF-0E37-21AA-A6FD-B766205174DA}"/>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1765393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B5577-22FC-4F4C-AEAE-F24DE3A1ED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DE9D619-C57E-6534-D546-9EDAB2CECAB9}"/>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4" name="Footer Placeholder 3">
            <a:extLst>
              <a:ext uri="{FF2B5EF4-FFF2-40B4-BE49-F238E27FC236}">
                <a16:creationId xmlns:a16="http://schemas.microsoft.com/office/drawing/2014/main" id="{6E83426C-715F-8535-BB11-DB0683F292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2007BF-308A-D85F-398D-28771D09B0D5}"/>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2823251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99FFD6-5C8D-0210-D1B9-DD0DA90870F0}"/>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3" name="Footer Placeholder 2">
            <a:extLst>
              <a:ext uri="{FF2B5EF4-FFF2-40B4-BE49-F238E27FC236}">
                <a16:creationId xmlns:a16="http://schemas.microsoft.com/office/drawing/2014/main" id="{A5AF0E12-1E87-BEE7-62A1-8C5B654162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A1FF2D-CA1A-6161-F086-3078FDFA8E31}"/>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984831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A61ED-0774-3952-2DE9-43988EBE02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87C3F29-9BE1-3DC2-DB98-5C9F1E3A97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728CA2F-8AC3-C68D-913D-FF9B1B76F2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9ADC6B-ABB9-9BB0-C68E-FEBAFD679B12}"/>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6" name="Footer Placeholder 5">
            <a:extLst>
              <a:ext uri="{FF2B5EF4-FFF2-40B4-BE49-F238E27FC236}">
                <a16:creationId xmlns:a16="http://schemas.microsoft.com/office/drawing/2014/main" id="{DB7E9253-2387-01FF-B2FE-F650AB1037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CF3C54-7E2B-D057-FDC4-731C4993B8ED}"/>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156562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B918-44D0-9640-6305-22522C9B44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878990-9B05-116A-0ACA-1C6E36BBDF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4BC986-6DAF-3B47-C103-F10639A384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8F8A11-0B2E-A6F4-7D44-20B441B80933}"/>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6" name="Footer Placeholder 5">
            <a:extLst>
              <a:ext uri="{FF2B5EF4-FFF2-40B4-BE49-F238E27FC236}">
                <a16:creationId xmlns:a16="http://schemas.microsoft.com/office/drawing/2014/main" id="{6FE2BF10-7E35-464F-2EFC-5E70E0E47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50178B-1685-CBBF-6049-9EFDB8324F81}"/>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2581939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718A-21AA-9780-2B4D-987371027AD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8AA27A-6552-A70B-4827-062DABA4CF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9525C-7875-5CC8-A829-D5701DD17EBA}"/>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5" name="Footer Placeholder 4">
            <a:extLst>
              <a:ext uri="{FF2B5EF4-FFF2-40B4-BE49-F238E27FC236}">
                <a16:creationId xmlns:a16="http://schemas.microsoft.com/office/drawing/2014/main" id="{86E486B5-7F3D-25BF-0B8B-E587D997AA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9C3EE8-5EEB-707B-EA68-FC0781C09BC9}"/>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2284725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F068DE-93B7-B8B7-A85C-8253AAF24C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79BD4B-4346-E319-C562-EC7D374A37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37DB6-92BC-BF04-8BD0-83C0BEB6CBA0}"/>
              </a:ext>
            </a:extLst>
          </p:cNvPr>
          <p:cNvSpPr>
            <a:spLocks noGrp="1"/>
          </p:cNvSpPr>
          <p:nvPr>
            <p:ph type="dt" sz="half" idx="10"/>
          </p:nvPr>
        </p:nvSpPr>
        <p:spPr/>
        <p:txBody>
          <a:bodyPr/>
          <a:lstStyle/>
          <a:p>
            <a:fld id="{42A71557-DBE0-4DE5-B105-F02B9637BD49}" type="datetimeFigureOut">
              <a:rPr lang="en-GB" smtClean="0"/>
              <a:t>26/01/2023</a:t>
            </a:fld>
            <a:endParaRPr lang="en-GB"/>
          </a:p>
        </p:txBody>
      </p:sp>
      <p:sp>
        <p:nvSpPr>
          <p:cNvPr id="5" name="Footer Placeholder 4">
            <a:extLst>
              <a:ext uri="{FF2B5EF4-FFF2-40B4-BE49-F238E27FC236}">
                <a16:creationId xmlns:a16="http://schemas.microsoft.com/office/drawing/2014/main" id="{4849F79B-AF4F-6AE6-5EC2-C89BBFC294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942061-B1C0-3E8E-B3EE-6AF6AA1FDA03}"/>
              </a:ext>
            </a:extLst>
          </p:cNvPr>
          <p:cNvSpPr>
            <a:spLocks noGrp="1"/>
          </p:cNvSpPr>
          <p:nvPr>
            <p:ph type="sldNum" sz="quarter" idx="12"/>
          </p:nvPr>
        </p:nvSpPr>
        <p:spPr/>
        <p:txBody>
          <a:bodyPr/>
          <a:lstStyle/>
          <a:p>
            <a:fld id="{6170AA87-170F-483E-A29E-0AB28E24B62D}" type="slidenum">
              <a:rPr lang="en-GB" smtClean="0"/>
              <a:t>‹#›</a:t>
            </a:fld>
            <a:endParaRPr lang="en-GB"/>
          </a:p>
        </p:txBody>
      </p:sp>
    </p:spTree>
    <p:extLst>
      <p:ext uri="{BB962C8B-B14F-4D97-AF65-F5344CB8AC3E}">
        <p14:creationId xmlns:p14="http://schemas.microsoft.com/office/powerpoint/2010/main" val="1325149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46004D-DE3C-0786-58CD-DDF0AD0908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4F662A-B469-BE2A-EDFF-8C9A72BEE3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E9FBE0-757B-5665-547E-CE9B72C86A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A71557-DBE0-4DE5-B105-F02B9637BD49}" type="datetimeFigureOut">
              <a:rPr lang="en-GB" smtClean="0"/>
              <a:t>26/01/2023</a:t>
            </a:fld>
            <a:endParaRPr lang="en-GB"/>
          </a:p>
        </p:txBody>
      </p:sp>
      <p:sp>
        <p:nvSpPr>
          <p:cNvPr id="5" name="Footer Placeholder 4">
            <a:extLst>
              <a:ext uri="{FF2B5EF4-FFF2-40B4-BE49-F238E27FC236}">
                <a16:creationId xmlns:a16="http://schemas.microsoft.com/office/drawing/2014/main" id="{CBF3D97D-99E1-E6B3-57D9-3CC2FB5165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9DAD4A4-3000-915D-2290-908E39F432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70AA87-170F-483E-A29E-0AB28E24B62D}" type="slidenum">
              <a:rPr lang="en-GB" smtClean="0"/>
              <a:t>‹#›</a:t>
            </a:fld>
            <a:endParaRPr lang="en-GB"/>
          </a:p>
        </p:txBody>
      </p:sp>
    </p:spTree>
    <p:extLst>
      <p:ext uri="{BB962C8B-B14F-4D97-AF65-F5344CB8AC3E}">
        <p14:creationId xmlns:p14="http://schemas.microsoft.com/office/powerpoint/2010/main" val="38474491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file:///C:\Users\alina.culea\Downloads\10.1108\978-1-83867-175-420211009" TargetMode="External"/><Relationship Id="rId3" Type="http://schemas.openxmlformats.org/officeDocument/2006/relationships/hyperlink" Target="https://www.statista.com/statistics/183585/instagram-number-of-global-users/" TargetMode="External"/><Relationship Id="rId7" Type="http://schemas.openxmlformats.org/officeDocument/2006/relationships/hyperlink" Target="file:///C:\Users\alina.culea\Downloads\10.1016\j.teler.2022.100007" TargetMode="Externa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hyperlink" Target="file:///C:\Users\alina.culea\Downloads\10.1080\13216597.2021.1921009" TargetMode="External"/><Relationship Id="rId5" Type="http://schemas.openxmlformats.org/officeDocument/2006/relationships/hyperlink" Target="file:///C:\Users\alina.culea\Downloads\10.3389\fpsyg.2021.791567" TargetMode="External"/><Relationship Id="rId4" Type="http://schemas.openxmlformats.org/officeDocument/2006/relationships/hyperlink" Target="https://www.statista.com/statistics/1324427/instagram-brand-value/#:~:text=In%202022%2C%20brand%20value%20o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ical user interface, application&#10;&#10;Description automatically generated">
            <a:extLst>
              <a:ext uri="{FF2B5EF4-FFF2-40B4-BE49-F238E27FC236}">
                <a16:creationId xmlns:a16="http://schemas.microsoft.com/office/drawing/2014/main" id="{53FFB493-7216-EBDB-DB2A-9D2AD256C3C8}"/>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l="6963" r="-3" b="-3"/>
          <a:stretch/>
        </p:blipFill>
        <p:spPr>
          <a:xfrm>
            <a:off x="20" y="-22"/>
            <a:ext cx="12191980" cy="6857990"/>
          </a:xfrm>
          <a:prstGeom prst="rect">
            <a:avLst/>
          </a:prstGeom>
        </p:spPr>
      </p:pic>
      <p:sp>
        <p:nvSpPr>
          <p:cNvPr id="47" name="Rectangle 46">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2EBD35A8-98DC-2415-9B4C-8BCB2B59101C}"/>
              </a:ext>
            </a:extLst>
          </p:cNvPr>
          <p:cNvSpPr>
            <a:spLocks noGrp="1"/>
          </p:cNvSpPr>
          <p:nvPr>
            <p:ph type="ctrTitle"/>
          </p:nvPr>
        </p:nvSpPr>
        <p:spPr>
          <a:xfrm>
            <a:off x="969264" y="5154168"/>
            <a:ext cx="6973204" cy="1261872"/>
          </a:xfrm>
        </p:spPr>
        <p:txBody>
          <a:bodyPr anchor="ctr">
            <a:normAutofit/>
          </a:bodyPr>
          <a:lstStyle/>
          <a:p>
            <a:pPr algn="l"/>
            <a:r>
              <a:rPr lang="en-GB" sz="4800" b="1">
                <a:solidFill>
                  <a:schemeClr val="tx1">
                    <a:lumMod val="85000"/>
                    <a:lumOff val="15000"/>
                  </a:schemeClr>
                </a:solidFill>
                <a:latin typeface="Berlin Sans FB Demi" panose="020E0802020502020306" pitchFamily="34" charset="0"/>
              </a:rPr>
              <a:t>Instagram Changes</a:t>
            </a:r>
          </a:p>
        </p:txBody>
      </p:sp>
      <p:sp>
        <p:nvSpPr>
          <p:cNvPr id="3" name="Subtitle 2">
            <a:extLst>
              <a:ext uri="{FF2B5EF4-FFF2-40B4-BE49-F238E27FC236}">
                <a16:creationId xmlns:a16="http://schemas.microsoft.com/office/drawing/2014/main" id="{0F926434-CBC9-9C29-2FF0-C7C0CCCA9DCB}"/>
              </a:ext>
            </a:extLst>
          </p:cNvPr>
          <p:cNvSpPr>
            <a:spLocks noGrp="1"/>
          </p:cNvSpPr>
          <p:nvPr>
            <p:ph type="subTitle" idx="1"/>
          </p:nvPr>
        </p:nvSpPr>
        <p:spPr>
          <a:xfrm>
            <a:off x="8458200" y="5154168"/>
            <a:ext cx="2892986" cy="1261872"/>
          </a:xfrm>
        </p:spPr>
        <p:txBody>
          <a:bodyPr anchor="ctr">
            <a:normAutofit/>
          </a:bodyPr>
          <a:lstStyle/>
          <a:p>
            <a:r>
              <a:rPr lang="en-GB" sz="2000">
                <a:solidFill>
                  <a:schemeClr val="tx2"/>
                </a:solidFill>
              </a:rPr>
              <a:t>Narcisa-Daniela </a:t>
            </a:r>
            <a:r>
              <a:rPr lang="en-GB" sz="2000" dirty="0">
                <a:solidFill>
                  <a:schemeClr val="tx2"/>
                </a:solidFill>
              </a:rPr>
              <a:t>Trifanov 1812758</a:t>
            </a:r>
          </a:p>
        </p:txBody>
      </p:sp>
      <p:cxnSp>
        <p:nvCxnSpPr>
          <p:cNvPr id="52" name="Straight Connector 48">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324978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shape&#10;&#10;Description automatically generated">
            <a:extLst>
              <a:ext uri="{FF2B5EF4-FFF2-40B4-BE49-F238E27FC236}">
                <a16:creationId xmlns:a16="http://schemas.microsoft.com/office/drawing/2014/main" id="{2DA91C74-DD5D-A4C9-5146-DDDEB3273EB0}"/>
              </a:ext>
            </a:extLst>
          </p:cNvPr>
          <p:cNvPicPr>
            <a:picLocks noChangeAspect="1"/>
          </p:cNvPicPr>
          <p:nvPr/>
        </p:nvPicPr>
        <p:blipFill rotWithShape="1">
          <a:blip r:embed="rId2">
            <a:extLst>
              <a:ext uri="{28A0092B-C50C-407E-A947-70E740481C1C}">
                <a14:useLocalDpi xmlns:a14="http://schemas.microsoft.com/office/drawing/2010/main" val="0"/>
              </a:ext>
            </a:extLst>
          </a:blip>
          <a:srcRect l="11604" r="6" b="6"/>
          <a:stretch/>
        </p:blipFill>
        <p:spPr>
          <a:xfrm>
            <a:off x="606971" y="73152"/>
            <a:ext cx="11588329" cy="6857999"/>
          </a:xfrm>
          <a:prstGeom prst="rect">
            <a:avLst/>
          </a:prstGeom>
        </p:spPr>
      </p:pic>
      <p:sp>
        <p:nvSpPr>
          <p:cNvPr id="37"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F795B4-E3C4-5191-4EC2-C3E5D72A0669}"/>
              </a:ext>
            </a:extLst>
          </p:cNvPr>
          <p:cNvSpPr>
            <a:spLocks noGrp="1"/>
          </p:cNvSpPr>
          <p:nvPr>
            <p:ph type="title"/>
          </p:nvPr>
        </p:nvSpPr>
        <p:spPr>
          <a:xfrm>
            <a:off x="1166649" y="721805"/>
            <a:ext cx="3874686" cy="2147520"/>
          </a:xfrm>
        </p:spPr>
        <p:txBody>
          <a:bodyPr>
            <a:normAutofit/>
          </a:bodyPr>
          <a:lstStyle/>
          <a:p>
            <a:r>
              <a:rPr lang="en-GB" dirty="0">
                <a:solidFill>
                  <a:schemeClr val="bg1"/>
                </a:solidFill>
                <a:latin typeface="Berlin Sans FB Demi" panose="020E0802020502020306" pitchFamily="34" charset="0"/>
              </a:rPr>
              <a:t>Overview</a:t>
            </a:r>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92D848-457F-007A-1807-177EFEC577A1}"/>
              </a:ext>
            </a:extLst>
          </p:cNvPr>
          <p:cNvSpPr>
            <a:spLocks noGrp="1"/>
          </p:cNvSpPr>
          <p:nvPr>
            <p:ph idx="1"/>
          </p:nvPr>
        </p:nvSpPr>
        <p:spPr>
          <a:xfrm>
            <a:off x="993929" y="2709419"/>
            <a:ext cx="3874685" cy="3186359"/>
          </a:xfrm>
        </p:spPr>
        <p:txBody>
          <a:bodyPr anchor="ctr">
            <a:normAutofit/>
          </a:bodyPr>
          <a:lstStyle/>
          <a:p>
            <a:r>
              <a:rPr lang="en-GB" sz="2400" dirty="0">
                <a:solidFill>
                  <a:schemeClr val="bg1"/>
                </a:solidFill>
              </a:rPr>
              <a:t>Short-videos takeover</a:t>
            </a:r>
          </a:p>
          <a:p>
            <a:r>
              <a:rPr lang="en-GB" sz="2400" dirty="0">
                <a:solidFill>
                  <a:schemeClr val="bg1"/>
                </a:solidFill>
              </a:rPr>
              <a:t>The history of Instagram</a:t>
            </a:r>
          </a:p>
          <a:p>
            <a:r>
              <a:rPr lang="en-GB" sz="2400" dirty="0">
                <a:solidFill>
                  <a:schemeClr val="bg1"/>
                </a:solidFill>
              </a:rPr>
              <a:t>Instagram Features</a:t>
            </a:r>
          </a:p>
          <a:p>
            <a:r>
              <a:rPr lang="en-GB" sz="2400" dirty="0">
                <a:solidFill>
                  <a:schemeClr val="bg1"/>
                </a:solidFill>
              </a:rPr>
              <a:t>Current Market Position</a:t>
            </a:r>
          </a:p>
          <a:p>
            <a:r>
              <a:rPr lang="en-GB" sz="2400" dirty="0">
                <a:solidFill>
                  <a:schemeClr val="bg1"/>
                </a:solidFill>
              </a:rPr>
              <a:t>Instagram Reels</a:t>
            </a:r>
          </a:p>
        </p:txBody>
      </p:sp>
    </p:spTree>
    <p:extLst>
      <p:ext uri="{BB962C8B-B14F-4D97-AF65-F5344CB8AC3E}">
        <p14:creationId xmlns:p14="http://schemas.microsoft.com/office/powerpoint/2010/main" val="983294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grass&#10;&#10;Description automatically generated">
            <a:extLst>
              <a:ext uri="{FF2B5EF4-FFF2-40B4-BE49-F238E27FC236}">
                <a16:creationId xmlns:a16="http://schemas.microsoft.com/office/drawing/2014/main" id="{A7804380-F37F-3486-95E7-9855EE32C648}"/>
              </a:ext>
            </a:extLst>
          </p:cNvPr>
          <p:cNvPicPr>
            <a:picLocks noChangeAspect="1"/>
          </p:cNvPicPr>
          <p:nvPr/>
        </p:nvPicPr>
        <p:blipFill rotWithShape="1">
          <a:blip r:embed="rId2">
            <a:extLst>
              <a:ext uri="{28A0092B-C50C-407E-A947-70E740481C1C}">
                <a14:useLocalDpi xmlns:a14="http://schemas.microsoft.com/office/drawing/2010/main" val="0"/>
              </a:ext>
            </a:extLst>
          </a:blip>
          <a:srcRect l="8547" r="12142"/>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306524-EF7B-D6F3-6430-1E943D5BB8A2}"/>
              </a:ext>
            </a:extLst>
          </p:cNvPr>
          <p:cNvSpPr>
            <a:spLocks noGrp="1"/>
          </p:cNvSpPr>
          <p:nvPr>
            <p:ph type="title"/>
          </p:nvPr>
        </p:nvSpPr>
        <p:spPr>
          <a:xfrm>
            <a:off x="7531610" y="365125"/>
            <a:ext cx="3822189" cy="1899912"/>
          </a:xfrm>
        </p:spPr>
        <p:txBody>
          <a:bodyPr>
            <a:normAutofit/>
          </a:bodyPr>
          <a:lstStyle/>
          <a:p>
            <a:r>
              <a:rPr lang="en-GB" sz="4000" b="1" dirty="0">
                <a:latin typeface="Berlin Sans FB Demi" panose="020E0802020502020306" pitchFamily="34" charset="0"/>
              </a:rPr>
              <a:t>Short Videos Takeover</a:t>
            </a:r>
          </a:p>
        </p:txBody>
      </p:sp>
      <p:sp>
        <p:nvSpPr>
          <p:cNvPr id="9" name="Content Placeholder 8">
            <a:extLst>
              <a:ext uri="{FF2B5EF4-FFF2-40B4-BE49-F238E27FC236}">
                <a16:creationId xmlns:a16="http://schemas.microsoft.com/office/drawing/2014/main" id="{BE509D6A-054C-A730-4530-02F083F69112}"/>
              </a:ext>
            </a:extLst>
          </p:cNvPr>
          <p:cNvSpPr>
            <a:spLocks noGrp="1"/>
          </p:cNvSpPr>
          <p:nvPr>
            <p:ph idx="1"/>
          </p:nvPr>
        </p:nvSpPr>
        <p:spPr>
          <a:xfrm>
            <a:off x="7531610" y="2434201"/>
            <a:ext cx="3822189" cy="3742762"/>
          </a:xfrm>
        </p:spPr>
        <p:txBody>
          <a:bodyPr>
            <a:normAutofit/>
          </a:bodyPr>
          <a:lstStyle/>
          <a:p>
            <a:pPr marL="0" indent="0">
              <a:buNone/>
            </a:pPr>
            <a:r>
              <a:rPr lang="en-US" sz="2000" dirty="0"/>
              <a:t>Gao et al. argued in 2021 that short videos are preferred by Social Media users because it allows them to better assimilate the information which is presented in a quick, concise and entertaining way.</a:t>
            </a:r>
          </a:p>
        </p:txBody>
      </p:sp>
    </p:spTree>
    <p:extLst>
      <p:ext uri="{BB962C8B-B14F-4D97-AF65-F5344CB8AC3E}">
        <p14:creationId xmlns:p14="http://schemas.microsoft.com/office/powerpoint/2010/main" val="2810096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 cabinet&#10;&#10;Description automatically generated">
            <a:extLst>
              <a:ext uri="{FF2B5EF4-FFF2-40B4-BE49-F238E27FC236}">
                <a16:creationId xmlns:a16="http://schemas.microsoft.com/office/drawing/2014/main" id="{C2BA00F7-F9F8-82B7-54F6-58C4B3C2EB52}"/>
              </a:ext>
            </a:extLst>
          </p:cNvPr>
          <p:cNvPicPr>
            <a:picLocks noChangeAspect="1"/>
          </p:cNvPicPr>
          <p:nvPr/>
        </p:nvPicPr>
        <p:blipFill rotWithShape="1">
          <a:blip r:embed="rId2">
            <a:extLst>
              <a:ext uri="{28A0092B-C50C-407E-A947-70E740481C1C}">
                <a14:useLocalDpi xmlns:a14="http://schemas.microsoft.com/office/drawing/2010/main" val="0"/>
              </a:ext>
            </a:extLst>
          </a:blip>
          <a:srcRect l="4720" r="24781"/>
          <a:stretch/>
        </p:blipFill>
        <p:spPr>
          <a:xfrm>
            <a:off x="1" y="10"/>
            <a:ext cx="9669642"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FCB864-0B72-5E64-97B9-5BA1B5D409D1}"/>
              </a:ext>
            </a:extLst>
          </p:cNvPr>
          <p:cNvSpPr>
            <a:spLocks noGrp="1"/>
          </p:cNvSpPr>
          <p:nvPr>
            <p:ph type="title"/>
          </p:nvPr>
        </p:nvSpPr>
        <p:spPr>
          <a:xfrm>
            <a:off x="7531610" y="365125"/>
            <a:ext cx="3822189" cy="1899912"/>
          </a:xfrm>
        </p:spPr>
        <p:txBody>
          <a:bodyPr>
            <a:normAutofit/>
          </a:bodyPr>
          <a:lstStyle/>
          <a:p>
            <a:r>
              <a:rPr lang="en-GB" sz="4000" b="1" dirty="0">
                <a:latin typeface="Berlin Sans FB Demi" panose="020E0802020502020306" pitchFamily="34" charset="0"/>
              </a:rPr>
              <a:t>The history of Instagram</a:t>
            </a:r>
          </a:p>
        </p:txBody>
      </p:sp>
      <p:sp>
        <p:nvSpPr>
          <p:cNvPr id="10" name="Content Placeholder 9">
            <a:extLst>
              <a:ext uri="{FF2B5EF4-FFF2-40B4-BE49-F238E27FC236}">
                <a16:creationId xmlns:a16="http://schemas.microsoft.com/office/drawing/2014/main" id="{A645034D-134B-6797-F429-C9EEBBA88598}"/>
              </a:ext>
            </a:extLst>
          </p:cNvPr>
          <p:cNvSpPr>
            <a:spLocks noGrp="1"/>
          </p:cNvSpPr>
          <p:nvPr>
            <p:ph idx="1"/>
          </p:nvPr>
        </p:nvSpPr>
        <p:spPr>
          <a:xfrm>
            <a:off x="7531610" y="2434201"/>
            <a:ext cx="3822189" cy="3742762"/>
          </a:xfrm>
        </p:spPr>
        <p:txBody>
          <a:bodyPr>
            <a:normAutofit/>
          </a:bodyPr>
          <a:lstStyle/>
          <a:p>
            <a:pPr marL="0" indent="0">
              <a:buNone/>
            </a:pPr>
            <a:r>
              <a:rPr lang="en-US" sz="2000" dirty="0"/>
              <a:t>Instagram has been officially launched on iOS on the 6</a:t>
            </a:r>
            <a:r>
              <a:rPr lang="en-US" sz="2000" baseline="30000" dirty="0"/>
              <a:t>th</a:t>
            </a:r>
            <a:r>
              <a:rPr lang="en-US" sz="2000" dirty="0"/>
              <a:t> of October 2010, and has been developed by Kevin Systrom due to his passion for photography (Kim and Wilkins, 2021). In 2012 Instagram was bought by Facebook and by 2016, Instagram was available on every operation system (Kim and Wilkins, 2021). </a:t>
            </a:r>
          </a:p>
        </p:txBody>
      </p:sp>
    </p:spTree>
    <p:extLst>
      <p:ext uri="{BB962C8B-B14F-4D97-AF65-F5344CB8AC3E}">
        <p14:creationId xmlns:p14="http://schemas.microsoft.com/office/powerpoint/2010/main" val="1833147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 company name&#10;&#10;Description automatically generated">
            <a:extLst>
              <a:ext uri="{FF2B5EF4-FFF2-40B4-BE49-F238E27FC236}">
                <a16:creationId xmlns:a16="http://schemas.microsoft.com/office/drawing/2014/main" id="{8543AC87-13C9-F094-9F12-5B31C7266FEA}"/>
              </a:ext>
            </a:extLst>
          </p:cNvPr>
          <p:cNvPicPr>
            <a:picLocks noChangeAspect="1"/>
          </p:cNvPicPr>
          <p:nvPr/>
        </p:nvPicPr>
        <p:blipFill rotWithShape="1">
          <a:blip r:embed="rId2">
            <a:extLst>
              <a:ext uri="{28A0092B-C50C-407E-A947-70E740481C1C}">
                <a14:useLocalDpi xmlns:a14="http://schemas.microsoft.com/office/drawing/2010/main" val="0"/>
              </a:ext>
            </a:extLst>
          </a:blip>
          <a:srcRect t="5254" b="13922"/>
          <a:stretch/>
        </p:blipFill>
        <p:spPr>
          <a:xfrm>
            <a:off x="1" y="10"/>
            <a:ext cx="9669642" cy="6857990"/>
          </a:xfrm>
          <a:prstGeom prst="rect">
            <a:avLst/>
          </a:prstGeom>
        </p:spPr>
      </p:pic>
      <p:sp>
        <p:nvSpPr>
          <p:cNvPr id="51" name="Rectangle 5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A40C81-4938-A56E-4F7C-B093F5C3EFDD}"/>
              </a:ext>
            </a:extLst>
          </p:cNvPr>
          <p:cNvSpPr>
            <a:spLocks noGrp="1"/>
          </p:cNvSpPr>
          <p:nvPr>
            <p:ph type="title"/>
          </p:nvPr>
        </p:nvSpPr>
        <p:spPr>
          <a:xfrm>
            <a:off x="7531609" y="365125"/>
            <a:ext cx="4657341" cy="1899912"/>
          </a:xfrm>
        </p:spPr>
        <p:txBody>
          <a:bodyPr>
            <a:normAutofit/>
          </a:bodyPr>
          <a:lstStyle/>
          <a:p>
            <a:r>
              <a:rPr lang="en-GB" sz="4000" b="1" dirty="0">
                <a:latin typeface="Berlin Sans FB Demi" panose="020E0802020502020306" pitchFamily="34" charset="0"/>
              </a:rPr>
              <a:t>Instagram Features</a:t>
            </a:r>
          </a:p>
        </p:txBody>
      </p:sp>
      <p:sp>
        <p:nvSpPr>
          <p:cNvPr id="44" name="Content Placeholder 8">
            <a:extLst>
              <a:ext uri="{FF2B5EF4-FFF2-40B4-BE49-F238E27FC236}">
                <a16:creationId xmlns:a16="http://schemas.microsoft.com/office/drawing/2014/main" id="{D7763FC3-23EE-2EA4-76A6-D2A1B1E00DAF}"/>
              </a:ext>
            </a:extLst>
          </p:cNvPr>
          <p:cNvSpPr>
            <a:spLocks noGrp="1"/>
          </p:cNvSpPr>
          <p:nvPr>
            <p:ph idx="1"/>
          </p:nvPr>
        </p:nvSpPr>
        <p:spPr>
          <a:xfrm>
            <a:off x="7531610" y="2434201"/>
            <a:ext cx="3822189" cy="3742762"/>
          </a:xfrm>
        </p:spPr>
        <p:txBody>
          <a:bodyPr>
            <a:normAutofit fontScale="92500" lnSpcReduction="20000"/>
          </a:bodyPr>
          <a:lstStyle/>
          <a:p>
            <a:r>
              <a:rPr lang="en-US" dirty="0"/>
              <a:t>Photos &amp; Videos</a:t>
            </a:r>
          </a:p>
          <a:p>
            <a:r>
              <a:rPr lang="en-US" dirty="0"/>
              <a:t>Hashtags</a:t>
            </a:r>
          </a:p>
          <a:p>
            <a:r>
              <a:rPr lang="en-US" dirty="0"/>
              <a:t>Explore</a:t>
            </a:r>
          </a:p>
          <a:p>
            <a:r>
              <a:rPr lang="en-US" dirty="0"/>
              <a:t>Filters</a:t>
            </a:r>
          </a:p>
          <a:p>
            <a:r>
              <a:rPr lang="en-US" dirty="0"/>
              <a:t>IGTV</a:t>
            </a:r>
          </a:p>
          <a:p>
            <a:r>
              <a:rPr lang="en-US" dirty="0"/>
              <a:t>Instagram Direct</a:t>
            </a:r>
          </a:p>
          <a:p>
            <a:r>
              <a:rPr lang="en-US" dirty="0"/>
              <a:t>Instagram Stories</a:t>
            </a:r>
          </a:p>
          <a:p>
            <a:r>
              <a:rPr lang="en-US" dirty="0"/>
              <a:t>Reels – the newest addition</a:t>
            </a:r>
          </a:p>
        </p:txBody>
      </p:sp>
    </p:spTree>
    <p:extLst>
      <p:ext uri="{BB962C8B-B14F-4D97-AF65-F5344CB8AC3E}">
        <p14:creationId xmlns:p14="http://schemas.microsoft.com/office/powerpoint/2010/main" val="2951540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5AF68-D4B1-3BE0-FCCF-408150F21F0E}"/>
              </a:ext>
            </a:extLst>
          </p:cNvPr>
          <p:cNvSpPr>
            <a:spLocks noGrp="1"/>
          </p:cNvSpPr>
          <p:nvPr>
            <p:ph type="title"/>
          </p:nvPr>
        </p:nvSpPr>
        <p:spPr>
          <a:xfrm>
            <a:off x="434087" y="856180"/>
            <a:ext cx="5364083" cy="1128068"/>
          </a:xfrm>
        </p:spPr>
        <p:txBody>
          <a:bodyPr vert="horz" lIns="91440" tIns="45720" rIns="91440" bIns="45720" rtlCol="0" anchor="ctr">
            <a:normAutofit/>
          </a:bodyPr>
          <a:lstStyle/>
          <a:p>
            <a:r>
              <a:rPr lang="en-US" sz="3700" kern="1200" dirty="0">
                <a:latin typeface="Berlin Sans FB Demi" panose="020E0802020502020306" pitchFamily="34" charset="0"/>
              </a:rPr>
              <a:t>Current Market Position</a:t>
            </a:r>
          </a:p>
        </p:txBody>
      </p:sp>
      <p:grpSp>
        <p:nvGrpSpPr>
          <p:cNvPr id="50" name="Group 4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6" name="Rectangle 4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9" name="Rectangle 4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19">
            <a:extLst>
              <a:ext uri="{FF2B5EF4-FFF2-40B4-BE49-F238E27FC236}">
                <a16:creationId xmlns:a16="http://schemas.microsoft.com/office/drawing/2014/main" id="{96375625-1660-2799-0957-063B03D2BD7C}"/>
              </a:ext>
            </a:extLst>
          </p:cNvPr>
          <p:cNvSpPr>
            <a:spLocks noGrp="1"/>
          </p:cNvSpPr>
          <p:nvPr>
            <p:ph idx="1"/>
          </p:nvPr>
        </p:nvSpPr>
        <p:spPr>
          <a:xfrm>
            <a:off x="590719" y="2330505"/>
            <a:ext cx="4559425" cy="3979585"/>
          </a:xfrm>
        </p:spPr>
        <p:txBody>
          <a:bodyPr anchor="ctr">
            <a:normAutofit/>
          </a:bodyPr>
          <a:lstStyle/>
          <a:p>
            <a:pPr marL="0" indent="0">
              <a:buNone/>
            </a:pPr>
            <a:r>
              <a:rPr lang="en-US" sz="2000" dirty="0"/>
              <a:t>According to </a:t>
            </a:r>
            <a:r>
              <a:rPr lang="en-US" sz="2000" dirty="0" err="1"/>
              <a:t>Faria</a:t>
            </a:r>
            <a:r>
              <a:rPr lang="en-US" sz="2000" dirty="0"/>
              <a:t> (2023), Instagram is the seventh most valuable media brand in the world, with a brand value of </a:t>
            </a:r>
            <a:r>
              <a:rPr lang="en-GB" sz="2000" dirty="0"/>
              <a:t>33.43 billion dollars as of 2022. </a:t>
            </a:r>
          </a:p>
          <a:p>
            <a:pPr marL="0" indent="0">
              <a:buNone/>
            </a:pPr>
            <a:r>
              <a:rPr lang="en-GB" sz="2000" dirty="0"/>
              <a:t>As of 2022, there are 1.8 billion monthly active users, which represents over 28% from the total of people that are using internet (Dixon, 2022). </a:t>
            </a:r>
            <a:endParaRPr lang="en-US" sz="2000" dirty="0"/>
          </a:p>
        </p:txBody>
      </p:sp>
      <p:sp>
        <p:nvSpPr>
          <p:cNvPr id="51" name="Rectangle 5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Graphical user interface, application&#10;&#10;Description automatically generated">
            <a:extLst>
              <a:ext uri="{FF2B5EF4-FFF2-40B4-BE49-F238E27FC236}">
                <a16:creationId xmlns:a16="http://schemas.microsoft.com/office/drawing/2014/main" id="{8AFB8F9F-07B9-DDDA-976E-612709212E85}"/>
              </a:ext>
            </a:extLst>
          </p:cNvPr>
          <p:cNvPicPr>
            <a:picLocks noChangeAspect="1"/>
          </p:cNvPicPr>
          <p:nvPr/>
        </p:nvPicPr>
        <p:blipFill rotWithShape="1">
          <a:blip r:embed="rId2">
            <a:extLst>
              <a:ext uri="{28A0092B-C50C-407E-A947-70E740481C1C}">
                <a14:useLocalDpi xmlns:a14="http://schemas.microsoft.com/office/drawing/2010/main" val="0"/>
              </a:ext>
            </a:extLst>
          </a:blip>
          <a:srcRect l="20270" r="21423"/>
          <a:stretch/>
        </p:blipFill>
        <p:spPr>
          <a:xfrm>
            <a:off x="5977788" y="799352"/>
            <a:ext cx="5425410" cy="5259296"/>
          </a:xfrm>
          <a:prstGeom prst="rect">
            <a:avLst/>
          </a:prstGeom>
        </p:spPr>
      </p:pic>
      <p:sp>
        <p:nvSpPr>
          <p:cNvPr id="6" name="TextBox 5">
            <a:extLst>
              <a:ext uri="{FF2B5EF4-FFF2-40B4-BE49-F238E27FC236}">
                <a16:creationId xmlns:a16="http://schemas.microsoft.com/office/drawing/2014/main" id="{0650F9A1-1A64-3B45-E976-F4ADBBAF6726}"/>
              </a:ext>
            </a:extLst>
          </p:cNvPr>
          <p:cNvSpPr txBox="1"/>
          <p:nvPr/>
        </p:nvSpPr>
        <p:spPr>
          <a:xfrm>
            <a:off x="9276080" y="2606738"/>
            <a:ext cx="2624955" cy="327590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46522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ext">
            <a:extLst>
              <a:ext uri="{FF2B5EF4-FFF2-40B4-BE49-F238E27FC236}">
                <a16:creationId xmlns:a16="http://schemas.microsoft.com/office/drawing/2014/main" id="{0BAB25C5-9DC4-6702-4EA8-877E8273F6E6}"/>
              </a:ext>
            </a:extLst>
          </p:cNvPr>
          <p:cNvPicPr>
            <a:picLocks noChangeAspect="1"/>
          </p:cNvPicPr>
          <p:nvPr/>
        </p:nvPicPr>
        <p:blipFill rotWithShape="1">
          <a:blip r:embed="rId2">
            <a:extLst>
              <a:ext uri="{28A0092B-C50C-407E-A947-70E740481C1C}">
                <a14:useLocalDpi xmlns:a14="http://schemas.microsoft.com/office/drawing/2010/main" val="0"/>
              </a:ext>
            </a:extLst>
          </a:blip>
          <a:srcRect l="4826"/>
          <a:stretch/>
        </p:blipFill>
        <p:spPr>
          <a:xfrm>
            <a:off x="1" y="10"/>
            <a:ext cx="966964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D04D06-B404-51B3-44A4-E9CA37A45F76}"/>
              </a:ext>
            </a:extLst>
          </p:cNvPr>
          <p:cNvSpPr>
            <a:spLocks noGrp="1"/>
          </p:cNvSpPr>
          <p:nvPr>
            <p:ph type="title"/>
          </p:nvPr>
        </p:nvSpPr>
        <p:spPr>
          <a:xfrm>
            <a:off x="7531610" y="365125"/>
            <a:ext cx="3822189" cy="1899912"/>
          </a:xfrm>
        </p:spPr>
        <p:txBody>
          <a:bodyPr>
            <a:normAutofit/>
          </a:bodyPr>
          <a:lstStyle/>
          <a:p>
            <a:r>
              <a:rPr lang="en-GB" sz="4000" dirty="0">
                <a:latin typeface="Berlin Sans FB Demi" panose="020E0802020502020306" pitchFamily="34" charset="0"/>
              </a:rPr>
              <a:t>Instagram Reels</a:t>
            </a:r>
          </a:p>
        </p:txBody>
      </p:sp>
      <p:sp>
        <p:nvSpPr>
          <p:cNvPr id="9" name="Content Placeholder 8">
            <a:extLst>
              <a:ext uri="{FF2B5EF4-FFF2-40B4-BE49-F238E27FC236}">
                <a16:creationId xmlns:a16="http://schemas.microsoft.com/office/drawing/2014/main" id="{955B691C-9EA8-2F69-EBB2-06B9D28D0694}"/>
              </a:ext>
            </a:extLst>
          </p:cNvPr>
          <p:cNvSpPr>
            <a:spLocks noGrp="1"/>
          </p:cNvSpPr>
          <p:nvPr>
            <p:ph idx="1"/>
          </p:nvPr>
        </p:nvSpPr>
        <p:spPr>
          <a:xfrm>
            <a:off x="7531610" y="2434201"/>
            <a:ext cx="3822189" cy="3742762"/>
          </a:xfrm>
        </p:spPr>
        <p:txBody>
          <a:bodyPr>
            <a:normAutofit/>
          </a:bodyPr>
          <a:lstStyle/>
          <a:p>
            <a:r>
              <a:rPr lang="en-US" sz="2000" dirty="0"/>
              <a:t>The shift in customer behavior, which is the Social factor of PESTLE, has pushed Instagram to re-invent itself to keep up with the new trends (Menon, 2022). </a:t>
            </a:r>
          </a:p>
          <a:p>
            <a:r>
              <a:rPr lang="en-US" sz="2000" dirty="0"/>
              <a:t>Instagram Reels has been officially launched in 2020 (Moriuchi, 2021).</a:t>
            </a:r>
          </a:p>
        </p:txBody>
      </p:sp>
    </p:spTree>
    <p:extLst>
      <p:ext uri="{BB962C8B-B14F-4D97-AF65-F5344CB8AC3E}">
        <p14:creationId xmlns:p14="http://schemas.microsoft.com/office/powerpoint/2010/main" val="3710810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DCFA27-F8E6-1816-092E-91EF56A1E83F}"/>
              </a:ext>
            </a:extLst>
          </p:cNvPr>
          <p:cNvSpPr>
            <a:spLocks noGrp="1"/>
          </p:cNvSpPr>
          <p:nvPr>
            <p:ph type="title"/>
          </p:nvPr>
        </p:nvSpPr>
        <p:spPr>
          <a:xfrm>
            <a:off x="6513788" y="365125"/>
            <a:ext cx="3757972" cy="935355"/>
          </a:xfrm>
        </p:spPr>
        <p:txBody>
          <a:bodyPr>
            <a:normAutofit/>
          </a:bodyPr>
          <a:lstStyle/>
          <a:p>
            <a:r>
              <a:rPr lang="en-GB" dirty="0"/>
              <a:t>Reference List</a:t>
            </a:r>
          </a:p>
        </p:txBody>
      </p:sp>
      <p:pic>
        <p:nvPicPr>
          <p:cNvPr id="5" name="Content Placeholder 4" descr="A picture containing text&#10;&#10;Description automatically generated">
            <a:extLst>
              <a:ext uri="{FF2B5EF4-FFF2-40B4-BE49-F238E27FC236}">
                <a16:creationId xmlns:a16="http://schemas.microsoft.com/office/drawing/2014/main" id="{C6091D49-4768-9D53-275D-F90A29929F43}"/>
              </a:ext>
            </a:extLst>
          </p:cNvPr>
          <p:cNvPicPr>
            <a:picLocks noChangeAspect="1"/>
          </p:cNvPicPr>
          <p:nvPr/>
        </p:nvPicPr>
        <p:blipFill rotWithShape="1">
          <a:blip r:embed="rId2">
            <a:extLst>
              <a:ext uri="{28A0092B-C50C-407E-A947-70E740481C1C}">
                <a14:useLocalDpi xmlns:a14="http://schemas.microsoft.com/office/drawing/2010/main" val="0"/>
              </a:ext>
            </a:extLst>
          </a:blip>
          <a:srcRect l="23184" r="17282"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9" name="Content Placeholder 8">
            <a:extLst>
              <a:ext uri="{FF2B5EF4-FFF2-40B4-BE49-F238E27FC236}">
                <a16:creationId xmlns:a16="http://schemas.microsoft.com/office/drawing/2014/main" id="{EF9A9B74-83FB-ABEA-5DF4-8E0D85A5D235}"/>
              </a:ext>
            </a:extLst>
          </p:cNvPr>
          <p:cNvSpPr>
            <a:spLocks noGrp="1"/>
          </p:cNvSpPr>
          <p:nvPr>
            <p:ph idx="1"/>
          </p:nvPr>
        </p:nvSpPr>
        <p:spPr>
          <a:xfrm>
            <a:off x="5821680" y="1412240"/>
            <a:ext cx="6217920" cy="5161280"/>
          </a:xfrm>
        </p:spPr>
        <p:txBody>
          <a:bodyPr>
            <a:normAutofit fontScale="77500" lnSpcReduction="20000"/>
          </a:bodyPr>
          <a:lstStyle/>
          <a:p>
            <a:pPr>
              <a:spcAft>
                <a:spcPts val="1200"/>
              </a:spcAft>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Dixon, S. (2022). </a:t>
            </a:r>
            <a:r>
              <a:rPr lang="en-US" sz="1900" i="1" dirty="0">
                <a:effectLst/>
                <a:latin typeface="Times New Roman" panose="02020603050405020304" pitchFamily="18" charset="0"/>
                <a:ea typeface="Times New Roman" panose="02020603050405020304" pitchFamily="18" charset="0"/>
                <a:cs typeface="Times New Roman" panose="02020603050405020304" pitchFamily="18" charset="0"/>
              </a:rPr>
              <a:t>Instagram Users Worldwide 2023</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https://www.statista.com/statistics/183585/instagram-number-of-global-users/</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9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1200"/>
              </a:spcAft>
            </a:pP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Faria</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J. (2023). </a:t>
            </a:r>
            <a:r>
              <a:rPr lang="en-US" sz="1900" i="1" dirty="0">
                <a:effectLst/>
                <a:latin typeface="Times New Roman" panose="02020603050405020304" pitchFamily="18" charset="0"/>
                <a:ea typeface="Times New Roman" panose="02020603050405020304" pitchFamily="18" charset="0"/>
                <a:cs typeface="Times New Roman" panose="02020603050405020304" pitchFamily="18" charset="0"/>
              </a:rPr>
              <a:t>Instagram Brand Value 2022</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[online] Statista. Available at: </a:t>
            </a:r>
            <a:r>
              <a:rPr lang="en-US" sz="1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https://www.statista.com/statistics/1324427/instagram-brand-value/#:~:text=In%202022%2C%20brand%20value%20of</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9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1200"/>
              </a:spcAft>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Gao, P., Jiang, H.,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Xie</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Y. and Cheng, Y. (2021). The Triggering Mechanism of Short Video Customer Inspiration – Qualitative Analysis Based on the Repertory Grid Technique. </a:t>
            </a:r>
            <a:r>
              <a:rPr lang="en-US" sz="1900" i="1" dirty="0">
                <a:effectLst/>
                <a:latin typeface="Times New Roman" panose="02020603050405020304" pitchFamily="18" charset="0"/>
                <a:ea typeface="Times New Roman" panose="02020603050405020304" pitchFamily="18" charset="0"/>
                <a:cs typeface="Times New Roman" panose="02020603050405020304" pitchFamily="18" charset="0"/>
              </a:rPr>
              <a:t>Frontiers in Psychology</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12. doi:</a:t>
            </a:r>
            <a:r>
              <a:rPr lang="en-US" sz="1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5"/>
              </a:rPr>
              <a:t>10.3389/fpsyg.2021.791567</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9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1200"/>
              </a:spcAft>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Kim, M.D. and Wilkins, K.G. (2021). Representing ‘development’ on Instagram: questioning ‘what’, ‘who’, and ‘how’ of development in digital space. </a:t>
            </a:r>
            <a:r>
              <a:rPr lang="en-US" sz="1900" i="1" dirty="0">
                <a:effectLst/>
                <a:latin typeface="Times New Roman" panose="02020603050405020304" pitchFamily="18" charset="0"/>
                <a:ea typeface="Times New Roman" panose="02020603050405020304" pitchFamily="18" charset="0"/>
                <a:cs typeface="Times New Roman" panose="02020603050405020304" pitchFamily="18" charset="0"/>
              </a:rPr>
              <a:t>The Journal of International Communication</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27(2), pp.192–214. doi:</a:t>
            </a:r>
            <a:r>
              <a:rPr lang="en-US" sz="1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6"/>
              </a:rPr>
              <a:t>10.1080/13216597.2021.1921009</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9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1200"/>
              </a:spcAft>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Menon, D. (2022). Factors Influencing Instagram Reels Usage </a:t>
            </a:r>
            <a:r>
              <a:rPr lang="en-US" sz="1900" dirty="0" err="1">
                <a:effectLst/>
                <a:latin typeface="Times New Roman" panose="02020603050405020304" pitchFamily="18" charset="0"/>
                <a:ea typeface="Times New Roman" panose="02020603050405020304" pitchFamily="18" charset="0"/>
                <a:cs typeface="Times New Roman" panose="02020603050405020304" pitchFamily="18" charset="0"/>
              </a:rPr>
              <a:t>behaviours</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an Examination of motives, Contextual Age and Narcissism. </a:t>
            </a:r>
            <a:r>
              <a:rPr lang="en-US" sz="1900" i="1" dirty="0">
                <a:effectLst/>
                <a:latin typeface="Times New Roman" panose="02020603050405020304" pitchFamily="18" charset="0"/>
                <a:ea typeface="Times New Roman" panose="02020603050405020304" pitchFamily="18" charset="0"/>
                <a:cs typeface="Times New Roman" panose="02020603050405020304" pitchFamily="18" charset="0"/>
              </a:rPr>
              <a:t>Telematics and Informatics Reports</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5, p.100007. doi:</a:t>
            </a:r>
            <a:r>
              <a:rPr lang="en-US" sz="1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7"/>
              </a:rPr>
              <a:t>10.1016/j.teler.2022.100007</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900" dirty="0">
              <a:effectLst/>
              <a:latin typeface="Calibri" panose="020F0502020204030204" pitchFamily="34" charset="0"/>
              <a:ea typeface="Times New Roman" panose="02020603050405020304" pitchFamily="18" charset="0"/>
              <a:cs typeface="Times New Roman" panose="02020603050405020304" pitchFamily="18" charset="0"/>
            </a:endParaRPr>
          </a:p>
          <a:p>
            <a:pPr>
              <a:spcAft>
                <a:spcPts val="1200"/>
              </a:spcAft>
            </a:pP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Moriuchi, E. (2021). The Role of Technology in Social Media. </a:t>
            </a:r>
            <a:r>
              <a:rPr lang="en-US" sz="1900" i="1" dirty="0">
                <a:effectLst/>
                <a:latin typeface="Times New Roman" panose="02020603050405020304" pitchFamily="18" charset="0"/>
                <a:ea typeface="Times New Roman" panose="02020603050405020304" pitchFamily="18" charset="0"/>
                <a:cs typeface="Times New Roman" panose="02020603050405020304" pitchFamily="18" charset="0"/>
              </a:rPr>
              <a:t>Cross-Cultural Social Media Marketing: Bridging Across Cultural Differences</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 pp.97–107. doi:</a:t>
            </a:r>
            <a:r>
              <a:rPr lang="en-US" sz="19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hlinkClick r:id="rId8"/>
              </a:rPr>
              <a:t>10.1108/978-1-83867-175-420211009</a:t>
            </a:r>
            <a:r>
              <a:rPr lang="en-US" sz="19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9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sz="800" dirty="0"/>
          </a:p>
        </p:txBody>
      </p:sp>
    </p:spTree>
    <p:extLst>
      <p:ext uri="{BB962C8B-B14F-4D97-AF65-F5344CB8AC3E}">
        <p14:creationId xmlns:p14="http://schemas.microsoft.com/office/powerpoint/2010/main" val="28423827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1616</TotalTime>
  <Words>519</Words>
  <Application>Microsoft Office PowerPoint</Application>
  <PresentationFormat>Widescreen</PresentationFormat>
  <Paragraphs>34</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Berlin Sans FB Demi</vt:lpstr>
      <vt:lpstr>Calibri</vt:lpstr>
      <vt:lpstr>Calibri Light</vt:lpstr>
      <vt:lpstr>Times New Roman</vt:lpstr>
      <vt:lpstr>Office Theme</vt:lpstr>
      <vt:lpstr>Instagram Changes</vt:lpstr>
      <vt:lpstr>Overview</vt:lpstr>
      <vt:lpstr>Short Videos Takeover</vt:lpstr>
      <vt:lpstr>The history of Instagram</vt:lpstr>
      <vt:lpstr>Instagram Features</vt:lpstr>
      <vt:lpstr>Current Market Position</vt:lpstr>
      <vt:lpstr>Instagram Reels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Instagram Changes</dc:title>
  <dc:creator>Narcisa Daniela Trifanov (1812758)</dc:creator>
  <cp:lastModifiedBy>Narcisa Daniela Trifanov (1812758)</cp:lastModifiedBy>
  <dcterms:created xsi:type="dcterms:W3CDTF">2023-01-25T12:55:20Z</dcterms:created>
  <dcterms:modified xsi:type="dcterms:W3CDTF">2023-01-26T22:28:15Z</dcterms:modified>
</cp:coreProperties>
</file>