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6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B8FB70-4E99-9115-DA09-2E3FB5D736F2}" v="3" dt="2021-03-30T12:03:15.486"/>
    <p1510:client id="{F0B78F75-C8E0-43BB-9A43-1B2B0B460D9E}" v="59" dt="2021-03-30T11:43:55.4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30/03/2021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hyperlink" Target="https://youtu.be/sJ-uH6S4SAU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greenbridgealchemydotorg.wordpress.com/2017/01/23/the-naomie-approach-to-planning/" TargetMode="External"/><Relationship Id="rId3" Type="http://schemas.openxmlformats.org/officeDocument/2006/relationships/hyperlink" Target="https://mega.onemega.com/when-does-normal-fight-become-emotional-abuse/" TargetMode="External"/><Relationship Id="rId7" Type="http://schemas.openxmlformats.org/officeDocument/2006/relationships/hyperlink" Target="https://www.youthinterventions.co.uk/" TargetMode="External"/><Relationship Id="rId2" Type="http://schemas.openxmlformats.org/officeDocument/2006/relationships/hyperlink" Target="https://www.nya.org.uk/wp-content/uploads/2014/06/National-Occupation-Standards-for-Youth-Work.pdf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espective2objective.com/wp-content/uploads/2020/08/Child-Witness-4-1024x621-1-696x422.jpg" TargetMode="External"/><Relationship Id="rId11" Type="http://schemas.openxmlformats.org/officeDocument/2006/relationships/hyperlink" Target="https://mycanyonlake.com/seven-more-elderly-comal-county-residents-dead-of-covid-19-county-confirms-monday/" TargetMode="External"/><Relationship Id="rId5" Type="http://schemas.openxmlformats.org/officeDocument/2006/relationships/hyperlink" Target="https://www.slideshare.net/braddtastic/ages-stages-of-adolescent-development" TargetMode="External"/><Relationship Id="rId10" Type="http://schemas.openxmlformats.org/officeDocument/2006/relationships/hyperlink" Target="https://www.youth.ie/event/covid-19-and-youth-work-one-year-on-youth-workers-check-in-sessions-8-03-2021/" TargetMode="External"/><Relationship Id="rId4" Type="http://schemas.openxmlformats.org/officeDocument/2006/relationships/hyperlink" Target="https://www.realperiodproject.org/2017/07/28/puberty-what-a-ride/" TargetMode="External"/><Relationship Id="rId9" Type="http://schemas.openxmlformats.org/officeDocument/2006/relationships/hyperlink" Target="https://www.youthandpolicy.org/articles/the-importance-of-our-wild-stori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D4E68339-1B90-44F9-BCC4-4600A6E24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5712" y="2400475"/>
            <a:ext cx="9142288" cy="2068222"/>
          </a:xfrm>
        </p:spPr>
        <p:txBody>
          <a:bodyPr>
            <a:normAutofit/>
          </a:bodyPr>
          <a:lstStyle/>
          <a:p>
            <a:r>
              <a:rPr lang="en-GB" sz="5200" b="1">
                <a:cs typeface="Calibri Light"/>
              </a:rPr>
              <a:t>YOUNG PEOPLE IN FOCUS</a:t>
            </a:r>
            <a:endParaRPr lang="en-GB" sz="5200" b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5712" y="4629235"/>
            <a:ext cx="9142288" cy="14886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b="1">
                <a:cs typeface="Calibri"/>
              </a:rPr>
              <a:t>ECYW6003</a:t>
            </a:r>
          </a:p>
          <a:p>
            <a:r>
              <a:rPr lang="en-GB" sz="4400" b="1">
                <a:cs typeface="Calibri"/>
              </a:rPr>
              <a:t>SAMANTHA PLANT 1810378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31CE2A0-03E3-444A-9C8A-1A2B36D213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0267" y="1501342"/>
            <a:ext cx="7334253" cy="161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837"/>
    </mc:Choice>
    <mc:Fallback>
      <p:transition spd="slow" advTm="3083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4FE0058-A1A1-435E-A57F-930EB9F87989}"/>
              </a:ext>
            </a:extLst>
          </p:cNvPr>
          <p:cNvSpPr txBox="1"/>
          <p:nvPr/>
        </p:nvSpPr>
        <p:spPr>
          <a:xfrm>
            <a:off x="670560" y="1592990"/>
            <a:ext cx="4280638" cy="34470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4000">
                <a:cs typeface="Calibri"/>
              </a:rPr>
              <a:t>Physical abuse</a:t>
            </a:r>
          </a:p>
          <a:p>
            <a:pPr marL="285750" indent="-285750">
              <a:buFont typeface="Arial"/>
              <a:buChar char="•"/>
            </a:pPr>
            <a:endParaRPr lang="en-GB" sz="40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4000">
                <a:cs typeface="Calibri"/>
              </a:rPr>
              <a:t>Emotional abuse</a:t>
            </a:r>
          </a:p>
          <a:p>
            <a:endParaRPr lang="en-GB" sz="40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4000">
                <a:cs typeface="Calibri"/>
              </a:rPr>
              <a:t>Sexual abuse</a:t>
            </a:r>
          </a:p>
          <a:p>
            <a:endParaRPr lang="en-GB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51782D4-3335-42A5-8ADB-D6F9ACEC7795}"/>
              </a:ext>
            </a:extLst>
          </p:cNvPr>
          <p:cNvSpPr txBox="1"/>
          <p:nvPr/>
        </p:nvSpPr>
        <p:spPr>
          <a:xfrm>
            <a:off x="3983355" y="508635"/>
            <a:ext cx="529336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/>
              <a:t>Domestic Violence </a:t>
            </a:r>
            <a:endParaRPr lang="en-GB" sz="3200">
              <a:cs typeface="Calibri"/>
            </a:endParaRP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38FE92B2-FA68-4C8C-B158-D6C2E7B9ED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80" y="1590040"/>
            <a:ext cx="3243990" cy="19521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31D1E8-EA69-44BF-866A-AAB9F7B21E25}"/>
              </a:ext>
            </a:extLst>
          </p:cNvPr>
          <p:cNvSpPr txBox="1"/>
          <p:nvPr/>
        </p:nvSpPr>
        <p:spPr>
          <a:xfrm>
            <a:off x="8538008" y="355942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cap="all">
                <a:cs typeface="Calibri"/>
              </a:rPr>
              <a:t>       (</a:t>
            </a:r>
            <a:r>
              <a:rPr lang="en-GB" cap="all">
                <a:ea typeface="+mn-lt"/>
                <a:cs typeface="+mn-lt"/>
              </a:rPr>
              <a:t>Ricketts</a:t>
            </a:r>
            <a:r>
              <a:rPr lang="en-GB" cap="all">
                <a:cs typeface="Calibri"/>
              </a:rPr>
              <a:t>, 2018)</a:t>
            </a:r>
            <a:endParaRPr lang="en-US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8022C0-2292-4E91-9D7F-58791391C32F}"/>
              </a:ext>
            </a:extLst>
          </p:cNvPr>
          <p:cNvSpPr txBox="1"/>
          <p:nvPr/>
        </p:nvSpPr>
        <p:spPr>
          <a:xfrm>
            <a:off x="436880" y="5120640"/>
            <a:ext cx="873497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ea typeface="+mn-lt"/>
                <a:cs typeface="+mn-lt"/>
              </a:rPr>
              <a:t>“Youth workers educate young people on the importance of self-worth and self-esteem to manage risks with their lives” (National Occupational Standards, 2014).</a:t>
            </a:r>
          </a:p>
        </p:txBody>
      </p:sp>
    </p:spTree>
    <p:extLst>
      <p:ext uri="{BB962C8B-B14F-4D97-AF65-F5344CB8AC3E}">
        <p14:creationId xmlns:p14="http://schemas.microsoft.com/office/powerpoint/2010/main" val="562929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2407"/>
    </mc:Choice>
    <mc:Fallback>
      <p:transition spd="slow" advTm="102407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66C32AF5-1ADA-4F83-B3FB-A174AFE9A4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1606" y="416486"/>
            <a:ext cx="3330314" cy="294088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6B8784A-0AF2-49D2-8B01-57DD183F3166}"/>
              </a:ext>
            </a:extLst>
          </p:cNvPr>
          <p:cNvSpPr txBox="1"/>
          <p:nvPr/>
        </p:nvSpPr>
        <p:spPr>
          <a:xfrm>
            <a:off x="8620510" y="343208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Calibri"/>
              </a:rPr>
              <a:t>(Stewart, 2017).</a:t>
            </a:r>
            <a:endParaRPr lang="en-GB">
              <a:latin typeface="Arial"/>
            </a:endParaRPr>
          </a:p>
        </p:txBody>
      </p: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D544075D-3F7A-4A29-9D8C-41B2C5C97F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7941" y="3848275"/>
            <a:ext cx="3580150" cy="242181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FAE91A-5909-4485-B2E1-AD40F329BB22}"/>
              </a:ext>
            </a:extLst>
          </p:cNvPr>
          <p:cNvSpPr txBox="1"/>
          <p:nvPr/>
        </p:nvSpPr>
        <p:spPr>
          <a:xfrm>
            <a:off x="1064302" y="1713876"/>
            <a:ext cx="4442084" cy="295465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GB" sz="2400" b="1">
                <a:latin typeface="Arial"/>
                <a:cs typeface="Arial"/>
              </a:rPr>
              <a:t>Physical development</a:t>
            </a:r>
            <a:endParaRPr lang="en-US" sz="2400">
              <a:latin typeface="Arial"/>
              <a:ea typeface="+mn-lt"/>
              <a:cs typeface="+mn-lt"/>
            </a:endParaRPr>
          </a:p>
          <a:p>
            <a:endParaRPr lang="en-GB" sz="24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>
                <a:latin typeface="Arial"/>
                <a:cs typeface="Arial"/>
              </a:rPr>
              <a:t>Social development</a:t>
            </a:r>
            <a:endParaRPr lang="en-US" sz="2400">
              <a:latin typeface="Arial"/>
              <a:ea typeface="+mn-lt"/>
              <a:cs typeface="+mn-lt"/>
            </a:endParaRPr>
          </a:p>
          <a:p>
            <a:endParaRPr lang="en-GB" sz="24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>
                <a:latin typeface="Arial"/>
                <a:cs typeface="Arial"/>
              </a:rPr>
              <a:t>Cognitive development</a:t>
            </a:r>
            <a:endParaRPr lang="en-US" sz="2400">
              <a:latin typeface="Arial"/>
              <a:ea typeface="+mn-lt"/>
              <a:cs typeface="+mn-lt"/>
            </a:endParaRPr>
          </a:p>
          <a:p>
            <a:endParaRPr lang="en-GB" sz="2400">
              <a:latin typeface="Arial"/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>
                <a:latin typeface="Arial"/>
                <a:cs typeface="Arial"/>
              </a:rPr>
              <a:t>Emotional development</a:t>
            </a:r>
            <a:endParaRPr lang="en-GB" sz="2400"/>
          </a:p>
          <a:p>
            <a:pPr algn="l"/>
            <a:endParaRPr lang="en-GB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B33F83-F905-4F4F-A47F-8FEB878CE9DB}"/>
              </a:ext>
            </a:extLst>
          </p:cNvPr>
          <p:cNvSpPr txBox="1"/>
          <p:nvPr/>
        </p:nvSpPr>
        <p:spPr>
          <a:xfrm>
            <a:off x="1069766" y="670030"/>
            <a:ext cx="492926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latin typeface="Arial"/>
                <a:cs typeface="Arial"/>
              </a:rPr>
              <a:t>Adolescent Development</a:t>
            </a:r>
            <a:endParaRPr lang="en-US" sz="28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504010-7440-4451-8557-5502AE4699E1}"/>
              </a:ext>
            </a:extLst>
          </p:cNvPr>
          <p:cNvSpPr txBox="1"/>
          <p:nvPr/>
        </p:nvSpPr>
        <p:spPr>
          <a:xfrm>
            <a:off x="8313451" y="633974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 </a:t>
            </a:r>
            <a:r>
              <a:rPr lang="en-GB">
                <a:latin typeface="Arial"/>
                <a:cs typeface="Calibri"/>
              </a:rPr>
              <a:t>(Anderson, 2013).</a:t>
            </a:r>
            <a:endParaRPr lang="en-US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3733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578"/>
    </mc:Choice>
    <mc:Fallback>
      <p:transition spd="slow" advTm="77578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B9F4CD-65CA-48AD-A5B9-4359ACAAF148}"/>
              </a:ext>
            </a:extLst>
          </p:cNvPr>
          <p:cNvSpPr txBox="1"/>
          <p:nvPr/>
        </p:nvSpPr>
        <p:spPr>
          <a:xfrm>
            <a:off x="1595120" y="3200400"/>
            <a:ext cx="100177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>
                <a:cs typeface="Calibri"/>
              </a:rPr>
              <a:t>Adverse Childhood Experiences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C72C67-76F6-4FD0-A144-F12590FCD47F}"/>
              </a:ext>
            </a:extLst>
          </p:cNvPr>
          <p:cNvSpPr txBox="1"/>
          <p:nvPr/>
        </p:nvSpPr>
        <p:spPr>
          <a:xfrm>
            <a:off x="630555" y="1169035"/>
            <a:ext cx="5080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rial"/>
                <a:cs typeface="Calibri"/>
              </a:rPr>
              <a:t>Mental Health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1C066-88BF-45B8-8F58-828D1EAE1BAA}"/>
              </a:ext>
            </a:extLst>
          </p:cNvPr>
          <p:cNvSpPr txBox="1"/>
          <p:nvPr/>
        </p:nvSpPr>
        <p:spPr>
          <a:xfrm>
            <a:off x="5233670" y="2216150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Trauma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6D5CD6-757F-4DFA-849B-024F9782C509}"/>
              </a:ext>
            </a:extLst>
          </p:cNvPr>
          <p:cNvSpPr txBox="1"/>
          <p:nvPr/>
        </p:nvSpPr>
        <p:spPr>
          <a:xfrm>
            <a:off x="8251825" y="1871345"/>
            <a:ext cx="359664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rial"/>
                <a:cs typeface="Calibri"/>
              </a:rPr>
              <a:t>Domestic Violence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FD5A26-60C5-4F55-B4E4-817DB198FCA8}"/>
              </a:ext>
            </a:extLst>
          </p:cNvPr>
          <p:cNvSpPr txBox="1"/>
          <p:nvPr/>
        </p:nvSpPr>
        <p:spPr>
          <a:xfrm>
            <a:off x="866140" y="5173980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Divorce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B8B215-E098-44FA-8F04-C5C290749A34}"/>
              </a:ext>
            </a:extLst>
          </p:cNvPr>
          <p:cNvSpPr txBox="1"/>
          <p:nvPr/>
        </p:nvSpPr>
        <p:spPr>
          <a:xfrm>
            <a:off x="3863975" y="4798695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Abuse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98D880-11D9-4F45-9394-A5F35C2652FD}"/>
              </a:ext>
            </a:extLst>
          </p:cNvPr>
          <p:cNvSpPr txBox="1"/>
          <p:nvPr/>
        </p:nvSpPr>
        <p:spPr>
          <a:xfrm>
            <a:off x="8964930" y="5622290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Neglect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263158-37D4-43DD-B9DB-AEA06FA7D0DE}"/>
              </a:ext>
            </a:extLst>
          </p:cNvPr>
          <p:cNvSpPr txBox="1"/>
          <p:nvPr/>
        </p:nvSpPr>
        <p:spPr>
          <a:xfrm>
            <a:off x="8762365" y="4495164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rial"/>
                <a:cs typeface="Calibri"/>
              </a:rPr>
              <a:t>Care System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D3F282-4624-4532-AFFF-35D2965DBD93}"/>
              </a:ext>
            </a:extLst>
          </p:cNvPr>
          <p:cNvSpPr txBox="1"/>
          <p:nvPr/>
        </p:nvSpPr>
        <p:spPr>
          <a:xfrm>
            <a:off x="7310120" y="2626360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Community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AC432A-9095-466B-A03A-767B718CE7A8}"/>
              </a:ext>
            </a:extLst>
          </p:cNvPr>
          <p:cNvSpPr txBox="1"/>
          <p:nvPr/>
        </p:nvSpPr>
        <p:spPr>
          <a:xfrm>
            <a:off x="3612515" y="5817235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Poverty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16F200-8F84-484B-93D1-87180BAA4491}"/>
              </a:ext>
            </a:extLst>
          </p:cNvPr>
          <p:cNvSpPr txBox="1"/>
          <p:nvPr/>
        </p:nvSpPr>
        <p:spPr>
          <a:xfrm>
            <a:off x="768350" y="2708910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cs typeface="Calibri"/>
              </a:rPr>
              <a:t>Asking for help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68634C4-28F1-4EA6-B638-58A3E2FA753E}"/>
              </a:ext>
            </a:extLst>
          </p:cNvPr>
          <p:cNvSpPr txBox="1"/>
          <p:nvPr/>
        </p:nvSpPr>
        <p:spPr>
          <a:xfrm>
            <a:off x="1957705" y="4314825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Support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461FB7-040A-4DEB-B0DA-93707678E0D0}"/>
              </a:ext>
            </a:extLst>
          </p:cNvPr>
          <p:cNvSpPr txBox="1"/>
          <p:nvPr/>
        </p:nvSpPr>
        <p:spPr>
          <a:xfrm>
            <a:off x="6093460" y="5910580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 </a:t>
            </a:r>
            <a:r>
              <a:rPr lang="en-GB" sz="3200">
                <a:latin typeface="Arial"/>
                <a:ea typeface="+mn-lt"/>
                <a:cs typeface="+mn-lt"/>
              </a:rPr>
              <a:t>Health</a:t>
            </a:r>
            <a:endParaRPr lang="en-GB" sz="3200">
              <a:latin typeface="Arial"/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217FD13-EF09-449F-BF4C-47A3077702FB}"/>
              </a:ext>
            </a:extLst>
          </p:cNvPr>
          <p:cNvSpPr txBox="1"/>
          <p:nvPr/>
        </p:nvSpPr>
        <p:spPr>
          <a:xfrm>
            <a:off x="5108575" y="1227454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ea typeface="+mn-lt"/>
                <a:cs typeface="+mn-lt"/>
              </a:rPr>
              <a:t>Childhood</a:t>
            </a:r>
            <a:endParaRPr lang="en-US" sz="3200">
              <a:latin typeface="Arial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8D01DEA-8A67-46C8-9996-A074FD9CCEE1}"/>
              </a:ext>
            </a:extLst>
          </p:cNvPr>
          <p:cNvSpPr txBox="1"/>
          <p:nvPr/>
        </p:nvSpPr>
        <p:spPr>
          <a:xfrm>
            <a:off x="2894330" y="344170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Control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504330D-D256-4AC5-8FAE-3B123B334866}"/>
              </a:ext>
            </a:extLst>
          </p:cNvPr>
          <p:cNvSpPr txBox="1"/>
          <p:nvPr/>
        </p:nvSpPr>
        <p:spPr>
          <a:xfrm>
            <a:off x="3047365" y="1929764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Family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18704A2-BBFD-40D9-99E9-EE83223BD712}"/>
              </a:ext>
            </a:extLst>
          </p:cNvPr>
          <p:cNvSpPr txBox="1"/>
          <p:nvPr/>
        </p:nvSpPr>
        <p:spPr>
          <a:xfrm>
            <a:off x="6837680" y="459232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CA48EA7-308C-4283-89D0-164A6ABBD207}"/>
              </a:ext>
            </a:extLst>
          </p:cNvPr>
          <p:cNvSpPr txBox="1"/>
          <p:nvPr/>
        </p:nvSpPr>
        <p:spPr>
          <a:xfrm>
            <a:off x="6787515" y="5090794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Feelings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DB604DC-DB14-4FB6-BB18-2583D7306D0D}"/>
              </a:ext>
            </a:extLst>
          </p:cNvPr>
          <p:cNvSpPr txBox="1"/>
          <p:nvPr/>
        </p:nvSpPr>
        <p:spPr>
          <a:xfrm>
            <a:off x="5711190" y="4431030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Arial"/>
              </a:rPr>
              <a:t>Control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3A5EC6F-DFC8-4B61-AC9F-8E84BDD7FA8C}"/>
              </a:ext>
            </a:extLst>
          </p:cNvPr>
          <p:cNvSpPr txBox="1"/>
          <p:nvPr/>
        </p:nvSpPr>
        <p:spPr>
          <a:xfrm>
            <a:off x="8963025" y="835025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Lonely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EE3D6A4-7AAC-4833-9431-D78F505D073C}"/>
              </a:ext>
            </a:extLst>
          </p:cNvPr>
          <p:cNvSpPr txBox="1"/>
          <p:nvPr/>
        </p:nvSpPr>
        <p:spPr>
          <a:xfrm>
            <a:off x="7134860" y="541020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>
                <a:latin typeface="Arial"/>
                <a:cs typeface="Calibri"/>
              </a:rPr>
              <a:t>Trust</a:t>
            </a:r>
          </a:p>
        </p:txBody>
      </p:sp>
    </p:spTree>
    <p:extLst>
      <p:ext uri="{BB962C8B-B14F-4D97-AF65-F5344CB8AC3E}">
        <p14:creationId xmlns:p14="http://schemas.microsoft.com/office/powerpoint/2010/main" val="4069444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514"/>
    </mc:Choice>
    <mc:Fallback>
      <p:transition spd="slow" advTm="169514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509B551-01E4-4542-BB33-7FC30858AAF3}"/>
              </a:ext>
            </a:extLst>
          </p:cNvPr>
          <p:cNvSpPr txBox="1"/>
          <p:nvPr/>
        </p:nvSpPr>
        <p:spPr>
          <a:xfrm>
            <a:off x="436880" y="883920"/>
            <a:ext cx="815848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latin typeface="Arial"/>
                <a:cs typeface="Calibri"/>
              </a:rPr>
              <a:t>Effects of Domestic Violence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B877B3-CDE6-41F9-AE3F-4458777DEC11}"/>
              </a:ext>
            </a:extLst>
          </p:cNvPr>
          <p:cNvSpPr txBox="1"/>
          <p:nvPr/>
        </p:nvSpPr>
        <p:spPr>
          <a:xfrm>
            <a:off x="965835" y="2642235"/>
            <a:ext cx="27432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Depression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Nightmares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Substance misuse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Self-harm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"/>
              </a:rPr>
              <a:t>Aggressive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</p:txBody>
      </p:sp>
      <p:pic>
        <p:nvPicPr>
          <p:cNvPr id="4" name="Picture 4" descr="A picture containing person, indoor, wall&#10;&#10;Description automatically generated">
            <a:extLst>
              <a:ext uri="{FF2B5EF4-FFF2-40B4-BE49-F238E27FC236}">
                <a16:creationId xmlns:a16="http://schemas.microsoft.com/office/drawing/2014/main" id="{F4E1C243-97C8-4E33-95D2-3FFBF77B8A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3680" y="1936353"/>
            <a:ext cx="5588000" cy="38082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9594F0-AEBE-49BB-96E1-48E90B09D185}"/>
              </a:ext>
            </a:extLst>
          </p:cNvPr>
          <p:cNvSpPr txBox="1"/>
          <p:nvPr/>
        </p:nvSpPr>
        <p:spPr>
          <a:xfrm>
            <a:off x="9357360" y="607568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</a:t>
            </a:r>
            <a:r>
              <a:rPr lang="en-GB" err="1">
                <a:cs typeface="Calibri"/>
              </a:rPr>
              <a:t>Chishty</a:t>
            </a:r>
            <a:r>
              <a:rPr lang="en-GB">
                <a:cs typeface="Calibri"/>
              </a:rPr>
              <a:t>, 2020).</a:t>
            </a:r>
          </a:p>
        </p:txBody>
      </p:sp>
    </p:spTree>
    <p:extLst>
      <p:ext uri="{BB962C8B-B14F-4D97-AF65-F5344CB8AC3E}">
        <p14:creationId xmlns:p14="http://schemas.microsoft.com/office/powerpoint/2010/main" val="39236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955"/>
    </mc:Choice>
    <mc:Fallback>
      <p:transition spd="slow" advTm="10195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A2239C5D-1C6E-426D-8369-73E38747B2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9148" y="541419"/>
            <a:ext cx="7402641" cy="535786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5B47663-E11B-495F-8154-6D4633D327C7}"/>
              </a:ext>
            </a:extLst>
          </p:cNvPr>
          <p:cNvSpPr txBox="1"/>
          <p:nvPr/>
        </p:nvSpPr>
        <p:spPr>
          <a:xfrm>
            <a:off x="377254" y="352268"/>
            <a:ext cx="625339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latin typeface="Arial"/>
                <a:cs typeface="Arial"/>
              </a:rPr>
              <a:t>NAOMIE PLANNING MODEL</a:t>
            </a:r>
            <a:r>
              <a:rPr lang="en-GB"/>
              <a:t> </a:t>
            </a:r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1CA4D0-73AF-4461-B25E-6A8037D08235}"/>
              </a:ext>
            </a:extLst>
          </p:cNvPr>
          <p:cNvSpPr txBox="1"/>
          <p:nvPr/>
        </p:nvSpPr>
        <p:spPr>
          <a:xfrm>
            <a:off x="557603" y="1719341"/>
            <a:ext cx="4629461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3600">
                <a:latin typeface="Arial"/>
                <a:cs typeface="Calibri"/>
              </a:rPr>
              <a:t>Needs</a:t>
            </a:r>
            <a:endParaRPr lang="en-US" sz="3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3600">
                <a:latin typeface="Arial"/>
                <a:cs typeface="Calibri"/>
              </a:rPr>
              <a:t>AIMS</a:t>
            </a:r>
          </a:p>
          <a:p>
            <a:pPr marL="285750" indent="-285750">
              <a:buFont typeface="Arial"/>
              <a:buChar char="•"/>
            </a:pPr>
            <a:r>
              <a:rPr lang="en-GB" sz="3600">
                <a:latin typeface="Arial"/>
                <a:cs typeface="Calibri"/>
              </a:rPr>
              <a:t>OBJECTIVES</a:t>
            </a:r>
          </a:p>
          <a:p>
            <a:pPr marL="285750" indent="-285750">
              <a:buFont typeface="Arial"/>
              <a:buChar char="•"/>
            </a:pPr>
            <a:r>
              <a:rPr lang="en-GB" sz="3600">
                <a:latin typeface="Arial"/>
                <a:cs typeface="Calibri"/>
              </a:rPr>
              <a:t>METHODS</a:t>
            </a:r>
          </a:p>
          <a:p>
            <a:pPr marL="285750" indent="-285750">
              <a:buFont typeface="Arial"/>
              <a:buChar char="•"/>
            </a:pPr>
            <a:r>
              <a:rPr lang="en-GB" sz="3600">
                <a:latin typeface="Arial"/>
                <a:cs typeface="Calibri"/>
              </a:rPr>
              <a:t>INPLEMENTATION</a:t>
            </a:r>
          </a:p>
          <a:p>
            <a:pPr marL="285750" indent="-285750">
              <a:buFont typeface="Arial"/>
              <a:buChar char="•"/>
            </a:pPr>
            <a:r>
              <a:rPr lang="en-GB" sz="3600">
                <a:latin typeface="Arial"/>
                <a:cs typeface="Calibri"/>
              </a:rPr>
              <a:t>EVALUATION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5726F7-0CC7-44D4-88D6-02BB12726EE8}"/>
              </a:ext>
            </a:extLst>
          </p:cNvPr>
          <p:cNvSpPr txBox="1"/>
          <p:nvPr/>
        </p:nvSpPr>
        <p:spPr>
          <a:xfrm>
            <a:off x="8757691" y="6296806"/>
            <a:ext cx="305549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cap="all">
                <a:cs typeface="Calibri"/>
              </a:rPr>
              <a:t>(</a:t>
            </a:r>
            <a:r>
              <a:rPr lang="en-GB" cap="all" err="1">
                <a:cs typeface="Calibri"/>
              </a:rPr>
              <a:t>Greenbridgealche</a:t>
            </a:r>
            <a:r>
              <a:rPr lang="en-GB" cap="all">
                <a:cs typeface="Calibri"/>
              </a:rPr>
              <a:t>, 2017).</a:t>
            </a:r>
            <a:endParaRPr lang="en-GB" u="sng" cap="all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23268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331"/>
    </mc:Choice>
    <mc:Fallback>
      <p:transition spd="slow" advTm="93331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8EC76BC8-4C77-4982-9DB0-C7136CBDD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0499" y="751382"/>
            <a:ext cx="4591986" cy="428094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EB3ADB-B47C-44CD-B191-CB435C3B71E5}"/>
              </a:ext>
            </a:extLst>
          </p:cNvPr>
          <p:cNvSpPr txBox="1"/>
          <p:nvPr/>
        </p:nvSpPr>
        <p:spPr>
          <a:xfrm>
            <a:off x="1189220" y="1064302"/>
            <a:ext cx="411729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latin typeface="Arial"/>
                <a:cs typeface="Calibri"/>
              </a:rPr>
              <a:t>INTERVENTIONS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9266C4-B7E2-4F25-910E-329B78ACE98C}"/>
              </a:ext>
            </a:extLst>
          </p:cNvPr>
          <p:cNvSpPr txBox="1"/>
          <p:nvPr/>
        </p:nvSpPr>
        <p:spPr>
          <a:xfrm>
            <a:off x="8982543" y="528497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>
                <a:ea typeface="+mn-lt"/>
                <a:cs typeface="+mn-lt"/>
              </a:rPr>
              <a:t>Youthinterventions</a:t>
            </a:r>
            <a:r>
              <a:rPr lang="en-GB">
                <a:ea typeface="+mn-lt"/>
                <a:cs typeface="+mn-lt"/>
              </a:rPr>
              <a:t>, 2020).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24F380-D30D-4BDC-9B93-DB90D6244377}"/>
              </a:ext>
            </a:extLst>
          </p:cNvPr>
          <p:cNvSpPr txBox="1"/>
          <p:nvPr/>
        </p:nvSpPr>
        <p:spPr>
          <a:xfrm>
            <a:off x="976859" y="2101121"/>
            <a:ext cx="4716904" cy="36009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3200">
                <a:latin typeface="Arial"/>
                <a:cs typeface="Calibri"/>
              </a:rPr>
              <a:t>Building relationships</a:t>
            </a:r>
            <a:endParaRPr lang="en-US"/>
          </a:p>
          <a:p>
            <a:pPr marL="457200" indent="-457200">
              <a:buFont typeface="Arial"/>
              <a:buChar char="•"/>
            </a:pPr>
            <a:r>
              <a:rPr lang="en-GB" sz="3200">
                <a:latin typeface="Arial"/>
                <a:cs typeface="Calibri"/>
              </a:rPr>
              <a:t>Empowering </a:t>
            </a:r>
          </a:p>
          <a:p>
            <a:pPr marL="457200" indent="-457200">
              <a:buFont typeface="Arial"/>
              <a:buChar char="•"/>
            </a:pPr>
            <a:r>
              <a:rPr lang="en-GB" sz="3200">
                <a:latin typeface="Arial"/>
                <a:cs typeface="Calibri"/>
              </a:rPr>
              <a:t>Group work </a:t>
            </a:r>
          </a:p>
          <a:p>
            <a:pPr marL="457200" indent="-457200">
              <a:buFont typeface="Arial"/>
              <a:buChar char="•"/>
            </a:pPr>
            <a:r>
              <a:rPr lang="en-GB" sz="3200">
                <a:latin typeface="Arial"/>
                <a:cs typeface="Calibri"/>
              </a:rPr>
              <a:t>One to one </a:t>
            </a:r>
          </a:p>
          <a:p>
            <a:pPr marL="457200" indent="-457200">
              <a:buFont typeface="Arial"/>
              <a:buChar char="•"/>
            </a:pPr>
            <a:r>
              <a:rPr lang="en-GB" sz="3200">
                <a:latin typeface="Arial"/>
                <a:cs typeface="Calibri"/>
              </a:rPr>
              <a:t>Positive change</a:t>
            </a:r>
          </a:p>
          <a:p>
            <a:pPr marL="457200" indent="-457200">
              <a:buFont typeface="Arial"/>
              <a:buChar char="•"/>
            </a:pPr>
            <a:r>
              <a:rPr lang="en-GB" sz="3200">
                <a:latin typeface="Arial"/>
                <a:cs typeface="Calibri"/>
              </a:rPr>
              <a:t>Support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2597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2543"/>
    </mc:Choice>
    <mc:Fallback>
      <p:transition spd="slow" advTm="382543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Background pattern&#10;&#10;Description automatically generated">
            <a:extLst>
              <a:ext uri="{FF2B5EF4-FFF2-40B4-BE49-F238E27FC236}">
                <a16:creationId xmlns:a16="http://schemas.microsoft.com/office/drawing/2014/main" id="{D214595A-33D9-40D5-86BC-14840ABFAF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04619" y="3976812"/>
            <a:ext cx="2514600" cy="2435033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AD824A66-C6F1-478D-841F-AA2EFDBE0C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406" y="3676035"/>
            <a:ext cx="2743200" cy="2743200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4C840EDF-EB2A-45A0-82C3-BC5CDB598C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2800" y="890363"/>
            <a:ext cx="3035300" cy="23721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A3726BA-AED9-4D5A-AF0E-1E058FE3CF88}"/>
              </a:ext>
            </a:extLst>
          </p:cNvPr>
          <p:cNvSpPr txBox="1"/>
          <p:nvPr/>
        </p:nvSpPr>
        <p:spPr>
          <a:xfrm>
            <a:off x="4724400" y="5220992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latin typeface="Arial"/>
                <a:cs typeface="Calibri"/>
              </a:rPr>
              <a:t>Lockdown 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28B343-38A0-4DCE-9BE1-CAD5974869CF}"/>
              </a:ext>
            </a:extLst>
          </p:cNvPr>
          <p:cNvSpPr txBox="1"/>
          <p:nvPr/>
        </p:nvSpPr>
        <p:spPr>
          <a:xfrm>
            <a:off x="4196223" y="4636217"/>
            <a:ext cx="37973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latin typeface="Arial"/>
                <a:cs typeface="Calibri"/>
              </a:rPr>
              <a:t>Social distancing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BE2959-D23D-40D2-B37C-1A68506EA211}"/>
              </a:ext>
            </a:extLst>
          </p:cNvPr>
          <p:cNvSpPr txBox="1"/>
          <p:nvPr/>
        </p:nvSpPr>
        <p:spPr>
          <a:xfrm>
            <a:off x="724105" y="59218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latin typeface="Arial"/>
                <a:cs typeface="Calibri"/>
              </a:rPr>
              <a:t>Isolated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0027400-23F5-4FA7-B8E9-C96F6CDD1E66}"/>
              </a:ext>
            </a:extLst>
          </p:cNvPr>
          <p:cNvSpPr txBox="1"/>
          <p:nvPr/>
        </p:nvSpPr>
        <p:spPr>
          <a:xfrm>
            <a:off x="4334899" y="1121390"/>
            <a:ext cx="372642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latin typeface="Arial"/>
                <a:cs typeface="Calibri"/>
              </a:rPr>
              <a:t>Non-Face to Face </a:t>
            </a:r>
          </a:p>
        </p:txBody>
      </p:sp>
      <p:pic>
        <p:nvPicPr>
          <p:cNvPr id="13" name="Picture 13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DA4727A6-1C7C-4410-87BD-DD79978DF2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1561" y="1977053"/>
            <a:ext cx="3910780" cy="2424572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55FBFEAE-FEC0-4187-B66E-160C7C54CB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045" y="1296029"/>
            <a:ext cx="2743200" cy="18324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08EE5C-B936-46F9-BED3-04DBF4AE6FB1}"/>
              </a:ext>
            </a:extLst>
          </p:cNvPr>
          <p:cNvSpPr txBox="1"/>
          <p:nvPr/>
        </p:nvSpPr>
        <p:spPr>
          <a:xfrm>
            <a:off x="4490884" y="575678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0563C1"/>
                </a:solidFill>
                <a:cs typeface="Segoe UI"/>
                <a:hlinkClick r:id="rId7"/>
              </a:rPr>
              <a:t>https://youtu.be/sJ-uH6S4SAU</a:t>
            </a:r>
            <a:r>
              <a:rPr lang="en-US"/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392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A720D5-E27E-4D81-AC3B-5B85D657B178}"/>
              </a:ext>
            </a:extLst>
          </p:cNvPr>
          <p:cNvSpPr txBox="1"/>
          <p:nvPr/>
        </p:nvSpPr>
        <p:spPr>
          <a:xfrm>
            <a:off x="264160" y="304259"/>
            <a:ext cx="11673340" cy="794063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Reference list</a:t>
            </a:r>
            <a:r>
              <a:rPr lang="en-US" sz="1200">
                <a:latin typeface="Arial"/>
                <a:cs typeface="Arial"/>
              </a:rPr>
              <a:t> </a:t>
            </a:r>
            <a:endParaRPr lang="en-US" sz="1200">
              <a:ea typeface="+mn-lt"/>
              <a:cs typeface="+mn-lt"/>
            </a:endParaRPr>
          </a:p>
          <a:p>
            <a:endParaRPr lang="en-US" sz="1200">
              <a:ea typeface="+mn-lt"/>
              <a:cs typeface="+mn-lt"/>
            </a:endParaRPr>
          </a:p>
          <a:p>
            <a:r>
              <a:rPr lang="en-GB" sz="1200">
                <a:latin typeface="Arial"/>
                <a:cs typeface="Arial"/>
              </a:rPr>
              <a:t>National </a:t>
            </a:r>
            <a:r>
              <a:rPr lang="en-GB" sz="1200" err="1">
                <a:latin typeface="Arial"/>
                <a:cs typeface="Arial"/>
              </a:rPr>
              <a:t>Occupatinal</a:t>
            </a:r>
            <a:r>
              <a:rPr lang="en-GB" sz="1200">
                <a:latin typeface="Arial"/>
                <a:cs typeface="Arial"/>
              </a:rPr>
              <a:t> Standards for Youth Work. (2014) </a:t>
            </a:r>
            <a:r>
              <a:rPr lang="en-GB" sz="1200" i="1">
                <a:latin typeface="Arial"/>
                <a:cs typeface="Arial"/>
              </a:rPr>
              <a:t>Youth Work National Occupational Standards Introduction.</a:t>
            </a:r>
            <a:r>
              <a:rPr lang="en-GB" sz="1200">
                <a:latin typeface="Arial"/>
                <a:cs typeface="Arial"/>
              </a:rPr>
              <a:t> Available at: </a:t>
            </a:r>
            <a:r>
              <a:rPr lang="en-GB" sz="1200">
                <a:solidFill>
                  <a:srgbClr val="0563C1"/>
                </a:solidFill>
                <a:latin typeface="Arial"/>
                <a:cs typeface="Arial"/>
                <a:hlinkClick r:id="rId2"/>
              </a:rPr>
              <a:t>https://www.nya.org.uk/wp-content/uploads/2014/06/National-Occupation-Standards-for-Youth-Work.pdf</a:t>
            </a:r>
            <a:r>
              <a:rPr lang="en-GB" sz="1200">
                <a:latin typeface="Arial"/>
                <a:cs typeface="Arial"/>
              </a:rPr>
              <a:t> (Accessed: 17 March 2021).</a:t>
            </a:r>
            <a:endParaRPr lang="en-GB" sz="1200">
              <a:cs typeface="Calibri"/>
            </a:endParaRPr>
          </a:p>
          <a:p>
            <a:endParaRPr lang="en-GB" sz="1200" b="1">
              <a:latin typeface="Arial"/>
              <a:cs typeface="Calibri"/>
            </a:endParaRPr>
          </a:p>
          <a:p>
            <a:r>
              <a:rPr lang="en-GB" sz="1200" b="1">
                <a:latin typeface="Arial"/>
                <a:cs typeface="Calibri"/>
              </a:rPr>
              <a:t>Reference list for pictures</a:t>
            </a:r>
            <a:endParaRPr lang="en-GB" sz="1200">
              <a:cs typeface="Calibri"/>
            </a:endParaRPr>
          </a:p>
          <a:p>
            <a:endParaRPr lang="en-GB" sz="1200">
              <a:latin typeface="Arial"/>
              <a:cs typeface="Calibri"/>
            </a:endParaRPr>
          </a:p>
          <a:p>
            <a:r>
              <a:rPr lang="en-GB" sz="1200">
                <a:latin typeface="Arial"/>
                <a:cs typeface="Calibri"/>
              </a:rPr>
              <a:t>Ricketts. M (2018) </a:t>
            </a:r>
            <a:r>
              <a:rPr lang="en-GB" sz="1200" i="1">
                <a:latin typeface="Arial"/>
                <a:cs typeface="Calibri"/>
              </a:rPr>
              <a:t>When does a normal fight become emotional abuse? </a:t>
            </a:r>
            <a:r>
              <a:rPr lang="en-GB" sz="1200">
                <a:latin typeface="Arial"/>
                <a:cs typeface="Calibri"/>
              </a:rPr>
              <a:t>Available at: </a:t>
            </a:r>
            <a:r>
              <a:rPr lang="en-GB" sz="1200">
                <a:latin typeface="Arial"/>
                <a:ea typeface="+mn-lt"/>
                <a:cs typeface="+mn-lt"/>
                <a:hlinkClick r:id="rId3"/>
              </a:rPr>
              <a:t>https://mega.onemega.com/when-does-normal-fight-become-emotional-abuse/</a:t>
            </a:r>
            <a:r>
              <a:rPr lang="en-GB" sz="1200">
                <a:latin typeface="Arial"/>
                <a:ea typeface="+mn-lt"/>
                <a:cs typeface="+mn-lt"/>
              </a:rPr>
              <a:t> (Accessed 17 March 2021).</a:t>
            </a:r>
          </a:p>
          <a:p>
            <a:endParaRPr lang="en-GB" sz="1200">
              <a:latin typeface="Arial"/>
              <a:cs typeface="Calibri"/>
            </a:endParaRPr>
          </a:p>
          <a:p>
            <a:r>
              <a:rPr lang="en-GB" sz="1200">
                <a:latin typeface="Arial"/>
                <a:ea typeface="+mn-lt"/>
                <a:cs typeface="+mn-lt"/>
              </a:rPr>
              <a:t>Stewart. E (2017)</a:t>
            </a:r>
            <a:r>
              <a:rPr lang="en-GB" sz="1200" i="1">
                <a:latin typeface="Arial"/>
                <a:ea typeface="+mn-lt"/>
                <a:cs typeface="+mn-lt"/>
              </a:rPr>
              <a:t> Puberty what a ride</a:t>
            </a:r>
            <a:r>
              <a:rPr lang="en-GB" sz="1200">
                <a:latin typeface="Arial"/>
                <a:ea typeface="+mn-lt"/>
                <a:cs typeface="+mn-lt"/>
              </a:rPr>
              <a:t>. Available at: </a:t>
            </a:r>
            <a:r>
              <a:rPr lang="en-GB" sz="1200">
                <a:latin typeface="Arial"/>
                <a:ea typeface="+mn-lt"/>
                <a:cs typeface="+mn-lt"/>
                <a:hlinkClick r:id="rId4"/>
              </a:rPr>
              <a:t>https://www.realperiodproject.org/2017/07/28/puberty-what-a-ride/</a:t>
            </a:r>
            <a:r>
              <a:rPr lang="en-GB" sz="1200">
                <a:latin typeface="Arial"/>
                <a:ea typeface="+mn-lt"/>
                <a:cs typeface="+mn-lt"/>
              </a:rPr>
              <a:t> (Accessed: 17 March 2021).</a:t>
            </a:r>
          </a:p>
          <a:p>
            <a:endParaRPr lang="en-GB" sz="1200">
              <a:latin typeface="Arial"/>
              <a:cs typeface="Calibri"/>
            </a:endParaRPr>
          </a:p>
          <a:p>
            <a:r>
              <a:rPr lang="en-GB" sz="1200">
                <a:latin typeface="Arial"/>
                <a:cs typeface="Arial"/>
              </a:rPr>
              <a:t>Anderson</a:t>
            </a:r>
            <a:r>
              <a:rPr lang="en-US" sz="1200">
                <a:latin typeface="Arial"/>
                <a:cs typeface="Arial"/>
              </a:rPr>
              <a:t>. B (2013) </a:t>
            </a:r>
            <a:r>
              <a:rPr lang="en-US" sz="1200" i="1">
                <a:latin typeface="Arial"/>
                <a:cs typeface="Arial"/>
              </a:rPr>
              <a:t>Ages &amp; Stages of Adolescent Development. </a:t>
            </a:r>
            <a:r>
              <a:rPr lang="en-US" sz="1200">
                <a:latin typeface="Arial"/>
                <a:cs typeface="Arial"/>
              </a:rPr>
              <a:t>Available at: </a:t>
            </a:r>
            <a:r>
              <a:rPr lang="en-US" sz="1200">
                <a:latin typeface="Arial"/>
                <a:cs typeface="Arial"/>
                <a:hlinkClick r:id="rId5"/>
              </a:rPr>
              <a:t> https://www.slideshare.net/braddtastic/ages-stages-of-adolescent-development</a:t>
            </a:r>
            <a:r>
              <a:rPr lang="en-US" sz="1200">
                <a:latin typeface="Arial"/>
                <a:cs typeface="Arial"/>
              </a:rPr>
              <a:t> (Accessed: 8th March 2021).</a:t>
            </a:r>
          </a:p>
          <a:p>
            <a:endParaRPr lang="en-US" sz="1200">
              <a:latin typeface="Arial"/>
              <a:cs typeface="Arial"/>
            </a:endParaRPr>
          </a:p>
          <a:p>
            <a:r>
              <a:rPr lang="en-US" sz="1200" err="1">
                <a:latin typeface="Arial"/>
                <a:cs typeface="Arial"/>
              </a:rPr>
              <a:t>Chishty.R</a:t>
            </a:r>
            <a:r>
              <a:rPr lang="en-US" sz="1200">
                <a:latin typeface="Arial"/>
                <a:cs typeface="Arial"/>
              </a:rPr>
              <a:t> (2020) </a:t>
            </a:r>
            <a:r>
              <a:rPr lang="en-US" sz="1200" i="1">
                <a:latin typeface="Arial"/>
                <a:cs typeface="Arial"/>
              </a:rPr>
              <a:t>Pay a little attention to your child. </a:t>
            </a:r>
            <a:r>
              <a:rPr lang="en-US" sz="1200">
                <a:latin typeface="Arial"/>
                <a:cs typeface="Arial"/>
              </a:rPr>
              <a:t>Available at: </a:t>
            </a:r>
            <a:r>
              <a:rPr lang="en-US" sz="1200">
                <a:latin typeface="Arial"/>
                <a:ea typeface="+mn-lt"/>
                <a:cs typeface="+mn-lt"/>
                <a:hlinkClick r:id="rId6"/>
              </a:rPr>
              <a:t>https://respective2objective.com/wp-content/uploads/2020/08/Child-Witness-4-1024x621-1-696x422.jpg</a:t>
            </a:r>
            <a:r>
              <a:rPr lang="en-US" sz="1200">
                <a:latin typeface="Arial"/>
                <a:ea typeface="+mn-lt"/>
                <a:cs typeface="+mn-lt"/>
              </a:rPr>
              <a:t> (Accessed: 26 March 2021).</a:t>
            </a:r>
          </a:p>
          <a:p>
            <a:endParaRPr lang="en-US" sz="1200">
              <a:latin typeface="Arial"/>
              <a:cs typeface="Calibri"/>
            </a:endParaRPr>
          </a:p>
          <a:p>
            <a:r>
              <a:rPr lang="en-US" sz="1200" err="1">
                <a:latin typeface="Arial"/>
                <a:ea typeface="+mn-lt"/>
                <a:cs typeface="+mn-lt"/>
              </a:rPr>
              <a:t>Youthinterventions</a:t>
            </a:r>
            <a:r>
              <a:rPr lang="en-US" sz="1200">
                <a:latin typeface="Arial"/>
                <a:ea typeface="+mn-lt"/>
                <a:cs typeface="+mn-lt"/>
              </a:rPr>
              <a:t> (2020) </a:t>
            </a:r>
            <a:r>
              <a:rPr lang="en-US" sz="1200" i="1">
                <a:latin typeface="Arial"/>
                <a:cs typeface="Arial"/>
              </a:rPr>
              <a:t>Specialists in the emotional/mental wellbeing of young people. </a:t>
            </a:r>
            <a:r>
              <a:rPr lang="en-US" sz="1200">
                <a:latin typeface="Arial"/>
                <a:cs typeface="Arial"/>
              </a:rPr>
              <a:t>Available at: </a:t>
            </a:r>
            <a:r>
              <a:rPr lang="en-US" sz="1200">
                <a:latin typeface="Arial"/>
                <a:ea typeface="+mn-lt"/>
                <a:cs typeface="+mn-lt"/>
                <a:hlinkClick r:id="rId7"/>
              </a:rPr>
              <a:t>https://www.youthinterventions.co.uk/</a:t>
            </a:r>
            <a:r>
              <a:rPr lang="en-US" sz="1200">
                <a:latin typeface="Arial"/>
                <a:ea typeface="+mn-lt"/>
                <a:cs typeface="+mn-lt"/>
              </a:rPr>
              <a:t> (Accessed: 25 March 2021).</a:t>
            </a:r>
          </a:p>
          <a:p>
            <a:endParaRPr lang="en-US" sz="1200">
              <a:latin typeface="Arial"/>
              <a:ea typeface="+mn-lt"/>
              <a:cs typeface="+mn-lt"/>
            </a:endParaRPr>
          </a:p>
          <a:p>
            <a:r>
              <a:rPr lang="en-US" sz="1200" err="1">
                <a:latin typeface="Arial"/>
                <a:cs typeface="Calibri" panose="020F0502020204030204"/>
              </a:rPr>
              <a:t>Greenbridgealche</a:t>
            </a:r>
            <a:r>
              <a:rPr lang="en-US" sz="1200">
                <a:latin typeface="Arial"/>
                <a:cs typeface="Calibri" panose="020F0502020204030204"/>
              </a:rPr>
              <a:t>. (2017) </a:t>
            </a:r>
            <a:r>
              <a:rPr lang="en-US" sz="1200" i="1">
                <a:latin typeface="Arial"/>
                <a:cs typeface="Arial"/>
              </a:rPr>
              <a:t>The NAOMIE Approach to Planning. </a:t>
            </a:r>
            <a:r>
              <a:rPr lang="en-US" sz="1200">
                <a:latin typeface="Arial"/>
                <a:cs typeface="Arial"/>
              </a:rPr>
              <a:t>Available at: </a:t>
            </a:r>
            <a:r>
              <a:rPr lang="en-US" sz="1200">
                <a:latin typeface="Arial"/>
                <a:ea typeface="+mn-lt"/>
                <a:cs typeface="+mn-lt"/>
                <a:hlinkClick r:id="rId8"/>
              </a:rPr>
              <a:t>https://greenbridgealchemydotorg.wordpress.com/2017/01/23/the-naomie-approach-to-planning/</a:t>
            </a:r>
            <a:r>
              <a:rPr lang="en-US" sz="1200">
                <a:latin typeface="Arial"/>
                <a:ea typeface="+mn-lt"/>
                <a:cs typeface="+mn-lt"/>
              </a:rPr>
              <a:t> (Accessed: 26 March 2021).</a:t>
            </a:r>
            <a:endParaRPr lang="en-US" sz="1200">
              <a:latin typeface="Arial"/>
              <a:cs typeface="Arial"/>
            </a:endParaRPr>
          </a:p>
          <a:p>
            <a:endParaRPr lang="en-US" sz="1200">
              <a:latin typeface="Arial"/>
              <a:cs typeface="Calibri" panose="020F0502020204030204"/>
            </a:endParaRPr>
          </a:p>
          <a:p>
            <a:r>
              <a:rPr lang="en-GB" sz="1200" err="1">
                <a:latin typeface="Arial"/>
                <a:cs typeface="Calibri" panose="020F0502020204030204"/>
              </a:rPr>
              <a:t>Youthandpolic</a:t>
            </a:r>
            <a:r>
              <a:rPr lang="en-GB" sz="1200">
                <a:latin typeface="Arial"/>
                <a:cs typeface="Calibri" panose="020F0502020204030204"/>
              </a:rPr>
              <a:t>. (2021)</a:t>
            </a:r>
            <a:r>
              <a:rPr lang="en-GB" sz="1200">
                <a:latin typeface="Calibri"/>
                <a:cs typeface="Calibri" panose="020F0502020204030204"/>
              </a:rPr>
              <a:t> </a:t>
            </a:r>
            <a:r>
              <a:rPr lang="en-GB" sz="1200" i="1">
                <a:latin typeface="Arial"/>
                <a:cs typeface="Arial"/>
              </a:rPr>
              <a:t>The Citizen Enquiry into Youth Work in the Time of COVID-19</a:t>
            </a:r>
            <a:r>
              <a:rPr lang="en-GB" sz="1200">
                <a:latin typeface="Arial"/>
                <a:cs typeface="Arial"/>
              </a:rPr>
              <a:t>. Available at:</a:t>
            </a:r>
            <a:r>
              <a:rPr lang="en-GB" sz="1200" i="1">
                <a:latin typeface="Arial"/>
                <a:cs typeface="Arial"/>
              </a:rPr>
              <a:t> </a:t>
            </a:r>
            <a:r>
              <a:rPr lang="en-GB" sz="1200">
                <a:ea typeface="+mn-lt"/>
                <a:cs typeface="+mn-lt"/>
                <a:hlinkClick r:id="rId9"/>
              </a:rPr>
              <a:t>https://www.youthandpolicy.org/articles/the-importance-of-our-wild-stories/</a:t>
            </a:r>
            <a:r>
              <a:rPr lang="en-GB" sz="1200">
                <a:latin typeface="Calibri"/>
                <a:cs typeface="Calibri"/>
              </a:rPr>
              <a:t> </a:t>
            </a:r>
            <a:r>
              <a:rPr lang="en-GB" sz="1200">
                <a:latin typeface="Arial"/>
                <a:cs typeface="Arial"/>
              </a:rPr>
              <a:t> (Accessed: 26 March 2021).</a:t>
            </a:r>
            <a:endParaRPr lang="en-US" sz="1200">
              <a:latin typeface="Arial"/>
              <a:cs typeface="Arial"/>
            </a:endParaRPr>
          </a:p>
          <a:p>
            <a:endParaRPr lang="en-GB" sz="1200">
              <a:cs typeface="Calibri"/>
            </a:endParaRPr>
          </a:p>
          <a:p>
            <a:endParaRPr lang="en-US" sz="1200">
              <a:latin typeface="Arial"/>
              <a:cs typeface="Calibri" panose="020F0502020204030204"/>
            </a:endParaRPr>
          </a:p>
          <a:p>
            <a:r>
              <a:rPr lang="en-US" sz="1200">
                <a:latin typeface="Arial"/>
                <a:ea typeface="+mn-lt"/>
                <a:cs typeface="+mn-lt"/>
              </a:rPr>
              <a:t>Youth.ie. (2021</a:t>
            </a:r>
            <a:r>
              <a:rPr lang="en-US" sz="1200">
                <a:ea typeface="+mn-lt"/>
                <a:cs typeface="+mn-lt"/>
              </a:rPr>
              <a:t>) </a:t>
            </a:r>
            <a:r>
              <a:rPr lang="en-US" sz="1200" i="1" cap="all">
                <a:latin typeface="Arial"/>
                <a:cs typeface="Arial"/>
              </a:rPr>
              <a:t>COVID-19 AND YOUTH WORK – ONE YEAR ON… YOUTH WORKERS CHECK IN SESSIONS. </a:t>
            </a:r>
            <a:r>
              <a:rPr lang="en-US" sz="1200" cap="all">
                <a:latin typeface="Arial"/>
                <a:cs typeface="Arial"/>
              </a:rPr>
              <a:t>Available at: </a:t>
            </a:r>
            <a:r>
              <a:rPr lang="en-US" sz="1200" cap="all">
                <a:ea typeface="+mn-lt"/>
                <a:cs typeface="+mn-lt"/>
                <a:hlinkClick r:id="rId10"/>
              </a:rPr>
              <a:t>https://www.youth.ie/event/covid-19-and-youth-work-one-year-on-youth-workers-check-in-sessions-8-03-2021/</a:t>
            </a:r>
            <a:r>
              <a:rPr lang="en-US" sz="1200" cap="all">
                <a:ea typeface="+mn-lt"/>
                <a:cs typeface="+mn-lt"/>
              </a:rPr>
              <a:t> (Accessed: 26  March 2021).</a:t>
            </a:r>
            <a:endParaRPr lang="en-US" sz="1200" cap="all">
              <a:latin typeface="Arial"/>
              <a:ea typeface="+mn-lt"/>
              <a:cs typeface="Arial"/>
            </a:endParaRPr>
          </a:p>
          <a:p>
            <a:endParaRPr lang="en-US" sz="1200" i="1" cap="all">
              <a:latin typeface="Arial"/>
              <a:cs typeface="Arial"/>
            </a:endParaRPr>
          </a:p>
          <a:p>
            <a:endParaRPr lang="en-US" sz="1200">
              <a:latin typeface="Calibri" panose="020F0502020204030204"/>
              <a:cs typeface="Calibri"/>
            </a:endParaRPr>
          </a:p>
          <a:p>
            <a:r>
              <a:rPr lang="en-GB">
                <a:ea typeface="+mn-lt"/>
                <a:cs typeface="+mn-lt"/>
              </a:rPr>
              <a:t>Johnson. S (2020) </a:t>
            </a:r>
            <a:r>
              <a:rPr lang="en-GB" sz="1200" i="1">
                <a:latin typeface="Arial"/>
                <a:cs typeface="Arial"/>
              </a:rPr>
              <a:t>Seven More Elderly </a:t>
            </a:r>
            <a:r>
              <a:rPr lang="en-GB" sz="1200" i="1" err="1">
                <a:latin typeface="Arial"/>
                <a:cs typeface="Arial"/>
              </a:rPr>
              <a:t>Comal</a:t>
            </a:r>
            <a:r>
              <a:rPr lang="en-GB" sz="1200" i="1">
                <a:latin typeface="Arial"/>
                <a:cs typeface="Arial"/>
              </a:rPr>
              <a:t> County Residents Dead of COVID-19, County Confirms Monday </a:t>
            </a:r>
            <a:r>
              <a:rPr lang="en-GB" sz="1200">
                <a:latin typeface="Arial"/>
                <a:cs typeface="Arial"/>
              </a:rPr>
              <a:t>Available at: </a:t>
            </a:r>
            <a:r>
              <a:rPr lang="en-GB" sz="1200">
                <a:ea typeface="+mn-lt"/>
                <a:cs typeface="+mn-lt"/>
                <a:hlinkClick r:id="rId11"/>
              </a:rPr>
              <a:t>https://mycanyonlake.com/seven-more-elderly-comal-county-residents-dead-of-covid-19-county-confirms-monday/</a:t>
            </a:r>
            <a:r>
              <a:rPr lang="en-GB" sz="1200">
                <a:ea typeface="+mn-lt"/>
                <a:cs typeface="+mn-lt"/>
              </a:rPr>
              <a:t> (Accessed: 266 March 2020). </a:t>
            </a:r>
            <a:endParaRPr lang="en-US" sz="1200" i="1">
              <a:latin typeface="Arial"/>
              <a:ea typeface="+mn-lt"/>
              <a:cs typeface="Arial"/>
            </a:endParaRPr>
          </a:p>
          <a:p>
            <a:br>
              <a:rPr lang="en-US"/>
            </a:br>
            <a:endParaRPr lang="en-US"/>
          </a:p>
          <a:p>
            <a:endParaRPr lang="en-US">
              <a:latin typeface="Arial"/>
              <a:cs typeface="Arial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140577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YOUNG PEOPLE IN FOCUS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</cp:revision>
  <dcterms:created xsi:type="dcterms:W3CDTF">2021-03-17T11:09:07Z</dcterms:created>
  <dcterms:modified xsi:type="dcterms:W3CDTF">2021-03-30T12:04:13Z</dcterms:modified>
</cp:coreProperties>
</file>