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4"/>
  </p:notesMasterIdLst>
  <p:handoutMasterIdLst>
    <p:handoutMasterId r:id="rId25"/>
  </p:handoutMasterIdLst>
  <p:sldIdLst>
    <p:sldId id="256" r:id="rId4"/>
    <p:sldId id="257" r:id="rId5"/>
    <p:sldId id="258" r:id="rId6"/>
    <p:sldId id="259" r:id="rId7"/>
    <p:sldId id="260" r:id="rId8"/>
    <p:sldId id="263" r:id="rId9"/>
    <p:sldId id="292" r:id="rId10"/>
    <p:sldId id="293" r:id="rId11"/>
    <p:sldId id="294" r:id="rId12"/>
    <p:sldId id="296" r:id="rId13"/>
    <p:sldId id="298" r:id="rId14"/>
    <p:sldId id="300" r:id="rId15"/>
    <p:sldId id="301" r:id="rId16"/>
    <p:sldId id="302" r:id="rId17"/>
    <p:sldId id="303" r:id="rId18"/>
    <p:sldId id="306" r:id="rId19"/>
    <p:sldId id="307" r:id="rId20"/>
    <p:sldId id="308" r:id="rId21"/>
    <p:sldId id="309" r:id="rId22"/>
    <p:sldId id="291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005" autoAdjust="0"/>
  </p:normalViewPr>
  <p:slideViewPr>
    <p:cSldViewPr>
      <p:cViewPr varScale="1">
        <p:scale>
          <a:sx n="102" d="100"/>
          <a:sy n="102" d="100"/>
        </p:scale>
        <p:origin x="188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source: http://www.ancoax.com/mobile-app-development-Ancoax-Technologies.php [accessed: 28-Sep-2017]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4342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https://www.xamarin.com/ [accessed: 11-Oct-2017]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0272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 (all accessed:</a:t>
            </a:r>
            <a:r>
              <a:rPr lang="en-GB" baseline="0" dirty="0"/>
              <a:t> 11-Oct-2017)</a:t>
            </a:r>
            <a:r>
              <a:rPr lang="en-GB" dirty="0"/>
              <a:t>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https://msdn.microsoft.com/en-gb/library/hh848246.aspx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https://academy.realm.io/posts/eric-maxwell-mvc-mvp-and-mvvm-on-android/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https://www.linkedin.com/pulse/understanding-difference-between-mvc-mvp-mvvm-design-rishabh-software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http://geekswithblogs.net/dlussier/archive/2009/11/21/136454.aspx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https://en.wikipedia.org/wiki/Model%E2%80%93view%E2%80%93viewmodel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3803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model includes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repositories, business objects, data transfer objects (DTOs), etc., and logic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for </a:t>
            </a:r>
            <a:r>
              <a:rPr lang="en-GB" dirty="0"/>
              <a:t>web service requests,</a:t>
            </a:r>
            <a:r>
              <a:rPr lang="en-GB" baseline="0" dirty="0"/>
              <a:t> </a:t>
            </a:r>
            <a:r>
              <a:rPr lang="en-GB" dirty="0"/>
              <a:t>backend database, etc.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5953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Source: https://i-msdn.sec.s-msft.com/dynimg/IC564167.png [accessed: 11-Oct-2017]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7136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https://developer.xamarin.com/guides/cross-platform/application_fundamentals/code-sharing/Images/SharedAssetProject.png [accessed: 11-Oct-2017</a:t>
            </a:r>
            <a:r>
              <a:rPr lang="en-GB" dirty="0" smtClean="0"/>
              <a:t>]</a:t>
            </a:r>
          </a:p>
          <a:p>
            <a:r>
              <a:rPr lang="en-GB" dirty="0" smtClean="0"/>
              <a:t>https://developer.xamarin.com/guides/cross-platform/application_fundamentals/code-sharing/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3305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https://developer.xamarin.com/guides/cross-platform/application_fundamentals/pcl/</a:t>
            </a:r>
          </a:p>
          <a:p>
            <a:r>
              <a:rPr lang="en-GB" b="0" dirty="0"/>
              <a:t>Image</a:t>
            </a:r>
            <a:r>
              <a:rPr lang="en-GB" b="0" baseline="0" dirty="0"/>
              <a:t> source: https://developer.xamarin.com/guides/cross-platform/application_fundamentals/pcl/introduction_to_portable_class_libraries/Images/image1.png [accessed: 11-Oct-2017]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2813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  <a:r>
              <a:rPr lang="en-GB" baseline="0" dirty="0"/>
              <a:t> </a:t>
            </a:r>
            <a:r>
              <a:rPr lang="en-GB" dirty="0"/>
              <a:t>https://developer.xamarin.com/guides/cross-platform/application_fundamentals/net-standard/</a:t>
            </a:r>
          </a:p>
          <a:p>
            <a:r>
              <a:rPr lang="en-GB" dirty="0"/>
              <a:t>Image source: https://developer.xamarin.com/guides/cross-platform/application_fundamentals/code-sharing/Images/NetStandard.png [accessed: 10-Oct-2017]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8075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https</a:t>
            </a:r>
            <a:r>
              <a:rPr lang="en-GB" dirty="0"/>
              <a:t>://</a:t>
            </a:r>
            <a:r>
              <a:rPr lang="en-GB" dirty="0" smtClean="0"/>
              <a:t>docs.microsoft.com/en-us/dotnet/csharp/programming-guide/concepts/async/index [accessed:</a:t>
            </a:r>
            <a:r>
              <a:rPr lang="en-GB" baseline="0" dirty="0" smtClean="0"/>
              <a:t> 12-Oct-2017]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8883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https://docs.microsoft.com/en-us/dotnet/csharp/language-reference/keywords/async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410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https://docs.microsoft.com/en-us/dotnet/csharp/language-reference/keywords/await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7062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Source: https://docs.microsoft.com/en-us/dotnet/csharp/programming-guide/concepts/async/media/navigationtrace.png [accessed: 12-Oct-2016]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4849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10/13/2017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10/13/2017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10/13/2017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moodle.uwtsd.ac.uk/course/view.php?id=3288#section-2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texsoft.com/blog/mobile/the-good-and-the-bad-of-xamarin-mobile-development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xamarin.com/guides/cross-platform/application_fundamentals/code-sharing/#Shared_Project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xamarin.com/guides/cross-platform/application_fundamentals/code-sharing/#Portable_Class_Libraries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eveloper.xamarin.com/guides/cross-platform/application_fundamentals/code-sharing/#Net_Standard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language-reference/keywords/async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language-reference/keywords/await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docs.microsoft.com/en-us/dotnet/csharp/programming-guide/concepts/async/index#BKMK_WhatHappensUnderstandinganAsyncMethod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1: Advanced Mobile Application Development (AMAD)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09-Oct-2017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Introduction to </a:t>
            </a:r>
            <a:r>
              <a:rPr lang="en-GB" smtClean="0"/>
              <a:t>Xamarin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0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this module, we will be developing apps using </a:t>
            </a:r>
            <a:r>
              <a:rPr lang="en-GB" b="1" dirty="0" err="1"/>
              <a:t>Xamarin</a:t>
            </a:r>
            <a:r>
              <a:rPr lang="en-GB" dirty="0"/>
              <a:t> for both </a:t>
            </a:r>
            <a:r>
              <a:rPr lang="en-GB" b="1" dirty="0"/>
              <a:t>Android</a:t>
            </a:r>
            <a:r>
              <a:rPr lang="en-GB" dirty="0"/>
              <a:t> and </a:t>
            </a:r>
            <a:r>
              <a:rPr lang="en-GB" b="1" dirty="0"/>
              <a:t>iOS</a:t>
            </a:r>
            <a:r>
              <a:rPr lang="en-GB" dirty="0"/>
              <a:t> platforms.</a:t>
            </a:r>
          </a:p>
        </p:txBody>
      </p:sp>
    </p:spTree>
    <p:extLst>
      <p:ext uri="{BB962C8B-B14F-4D97-AF65-F5344CB8AC3E}">
        <p14:creationId xmlns:p14="http://schemas.microsoft.com/office/powerpoint/2010/main" val="3700977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100% Coursework</a:t>
            </a:r>
          </a:p>
          <a:p>
            <a:pPr lvl="1"/>
            <a:r>
              <a:rPr lang="en-GB" dirty="0"/>
              <a:t>Coursework 1</a:t>
            </a:r>
          </a:p>
          <a:p>
            <a:pPr lvl="2"/>
            <a:r>
              <a:rPr lang="en-GB" dirty="0"/>
              <a:t>Hand out: 	Today</a:t>
            </a:r>
          </a:p>
          <a:p>
            <a:pPr lvl="2"/>
            <a:r>
              <a:rPr lang="en-GB" dirty="0"/>
              <a:t>Hand in:	December 2018</a:t>
            </a:r>
          </a:p>
          <a:p>
            <a:pPr lvl="1"/>
            <a:r>
              <a:rPr lang="en-GB" dirty="0"/>
              <a:t>Coursework 2</a:t>
            </a:r>
          </a:p>
          <a:p>
            <a:pPr lvl="2"/>
            <a:r>
              <a:rPr lang="en-GB" dirty="0"/>
              <a:t>Hand out: 	February 2018</a:t>
            </a:r>
          </a:p>
          <a:p>
            <a:pPr lvl="2"/>
            <a:r>
              <a:rPr lang="en-GB" dirty="0"/>
              <a:t>Hand in:	April/May 2018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0375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Books</a:t>
            </a:r>
          </a:p>
          <a:p>
            <a:pPr lvl="1"/>
            <a:r>
              <a:rPr lang="en-GB" dirty="0"/>
              <a:t>The reading list is available on </a:t>
            </a:r>
            <a:r>
              <a:rPr lang="en-GB" dirty="0">
                <a:hlinkClick r:id="rId2"/>
              </a:rPr>
              <a:t>Moodle</a:t>
            </a:r>
            <a:r>
              <a:rPr lang="en-GB" dirty="0"/>
              <a:t> under the reading materials section.</a:t>
            </a:r>
          </a:p>
          <a:p>
            <a:r>
              <a:rPr lang="en-GB" dirty="0"/>
              <a:t>Online Resources</a:t>
            </a:r>
          </a:p>
          <a:p>
            <a:pPr lvl="1"/>
            <a:r>
              <a:rPr lang="en-GB" dirty="0"/>
              <a:t>A list of online resources is also available on Moodle in the sidebar.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3922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Xamarin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9937" y="2887311"/>
            <a:ext cx="2984127" cy="1909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9918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Xamarin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Deliver native Android, iOS &amp; Windows apps using existing skills, teams and code.</a:t>
            </a:r>
          </a:p>
          <a:p>
            <a:r>
              <a:rPr lang="en-GB" dirty="0"/>
              <a:t>Native UI, native API access, and native performance</a:t>
            </a:r>
          </a:p>
          <a:p>
            <a:r>
              <a:rPr lang="en-GB" dirty="0"/>
              <a:t>Anything you can do in Objective-C, Swift, or Java </a:t>
            </a:r>
            <a:r>
              <a:rPr lang="en-GB" b="1" i="1" dirty="0"/>
              <a:t>you can do in C# with </a:t>
            </a:r>
            <a:r>
              <a:rPr lang="en-GB" b="1" i="1" dirty="0" err="1"/>
              <a:t>Xamarin</a:t>
            </a:r>
            <a:endParaRPr lang="en-GB" b="1" i="1" dirty="0"/>
          </a:p>
          <a:p>
            <a:r>
              <a:rPr lang="en-GB" dirty="0"/>
              <a:t>Ship cutting-edge apps with same-day support for new OS releases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265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Xamarin</a:t>
            </a:r>
            <a:r>
              <a:rPr lang="en-GB" dirty="0"/>
              <a:t> vs. Other Options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1556792"/>
            <a:ext cx="6030278" cy="491585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27584" y="6394739"/>
            <a:ext cx="7416824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Source: The Good and The Bad of </a:t>
            </a:r>
            <a:r>
              <a:rPr lang="en-GB" sz="1050" dirty="0" err="1"/>
              <a:t>Xamarin</a:t>
            </a:r>
            <a:r>
              <a:rPr lang="en-GB" sz="1050" dirty="0"/>
              <a:t> Mobile Development, </a:t>
            </a:r>
            <a:br>
              <a:rPr lang="en-GB" sz="1050" dirty="0"/>
            </a:br>
            <a:r>
              <a:rPr lang="en-GB" sz="1050" dirty="0">
                <a:hlinkClick r:id="rId3"/>
              </a:rPr>
              <a:t>https://www.altexsoft.com/blog/mobile/the-good-and-the-bad-of-xamarin-mobile-development/</a:t>
            </a:r>
            <a:r>
              <a:rPr lang="en-GB" sz="1050" dirty="0"/>
              <a:t> [accessed: 11-Oct-2017]</a:t>
            </a:r>
          </a:p>
        </p:txBody>
      </p:sp>
    </p:spTree>
    <p:extLst>
      <p:ext uri="{BB962C8B-B14F-4D97-AF65-F5344CB8AC3E}">
        <p14:creationId xmlns:p14="http://schemas.microsoft.com/office/powerpoint/2010/main" val="3526238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MVVM Design Pattern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MVVM stands </a:t>
            </a:r>
            <a:r>
              <a:rPr lang="en-GB" dirty="0"/>
              <a:t>for </a:t>
            </a:r>
            <a:r>
              <a:rPr lang="en-GB" b="1" dirty="0"/>
              <a:t>M</a:t>
            </a:r>
            <a:r>
              <a:rPr lang="en-GB" dirty="0"/>
              <a:t>odel-</a:t>
            </a:r>
            <a:r>
              <a:rPr lang="en-GB" b="1" dirty="0"/>
              <a:t>V</a:t>
            </a:r>
            <a:r>
              <a:rPr lang="en-GB" dirty="0"/>
              <a:t>iew-</a:t>
            </a:r>
            <a:r>
              <a:rPr lang="en-GB" b="1" dirty="0" err="1"/>
              <a:t>V</a:t>
            </a:r>
            <a:r>
              <a:rPr lang="en-GB" dirty="0" err="1"/>
              <a:t>iew</a:t>
            </a:r>
            <a:r>
              <a:rPr lang="en-GB" b="1" dirty="0" err="1"/>
              <a:t>M</a:t>
            </a:r>
            <a:r>
              <a:rPr lang="en-GB" dirty="0" err="1"/>
              <a:t>odel</a:t>
            </a:r>
            <a:r>
              <a:rPr lang="en-GB" dirty="0"/>
              <a:t> </a:t>
            </a:r>
            <a:r>
              <a:rPr lang="en-GB" dirty="0" smtClean="0"/>
              <a:t>.</a:t>
            </a:r>
          </a:p>
          <a:p>
            <a:r>
              <a:rPr lang="en-GB" dirty="0" smtClean="0"/>
              <a:t>It is a design pattern, very </a:t>
            </a:r>
            <a:r>
              <a:rPr lang="en-GB" dirty="0"/>
              <a:t>similar to MVC.</a:t>
            </a:r>
          </a:p>
          <a:p>
            <a:r>
              <a:rPr lang="en-GB" dirty="0"/>
              <a:t>It provides greater separation of concerns and testability than the MVC approach.</a:t>
            </a:r>
          </a:p>
          <a:p>
            <a:r>
              <a:rPr lang="en-GB" dirty="0"/>
              <a:t>It is one of the design patterns gaining favour over MVC.</a:t>
            </a:r>
          </a:p>
          <a:p>
            <a:r>
              <a:rPr lang="en-GB" dirty="0"/>
              <a:t>This is the approach we will adopt.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7531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MVVM Design Pattern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Model</a:t>
            </a:r>
            <a:r>
              <a:rPr lang="en-GB" dirty="0"/>
              <a:t>: the application’s domain model </a:t>
            </a:r>
            <a:r>
              <a:rPr lang="en-GB" dirty="0" err="1"/>
              <a:t>i.e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Data Models + Backend Business Logic</a:t>
            </a:r>
          </a:p>
          <a:p>
            <a:r>
              <a:rPr lang="en-GB" b="1" dirty="0"/>
              <a:t>View</a:t>
            </a:r>
            <a:r>
              <a:rPr lang="en-GB" dirty="0"/>
              <a:t>: Actual user interface (UI) on the screen. Gets its data from its view model via bindings or invoking methods on the view model.</a:t>
            </a:r>
          </a:p>
          <a:p>
            <a:pPr lvl="1"/>
            <a:r>
              <a:rPr lang="en-GB" dirty="0"/>
              <a:t>iOS: controllers</a:t>
            </a:r>
          </a:p>
          <a:p>
            <a:r>
              <a:rPr lang="en-GB" b="1" dirty="0" err="1"/>
              <a:t>ViewModel</a:t>
            </a:r>
            <a:r>
              <a:rPr lang="en-GB" dirty="0"/>
              <a:t>: coordinates operations between the View and Model layers.</a:t>
            </a:r>
          </a:p>
          <a:p>
            <a:pPr lvl="1"/>
            <a:r>
              <a:rPr lang="en-GB" dirty="0"/>
              <a:t>Responsible for handling view logic i.e. implementation of commands initiated in the view by a user e.g. code to execute behind button presses.</a:t>
            </a:r>
          </a:p>
          <a:p>
            <a:pPr lvl="1"/>
            <a:r>
              <a:rPr lang="en-GB" dirty="0"/>
              <a:t>It retrieves model data and presents it to the view in a format convenient for the view.</a:t>
            </a:r>
          </a:p>
        </p:txBody>
      </p:sp>
      <p:sp>
        <p:nvSpPr>
          <p:cNvPr id="5" name="Rectangle 4"/>
          <p:cNvSpPr/>
          <p:nvPr/>
        </p:nvSpPr>
        <p:spPr>
          <a:xfrm>
            <a:off x="4211960" y="3645024"/>
            <a:ext cx="324088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400" dirty="0" smtClean="0">
                <a:solidFill>
                  <a:prstClr val="black"/>
                </a:solidFill>
              </a:rPr>
              <a:t>Android: activities</a:t>
            </a:r>
            <a:endParaRPr lang="en-GB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1718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MVVM Design Pattern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Microsoft’s Definition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en-GB" dirty="0"/>
              <a:t>Using in </a:t>
            </a:r>
            <a:r>
              <a:rPr lang="en-GB" dirty="0" err="1"/>
              <a:t>Xamarin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850" y="2636912"/>
            <a:ext cx="3867150" cy="2657475"/>
          </a:xfrm>
          <a:prstGeom prst="rect">
            <a:avLst/>
          </a:prstGeom>
        </p:spPr>
      </p:pic>
      <p:grpSp>
        <p:nvGrpSpPr>
          <p:cNvPr id="33" name="Group 32"/>
          <p:cNvGrpSpPr/>
          <p:nvPr/>
        </p:nvGrpSpPr>
        <p:grpSpPr>
          <a:xfrm>
            <a:off x="5886657" y="2276872"/>
            <a:ext cx="2141727" cy="4119867"/>
            <a:chOff x="5886657" y="2276872"/>
            <a:chExt cx="2141727" cy="4119867"/>
          </a:xfrm>
        </p:grpSpPr>
        <p:sp>
          <p:nvSpPr>
            <p:cNvPr id="8" name="Rounded Rectangle 7"/>
            <p:cNvSpPr/>
            <p:nvPr/>
          </p:nvSpPr>
          <p:spPr>
            <a:xfrm>
              <a:off x="6165434" y="2276872"/>
              <a:ext cx="1584176" cy="720080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View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6039929" y="2996952"/>
              <a:ext cx="183518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400" dirty="0"/>
                <a:t>UI (Platform Specific)</a:t>
              </a:r>
            </a:p>
          </p:txBody>
        </p:sp>
        <p:sp>
          <p:nvSpPr>
            <p:cNvPr id="11" name="Rounded Rectangle 10"/>
            <p:cNvSpPr/>
            <p:nvPr/>
          </p:nvSpPr>
          <p:spPr>
            <a:xfrm>
              <a:off x="6165434" y="3668250"/>
              <a:ext cx="1584176" cy="720080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ViewModel</a:t>
              </a:r>
              <a:endParaRPr lang="en-GB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385602" y="4365351"/>
              <a:ext cx="114383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400" dirty="0"/>
                <a:t>Shared Code</a:t>
              </a:r>
            </a:p>
          </p:txBody>
        </p:sp>
        <p:sp>
          <p:nvSpPr>
            <p:cNvPr id="13" name="Rounded Rectangle 12"/>
            <p:cNvSpPr/>
            <p:nvPr/>
          </p:nvSpPr>
          <p:spPr>
            <a:xfrm>
              <a:off x="6165434" y="5153439"/>
              <a:ext cx="1584176" cy="720080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Model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886657" y="5873519"/>
              <a:ext cx="214172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dirty="0"/>
                <a:t>Shared Data Models &amp; Backend Business Logic</a:t>
              </a:r>
            </a:p>
          </p:txBody>
        </p:sp>
        <p:cxnSp>
          <p:nvCxnSpPr>
            <p:cNvPr id="19" name="Elbow Connector 18"/>
            <p:cNvCxnSpPr>
              <a:stCxn id="11" idx="3"/>
              <a:endCxn id="8" idx="3"/>
            </p:cNvCxnSpPr>
            <p:nvPr/>
          </p:nvCxnSpPr>
          <p:spPr>
            <a:xfrm flipV="1">
              <a:off x="7749610" y="2636912"/>
              <a:ext cx="12700" cy="1391378"/>
            </a:xfrm>
            <a:prstGeom prst="bentConnector3">
              <a:avLst>
                <a:gd name="adj1" fmla="val 5323402"/>
              </a:avLst>
            </a:prstGeom>
            <a:ln>
              <a:prstDash val="lg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>
              <a:stCxn id="9" idx="0"/>
              <a:endCxn id="11" idx="0"/>
            </p:cNvCxnSpPr>
            <p:nvPr/>
          </p:nvCxnSpPr>
          <p:spPr>
            <a:xfrm>
              <a:off x="6957520" y="2996952"/>
              <a:ext cx="2" cy="67129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/>
            <p:cNvCxnSpPr>
              <a:stCxn id="12" idx="0"/>
              <a:endCxn id="13" idx="0"/>
            </p:cNvCxnSpPr>
            <p:nvPr/>
          </p:nvCxnSpPr>
          <p:spPr>
            <a:xfrm>
              <a:off x="6957522" y="4365351"/>
              <a:ext cx="0" cy="78808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Elbow Connector 30"/>
            <p:cNvCxnSpPr>
              <a:stCxn id="13" idx="1"/>
              <a:endCxn id="11" idx="1"/>
            </p:cNvCxnSpPr>
            <p:nvPr/>
          </p:nvCxnSpPr>
          <p:spPr>
            <a:xfrm rot="10800000">
              <a:off x="6165434" y="4028291"/>
              <a:ext cx="12700" cy="1485189"/>
            </a:xfrm>
            <a:prstGeom prst="bentConnector3">
              <a:avLst>
                <a:gd name="adj1" fmla="val 4710638"/>
              </a:avLst>
            </a:prstGeom>
            <a:ln>
              <a:prstDash val="lg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25013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Xamarin</a:t>
            </a:r>
            <a:r>
              <a:rPr lang="en-GB" dirty="0"/>
              <a:t> Code Sharing Options</a:t>
            </a:r>
            <a:br>
              <a:rPr lang="en-GB" dirty="0"/>
            </a:br>
            <a:r>
              <a:rPr lang="en-GB" dirty="0">
                <a:hlinkClick r:id="rId3"/>
              </a:rPr>
              <a:t>Shared Projects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r>
              <a:rPr lang="en-GB" dirty="0"/>
              <a:t>Simplest approach</a:t>
            </a:r>
          </a:p>
          <a:p>
            <a:r>
              <a:rPr lang="en-GB" dirty="0" smtClean="0"/>
              <a:t>Uses </a:t>
            </a:r>
            <a:r>
              <a:rPr lang="en-GB" b="1" dirty="0" smtClean="0"/>
              <a:t>#</a:t>
            </a:r>
            <a:r>
              <a:rPr lang="en-GB" b="1" dirty="0"/>
              <a:t>if compiler directives </a:t>
            </a:r>
            <a:r>
              <a:rPr lang="en-GB" dirty="0"/>
              <a:t>for platform specific requirements</a:t>
            </a:r>
            <a:r>
              <a:rPr lang="en-GB" dirty="0" smtClean="0"/>
              <a:t>.</a:t>
            </a:r>
          </a:p>
          <a:p>
            <a:r>
              <a:rPr lang="en-GB" dirty="0" smtClean="0"/>
              <a:t>You can write different UIs or single UI using </a:t>
            </a:r>
            <a:r>
              <a:rPr lang="en-GB" dirty="0" err="1" smtClean="0"/>
              <a:t>Xamarin.Forms</a:t>
            </a:r>
            <a:r>
              <a:rPr lang="en-GB" dirty="0" smtClean="0"/>
              <a:t> written in XAML.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9672" y="3980497"/>
            <a:ext cx="5400294" cy="2877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292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Xamarin</a:t>
            </a:r>
            <a:r>
              <a:rPr lang="en-GB" dirty="0"/>
              <a:t> Code Sharing Options</a:t>
            </a:r>
            <a:br>
              <a:rPr lang="en-GB" dirty="0"/>
            </a:br>
            <a:r>
              <a:rPr lang="en-GB" dirty="0">
                <a:hlinkClick r:id="rId3"/>
              </a:rPr>
              <a:t>Portable Class Libraries</a:t>
            </a:r>
            <a:r>
              <a:rPr lang="en-GB" dirty="0"/>
              <a:t> (PCLs)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/>
          <a:lstStyle/>
          <a:p>
            <a:r>
              <a:rPr lang="en-GB" dirty="0"/>
              <a:t>Most optimal - all shared code is in a PCL project.</a:t>
            </a:r>
          </a:p>
          <a:p>
            <a:r>
              <a:rPr lang="en-GB" dirty="0"/>
              <a:t>Platform-specific projects for non-shared code.</a:t>
            </a:r>
          </a:p>
          <a:p>
            <a:r>
              <a:rPr lang="en-GB" dirty="0"/>
              <a:t>Uses </a:t>
            </a:r>
            <a:r>
              <a:rPr lang="en-GB" b="1" dirty="0"/>
              <a:t>interfaces to inject platform-specific functionality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9912" y="3140968"/>
            <a:ext cx="4853940" cy="3677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839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648" y="3135774"/>
            <a:ext cx="6393371" cy="36055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Xamarin</a:t>
            </a:r>
            <a:r>
              <a:rPr lang="en-GB" dirty="0"/>
              <a:t> Code Sharing Options</a:t>
            </a:r>
            <a:br>
              <a:rPr lang="en-GB" dirty="0"/>
            </a:br>
            <a:r>
              <a:rPr lang="en-GB" dirty="0">
                <a:hlinkClick r:id="rId4"/>
              </a:rPr>
              <a:t>.NET Standard Libraries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Simplified, next generation of PCL</a:t>
            </a:r>
            <a:r>
              <a:rPr lang="en-GB" dirty="0" smtClean="0"/>
              <a:t>.</a:t>
            </a:r>
          </a:p>
          <a:p>
            <a:r>
              <a:rPr lang="en-GB" dirty="0" smtClean="0"/>
              <a:t>A </a:t>
            </a:r>
            <a:r>
              <a:rPr lang="en-GB" dirty="0"/>
              <a:t>larger surface area of the .NET Base Class Library (BCL) is available than PCL profiles</a:t>
            </a:r>
            <a:r>
              <a:rPr lang="en-GB" dirty="0" smtClean="0"/>
              <a:t>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644891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Asynchronous Programming in C#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To avoid bottlenecks and enhance your app’s responsiveness, use asynchronous programming.</a:t>
            </a:r>
          </a:p>
          <a:p>
            <a:r>
              <a:rPr lang="en-GB" dirty="0"/>
              <a:t>C# 5 introduced a simplified approach.</a:t>
            </a:r>
          </a:p>
          <a:p>
            <a:pPr lvl="1"/>
            <a:r>
              <a:rPr lang="en-GB" dirty="0"/>
              <a:t>The compiler does the difficult work developers had to do.</a:t>
            </a:r>
          </a:p>
          <a:p>
            <a:r>
              <a:rPr lang="en-GB" dirty="0"/>
              <a:t>The </a:t>
            </a:r>
            <a:r>
              <a:rPr lang="en-GB" b="1" dirty="0" err="1"/>
              <a:t>async</a:t>
            </a:r>
            <a:r>
              <a:rPr lang="en-GB" dirty="0"/>
              <a:t> and </a:t>
            </a:r>
            <a:r>
              <a:rPr lang="en-GB" b="1" dirty="0"/>
              <a:t>await</a:t>
            </a:r>
            <a:r>
              <a:rPr lang="en-GB" dirty="0"/>
              <a:t> keywords are at the heart of asynchronous programming.</a:t>
            </a:r>
          </a:p>
          <a:p>
            <a:pPr lvl="1"/>
            <a:r>
              <a:rPr lang="en-GB" dirty="0"/>
              <a:t>Using these two keywords, you can create </a:t>
            </a:r>
            <a:r>
              <a:rPr lang="en-GB" dirty="0" err="1"/>
              <a:t>async</a:t>
            </a:r>
            <a:r>
              <a:rPr lang="en-GB" dirty="0"/>
              <a:t> methods easily.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8330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Async</a:t>
            </a:r>
            <a:r>
              <a:rPr lang="en-GB" dirty="0" smtClean="0"/>
              <a:t>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use the </a:t>
            </a:r>
            <a:r>
              <a:rPr lang="en-GB" b="1" dirty="0" err="1" smtClean="0">
                <a:hlinkClick r:id="rId3"/>
              </a:rPr>
              <a:t>async</a:t>
            </a:r>
            <a:r>
              <a:rPr lang="en-GB" dirty="0" smtClean="0"/>
              <a:t> modifier to specify that a method, lambda expression or anonymous method is asynchronous.</a:t>
            </a:r>
          </a:p>
          <a:p>
            <a:r>
              <a:rPr lang="en-GB" dirty="0" smtClean="0"/>
              <a:t>For example, in a method:</a:t>
            </a:r>
          </a:p>
          <a:p>
            <a:pPr marL="32004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async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Task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2B91AF"/>
                </a:solidFill>
                <a:latin typeface="Consolas" panose="020B0609020204030204" pitchFamily="49" charset="0"/>
              </a:rPr>
              <a:t>TResult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&gt;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methodNameAsync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// Do something</a:t>
            </a:r>
          </a:p>
          <a:p>
            <a:pPr marL="320040" lvl="1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400" dirty="0"/>
          </a:p>
          <a:p>
            <a:r>
              <a:rPr lang="en-GB" dirty="0" smtClean="0"/>
              <a:t>It is common practice to make the name of an </a:t>
            </a:r>
            <a:r>
              <a:rPr lang="en-GB" dirty="0" err="1" smtClean="0"/>
              <a:t>async</a:t>
            </a:r>
            <a:r>
              <a:rPr lang="en-GB" dirty="0" smtClean="0"/>
              <a:t> method end with the “</a:t>
            </a:r>
            <a:r>
              <a:rPr lang="en-GB" dirty="0" err="1" smtClean="0"/>
              <a:t>Async</a:t>
            </a:r>
            <a:r>
              <a:rPr lang="en-GB" dirty="0" smtClean="0"/>
              <a:t>” suffix.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084168" y="3284984"/>
            <a:ext cx="864096" cy="5040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971600" y="3288066"/>
            <a:ext cx="936104" cy="5040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131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Async</a:t>
            </a:r>
            <a:r>
              <a:rPr lang="en-GB" dirty="0" smtClean="0"/>
              <a:t> Method: Return Type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return type of an </a:t>
            </a:r>
            <a:r>
              <a:rPr lang="en-GB" dirty="0" err="1" smtClean="0"/>
              <a:t>async</a:t>
            </a:r>
            <a:r>
              <a:rPr lang="en-GB" dirty="0" smtClean="0"/>
              <a:t> method can be:</a:t>
            </a:r>
          </a:p>
          <a:p>
            <a:pPr lvl="1"/>
            <a:r>
              <a:rPr lang="en-GB" sz="28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Task</a:t>
            </a:r>
            <a:r>
              <a:rPr lang="en-GB" sz="2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8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TResult</a:t>
            </a:r>
            <a:r>
              <a:rPr lang="en-GB" sz="2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&gt; </a:t>
            </a:r>
            <a:r>
              <a:rPr lang="en-GB" dirty="0" smtClean="0"/>
              <a:t>if your method has a return  statement. The value will have type </a:t>
            </a:r>
            <a:r>
              <a:rPr lang="en-GB" dirty="0" err="1" smtClean="0"/>
              <a:t>TResult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Simply </a:t>
            </a:r>
            <a:r>
              <a:rPr lang="en-GB" sz="28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Task</a:t>
            </a:r>
            <a:r>
              <a:rPr lang="en-GB" dirty="0" smtClean="0"/>
              <a:t>, if your method has no return value.</a:t>
            </a:r>
          </a:p>
          <a:p>
            <a:pPr lvl="1"/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dirty="0" smtClean="0"/>
              <a:t>, if you are writing an </a:t>
            </a:r>
            <a:r>
              <a:rPr lang="en-GB" dirty="0" err="1" smtClean="0"/>
              <a:t>async</a:t>
            </a:r>
            <a:r>
              <a:rPr lang="en-GB" dirty="0" smtClean="0"/>
              <a:t> event handler.</a:t>
            </a:r>
          </a:p>
          <a:p>
            <a:pPr lvl="1"/>
            <a:r>
              <a:rPr lang="en-GB" dirty="0"/>
              <a:t>Any other type that has a </a:t>
            </a:r>
            <a:r>
              <a:rPr lang="en-GB" dirty="0" err="1"/>
              <a:t>GetAwaiter</a:t>
            </a:r>
            <a:r>
              <a:rPr lang="en-GB" dirty="0"/>
              <a:t> method (starting with C# 7</a:t>
            </a:r>
            <a:r>
              <a:rPr lang="en-GB" dirty="0" smtClean="0"/>
              <a:t>).</a:t>
            </a:r>
          </a:p>
          <a:p>
            <a:pPr marL="365760" lvl="1" indent="0">
              <a:buNone/>
            </a:pPr>
            <a:r>
              <a:rPr lang="en-GB" i="1" dirty="0" smtClean="0"/>
              <a:t>We will mostly be using option 1 and 2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499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Async</a:t>
            </a:r>
            <a:r>
              <a:rPr lang="en-GB" dirty="0" smtClean="0"/>
              <a:t> Method: Awaiting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</a:t>
            </a:r>
            <a:r>
              <a:rPr lang="en-GB" dirty="0" err="1"/>
              <a:t>async</a:t>
            </a:r>
            <a:r>
              <a:rPr lang="en-GB" dirty="0"/>
              <a:t> </a:t>
            </a:r>
            <a:r>
              <a:rPr lang="en-GB" dirty="0" smtClean="0"/>
              <a:t>method</a:t>
            </a:r>
            <a:r>
              <a:rPr lang="en-GB" dirty="0"/>
              <a:t> </a:t>
            </a:r>
            <a:r>
              <a:rPr lang="en-GB" dirty="0" smtClean="0"/>
              <a:t>usually </a:t>
            </a:r>
            <a:r>
              <a:rPr lang="en-GB" b="1" i="1" dirty="0" smtClean="0"/>
              <a:t>includes at least one await expression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You mark the task to await completion (ongoing work) with the </a:t>
            </a:r>
            <a:r>
              <a:rPr lang="en-GB" b="1" dirty="0" smtClean="0">
                <a:hlinkClick r:id="rId3"/>
              </a:rPr>
              <a:t>await operator</a:t>
            </a:r>
            <a:r>
              <a:rPr lang="en-GB" dirty="0" smtClean="0"/>
              <a:t>.</a:t>
            </a:r>
          </a:p>
          <a:p>
            <a:pPr marL="365760" lvl="1" indent="0">
              <a:buNone/>
            </a:pPr>
            <a:r>
              <a:rPr lang="en-GB" sz="28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weather = 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await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	</a:t>
            </a:r>
            <a:r>
              <a:rPr lang="en-GB" sz="2800" dirty="0" err="1">
                <a:solidFill>
                  <a:srgbClr val="000000"/>
                </a:solidFill>
                <a:latin typeface="Consolas" panose="020B0609020204030204" pitchFamily="49" charset="0"/>
              </a:rPr>
              <a:t>weatherService.GetWeather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800" dirty="0" err="1">
                <a:solidFill>
                  <a:srgbClr val="000000"/>
                </a:solidFill>
                <a:latin typeface="Consolas" panose="020B0609020204030204" pitchFamily="49" charset="0"/>
              </a:rPr>
              <a:t>zipCode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r>
              <a:rPr lang="en-GB" dirty="0" smtClean="0"/>
              <a:t>It marks the point where the method cannot continue until the awaited operation completes.</a:t>
            </a:r>
          </a:p>
          <a:p>
            <a:r>
              <a:rPr lang="en-GB" dirty="0" smtClean="0"/>
              <a:t>The method is temporarily suspended at this point, and control returns to the method’s caller.</a:t>
            </a:r>
          </a:p>
          <a:p>
            <a:r>
              <a:rPr lang="en-GB" b="1" dirty="0" smtClean="0"/>
              <a:t>Note</a:t>
            </a:r>
            <a:r>
              <a:rPr lang="en-GB" dirty="0" smtClean="0"/>
              <a:t>: await can only be used in an asynchronous method modified by the </a:t>
            </a:r>
            <a:r>
              <a:rPr lang="en-GB" dirty="0" err="1" smtClean="0"/>
              <a:t>async</a:t>
            </a:r>
            <a:r>
              <a:rPr lang="en-GB" dirty="0" smtClean="0"/>
              <a:t> keyword.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491880" y="3284984"/>
            <a:ext cx="1106788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953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happens in an </a:t>
            </a:r>
            <a:r>
              <a:rPr lang="en-GB" dirty="0" err="1" smtClean="0"/>
              <a:t>async</a:t>
            </a:r>
            <a:r>
              <a:rPr lang="en-GB" dirty="0" smtClean="0"/>
              <a:t> method.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1175" y="1628800"/>
            <a:ext cx="5810250" cy="47910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689964" y="6351711"/>
            <a:ext cx="5992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smtClean="0"/>
              <a:t>See more: </a:t>
            </a:r>
            <a:r>
              <a:rPr lang="en-GB" sz="1200" dirty="0">
                <a:hlinkClick r:id="rId4"/>
              </a:rPr>
              <a:t>https://</a:t>
            </a:r>
            <a:r>
              <a:rPr lang="en-GB" sz="1200" dirty="0" smtClean="0">
                <a:hlinkClick r:id="rId4"/>
              </a:rPr>
              <a:t>docs.microsoft.com/en-us/dotnet/csharp/programming-guide/concepts/async/index#BKMK_WhatHappensUnderstandinganAsyncMethod</a:t>
            </a:r>
            <a:r>
              <a:rPr lang="en-GB" sz="1200" dirty="0" smtClean="0"/>
              <a:t>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080594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154490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8818</TotalTime>
  <Words>749</Words>
  <Application>Microsoft Office PowerPoint</Application>
  <PresentationFormat>On-screen Show (4:3)</PresentationFormat>
  <Paragraphs>129</Paragraphs>
  <Slides>20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Introduction</vt:lpstr>
      <vt:lpstr>Today’s Lecture</vt:lpstr>
      <vt:lpstr>Aim</vt:lpstr>
      <vt:lpstr>Module Assessment</vt:lpstr>
      <vt:lpstr>Reading Materials</vt:lpstr>
      <vt:lpstr>Xamarin</vt:lpstr>
      <vt:lpstr>Xamarin</vt:lpstr>
      <vt:lpstr>Xamarin vs. Other Options</vt:lpstr>
      <vt:lpstr>The MVVM Design Pattern</vt:lpstr>
      <vt:lpstr>The MVVM Design Pattern</vt:lpstr>
      <vt:lpstr>The MVVM Design Pattern</vt:lpstr>
      <vt:lpstr>Xamarin Code Sharing Options Shared Projects</vt:lpstr>
      <vt:lpstr>Xamarin Code Sharing Options Portable Class Libraries (PCLs)</vt:lpstr>
      <vt:lpstr>Xamarin Code Sharing Options .NET Standard Libraries</vt:lpstr>
      <vt:lpstr>Asynchronous Programming in C#</vt:lpstr>
      <vt:lpstr>Async Method</vt:lpstr>
      <vt:lpstr>Async Method: Return Type</vt:lpstr>
      <vt:lpstr>Async Method: Awaiting</vt:lpstr>
      <vt:lpstr>What happens in an async method.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1218</cp:revision>
  <cp:lastPrinted>2014-09-29T16:21:25Z</cp:lastPrinted>
  <dcterms:created xsi:type="dcterms:W3CDTF">2013-09-18T07:00:31Z</dcterms:created>
  <dcterms:modified xsi:type="dcterms:W3CDTF">2017-10-13T07:11:40Z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