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03" r:id="rId1"/>
  </p:sldMasterIdLst>
  <p:notesMasterIdLst>
    <p:notesMasterId r:id="rId28"/>
  </p:notesMasterIdLst>
  <p:handoutMasterIdLst>
    <p:handoutMasterId r:id="rId29"/>
  </p:handoutMasterIdLst>
  <p:sldIdLst>
    <p:sldId id="382" r:id="rId2"/>
    <p:sldId id="274" r:id="rId3"/>
    <p:sldId id="383" r:id="rId4"/>
    <p:sldId id="387" r:id="rId5"/>
    <p:sldId id="385" r:id="rId6"/>
    <p:sldId id="388" r:id="rId7"/>
    <p:sldId id="386" r:id="rId8"/>
    <p:sldId id="389" r:id="rId9"/>
    <p:sldId id="390" r:id="rId10"/>
    <p:sldId id="391" r:id="rId11"/>
    <p:sldId id="392" r:id="rId12"/>
    <p:sldId id="393" r:id="rId13"/>
    <p:sldId id="394" r:id="rId14"/>
    <p:sldId id="395" r:id="rId15"/>
    <p:sldId id="396" r:id="rId16"/>
    <p:sldId id="397" r:id="rId17"/>
    <p:sldId id="399" r:id="rId18"/>
    <p:sldId id="398" r:id="rId19"/>
    <p:sldId id="404" r:id="rId20"/>
    <p:sldId id="401" r:id="rId21"/>
    <p:sldId id="402" r:id="rId22"/>
    <p:sldId id="400" r:id="rId23"/>
    <p:sldId id="403" r:id="rId24"/>
    <p:sldId id="406" r:id="rId25"/>
    <p:sldId id="407" r:id="rId26"/>
    <p:sldId id="408" r:id="rId27"/>
  </p:sldIdLst>
  <p:sldSz cx="9906000" cy="6858000" type="A4"/>
  <p:notesSz cx="9747250" cy="6851650"/>
  <p:defaultTextStyle>
    <a:defPPr>
      <a:defRPr lang="en-US"/>
    </a:defPPr>
    <a:lvl1pPr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1pPr>
    <a:lvl2pPr marL="4572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2pPr>
    <a:lvl3pPr marL="9144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3pPr>
    <a:lvl4pPr marL="13716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4pPr>
    <a:lvl5pPr marL="18288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5pPr>
    <a:lvl6pPr marL="2286000" algn="l" defTabSz="914400" rtl="0" eaLnBrk="1" latinLnBrk="0" hangingPunct="1">
      <a:defRPr sz="2400" b="1" kern="1200">
        <a:solidFill>
          <a:schemeClr val="tx1"/>
        </a:solidFill>
        <a:latin typeface="Arial" panose="020B0604020202020204" pitchFamily="34" charset="0"/>
        <a:ea typeface="+mn-ea"/>
        <a:cs typeface="+mn-cs"/>
      </a:defRPr>
    </a:lvl6pPr>
    <a:lvl7pPr marL="2743200" algn="l" defTabSz="914400" rtl="0" eaLnBrk="1" latinLnBrk="0" hangingPunct="1">
      <a:defRPr sz="2400" b="1" kern="1200">
        <a:solidFill>
          <a:schemeClr val="tx1"/>
        </a:solidFill>
        <a:latin typeface="Arial" panose="020B0604020202020204" pitchFamily="34" charset="0"/>
        <a:ea typeface="+mn-ea"/>
        <a:cs typeface="+mn-cs"/>
      </a:defRPr>
    </a:lvl7pPr>
    <a:lvl8pPr marL="3200400" algn="l" defTabSz="914400" rtl="0" eaLnBrk="1" latinLnBrk="0" hangingPunct="1">
      <a:defRPr sz="2400" b="1" kern="1200">
        <a:solidFill>
          <a:schemeClr val="tx1"/>
        </a:solidFill>
        <a:latin typeface="Arial" panose="020B0604020202020204" pitchFamily="34" charset="0"/>
        <a:ea typeface="+mn-ea"/>
        <a:cs typeface="+mn-cs"/>
      </a:defRPr>
    </a:lvl8pPr>
    <a:lvl9pPr marL="3657600" algn="l" defTabSz="914400" rtl="0" eaLnBrk="1" latinLnBrk="0" hangingPunct="1">
      <a:defRPr sz="24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2158">
          <p15:clr>
            <a:srgbClr val="A4A3A4"/>
          </p15:clr>
        </p15:guide>
        <p15:guide id="2" pos="307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354" autoAdjust="0"/>
    <p:restoredTop sz="90929"/>
  </p:normalViewPr>
  <p:slideViewPr>
    <p:cSldViewPr>
      <p:cViewPr varScale="1">
        <p:scale>
          <a:sx n="104" d="100"/>
          <a:sy n="104" d="100"/>
        </p:scale>
        <p:origin x="1302" y="96"/>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834" y="-78"/>
      </p:cViewPr>
      <p:guideLst>
        <p:guide orient="horz" pos="2158"/>
        <p:guide pos="307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62" name="Rectangle 2">
            <a:extLst>
              <a:ext uri="{FF2B5EF4-FFF2-40B4-BE49-F238E27FC236}">
                <a16:creationId xmlns:a16="http://schemas.microsoft.com/office/drawing/2014/main" id="{3FE0FDD3-2AFB-41A9-A3C0-82A3280D983D}"/>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GB" altLang="en-US"/>
          </a:p>
        </p:txBody>
      </p:sp>
      <p:sp>
        <p:nvSpPr>
          <p:cNvPr id="194563" name="Rectangle 3">
            <a:extLst>
              <a:ext uri="{FF2B5EF4-FFF2-40B4-BE49-F238E27FC236}">
                <a16:creationId xmlns:a16="http://schemas.microsoft.com/office/drawing/2014/main" id="{E1D06F4A-16AA-4CD6-AAE4-756F9D8F1304}"/>
              </a:ext>
            </a:extLst>
          </p:cNvPr>
          <p:cNvSpPr>
            <a:spLocks noGrp="1" noChangeArrowheads="1"/>
          </p:cNvSpPr>
          <p:nvPr>
            <p:ph type="dt" sz="quarter"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GB" altLang="en-US"/>
          </a:p>
        </p:txBody>
      </p:sp>
      <p:sp>
        <p:nvSpPr>
          <p:cNvPr id="194564" name="Rectangle 4">
            <a:extLst>
              <a:ext uri="{FF2B5EF4-FFF2-40B4-BE49-F238E27FC236}">
                <a16:creationId xmlns:a16="http://schemas.microsoft.com/office/drawing/2014/main" id="{1B00151C-D691-46F1-89EB-8A51F8C6CFD0}"/>
              </a:ext>
            </a:extLst>
          </p:cNvPr>
          <p:cNvSpPr>
            <a:spLocks noGrp="1" noChangeArrowheads="1"/>
          </p:cNvSpPr>
          <p:nvPr>
            <p:ph type="ftr" sz="quarter" idx="2"/>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GB" altLang="en-US"/>
              <a:t>VHDL Lecture 2</a:t>
            </a:r>
          </a:p>
        </p:txBody>
      </p:sp>
      <p:sp>
        <p:nvSpPr>
          <p:cNvPr id="194565" name="Rectangle 5">
            <a:extLst>
              <a:ext uri="{FF2B5EF4-FFF2-40B4-BE49-F238E27FC236}">
                <a16:creationId xmlns:a16="http://schemas.microsoft.com/office/drawing/2014/main" id="{7D0D825E-3C71-4655-8562-5785805D5F63}"/>
              </a:ext>
            </a:extLst>
          </p:cNvPr>
          <p:cNvSpPr>
            <a:spLocks noGrp="1" noChangeArrowheads="1"/>
          </p:cNvSpPr>
          <p:nvPr>
            <p:ph type="sldNum" sz="quarter" idx="3"/>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1854A86F-C873-4E87-A994-947A4976EC00}"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6123219-D6C0-467A-BAA0-84AC9E34D176}"/>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US" altLang="en-US"/>
          </a:p>
        </p:txBody>
      </p:sp>
      <p:sp>
        <p:nvSpPr>
          <p:cNvPr id="4099" name="Rectangle 3">
            <a:extLst>
              <a:ext uri="{FF2B5EF4-FFF2-40B4-BE49-F238E27FC236}">
                <a16:creationId xmlns:a16="http://schemas.microsoft.com/office/drawing/2014/main" id="{2B855902-5905-4ECB-93F8-A670B6AEDB14}"/>
              </a:ext>
            </a:extLst>
          </p:cNvPr>
          <p:cNvSpPr>
            <a:spLocks noGrp="1" noChangeArrowheads="1"/>
          </p:cNvSpPr>
          <p:nvPr>
            <p:ph type="dt"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US" altLang="en-US"/>
          </a:p>
        </p:txBody>
      </p:sp>
      <p:sp>
        <p:nvSpPr>
          <p:cNvPr id="118788" name="Rectangle 4">
            <a:extLst>
              <a:ext uri="{FF2B5EF4-FFF2-40B4-BE49-F238E27FC236}">
                <a16:creationId xmlns:a16="http://schemas.microsoft.com/office/drawing/2014/main" id="{2F8F8976-D5DD-432C-9A7F-650A3D17F34E}"/>
              </a:ext>
            </a:extLst>
          </p:cNvPr>
          <p:cNvSpPr>
            <a:spLocks noGrp="1" noRot="1" noChangeAspect="1" noChangeArrowheads="1" noTextEdit="1"/>
          </p:cNvSpPr>
          <p:nvPr>
            <p:ph type="sldImg" idx="2"/>
          </p:nvPr>
        </p:nvSpPr>
        <p:spPr bwMode="auto">
          <a:xfrm>
            <a:off x="3019425" y="512763"/>
            <a:ext cx="3709988" cy="257016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a:extLst>
              <a:ext uri="{FF2B5EF4-FFF2-40B4-BE49-F238E27FC236}">
                <a16:creationId xmlns:a16="http://schemas.microsoft.com/office/drawing/2014/main" id="{84F00C5F-A7F6-4B90-B713-5E690B1CBD49}"/>
              </a:ext>
            </a:extLst>
          </p:cNvPr>
          <p:cNvSpPr>
            <a:spLocks noGrp="1" noChangeArrowheads="1"/>
          </p:cNvSpPr>
          <p:nvPr>
            <p:ph type="body" sz="quarter" idx="3"/>
          </p:nvPr>
        </p:nvSpPr>
        <p:spPr bwMode="auto">
          <a:xfrm>
            <a:off x="1298575" y="3254375"/>
            <a:ext cx="7150100" cy="308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102" name="Rectangle 6">
            <a:extLst>
              <a:ext uri="{FF2B5EF4-FFF2-40B4-BE49-F238E27FC236}">
                <a16:creationId xmlns:a16="http://schemas.microsoft.com/office/drawing/2014/main" id="{30DD9DE6-6FA7-4A60-BA85-41A745996D8A}"/>
              </a:ext>
            </a:extLst>
          </p:cNvPr>
          <p:cNvSpPr>
            <a:spLocks noGrp="1" noChangeArrowheads="1"/>
          </p:cNvSpPr>
          <p:nvPr>
            <p:ph type="ftr" sz="quarter" idx="4"/>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US" altLang="en-US"/>
              <a:t>VHDL Lecture 2</a:t>
            </a:r>
          </a:p>
        </p:txBody>
      </p:sp>
      <p:sp>
        <p:nvSpPr>
          <p:cNvPr id="4103" name="Rectangle 7">
            <a:extLst>
              <a:ext uri="{FF2B5EF4-FFF2-40B4-BE49-F238E27FC236}">
                <a16:creationId xmlns:a16="http://schemas.microsoft.com/office/drawing/2014/main" id="{8AF963FF-CDED-40DC-A45D-1699FA534BE3}"/>
              </a:ext>
            </a:extLst>
          </p:cNvPr>
          <p:cNvSpPr>
            <a:spLocks noGrp="1" noChangeArrowheads="1"/>
          </p:cNvSpPr>
          <p:nvPr>
            <p:ph type="sldNum" sz="quarter" idx="5"/>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9187FEAE-B920-4E6E-9E9B-94392EFB9D0B}"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6">
            <a:extLst>
              <a:ext uri="{FF2B5EF4-FFF2-40B4-BE49-F238E27FC236}">
                <a16:creationId xmlns:a16="http://schemas.microsoft.com/office/drawing/2014/main" id="{41385875-70B5-437A-B1AE-2D1BDAF9B9FC}"/>
              </a:ext>
            </a:extLst>
          </p:cNvPr>
          <p:cNvSpPr>
            <a:spLocks noGrp="1" noChangeArrowheads="1"/>
          </p:cNvSpPr>
          <p:nvPr>
            <p:ph type="ftr" sz="quarter" idx="4"/>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800" i="1">
                <a:latin typeface="Times New Roman" panose="02020603050405020304" pitchFamily="18" charset="0"/>
              </a:rPr>
              <a:t>VHDL Lecture 1</a:t>
            </a:r>
          </a:p>
        </p:txBody>
      </p:sp>
      <p:sp>
        <p:nvSpPr>
          <p:cNvPr id="119811" name="Rectangle 7">
            <a:extLst>
              <a:ext uri="{FF2B5EF4-FFF2-40B4-BE49-F238E27FC236}">
                <a16:creationId xmlns:a16="http://schemas.microsoft.com/office/drawing/2014/main" id="{14B03113-88AE-481B-ABD5-8037643BF18A}"/>
              </a:ext>
            </a:extLst>
          </p:cNvPr>
          <p:cNvSpPr>
            <a:spLocks noGrp="1" noChangeArrowheads="1"/>
          </p:cNvSpPr>
          <p:nvPr>
            <p:ph type="sldNum" sz="quarter" idx="5"/>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4D1B98C9-9BB7-42F6-8CD6-97C8FAA891B5}" type="slidenum">
              <a:rPr lang="en-US" altLang="en-US" sz="1800" i="1">
                <a:latin typeface="Times New Roman" panose="02020603050405020304" pitchFamily="18" charset="0"/>
              </a:rPr>
              <a:pPr/>
              <a:t>1</a:t>
            </a:fld>
            <a:endParaRPr lang="en-US" altLang="en-US" sz="1800" i="1">
              <a:latin typeface="Times New Roman" panose="02020603050405020304" pitchFamily="18" charset="0"/>
            </a:endParaRPr>
          </a:p>
        </p:txBody>
      </p:sp>
      <p:sp>
        <p:nvSpPr>
          <p:cNvPr id="119812" name="Rectangle 2">
            <a:extLst>
              <a:ext uri="{FF2B5EF4-FFF2-40B4-BE49-F238E27FC236}">
                <a16:creationId xmlns:a16="http://schemas.microsoft.com/office/drawing/2014/main" id="{E6048832-FC15-4BBF-99E9-02B9D6017E09}"/>
              </a:ext>
            </a:extLst>
          </p:cNvPr>
          <p:cNvSpPr>
            <a:spLocks noGrp="1" noRot="1" noChangeAspect="1" noChangeArrowheads="1" noTextEdit="1"/>
          </p:cNvSpPr>
          <p:nvPr>
            <p:ph type="sldImg"/>
          </p:nvPr>
        </p:nvSpPr>
        <p:spPr>
          <a:ln/>
        </p:spPr>
      </p:sp>
      <p:sp>
        <p:nvSpPr>
          <p:cNvPr id="119813" name="Rectangle 3">
            <a:extLst>
              <a:ext uri="{FF2B5EF4-FFF2-40B4-BE49-F238E27FC236}">
                <a16:creationId xmlns:a16="http://schemas.microsoft.com/office/drawing/2014/main" id="{007C903C-DCD0-47DF-95E1-7DDDD538C932}"/>
              </a:ext>
            </a:extLst>
          </p:cNvPr>
          <p:cNvSpPr>
            <a:spLocks noGrp="1" noChangeArrowheads="1"/>
          </p:cNvSpPr>
          <p:nvPr>
            <p:ph type="body" idx="1"/>
          </p:nvPr>
        </p:nvSpPr>
        <p:spPr>
          <a:noFill/>
        </p:spPr>
        <p:txBody>
          <a:bodyPr/>
          <a:lstStyle/>
          <a:p>
            <a:endParaRPr lang="en-AU"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917575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27552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688907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194421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90146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28385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456064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10</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64335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11</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883364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038215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295361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96940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088146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343519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50898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06271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562441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20</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115325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21</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825716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72165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4532792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439736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5885264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010134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6FE913F-D341-4010-9856-B43E879E5150}"/>
              </a:ext>
            </a:extLst>
          </p:cNvPr>
          <p:cNvSpPr/>
          <p:nvPr/>
        </p:nvSpPr>
        <p:spPr>
          <a:xfrm>
            <a:off x="0" y="4664075"/>
            <a:ext cx="9913938"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8">
            <a:extLst>
              <a:ext uri="{FF2B5EF4-FFF2-40B4-BE49-F238E27FC236}">
                <a16:creationId xmlns:a16="http://schemas.microsoft.com/office/drawing/2014/main" id="{F9FBB883-10B2-469E-B69C-156DDB85A585}"/>
              </a:ext>
            </a:extLst>
          </p:cNvPr>
          <p:cNvGrpSpPr>
            <a:grpSpLocks/>
          </p:cNvGrpSpPr>
          <p:nvPr/>
        </p:nvGrpSpPr>
        <p:grpSpPr bwMode="auto">
          <a:xfrm>
            <a:off x="-4763" y="4953000"/>
            <a:ext cx="9910763" cy="1911350"/>
            <a:chOff x="-3765" y="4832896"/>
            <a:chExt cx="9147765" cy="2032192"/>
          </a:xfrm>
        </p:grpSpPr>
        <p:sp>
          <p:nvSpPr>
            <p:cNvPr id="6" name="Freeform 15">
              <a:extLst>
                <a:ext uri="{FF2B5EF4-FFF2-40B4-BE49-F238E27FC236}">
                  <a16:creationId xmlns:a16="http://schemas.microsoft.com/office/drawing/2014/main" id="{F44444CA-536C-402C-A76F-FD0C468C6B8B}"/>
                </a:ext>
              </a:extLst>
            </p:cNvPr>
            <p:cNvSpPr>
              <a:spLocks/>
            </p:cNvSpPr>
            <p:nvPr/>
          </p:nvSpPr>
          <p:spPr bwMode="auto">
            <a:xfrm>
              <a:off x="1687173" y="4832896"/>
              <a:ext cx="7456827"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7" name="Freeform 20">
              <a:extLst>
                <a:ext uri="{FF2B5EF4-FFF2-40B4-BE49-F238E27FC236}">
                  <a16:creationId xmlns:a16="http://schemas.microsoft.com/office/drawing/2014/main" id="{3B36E996-21D6-4C84-B528-C37670EA5404}"/>
                </a:ext>
              </a:extLst>
            </p:cNvPr>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8">
              <a:extLst>
                <a:ext uri="{FF2B5EF4-FFF2-40B4-BE49-F238E27FC236}">
                  <a16:creationId xmlns:a16="http://schemas.microsoft.com/office/drawing/2014/main" id="{FBE8B25B-4611-4E60-A559-069B3F014240}"/>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BFE8975-290F-42E9-B3FB-C77B3070E63D}"/>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742950" y="1752602"/>
            <a:ext cx="84201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742950" y="3611607"/>
            <a:ext cx="84201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a:extLst>
              <a:ext uri="{FF2B5EF4-FFF2-40B4-BE49-F238E27FC236}">
                <a16:creationId xmlns:a16="http://schemas.microsoft.com/office/drawing/2014/main" id="{3FAF96CE-ED41-4333-B26F-49EA04CA93A0}"/>
              </a:ext>
            </a:extLst>
          </p:cNvPr>
          <p:cNvSpPr>
            <a:spLocks noGrp="1"/>
          </p:cNvSpPr>
          <p:nvPr>
            <p:ph type="dt" sz="half" idx="10"/>
          </p:nvPr>
        </p:nvSpPr>
        <p:spPr/>
        <p:txBody>
          <a:bodyPr/>
          <a:lstStyle>
            <a:lvl1pPr>
              <a:defRPr>
                <a:solidFill>
                  <a:srgbClr val="FFFFFF"/>
                </a:solidFill>
              </a:defRPr>
            </a:lvl1pPr>
            <a:extLst/>
          </a:lstStyle>
          <a:p>
            <a:pPr>
              <a:defRPr/>
            </a:pPr>
            <a:endParaRPr lang="en-US" altLang="en-US"/>
          </a:p>
        </p:txBody>
      </p:sp>
      <p:sp>
        <p:nvSpPr>
          <p:cNvPr id="12" name="Footer Placeholder 18">
            <a:extLst>
              <a:ext uri="{FF2B5EF4-FFF2-40B4-BE49-F238E27FC236}">
                <a16:creationId xmlns:a16="http://schemas.microsoft.com/office/drawing/2014/main" id="{3A8AF613-CEFB-493C-BD81-3494819F8198}"/>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US" altLang="en-US"/>
              <a:t>VHDL Lecture 2</a:t>
            </a:r>
          </a:p>
        </p:txBody>
      </p:sp>
      <p:sp>
        <p:nvSpPr>
          <p:cNvPr id="13" name="Slide Number Placeholder 26">
            <a:extLst>
              <a:ext uri="{FF2B5EF4-FFF2-40B4-BE49-F238E27FC236}">
                <a16:creationId xmlns:a16="http://schemas.microsoft.com/office/drawing/2014/main" id="{E009951C-1709-4646-B8F0-66CC8E809C08}"/>
              </a:ext>
            </a:extLst>
          </p:cNvPr>
          <p:cNvSpPr>
            <a:spLocks noGrp="1"/>
          </p:cNvSpPr>
          <p:nvPr>
            <p:ph type="sldNum" sz="quarter" idx="12"/>
          </p:nvPr>
        </p:nvSpPr>
        <p:spPr/>
        <p:txBody>
          <a:bodyPr/>
          <a:lstStyle>
            <a:lvl1pPr>
              <a:defRPr>
                <a:solidFill>
                  <a:srgbClr val="FFFFFF"/>
                </a:solidFill>
              </a:defRPr>
            </a:lvl1pPr>
          </a:lstStyle>
          <a:p>
            <a:fld id="{18A0A317-CAC4-4EB8-B847-D7B92D13A49C}" type="slidenum">
              <a:rPr lang="en-US" altLang="en-US"/>
              <a:pPr/>
              <a:t>‹#›</a:t>
            </a:fld>
            <a:endParaRPr lang="en-US" altLang="en-US"/>
          </a:p>
        </p:txBody>
      </p:sp>
    </p:spTree>
    <p:extLst>
      <p:ext uri="{BB962C8B-B14F-4D97-AF65-F5344CB8AC3E}">
        <p14:creationId xmlns:p14="http://schemas.microsoft.com/office/powerpoint/2010/main" val="5401407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200F0BFF-2232-4507-9B1E-4016F1295104}"/>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006D563B-CFC7-4FAE-8BB9-3E165354F015}"/>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88A4D65F-6700-449B-BE28-F1651F059D84}"/>
              </a:ext>
            </a:extLst>
          </p:cNvPr>
          <p:cNvSpPr>
            <a:spLocks noGrp="1"/>
          </p:cNvSpPr>
          <p:nvPr>
            <p:ph type="sldNum" sz="quarter" idx="12"/>
          </p:nvPr>
        </p:nvSpPr>
        <p:spPr/>
        <p:txBody>
          <a:bodyPr/>
          <a:lstStyle>
            <a:lvl1pPr>
              <a:defRPr/>
            </a:lvl1pPr>
          </a:lstStyle>
          <a:p>
            <a:fld id="{FE60C3A9-5385-4160-8B59-59ECED489129}" type="slidenum">
              <a:rPr lang="en-US" altLang="en-US"/>
              <a:pPr/>
              <a:t>‹#›</a:t>
            </a:fld>
            <a:endParaRPr lang="en-US" altLang="en-US"/>
          </a:p>
        </p:txBody>
      </p:sp>
    </p:spTree>
    <p:extLst>
      <p:ext uri="{BB962C8B-B14F-4D97-AF65-F5344CB8AC3E}">
        <p14:creationId xmlns:p14="http://schemas.microsoft.com/office/powerpoint/2010/main" val="1496145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2C96B690-09B7-47F0-AD3C-73800EF8E300}"/>
              </a:ext>
            </a:extLst>
          </p:cNvPr>
          <p:cNvSpPr/>
          <p:nvPr/>
        </p:nvSpPr>
        <p:spPr>
          <a:xfrm>
            <a:off x="3940175" y="3005138"/>
            <a:ext cx="19843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1">
            <a:extLst>
              <a:ext uri="{FF2B5EF4-FFF2-40B4-BE49-F238E27FC236}">
                <a16:creationId xmlns:a16="http://schemas.microsoft.com/office/drawing/2014/main" id="{51AE6A49-CB69-4711-92A5-6E8F1B4D3E66}"/>
              </a:ext>
            </a:extLst>
          </p:cNvPr>
          <p:cNvSpPr/>
          <p:nvPr/>
        </p:nvSpPr>
        <p:spPr>
          <a:xfrm>
            <a:off x="3738563" y="3005138"/>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82574" y="1059712"/>
            <a:ext cx="84201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4249606" y="2931712"/>
            <a:ext cx="4953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8DD821C8-DD05-4566-9A41-91D59BA38C96}"/>
              </a:ext>
            </a:extLst>
          </p:cNvPr>
          <p:cNvSpPr>
            <a:spLocks noGrp="1"/>
          </p:cNvSpPr>
          <p:nvPr>
            <p:ph type="dt" sz="half" idx="10"/>
          </p:nvPr>
        </p:nvSpPr>
        <p:spPr/>
        <p:txBody>
          <a:bodyPr/>
          <a:lstStyle>
            <a:lvl1pPr>
              <a:defRPr/>
            </a:lvl1pPr>
            <a:extLst/>
          </a:lstStyle>
          <a:p>
            <a:pPr>
              <a:defRPr/>
            </a:pPr>
            <a:endParaRPr lang="en-US" altLang="en-US"/>
          </a:p>
        </p:txBody>
      </p:sp>
      <p:sp>
        <p:nvSpPr>
          <p:cNvPr id="7" name="Footer Placeholder 4">
            <a:extLst>
              <a:ext uri="{FF2B5EF4-FFF2-40B4-BE49-F238E27FC236}">
                <a16:creationId xmlns:a16="http://schemas.microsoft.com/office/drawing/2014/main" id="{C24147E7-1DF4-4BF8-B9AC-E6733471C935}"/>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8" name="Slide Number Placeholder 5">
            <a:extLst>
              <a:ext uri="{FF2B5EF4-FFF2-40B4-BE49-F238E27FC236}">
                <a16:creationId xmlns:a16="http://schemas.microsoft.com/office/drawing/2014/main" id="{4FAEE704-5A26-4568-89C0-CECCC6B82127}"/>
              </a:ext>
            </a:extLst>
          </p:cNvPr>
          <p:cNvSpPr>
            <a:spLocks noGrp="1"/>
          </p:cNvSpPr>
          <p:nvPr>
            <p:ph type="sldNum" sz="quarter" idx="12"/>
          </p:nvPr>
        </p:nvSpPr>
        <p:spPr/>
        <p:txBody>
          <a:bodyPr/>
          <a:lstStyle>
            <a:lvl1pPr>
              <a:defRPr/>
            </a:lvl1pPr>
          </a:lstStyle>
          <a:p>
            <a:fld id="{9A16B7A2-F02C-4193-B46F-C2395E192301}" type="slidenum">
              <a:rPr lang="en-US" altLang="en-US"/>
              <a:pPr/>
              <a:t>‹#›</a:t>
            </a:fld>
            <a:endParaRPr lang="en-US" altLang="en-US"/>
          </a:p>
        </p:txBody>
      </p:sp>
    </p:spTree>
    <p:extLst>
      <p:ext uri="{BB962C8B-B14F-4D97-AF65-F5344CB8AC3E}">
        <p14:creationId xmlns:p14="http://schemas.microsoft.com/office/powerpoint/2010/main" val="8432184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530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555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D51A03AE-C23A-40BC-BA26-77925D91DF67}"/>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01846E29-79EC-4A47-AC01-B6D9E1D6BB1E}"/>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B291937A-A0BE-449A-9235-3E8E142CD34C}"/>
              </a:ext>
            </a:extLst>
          </p:cNvPr>
          <p:cNvSpPr>
            <a:spLocks noGrp="1"/>
          </p:cNvSpPr>
          <p:nvPr>
            <p:ph type="sldNum" sz="quarter" idx="12"/>
          </p:nvPr>
        </p:nvSpPr>
        <p:spPr/>
        <p:txBody>
          <a:bodyPr/>
          <a:lstStyle>
            <a:lvl1pPr>
              <a:defRPr/>
            </a:lvl1pPr>
          </a:lstStyle>
          <a:p>
            <a:fld id="{FF0B4F7B-0DD7-4925-9280-E676A67BC58C}" type="slidenum">
              <a:rPr lang="en-US" altLang="en-US"/>
              <a:pPr/>
              <a:t>‹#›</a:t>
            </a:fld>
            <a:endParaRPr lang="en-US" altLang="en-US"/>
          </a:p>
        </p:txBody>
      </p:sp>
    </p:spTree>
    <p:extLst>
      <p:ext uri="{BB962C8B-B14F-4D97-AF65-F5344CB8AC3E}">
        <p14:creationId xmlns:p14="http://schemas.microsoft.com/office/powerpoint/2010/main" val="51104170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89154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95300" y="5410200"/>
            <a:ext cx="437687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5032112" y="5410200"/>
            <a:ext cx="437859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95300" y="1444295"/>
            <a:ext cx="4376870"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5032111" y="1444295"/>
            <a:ext cx="4378590"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8B5EC0-BA8E-40AC-8436-D5A7FA5CE125}"/>
              </a:ext>
            </a:extLst>
          </p:cNvPr>
          <p:cNvSpPr>
            <a:spLocks noGrp="1"/>
          </p:cNvSpPr>
          <p:nvPr>
            <p:ph type="dt" sz="half" idx="10"/>
          </p:nvPr>
        </p:nvSpPr>
        <p:spPr/>
        <p:txBody>
          <a:bodyPr/>
          <a:lstStyle>
            <a:lvl1pPr>
              <a:defRPr/>
            </a:lvl1pPr>
            <a:extLst/>
          </a:lstStyle>
          <a:p>
            <a:pPr>
              <a:defRPr/>
            </a:pPr>
            <a:endParaRPr lang="en-US" altLang="en-US"/>
          </a:p>
        </p:txBody>
      </p:sp>
      <p:sp>
        <p:nvSpPr>
          <p:cNvPr id="8" name="Footer Placeholder 7">
            <a:extLst>
              <a:ext uri="{FF2B5EF4-FFF2-40B4-BE49-F238E27FC236}">
                <a16:creationId xmlns:a16="http://schemas.microsoft.com/office/drawing/2014/main" id="{81DDFDE0-264B-4926-8E80-AC97FAC8EC59}"/>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9" name="Slide Number Placeholder 8">
            <a:extLst>
              <a:ext uri="{FF2B5EF4-FFF2-40B4-BE49-F238E27FC236}">
                <a16:creationId xmlns:a16="http://schemas.microsoft.com/office/drawing/2014/main" id="{0E4F7548-4344-4FD2-84A9-9A93AB47FACE}"/>
              </a:ext>
            </a:extLst>
          </p:cNvPr>
          <p:cNvSpPr>
            <a:spLocks noGrp="1"/>
          </p:cNvSpPr>
          <p:nvPr>
            <p:ph type="sldNum" sz="quarter" idx="12"/>
          </p:nvPr>
        </p:nvSpPr>
        <p:spPr/>
        <p:txBody>
          <a:bodyPr/>
          <a:lstStyle>
            <a:lvl1pPr>
              <a:defRPr/>
            </a:lvl1pPr>
          </a:lstStyle>
          <a:p>
            <a:fld id="{8E98E461-2277-43E9-9BE4-E2434B51958C}" type="slidenum">
              <a:rPr lang="en-US" altLang="en-US"/>
              <a:pPr/>
              <a:t>‹#›</a:t>
            </a:fld>
            <a:endParaRPr lang="en-US" altLang="en-US"/>
          </a:p>
        </p:txBody>
      </p:sp>
    </p:spTree>
    <p:extLst>
      <p:ext uri="{BB962C8B-B14F-4D97-AF65-F5344CB8AC3E}">
        <p14:creationId xmlns:p14="http://schemas.microsoft.com/office/powerpoint/2010/main" val="28955717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29A015A3-296D-48C3-AC24-01C1B34E3A88}"/>
              </a:ext>
            </a:extLst>
          </p:cNvPr>
          <p:cNvSpPr>
            <a:spLocks noGrp="1"/>
          </p:cNvSpPr>
          <p:nvPr>
            <p:ph type="dt" sz="half" idx="10"/>
          </p:nvPr>
        </p:nvSpPr>
        <p:spPr/>
        <p:txBody>
          <a:bodyPr/>
          <a:lstStyle>
            <a:lvl1pPr>
              <a:defRPr/>
            </a:lvl1pPr>
            <a:extLst/>
          </a:lstStyle>
          <a:p>
            <a:pPr>
              <a:defRPr/>
            </a:pPr>
            <a:endParaRPr lang="en-US" altLang="en-US"/>
          </a:p>
        </p:txBody>
      </p:sp>
      <p:sp>
        <p:nvSpPr>
          <p:cNvPr id="4" name="Footer Placeholder 3">
            <a:extLst>
              <a:ext uri="{FF2B5EF4-FFF2-40B4-BE49-F238E27FC236}">
                <a16:creationId xmlns:a16="http://schemas.microsoft.com/office/drawing/2014/main" id="{D157CF18-3063-4DFB-A303-BFB1174BBB58}"/>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5" name="Slide Number Placeholder 4">
            <a:extLst>
              <a:ext uri="{FF2B5EF4-FFF2-40B4-BE49-F238E27FC236}">
                <a16:creationId xmlns:a16="http://schemas.microsoft.com/office/drawing/2014/main" id="{24C1135E-A1DF-40E2-97A7-7C6D40D53473}"/>
              </a:ext>
            </a:extLst>
          </p:cNvPr>
          <p:cNvSpPr>
            <a:spLocks noGrp="1"/>
          </p:cNvSpPr>
          <p:nvPr>
            <p:ph type="sldNum" sz="quarter" idx="12"/>
          </p:nvPr>
        </p:nvSpPr>
        <p:spPr/>
        <p:txBody>
          <a:bodyPr/>
          <a:lstStyle>
            <a:lvl1pPr>
              <a:defRPr/>
            </a:lvl1pPr>
          </a:lstStyle>
          <a:p>
            <a:fld id="{5E95A435-E746-4A21-B8A5-5E8B294D9770}" type="slidenum">
              <a:rPr lang="en-US" altLang="en-US"/>
              <a:pPr/>
              <a:t>‹#›</a:t>
            </a:fld>
            <a:endParaRPr lang="en-US" altLang="en-US"/>
          </a:p>
        </p:txBody>
      </p:sp>
    </p:spTree>
    <p:extLst>
      <p:ext uri="{BB962C8B-B14F-4D97-AF65-F5344CB8AC3E}">
        <p14:creationId xmlns:p14="http://schemas.microsoft.com/office/powerpoint/2010/main" val="129852807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736ED7FA-F30E-459C-AC62-8B88E26E313F}"/>
              </a:ext>
            </a:extLst>
          </p:cNvPr>
          <p:cNvSpPr>
            <a:spLocks noGrp="1"/>
          </p:cNvSpPr>
          <p:nvPr>
            <p:ph type="dt" sz="half" idx="10"/>
          </p:nvPr>
        </p:nvSpPr>
        <p:spPr/>
        <p:txBody>
          <a:bodyPr/>
          <a:lstStyle>
            <a:lvl1pPr>
              <a:defRPr/>
            </a:lvl1pPr>
          </a:lstStyle>
          <a:p>
            <a:pPr>
              <a:defRPr/>
            </a:pPr>
            <a:endParaRPr lang="en-US" altLang="en-US"/>
          </a:p>
        </p:txBody>
      </p:sp>
      <p:sp>
        <p:nvSpPr>
          <p:cNvPr id="3" name="Footer Placeholder 21">
            <a:extLst>
              <a:ext uri="{FF2B5EF4-FFF2-40B4-BE49-F238E27FC236}">
                <a16:creationId xmlns:a16="http://schemas.microsoft.com/office/drawing/2014/main" id="{C8E7B7B6-3DEA-41D2-8E48-A283E7014136}"/>
              </a:ext>
            </a:extLst>
          </p:cNvPr>
          <p:cNvSpPr>
            <a:spLocks noGrp="1"/>
          </p:cNvSpPr>
          <p:nvPr>
            <p:ph type="ftr" sz="quarter" idx="11"/>
          </p:nvPr>
        </p:nvSpPr>
        <p:spPr/>
        <p:txBody>
          <a:bodyPr/>
          <a:lstStyle>
            <a:lvl1pPr>
              <a:defRPr/>
            </a:lvl1pPr>
          </a:lstStyle>
          <a:p>
            <a:pPr>
              <a:defRPr/>
            </a:pPr>
            <a:r>
              <a:rPr lang="en-US" altLang="en-US"/>
              <a:t>VHDL Lecture 2</a:t>
            </a:r>
          </a:p>
        </p:txBody>
      </p:sp>
      <p:sp>
        <p:nvSpPr>
          <p:cNvPr id="4" name="Slide Number Placeholder 17">
            <a:extLst>
              <a:ext uri="{FF2B5EF4-FFF2-40B4-BE49-F238E27FC236}">
                <a16:creationId xmlns:a16="http://schemas.microsoft.com/office/drawing/2014/main" id="{E068151B-6B7B-4874-BD1D-54893AF1B5B4}"/>
              </a:ext>
            </a:extLst>
          </p:cNvPr>
          <p:cNvSpPr>
            <a:spLocks noGrp="1"/>
          </p:cNvSpPr>
          <p:nvPr>
            <p:ph type="sldNum" sz="quarter" idx="12"/>
          </p:nvPr>
        </p:nvSpPr>
        <p:spPr/>
        <p:txBody>
          <a:bodyPr/>
          <a:lstStyle>
            <a:lvl1pPr>
              <a:defRPr/>
            </a:lvl1pPr>
          </a:lstStyle>
          <a:p>
            <a:fld id="{5D9F60ED-8F34-4C3F-B4C8-71B1F4DC619D}" type="slidenum">
              <a:rPr lang="en-US" altLang="en-US"/>
              <a:pPr/>
              <a:t>‹#›</a:t>
            </a:fld>
            <a:endParaRPr lang="en-US" altLang="en-US"/>
          </a:p>
        </p:txBody>
      </p:sp>
    </p:spTree>
    <p:extLst>
      <p:ext uri="{BB962C8B-B14F-4D97-AF65-F5344CB8AC3E}">
        <p14:creationId xmlns:p14="http://schemas.microsoft.com/office/powerpoint/2010/main" val="421681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4876800"/>
            <a:ext cx="8105257"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787900" y="5355102"/>
            <a:ext cx="4305808"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90600" y="274320"/>
            <a:ext cx="8103108"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57B895-6164-4656-B722-9FF6C021B5A1}"/>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2667889F-F583-40C4-9E67-EA3E48D60D57}"/>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4A0F55A7-A16A-442C-B00A-A68CD1A35B68}"/>
              </a:ext>
            </a:extLst>
          </p:cNvPr>
          <p:cNvSpPr>
            <a:spLocks noGrp="1"/>
          </p:cNvSpPr>
          <p:nvPr>
            <p:ph type="sldNum" sz="quarter" idx="12"/>
          </p:nvPr>
        </p:nvSpPr>
        <p:spPr/>
        <p:txBody>
          <a:bodyPr/>
          <a:lstStyle>
            <a:lvl1pPr>
              <a:defRPr/>
            </a:lvl1pPr>
          </a:lstStyle>
          <a:p>
            <a:fld id="{951B74CF-1A08-429B-90BD-EEF5B055B7A2}" type="slidenum">
              <a:rPr lang="en-US" altLang="en-US"/>
              <a:pPr/>
              <a:t>‹#›</a:t>
            </a:fld>
            <a:endParaRPr lang="en-US" altLang="en-US"/>
          </a:p>
        </p:txBody>
      </p:sp>
    </p:spTree>
    <p:extLst>
      <p:ext uri="{BB962C8B-B14F-4D97-AF65-F5344CB8AC3E}">
        <p14:creationId xmlns:p14="http://schemas.microsoft.com/office/powerpoint/2010/main" val="14741268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25830714-7AED-4E53-8E12-F1F9FB968E97}"/>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6" name="Freeform 18">
            <a:extLst>
              <a:ext uri="{FF2B5EF4-FFF2-40B4-BE49-F238E27FC236}">
                <a16:creationId xmlns:a16="http://schemas.microsoft.com/office/drawing/2014/main" id="{B546527E-6CAF-4140-B894-01C5734638A6}"/>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6AFB0E5E-FADB-46C4-A298-0413CFE6349B}"/>
              </a:ext>
            </a:extLst>
          </p:cNvPr>
          <p:cNvSpPr>
            <a:spLocks/>
          </p:cNvSpPr>
          <p:nvPr/>
        </p:nvSpPr>
        <p:spPr bwMode="auto">
          <a:xfrm>
            <a:off x="-6545" y="5791253"/>
            <a:ext cx="3685840"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6829C8F4-FE33-416F-B30E-02C7B625A1A6}"/>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a:extLst>
              <a:ext uri="{FF2B5EF4-FFF2-40B4-BE49-F238E27FC236}">
                <a16:creationId xmlns:a16="http://schemas.microsoft.com/office/drawing/2014/main" id="{B231C5C7-931F-4AC5-A86B-504EB57F6593}"/>
              </a:ext>
            </a:extLst>
          </p:cNvPr>
          <p:cNvSpPr/>
          <p:nvPr/>
        </p:nvSpPr>
        <p:spPr>
          <a:xfrm>
            <a:off x="9386888" y="4987925"/>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19">
            <a:extLst>
              <a:ext uri="{FF2B5EF4-FFF2-40B4-BE49-F238E27FC236}">
                <a16:creationId xmlns:a16="http://schemas.microsoft.com/office/drawing/2014/main" id="{1A007C3F-09EC-4207-9D4D-BA3A0D25FBBD}"/>
              </a:ext>
            </a:extLst>
          </p:cNvPr>
          <p:cNvSpPr/>
          <p:nvPr/>
        </p:nvSpPr>
        <p:spPr>
          <a:xfrm>
            <a:off x="9183688" y="4987925"/>
            <a:ext cx="19843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236335" y="5443402"/>
            <a:ext cx="77597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47650" y="189968"/>
            <a:ext cx="94107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47650" y="4865122"/>
            <a:ext cx="8748385"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29C3234-9ED2-4AB3-8309-A4F0BEBFA885}"/>
              </a:ext>
            </a:extLst>
          </p:cNvPr>
          <p:cNvSpPr>
            <a:spLocks noGrp="1"/>
          </p:cNvSpPr>
          <p:nvPr>
            <p:ph type="dt" sz="half" idx="10"/>
          </p:nvPr>
        </p:nvSpPr>
        <p:spPr/>
        <p:txBody>
          <a:bodyPr/>
          <a:lstStyle>
            <a:lvl1pPr>
              <a:defRPr>
                <a:solidFill>
                  <a:schemeClr val="tx1"/>
                </a:solidFill>
              </a:defRPr>
            </a:lvl1pPr>
            <a:extLst/>
          </a:lstStyle>
          <a:p>
            <a:pPr>
              <a:defRPr/>
            </a:pPr>
            <a:endParaRPr lang="en-US" altLang="en-US"/>
          </a:p>
        </p:txBody>
      </p:sp>
      <p:sp>
        <p:nvSpPr>
          <p:cNvPr id="12" name="Footer Placeholder 5">
            <a:extLst>
              <a:ext uri="{FF2B5EF4-FFF2-40B4-BE49-F238E27FC236}">
                <a16:creationId xmlns:a16="http://schemas.microsoft.com/office/drawing/2014/main" id="{99785837-1AED-4E27-AF84-450E09D9B70C}"/>
              </a:ext>
            </a:extLst>
          </p:cNvPr>
          <p:cNvSpPr>
            <a:spLocks noGrp="1"/>
          </p:cNvSpPr>
          <p:nvPr>
            <p:ph type="ftr" sz="quarter" idx="11"/>
          </p:nvPr>
        </p:nvSpPr>
        <p:spPr/>
        <p:txBody>
          <a:bodyPr/>
          <a:lstStyle>
            <a:lvl1pPr>
              <a:defRPr>
                <a:solidFill>
                  <a:schemeClr val="tx1"/>
                </a:solidFill>
              </a:defRPr>
            </a:lvl1pPr>
            <a:extLst/>
          </a:lstStyle>
          <a:p>
            <a:pPr>
              <a:defRPr/>
            </a:pPr>
            <a:r>
              <a:rPr lang="en-US" altLang="en-US"/>
              <a:t>VHDL Lecture 2</a:t>
            </a:r>
          </a:p>
        </p:txBody>
      </p:sp>
      <p:sp>
        <p:nvSpPr>
          <p:cNvPr id="13" name="Slide Number Placeholder 6">
            <a:extLst>
              <a:ext uri="{FF2B5EF4-FFF2-40B4-BE49-F238E27FC236}">
                <a16:creationId xmlns:a16="http://schemas.microsoft.com/office/drawing/2014/main" id="{C90CDDFC-9D80-4BE3-A957-2066EEDE3839}"/>
              </a:ext>
            </a:extLst>
          </p:cNvPr>
          <p:cNvSpPr>
            <a:spLocks noGrp="1"/>
          </p:cNvSpPr>
          <p:nvPr>
            <p:ph type="sldNum" sz="quarter" idx="12"/>
          </p:nvPr>
        </p:nvSpPr>
        <p:spPr/>
        <p:txBody>
          <a:bodyPr/>
          <a:lstStyle>
            <a:lvl1pPr>
              <a:defRPr/>
            </a:lvl1pPr>
          </a:lstStyle>
          <a:p>
            <a:fld id="{2D8520E6-2D47-4026-9BB3-245857F758AE}" type="slidenum">
              <a:rPr lang="en-US" altLang="en-US"/>
              <a:pPr/>
              <a:t>‹#›</a:t>
            </a:fld>
            <a:endParaRPr lang="en-US" altLang="en-US"/>
          </a:p>
        </p:txBody>
      </p:sp>
    </p:spTree>
    <p:extLst>
      <p:ext uri="{BB962C8B-B14F-4D97-AF65-F5344CB8AC3E}">
        <p14:creationId xmlns:p14="http://schemas.microsoft.com/office/powerpoint/2010/main" val="251481815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95300" y="1481330"/>
            <a:ext cx="89154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3BA09497-DD62-49C3-891D-AD898BE6BE30}"/>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45FBFE4B-8EA4-49A2-B7D9-A8AD2173F84E}"/>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21F3EEB4-7527-4BA2-8574-B6BB132C1ABA}"/>
              </a:ext>
            </a:extLst>
          </p:cNvPr>
          <p:cNvSpPr>
            <a:spLocks noGrp="1"/>
          </p:cNvSpPr>
          <p:nvPr>
            <p:ph type="sldNum" sz="quarter" idx="12"/>
          </p:nvPr>
        </p:nvSpPr>
        <p:spPr/>
        <p:txBody>
          <a:bodyPr/>
          <a:lstStyle>
            <a:lvl1pPr>
              <a:defRPr/>
            </a:lvl1pPr>
          </a:lstStyle>
          <a:p>
            <a:fld id="{6EF1865D-7E5A-4DCA-89EB-863F783F2CD5}" type="slidenum">
              <a:rPr lang="en-US" altLang="en-US"/>
              <a:pPr/>
              <a:t>‹#›</a:t>
            </a:fld>
            <a:endParaRPr lang="en-US" altLang="en-US"/>
          </a:p>
        </p:txBody>
      </p:sp>
    </p:spTree>
    <p:extLst>
      <p:ext uri="{BB962C8B-B14F-4D97-AF65-F5344CB8AC3E}">
        <p14:creationId xmlns:p14="http://schemas.microsoft.com/office/powerpoint/2010/main" val="23209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14347" y="274641"/>
            <a:ext cx="1925593"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5300" y="274641"/>
            <a:ext cx="685165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8481119-DADB-4416-BEFA-55CC2AC8C83E}"/>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95B55373-A5CC-497A-A286-A189B9063B0D}"/>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4775D543-8E0D-4E55-9B08-055A4ECD3A29}"/>
              </a:ext>
            </a:extLst>
          </p:cNvPr>
          <p:cNvSpPr>
            <a:spLocks noGrp="1"/>
          </p:cNvSpPr>
          <p:nvPr>
            <p:ph type="sldNum" sz="quarter" idx="12"/>
          </p:nvPr>
        </p:nvSpPr>
        <p:spPr/>
        <p:txBody>
          <a:bodyPr/>
          <a:lstStyle>
            <a:lvl1pPr>
              <a:defRPr/>
            </a:lvl1pPr>
          </a:lstStyle>
          <a:p>
            <a:fld id="{91DDB3DE-F5DC-4D9B-8058-763FE3DB0EA1}" type="slidenum">
              <a:rPr lang="en-US" altLang="en-US"/>
              <a:pPr/>
              <a:t>‹#›</a:t>
            </a:fld>
            <a:endParaRPr lang="en-US" altLang="en-US"/>
          </a:p>
        </p:txBody>
      </p:sp>
    </p:spTree>
    <p:extLst>
      <p:ext uri="{BB962C8B-B14F-4D97-AF65-F5344CB8AC3E}">
        <p14:creationId xmlns:p14="http://schemas.microsoft.com/office/powerpoint/2010/main" val="2900659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60E79F23-B62A-4870-9112-7DFFA13852CA}"/>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1027" name="Freeform 11">
            <a:extLst>
              <a:ext uri="{FF2B5EF4-FFF2-40B4-BE49-F238E27FC236}">
                <a16:creationId xmlns:a16="http://schemas.microsoft.com/office/drawing/2014/main" id="{098C753D-7118-4D07-B427-E5C5457B964C}"/>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EF7A8AC0-C8B7-4E6E-A9D6-3214AF999B48}"/>
              </a:ext>
            </a:extLst>
          </p:cNvPr>
          <p:cNvSpPr>
            <a:spLocks/>
          </p:cNvSpPr>
          <p:nvPr/>
        </p:nvSpPr>
        <p:spPr bwMode="auto">
          <a:xfrm>
            <a:off x="-6545" y="5791253"/>
            <a:ext cx="3685840"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E199E2D3-9128-4917-BC8A-8485C99D4239}"/>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CA328C3E-B753-4AD3-80B7-D5C7381DAAAF}"/>
              </a:ext>
            </a:extLst>
          </p:cNvPr>
          <p:cNvSpPr>
            <a:spLocks noGrp="1"/>
          </p:cNvSpPr>
          <p:nvPr>
            <p:ph type="title"/>
          </p:nvPr>
        </p:nvSpPr>
        <p:spPr>
          <a:xfrm>
            <a:off x="495300" y="274638"/>
            <a:ext cx="89154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FF22EB46-5A1C-468C-BB62-8B0A7BED884E}"/>
              </a:ext>
            </a:extLst>
          </p:cNvPr>
          <p:cNvSpPr>
            <a:spLocks noGrp="1"/>
          </p:cNvSpPr>
          <p:nvPr>
            <p:ph type="body" idx="1"/>
          </p:nvPr>
        </p:nvSpPr>
        <p:spPr bwMode="auto">
          <a:xfrm>
            <a:off x="495300" y="1481138"/>
            <a:ext cx="89154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57368ABD-4010-4D3C-B855-0CD5B3C5D808}"/>
              </a:ext>
            </a:extLst>
          </p:cNvPr>
          <p:cNvSpPr>
            <a:spLocks noGrp="1"/>
          </p:cNvSpPr>
          <p:nvPr>
            <p:ph type="dt" sz="half" idx="2"/>
          </p:nvPr>
        </p:nvSpPr>
        <p:spPr>
          <a:xfrm>
            <a:off x="7288213" y="6408738"/>
            <a:ext cx="2079625"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endParaRPr lang="en-US" altLang="en-US"/>
          </a:p>
        </p:txBody>
      </p:sp>
      <p:sp>
        <p:nvSpPr>
          <p:cNvPr id="22" name="Footer Placeholder 21">
            <a:extLst>
              <a:ext uri="{FF2B5EF4-FFF2-40B4-BE49-F238E27FC236}">
                <a16:creationId xmlns:a16="http://schemas.microsoft.com/office/drawing/2014/main" id="{67E088D2-EBDC-4ED9-9A29-16C5A1387DAE}"/>
              </a:ext>
            </a:extLst>
          </p:cNvPr>
          <p:cNvSpPr>
            <a:spLocks noGrp="1"/>
          </p:cNvSpPr>
          <p:nvPr>
            <p:ph type="ftr" sz="quarter" idx="3"/>
          </p:nvPr>
        </p:nvSpPr>
        <p:spPr>
          <a:xfrm>
            <a:off x="4745038" y="6408738"/>
            <a:ext cx="2546350"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r>
              <a:rPr lang="en-US" altLang="en-US"/>
              <a:t>VHDL Lecture 2</a:t>
            </a:r>
          </a:p>
        </p:txBody>
      </p:sp>
      <p:sp>
        <p:nvSpPr>
          <p:cNvPr id="18" name="Slide Number Placeholder 17">
            <a:extLst>
              <a:ext uri="{FF2B5EF4-FFF2-40B4-BE49-F238E27FC236}">
                <a16:creationId xmlns:a16="http://schemas.microsoft.com/office/drawing/2014/main" id="{22549A34-B949-4ADC-8F31-A9A7C8969FBA}"/>
              </a:ext>
            </a:extLst>
          </p:cNvPr>
          <p:cNvSpPr>
            <a:spLocks noGrp="1"/>
          </p:cNvSpPr>
          <p:nvPr>
            <p:ph type="sldNum" sz="quarter" idx="4"/>
          </p:nvPr>
        </p:nvSpPr>
        <p:spPr>
          <a:xfrm>
            <a:off x="9367838" y="6408738"/>
            <a:ext cx="396875"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b="0"/>
            </a:lvl1pPr>
          </a:lstStyle>
          <a:p>
            <a:fld id="{8C31E246-8276-4C89-ABD1-58B3D14F9177}"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48" r:id="rId1"/>
    <p:sldLayoutId id="2147483744" r:id="rId2"/>
    <p:sldLayoutId id="2147483749" r:id="rId3"/>
    <p:sldLayoutId id="2147483750" r:id="rId4"/>
    <p:sldLayoutId id="2147483751" r:id="rId5"/>
    <p:sldLayoutId id="2147483752" r:id="rId6"/>
    <p:sldLayoutId id="2147483745" r:id="rId7"/>
    <p:sldLayoutId id="2147483753" r:id="rId8"/>
    <p:sldLayoutId id="2147483754" r:id="rId9"/>
    <p:sldLayoutId id="2147483746" r:id="rId10"/>
    <p:sldLayoutId id="2147483747" r:id="rId11"/>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1">
            <a:extLst>
              <a:ext uri="{FF2B5EF4-FFF2-40B4-BE49-F238E27FC236}">
                <a16:creationId xmlns:a16="http://schemas.microsoft.com/office/drawing/2014/main" id="{8DEA10AB-7E48-42D0-BFD7-9F88B13B6DAB}"/>
              </a:ext>
            </a:extLst>
          </p:cNvPr>
          <p:cNvSpPr txBox="1">
            <a:spLocks noChangeArrowheads="1"/>
          </p:cNvSpPr>
          <p:nvPr/>
        </p:nvSpPr>
        <p:spPr bwMode="auto">
          <a:xfrm>
            <a:off x="-6350" y="908050"/>
            <a:ext cx="9906000" cy="3545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lgn="ctr">
              <a:spcBef>
                <a:spcPct val="50000"/>
              </a:spcBef>
            </a:pPr>
            <a:endParaRPr lang="en-US" altLang="en-US" sz="4400" dirty="0">
              <a:latin typeface="Times New Roman" panose="02020603050405020304" pitchFamily="18" charset="0"/>
            </a:endParaRPr>
          </a:p>
          <a:p>
            <a:pPr algn="ctr">
              <a:spcBef>
                <a:spcPct val="50000"/>
              </a:spcBef>
              <a:buFont typeface="ZapfDingbats" pitchFamily="82" charset="2"/>
              <a:buNone/>
            </a:pPr>
            <a:r>
              <a:rPr lang="en-US" altLang="en-US" sz="4400" dirty="0">
                <a:latin typeface="Times New Roman" panose="02020603050405020304" pitchFamily="18" charset="0"/>
              </a:rPr>
              <a:t>Signals and Systems</a:t>
            </a:r>
          </a:p>
          <a:p>
            <a:pPr algn="ctr">
              <a:spcBef>
                <a:spcPct val="50000"/>
              </a:spcBef>
              <a:buFont typeface="ZapfDingbats" pitchFamily="82" charset="2"/>
              <a:buNone/>
            </a:pPr>
            <a:r>
              <a:rPr lang="en-US" altLang="en-US" sz="4400" dirty="0">
                <a:latin typeface="Times New Roman" panose="02020603050405020304" pitchFamily="18" charset="0"/>
              </a:rPr>
              <a:t>Week 2</a:t>
            </a:r>
          </a:p>
          <a:p>
            <a:pPr algn="ctr">
              <a:spcBef>
                <a:spcPct val="50000"/>
              </a:spcBef>
              <a:buFont typeface="ZapfDingbats" pitchFamily="82" charset="2"/>
              <a:buNone/>
            </a:pPr>
            <a:r>
              <a:rPr lang="en-US" altLang="en-US" sz="4400" dirty="0">
                <a:latin typeface="Times New Roman" panose="02020603050405020304" pitchFamily="18" charset="0"/>
              </a:rPr>
              <a:t>Dr. Gary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1741081" y="1752600"/>
            <a:ext cx="6524288" cy="4412704"/>
          </a:xfrm>
        </p:spPr>
        <p:txBody>
          <a:bodyPr/>
          <a:lstStyle/>
          <a:p>
            <a:pPr marL="285750" indent="-285750" eaLnBrk="1" hangingPunct="1">
              <a:spcBef>
                <a:spcPct val="100000"/>
              </a:spcBef>
            </a:pPr>
            <a:r>
              <a:rPr lang="en-US" altLang="en-US" sz="1800" dirty="0"/>
              <a:t>Digital Electronics and Digital Logic.</a:t>
            </a:r>
            <a:endParaRPr lang="en-US" altLang="en-US" sz="1200" dirty="0"/>
          </a:p>
          <a:p>
            <a:pPr marL="779463" lvl="2" indent="-285750" eaLnBrk="1" hangingPunct="1">
              <a:spcBef>
                <a:spcPct val="100000"/>
              </a:spcBef>
            </a:pPr>
            <a:r>
              <a:rPr lang="en-US" altLang="en-US" sz="1200" dirty="0"/>
              <a:t>What is a digital signal.</a:t>
            </a:r>
          </a:p>
          <a:p>
            <a:pPr marL="1063625" lvl="3" indent="-285750" eaLnBrk="1" hangingPunct="1">
              <a:spcBef>
                <a:spcPct val="100000"/>
              </a:spcBef>
            </a:pPr>
            <a:r>
              <a:rPr lang="en-US" altLang="en-US" sz="1000" dirty="0"/>
              <a:t>A digital signal is a sequence discreet levels indications a value. A single bit can represent a logic ‘1’ or a logic ‘0’.</a:t>
            </a:r>
          </a:p>
          <a:p>
            <a:pPr marL="1063625" lvl="3" indent="-285750" eaLnBrk="1" hangingPunct="1">
              <a:spcBef>
                <a:spcPct val="100000"/>
              </a:spcBef>
            </a:pPr>
            <a:r>
              <a:rPr lang="en-US" altLang="en-US" sz="1000" dirty="0"/>
              <a:t>A logic 1 is represented by  a signal of greater than 2/3 of the supply voltage.</a:t>
            </a:r>
          </a:p>
          <a:p>
            <a:pPr marL="1063625" lvl="3" indent="-285750" eaLnBrk="1" hangingPunct="1">
              <a:spcBef>
                <a:spcPct val="100000"/>
              </a:spcBef>
            </a:pPr>
            <a:r>
              <a:rPr lang="en-US" altLang="en-US" sz="1000" dirty="0"/>
              <a:t>A logic 0 is represented by a signal of less than 1/3 of the supply voltage.</a:t>
            </a:r>
          </a:p>
          <a:p>
            <a:pPr marL="541338" lvl="1" indent="-285750" eaLnBrk="1" hangingPunct="1">
              <a:spcBef>
                <a:spcPct val="100000"/>
              </a:spcBef>
            </a:pPr>
            <a:r>
              <a:rPr lang="en-US" altLang="en-US" sz="1400" dirty="0"/>
              <a:t>Digital Logic</a:t>
            </a:r>
          </a:p>
          <a:p>
            <a:pPr marL="779463" lvl="2" indent="-285750" eaLnBrk="1" hangingPunct="1">
              <a:spcBef>
                <a:spcPct val="100000"/>
              </a:spcBef>
            </a:pPr>
            <a:r>
              <a:rPr lang="en-US" altLang="en-US" sz="1200" dirty="0"/>
              <a:t>Logic gates</a:t>
            </a:r>
          </a:p>
          <a:p>
            <a:pPr marL="779463" lvl="2" indent="-285750" eaLnBrk="1" hangingPunct="1">
              <a:spcBef>
                <a:spcPct val="100000"/>
              </a:spcBef>
            </a:pPr>
            <a:r>
              <a:rPr lang="en-US" altLang="en-US" sz="1200" dirty="0"/>
              <a:t>Memory devices - flip flops</a:t>
            </a:r>
          </a:p>
          <a:p>
            <a:pPr marL="779463" lvl="2" indent="-285750" eaLnBrk="1" hangingPunct="1">
              <a:spcBef>
                <a:spcPct val="100000"/>
              </a:spcBef>
            </a:pPr>
            <a:r>
              <a:rPr lang="en-US" altLang="en-US" sz="1200" dirty="0"/>
              <a:t>Shift registers</a:t>
            </a:r>
          </a:p>
          <a:p>
            <a:pPr marL="493713" lvl="2" indent="0" eaLnBrk="1" hangingPunct="1">
              <a:spcBef>
                <a:spcPct val="100000"/>
              </a:spcBef>
              <a:buNone/>
            </a:pP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a:t>Lecture Outline</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 calcmode="lin" valueType="num">
                                      <p:cBhvr additive="base">
                                        <p:cTn id="7" dur="500" fill="hold"/>
                                        <p:tgtEl>
                                          <p:spTgt spid="112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1" end="1"/>
                                            </p:txEl>
                                          </p:spTgt>
                                        </p:tgtEl>
                                        <p:attrNameLst>
                                          <p:attrName>style.visibility</p:attrName>
                                        </p:attrNameLst>
                                      </p:cBhvr>
                                      <p:to>
                                        <p:strVal val="visible"/>
                                      </p:to>
                                    </p:set>
                                    <p:anim calcmode="lin" valueType="num">
                                      <p:cBhvr additive="base">
                                        <p:cTn id="13"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2" end="2"/>
                                            </p:txEl>
                                          </p:spTgt>
                                        </p:tgtEl>
                                        <p:attrNameLst>
                                          <p:attrName>style.visibility</p:attrName>
                                        </p:attrNameLst>
                                      </p:cBhvr>
                                      <p:to>
                                        <p:strVal val="visible"/>
                                      </p:to>
                                    </p:set>
                                    <p:anim calcmode="lin" valueType="num">
                                      <p:cBhvr additive="base">
                                        <p:cTn id="19"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3" end="3"/>
                                            </p:txEl>
                                          </p:spTgt>
                                        </p:tgtEl>
                                        <p:attrNameLst>
                                          <p:attrName>style.visibility</p:attrName>
                                        </p:attrNameLst>
                                      </p:cBhvr>
                                      <p:to>
                                        <p:strVal val="visible"/>
                                      </p:to>
                                    </p:set>
                                    <p:anim calcmode="lin" valueType="num">
                                      <p:cBhvr additive="base">
                                        <p:cTn id="25"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4" end="4"/>
                                            </p:txEl>
                                          </p:spTgt>
                                        </p:tgtEl>
                                        <p:attrNameLst>
                                          <p:attrName>style.visibility</p:attrName>
                                        </p:attrNameLst>
                                      </p:cBhvr>
                                      <p:to>
                                        <p:strVal val="visible"/>
                                      </p:to>
                                    </p:set>
                                    <p:anim calcmode="lin" valueType="num">
                                      <p:cBhvr additive="base">
                                        <p:cTn id="31"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5" end="5"/>
                                            </p:txEl>
                                          </p:spTgt>
                                        </p:tgtEl>
                                        <p:attrNameLst>
                                          <p:attrName>style.visibility</p:attrName>
                                        </p:attrNameLst>
                                      </p:cBhvr>
                                      <p:to>
                                        <p:strVal val="visible"/>
                                      </p:to>
                                    </p:set>
                                    <p:anim calcmode="lin" valueType="num">
                                      <p:cBhvr additive="base">
                                        <p:cTn id="37"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6">
                                            <p:txEl>
                                              <p:pRg st="6" end="6"/>
                                            </p:txEl>
                                          </p:spTgt>
                                        </p:tgtEl>
                                        <p:attrNameLst>
                                          <p:attrName>style.visibility</p:attrName>
                                        </p:attrNameLst>
                                      </p:cBhvr>
                                      <p:to>
                                        <p:strVal val="visible"/>
                                      </p:to>
                                    </p:set>
                                    <p:anim calcmode="lin" valueType="num">
                                      <p:cBhvr additive="base">
                                        <p:cTn id="43"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266">
                                            <p:txEl>
                                              <p:pRg st="7" end="7"/>
                                            </p:txEl>
                                          </p:spTgt>
                                        </p:tgtEl>
                                        <p:attrNameLst>
                                          <p:attrName>style.visibility</p:attrName>
                                        </p:attrNameLst>
                                      </p:cBhvr>
                                      <p:to>
                                        <p:strVal val="visible"/>
                                      </p:to>
                                    </p:set>
                                    <p:anim calcmode="lin" valueType="num">
                                      <p:cBhvr additive="base">
                                        <p:cTn id="4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26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1266">
                                            <p:txEl>
                                              <p:pRg st="8" end="8"/>
                                            </p:txEl>
                                          </p:spTgt>
                                        </p:tgtEl>
                                        <p:attrNameLst>
                                          <p:attrName>style.visibility</p:attrName>
                                        </p:attrNameLst>
                                      </p:cBhvr>
                                      <p:to>
                                        <p:strVal val="visible"/>
                                      </p:to>
                                    </p:set>
                                    <p:anim calcmode="lin" valueType="num">
                                      <p:cBhvr additive="base">
                                        <p:cTn id="55"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AND Gate (P1)</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8" name="Picture 7">
            <a:extLst>
              <a:ext uri="{FF2B5EF4-FFF2-40B4-BE49-F238E27FC236}">
                <a16:creationId xmlns:a16="http://schemas.microsoft.com/office/drawing/2014/main" id="{566499E9-AAEB-4F63-98FA-DECCF2B0862B}"/>
              </a:ext>
            </a:extLst>
          </p:cNvPr>
          <p:cNvPicPr>
            <a:picLocks noChangeAspect="1"/>
          </p:cNvPicPr>
          <p:nvPr/>
        </p:nvPicPr>
        <p:blipFill>
          <a:blip r:embed="rId3"/>
          <a:stretch>
            <a:fillRect/>
          </a:stretch>
        </p:blipFill>
        <p:spPr>
          <a:xfrm>
            <a:off x="5725318" y="4966394"/>
            <a:ext cx="2219325" cy="1323975"/>
          </a:xfrm>
          <a:prstGeom prst="rect">
            <a:avLst/>
          </a:prstGeom>
        </p:spPr>
      </p:pic>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11" name="Picture 10">
            <a:extLst>
              <a:ext uri="{FF2B5EF4-FFF2-40B4-BE49-F238E27FC236}">
                <a16:creationId xmlns:a16="http://schemas.microsoft.com/office/drawing/2014/main" id="{0DC9AF5B-9837-4763-8A9D-EBD3F0033849}"/>
              </a:ext>
            </a:extLst>
          </p:cNvPr>
          <p:cNvPicPr>
            <a:picLocks noChangeAspect="1"/>
          </p:cNvPicPr>
          <p:nvPr/>
        </p:nvPicPr>
        <p:blipFill>
          <a:blip r:embed="rId4"/>
          <a:stretch>
            <a:fillRect/>
          </a:stretch>
        </p:blipFill>
        <p:spPr>
          <a:xfrm>
            <a:off x="2571750" y="1919287"/>
            <a:ext cx="4325466" cy="2742345"/>
          </a:xfrm>
          <a:prstGeom prst="rect">
            <a:avLst/>
          </a:prstGeom>
        </p:spPr>
      </p:pic>
      <p:pic>
        <p:nvPicPr>
          <p:cNvPr id="12" name="Picture 11">
            <a:extLst>
              <a:ext uri="{FF2B5EF4-FFF2-40B4-BE49-F238E27FC236}">
                <a16:creationId xmlns:a16="http://schemas.microsoft.com/office/drawing/2014/main" id="{EC4E4198-7625-4774-ACAA-A3B69ED26F38}"/>
              </a:ext>
            </a:extLst>
          </p:cNvPr>
          <p:cNvPicPr>
            <a:picLocks noChangeAspect="1"/>
          </p:cNvPicPr>
          <p:nvPr/>
        </p:nvPicPr>
        <p:blipFill>
          <a:blip r:embed="rId5"/>
          <a:stretch>
            <a:fillRect/>
          </a:stretch>
        </p:blipFill>
        <p:spPr>
          <a:xfrm>
            <a:off x="994692" y="5081316"/>
            <a:ext cx="3185992" cy="962212"/>
          </a:xfrm>
          <a:prstGeom prst="rect">
            <a:avLst/>
          </a:prstGeom>
        </p:spPr>
      </p:pic>
    </p:spTree>
    <p:extLst>
      <p:ext uri="{BB962C8B-B14F-4D97-AF65-F5344CB8AC3E}">
        <p14:creationId xmlns:p14="http://schemas.microsoft.com/office/powerpoint/2010/main" val="314051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NAND Gate (P2)</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992560" y="456143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64806878-2E5C-4138-A8D6-857C8683B9DE}"/>
              </a:ext>
            </a:extLst>
          </p:cNvPr>
          <p:cNvPicPr>
            <a:picLocks noChangeAspect="1"/>
          </p:cNvPicPr>
          <p:nvPr/>
        </p:nvPicPr>
        <p:blipFill>
          <a:blip r:embed="rId3"/>
          <a:stretch>
            <a:fillRect/>
          </a:stretch>
        </p:blipFill>
        <p:spPr>
          <a:xfrm>
            <a:off x="2579576" y="1964123"/>
            <a:ext cx="4389648" cy="2593883"/>
          </a:xfrm>
          <a:prstGeom prst="rect">
            <a:avLst/>
          </a:prstGeom>
        </p:spPr>
      </p:pic>
      <p:pic>
        <p:nvPicPr>
          <p:cNvPr id="6" name="Picture 5">
            <a:extLst>
              <a:ext uri="{FF2B5EF4-FFF2-40B4-BE49-F238E27FC236}">
                <a16:creationId xmlns:a16="http://schemas.microsoft.com/office/drawing/2014/main" id="{D3734DC9-29CE-460F-908B-4D49D2AD9244}"/>
              </a:ext>
            </a:extLst>
          </p:cNvPr>
          <p:cNvPicPr>
            <a:picLocks noChangeAspect="1"/>
          </p:cNvPicPr>
          <p:nvPr/>
        </p:nvPicPr>
        <p:blipFill>
          <a:blip r:embed="rId4"/>
          <a:stretch>
            <a:fillRect/>
          </a:stretch>
        </p:blipFill>
        <p:spPr>
          <a:xfrm>
            <a:off x="784723" y="4901278"/>
            <a:ext cx="2801063" cy="1502594"/>
          </a:xfrm>
          <a:prstGeom prst="rect">
            <a:avLst/>
          </a:prstGeom>
        </p:spPr>
      </p:pic>
      <p:pic>
        <p:nvPicPr>
          <p:cNvPr id="11" name="Picture 10">
            <a:extLst>
              <a:ext uri="{FF2B5EF4-FFF2-40B4-BE49-F238E27FC236}">
                <a16:creationId xmlns:a16="http://schemas.microsoft.com/office/drawing/2014/main" id="{0B5273E7-777D-4BB0-BD52-5EEF67AD5042}"/>
              </a:ext>
            </a:extLst>
          </p:cNvPr>
          <p:cNvPicPr>
            <a:picLocks noChangeAspect="1"/>
          </p:cNvPicPr>
          <p:nvPr/>
        </p:nvPicPr>
        <p:blipFill>
          <a:blip r:embed="rId5"/>
          <a:stretch>
            <a:fillRect/>
          </a:stretch>
        </p:blipFill>
        <p:spPr>
          <a:xfrm>
            <a:off x="5457056" y="4885225"/>
            <a:ext cx="2314575" cy="1362075"/>
          </a:xfrm>
          <a:prstGeom prst="rect">
            <a:avLst/>
          </a:prstGeom>
        </p:spPr>
      </p:pic>
    </p:spTree>
    <p:extLst>
      <p:ext uri="{BB962C8B-B14F-4D97-AF65-F5344CB8AC3E}">
        <p14:creationId xmlns:p14="http://schemas.microsoft.com/office/powerpoint/2010/main" val="267887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OR Gate (P3)</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12" name="Picture 11">
            <a:extLst>
              <a:ext uri="{FF2B5EF4-FFF2-40B4-BE49-F238E27FC236}">
                <a16:creationId xmlns:a16="http://schemas.microsoft.com/office/drawing/2014/main" id="{556605E0-D225-4B48-AEAE-A1D983013898}"/>
              </a:ext>
            </a:extLst>
          </p:cNvPr>
          <p:cNvPicPr>
            <a:picLocks noChangeAspect="1"/>
          </p:cNvPicPr>
          <p:nvPr/>
        </p:nvPicPr>
        <p:blipFill>
          <a:blip r:embed="rId3"/>
          <a:stretch>
            <a:fillRect/>
          </a:stretch>
        </p:blipFill>
        <p:spPr>
          <a:xfrm>
            <a:off x="5737621" y="4959350"/>
            <a:ext cx="2266950" cy="1381125"/>
          </a:xfrm>
          <a:prstGeom prst="rect">
            <a:avLst/>
          </a:prstGeom>
        </p:spPr>
      </p:pic>
      <p:pic>
        <p:nvPicPr>
          <p:cNvPr id="14" name="Picture 13">
            <a:extLst>
              <a:ext uri="{FF2B5EF4-FFF2-40B4-BE49-F238E27FC236}">
                <a16:creationId xmlns:a16="http://schemas.microsoft.com/office/drawing/2014/main" id="{A1D3070D-B742-4292-9400-16A77A941713}"/>
              </a:ext>
            </a:extLst>
          </p:cNvPr>
          <p:cNvPicPr>
            <a:picLocks noChangeAspect="1"/>
          </p:cNvPicPr>
          <p:nvPr/>
        </p:nvPicPr>
        <p:blipFill>
          <a:blip r:embed="rId4"/>
          <a:stretch>
            <a:fillRect/>
          </a:stretch>
        </p:blipFill>
        <p:spPr>
          <a:xfrm>
            <a:off x="2762304" y="1909825"/>
            <a:ext cx="4381391" cy="2623740"/>
          </a:xfrm>
          <a:prstGeom prst="rect">
            <a:avLst/>
          </a:prstGeom>
        </p:spPr>
      </p:pic>
      <p:pic>
        <p:nvPicPr>
          <p:cNvPr id="15" name="Picture 14">
            <a:extLst>
              <a:ext uri="{FF2B5EF4-FFF2-40B4-BE49-F238E27FC236}">
                <a16:creationId xmlns:a16="http://schemas.microsoft.com/office/drawing/2014/main" id="{2F7F63C7-254B-47B9-B2F9-DC379847445A}"/>
              </a:ext>
            </a:extLst>
          </p:cNvPr>
          <p:cNvPicPr>
            <a:picLocks noChangeAspect="1"/>
          </p:cNvPicPr>
          <p:nvPr/>
        </p:nvPicPr>
        <p:blipFill>
          <a:blip r:embed="rId5"/>
          <a:stretch>
            <a:fillRect/>
          </a:stretch>
        </p:blipFill>
        <p:spPr>
          <a:xfrm>
            <a:off x="1015049" y="5148262"/>
            <a:ext cx="2179226" cy="1435100"/>
          </a:xfrm>
          <a:prstGeom prst="rect">
            <a:avLst/>
          </a:prstGeom>
        </p:spPr>
      </p:pic>
    </p:spTree>
    <p:extLst>
      <p:ext uri="{BB962C8B-B14F-4D97-AF65-F5344CB8AC3E}">
        <p14:creationId xmlns:p14="http://schemas.microsoft.com/office/powerpoint/2010/main" val="3634887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527343"/>
            <a:ext cx="7272809" cy="4637961"/>
          </a:xfrm>
        </p:spPr>
        <p:txBody>
          <a:bodyPr/>
          <a:lstStyle/>
          <a:p>
            <a:pPr marL="285750" indent="-285750" eaLnBrk="1" hangingPunct="1">
              <a:spcBef>
                <a:spcPct val="100000"/>
              </a:spcBef>
            </a:pPr>
            <a:r>
              <a:rPr lang="en-US" altLang="en-US" sz="1600" dirty="0"/>
              <a:t>NOR Gate (P4)</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7B35CE36-7336-4CD1-B849-22D6F41FE55A}"/>
              </a:ext>
            </a:extLst>
          </p:cNvPr>
          <p:cNvPicPr>
            <a:picLocks noChangeAspect="1"/>
          </p:cNvPicPr>
          <p:nvPr/>
        </p:nvPicPr>
        <p:blipFill>
          <a:blip r:embed="rId3"/>
          <a:stretch>
            <a:fillRect/>
          </a:stretch>
        </p:blipFill>
        <p:spPr>
          <a:xfrm>
            <a:off x="2432720" y="2028792"/>
            <a:ext cx="4458816" cy="2609421"/>
          </a:xfrm>
          <a:prstGeom prst="rect">
            <a:avLst/>
          </a:prstGeom>
        </p:spPr>
      </p:pic>
      <p:pic>
        <p:nvPicPr>
          <p:cNvPr id="3" name="Picture 2">
            <a:extLst>
              <a:ext uri="{FF2B5EF4-FFF2-40B4-BE49-F238E27FC236}">
                <a16:creationId xmlns:a16="http://schemas.microsoft.com/office/drawing/2014/main" id="{98BE7AF9-3E74-4CB5-83A5-4A8221F27250}"/>
              </a:ext>
            </a:extLst>
          </p:cNvPr>
          <p:cNvPicPr>
            <a:picLocks noChangeAspect="1"/>
          </p:cNvPicPr>
          <p:nvPr/>
        </p:nvPicPr>
        <p:blipFill>
          <a:blip r:embed="rId4"/>
          <a:stretch>
            <a:fillRect/>
          </a:stretch>
        </p:blipFill>
        <p:spPr>
          <a:xfrm>
            <a:off x="1249111" y="5059441"/>
            <a:ext cx="1942558" cy="1476945"/>
          </a:xfrm>
          <a:prstGeom prst="rect">
            <a:avLst/>
          </a:prstGeom>
        </p:spPr>
      </p:pic>
      <p:pic>
        <p:nvPicPr>
          <p:cNvPr id="4" name="Picture 3">
            <a:extLst>
              <a:ext uri="{FF2B5EF4-FFF2-40B4-BE49-F238E27FC236}">
                <a16:creationId xmlns:a16="http://schemas.microsoft.com/office/drawing/2014/main" id="{69F7F2F1-A1DB-47E8-B2B1-989E6F697F3D}"/>
              </a:ext>
            </a:extLst>
          </p:cNvPr>
          <p:cNvPicPr>
            <a:picLocks noChangeAspect="1"/>
          </p:cNvPicPr>
          <p:nvPr/>
        </p:nvPicPr>
        <p:blipFill>
          <a:blip r:embed="rId5"/>
          <a:stretch>
            <a:fillRect/>
          </a:stretch>
        </p:blipFill>
        <p:spPr>
          <a:xfrm>
            <a:off x="5178425" y="4999038"/>
            <a:ext cx="2381250" cy="1409700"/>
          </a:xfrm>
          <a:prstGeom prst="rect">
            <a:avLst/>
          </a:prstGeom>
        </p:spPr>
      </p:pic>
    </p:spTree>
    <p:extLst>
      <p:ext uri="{BB962C8B-B14F-4D97-AF65-F5344CB8AC3E}">
        <p14:creationId xmlns:p14="http://schemas.microsoft.com/office/powerpoint/2010/main" val="217843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Exclusive OR Gate (P5)</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3" name="Picture 2">
            <a:extLst>
              <a:ext uri="{FF2B5EF4-FFF2-40B4-BE49-F238E27FC236}">
                <a16:creationId xmlns:a16="http://schemas.microsoft.com/office/drawing/2014/main" id="{732E5977-4E5E-4DC8-A098-EE3C0D5D90A8}"/>
              </a:ext>
            </a:extLst>
          </p:cNvPr>
          <p:cNvPicPr>
            <a:picLocks noChangeAspect="1"/>
          </p:cNvPicPr>
          <p:nvPr/>
        </p:nvPicPr>
        <p:blipFill>
          <a:blip r:embed="rId3"/>
          <a:stretch>
            <a:fillRect/>
          </a:stretch>
        </p:blipFill>
        <p:spPr>
          <a:xfrm>
            <a:off x="1136576" y="5067609"/>
            <a:ext cx="2880320" cy="930835"/>
          </a:xfrm>
          <a:prstGeom prst="rect">
            <a:avLst/>
          </a:prstGeom>
        </p:spPr>
      </p:pic>
      <p:pic>
        <p:nvPicPr>
          <p:cNvPr id="4" name="Picture 3">
            <a:extLst>
              <a:ext uri="{FF2B5EF4-FFF2-40B4-BE49-F238E27FC236}">
                <a16:creationId xmlns:a16="http://schemas.microsoft.com/office/drawing/2014/main" id="{6A28AA5D-ABA2-4BF7-A955-E3FDE843038A}"/>
              </a:ext>
            </a:extLst>
          </p:cNvPr>
          <p:cNvPicPr>
            <a:picLocks noChangeAspect="1"/>
          </p:cNvPicPr>
          <p:nvPr/>
        </p:nvPicPr>
        <p:blipFill>
          <a:blip r:embed="rId4"/>
          <a:stretch>
            <a:fillRect/>
          </a:stretch>
        </p:blipFill>
        <p:spPr>
          <a:xfrm>
            <a:off x="2577431" y="1720060"/>
            <a:ext cx="4751137" cy="2814483"/>
          </a:xfrm>
          <a:prstGeom prst="rect">
            <a:avLst/>
          </a:prstGeom>
        </p:spPr>
      </p:pic>
      <p:pic>
        <p:nvPicPr>
          <p:cNvPr id="8" name="Picture 7">
            <a:extLst>
              <a:ext uri="{FF2B5EF4-FFF2-40B4-BE49-F238E27FC236}">
                <a16:creationId xmlns:a16="http://schemas.microsoft.com/office/drawing/2014/main" id="{E0EEE3DE-FE7A-4AF6-98EC-75A2AB1E5E17}"/>
              </a:ext>
            </a:extLst>
          </p:cNvPr>
          <p:cNvPicPr>
            <a:picLocks noChangeAspect="1"/>
          </p:cNvPicPr>
          <p:nvPr/>
        </p:nvPicPr>
        <p:blipFill>
          <a:blip r:embed="rId5"/>
          <a:stretch>
            <a:fillRect/>
          </a:stretch>
        </p:blipFill>
        <p:spPr>
          <a:xfrm>
            <a:off x="5763419" y="4892134"/>
            <a:ext cx="2286000" cy="1362075"/>
          </a:xfrm>
          <a:prstGeom prst="rect">
            <a:avLst/>
          </a:prstGeom>
        </p:spPr>
      </p:pic>
    </p:spTree>
    <p:extLst>
      <p:ext uri="{BB962C8B-B14F-4D97-AF65-F5344CB8AC3E}">
        <p14:creationId xmlns:p14="http://schemas.microsoft.com/office/powerpoint/2010/main" val="60296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Exclusive NOT Gate (inverter) (P6)</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0" name="TextBox 9">
            <a:extLst>
              <a:ext uri="{FF2B5EF4-FFF2-40B4-BE49-F238E27FC236}">
                <a16:creationId xmlns:a16="http://schemas.microsoft.com/office/drawing/2014/main" id="{C1B94D6A-A518-482F-A8BD-76911B33DE2E}"/>
              </a:ext>
            </a:extLst>
          </p:cNvPr>
          <p:cNvSpPr txBox="1"/>
          <p:nvPr/>
        </p:nvSpPr>
        <p:spPr>
          <a:xfrm>
            <a:off x="1088859" y="4749018"/>
            <a:ext cx="2593226" cy="286232"/>
          </a:xfrm>
          <a:prstGeom prst="rect">
            <a:avLst/>
          </a:prstGeom>
          <a:noFill/>
        </p:spPr>
        <p:txBody>
          <a:bodyPr wrap="square" rtlCol="0">
            <a:spAutoFit/>
          </a:bodyPr>
          <a:lstStyle/>
          <a:p>
            <a:pPr>
              <a:buNone/>
            </a:pPr>
            <a:r>
              <a:rPr lang="en-GB" sz="1400" dirty="0"/>
              <a:t>Analogy Circuit</a:t>
            </a:r>
          </a:p>
        </p:txBody>
      </p:sp>
      <p:pic>
        <p:nvPicPr>
          <p:cNvPr id="2" name="Picture 1">
            <a:extLst>
              <a:ext uri="{FF2B5EF4-FFF2-40B4-BE49-F238E27FC236}">
                <a16:creationId xmlns:a16="http://schemas.microsoft.com/office/drawing/2014/main" id="{272B7419-80B7-430B-8389-1AF07080D84C}"/>
              </a:ext>
            </a:extLst>
          </p:cNvPr>
          <p:cNvPicPr>
            <a:picLocks noChangeAspect="1"/>
          </p:cNvPicPr>
          <p:nvPr/>
        </p:nvPicPr>
        <p:blipFill>
          <a:blip r:embed="rId3"/>
          <a:stretch>
            <a:fillRect/>
          </a:stretch>
        </p:blipFill>
        <p:spPr>
          <a:xfrm>
            <a:off x="2016729" y="2007374"/>
            <a:ext cx="5384543" cy="2265379"/>
          </a:xfrm>
          <a:prstGeom prst="rect">
            <a:avLst/>
          </a:prstGeom>
        </p:spPr>
      </p:pic>
      <p:pic>
        <p:nvPicPr>
          <p:cNvPr id="5" name="Picture 4">
            <a:extLst>
              <a:ext uri="{FF2B5EF4-FFF2-40B4-BE49-F238E27FC236}">
                <a16:creationId xmlns:a16="http://schemas.microsoft.com/office/drawing/2014/main" id="{BDE95EA6-C37E-4ABF-87EB-0D5E539AF82B}"/>
              </a:ext>
            </a:extLst>
          </p:cNvPr>
          <p:cNvPicPr>
            <a:picLocks noChangeAspect="1"/>
          </p:cNvPicPr>
          <p:nvPr/>
        </p:nvPicPr>
        <p:blipFill>
          <a:blip r:embed="rId4"/>
          <a:stretch>
            <a:fillRect/>
          </a:stretch>
        </p:blipFill>
        <p:spPr>
          <a:xfrm>
            <a:off x="1352600" y="5089917"/>
            <a:ext cx="2209540" cy="1075388"/>
          </a:xfrm>
          <a:prstGeom prst="rect">
            <a:avLst/>
          </a:prstGeom>
        </p:spPr>
      </p:pic>
      <p:pic>
        <p:nvPicPr>
          <p:cNvPr id="6" name="Picture 5">
            <a:extLst>
              <a:ext uri="{FF2B5EF4-FFF2-40B4-BE49-F238E27FC236}">
                <a16:creationId xmlns:a16="http://schemas.microsoft.com/office/drawing/2014/main" id="{0A2C4189-766A-4AFB-8D11-F8249CB52AD4}"/>
              </a:ext>
            </a:extLst>
          </p:cNvPr>
          <p:cNvPicPr>
            <a:picLocks noChangeAspect="1"/>
          </p:cNvPicPr>
          <p:nvPr/>
        </p:nvPicPr>
        <p:blipFill>
          <a:blip r:embed="rId5"/>
          <a:stretch>
            <a:fillRect/>
          </a:stretch>
        </p:blipFill>
        <p:spPr>
          <a:xfrm>
            <a:off x="5601072" y="5026618"/>
            <a:ext cx="2305050" cy="1047750"/>
          </a:xfrm>
          <a:prstGeom prst="rect">
            <a:avLst/>
          </a:prstGeom>
        </p:spPr>
      </p:pic>
    </p:spTree>
    <p:extLst>
      <p:ext uri="{BB962C8B-B14F-4D97-AF65-F5344CB8AC3E}">
        <p14:creationId xmlns:p14="http://schemas.microsoft.com/office/powerpoint/2010/main" val="4162161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JK Type Flipflop(P7)</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7" name="Picture 6">
            <a:extLst>
              <a:ext uri="{FF2B5EF4-FFF2-40B4-BE49-F238E27FC236}">
                <a16:creationId xmlns:a16="http://schemas.microsoft.com/office/drawing/2014/main" id="{79C9F5B5-0CDF-41F6-9BD2-87E666439CDA}"/>
              </a:ext>
            </a:extLst>
          </p:cNvPr>
          <p:cNvPicPr>
            <a:picLocks noChangeAspect="1"/>
          </p:cNvPicPr>
          <p:nvPr/>
        </p:nvPicPr>
        <p:blipFill>
          <a:blip r:embed="rId3"/>
          <a:stretch>
            <a:fillRect/>
          </a:stretch>
        </p:blipFill>
        <p:spPr>
          <a:xfrm>
            <a:off x="6598865" y="4928394"/>
            <a:ext cx="2314575" cy="1400175"/>
          </a:xfrm>
          <a:prstGeom prst="rect">
            <a:avLst/>
          </a:prstGeom>
        </p:spPr>
      </p:pic>
      <p:pic>
        <p:nvPicPr>
          <p:cNvPr id="8" name="Picture 7">
            <a:extLst>
              <a:ext uri="{FF2B5EF4-FFF2-40B4-BE49-F238E27FC236}">
                <a16:creationId xmlns:a16="http://schemas.microsoft.com/office/drawing/2014/main" id="{D5580BB5-BC6F-4888-BA91-83C5199D63BD}"/>
              </a:ext>
            </a:extLst>
          </p:cNvPr>
          <p:cNvPicPr>
            <a:picLocks noChangeAspect="1"/>
          </p:cNvPicPr>
          <p:nvPr/>
        </p:nvPicPr>
        <p:blipFill>
          <a:blip r:embed="rId4"/>
          <a:stretch>
            <a:fillRect/>
          </a:stretch>
        </p:blipFill>
        <p:spPr>
          <a:xfrm>
            <a:off x="830365" y="1708045"/>
            <a:ext cx="5691085" cy="3864224"/>
          </a:xfrm>
          <a:prstGeom prst="rect">
            <a:avLst/>
          </a:prstGeom>
        </p:spPr>
      </p:pic>
    </p:spTree>
    <p:extLst>
      <p:ext uri="{BB962C8B-B14F-4D97-AF65-F5344CB8AC3E}">
        <p14:creationId xmlns:p14="http://schemas.microsoft.com/office/powerpoint/2010/main" val="658188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D Type Flipflop(P8)</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10</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FA7D51B2-936A-40ED-9A3D-1BE7E56B5A02}"/>
              </a:ext>
            </a:extLst>
          </p:cNvPr>
          <p:cNvPicPr>
            <a:picLocks noChangeAspect="1"/>
          </p:cNvPicPr>
          <p:nvPr/>
        </p:nvPicPr>
        <p:blipFill>
          <a:blip r:embed="rId3"/>
          <a:stretch>
            <a:fillRect/>
          </a:stretch>
        </p:blipFill>
        <p:spPr>
          <a:xfrm>
            <a:off x="1020185" y="1782514"/>
            <a:ext cx="5578680" cy="3292971"/>
          </a:xfrm>
          <a:prstGeom prst="rect">
            <a:avLst/>
          </a:prstGeom>
        </p:spPr>
      </p:pic>
      <p:pic>
        <p:nvPicPr>
          <p:cNvPr id="4" name="Picture 3">
            <a:extLst>
              <a:ext uri="{FF2B5EF4-FFF2-40B4-BE49-F238E27FC236}">
                <a16:creationId xmlns:a16="http://schemas.microsoft.com/office/drawing/2014/main" id="{31A70AB4-F73F-406A-9DC5-25E14C08ACAC}"/>
              </a:ext>
            </a:extLst>
          </p:cNvPr>
          <p:cNvPicPr>
            <a:picLocks noChangeAspect="1"/>
          </p:cNvPicPr>
          <p:nvPr/>
        </p:nvPicPr>
        <p:blipFill>
          <a:blip r:embed="rId4"/>
          <a:stretch>
            <a:fillRect/>
          </a:stretch>
        </p:blipFill>
        <p:spPr>
          <a:xfrm>
            <a:off x="6173838" y="5154068"/>
            <a:ext cx="2476500" cy="1171575"/>
          </a:xfrm>
          <a:prstGeom prst="rect">
            <a:avLst/>
          </a:prstGeom>
        </p:spPr>
      </p:pic>
    </p:spTree>
    <p:extLst>
      <p:ext uri="{BB962C8B-B14F-4D97-AF65-F5344CB8AC3E}">
        <p14:creationId xmlns:p14="http://schemas.microsoft.com/office/powerpoint/2010/main" val="871940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4 bit serial-serial shift register with reset (P9)</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11</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3" name="Picture 2">
            <a:extLst>
              <a:ext uri="{FF2B5EF4-FFF2-40B4-BE49-F238E27FC236}">
                <a16:creationId xmlns:a16="http://schemas.microsoft.com/office/drawing/2014/main" id="{DA398B2E-4B3C-4770-A686-7C8EB6EA3C10}"/>
              </a:ext>
            </a:extLst>
          </p:cNvPr>
          <p:cNvPicPr>
            <a:picLocks noChangeAspect="1"/>
          </p:cNvPicPr>
          <p:nvPr/>
        </p:nvPicPr>
        <p:blipFill>
          <a:blip r:embed="rId3"/>
          <a:stretch>
            <a:fillRect/>
          </a:stretch>
        </p:blipFill>
        <p:spPr>
          <a:xfrm>
            <a:off x="881328" y="1946509"/>
            <a:ext cx="7495272" cy="2786783"/>
          </a:xfrm>
          <a:prstGeom prst="rect">
            <a:avLst/>
          </a:prstGeom>
        </p:spPr>
      </p:pic>
    </p:spTree>
    <p:extLst>
      <p:ext uri="{BB962C8B-B14F-4D97-AF65-F5344CB8AC3E}">
        <p14:creationId xmlns:p14="http://schemas.microsoft.com/office/powerpoint/2010/main" val="2646493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285750" indent="-285750" eaLnBrk="1" hangingPunct="1">
              <a:spcBef>
                <a:spcPct val="100000"/>
              </a:spcBef>
            </a:pPr>
            <a:r>
              <a:rPr lang="en-US" altLang="en-US" sz="1600" dirty="0"/>
              <a:t>4 bit serial-serial shift register with set/reset (P10)</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CC67A007-49A0-45A1-8263-7E79F5B574D7}"/>
              </a:ext>
            </a:extLst>
          </p:cNvPr>
          <p:cNvPicPr>
            <a:picLocks noChangeAspect="1"/>
          </p:cNvPicPr>
          <p:nvPr/>
        </p:nvPicPr>
        <p:blipFill>
          <a:blip r:embed="rId3"/>
          <a:stretch>
            <a:fillRect/>
          </a:stretch>
        </p:blipFill>
        <p:spPr>
          <a:xfrm>
            <a:off x="992560" y="1994182"/>
            <a:ext cx="7833320" cy="3163700"/>
          </a:xfrm>
          <a:prstGeom prst="rect">
            <a:avLst/>
          </a:prstGeom>
        </p:spPr>
      </p:pic>
    </p:spTree>
    <p:extLst>
      <p:ext uri="{BB962C8B-B14F-4D97-AF65-F5344CB8AC3E}">
        <p14:creationId xmlns:p14="http://schemas.microsoft.com/office/powerpoint/2010/main" val="386071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0" indent="0" eaLnBrk="1" hangingPunct="1">
              <a:spcBef>
                <a:spcPct val="100000"/>
              </a:spcBef>
              <a:buNone/>
            </a:pPr>
            <a:r>
              <a:rPr lang="en-US" altLang="en-US" sz="1600" dirty="0"/>
              <a:t>4 bit serial-serial shift register with data 6 and 9 (P11)</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495300" y="274638"/>
            <a:ext cx="8915400" cy="1143000"/>
          </a:xfrm>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3" name="Picture 2">
            <a:extLst>
              <a:ext uri="{FF2B5EF4-FFF2-40B4-BE49-F238E27FC236}">
                <a16:creationId xmlns:a16="http://schemas.microsoft.com/office/drawing/2014/main" id="{B895784D-DF08-4CB8-8A81-A28D685D82E3}"/>
              </a:ext>
            </a:extLst>
          </p:cNvPr>
          <p:cNvPicPr>
            <a:picLocks noChangeAspect="1"/>
          </p:cNvPicPr>
          <p:nvPr/>
        </p:nvPicPr>
        <p:blipFill>
          <a:blip r:embed="rId3"/>
          <a:stretch>
            <a:fillRect/>
          </a:stretch>
        </p:blipFill>
        <p:spPr>
          <a:xfrm>
            <a:off x="803384" y="1916832"/>
            <a:ext cx="8470096" cy="3368264"/>
          </a:xfrm>
          <a:prstGeom prst="rect">
            <a:avLst/>
          </a:prstGeom>
        </p:spPr>
      </p:pic>
    </p:spTree>
    <p:extLst>
      <p:ext uri="{BB962C8B-B14F-4D97-AF65-F5344CB8AC3E}">
        <p14:creationId xmlns:p14="http://schemas.microsoft.com/office/powerpoint/2010/main" val="4142420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7272809" cy="4824536"/>
          </a:xfrm>
        </p:spPr>
        <p:txBody>
          <a:bodyPr/>
          <a:lstStyle/>
          <a:p>
            <a:pPr marL="0" indent="0" eaLnBrk="1" hangingPunct="1">
              <a:spcBef>
                <a:spcPct val="100000"/>
              </a:spcBef>
              <a:buNone/>
            </a:pPr>
            <a:r>
              <a:rPr lang="en-US" altLang="en-US" sz="1600" dirty="0"/>
              <a:t>8 bit serial-serial shift register with data 66 and 99 (P12)</a:t>
            </a:r>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sz="4400" dirty="0"/>
              <a:t>Digital Logic</a:t>
            </a:r>
            <a:endParaRPr lang="en-US" altLang="en-US" dirty="0"/>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DC499CEF-F506-4C50-A635-FAA550F6CCEE}"/>
              </a:ext>
            </a:extLst>
          </p:cNvPr>
          <p:cNvPicPr>
            <a:picLocks noChangeAspect="1"/>
          </p:cNvPicPr>
          <p:nvPr/>
        </p:nvPicPr>
        <p:blipFill>
          <a:blip r:embed="rId3"/>
          <a:stretch>
            <a:fillRect/>
          </a:stretch>
        </p:blipFill>
        <p:spPr>
          <a:xfrm>
            <a:off x="292795" y="2420888"/>
            <a:ext cx="9273480" cy="2198206"/>
          </a:xfrm>
          <a:prstGeom prst="rect">
            <a:avLst/>
          </a:prstGeom>
        </p:spPr>
      </p:pic>
    </p:spTree>
    <p:extLst>
      <p:ext uri="{BB962C8B-B14F-4D97-AF65-F5344CB8AC3E}">
        <p14:creationId xmlns:p14="http://schemas.microsoft.com/office/powerpoint/2010/main" val="363447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1" y="1340769"/>
            <a:ext cx="2537316" cy="4824536"/>
          </a:xfrm>
        </p:spPr>
        <p:txBody>
          <a:bodyPr/>
          <a:lstStyle/>
          <a:p>
            <a:pPr marL="0" indent="0" eaLnBrk="1" hangingPunct="1">
              <a:spcBef>
                <a:spcPct val="100000"/>
              </a:spcBef>
              <a:buNone/>
            </a:pPr>
            <a:r>
              <a:rPr lang="en-US" altLang="en-US" sz="1600" dirty="0"/>
              <a:t>Ascii – definition - </a:t>
            </a:r>
            <a:r>
              <a:rPr lang="en-GB" sz="1600" b="1" dirty="0"/>
              <a:t>ASCII</a:t>
            </a:r>
            <a:r>
              <a:rPr lang="en-GB" sz="1600" dirty="0"/>
              <a:t> (/ˈ</a:t>
            </a:r>
            <a:r>
              <a:rPr lang="en-GB" sz="1600" dirty="0" err="1"/>
              <a:t>æski</a:t>
            </a:r>
            <a:r>
              <a:rPr lang="en-GB" sz="1600" dirty="0"/>
              <a:t>ː/ ( listen) ASS-</a:t>
            </a:r>
            <a:r>
              <a:rPr lang="en-GB" sz="1600" dirty="0" err="1"/>
              <a:t>kee</a:t>
            </a:r>
            <a:r>
              <a:rPr lang="en-GB" sz="1600" dirty="0"/>
              <a:t>), abbreviated from American Standard Code for Information Interchange, is a character encoding standard for electronic communication. </a:t>
            </a:r>
            <a:r>
              <a:rPr lang="en-GB" sz="1600" b="1" dirty="0"/>
              <a:t>ASCII</a:t>
            </a:r>
            <a:r>
              <a:rPr lang="en-GB" sz="1600" dirty="0"/>
              <a:t> codes represent text in computers, telecommunications equipment, and other devices.</a:t>
            </a:r>
            <a:endParaRPr lang="en-US" altLang="en-US" sz="1600" dirty="0"/>
          </a:p>
          <a:p>
            <a:pPr marL="285750" indent="-285750" eaLnBrk="1" hangingPunct="1">
              <a:spcBef>
                <a:spcPct val="100000"/>
              </a:spcBef>
            </a:pPr>
            <a:endParaRPr lang="en-US" altLang="en-US" sz="16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All text transmitted on standard systems are sent in ASCII</a:t>
            </a:r>
          </a:p>
        </p:txBody>
      </p:sp>
      <p:pic>
        <p:nvPicPr>
          <p:cNvPr id="4" name="Picture 3">
            <a:extLst>
              <a:ext uri="{FF2B5EF4-FFF2-40B4-BE49-F238E27FC236}">
                <a16:creationId xmlns:a16="http://schemas.microsoft.com/office/drawing/2014/main" id="{992D7849-4446-486A-8B58-F85BB0C71518}"/>
              </a:ext>
            </a:extLst>
          </p:cNvPr>
          <p:cNvPicPr>
            <a:picLocks noChangeAspect="1"/>
          </p:cNvPicPr>
          <p:nvPr/>
        </p:nvPicPr>
        <p:blipFill>
          <a:blip r:embed="rId3"/>
          <a:stretch>
            <a:fillRect/>
          </a:stretch>
        </p:blipFill>
        <p:spPr>
          <a:xfrm>
            <a:off x="3652272" y="1196752"/>
            <a:ext cx="5715566" cy="4883779"/>
          </a:xfrm>
          <a:prstGeom prst="rect">
            <a:avLst/>
          </a:prstGeom>
        </p:spPr>
      </p:pic>
    </p:spTree>
    <p:extLst>
      <p:ext uri="{BB962C8B-B14F-4D97-AF65-F5344CB8AC3E}">
        <p14:creationId xmlns:p14="http://schemas.microsoft.com/office/powerpoint/2010/main" val="347469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2400" dirty="0"/>
              <a:t>Transmission Protocols</a:t>
            </a:r>
          </a:p>
          <a:p>
            <a:pPr marL="285750" indent="-285750" eaLnBrk="1" hangingPunct="1">
              <a:spcBef>
                <a:spcPct val="100000"/>
              </a:spcBef>
            </a:pPr>
            <a:r>
              <a:rPr lang="en-GB" sz="1800" dirty="0">
                <a:latin typeface="Arial" panose="020B0604020202020204" pitchFamily="34" charset="0"/>
                <a:cs typeface="Arial" panose="020B0604020202020204" pitchFamily="34" charset="0"/>
              </a:rPr>
              <a:t>Dozens of serial data interfaces are used today. Most have been developed for specific applications. A few have become universal, such as I</a:t>
            </a:r>
            <a:r>
              <a:rPr lang="en-GB" sz="1800" baseline="300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C, CAN, SPI and I</a:t>
            </a:r>
            <a:r>
              <a:rPr lang="en-GB" sz="1800" baseline="300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S. Then there’s Ethernet and USB and other higher-speed serial interfaces like FireWire, HDMI, and Thunderbolt. Two of the oldest interfaces are RS-232 and RS-485. These legacy interfaces aren’t obsolete or discontinued, though. Both are still alive and well in many applications.</a:t>
            </a:r>
            <a:endParaRPr lang="en-US" sz="1800" dirty="0">
              <a:latin typeface="Arial" panose="020B0604020202020204" pitchFamily="34" charset="0"/>
              <a:cs typeface="Arial" panose="020B0604020202020204" pitchFamily="34" charset="0"/>
            </a:endParaRPr>
          </a:p>
          <a:p>
            <a:pPr marL="285750" indent="-285750" eaLnBrk="1" hangingPunct="1">
              <a:spcBef>
                <a:spcPct val="100000"/>
              </a:spcBef>
            </a:pPr>
            <a:r>
              <a:rPr lang="en-US" sz="1800" dirty="0">
                <a:latin typeface="Arial" panose="020B0604020202020204" pitchFamily="34" charset="0"/>
                <a:cs typeface="Arial" panose="020B0604020202020204" pitchFamily="34" charset="0"/>
              </a:rPr>
              <a:t>Baud Rate – definition.</a:t>
            </a:r>
          </a:p>
          <a:p>
            <a:pPr marL="541338" lvl="1" indent="-285750" eaLnBrk="1" hangingPunct="1">
              <a:spcBef>
                <a:spcPct val="100000"/>
              </a:spcBef>
            </a:pPr>
            <a:r>
              <a:rPr lang="en-GB" sz="1800" dirty="0"/>
              <a:t>A number related to the speed of data transmission in a system. The rate indicates the number of electrical oscillations per second that occurs within a data transmission. The higher the baud rate, the more bits per second that are transferred. It is typically 10* the character rate in RS232 transmissions. </a:t>
            </a:r>
            <a:r>
              <a:rPr lang="en-GB" sz="1800" dirty="0" err="1"/>
              <a:t>ie</a:t>
            </a:r>
            <a:r>
              <a:rPr lang="en-GB" sz="1800" dirty="0"/>
              <a:t> 9600 baud = 960 chars / sec.</a:t>
            </a:r>
            <a:endParaRPr lang="en-US" altLang="en-US" sz="18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1352910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2400" dirty="0"/>
              <a:t>RS232</a:t>
            </a:r>
          </a:p>
          <a:p>
            <a:pPr marL="285750" indent="-285750" algn="just" eaLnBrk="1" hangingPunct="1">
              <a:spcBef>
                <a:spcPct val="100000"/>
              </a:spcBef>
            </a:pPr>
            <a:r>
              <a:rPr lang="en-GB" sz="1600" dirty="0"/>
              <a:t>One of the oldest serial interfaces is generically called RS-232. It was originally established in 1962 as a method of connecting data terminal equipment (DTE) such as electromechanical teletypewriters to data communications equipment (DCE). Over the years its use has included connections to video terminals, computers, and modems. The first personal computers included an RS-232 called a serial port for connection to a printer or other peripheral device. Today, it is still widely used in embedded computer development systems, scientific instruments, and all sorts of industrial control equipment.</a:t>
            </a:r>
          </a:p>
          <a:p>
            <a:pPr marL="285750" indent="-285750" algn="just" eaLnBrk="1" hangingPunct="1">
              <a:spcBef>
                <a:spcPct val="100000"/>
              </a:spcBef>
            </a:pPr>
            <a:r>
              <a:rPr lang="en-GB" sz="1600" dirty="0"/>
              <a:t>In general, the RS-232 is best for short-distance low-speed requirements. It is simple and low cost, and plenty of components like line drivers and receivers, UARTs, and connectors are available to build the interface. Most interface chips include a charge pump dc-dc converter that supplies the positive and negative supply voltages allowing the IC to operate from a single 3.3- or 5-V supply. It is a point to point system.</a:t>
            </a:r>
            <a:endParaRPr lang="en-US" altLang="en-US" sz="1600" dirty="0"/>
          </a:p>
          <a:p>
            <a:pPr marL="285750"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4030030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Transmission Protocols</a:t>
            </a:r>
          </a:p>
          <a:p>
            <a:pPr marL="285750" indent="-285750" eaLnBrk="1" hangingPunct="1">
              <a:spcBef>
                <a:spcPct val="100000"/>
              </a:spcBef>
            </a:pPr>
            <a:r>
              <a:rPr lang="en-US" altLang="en-US" sz="1600" dirty="0"/>
              <a:t>RS232</a:t>
            </a:r>
          </a:p>
          <a:p>
            <a:pPr marL="541338" lvl="1" indent="-285750" eaLnBrk="1" hangingPunct="1">
              <a:spcBef>
                <a:spcPct val="100000"/>
              </a:spcBef>
            </a:pPr>
            <a:r>
              <a:rPr lang="en-US" altLang="en-US" sz="1200" dirty="0"/>
              <a:t>RS232 probably the most common protocol used over the past 40 years</a:t>
            </a:r>
          </a:p>
          <a:p>
            <a:pPr marL="779463" lvl="2" indent="-285750" eaLnBrk="1" hangingPunct="1">
              <a:spcBef>
                <a:spcPct val="100000"/>
              </a:spcBef>
            </a:pPr>
            <a:r>
              <a:rPr lang="en-US" altLang="en-US" sz="1000" dirty="0"/>
              <a:t>Consists of  start bit, 7 or 8 data bits, optional parity bit, 1 or 2 stop bits. A bit is a data point separated in time.</a:t>
            </a:r>
          </a:p>
          <a:p>
            <a:pPr marL="779463" lvl="2"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CAD37CA4-3FD2-457D-92CF-02AFAFAE0F3E}"/>
              </a:ext>
            </a:extLst>
          </p:cNvPr>
          <p:cNvPicPr>
            <a:picLocks noChangeAspect="1"/>
          </p:cNvPicPr>
          <p:nvPr/>
        </p:nvPicPr>
        <p:blipFill>
          <a:blip r:embed="rId3"/>
          <a:stretch>
            <a:fillRect/>
          </a:stretch>
        </p:blipFill>
        <p:spPr>
          <a:xfrm>
            <a:off x="3656856" y="2862919"/>
            <a:ext cx="4884589" cy="2960357"/>
          </a:xfrm>
          <a:prstGeom prst="rect">
            <a:avLst/>
          </a:prstGeom>
        </p:spPr>
      </p:pic>
      <p:sp>
        <p:nvSpPr>
          <p:cNvPr id="3" name="TextBox 2">
            <a:extLst>
              <a:ext uri="{FF2B5EF4-FFF2-40B4-BE49-F238E27FC236}">
                <a16:creationId xmlns:a16="http://schemas.microsoft.com/office/drawing/2014/main" id="{0A7AA3CC-B5E8-48D5-A1F5-22DB77A31501}"/>
              </a:ext>
            </a:extLst>
          </p:cNvPr>
          <p:cNvSpPr txBox="1"/>
          <p:nvPr/>
        </p:nvSpPr>
        <p:spPr>
          <a:xfrm>
            <a:off x="1568236" y="3212976"/>
            <a:ext cx="2088232" cy="2354491"/>
          </a:xfrm>
          <a:prstGeom prst="rect">
            <a:avLst/>
          </a:prstGeom>
          <a:noFill/>
        </p:spPr>
        <p:txBody>
          <a:bodyPr wrap="square" rtlCol="0">
            <a:spAutoFit/>
          </a:bodyPr>
          <a:lstStyle/>
          <a:p>
            <a:r>
              <a:rPr lang="en-GB" sz="1400" b="0" dirty="0"/>
              <a:t>This timing diagram shows </a:t>
            </a:r>
            <a:r>
              <a:rPr lang="en-GB" sz="1400" b="0" dirty="0" err="1"/>
              <a:t>ttl</a:t>
            </a:r>
            <a:r>
              <a:rPr lang="en-GB" sz="1400" b="0" dirty="0"/>
              <a:t> and RS232 signal sending.</a:t>
            </a:r>
          </a:p>
          <a:p>
            <a:pPr>
              <a:buNone/>
            </a:pPr>
            <a:r>
              <a:rPr lang="en-GB" sz="1400" b="0" dirty="0"/>
              <a:t>Hex 55 (0x55)</a:t>
            </a:r>
          </a:p>
          <a:p>
            <a:pPr>
              <a:buNone/>
            </a:pPr>
            <a:r>
              <a:rPr lang="en-GB" sz="1400" b="0" dirty="0"/>
              <a:t>Or Binary (01010101)</a:t>
            </a:r>
          </a:p>
          <a:p>
            <a:pPr>
              <a:buNone/>
            </a:pPr>
            <a:r>
              <a:rPr lang="en-GB" sz="1400" b="0" dirty="0"/>
              <a:t>Or Decimal 85</a:t>
            </a:r>
          </a:p>
          <a:p>
            <a:pPr>
              <a:buNone/>
            </a:pPr>
            <a:r>
              <a:rPr lang="en-GB" sz="1400" b="0" dirty="0"/>
              <a:t>Or ASCII ‘U’</a:t>
            </a:r>
          </a:p>
          <a:p>
            <a:pPr>
              <a:buNone/>
            </a:pPr>
            <a:r>
              <a:rPr lang="en-GB" sz="1400" b="0" dirty="0"/>
              <a:t>This signal has 1 start bit, 8 data bits, no parity and  stop bit.</a:t>
            </a:r>
          </a:p>
        </p:txBody>
      </p:sp>
    </p:spTree>
    <p:extLst>
      <p:ext uri="{BB962C8B-B14F-4D97-AF65-F5344CB8AC3E}">
        <p14:creationId xmlns:p14="http://schemas.microsoft.com/office/powerpoint/2010/main" val="1806437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Transmission Protocols</a:t>
            </a:r>
          </a:p>
          <a:p>
            <a:pPr marL="779463" lvl="2" indent="-285750" eaLnBrk="1" hangingPunct="1">
              <a:spcBef>
                <a:spcPct val="100000"/>
              </a:spcBef>
            </a:pPr>
            <a:r>
              <a:rPr lang="en-GB" sz="1200" dirty="0"/>
              <a:t>RS422 is similar to RS232 protocol, and can be programmed in the same way, however, offers a few advantages and disadvantages. One problem is that you need to purchase an RS422 port or at least an RS422 to RS232 converter, since PC's don't come standard with this interface. Also, you may find that there are fewer devices supporting RS422. Some advantages are: </a:t>
            </a:r>
          </a:p>
          <a:p>
            <a:pPr marL="779463" lvl="2" indent="-285750" eaLnBrk="1" hangingPunct="1">
              <a:spcBef>
                <a:spcPct val="100000"/>
              </a:spcBef>
            </a:pPr>
            <a:r>
              <a:rPr lang="en-GB" sz="1200" dirty="0"/>
              <a:t>Long Distance Runs - Up to 500 feet is generally supported, and with repeaters, even further distances can be achieved.</a:t>
            </a:r>
          </a:p>
          <a:p>
            <a:pPr marL="779463" lvl="2" indent="-285750" eaLnBrk="1" hangingPunct="1">
              <a:spcBef>
                <a:spcPct val="100000"/>
              </a:spcBef>
            </a:pPr>
            <a:r>
              <a:rPr lang="en-GB" sz="1200" dirty="0"/>
              <a:t>Multi 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a:t>
            </a:r>
          </a:p>
          <a:p>
            <a:pPr marL="779463" lvl="2" indent="-285750" eaLnBrk="1" hangingPunct="1">
              <a:spcBef>
                <a:spcPct val="100000"/>
              </a:spcBef>
            </a:pPr>
            <a:r>
              <a:rPr lang="en-GB" sz="1200" dirty="0"/>
              <a:t>Noise Resistant - Since it uses a separate FLOATING transmit and receive pair (four wires), it offers better noise immunity than RS232</a:t>
            </a:r>
            <a:r>
              <a:rPr lang="en-GB" sz="1000" dirty="0"/>
              <a:t>.</a:t>
            </a: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3" name="TextBox 2">
            <a:extLst>
              <a:ext uri="{FF2B5EF4-FFF2-40B4-BE49-F238E27FC236}">
                <a16:creationId xmlns:a16="http://schemas.microsoft.com/office/drawing/2014/main" id="{0A7AA3CC-B5E8-48D5-A1F5-22DB77A31501}"/>
              </a:ext>
            </a:extLst>
          </p:cNvPr>
          <p:cNvSpPr txBox="1"/>
          <p:nvPr/>
        </p:nvSpPr>
        <p:spPr>
          <a:xfrm>
            <a:off x="1568236" y="3212976"/>
            <a:ext cx="2088232" cy="286232"/>
          </a:xfrm>
          <a:prstGeom prst="rect">
            <a:avLst/>
          </a:prstGeom>
          <a:noFill/>
        </p:spPr>
        <p:txBody>
          <a:bodyPr wrap="square" rtlCol="0">
            <a:spAutoFit/>
          </a:bodyPr>
          <a:lstStyle/>
          <a:p>
            <a:endParaRPr lang="en-GB" sz="1400" b="0" dirty="0"/>
          </a:p>
        </p:txBody>
      </p:sp>
      <p:sp>
        <p:nvSpPr>
          <p:cNvPr id="8" name="Rectangle 7">
            <a:extLst>
              <a:ext uri="{FF2B5EF4-FFF2-40B4-BE49-F238E27FC236}">
                <a16:creationId xmlns:a16="http://schemas.microsoft.com/office/drawing/2014/main" id="{55FAB462-9106-4CD9-8AB7-6BE1E0E92F45}"/>
              </a:ext>
            </a:extLst>
          </p:cNvPr>
          <p:cNvSpPr>
            <a:spLocks noChangeArrowheads="1"/>
          </p:cNvSpPr>
          <p:nvPr/>
        </p:nvSpPr>
        <p:spPr bwMode="auto">
          <a:xfrm>
            <a:off x="0" y="0"/>
            <a:ext cx="9906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Multi-Drop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 </a:t>
            </a:r>
          </a:p>
        </p:txBody>
      </p:sp>
      <p:pic>
        <p:nvPicPr>
          <p:cNvPr id="9" name="Picture 8">
            <a:extLst>
              <a:ext uri="{FF2B5EF4-FFF2-40B4-BE49-F238E27FC236}">
                <a16:creationId xmlns:a16="http://schemas.microsoft.com/office/drawing/2014/main" id="{F25F9F69-636C-4F9F-BED2-496A637CD9DF}"/>
              </a:ext>
            </a:extLst>
          </p:cNvPr>
          <p:cNvPicPr>
            <a:picLocks noChangeAspect="1"/>
          </p:cNvPicPr>
          <p:nvPr/>
        </p:nvPicPr>
        <p:blipFill>
          <a:blip r:embed="rId3"/>
          <a:stretch>
            <a:fillRect/>
          </a:stretch>
        </p:blipFill>
        <p:spPr>
          <a:xfrm>
            <a:off x="5981700" y="4864277"/>
            <a:ext cx="2619375" cy="1657350"/>
          </a:xfrm>
          <a:prstGeom prst="rect">
            <a:avLst/>
          </a:prstGeom>
        </p:spPr>
      </p:pic>
    </p:spTree>
    <p:extLst>
      <p:ext uri="{BB962C8B-B14F-4D97-AF65-F5344CB8AC3E}">
        <p14:creationId xmlns:p14="http://schemas.microsoft.com/office/powerpoint/2010/main" val="3855111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RS485</a:t>
            </a:r>
          </a:p>
          <a:p>
            <a:pPr algn="just"/>
            <a:r>
              <a:rPr lang="en-GB" sz="1300" dirty="0"/>
              <a:t>RS485 is not only a single device-to-device interface but also a communications bus that can be used to form simple networks of multiple devices. Its configuration and specifications also extend the range and data rate beyond the RS-232 interface capabilities.</a:t>
            </a:r>
          </a:p>
          <a:p>
            <a:pPr algn="just"/>
            <a:r>
              <a:rPr lang="en-GB" sz="1300" dirty="0"/>
              <a:t>The RS-485 standard specifies differential signalling on two lines rather than single-ended with a voltage referenced to ground. A logic 1 is a level greater than –200 mV, and a logic 0 is a level greater than +200 mV. Typical line voltage levels from the line drivers are a minimum of ±1.5 V to a maximum of about ±6 V. Receiver input sensitivity is ±200 mV. Noise in the range of ±200 mV is essentially blocked. The differential format produces effective common-mode noise cancellation.</a:t>
            </a:r>
          </a:p>
          <a:p>
            <a:pPr algn="just"/>
            <a:r>
              <a:rPr lang="en-GB" sz="1300" dirty="0"/>
              <a:t>The standard transmission medium is twisted-pair cable of either #22 or #24 AWG solid wire. Two lines are minimum but a third reference wire can be used. Four-wire cables can also be used if full-duplex operation is desired. The cables may be shielded or unshielded, with unshielded the most common. The cable is treated as a transmission line. The nominal characteristic impedance is 100 or 120 Ω. Terminating load resistors are required to ensure a matched line condition, which prevents reflections that introduce data errors. The standard does not define specific connectors. Various connection methods have been used, including the RS-232 DE-9 connector. Simple screw terminal connections are common in some types of industrial control equipment.</a:t>
            </a:r>
          </a:p>
          <a:p>
            <a:pPr algn="just"/>
            <a:r>
              <a:rPr lang="en-GB" sz="1300" dirty="0"/>
              <a:t>The RS-485 interface can be used in simplex of half-duplex modes with a single-pair cable. Full-duplex or simultaneous transmit and receive operations can be implemented with a two-pair cable. A common configuration is bus network with multiple drops or connections. </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20</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35508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340769"/>
            <a:ext cx="8208911" cy="4824536"/>
          </a:xfrm>
        </p:spPr>
        <p:txBody>
          <a:bodyPr/>
          <a:lstStyle/>
          <a:p>
            <a:pPr marL="285750" indent="-285750" eaLnBrk="1" hangingPunct="1">
              <a:spcBef>
                <a:spcPct val="100000"/>
              </a:spcBef>
            </a:pPr>
            <a:r>
              <a:rPr lang="en-US" altLang="en-US" sz="1600" dirty="0"/>
              <a:t>Rs232 - RS485</a:t>
            </a:r>
          </a:p>
          <a:p>
            <a:r>
              <a:rPr lang="en-GB" sz="1400" dirty="0"/>
              <a:t>In general, the RS-232 is best for short-distance low-speed requirements. It is simple and low cost, and plenty of components like line drivers and receivers, UARTs, and connectors are available to build the interface. Some drivers permit data rates to 2 or 3 Mbits/s for short lines. Most interface chips include a charge pump dc-dc converter that supplies the positive and negative supply voltages allowing the IC to operate from a single 3.3- or 5-V supply.</a:t>
            </a:r>
          </a:p>
          <a:p>
            <a:r>
              <a:rPr lang="en-GB" sz="1400" dirty="0"/>
              <a:t>The RS-485 is for higher speeds over longer ranges or if duplex networking capability is required. Again, many standard parts are available to create the interface. ICs have drivers and receivers that can permit more than 32 drops, and data rates can be as high as 40 Mbits/s. Some ICs also include dc-dc converters to furnish dual supply voltages</a:t>
            </a:r>
          </a:p>
          <a:p>
            <a:pPr marL="285750" indent="-285750" eaLnBrk="1" hangingPunct="1">
              <a:spcBef>
                <a:spcPct val="100000"/>
              </a:spcBef>
            </a:pPr>
            <a:endParaRPr lang="en-US" altLang="en-US" sz="16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21</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CCE824FA-AF6E-4704-957E-73B109012320}"/>
              </a:ext>
            </a:extLst>
          </p:cNvPr>
          <p:cNvPicPr>
            <a:picLocks noChangeAspect="1"/>
          </p:cNvPicPr>
          <p:nvPr/>
        </p:nvPicPr>
        <p:blipFill>
          <a:blip r:embed="rId3"/>
          <a:stretch>
            <a:fillRect/>
          </a:stretch>
        </p:blipFill>
        <p:spPr>
          <a:xfrm>
            <a:off x="1892300" y="3886200"/>
            <a:ext cx="5705475" cy="2590800"/>
          </a:xfrm>
          <a:prstGeom prst="rect">
            <a:avLst/>
          </a:prstGeom>
        </p:spPr>
      </p:pic>
    </p:spTree>
    <p:extLst>
      <p:ext uri="{BB962C8B-B14F-4D97-AF65-F5344CB8AC3E}">
        <p14:creationId xmlns:p14="http://schemas.microsoft.com/office/powerpoint/2010/main" val="2837830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92560" y="1196752"/>
            <a:ext cx="8208911" cy="482453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a:t>
            </a:r>
          </a:p>
          <a:p>
            <a:pPr marL="285750" indent="-285750" eaLnBrk="1" hangingPunct="1">
              <a:spcBef>
                <a:spcPct val="100000"/>
              </a:spcBef>
            </a:pPr>
            <a:r>
              <a:rPr lang="en-GB" sz="1400" dirty="0"/>
              <a:t>I2C is a serial protocol for two-wire interface to connect low-speed devices like microcontrollers, EEPROMs, A/D and D/A converters, I/O interfaces and other similar peripherals in embedded systems. It was invented by Philips and now it is used by almost all major IC manufacturers.</a:t>
            </a:r>
          </a:p>
          <a:p>
            <a:pPr marL="285750" indent="-285750" eaLnBrk="1" hangingPunct="1">
              <a:spcBef>
                <a:spcPct val="100000"/>
              </a:spcBef>
            </a:pPr>
            <a:r>
              <a:rPr lang="en-GB" sz="1400" dirty="0"/>
              <a:t>I2C bus is popular because it is simple to use, there can be more than one master, only upper bus speed is defined and only two wires with pull-up resistors are needed to connect almost unlimited number of I2C devices. I2C can use even slower microcontrollers with general-purpose I/O pins since they only need to generate correct Start and Stop conditions in addition to functions for reading and writing a byte.</a:t>
            </a:r>
          </a:p>
          <a:p>
            <a:pPr marL="285750" indent="-285750" eaLnBrk="1" hangingPunct="1">
              <a:spcBef>
                <a:spcPct val="100000"/>
              </a:spcBef>
            </a:pPr>
            <a:r>
              <a:rPr lang="en-GB" sz="1400" dirty="0"/>
              <a:t>Each slave device has a unique address. Transfer from and to master device is serial and it is split into 8-bit packets. All these simple requirements make it very simple to implement I2C interface even with cheap microcontrollers that have no special I2C hardware controller. You only need 2 free I/O pins and few simple i2C routines to send and receive commands.</a:t>
            </a:r>
          </a:p>
          <a:p>
            <a:pPr marL="285750" indent="-285750" eaLnBrk="1" hangingPunct="1">
              <a:spcBef>
                <a:spcPct val="100000"/>
              </a:spcBef>
            </a:pPr>
            <a:r>
              <a:rPr lang="en-GB" sz="1400" dirty="0"/>
              <a:t>The initial I2C specifications defined maximum clock frequency of 100 kHz. This was later increased to 400 kHz as Fast mode. There is also a High speed mode which can go up to 3.4 MHz and there is also a 5 MHz ultra-fast mode.</a:t>
            </a:r>
          </a:p>
          <a:p>
            <a:pPr marL="285750" indent="-285750" eaLnBrk="1" hangingPunct="1">
              <a:spcBef>
                <a:spcPct val="100000"/>
              </a:spcBef>
            </a:pP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Tree>
    <p:extLst>
      <p:ext uri="{BB962C8B-B14F-4D97-AF65-F5344CB8AC3E}">
        <p14:creationId xmlns:p14="http://schemas.microsoft.com/office/powerpoint/2010/main" val="377332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cont.</a:t>
            </a:r>
          </a:p>
          <a:p>
            <a:pPr marL="285750" indent="-285750" eaLnBrk="1" hangingPunct="1">
              <a:spcBef>
                <a:spcPct val="100000"/>
              </a:spcBef>
            </a:pPr>
            <a:r>
              <a:rPr lang="en-GB" sz="1400" b="1" dirty="0">
                <a:latin typeface="Arial" panose="020B0604020202020204" pitchFamily="34" charset="0"/>
                <a:cs typeface="Arial" panose="020B0604020202020204" pitchFamily="34" charset="0"/>
              </a:rPr>
              <a:t>The I2C Physical Protocol</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When the master (your controller) wishes to talk to a slave (our CMPS03 for example) it begins by issuing a start sequence on the I2C bus. A start sequence is one of two special sequences defined for the I2C bus, the other being the stop sequence. The start sequence and stop sequence are special in that these are the only places where the SDA (data line) is allowed to change while the SCL (clock line) is high. When data is being transferred, SDA must remain stable and not change whilst SCL is high. The start and stop sequences mark the beginning and end of a transaction with the slave device.</a:t>
            </a:r>
          </a:p>
          <a:p>
            <a:pPr marL="285750" indent="-285750" eaLnBrk="1" hangingPunct="1">
              <a:spcBef>
                <a:spcPct val="100000"/>
              </a:spcBef>
            </a:pPr>
            <a:endParaRPr lang="en-US" altLang="en-US" sz="1400" dirty="0">
              <a:latin typeface="Arial" panose="020B0604020202020204" pitchFamily="34" charset="0"/>
              <a:cs typeface="Arial" panose="020B0604020202020204" pitchFamily="34" charset="0"/>
            </a:endParaRPr>
          </a:p>
          <a:p>
            <a:pPr marL="0" indent="0" eaLnBrk="1" hangingPunct="1">
              <a:spcBef>
                <a:spcPct val="100000"/>
              </a:spcBef>
              <a:buNone/>
            </a:pPr>
            <a:endParaRPr lang="en-US" altLang="en-US" sz="1400" dirty="0">
              <a:latin typeface="Arial" panose="020B0604020202020204" pitchFamily="34" charset="0"/>
              <a:cs typeface="Arial" panose="020B0604020202020204" pitchFamily="34" charset="0"/>
            </a:endParaRPr>
          </a:p>
          <a:p>
            <a:pPr marL="285750" indent="-285750" eaLnBrk="1" hangingPunct="1">
              <a:spcBef>
                <a:spcPct val="100000"/>
              </a:spcBef>
            </a:pPr>
            <a:r>
              <a:rPr lang="en-GB" sz="1400" dirty="0">
                <a:latin typeface="Arial" panose="020B0604020202020204" pitchFamily="34" charset="0"/>
                <a:cs typeface="Arial" panose="020B0604020202020204" pitchFamily="34" charset="0"/>
              </a:rPr>
              <a:t>Data is transferred in sequences of 8 bits. The bits are placed on the SDA line starting with the MSB (Most Significant Bit). The SCL line is then pulsed high, then low. Remember that the chip cannot really drive the line high, it simply "lets go" of it and the resistor actually pulls it high. For every 8 bits transferred, the device receiving the data sends back an acknowledge bit, so there are actually 9 SCL clock pulses to transfer each 8 bit byte of data. If the receiving device sends back a low ACK bit, then it has received the data and is ready to accept another byte. If it sends back a high then it is indicating it cannot accept any further data and the master should terminate the transfer by sending a stop sequence.</a:t>
            </a:r>
            <a:r>
              <a:rPr lang="en-GB" sz="1200" dirty="0"/>
              <a:t> </a:t>
            </a:r>
            <a:endParaRPr lang="en-US" altLang="en-US" sz="12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pic>
        <p:nvPicPr>
          <p:cNvPr id="2" name="Picture 1">
            <a:extLst>
              <a:ext uri="{FF2B5EF4-FFF2-40B4-BE49-F238E27FC236}">
                <a16:creationId xmlns:a16="http://schemas.microsoft.com/office/drawing/2014/main" id="{B5A286CB-3662-4E75-B2B0-26EBAD3ED3A5}"/>
              </a:ext>
            </a:extLst>
          </p:cNvPr>
          <p:cNvPicPr>
            <a:picLocks noChangeAspect="1"/>
          </p:cNvPicPr>
          <p:nvPr/>
        </p:nvPicPr>
        <p:blipFill>
          <a:blip r:embed="rId3"/>
          <a:stretch>
            <a:fillRect/>
          </a:stretch>
        </p:blipFill>
        <p:spPr>
          <a:xfrm>
            <a:off x="3443748" y="3322201"/>
            <a:ext cx="3606167" cy="1021635"/>
          </a:xfrm>
          <a:prstGeom prst="rect">
            <a:avLst/>
          </a:prstGeom>
        </p:spPr>
      </p:pic>
    </p:spTree>
    <p:extLst>
      <p:ext uri="{BB962C8B-B14F-4D97-AF65-F5344CB8AC3E}">
        <p14:creationId xmlns:p14="http://schemas.microsoft.com/office/powerpoint/2010/main" val="3744332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cont.</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4" name="Rectangle 3">
            <a:extLst>
              <a:ext uri="{FF2B5EF4-FFF2-40B4-BE49-F238E27FC236}">
                <a16:creationId xmlns:a16="http://schemas.microsoft.com/office/drawing/2014/main" id="{53B224AD-6A57-40E1-AF0F-7BCC9D8D3D1B}"/>
              </a:ext>
            </a:extLst>
          </p:cNvPr>
          <p:cNvSpPr/>
          <p:nvPr/>
        </p:nvSpPr>
        <p:spPr>
          <a:xfrm>
            <a:off x="983979" y="1556792"/>
            <a:ext cx="1596591" cy="286232"/>
          </a:xfrm>
          <a:prstGeom prst="rect">
            <a:avLst/>
          </a:prstGeom>
        </p:spPr>
        <p:txBody>
          <a:bodyPr wrap="none">
            <a:spAutoFit/>
          </a:bodyPr>
          <a:lstStyle/>
          <a:p>
            <a:pPr>
              <a:buNone/>
            </a:pPr>
            <a:r>
              <a:rPr lang="en-GB" sz="1400" b="0" dirty="0"/>
              <a:t>I2C Data Transfer</a:t>
            </a:r>
          </a:p>
        </p:txBody>
      </p:sp>
      <p:pic>
        <p:nvPicPr>
          <p:cNvPr id="5" name="Picture 4">
            <a:extLst>
              <a:ext uri="{FF2B5EF4-FFF2-40B4-BE49-F238E27FC236}">
                <a16:creationId xmlns:a16="http://schemas.microsoft.com/office/drawing/2014/main" id="{B39B5F34-CCB2-47E8-9D5F-886D3114BA06}"/>
              </a:ext>
            </a:extLst>
          </p:cNvPr>
          <p:cNvPicPr>
            <a:picLocks noChangeAspect="1"/>
          </p:cNvPicPr>
          <p:nvPr/>
        </p:nvPicPr>
        <p:blipFill>
          <a:blip r:embed="rId3"/>
          <a:stretch>
            <a:fillRect/>
          </a:stretch>
        </p:blipFill>
        <p:spPr>
          <a:xfrm>
            <a:off x="2000672" y="2029459"/>
            <a:ext cx="6362700" cy="2457450"/>
          </a:xfrm>
          <a:prstGeom prst="rect">
            <a:avLst/>
          </a:prstGeom>
        </p:spPr>
      </p:pic>
      <p:sp>
        <p:nvSpPr>
          <p:cNvPr id="6" name="Rectangle 5">
            <a:extLst>
              <a:ext uri="{FF2B5EF4-FFF2-40B4-BE49-F238E27FC236}">
                <a16:creationId xmlns:a16="http://schemas.microsoft.com/office/drawing/2014/main" id="{1A020214-98BF-40A2-B02C-31CF5D5F9CFD}"/>
              </a:ext>
            </a:extLst>
          </p:cNvPr>
          <p:cNvSpPr/>
          <p:nvPr/>
        </p:nvSpPr>
        <p:spPr>
          <a:xfrm>
            <a:off x="1496616" y="4673344"/>
            <a:ext cx="7370812" cy="1255728"/>
          </a:xfrm>
          <a:prstGeom prst="rect">
            <a:avLst/>
          </a:prstGeom>
        </p:spPr>
        <p:txBody>
          <a:bodyPr wrap="square">
            <a:spAutoFit/>
          </a:bodyPr>
          <a:lstStyle/>
          <a:p>
            <a:pPr>
              <a:buNone/>
            </a:pPr>
            <a:r>
              <a:rPr lang="en-GB" sz="1400" b="0" dirty="0"/>
              <a:t>Data on the I2C bus is transferred in 8-bit packets (bytes). There is no limitation on the number of bytes, however, each byte must be followed by an Acknowledge bit. This bit signals whether the device is ready to proceed with the next byte. For all data bits including the Acknowledge bit, the master must generate clock pulses. If the slave device does not acknowledges transfer this means that there is no more data or the device is not ready for the transfer yet. The master device must either generate Stop or Repeated Start condition.</a:t>
            </a:r>
          </a:p>
        </p:txBody>
      </p:sp>
    </p:spTree>
    <p:extLst>
      <p:ext uri="{BB962C8B-B14F-4D97-AF65-F5344CB8AC3E}">
        <p14:creationId xmlns:p14="http://schemas.microsoft.com/office/powerpoint/2010/main" val="3144687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5211986"/>
          </a:xfrm>
        </p:spPr>
        <p:txBody>
          <a:bodyPr/>
          <a:lstStyle/>
          <a:p>
            <a:pPr marL="285750" indent="-285750" eaLnBrk="1" hangingPunct="1">
              <a:spcBef>
                <a:spcPct val="100000"/>
              </a:spcBef>
            </a:pPr>
            <a:r>
              <a:rPr lang="en-US" altLang="en-US" sz="2400" dirty="0"/>
              <a:t>I</a:t>
            </a:r>
            <a:r>
              <a:rPr lang="en-US" altLang="en-US" sz="1400" dirty="0"/>
              <a:t>2</a:t>
            </a:r>
            <a:r>
              <a:rPr lang="en-US" altLang="en-US" sz="2400" dirty="0"/>
              <a:t>C </a:t>
            </a:r>
            <a:r>
              <a:rPr lang="en-US" altLang="en-US" sz="2400" dirty="0" err="1"/>
              <a:t>cont</a:t>
            </a:r>
            <a:endParaRPr lang="en-US" altLang="en-US" sz="2400" dirty="0"/>
          </a:p>
          <a:p>
            <a:pPr marL="541338" lvl="1" indent="-285750" eaLnBrk="1" hangingPunct="1">
              <a:spcBef>
                <a:spcPct val="100000"/>
              </a:spcBef>
            </a:pPr>
            <a:r>
              <a:rPr lang="en-GB" sz="1400" dirty="0"/>
              <a:t>Typical I2C Communication.</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899765" y="6066709"/>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endParaRPr lang="en-GB" altLang="en-US" sz="1400" dirty="0"/>
          </a:p>
        </p:txBody>
      </p:sp>
      <p:sp>
        <p:nvSpPr>
          <p:cNvPr id="2" name="Rectangle 1">
            <a:extLst>
              <a:ext uri="{FF2B5EF4-FFF2-40B4-BE49-F238E27FC236}">
                <a16:creationId xmlns:a16="http://schemas.microsoft.com/office/drawing/2014/main" id="{DBA34982-EAFC-456E-B327-35FCB45D495E}"/>
              </a:ext>
            </a:extLst>
          </p:cNvPr>
          <p:cNvSpPr/>
          <p:nvPr/>
        </p:nvSpPr>
        <p:spPr>
          <a:xfrm>
            <a:off x="954138" y="4635262"/>
            <a:ext cx="8208911" cy="1643527"/>
          </a:xfrm>
          <a:prstGeom prst="rect">
            <a:avLst/>
          </a:prstGeom>
        </p:spPr>
        <p:txBody>
          <a:bodyPr wrap="square">
            <a:spAutoFit/>
          </a:bodyPr>
          <a:lstStyle/>
          <a:p>
            <a:pPr>
              <a:buNone/>
            </a:pPr>
            <a:r>
              <a:rPr lang="en-GB" sz="1400" b="0" dirty="0"/>
              <a:t>Each slave device on the bus should have a unique 7-bit address. The communication starts with the Start condition, followed by the 7-bit slave address and the data direction bit. If this bit is 0 then the master will write to the slave device. Otherwise, if the data direction bit is 1, the master will read from slave device. After the slave address and the data direction is sent, the master can continue with reading or writing. The communication is ended with the Stop condition which also signals that the I2C bus is free. If the master needs to communicate with other slaves it can generate a repeated start with another slave address without generation Stop condition. All the bytes are transferred with the MSB bit shifted first.</a:t>
            </a:r>
          </a:p>
        </p:txBody>
      </p:sp>
      <p:pic>
        <p:nvPicPr>
          <p:cNvPr id="3" name="Picture 2">
            <a:extLst>
              <a:ext uri="{FF2B5EF4-FFF2-40B4-BE49-F238E27FC236}">
                <a16:creationId xmlns:a16="http://schemas.microsoft.com/office/drawing/2014/main" id="{5A36F95F-28B8-420D-8839-BAADE7BFE817}"/>
              </a:ext>
            </a:extLst>
          </p:cNvPr>
          <p:cNvPicPr>
            <a:picLocks noChangeAspect="1"/>
          </p:cNvPicPr>
          <p:nvPr/>
        </p:nvPicPr>
        <p:blipFill>
          <a:blip r:embed="rId3"/>
          <a:stretch>
            <a:fillRect/>
          </a:stretch>
        </p:blipFill>
        <p:spPr>
          <a:xfrm>
            <a:off x="2158230" y="2041406"/>
            <a:ext cx="5800725" cy="2266950"/>
          </a:xfrm>
          <a:prstGeom prst="rect">
            <a:avLst/>
          </a:prstGeom>
        </p:spPr>
      </p:pic>
    </p:spTree>
    <p:extLst>
      <p:ext uri="{BB962C8B-B14F-4D97-AF65-F5344CB8AC3E}">
        <p14:creationId xmlns:p14="http://schemas.microsoft.com/office/powerpoint/2010/main" val="1379908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4139" y="1083323"/>
            <a:ext cx="8208911" cy="457200"/>
          </a:xfrm>
        </p:spPr>
        <p:txBody>
          <a:bodyPr/>
          <a:lstStyle/>
          <a:p>
            <a:pPr marL="285750" indent="-285750" eaLnBrk="1" hangingPunct="1">
              <a:spcBef>
                <a:spcPct val="100000"/>
              </a:spcBef>
            </a:pPr>
            <a:r>
              <a:rPr lang="en-US" altLang="en-US" sz="1600" dirty="0"/>
              <a:t>RS232 operation</a:t>
            </a:r>
            <a:r>
              <a:rPr lang="en-US" altLang="en-US" sz="2400" dirty="0"/>
              <a:t> </a:t>
            </a:r>
            <a:r>
              <a:rPr lang="en-US" altLang="en-US" sz="1600" dirty="0"/>
              <a:t>(P13)</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2</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495300" y="234493"/>
            <a:ext cx="8915400" cy="1143000"/>
          </a:xfrm>
        </p:spPr>
        <p:txBody>
          <a:bodyPr/>
          <a:lstStyle/>
          <a:p>
            <a:pPr eaLnBrk="1" fontAlgn="auto" hangingPunct="1">
              <a:spcAft>
                <a:spcPts val="0"/>
              </a:spcAft>
              <a:defRPr/>
            </a:pPr>
            <a:r>
              <a:rPr lang="en-US" altLang="en-US" dirty="0"/>
              <a:t>Serial Transmission Protocols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5056843" y="5774677"/>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0xAA ( s 10101010 </a:t>
            </a:r>
            <a:r>
              <a:rPr lang="en-GB" altLang="en-US" sz="1400" dirty="0" err="1"/>
              <a:t>st</a:t>
            </a:r>
            <a:r>
              <a:rPr lang="en-GB" altLang="en-US" sz="1400" dirty="0"/>
              <a:t>)</a:t>
            </a:r>
          </a:p>
        </p:txBody>
      </p:sp>
      <p:pic>
        <p:nvPicPr>
          <p:cNvPr id="5" name="Picture 4">
            <a:extLst>
              <a:ext uri="{FF2B5EF4-FFF2-40B4-BE49-F238E27FC236}">
                <a16:creationId xmlns:a16="http://schemas.microsoft.com/office/drawing/2014/main" id="{06D3FA41-FC37-491E-96F2-478B5BDF92D7}"/>
              </a:ext>
            </a:extLst>
          </p:cNvPr>
          <p:cNvPicPr>
            <a:picLocks noChangeAspect="1"/>
          </p:cNvPicPr>
          <p:nvPr/>
        </p:nvPicPr>
        <p:blipFill>
          <a:blip r:embed="rId3"/>
          <a:stretch>
            <a:fillRect/>
          </a:stretch>
        </p:blipFill>
        <p:spPr>
          <a:xfrm>
            <a:off x="421956" y="1622035"/>
            <a:ext cx="8646163" cy="1454346"/>
          </a:xfrm>
          <a:prstGeom prst="rect">
            <a:avLst/>
          </a:prstGeom>
        </p:spPr>
      </p:pic>
      <p:pic>
        <p:nvPicPr>
          <p:cNvPr id="8" name="Picture 7">
            <a:extLst>
              <a:ext uri="{FF2B5EF4-FFF2-40B4-BE49-F238E27FC236}">
                <a16:creationId xmlns:a16="http://schemas.microsoft.com/office/drawing/2014/main" id="{7323DFC2-48BF-4DDD-9F42-E6D3A0F2AAA7}"/>
              </a:ext>
            </a:extLst>
          </p:cNvPr>
          <p:cNvPicPr>
            <a:picLocks noChangeAspect="1"/>
          </p:cNvPicPr>
          <p:nvPr/>
        </p:nvPicPr>
        <p:blipFill>
          <a:blip r:embed="rId4"/>
          <a:stretch>
            <a:fillRect/>
          </a:stretch>
        </p:blipFill>
        <p:spPr>
          <a:xfrm>
            <a:off x="4742673" y="3130608"/>
            <a:ext cx="4425638" cy="2723470"/>
          </a:xfrm>
          <a:prstGeom prst="rect">
            <a:avLst/>
          </a:prstGeom>
        </p:spPr>
      </p:pic>
      <p:pic>
        <p:nvPicPr>
          <p:cNvPr id="9" name="Picture 8">
            <a:extLst>
              <a:ext uri="{FF2B5EF4-FFF2-40B4-BE49-F238E27FC236}">
                <a16:creationId xmlns:a16="http://schemas.microsoft.com/office/drawing/2014/main" id="{9D5D0939-F300-4E20-8D3C-1EC95B2150B4}"/>
              </a:ext>
            </a:extLst>
          </p:cNvPr>
          <p:cNvPicPr>
            <a:picLocks noChangeAspect="1"/>
          </p:cNvPicPr>
          <p:nvPr/>
        </p:nvPicPr>
        <p:blipFill>
          <a:blip r:embed="rId5"/>
          <a:stretch>
            <a:fillRect/>
          </a:stretch>
        </p:blipFill>
        <p:spPr>
          <a:xfrm>
            <a:off x="353209" y="3138868"/>
            <a:ext cx="4369891" cy="2715210"/>
          </a:xfrm>
          <a:prstGeom prst="rect">
            <a:avLst/>
          </a:prstGeom>
        </p:spPr>
      </p:pic>
      <p:sp>
        <p:nvSpPr>
          <p:cNvPr id="16" name="Rectangle 5">
            <a:extLst>
              <a:ext uri="{FF2B5EF4-FFF2-40B4-BE49-F238E27FC236}">
                <a16:creationId xmlns:a16="http://schemas.microsoft.com/office/drawing/2014/main" id="{96A6DAE8-FD69-48F3-A307-C6804AD71182}"/>
              </a:ext>
            </a:extLst>
          </p:cNvPr>
          <p:cNvSpPr>
            <a:spLocks noChangeArrowheads="1"/>
          </p:cNvSpPr>
          <p:nvPr/>
        </p:nvSpPr>
        <p:spPr bwMode="auto">
          <a:xfrm>
            <a:off x="776536" y="5774677"/>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buNone/>
            </a:pPr>
            <a:r>
              <a:rPr lang="en-GB" altLang="en-US" sz="1400" dirty="0"/>
              <a:t>0x55 ( s 01010101 </a:t>
            </a:r>
            <a:r>
              <a:rPr lang="en-GB" altLang="en-US" sz="1400" dirty="0" err="1"/>
              <a:t>st</a:t>
            </a:r>
            <a:r>
              <a:rPr lang="en-GB" altLang="en-US" sz="1400" dirty="0"/>
              <a:t>)</a:t>
            </a:r>
          </a:p>
        </p:txBody>
      </p:sp>
    </p:spTree>
    <p:extLst>
      <p:ext uri="{BB962C8B-B14F-4D97-AF65-F5344CB8AC3E}">
        <p14:creationId xmlns:p14="http://schemas.microsoft.com/office/powerpoint/2010/main" val="3606357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1740</TotalTime>
  <Words>2206</Words>
  <Application>Microsoft Office PowerPoint</Application>
  <PresentationFormat>A4 Paper (210x297 mm)</PresentationFormat>
  <Paragraphs>211</Paragraphs>
  <Slides>26</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Lucida Sans Unicode</vt:lpstr>
      <vt:lpstr>Times New Roman</vt:lpstr>
      <vt:lpstr>Verdana</vt:lpstr>
      <vt:lpstr>Wingdings 2</vt:lpstr>
      <vt:lpstr>Wingdings 3</vt:lpstr>
      <vt:lpstr>ZapfDingbats</vt:lpstr>
      <vt:lpstr>Concourse</vt:lpstr>
      <vt:lpstr>PowerPoint Presentation</vt:lpstr>
      <vt:lpstr>Lecture Outline</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Digital Logic</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lpstr>Serial Transmission Protocols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VHDL Lecture 2</dc:title>
  <dc:creator>Ian Wells</dc:creator>
  <cp:lastModifiedBy>Ellis Jones</cp:lastModifiedBy>
  <cp:revision>100</cp:revision>
  <dcterms:created xsi:type="dcterms:W3CDTF">1999-06-17T21:20:35Z</dcterms:created>
  <dcterms:modified xsi:type="dcterms:W3CDTF">2019-10-24T21:52:47Z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Type">
    <vt:i4>1</vt:i4>
  </property>
  <property fmtid="{D5CDD505-2E9C-101B-9397-08002B2CF9AE}" pid="3" name="GraphicType">
    <vt:i4>2</vt:i4>
  </property>
  <property fmtid="{D5CDD505-2E9C-101B-9397-08002B2CF9AE}" pid="4" name="Compression">
    <vt:i4>50</vt:i4>
  </property>
  <property fmtid="{D5CDD505-2E9C-101B-9397-08002B2CF9AE}" pid="5" name="ScreenSize">
    <vt:i4>1</vt:i4>
  </property>
  <property fmtid="{D5CDD505-2E9C-101B-9397-08002B2CF9AE}" pid="6" name="ScreenUsage">
    <vt:i4>1</vt:i4>
  </property>
  <property fmtid="{D5CDD505-2E9C-101B-9397-08002B2CF9AE}" pid="7" name="MailAddress">
    <vt:lpwstr>rhklenke@vcu.edu</vt:lpwstr>
  </property>
  <property fmtid="{D5CDD505-2E9C-101B-9397-08002B2CF9AE}" pid="8" name="HomePage">
    <vt:lpwstr>http://saturn.vcu.edu/~rhklenke</vt:lpwstr>
  </property>
  <property fmtid="{D5CDD505-2E9C-101B-9397-08002B2CF9AE}" pid="9" name="Other">
    <vt:lpwstr/>
  </property>
  <property fmtid="{D5CDD505-2E9C-101B-9397-08002B2CF9AE}" pid="10" name="DownloadOriginal">
    <vt:bool>true</vt:bool>
  </property>
  <property fmtid="{D5CDD505-2E9C-101B-9397-08002B2CF9AE}" pid="11" name="DownloadIEButton">
    <vt:bool>false</vt:bool>
  </property>
  <property fmtid="{D5CDD505-2E9C-101B-9397-08002B2CF9AE}" pid="12" name="UseBrowserColor">
    <vt:bool>true</vt:bool>
  </property>
  <property fmtid="{D5CDD505-2E9C-101B-9397-08002B2CF9AE}" pid="13" name="BackColor">
    <vt:i4>15132390</vt:i4>
  </property>
  <property fmtid="{D5CDD505-2E9C-101B-9397-08002B2CF9AE}" pid="14" name="TextColor">
    <vt:i4>0</vt:i4>
  </property>
  <property fmtid="{D5CDD505-2E9C-101B-9397-08002B2CF9AE}" pid="15" name="LinkColor">
    <vt:i4>16711782</vt:i4>
  </property>
  <property fmtid="{D5CDD505-2E9C-101B-9397-08002B2CF9AE}" pid="16" name="VisitedColor">
    <vt:i4>10040268</vt:i4>
  </property>
  <property fmtid="{D5CDD505-2E9C-101B-9397-08002B2CF9AE}" pid="17" name="TransparentButton">
    <vt:i4>0</vt:i4>
  </property>
  <property fmtid="{D5CDD505-2E9C-101B-9397-08002B2CF9AE}" pid="18" name="ButtonType">
    <vt:i4>3</vt:i4>
  </property>
  <property fmtid="{D5CDD505-2E9C-101B-9397-08002B2CF9AE}" pid="19" name="ShowNotes">
    <vt:bool>true</vt:bool>
  </property>
  <property fmtid="{D5CDD505-2E9C-101B-9397-08002B2CF9AE}" pid="20" name="NavBtnPos">
    <vt:i4>3</vt:i4>
  </property>
  <property fmtid="{D5CDD505-2E9C-101B-9397-08002B2CF9AE}" pid="21" name="OutputDir">
    <vt:lpwstr>C:\usrs\rhklenke\Misc</vt:lpwstr>
  </property>
</Properties>
</file>