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86" r:id="rId2"/>
    <p:sldId id="257" r:id="rId3"/>
    <p:sldId id="269" r:id="rId4"/>
    <p:sldId id="270" r:id="rId5"/>
    <p:sldId id="268" r:id="rId6"/>
    <p:sldId id="266" r:id="rId7"/>
    <p:sldId id="290" r:id="rId8"/>
    <p:sldId id="274" r:id="rId9"/>
    <p:sldId id="259" r:id="rId10"/>
    <p:sldId id="271" r:id="rId11"/>
    <p:sldId id="272" r:id="rId12"/>
    <p:sldId id="280" r:id="rId13"/>
    <p:sldId id="261" r:id="rId14"/>
    <p:sldId id="291" r:id="rId15"/>
    <p:sldId id="262" r:id="rId16"/>
    <p:sldId id="273" r:id="rId17"/>
    <p:sldId id="278" r:id="rId18"/>
    <p:sldId id="279" r:id="rId19"/>
    <p:sldId id="260" r:id="rId20"/>
    <p:sldId id="267" r:id="rId21"/>
    <p:sldId id="287" r:id="rId22"/>
    <p:sldId id="275" r:id="rId23"/>
    <p:sldId id="293" r:id="rId24"/>
    <p:sldId id="276" r:id="rId25"/>
    <p:sldId id="289" r:id="rId26"/>
    <p:sldId id="282" r:id="rId27"/>
    <p:sldId id="277" r:id="rId28"/>
    <p:sldId id="281" r:id="rId29"/>
    <p:sldId id="284" r:id="rId30"/>
    <p:sldId id="283" r:id="rId31"/>
    <p:sldId id="292" r:id="rId32"/>
    <p:sldId id="264" r:id="rId33"/>
    <p:sldId id="294" r:id="rId34"/>
    <p:sldId id="295" r:id="rId35"/>
    <p:sldId id="285" r:id="rId36"/>
    <p:sldId id="263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7EFB8"/>
    <a:srgbClr val="8DF7D1"/>
    <a:srgbClr val="000392"/>
    <a:srgbClr val="F9A9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EA9820-C98C-490B-9BD7-5558DBF3385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88F16A8-C1CB-4587-8DC2-8A9E4729F0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Instagram- I will be aiming to post up to 3-4 times a week of visualisations, processes and designs. I will also upload a story in-between those times because I feel the most successful accounts are updating their page everyday. I think that stories can help advertise your posts when you have a new upload and show your followers what you are up to at the time.</a:t>
          </a:r>
          <a:endParaRPr lang="en-US" dirty="0"/>
        </a:p>
      </dgm:t>
    </dgm:pt>
    <dgm:pt modelId="{45E80A45-AF56-4177-A7AF-70469F924B7B}" type="parTrans" cxnId="{20857911-FF8C-4B33-BC23-01D9847D073F}">
      <dgm:prSet/>
      <dgm:spPr/>
      <dgm:t>
        <a:bodyPr/>
        <a:lstStyle/>
        <a:p>
          <a:endParaRPr lang="en-US"/>
        </a:p>
      </dgm:t>
    </dgm:pt>
    <dgm:pt modelId="{0D2D4E32-1085-49E6-B78E-1745CE9C106D}" type="sibTrans" cxnId="{20857911-FF8C-4B33-BC23-01D9847D073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170331A-DB6D-4F11-A360-31C9033859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Linked In- My aim is to check up on my linked in and advertise every week what I’ve been up to and make further connections with potential employers and other designers like myself.</a:t>
          </a:r>
          <a:endParaRPr lang="en-US"/>
        </a:p>
      </dgm:t>
    </dgm:pt>
    <dgm:pt modelId="{C70649A2-E2FE-4F4E-BC55-590256C048C2}" type="parTrans" cxnId="{478186C9-E457-4FAA-8E8A-0BC7D4422782}">
      <dgm:prSet/>
      <dgm:spPr/>
      <dgm:t>
        <a:bodyPr/>
        <a:lstStyle/>
        <a:p>
          <a:endParaRPr lang="en-US"/>
        </a:p>
      </dgm:t>
    </dgm:pt>
    <dgm:pt modelId="{7B5966C4-D335-4B38-BA36-CA7CE3D28B95}" type="sibTrans" cxnId="{478186C9-E457-4FAA-8E8A-0BC7D442278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74E2DD9-675E-44E7-8B70-6619ACD811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Wix- In the lead up to my final submission I will be posting my main designs with mood boards, so it looks like a portfolio page and write a blog post once a month on projects ,working from home, life after graduation etc.</a:t>
          </a:r>
          <a:endParaRPr lang="en-US" dirty="0"/>
        </a:p>
      </dgm:t>
    </dgm:pt>
    <dgm:pt modelId="{DC08C4CC-166E-48E7-819D-212CED6D7D97}" type="parTrans" cxnId="{6A35DC9B-401A-45BF-A17A-AA8B7C04DA49}">
      <dgm:prSet/>
      <dgm:spPr/>
      <dgm:t>
        <a:bodyPr/>
        <a:lstStyle/>
        <a:p>
          <a:endParaRPr lang="en-US"/>
        </a:p>
      </dgm:t>
    </dgm:pt>
    <dgm:pt modelId="{508765F5-A401-4A31-81DD-E19D5F107FD4}" type="sibTrans" cxnId="{6A35DC9B-401A-45BF-A17A-AA8B7C04DA49}">
      <dgm:prSet/>
      <dgm:spPr/>
      <dgm:t>
        <a:bodyPr/>
        <a:lstStyle/>
        <a:p>
          <a:endParaRPr lang="en-US"/>
        </a:p>
      </dgm:t>
    </dgm:pt>
    <dgm:pt modelId="{E7D626F5-ADEF-4B7A-B8B1-DF1716CF6AE5}" type="pres">
      <dgm:prSet presAssocID="{4CEA9820-C98C-490B-9BD7-5558DBF33854}" presName="root" presStyleCnt="0">
        <dgm:presLayoutVars>
          <dgm:dir/>
          <dgm:resizeHandles val="exact"/>
        </dgm:presLayoutVars>
      </dgm:prSet>
      <dgm:spPr/>
    </dgm:pt>
    <dgm:pt modelId="{D88193B2-DE69-4892-886C-140108FD6577}" type="pres">
      <dgm:prSet presAssocID="{4CEA9820-C98C-490B-9BD7-5558DBF33854}" presName="container" presStyleCnt="0">
        <dgm:presLayoutVars>
          <dgm:dir/>
          <dgm:resizeHandles val="exact"/>
        </dgm:presLayoutVars>
      </dgm:prSet>
      <dgm:spPr/>
    </dgm:pt>
    <dgm:pt modelId="{522AA005-E30A-4F24-8F15-FCBE1153D36E}" type="pres">
      <dgm:prSet presAssocID="{D88F16A8-C1CB-4587-8DC2-8A9E4729F00D}" presName="compNode" presStyleCnt="0"/>
      <dgm:spPr/>
    </dgm:pt>
    <dgm:pt modelId="{BE2D7F7E-6CFB-41D8-8563-B5075AA09A0E}" type="pres">
      <dgm:prSet presAssocID="{D88F16A8-C1CB-4587-8DC2-8A9E4729F00D}" presName="iconBgRect" presStyleLbl="bgShp" presStyleIdx="0" presStyleCnt="3"/>
      <dgm:spPr/>
    </dgm:pt>
    <dgm:pt modelId="{4A86D2B5-9E0E-4CC3-A95B-26636B66B34E}" type="pres">
      <dgm:prSet presAssocID="{D88F16A8-C1CB-4587-8DC2-8A9E4729F00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B57322EA-268B-4F2D-9869-B43D57DD77D0}" type="pres">
      <dgm:prSet presAssocID="{D88F16A8-C1CB-4587-8DC2-8A9E4729F00D}" presName="spaceRect" presStyleCnt="0"/>
      <dgm:spPr/>
    </dgm:pt>
    <dgm:pt modelId="{8AD37873-D6D0-47DF-96AF-ED0B12FE2636}" type="pres">
      <dgm:prSet presAssocID="{D88F16A8-C1CB-4587-8DC2-8A9E4729F00D}" presName="textRect" presStyleLbl="revTx" presStyleIdx="0" presStyleCnt="3">
        <dgm:presLayoutVars>
          <dgm:chMax val="1"/>
          <dgm:chPref val="1"/>
        </dgm:presLayoutVars>
      </dgm:prSet>
      <dgm:spPr/>
    </dgm:pt>
    <dgm:pt modelId="{BF6B29E8-349A-406D-A4C6-B0E21DE27CD0}" type="pres">
      <dgm:prSet presAssocID="{0D2D4E32-1085-49E6-B78E-1745CE9C106D}" presName="sibTrans" presStyleLbl="sibTrans2D1" presStyleIdx="0" presStyleCnt="0"/>
      <dgm:spPr/>
    </dgm:pt>
    <dgm:pt modelId="{BDE770AA-DBC1-4088-8FA4-DEB84CDF6342}" type="pres">
      <dgm:prSet presAssocID="{6170331A-DB6D-4F11-A360-31C9033859ED}" presName="compNode" presStyleCnt="0"/>
      <dgm:spPr/>
    </dgm:pt>
    <dgm:pt modelId="{B64D8FED-8E64-4429-95A1-A981023974D0}" type="pres">
      <dgm:prSet presAssocID="{6170331A-DB6D-4F11-A360-31C9033859ED}" presName="iconBgRect" presStyleLbl="bgShp" presStyleIdx="1" presStyleCnt="3"/>
      <dgm:spPr/>
    </dgm:pt>
    <dgm:pt modelId="{D3C42D77-2634-47DA-A881-D40D2FCF088F}" type="pres">
      <dgm:prSet presAssocID="{6170331A-DB6D-4F11-A360-31C9033859E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85A310E0-D91F-4442-A9DD-AD05F7F3BBAB}" type="pres">
      <dgm:prSet presAssocID="{6170331A-DB6D-4F11-A360-31C9033859ED}" presName="spaceRect" presStyleCnt="0"/>
      <dgm:spPr/>
    </dgm:pt>
    <dgm:pt modelId="{95B381F5-F38B-4833-A5C9-2EF219D46F58}" type="pres">
      <dgm:prSet presAssocID="{6170331A-DB6D-4F11-A360-31C9033859ED}" presName="textRect" presStyleLbl="revTx" presStyleIdx="1" presStyleCnt="3">
        <dgm:presLayoutVars>
          <dgm:chMax val="1"/>
          <dgm:chPref val="1"/>
        </dgm:presLayoutVars>
      </dgm:prSet>
      <dgm:spPr/>
    </dgm:pt>
    <dgm:pt modelId="{B4049FF6-216F-43F1-B169-D1187C330B14}" type="pres">
      <dgm:prSet presAssocID="{7B5966C4-D335-4B38-BA36-CA7CE3D28B95}" presName="sibTrans" presStyleLbl="sibTrans2D1" presStyleIdx="0" presStyleCnt="0"/>
      <dgm:spPr/>
    </dgm:pt>
    <dgm:pt modelId="{9F4F8E7A-9724-4CBF-B2B2-F9F047724870}" type="pres">
      <dgm:prSet presAssocID="{F74E2DD9-675E-44E7-8B70-6619ACD811C6}" presName="compNode" presStyleCnt="0"/>
      <dgm:spPr/>
    </dgm:pt>
    <dgm:pt modelId="{F4787A12-82A0-40F5-B0E4-059E9B81082C}" type="pres">
      <dgm:prSet presAssocID="{F74E2DD9-675E-44E7-8B70-6619ACD811C6}" presName="iconBgRect" presStyleLbl="bgShp" presStyleIdx="2" presStyleCnt="3"/>
      <dgm:spPr/>
    </dgm:pt>
    <dgm:pt modelId="{2B6A4AA2-12DF-45CB-8584-718A0D6E9FDF}" type="pres">
      <dgm:prSet presAssocID="{F74E2DD9-675E-44E7-8B70-6619ACD811C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CA2F069D-5055-4C5A-9662-A6CBFE2C2061}" type="pres">
      <dgm:prSet presAssocID="{F74E2DD9-675E-44E7-8B70-6619ACD811C6}" presName="spaceRect" presStyleCnt="0"/>
      <dgm:spPr/>
    </dgm:pt>
    <dgm:pt modelId="{E3C58EC8-AAEE-4AB4-86D7-C1BA85CECA31}" type="pres">
      <dgm:prSet presAssocID="{F74E2DD9-675E-44E7-8B70-6619ACD811C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DD55D0C-1F77-4D1B-A527-C225D1B1A52F}" type="presOf" srcId="{F74E2DD9-675E-44E7-8B70-6619ACD811C6}" destId="{E3C58EC8-AAEE-4AB4-86D7-C1BA85CECA31}" srcOrd="0" destOrd="0" presId="urn:microsoft.com/office/officeart/2018/2/layout/IconCircleList"/>
    <dgm:cxn modelId="{20857911-FF8C-4B33-BC23-01D9847D073F}" srcId="{4CEA9820-C98C-490B-9BD7-5558DBF33854}" destId="{D88F16A8-C1CB-4587-8DC2-8A9E4729F00D}" srcOrd="0" destOrd="0" parTransId="{45E80A45-AF56-4177-A7AF-70469F924B7B}" sibTransId="{0D2D4E32-1085-49E6-B78E-1745CE9C106D}"/>
    <dgm:cxn modelId="{A768B156-5F67-40B1-8EAF-C0C654498D69}" type="presOf" srcId="{4CEA9820-C98C-490B-9BD7-5558DBF33854}" destId="{E7D626F5-ADEF-4B7A-B8B1-DF1716CF6AE5}" srcOrd="0" destOrd="0" presId="urn:microsoft.com/office/officeart/2018/2/layout/IconCircleList"/>
    <dgm:cxn modelId="{6A35DC9B-401A-45BF-A17A-AA8B7C04DA49}" srcId="{4CEA9820-C98C-490B-9BD7-5558DBF33854}" destId="{F74E2DD9-675E-44E7-8B70-6619ACD811C6}" srcOrd="2" destOrd="0" parTransId="{DC08C4CC-166E-48E7-819D-212CED6D7D97}" sibTransId="{508765F5-A401-4A31-81DD-E19D5F107FD4}"/>
    <dgm:cxn modelId="{AA88C69C-8E2D-4460-84BA-1508C3A0DC67}" type="presOf" srcId="{D88F16A8-C1CB-4587-8DC2-8A9E4729F00D}" destId="{8AD37873-D6D0-47DF-96AF-ED0B12FE2636}" srcOrd="0" destOrd="0" presId="urn:microsoft.com/office/officeart/2018/2/layout/IconCircleList"/>
    <dgm:cxn modelId="{F39781A5-CC47-4AE9-8083-8C1B46793DE3}" type="presOf" srcId="{7B5966C4-D335-4B38-BA36-CA7CE3D28B95}" destId="{B4049FF6-216F-43F1-B169-D1187C330B14}" srcOrd="0" destOrd="0" presId="urn:microsoft.com/office/officeart/2018/2/layout/IconCircleList"/>
    <dgm:cxn modelId="{48EEDDC6-4F26-439A-863C-A34FEFC78FF8}" type="presOf" srcId="{6170331A-DB6D-4F11-A360-31C9033859ED}" destId="{95B381F5-F38B-4833-A5C9-2EF219D46F58}" srcOrd="0" destOrd="0" presId="urn:microsoft.com/office/officeart/2018/2/layout/IconCircleList"/>
    <dgm:cxn modelId="{478186C9-E457-4FAA-8E8A-0BC7D4422782}" srcId="{4CEA9820-C98C-490B-9BD7-5558DBF33854}" destId="{6170331A-DB6D-4F11-A360-31C9033859ED}" srcOrd="1" destOrd="0" parTransId="{C70649A2-E2FE-4F4E-BC55-590256C048C2}" sibTransId="{7B5966C4-D335-4B38-BA36-CA7CE3D28B95}"/>
    <dgm:cxn modelId="{6D2694F4-549B-4634-831A-52EA7A3C1F0F}" type="presOf" srcId="{0D2D4E32-1085-49E6-B78E-1745CE9C106D}" destId="{BF6B29E8-349A-406D-A4C6-B0E21DE27CD0}" srcOrd="0" destOrd="0" presId="urn:microsoft.com/office/officeart/2018/2/layout/IconCircleList"/>
    <dgm:cxn modelId="{F6D710CF-30F9-4381-901B-63908F405AF0}" type="presParOf" srcId="{E7D626F5-ADEF-4B7A-B8B1-DF1716CF6AE5}" destId="{D88193B2-DE69-4892-886C-140108FD6577}" srcOrd="0" destOrd="0" presId="urn:microsoft.com/office/officeart/2018/2/layout/IconCircleList"/>
    <dgm:cxn modelId="{5DC73B40-6177-4394-BEB2-13EA073379D7}" type="presParOf" srcId="{D88193B2-DE69-4892-886C-140108FD6577}" destId="{522AA005-E30A-4F24-8F15-FCBE1153D36E}" srcOrd="0" destOrd="0" presId="urn:microsoft.com/office/officeart/2018/2/layout/IconCircleList"/>
    <dgm:cxn modelId="{6F28F8DC-EB77-4D82-B595-AE8EAF979464}" type="presParOf" srcId="{522AA005-E30A-4F24-8F15-FCBE1153D36E}" destId="{BE2D7F7E-6CFB-41D8-8563-B5075AA09A0E}" srcOrd="0" destOrd="0" presId="urn:microsoft.com/office/officeart/2018/2/layout/IconCircleList"/>
    <dgm:cxn modelId="{BC8A16DF-DB9C-4FC7-A789-45F95A0F0FA5}" type="presParOf" srcId="{522AA005-E30A-4F24-8F15-FCBE1153D36E}" destId="{4A86D2B5-9E0E-4CC3-A95B-26636B66B34E}" srcOrd="1" destOrd="0" presId="urn:microsoft.com/office/officeart/2018/2/layout/IconCircleList"/>
    <dgm:cxn modelId="{06F31AE7-7945-4880-BE13-28DCB8E8F527}" type="presParOf" srcId="{522AA005-E30A-4F24-8F15-FCBE1153D36E}" destId="{B57322EA-268B-4F2D-9869-B43D57DD77D0}" srcOrd="2" destOrd="0" presId="urn:microsoft.com/office/officeart/2018/2/layout/IconCircleList"/>
    <dgm:cxn modelId="{22DC6083-69EE-482C-A4B7-8E460A46BC4A}" type="presParOf" srcId="{522AA005-E30A-4F24-8F15-FCBE1153D36E}" destId="{8AD37873-D6D0-47DF-96AF-ED0B12FE2636}" srcOrd="3" destOrd="0" presId="urn:microsoft.com/office/officeart/2018/2/layout/IconCircleList"/>
    <dgm:cxn modelId="{17E3939E-B953-48BE-B5D6-04EC7E1F8FC7}" type="presParOf" srcId="{D88193B2-DE69-4892-886C-140108FD6577}" destId="{BF6B29E8-349A-406D-A4C6-B0E21DE27CD0}" srcOrd="1" destOrd="0" presId="urn:microsoft.com/office/officeart/2018/2/layout/IconCircleList"/>
    <dgm:cxn modelId="{7C7A435D-AD8F-4BC6-BCB7-B883ABF66465}" type="presParOf" srcId="{D88193B2-DE69-4892-886C-140108FD6577}" destId="{BDE770AA-DBC1-4088-8FA4-DEB84CDF6342}" srcOrd="2" destOrd="0" presId="urn:microsoft.com/office/officeart/2018/2/layout/IconCircleList"/>
    <dgm:cxn modelId="{E221AB18-0ED2-4ADE-9127-71E961953359}" type="presParOf" srcId="{BDE770AA-DBC1-4088-8FA4-DEB84CDF6342}" destId="{B64D8FED-8E64-4429-95A1-A981023974D0}" srcOrd="0" destOrd="0" presId="urn:microsoft.com/office/officeart/2018/2/layout/IconCircleList"/>
    <dgm:cxn modelId="{B4E52271-0479-4D03-9BC2-DFC3020DFC12}" type="presParOf" srcId="{BDE770AA-DBC1-4088-8FA4-DEB84CDF6342}" destId="{D3C42D77-2634-47DA-A881-D40D2FCF088F}" srcOrd="1" destOrd="0" presId="urn:microsoft.com/office/officeart/2018/2/layout/IconCircleList"/>
    <dgm:cxn modelId="{236F9026-D5C4-490B-97EF-438CDE38DDC8}" type="presParOf" srcId="{BDE770AA-DBC1-4088-8FA4-DEB84CDF6342}" destId="{85A310E0-D91F-4442-A9DD-AD05F7F3BBAB}" srcOrd="2" destOrd="0" presId="urn:microsoft.com/office/officeart/2018/2/layout/IconCircleList"/>
    <dgm:cxn modelId="{07FC9563-8B13-41E7-81B6-B912847772DA}" type="presParOf" srcId="{BDE770AA-DBC1-4088-8FA4-DEB84CDF6342}" destId="{95B381F5-F38B-4833-A5C9-2EF219D46F58}" srcOrd="3" destOrd="0" presId="urn:microsoft.com/office/officeart/2018/2/layout/IconCircleList"/>
    <dgm:cxn modelId="{2B5826AF-8632-402E-9768-E9D7C45C1F0D}" type="presParOf" srcId="{D88193B2-DE69-4892-886C-140108FD6577}" destId="{B4049FF6-216F-43F1-B169-D1187C330B14}" srcOrd="3" destOrd="0" presId="urn:microsoft.com/office/officeart/2018/2/layout/IconCircleList"/>
    <dgm:cxn modelId="{A559E3C9-6535-49B9-B84C-5DE7FB9D7363}" type="presParOf" srcId="{D88193B2-DE69-4892-886C-140108FD6577}" destId="{9F4F8E7A-9724-4CBF-B2B2-F9F047724870}" srcOrd="4" destOrd="0" presId="urn:microsoft.com/office/officeart/2018/2/layout/IconCircleList"/>
    <dgm:cxn modelId="{2ECE7787-5EC6-4BBB-85C5-B42DFE373731}" type="presParOf" srcId="{9F4F8E7A-9724-4CBF-B2B2-F9F047724870}" destId="{F4787A12-82A0-40F5-B0E4-059E9B81082C}" srcOrd="0" destOrd="0" presId="urn:microsoft.com/office/officeart/2018/2/layout/IconCircleList"/>
    <dgm:cxn modelId="{5E4A7356-07E6-4415-8823-38037746B40A}" type="presParOf" srcId="{9F4F8E7A-9724-4CBF-B2B2-F9F047724870}" destId="{2B6A4AA2-12DF-45CB-8584-718A0D6E9FDF}" srcOrd="1" destOrd="0" presId="urn:microsoft.com/office/officeart/2018/2/layout/IconCircleList"/>
    <dgm:cxn modelId="{938100F6-8D35-4547-AFB2-532A8A20F9C5}" type="presParOf" srcId="{9F4F8E7A-9724-4CBF-B2B2-F9F047724870}" destId="{CA2F069D-5055-4C5A-9662-A6CBFE2C2061}" srcOrd="2" destOrd="0" presId="urn:microsoft.com/office/officeart/2018/2/layout/IconCircleList"/>
    <dgm:cxn modelId="{B6BF8D93-2602-43C5-946F-DC6AA785A919}" type="presParOf" srcId="{9F4F8E7A-9724-4CBF-B2B2-F9F047724870}" destId="{E3C58EC8-AAEE-4AB4-86D7-C1BA85CECA3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2D7F7E-6CFB-41D8-8563-B5075AA09A0E}">
      <dsp:nvSpPr>
        <dsp:cNvPr id="0" name=""/>
        <dsp:cNvSpPr/>
      </dsp:nvSpPr>
      <dsp:spPr>
        <a:xfrm>
          <a:off x="79887" y="1819249"/>
          <a:ext cx="896925" cy="8969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86D2B5-9E0E-4CC3-A95B-26636B66B34E}">
      <dsp:nvSpPr>
        <dsp:cNvPr id="0" name=""/>
        <dsp:cNvSpPr/>
      </dsp:nvSpPr>
      <dsp:spPr>
        <a:xfrm>
          <a:off x="268241" y="2007603"/>
          <a:ext cx="520217" cy="5202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D37873-D6D0-47DF-96AF-ED0B12FE2636}">
      <dsp:nvSpPr>
        <dsp:cNvPr id="0" name=""/>
        <dsp:cNvSpPr/>
      </dsp:nvSpPr>
      <dsp:spPr>
        <a:xfrm>
          <a:off x="1169011" y="1819249"/>
          <a:ext cx="2114182" cy="896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Instagram- I will be aiming to post up to 3-4 times a week of visualisations, processes and designs. I will also upload a story in-between those times because I feel the most successful accounts are updating their page everyday. I think that stories can help advertise your posts when you have a new upload and show your followers what you are up to at the time.</a:t>
          </a:r>
          <a:endParaRPr lang="en-US" sz="1100" kern="1200" dirty="0"/>
        </a:p>
      </dsp:txBody>
      <dsp:txXfrm>
        <a:off x="1169011" y="1819249"/>
        <a:ext cx="2114182" cy="896925"/>
      </dsp:txXfrm>
    </dsp:sp>
    <dsp:sp modelId="{B64D8FED-8E64-4429-95A1-A981023974D0}">
      <dsp:nvSpPr>
        <dsp:cNvPr id="0" name=""/>
        <dsp:cNvSpPr/>
      </dsp:nvSpPr>
      <dsp:spPr>
        <a:xfrm>
          <a:off x="3651574" y="1819249"/>
          <a:ext cx="896925" cy="8969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C42D77-2634-47DA-A881-D40D2FCF088F}">
      <dsp:nvSpPr>
        <dsp:cNvPr id="0" name=""/>
        <dsp:cNvSpPr/>
      </dsp:nvSpPr>
      <dsp:spPr>
        <a:xfrm>
          <a:off x="3839928" y="2007603"/>
          <a:ext cx="520217" cy="5202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B381F5-F38B-4833-A5C9-2EF219D46F58}">
      <dsp:nvSpPr>
        <dsp:cNvPr id="0" name=""/>
        <dsp:cNvSpPr/>
      </dsp:nvSpPr>
      <dsp:spPr>
        <a:xfrm>
          <a:off x="4740698" y="1819249"/>
          <a:ext cx="2114182" cy="896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Linked In- My aim is to check up on my linked in and advertise every week what I’ve been up to and make further connections with potential employers and other designers like myself.</a:t>
          </a:r>
          <a:endParaRPr lang="en-US" sz="1100" kern="1200"/>
        </a:p>
      </dsp:txBody>
      <dsp:txXfrm>
        <a:off x="4740698" y="1819249"/>
        <a:ext cx="2114182" cy="896925"/>
      </dsp:txXfrm>
    </dsp:sp>
    <dsp:sp modelId="{F4787A12-82A0-40F5-B0E4-059E9B81082C}">
      <dsp:nvSpPr>
        <dsp:cNvPr id="0" name=""/>
        <dsp:cNvSpPr/>
      </dsp:nvSpPr>
      <dsp:spPr>
        <a:xfrm>
          <a:off x="7223261" y="1819249"/>
          <a:ext cx="896925" cy="8969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6A4AA2-12DF-45CB-8584-718A0D6E9FDF}">
      <dsp:nvSpPr>
        <dsp:cNvPr id="0" name=""/>
        <dsp:cNvSpPr/>
      </dsp:nvSpPr>
      <dsp:spPr>
        <a:xfrm>
          <a:off x="7411616" y="2007603"/>
          <a:ext cx="520217" cy="5202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58EC8-AAEE-4AB4-86D7-C1BA85CECA31}">
      <dsp:nvSpPr>
        <dsp:cNvPr id="0" name=""/>
        <dsp:cNvSpPr/>
      </dsp:nvSpPr>
      <dsp:spPr>
        <a:xfrm>
          <a:off x="8312386" y="1819249"/>
          <a:ext cx="2114182" cy="896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Wix- In the lead up to my final submission I will be posting my main designs with mood boards, so it looks like a portfolio page and write a blog post once a month on projects ,working from home, life after graduation etc.</a:t>
          </a:r>
          <a:endParaRPr lang="en-US" sz="1100" kern="1200" dirty="0"/>
        </a:p>
      </dsp:txBody>
      <dsp:txXfrm>
        <a:off x="8312386" y="1819249"/>
        <a:ext cx="2114182" cy="8969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5-14T14:33:56.008"/>
    </inkml:context>
    <inkml:brush xml:id="br0">
      <inkml:brushProperty name="width" value="0.1" units="cm"/>
      <inkml:brushProperty name="height" value="0.1" units="cm"/>
      <inkml:brushProperty name="color" value="#00FFCC"/>
      <inkml:brushProperty name="ignorePressure" value="1"/>
    </inkml:brush>
  </inkml:definitions>
  <inkml:trace contextRef="#ctx0" brushRef="#br0">1610 53,'-96'-1,"-6"-1,-1 6,84-3,0 1,0 1,0 1,0 1,1 0,0 1,0 1,1 1,0 1,0 0,-5 5,-86 49,28-17,4-4,51-29,-1 1,2 1,0 1,1 1,-3 4,-10 15,17-17,-1 0,0-2,-22 15,-6 1,-23 22,62-47,-2 0,0-1,0-1,-1 0,-4 2,6-3,-1 0,1 1,0 0,0 1,0 0,-2 4,2-1,0 1,0 1,1 0,-6 11,-35 68,37-64,-2 0,-1 0,-1-2,-1 0,10-15,-8 9,1 0,-6 12,17-23,0 0,0-1,1 1,0 1,0-1,1 0,0 1,-1 8,0 35,2 1,4 31,0 17,-3-88,2-1,-1 1,1-1,1 1,1-1,-1 0,2 0,0 0,0-1,1 0,0 0,4 5,16 20,2-2,31 31,19 24,-56-62,-2 1,0 1,-3 1,7 15,-18-33,0 0,1 0,0 0,7 7,-10-14,0 0,1 0,0-1,0 1,0-1,0-1,1 1,-1-1,1 0,5 3,28 9,-11-5,0 2,-1 1,22 14,-4 2,2-3,1-1,3-1,-21-14,0-1,0-2,1 0,0-3,0 0,15-2,64 10,0-1,-1-5,98-8,-57 0,-106 2,3 1,48-6,-81 4,0-2,1 0,-2 0,1-1,0-1,-1 0,0-1,10-6,-4 1,0 1,1 1,0 0,0 1,17-3,-26 8,1 0,-2-1,1 0,0 0,-1-1,0-1,6-4,-12 7,0 0,0-1,0 1,-1-1,1 0,-1 0,0 0,0-1,-1 1,1-1,-1 0,0 0,0 1,0-1,-1-1,0 1,0 0,0-1,3-21,3-25,2 1,6-14,-7 35,0 5,-1 0,-1-1,-1 0,-2 0,0-11,-3-349,-1 155,0 213,-1 1,0-1,-1 1,-1 0,-5-15,-4-4,-2-1,-2-1,5 14,-1 1,-1 0,0 1,-2 1,-1 0,0 1,-2 1,-11-10,20 20,1-1,0 0,0 0,1-1,1-1,-4-6,-8-19,-6-19,11 24,-1 1,-8-11,-4 2,-24-25,-3-5,41 53,-1 1,0 1,-2 0,-1 0,-39-39,51 48,-1 0,0 0,-1 1,0-1,1 1,-1 1,-1 0,1 0,-1 0,1 1,-1 0,-1 0,-5-1,-1 1,0 1,0 1,-1 0,1 0,-4 2,-84 2,76-3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5-14T14:33:57.473"/>
    </inkml:context>
    <inkml:brush xml:id="br0">
      <inkml:brushProperty name="width" value="0.1" units="cm"/>
      <inkml:brushProperty name="height" value="0.1" units="cm"/>
      <inkml:brushProperty name="color" value="#00FFCC"/>
      <inkml:brushProperty name="ignorePressure" value="1"/>
    </inkml:brush>
  </inkml:definitions>
  <inkml:trace contextRef="#ctx0" brushRef="#br0">0 3237,'16'-8,"-1"-1,-1-1,0-1,0 0,-1-1,5-6,10-9,202-190,49-74,-125 113,-8-6,4-23,-68 85,31-46,116-131,433-385,-465 490,214-200,-403 386,3-2,0 1,1 0,0 0,1 1,-1 1,2 0,-1 1,8-2,-11 3,1-1,-1 0,0 0,-1-1,1 0,-1-1,-1 0,0 0,0-1,6-8,-8 10,9-11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5-14T14:34:09.327"/>
    </inkml:context>
    <inkml:brush xml:id="br0">
      <inkml:brushProperty name="width" value="0.1" units="cm"/>
      <inkml:brushProperty name="height" value="0.1" units="cm"/>
      <inkml:brushProperty name="color" value="#00FFCC"/>
      <inkml:brushProperty name="ignorePressure" value="1"/>
    </inkml:brush>
  </inkml:definitions>
  <inkml:trace contextRef="#ctx0" brushRef="#br0">264 106,'407'0,"-403"0,0 0,1 0,-1 0,1 1,-1 0,0 0,0 0,1 0,-1 1,0 0,0 0,0 0,-1 0,0 0,-1 0,1 0,-1 1,1-1,-1 1,0 0,0-1,-1 1,1 0,-1 0,1 0,-1 0,0 0,0 1,0-1,0 0,0 3,2 27,-1 0,-2 1,-1-1,-2 4,-1 48,4 298,0-1018,0 630,0 0,0 0,0-1,-1 1,0 0,0 0,-1 0,0-3,1 6,0 0,0 0,-1 0,1 1,0-1,-1 1,1-1,-1 1,1-1,-1 1,0 0,1 0,-1 0,0 0,0 0,0 0,0 0,0 1,0-1,0 1,0-1,0 1,-2 0,-25-2,-1 1,1 2,-10 2,-33 1,55-3,0 1,0 1,0 1,1 0,-17 7,15-5,0-1,-1 0,0-1,-12 0,-12-3,-17-2,35-1,1 1,-1 2,0 0,0 2,-19 5,43-8,0 0,1 0,-1 0,0 0,0 0,0 0,0 1,1-1,-1 0,0 1,0-1,0 1,1-1,-1 0,0 1,1 0,-1-1,0 1,1-1,-1 1,13 4,30-2,253-4,-274-1,-1 0,0-2,0-1,0 0,0-1,2-2,36-17,18-12,2-1,-52 25,31-13,-54 24,1 1,0 0,0 0,-1 0,1 0,0 1,0-1,0 1,0 0,0 1,0-1,3 1,-5 0,-1-1,1 1,-1 0,1 0,-1 0,0 0,1 0,-1 0,0 0,0 1,0-1,0 0,0 1,0-1,0 1,0-1,-1 1,1-1,0 1,-1 0,1-1,-1 1,0-1,0 1,0 0,0 0,1 8,0 1,-2-1,0 10,0-9,-6 428,7-301,0-111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193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943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480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90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58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730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678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81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973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485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316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933B7F-5EFF-415E-B40F-76AE93CD3DF6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A3A3E6-6FB5-47A6-8AA0-ADC09366D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931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linkedin.com/in/sophie-williams-5a08381a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53.png"/><Relationship Id="rId7" Type="http://schemas.openxmlformats.org/officeDocument/2006/relationships/image" Target="../media/image55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5" Type="http://schemas.openxmlformats.org/officeDocument/2006/relationships/image" Target="../media/image54.png"/><Relationship Id="rId4" Type="http://schemas.openxmlformats.org/officeDocument/2006/relationships/customXml" Target="../ink/ink1.xml"/><Relationship Id="rId9" Type="http://schemas.openxmlformats.org/officeDocument/2006/relationships/image" Target="../media/image5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Relationship Id="rId9" Type="http://schemas.openxmlformats.org/officeDocument/2006/relationships/image" Target="../media/image74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DBD8-212E-48A9-9509-E2BB6D0C47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Sophie Williams</a:t>
            </a:r>
            <a:br>
              <a:rPr lang="en-US" sz="4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4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1701487</a:t>
            </a:r>
            <a:b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(Professional Promotion ADAD6002)</a:t>
            </a:r>
            <a:br>
              <a:rPr lang="en-US" sz="36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Fashion for textiles</a:t>
            </a:r>
            <a:b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Deadline 15th May 2020  5pm</a:t>
            </a:r>
            <a:b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3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7726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23AB11-6092-4A00-83AA-1CA4BEE1E25C}"/>
              </a:ext>
            </a:extLst>
          </p:cNvPr>
          <p:cNvSpPr txBox="1"/>
          <p:nvPr/>
        </p:nvSpPr>
        <p:spPr>
          <a:xfrm>
            <a:off x="643467" y="321734"/>
            <a:ext cx="6901193" cy="1135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atin typeface="+mj-lt"/>
                <a:ea typeface="+mj-ea"/>
                <a:cs typeface="+mj-cs"/>
              </a:rPr>
              <a:t>Links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12209CB-3E4C-43AE-B507-08269FAE8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4720" y="0"/>
            <a:ext cx="1097280" cy="1097280"/>
            <a:chOff x="11094720" y="0"/>
            <a:chExt cx="1097280" cy="1097280"/>
          </a:xfrm>
        </p:grpSpPr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1094720" y="0"/>
              <a:ext cx="1097280" cy="1097280"/>
            </a:xfrm>
            <a:prstGeom prst="triangle">
              <a:avLst>
                <a:gd name="adj" fmla="val 10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7BCB7912-FEA6-4C89-8E9B-D95EF1564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189552" y="127618"/>
              <a:ext cx="457894" cy="457894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03336A89-FEA4-49E8-9B3B-B97C1BC7C27B}"/>
              </a:ext>
            </a:extLst>
          </p:cNvPr>
          <p:cNvSpPr txBox="1"/>
          <p:nvPr/>
        </p:nvSpPr>
        <p:spPr>
          <a:xfrm>
            <a:off x="643468" y="1782981"/>
            <a:ext cx="6901193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Instagram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@sophiewilliamsdesigns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Wix website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sophiewilliams99.wixsite.com/website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LinkedIn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http://linkedin.com/in/sophie-williams-5a08381a5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Pinterest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sophie1874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13" name="Graphic 12" descr="Laptop">
            <a:extLst>
              <a:ext uri="{FF2B5EF4-FFF2-40B4-BE49-F238E27FC236}">
                <a16:creationId xmlns:a16="http://schemas.microsoft.com/office/drawing/2014/main" id="{BED14063-55F4-4AE8-AAF6-295B21E718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19870" y="713127"/>
            <a:ext cx="2635439" cy="2635439"/>
          </a:xfrm>
          <a:prstGeom prst="rect">
            <a:avLst/>
          </a:prstGeom>
        </p:spPr>
      </p:pic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E030EB-AC44-41D6-9F8E-EF6BE42C03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5358" y="3348566"/>
            <a:ext cx="4686921" cy="1605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9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0">
            <a:extLst>
              <a:ext uri="{FF2B5EF4-FFF2-40B4-BE49-F238E27FC236}">
                <a16:creationId xmlns:a16="http://schemas.microsoft.com/office/drawing/2014/main" id="{C96C8BAF-68F3-4B78-B238-35DF5D865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12">
            <a:extLst>
              <a:ext uri="{FF2B5EF4-FFF2-40B4-BE49-F238E27FC236}">
                <a16:creationId xmlns:a16="http://schemas.microsoft.com/office/drawing/2014/main" id="{4F4CD6D0-5A87-4BA2-A13A-0E40511C3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4774" y="699565"/>
            <a:ext cx="3553132" cy="5156200"/>
            <a:chOff x="7807230" y="2012810"/>
            <a:chExt cx="3251252" cy="3459865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877EAC0-2063-444D-8EE9-72FED2E03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14">
              <a:extLst>
                <a:ext uri="{FF2B5EF4-FFF2-40B4-BE49-F238E27FC236}">
                  <a16:creationId xmlns:a16="http://schemas.microsoft.com/office/drawing/2014/main" id="{2C155BF8-661A-4F4A-B4EC-923105C69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EAA0258-BE69-4F99-BE90-E202DDBDAC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76"/>
          <a:stretch/>
        </p:blipFill>
        <p:spPr>
          <a:xfrm>
            <a:off x="736149" y="872793"/>
            <a:ext cx="3150382" cy="4809744"/>
          </a:xfrm>
          <a:prstGeom prst="rect">
            <a:avLst/>
          </a:prstGeom>
        </p:spPr>
      </p:pic>
      <p:grpSp>
        <p:nvGrpSpPr>
          <p:cNvPr id="26" name="Group 16">
            <a:extLst>
              <a:ext uri="{FF2B5EF4-FFF2-40B4-BE49-F238E27FC236}">
                <a16:creationId xmlns:a16="http://schemas.microsoft.com/office/drawing/2014/main" id="{E9537076-EF48-4F72-9164-FD8260D55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19434" y="699565"/>
            <a:ext cx="3553132" cy="5156200"/>
            <a:chOff x="7807230" y="2012810"/>
            <a:chExt cx="3251252" cy="3459865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89673CB-C48B-4D05-B6E4-B88CD5BAA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31A20-B341-476E-8C04-A26C87E1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7A98D1F-FA56-4BAB-B3BD-CAE9F76F38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36" t="1629" r="10508" b="2074"/>
          <a:stretch/>
        </p:blipFill>
        <p:spPr>
          <a:xfrm>
            <a:off x="4572044" y="872793"/>
            <a:ext cx="3040121" cy="4809744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6EFC3492-86BD-4D75-B5B4-C2DBFE0BD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4093" y="699565"/>
            <a:ext cx="3553132" cy="5156200"/>
            <a:chOff x="7807230" y="2012810"/>
            <a:chExt cx="3251252" cy="3459865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72E5074-2516-4705-BFF1-F508394A0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2259E4C-F24C-4180-AEC3-76255D535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icture containing cat&#10;&#10;Description automatically generated">
            <a:extLst>
              <a:ext uri="{FF2B5EF4-FFF2-40B4-BE49-F238E27FC236}">
                <a16:creationId xmlns:a16="http://schemas.microsoft.com/office/drawing/2014/main" id="{0EA5F055-F728-4D8C-952E-9170119A92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87" y="1137969"/>
            <a:ext cx="3209544" cy="42793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434A4E-3F5E-4FEC-9337-4F17C7E384B9}"/>
              </a:ext>
            </a:extLst>
          </p:cNvPr>
          <p:cNvSpPr txBox="1"/>
          <p:nvPr/>
        </p:nvSpPr>
        <p:spPr>
          <a:xfrm>
            <a:off x="534774" y="310256"/>
            <a:ext cx="38987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Brand/identity research </a:t>
            </a:r>
          </a:p>
        </p:txBody>
      </p:sp>
    </p:spTree>
    <p:extLst>
      <p:ext uri="{BB962C8B-B14F-4D97-AF65-F5344CB8AC3E}">
        <p14:creationId xmlns:p14="http://schemas.microsoft.com/office/powerpoint/2010/main" val="518230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78A2F6-9F67-4BB6-9344-ABC1268AF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675" y="643466"/>
            <a:ext cx="4178299" cy="5571066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84083902-469D-4CB7-9D33-190A21E5BE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074" t="68270"/>
          <a:stretch/>
        </p:blipFill>
        <p:spPr>
          <a:xfrm>
            <a:off x="6464900" y="1512147"/>
            <a:ext cx="4900752" cy="3833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16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7BC0337-B3D6-41FF-BC3E-6085492CDC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11BDC2-E3B8-4185-816A-546465429DAC}"/>
              </a:ext>
            </a:extLst>
          </p:cNvPr>
          <p:cNvSpPr txBox="1"/>
          <p:nvPr/>
        </p:nvSpPr>
        <p:spPr>
          <a:xfrm>
            <a:off x="193040" y="3677920"/>
            <a:ext cx="2752354" cy="2709275"/>
          </a:xfrm>
          <a:prstGeom prst="ellipse">
            <a:avLst/>
          </a:prstGeom>
          <a:solidFill>
            <a:srgbClr val="FFFFFF"/>
          </a:solidFill>
          <a:ln w="174625" cmpd="thinThick">
            <a:solidFill>
              <a:srgbClr val="FFFFFF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Initial logo idea</a:t>
            </a:r>
          </a:p>
        </p:txBody>
      </p:sp>
    </p:spTree>
    <p:extLst>
      <p:ext uri="{BB962C8B-B14F-4D97-AF65-F5344CB8AC3E}">
        <p14:creationId xmlns:p14="http://schemas.microsoft.com/office/powerpoint/2010/main" val="3383375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BACDC3-FE45-4F69-8FDA-7F16AE9DC9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72" b="4100"/>
          <a:stretch/>
        </p:blipFill>
        <p:spPr>
          <a:xfrm>
            <a:off x="2762628" y="142240"/>
            <a:ext cx="7249708" cy="66344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79FD75-9209-412D-A0C2-6A92820FAA64}"/>
              </a:ext>
            </a:extLst>
          </p:cNvPr>
          <p:cNvSpPr txBox="1"/>
          <p:nvPr/>
        </p:nvSpPr>
        <p:spPr>
          <a:xfrm>
            <a:off x="657342" y="142240"/>
            <a:ext cx="1869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Fonts</a:t>
            </a:r>
          </a:p>
        </p:txBody>
      </p:sp>
    </p:spTree>
    <p:extLst>
      <p:ext uri="{BB962C8B-B14F-4D97-AF65-F5344CB8AC3E}">
        <p14:creationId xmlns:p14="http://schemas.microsoft.com/office/powerpoint/2010/main" val="236299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5E6E4-D136-4BA6-8E1A-FC1FD543F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Colour ideas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49460A-603D-462C-82FF-48A32DEB8D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7316" y="2224261"/>
            <a:ext cx="6780700" cy="24071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06B059-CE7E-4025-9E22-3BC3AC837037}"/>
              </a:ext>
            </a:extLst>
          </p:cNvPr>
          <p:cNvSpPr txBox="1"/>
          <p:nvPr/>
        </p:nvSpPr>
        <p:spPr>
          <a:xfrm>
            <a:off x="9352625" y="4987668"/>
            <a:ext cx="24946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These bright colours are what I am always drawn to in my work so I wanted to play with these to find my identity.</a:t>
            </a:r>
          </a:p>
        </p:txBody>
      </p:sp>
    </p:spTree>
    <p:extLst>
      <p:ext uri="{BB962C8B-B14F-4D97-AF65-F5344CB8AC3E}">
        <p14:creationId xmlns:p14="http://schemas.microsoft.com/office/powerpoint/2010/main" val="2788769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061F413-086D-424B-829F-A456B4CAF4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79" r="7453" b="6153"/>
          <a:stretch/>
        </p:blipFill>
        <p:spPr>
          <a:xfrm>
            <a:off x="1563284" y="0"/>
            <a:ext cx="4657344" cy="6874884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02D44074-0B69-4F0C-A7B3-5645CE40D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E3F635-9C73-4CDA-B645-3E3165F95AE2}"/>
              </a:ext>
            </a:extLst>
          </p:cNvPr>
          <p:cNvSpPr txBox="1"/>
          <p:nvPr/>
        </p:nvSpPr>
        <p:spPr>
          <a:xfrm>
            <a:off x="8153399" y="640081"/>
            <a:ext cx="3395133" cy="55744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Logo idea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F4DDD-78FC-400F-8A37-1BE0C28E84C4}"/>
              </a:ext>
            </a:extLst>
          </p:cNvPr>
          <p:cNvSpPr txBox="1"/>
          <p:nvPr/>
        </p:nvSpPr>
        <p:spPr>
          <a:xfrm>
            <a:off x="111760" y="4226560"/>
            <a:ext cx="1451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Add design identity for example,</a:t>
            </a:r>
          </a:p>
          <a:p>
            <a:r>
              <a:rPr lang="en-GB" sz="1200" dirty="0"/>
              <a:t>Surface pattern designer </a:t>
            </a:r>
          </a:p>
        </p:txBody>
      </p:sp>
    </p:spTree>
    <p:extLst>
      <p:ext uri="{BB962C8B-B14F-4D97-AF65-F5344CB8AC3E}">
        <p14:creationId xmlns:p14="http://schemas.microsoft.com/office/powerpoint/2010/main" val="2379124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AE61CB69-D42F-4C97-AEF0-DABC47A4CB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24" t="1135" r="26311" b="51945"/>
          <a:stretch/>
        </p:blipFill>
        <p:spPr>
          <a:xfrm>
            <a:off x="3299098" y="497977"/>
            <a:ext cx="5254593" cy="58620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21DDF76-5CAF-4CED-B05D-D685FFBAA228}"/>
              </a:ext>
            </a:extLst>
          </p:cNvPr>
          <p:cNvSpPr txBox="1"/>
          <p:nvPr/>
        </p:nvSpPr>
        <p:spPr>
          <a:xfrm>
            <a:off x="8919451" y="3054439"/>
            <a:ext cx="239595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Final Logo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F01431-F584-4124-A455-96B6342A2D0C}"/>
              </a:ext>
            </a:extLst>
          </p:cNvPr>
          <p:cNvSpPr txBox="1"/>
          <p:nvPr/>
        </p:nvSpPr>
        <p:spPr>
          <a:xfrm>
            <a:off x="346230" y="4394382"/>
            <a:ext cx="19797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 wanted to make a clean simple design for my final logo so that it is easy to rad and I feel these colours complimented each other and expresses me well enough through the font and colours as a designer. </a:t>
            </a:r>
          </a:p>
        </p:txBody>
      </p:sp>
    </p:spTree>
    <p:extLst>
      <p:ext uri="{BB962C8B-B14F-4D97-AF65-F5344CB8AC3E}">
        <p14:creationId xmlns:p14="http://schemas.microsoft.com/office/powerpoint/2010/main" val="4194716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5B1D5C-0827-4AF0-8186-11FC5A8B8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6F5AD-DF2C-4460-8EA0-57232EF75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Designer profile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97AE1A-F54B-403E-9E75-6F448B364C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140"/>
          <a:stretch/>
        </p:blipFill>
        <p:spPr>
          <a:xfrm>
            <a:off x="545238" y="858525"/>
            <a:ext cx="7608304" cy="5211906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5255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DBDF5E3-4906-40CC-B929-F315BD058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5B9823A-85C3-4837-8700-3D94F9B36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7235" y="0"/>
            <a:ext cx="789032" cy="6865831"/>
          </a:xfrm>
          <a:custGeom>
            <a:avLst/>
            <a:gdLst>
              <a:gd name="connsiteX0" fmla="*/ 2648 w 789032"/>
              <a:gd name="connsiteY0" fmla="*/ 0 h 6865831"/>
              <a:gd name="connsiteX1" fmla="*/ 789032 w 789032"/>
              <a:gd name="connsiteY1" fmla="*/ 0 h 6865831"/>
              <a:gd name="connsiteX2" fmla="*/ 789032 w 789032"/>
              <a:gd name="connsiteY2" fmla="*/ 1621639 h 6865831"/>
              <a:gd name="connsiteX3" fmla="*/ 789032 w 789032"/>
              <a:gd name="connsiteY3" fmla="*/ 1900580 h 6865831"/>
              <a:gd name="connsiteX4" fmla="*/ 789032 w 789032"/>
              <a:gd name="connsiteY4" fmla="*/ 6865831 h 6865831"/>
              <a:gd name="connsiteX5" fmla="*/ 0 w 789032"/>
              <a:gd name="connsiteY5" fmla="*/ 6399058 h 6865831"/>
              <a:gd name="connsiteX6" fmla="*/ 0 w 789032"/>
              <a:gd name="connsiteY6" fmla="*/ 1154866 h 6865831"/>
              <a:gd name="connsiteX7" fmla="*/ 2648 w 789032"/>
              <a:gd name="connsiteY7" fmla="*/ 1156433 h 6865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9032" h="6865831">
                <a:moveTo>
                  <a:pt x="2648" y="0"/>
                </a:moveTo>
                <a:lnTo>
                  <a:pt x="789032" y="0"/>
                </a:lnTo>
                <a:lnTo>
                  <a:pt x="789032" y="1621639"/>
                </a:lnTo>
                <a:lnTo>
                  <a:pt x="789032" y="1900580"/>
                </a:lnTo>
                <a:lnTo>
                  <a:pt x="789032" y="6865831"/>
                </a:lnTo>
                <a:lnTo>
                  <a:pt x="0" y="6399058"/>
                </a:lnTo>
                <a:lnTo>
                  <a:pt x="0" y="1154866"/>
                </a:lnTo>
                <a:lnTo>
                  <a:pt x="2648" y="115643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 7">
            <a:extLst>
              <a:ext uri="{FF2B5EF4-FFF2-40B4-BE49-F238E27FC236}">
                <a16:creationId xmlns:a16="http://schemas.microsoft.com/office/drawing/2014/main" id="{10A70E06-9734-4904-B829-95BCC0199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17236" y="887217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B9E095-93FF-4FF3-8399-098627973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498749" cy="6150193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4008EC-1A1E-4CC9-A3D1-B34B4A49C4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97" r="2807"/>
          <a:stretch/>
        </p:blipFill>
        <p:spPr>
          <a:xfrm>
            <a:off x="32563" y="879387"/>
            <a:ext cx="3707338" cy="48673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79D2C5-2583-4D8A-BAE6-A56AA6DD96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508" y="879386"/>
            <a:ext cx="3644631" cy="4859508"/>
          </a:xfrm>
          <a:prstGeom prst="rect">
            <a:avLst/>
          </a:prstGeom>
        </p:spPr>
      </p:pic>
      <p:sp>
        <p:nvSpPr>
          <p:cNvPr id="20" name="Rectangle 8">
            <a:extLst>
              <a:ext uri="{FF2B5EF4-FFF2-40B4-BE49-F238E27FC236}">
                <a16:creationId xmlns:a16="http://schemas.microsoft.com/office/drawing/2014/main" id="{DB1BADEA-DDC5-4DCC-B8EC-AA06BC73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04744" y="0"/>
            <a:ext cx="43842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9BCF24-1B46-412B-A226-E0B5EB937A1E}"/>
              </a:ext>
            </a:extLst>
          </p:cNvPr>
          <p:cNvSpPr txBox="1"/>
          <p:nvPr/>
        </p:nvSpPr>
        <p:spPr>
          <a:xfrm>
            <a:off x="8129872" y="1062401"/>
            <a:ext cx="3262028" cy="27338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CV mind mapping </a:t>
            </a:r>
          </a:p>
        </p:txBody>
      </p:sp>
    </p:spTree>
    <p:extLst>
      <p:ext uri="{BB962C8B-B14F-4D97-AF65-F5344CB8AC3E}">
        <p14:creationId xmlns:p14="http://schemas.microsoft.com/office/powerpoint/2010/main" val="33066370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4">
            <a:extLst>
              <a:ext uri="{FF2B5EF4-FFF2-40B4-BE49-F238E27FC236}">
                <a16:creationId xmlns:a16="http://schemas.microsoft.com/office/drawing/2014/main" id="{8C2832B0-D577-4EA0-820F-695EE1E9D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 5">
            <a:extLst>
              <a:ext uri="{FF2B5EF4-FFF2-40B4-BE49-F238E27FC236}">
                <a16:creationId xmlns:a16="http://schemas.microsoft.com/office/drawing/2014/main" id="{FA57A853-2E0C-42F0-85F3-C0B501A9C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84269" y="1756600"/>
            <a:ext cx="1080325" cy="4736395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Freeform 6">
            <a:extLst>
              <a:ext uri="{FF2B5EF4-FFF2-40B4-BE49-F238E27FC236}">
                <a16:creationId xmlns:a16="http://schemas.microsoft.com/office/drawing/2014/main" id="{F2E9C3F6-DA5B-4DBC-9A74-B8E0CB075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76839" y="1357766"/>
            <a:ext cx="687754" cy="430312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7">
            <a:extLst>
              <a:ext uri="{FF2B5EF4-FFF2-40B4-BE49-F238E27FC236}">
                <a16:creationId xmlns:a16="http://schemas.microsoft.com/office/drawing/2014/main" id="{1A166365-F18F-415C-B28F-D46003176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78850" y="1135060"/>
            <a:ext cx="409371" cy="416921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Rectangle 8">
            <a:extLst>
              <a:ext uri="{FF2B5EF4-FFF2-40B4-BE49-F238E27FC236}">
                <a16:creationId xmlns:a16="http://schemas.microsoft.com/office/drawing/2014/main" id="{B2CDDFB2-5255-4B15-A6A1-CF9145882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24043"/>
            <a:ext cx="5288862" cy="397812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20521-6500-435D-B627-9E3C9CFB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42" y="1357766"/>
            <a:ext cx="4322204" cy="34333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CV layout ideas..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20A007-463B-4F83-9BFA-B36C67B948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500" t="39556" r="21667" b="15704"/>
          <a:stretch/>
        </p:blipFill>
        <p:spPr>
          <a:xfrm>
            <a:off x="5768375" y="222761"/>
            <a:ext cx="2017311" cy="26957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6C4BE38-6CF9-4EB9-815B-487D56E50F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334" t="34370" r="58000" b="6814"/>
          <a:stretch/>
        </p:blipFill>
        <p:spPr>
          <a:xfrm>
            <a:off x="9749350" y="1678516"/>
            <a:ext cx="2273142" cy="27183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A84EAE3-BA16-478E-9357-095895276B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750" t="36207" r="57500" b="4148"/>
          <a:stretch/>
        </p:blipFill>
        <p:spPr>
          <a:xfrm>
            <a:off x="7776433" y="825882"/>
            <a:ext cx="2078579" cy="27082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4EE96F5-C3B3-4693-90B6-26ABAC2197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9582" t="41926" r="2641" b="16740"/>
          <a:stretch/>
        </p:blipFill>
        <p:spPr>
          <a:xfrm>
            <a:off x="6475951" y="2979503"/>
            <a:ext cx="2167480" cy="28346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D6EC080-4BF2-4B61-8E97-C4B4AF9BD615}"/>
              </a:ext>
            </a:extLst>
          </p:cNvPr>
          <p:cNvSpPr txBox="1"/>
          <p:nvPr/>
        </p:nvSpPr>
        <p:spPr>
          <a:xfrm>
            <a:off x="3282326" y="185803"/>
            <a:ext cx="2486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like the idea of adding an image so the employer gets an idea of you.</a:t>
            </a:r>
          </a:p>
        </p:txBody>
      </p:sp>
      <p:cxnSp>
        <p:nvCxnSpPr>
          <p:cNvPr id="24" name="Connector: Curved 23">
            <a:extLst>
              <a:ext uri="{FF2B5EF4-FFF2-40B4-BE49-F238E27FC236}">
                <a16:creationId xmlns:a16="http://schemas.microsoft.com/office/drawing/2014/main" id="{67BF559D-3A9B-4D09-85E6-8AFF8461429E}"/>
              </a:ext>
            </a:extLst>
          </p:cNvPr>
          <p:cNvCxnSpPr/>
          <p:nvPr/>
        </p:nvCxnSpPr>
        <p:spPr>
          <a:xfrm>
            <a:off x="5220716" y="647468"/>
            <a:ext cx="468884" cy="178414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792F2F37-2A8F-4470-8D23-F756F3C92740}"/>
              </a:ext>
            </a:extLst>
          </p:cNvPr>
          <p:cNvSpPr txBox="1"/>
          <p:nvPr/>
        </p:nvSpPr>
        <p:spPr>
          <a:xfrm>
            <a:off x="8931961" y="4964419"/>
            <a:ext cx="2167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Using colour to separate into sections works well and the use of colour lined as dividers is something a lot of these CV’s have used.  </a:t>
            </a:r>
          </a:p>
        </p:txBody>
      </p:sp>
      <p:cxnSp>
        <p:nvCxnSpPr>
          <p:cNvPr id="32" name="Connector: Elbow 31">
            <a:extLst>
              <a:ext uri="{FF2B5EF4-FFF2-40B4-BE49-F238E27FC236}">
                <a16:creationId xmlns:a16="http://schemas.microsoft.com/office/drawing/2014/main" id="{E010BC56-BCBE-47A2-9138-160F65AA0611}"/>
              </a:ext>
            </a:extLst>
          </p:cNvPr>
          <p:cNvCxnSpPr/>
          <p:nvPr/>
        </p:nvCxnSpPr>
        <p:spPr>
          <a:xfrm rot="5400000" flipH="1" flipV="1">
            <a:off x="10649038" y="4717443"/>
            <a:ext cx="621604" cy="147839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33486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F7DBE469-CDCB-4905-9E6A-6E4C90DFBC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266" y="0"/>
            <a:ext cx="4886324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21CF8C1-62F6-43AA-BBA9-49027003FFD8}"/>
              </a:ext>
            </a:extLst>
          </p:cNvPr>
          <p:cNvSpPr txBox="1"/>
          <p:nvPr/>
        </p:nvSpPr>
        <p:spPr>
          <a:xfrm>
            <a:off x="1319514" y="183654"/>
            <a:ext cx="1527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CV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8532F4-5148-41F8-ADDD-6E0E18067827}"/>
              </a:ext>
            </a:extLst>
          </p:cNvPr>
          <p:cNvSpPr txBox="1"/>
          <p:nvPr/>
        </p:nvSpPr>
        <p:spPr>
          <a:xfrm>
            <a:off x="8879590" y="3198167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Added dividers and key titles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D81339-DD19-4B2D-9029-581FDC2E7CC6}"/>
              </a:ext>
            </a:extLst>
          </p:cNvPr>
          <p:cNvSpPr txBox="1"/>
          <p:nvPr/>
        </p:nvSpPr>
        <p:spPr>
          <a:xfrm>
            <a:off x="2438400" y="1442720"/>
            <a:ext cx="1737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Keeping my colour palette the same and adding my logo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79A24E-E62E-4AEC-AE1B-ED723856A535}"/>
              </a:ext>
            </a:extLst>
          </p:cNvPr>
          <p:cNvSpPr txBox="1"/>
          <p:nvPr/>
        </p:nvSpPr>
        <p:spPr>
          <a:xfrm>
            <a:off x="9111084" y="6042074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Contacts are my most frequently used social media’s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909B3FA-BDD3-4371-B121-BFCF86B7F705}"/>
              </a:ext>
            </a:extLst>
          </p:cNvPr>
          <p:cNvCxnSpPr/>
          <p:nvPr/>
        </p:nvCxnSpPr>
        <p:spPr>
          <a:xfrm flipV="1">
            <a:off x="3018408" y="1038687"/>
            <a:ext cx="974858" cy="4040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3F67601-BF54-4995-8ABD-1175C80CC883}"/>
              </a:ext>
            </a:extLst>
          </p:cNvPr>
          <p:cNvCxnSpPr/>
          <p:nvPr/>
        </p:nvCxnSpPr>
        <p:spPr>
          <a:xfrm flipH="1" flipV="1">
            <a:off x="8726750" y="2089051"/>
            <a:ext cx="568170" cy="11091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158E3BA-8580-420E-BEEE-79B0B9288C8B}"/>
              </a:ext>
            </a:extLst>
          </p:cNvPr>
          <p:cNvCxnSpPr/>
          <p:nvPr/>
        </p:nvCxnSpPr>
        <p:spPr>
          <a:xfrm flipH="1">
            <a:off x="8879590" y="6223247"/>
            <a:ext cx="23149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31629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8AC363-B396-4AED-BDF7-04D09C1F6E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583" t="16740" r="48167" b="6518"/>
          <a:stretch/>
        </p:blipFill>
        <p:spPr>
          <a:xfrm>
            <a:off x="4341067" y="493619"/>
            <a:ext cx="3688080" cy="52628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C08BFA-2EB4-4E60-9AEE-034514DB9A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3" y="493619"/>
            <a:ext cx="3792040" cy="53644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582A84-87C0-4C54-8E82-943CD5C4739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667" t="16148" r="49417" b="12889"/>
          <a:stretch/>
        </p:blipFill>
        <p:spPr>
          <a:xfrm>
            <a:off x="8171561" y="442819"/>
            <a:ext cx="3751776" cy="53644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F5CC5C-7883-4C6C-ADE3-44C875008696}"/>
              </a:ext>
            </a:extLst>
          </p:cNvPr>
          <p:cNvSpPr txBox="1"/>
          <p:nvPr/>
        </p:nvSpPr>
        <p:spPr>
          <a:xfrm>
            <a:off x="485038" y="124287"/>
            <a:ext cx="2814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Letter design developments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2FCBB9-EE86-4C65-814F-26A1E6DB6268}"/>
              </a:ext>
            </a:extLst>
          </p:cNvPr>
          <p:cNvSpPr txBox="1"/>
          <p:nvPr/>
        </p:nvSpPr>
        <p:spPr>
          <a:xfrm>
            <a:off x="569268" y="5904265"/>
            <a:ext cx="301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Exploring borders and motifs ,I found the green quite over powering tested with the blue.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F5F50E-1CAA-4118-89A4-60A427C9EF00}"/>
              </a:ext>
            </a:extLst>
          </p:cNvPr>
          <p:cNvSpPr txBox="1"/>
          <p:nvPr/>
        </p:nvSpPr>
        <p:spPr>
          <a:xfrm>
            <a:off x="8171561" y="5904265"/>
            <a:ext cx="30853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As lazy oaf is quite a bold, colourful and fun brand I wanted to portray that In my letter. </a:t>
            </a:r>
          </a:p>
        </p:txBody>
      </p:sp>
    </p:spTree>
    <p:extLst>
      <p:ext uri="{BB962C8B-B14F-4D97-AF65-F5344CB8AC3E}">
        <p14:creationId xmlns:p14="http://schemas.microsoft.com/office/powerpoint/2010/main" val="1479111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1759CD6-8D9E-4966-AD70-E7C2794811CF}"/>
              </a:ext>
            </a:extLst>
          </p:cNvPr>
          <p:cNvSpPr txBox="1"/>
          <p:nvPr/>
        </p:nvSpPr>
        <p:spPr>
          <a:xfrm>
            <a:off x="393539" y="416689"/>
            <a:ext cx="28010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Final letter to employer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A8EC8D-A83A-4F14-A6C5-60AFF0506608}"/>
              </a:ext>
            </a:extLst>
          </p:cNvPr>
          <p:cNvSpPr txBox="1"/>
          <p:nvPr/>
        </p:nvSpPr>
        <p:spPr>
          <a:xfrm>
            <a:off x="8560895" y="5704073"/>
            <a:ext cx="22169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Added some of my own fashion motifs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7A38BA0-B19B-4853-B89A-852FFE79373D}"/>
              </a:ext>
            </a:extLst>
          </p:cNvPr>
          <p:cNvCxnSpPr/>
          <p:nvPr/>
        </p:nvCxnSpPr>
        <p:spPr>
          <a:xfrm flipH="1" flipV="1">
            <a:off x="8560895" y="5471160"/>
            <a:ext cx="629729" cy="2329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296F9B7-30E0-4878-BF55-C2CA74F88800}"/>
              </a:ext>
            </a:extLst>
          </p:cNvPr>
          <p:cNvSpPr txBox="1"/>
          <p:nvPr/>
        </p:nvSpPr>
        <p:spPr>
          <a:xfrm>
            <a:off x="1815650" y="1544130"/>
            <a:ext cx="1699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Logo and sectioned areas like the CV to make the layout easier for the viewer</a:t>
            </a:r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81D4A5-8AD9-4062-BCFB-672BCB4F88D4}"/>
              </a:ext>
            </a:extLst>
          </p:cNvPr>
          <p:cNvCxnSpPr>
            <a:cxnSpLocks/>
          </p:cNvCxnSpPr>
          <p:nvPr/>
        </p:nvCxnSpPr>
        <p:spPr>
          <a:xfrm flipV="1">
            <a:off x="3183093" y="1276712"/>
            <a:ext cx="626889" cy="517583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BAF62825-E769-4E52-8045-F214AD415B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4933" y="103344"/>
            <a:ext cx="4682134" cy="6651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456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DCF72F19-1473-448C-AA14-0CB8AA374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60EDA-8391-4D8A-819D-D50751066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09" y="679731"/>
            <a:ext cx="4171994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Portfolio ideas </a:t>
            </a:r>
          </a:p>
        </p:txBody>
      </p:sp>
      <p:grpSp>
        <p:nvGrpSpPr>
          <p:cNvPr id="17" name="Group 10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12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7190720-A402-40AD-897C-9F453811B1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4680"/>
          <a:stretch/>
        </p:blipFill>
        <p:spPr>
          <a:xfrm>
            <a:off x="5640572" y="557360"/>
            <a:ext cx="5608830" cy="5632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3396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4588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8B01EA-32D6-443C-9415-3F7009502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0797" y="1122363"/>
            <a:ext cx="3084758" cy="290288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card research 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9A19A3F5-314C-46CC-8695-7C6BFCACF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41664" y="73152"/>
            <a:ext cx="1178966" cy="232963"/>
            <a:chOff x="7763256" y="73152"/>
            <a:chExt cx="1178966" cy="232963"/>
          </a:xfrm>
        </p:grpSpPr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278F674D-D76D-4798-B032-C8B53BB24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93C95A67-CFD6-49FD-BAAA-A697C0CD3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4">
              <a:extLst>
                <a:ext uri="{FF2B5EF4-FFF2-40B4-BE49-F238E27FC236}">
                  <a16:creationId xmlns:a16="http://schemas.microsoft.com/office/drawing/2014/main" id="{182CC514-9A22-43DC-9B8B-274A1BA4F3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6">
              <a:extLst>
                <a:ext uri="{FF2B5EF4-FFF2-40B4-BE49-F238E27FC236}">
                  <a16:creationId xmlns:a16="http://schemas.microsoft.com/office/drawing/2014/main" id="{C5736E08-B988-4CC3-A244-9E5F806B4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B2938EAC-3109-4B44-9E80-A9A7D99F1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E10B9525-3F05-4446-8486-E44910EE6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4">
              <a:extLst>
                <a:ext uri="{FF2B5EF4-FFF2-40B4-BE49-F238E27FC236}">
                  <a16:creationId xmlns:a16="http://schemas.microsoft.com/office/drawing/2014/main" id="{F93E511D-E6DC-4D13-976A-0110E165A5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6">
              <a:extLst>
                <a:ext uri="{FF2B5EF4-FFF2-40B4-BE49-F238E27FC236}">
                  <a16:creationId xmlns:a16="http://schemas.microsoft.com/office/drawing/2014/main" id="{85684F25-E83E-4E6D-AD9A-B9BDDB0E7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4">
              <a:extLst>
                <a:ext uri="{FF2B5EF4-FFF2-40B4-BE49-F238E27FC236}">
                  <a16:creationId xmlns:a16="http://schemas.microsoft.com/office/drawing/2014/main" id="{118B2579-8426-416F-8744-D7EB91511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6">
              <a:extLst>
                <a:ext uri="{FF2B5EF4-FFF2-40B4-BE49-F238E27FC236}">
                  <a16:creationId xmlns:a16="http://schemas.microsoft.com/office/drawing/2014/main" id="{5B4CB9E6-5FA1-4665-888E-BEBD41CC8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4">
              <a:extLst>
                <a:ext uri="{FF2B5EF4-FFF2-40B4-BE49-F238E27FC236}">
                  <a16:creationId xmlns:a16="http://schemas.microsoft.com/office/drawing/2014/main" id="{5095E589-7E16-4865-B076-8C04BA65A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6">
              <a:extLst>
                <a:ext uri="{FF2B5EF4-FFF2-40B4-BE49-F238E27FC236}">
                  <a16:creationId xmlns:a16="http://schemas.microsoft.com/office/drawing/2014/main" id="{6D0546CB-725B-4586-BEDD-A8E1DA496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64">
              <a:extLst>
                <a:ext uri="{FF2B5EF4-FFF2-40B4-BE49-F238E27FC236}">
                  <a16:creationId xmlns:a16="http://schemas.microsoft.com/office/drawing/2014/main" id="{AB5EE017-5E43-4AB4-BF17-C2150694C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66">
              <a:extLst>
                <a:ext uri="{FF2B5EF4-FFF2-40B4-BE49-F238E27FC236}">
                  <a16:creationId xmlns:a16="http://schemas.microsoft.com/office/drawing/2014/main" id="{456BFE42-FE3E-4763-A6E8-BC9C34C10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64">
              <a:extLst>
                <a:ext uri="{FF2B5EF4-FFF2-40B4-BE49-F238E27FC236}">
                  <a16:creationId xmlns:a16="http://schemas.microsoft.com/office/drawing/2014/main" id="{A395DBA0-7465-4857-B1C8-CB25971B0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66">
              <a:extLst>
                <a:ext uri="{FF2B5EF4-FFF2-40B4-BE49-F238E27FC236}">
                  <a16:creationId xmlns:a16="http://schemas.microsoft.com/office/drawing/2014/main" id="{BC8EB897-B7B1-4BAD-AB7C-A40DE6F4B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64">
              <a:extLst>
                <a:ext uri="{FF2B5EF4-FFF2-40B4-BE49-F238E27FC236}">
                  <a16:creationId xmlns:a16="http://schemas.microsoft.com/office/drawing/2014/main" id="{4664B19C-7F4F-4092-ADCA-581CE08E1A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66">
              <a:extLst>
                <a:ext uri="{FF2B5EF4-FFF2-40B4-BE49-F238E27FC236}">
                  <a16:creationId xmlns:a16="http://schemas.microsoft.com/office/drawing/2014/main" id="{1841D5A7-F7A1-4A43-834B-F6DF2B0E2F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64">
              <a:extLst>
                <a:ext uri="{FF2B5EF4-FFF2-40B4-BE49-F238E27FC236}">
                  <a16:creationId xmlns:a16="http://schemas.microsoft.com/office/drawing/2014/main" id="{07387B72-31EA-4F4A-8CAD-2132C3335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66">
              <a:extLst>
                <a:ext uri="{FF2B5EF4-FFF2-40B4-BE49-F238E27FC236}">
                  <a16:creationId xmlns:a16="http://schemas.microsoft.com/office/drawing/2014/main" id="{99841BC6-D90A-4F47-B7B0-21B4DEA249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picture containing food&#10;&#10;Description automatically generated">
            <a:extLst>
              <a:ext uri="{FF2B5EF4-FFF2-40B4-BE49-F238E27FC236}">
                <a16:creationId xmlns:a16="http://schemas.microsoft.com/office/drawing/2014/main" id="{58344E18-6FF0-4780-8A95-F31108E113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84" r="-3" b="-3"/>
          <a:stretch/>
        </p:blipFill>
        <p:spPr>
          <a:xfrm>
            <a:off x="224949" y="576072"/>
            <a:ext cx="3919228" cy="55229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6183447-2CB7-483B-8E41-2D4376B948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295" b="-3"/>
          <a:stretch/>
        </p:blipFill>
        <p:spPr>
          <a:xfrm>
            <a:off x="4346544" y="576072"/>
            <a:ext cx="3922776" cy="5522976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C80508-6226-426C-BEAF-2AE3167E6110}"/>
              </a:ext>
            </a:extLst>
          </p:cNvPr>
          <p:cNvSpPr txBox="1"/>
          <p:nvPr/>
        </p:nvSpPr>
        <p:spPr>
          <a:xfrm>
            <a:off x="8282019" y="4692063"/>
            <a:ext cx="3463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These are some business card samples I got from MOO because I wanted to get a feel of the different styles and textures you can use and what feels best. </a:t>
            </a:r>
          </a:p>
        </p:txBody>
      </p:sp>
    </p:spTree>
    <p:extLst>
      <p:ext uri="{BB962C8B-B14F-4D97-AF65-F5344CB8AC3E}">
        <p14:creationId xmlns:p14="http://schemas.microsoft.com/office/powerpoint/2010/main" val="1884829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F94E4B1-5209-49C8-9380-9022D39CEB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52" t="42122" r="79361" b="36689"/>
          <a:stretch/>
        </p:blipFill>
        <p:spPr>
          <a:xfrm>
            <a:off x="487680" y="335279"/>
            <a:ext cx="4257040" cy="28849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2552CB1-7D25-4B68-B6F1-2A8D5CD9F9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000" t="41926" r="60333" b="16007"/>
          <a:stretch/>
        </p:blipFill>
        <p:spPr>
          <a:xfrm>
            <a:off x="4175760" y="2195312"/>
            <a:ext cx="2153920" cy="28849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02BC1E1-F52B-48BC-89B3-65F26BA74F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000" t="42074" r="20334" b="25937"/>
          <a:stretch/>
        </p:blipFill>
        <p:spPr>
          <a:xfrm>
            <a:off x="5120640" y="478272"/>
            <a:ext cx="2153920" cy="21938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298AB9-1F41-4C36-91C0-F572C9E6CD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44" t="6627" r="51953" b="-116"/>
          <a:stretch/>
        </p:blipFill>
        <p:spPr>
          <a:xfrm>
            <a:off x="1432560" y="2946400"/>
            <a:ext cx="2153920" cy="30549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6AD5BE8-AAAF-4E8A-BEBF-3C33BA3809C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0334" t="55454" r="22667" b="25922"/>
          <a:stretch/>
        </p:blipFill>
        <p:spPr>
          <a:xfrm>
            <a:off x="6461760" y="3210782"/>
            <a:ext cx="5407902" cy="33325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46498E7-DB8C-45D7-9978-9C8D0A574ED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0750" t="45334" r="4000" b="18963"/>
          <a:stretch/>
        </p:blipFill>
        <p:spPr>
          <a:xfrm>
            <a:off x="7620000" y="335279"/>
            <a:ext cx="2519680" cy="331826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8AE5BEA-2F59-4D16-B6AD-1254EDEA8655}"/>
              </a:ext>
            </a:extLst>
          </p:cNvPr>
          <p:cNvSpPr txBox="1"/>
          <p:nvPr/>
        </p:nvSpPr>
        <p:spPr>
          <a:xfrm>
            <a:off x="3749040" y="5187244"/>
            <a:ext cx="1595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like the bold fonts and colour combinations. There is a enjoyable variation of pattern to writing and I feel the simpler looking cards give a enriched result.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CEBB54-93C9-467D-A90F-1C781A999ACA}"/>
              </a:ext>
            </a:extLst>
          </p:cNvPr>
          <p:cNvSpPr txBox="1"/>
          <p:nvPr/>
        </p:nvSpPr>
        <p:spPr>
          <a:xfrm>
            <a:off x="10353041" y="810317"/>
            <a:ext cx="1422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noticed a lot of cards only have 2/3 colours and have considered this in my business cards as I feel this works well.</a:t>
            </a:r>
          </a:p>
        </p:txBody>
      </p: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F5AF3A0A-6189-4DEC-8A42-99FD1B4F4F88}"/>
              </a:ext>
            </a:extLst>
          </p:cNvPr>
          <p:cNvCxnSpPr>
            <a:cxnSpLocks/>
          </p:cNvCxnSpPr>
          <p:nvPr/>
        </p:nvCxnSpPr>
        <p:spPr>
          <a:xfrm rot="10800000" flipV="1">
            <a:off x="10353041" y="2052319"/>
            <a:ext cx="731521" cy="690884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ctor: Curved 24">
            <a:extLst>
              <a:ext uri="{FF2B5EF4-FFF2-40B4-BE49-F238E27FC236}">
                <a16:creationId xmlns:a16="http://schemas.microsoft.com/office/drawing/2014/main" id="{EE8C4E58-C2FB-4C01-99A4-A861BC16D73C}"/>
              </a:ext>
            </a:extLst>
          </p:cNvPr>
          <p:cNvCxnSpPr>
            <a:cxnSpLocks/>
            <a:stCxn id="12" idx="3"/>
          </p:cNvCxnSpPr>
          <p:nvPr/>
        </p:nvCxnSpPr>
        <p:spPr>
          <a:xfrm flipV="1">
            <a:off x="5344160" y="5187246"/>
            <a:ext cx="386080" cy="784828"/>
          </a:xfrm>
          <a:prstGeom prst="curved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4908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E47195D-EC06-4298-8805-0F0D65997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05F5BF-4111-4B0A-8A67-9E77B5A87F15}"/>
              </a:ext>
            </a:extLst>
          </p:cNvPr>
          <p:cNvSpPr txBox="1"/>
          <p:nvPr/>
        </p:nvSpPr>
        <p:spPr>
          <a:xfrm>
            <a:off x="9267909" y="2023110"/>
            <a:ext cx="2469624" cy="28460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>
                <a:latin typeface="+mj-lt"/>
                <a:ea typeface="+mj-ea"/>
                <a:cs typeface="+mj-cs"/>
              </a:rPr>
              <a:t>Business card ideas..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D7499C26-8F09-4DF6-B286-A59DBF3106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9" r="-3" b="-3"/>
          <a:stretch/>
        </p:blipFill>
        <p:spPr>
          <a:xfrm>
            <a:off x="545237" y="870344"/>
            <a:ext cx="3685032" cy="5188268"/>
          </a:xfrm>
          <a:prstGeom prst="rect">
            <a:avLst/>
          </a:prstGeom>
        </p:spPr>
      </p:pic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A3559EA9-BA8B-4BAD-9011-647DD3C9E2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9" r="1" b="1"/>
          <a:stretch/>
        </p:blipFill>
        <p:spPr>
          <a:xfrm>
            <a:off x="4457706" y="868001"/>
            <a:ext cx="3685032" cy="519295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8B1BAB-52C3-429E-BE44-D98E2E52C5AC}"/>
              </a:ext>
            </a:extLst>
          </p:cNvPr>
          <p:cNvSpPr txBox="1"/>
          <p:nvPr/>
        </p:nvSpPr>
        <p:spPr>
          <a:xfrm>
            <a:off x="9135657" y="5405457"/>
            <a:ext cx="2153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Playing around with colours and designs to see what designs are too much and whether less is more for my identity..</a:t>
            </a:r>
          </a:p>
        </p:txBody>
      </p:sp>
    </p:spTree>
    <p:extLst>
      <p:ext uri="{BB962C8B-B14F-4D97-AF65-F5344CB8AC3E}">
        <p14:creationId xmlns:p14="http://schemas.microsoft.com/office/powerpoint/2010/main" val="22133047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31F37B1-2541-4DBB-ADC5-E7C0C19728D3}"/>
              </a:ext>
            </a:extLst>
          </p:cNvPr>
          <p:cNvSpPr txBox="1"/>
          <p:nvPr/>
        </p:nvSpPr>
        <p:spPr>
          <a:xfrm>
            <a:off x="1366160" y="4376508"/>
            <a:ext cx="9623404" cy="125720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atin typeface="+mj-lt"/>
                <a:ea typeface="+mj-ea"/>
                <a:cs typeface="+mj-cs"/>
              </a:rPr>
              <a:t>Final business card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52AC70-2BAC-40E6-B389-E43EB05BFD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15" t="24592" r="9115" b="37630"/>
          <a:stretch/>
        </p:blipFill>
        <p:spPr>
          <a:xfrm>
            <a:off x="1327916" y="924694"/>
            <a:ext cx="4825404" cy="3151025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AB5975-44E9-4674-B059-FAF4B0D2C1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536" t="32021" r="11227" b="35306"/>
          <a:stretch/>
        </p:blipFill>
        <p:spPr>
          <a:xfrm>
            <a:off x="6475054" y="1024488"/>
            <a:ext cx="4825407" cy="2951436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E1FD7E-E2AB-4210-879B-17FB1E741351}"/>
              </a:ext>
            </a:extLst>
          </p:cNvPr>
          <p:cNvSpPr txBox="1"/>
          <p:nvPr/>
        </p:nvSpPr>
        <p:spPr>
          <a:xfrm>
            <a:off x="8258302" y="5417732"/>
            <a:ext cx="3078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decided on this business card because I wanted something quite bold but still keeping to my initial simple logo design rather than changing my identity completely.</a:t>
            </a:r>
          </a:p>
        </p:txBody>
      </p:sp>
    </p:spTree>
    <p:extLst>
      <p:ext uri="{BB962C8B-B14F-4D97-AF65-F5344CB8AC3E}">
        <p14:creationId xmlns:p14="http://schemas.microsoft.com/office/powerpoint/2010/main" val="41637873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D2B99-D5DF-4420-B16A-1C6ACE990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Social media plan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89EF29-CC55-4854-B4D5-54753E22D6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2024276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15860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E5DAF11-63FE-4D1A-8171-6049A2973A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7" r="-1" b="17129"/>
          <a:stretch/>
        </p:blipFill>
        <p:spPr>
          <a:xfrm>
            <a:off x="6329682" y="443651"/>
            <a:ext cx="5728548" cy="62145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0EA686-6704-48B6-B1B3-C5F08309A1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537" r="-1" b="12100"/>
          <a:stretch/>
        </p:blipFill>
        <p:spPr>
          <a:xfrm>
            <a:off x="396240" y="443650"/>
            <a:ext cx="5728547" cy="62145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43D1CE-BBC0-42E2-A374-2DC04F95FED5}"/>
              </a:ext>
            </a:extLst>
          </p:cNvPr>
          <p:cNvSpPr txBox="1"/>
          <p:nvPr/>
        </p:nvSpPr>
        <p:spPr>
          <a:xfrm>
            <a:off x="396240" y="74318"/>
            <a:ext cx="5466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Keeping up with progress on social platforms.</a:t>
            </a:r>
          </a:p>
        </p:txBody>
      </p:sp>
    </p:spTree>
    <p:extLst>
      <p:ext uri="{BB962C8B-B14F-4D97-AF65-F5344CB8AC3E}">
        <p14:creationId xmlns:p14="http://schemas.microsoft.com/office/powerpoint/2010/main" val="20501638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CB593EA-2F98-479F-B4C4-F366571FA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9FB6B4-D248-40C8-A981-F98254A313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864" r="-1" b="12069"/>
          <a:stretch>
            <a:fillRect/>
          </a:stretch>
        </p:blipFill>
        <p:spPr>
          <a:xfrm>
            <a:off x="3071934" y="3474732"/>
            <a:ext cx="2970465" cy="33832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F780F02-4B11-460B-AE10-D82218B60C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683" b="24279"/>
          <a:stretch>
            <a:fillRect/>
          </a:stretch>
        </p:blipFill>
        <p:spPr>
          <a:xfrm>
            <a:off x="6120822" y="45726"/>
            <a:ext cx="2971800" cy="338326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ABBD40E-F3D0-4EA7-8CD2-F04F185918E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966" r="-1" b="26966"/>
          <a:stretch>
            <a:fillRect/>
          </a:stretch>
        </p:blipFill>
        <p:spPr>
          <a:xfrm>
            <a:off x="-1017" y="3474720"/>
            <a:ext cx="2970465" cy="33832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9BEB6D0-9E4E-4221-93D1-74ABECEE9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5910" y="3474720"/>
            <a:ext cx="6046090" cy="3383281"/>
          </a:xfrm>
          <a:prstGeom prst="rect">
            <a:avLst/>
          </a:prstGeom>
          <a:solidFill>
            <a:srgbClr val="3738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BC138E-5159-4EE6-AA63-6BB6AD7EBFD4}"/>
              </a:ext>
            </a:extLst>
          </p:cNvPr>
          <p:cNvSpPr txBox="1"/>
          <p:nvPr/>
        </p:nvSpPr>
        <p:spPr>
          <a:xfrm>
            <a:off x="6491653" y="3850068"/>
            <a:ext cx="5193748" cy="5355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Instagram ideas/inspiration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162D26-EDAD-42F9-B642-189C150A6BB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154" r="-1" b="24778"/>
          <a:stretch>
            <a:fillRect/>
          </a:stretch>
        </p:blipFill>
        <p:spPr>
          <a:xfrm>
            <a:off x="3059902" y="28947"/>
            <a:ext cx="2970465" cy="338327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7D59EF9-53B2-4BC2-ADB2-10471011EA8D}"/>
              </a:ext>
            </a:extLst>
          </p:cNvPr>
          <p:cNvSpPr txBox="1"/>
          <p:nvPr/>
        </p:nvSpPr>
        <p:spPr>
          <a:xfrm>
            <a:off x="6617578" y="4742433"/>
            <a:ext cx="4314581" cy="17587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</a:rPr>
              <a:t>All these accounts are very different but consistent with posting and their feeds have their own style and </a:t>
            </a:r>
            <a:r>
              <a:rPr lang="en-US" dirty="0" err="1">
                <a:solidFill>
                  <a:srgbClr val="FFFFFF"/>
                </a:solidFill>
              </a:rPr>
              <a:t>colour</a:t>
            </a:r>
            <a:r>
              <a:rPr lang="en-US" dirty="0">
                <a:solidFill>
                  <a:srgbClr val="FFFFFF"/>
                </a:solidFill>
              </a:rPr>
              <a:t> which I love. I want to make my account express my style and passion for </a:t>
            </a:r>
            <a:r>
              <a:rPr lang="en-US" dirty="0" err="1">
                <a:solidFill>
                  <a:srgbClr val="FFFFFF"/>
                </a:solidFill>
              </a:rPr>
              <a:t>colour</a:t>
            </a:r>
            <a:r>
              <a:rPr lang="en-US" dirty="0">
                <a:solidFill>
                  <a:srgbClr val="FFFFFF"/>
                </a:solidFill>
              </a:rPr>
              <a:t> like these accounts.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55BE43-3065-440A-909C-27E63F78BD3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1354" r="-1" b="4578"/>
          <a:stretch>
            <a:fillRect/>
          </a:stretch>
        </p:blipFill>
        <p:spPr>
          <a:xfrm>
            <a:off x="9168955" y="28947"/>
            <a:ext cx="2970466" cy="33832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8B05FB9-DE88-45A8-B536-8EE19EB1974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276" r="1449" b="34473"/>
          <a:stretch/>
        </p:blipFill>
        <p:spPr>
          <a:xfrm>
            <a:off x="46666" y="45726"/>
            <a:ext cx="2966570" cy="3337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387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4588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D7E34E2-EE56-45E4-A35C-43A8CF0DF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9877" y="1177140"/>
            <a:ext cx="3084758" cy="222599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Current Instagram page 14/05/20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A19A3F5-314C-46CC-8695-7C6BFCACF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41664" y="73152"/>
            <a:ext cx="1178966" cy="232963"/>
            <a:chOff x="7763256" y="73152"/>
            <a:chExt cx="1178966" cy="232963"/>
          </a:xfrm>
        </p:grpSpPr>
        <p:sp>
          <p:nvSpPr>
            <p:cNvPr id="27" name="Rectangle 64">
              <a:extLst>
                <a:ext uri="{FF2B5EF4-FFF2-40B4-BE49-F238E27FC236}">
                  <a16:creationId xmlns:a16="http://schemas.microsoft.com/office/drawing/2014/main" id="{278F674D-D76D-4798-B032-C8B53BB24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6">
              <a:extLst>
                <a:ext uri="{FF2B5EF4-FFF2-40B4-BE49-F238E27FC236}">
                  <a16:creationId xmlns:a16="http://schemas.microsoft.com/office/drawing/2014/main" id="{93C95A67-CFD6-49FD-BAAA-A697C0CD3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4">
              <a:extLst>
                <a:ext uri="{FF2B5EF4-FFF2-40B4-BE49-F238E27FC236}">
                  <a16:creationId xmlns:a16="http://schemas.microsoft.com/office/drawing/2014/main" id="{182CC514-9A22-43DC-9B8B-274A1BA4F3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6">
              <a:extLst>
                <a:ext uri="{FF2B5EF4-FFF2-40B4-BE49-F238E27FC236}">
                  <a16:creationId xmlns:a16="http://schemas.microsoft.com/office/drawing/2014/main" id="{C5736E08-B988-4CC3-A244-9E5F806B4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4">
              <a:extLst>
                <a:ext uri="{FF2B5EF4-FFF2-40B4-BE49-F238E27FC236}">
                  <a16:creationId xmlns:a16="http://schemas.microsoft.com/office/drawing/2014/main" id="{B2938EAC-3109-4B44-9E80-A9A7D99F1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6">
              <a:extLst>
                <a:ext uri="{FF2B5EF4-FFF2-40B4-BE49-F238E27FC236}">
                  <a16:creationId xmlns:a16="http://schemas.microsoft.com/office/drawing/2014/main" id="{E10B9525-3F05-4446-8486-E44910EE6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F93E511D-E6DC-4D13-976A-0110E165A5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85684F25-E83E-4E6D-AD9A-B9BDDB0E7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4">
              <a:extLst>
                <a:ext uri="{FF2B5EF4-FFF2-40B4-BE49-F238E27FC236}">
                  <a16:creationId xmlns:a16="http://schemas.microsoft.com/office/drawing/2014/main" id="{118B2579-8426-416F-8744-D7EB91511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66">
              <a:extLst>
                <a:ext uri="{FF2B5EF4-FFF2-40B4-BE49-F238E27FC236}">
                  <a16:creationId xmlns:a16="http://schemas.microsoft.com/office/drawing/2014/main" id="{5B4CB9E6-5FA1-4665-888E-BEBD41CC8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64">
              <a:extLst>
                <a:ext uri="{FF2B5EF4-FFF2-40B4-BE49-F238E27FC236}">
                  <a16:creationId xmlns:a16="http://schemas.microsoft.com/office/drawing/2014/main" id="{5095E589-7E16-4865-B076-8C04BA65A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66">
              <a:extLst>
                <a:ext uri="{FF2B5EF4-FFF2-40B4-BE49-F238E27FC236}">
                  <a16:creationId xmlns:a16="http://schemas.microsoft.com/office/drawing/2014/main" id="{6D0546CB-725B-4586-BEDD-A8E1DA496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64">
              <a:extLst>
                <a:ext uri="{FF2B5EF4-FFF2-40B4-BE49-F238E27FC236}">
                  <a16:creationId xmlns:a16="http://schemas.microsoft.com/office/drawing/2014/main" id="{AB5EE017-5E43-4AB4-BF17-C2150694C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66">
              <a:extLst>
                <a:ext uri="{FF2B5EF4-FFF2-40B4-BE49-F238E27FC236}">
                  <a16:creationId xmlns:a16="http://schemas.microsoft.com/office/drawing/2014/main" id="{456BFE42-FE3E-4763-A6E8-BC9C34C10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64">
              <a:extLst>
                <a:ext uri="{FF2B5EF4-FFF2-40B4-BE49-F238E27FC236}">
                  <a16:creationId xmlns:a16="http://schemas.microsoft.com/office/drawing/2014/main" id="{A395DBA0-7465-4857-B1C8-CB25971B0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66">
              <a:extLst>
                <a:ext uri="{FF2B5EF4-FFF2-40B4-BE49-F238E27FC236}">
                  <a16:creationId xmlns:a16="http://schemas.microsoft.com/office/drawing/2014/main" id="{BC8EB897-B7B1-4BAD-AB7C-A40DE6F4B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64">
              <a:extLst>
                <a:ext uri="{FF2B5EF4-FFF2-40B4-BE49-F238E27FC236}">
                  <a16:creationId xmlns:a16="http://schemas.microsoft.com/office/drawing/2014/main" id="{4664B19C-7F4F-4092-ADCA-581CE08E1A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66">
              <a:extLst>
                <a:ext uri="{FF2B5EF4-FFF2-40B4-BE49-F238E27FC236}">
                  <a16:creationId xmlns:a16="http://schemas.microsoft.com/office/drawing/2014/main" id="{1841D5A7-F7A1-4A43-834B-F6DF2B0E2F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64">
              <a:extLst>
                <a:ext uri="{FF2B5EF4-FFF2-40B4-BE49-F238E27FC236}">
                  <a16:creationId xmlns:a16="http://schemas.microsoft.com/office/drawing/2014/main" id="{07387B72-31EA-4F4A-8CAD-2132C3335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66">
              <a:extLst>
                <a:ext uri="{FF2B5EF4-FFF2-40B4-BE49-F238E27FC236}">
                  <a16:creationId xmlns:a16="http://schemas.microsoft.com/office/drawing/2014/main" id="{99841BC6-D90A-4F47-B7B0-21B4DEA249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screenshot of a cell phone screen with text&#10;&#10;Description automatically generated">
            <a:extLst>
              <a:ext uri="{FF2B5EF4-FFF2-40B4-BE49-F238E27FC236}">
                <a16:creationId xmlns:a16="http://schemas.microsoft.com/office/drawing/2014/main" id="{927B05C5-F85D-4E36-B103-62BD87199F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0733"/>
          <a:stretch/>
        </p:blipFill>
        <p:spPr>
          <a:xfrm>
            <a:off x="224949" y="576071"/>
            <a:ext cx="3919228" cy="5522976"/>
          </a:xfrm>
          <a:prstGeom prst="rect">
            <a:avLst/>
          </a:prstGeom>
        </p:spPr>
      </p:pic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DB601DC0-6C7D-4E94-8DE6-76D482464E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684" r="3" b="13122"/>
          <a:stretch/>
        </p:blipFill>
        <p:spPr>
          <a:xfrm>
            <a:off x="4346544" y="576072"/>
            <a:ext cx="3922776" cy="5522976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C99AA73E-512D-43B4-B998-C77AE8F2798F}"/>
                  </a:ext>
                </a:extLst>
              </p14:cNvPr>
              <p14:cNvContentPartPr/>
              <p14:nvPr/>
            </p14:nvContentPartPr>
            <p14:xfrm>
              <a:off x="2261066" y="1365393"/>
              <a:ext cx="864360" cy="83736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C99AA73E-512D-43B4-B998-C77AE8F2798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243426" y="1347393"/>
                <a:ext cx="900000" cy="87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4E793A32-B87A-4B00-B200-7E18081E0F71}"/>
                  </a:ext>
                </a:extLst>
              </p14:cNvPr>
              <p14:cNvContentPartPr/>
              <p14:nvPr/>
            </p14:nvContentPartPr>
            <p14:xfrm>
              <a:off x="2893946" y="440913"/>
              <a:ext cx="1094760" cy="116568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4E793A32-B87A-4B00-B200-7E18081E0F7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875946" y="422913"/>
                <a:ext cx="1130400" cy="120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DECC081B-0E73-4ADB-9924-32193B0F905A}"/>
                  </a:ext>
                </a:extLst>
              </p14:cNvPr>
              <p14:cNvContentPartPr/>
              <p14:nvPr/>
            </p14:nvContentPartPr>
            <p14:xfrm>
              <a:off x="3748946" y="308073"/>
              <a:ext cx="311760" cy="29268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DECC081B-0E73-4ADB-9924-32193B0F905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730946" y="290073"/>
                <a:ext cx="347400" cy="328320"/>
              </a:xfrm>
              <a:prstGeom prst="rect">
                <a:avLst/>
              </a:prstGeom>
            </p:spPr>
          </p:pic>
        </mc:Fallback>
      </mc:AlternateContent>
      <p:sp>
        <p:nvSpPr>
          <p:cNvPr id="58" name="TextBox 57">
            <a:extLst>
              <a:ext uri="{FF2B5EF4-FFF2-40B4-BE49-F238E27FC236}">
                <a16:creationId xmlns:a16="http://schemas.microsoft.com/office/drawing/2014/main" id="{2095995B-DEB3-4840-B24A-84C2412654F8}"/>
              </a:ext>
            </a:extLst>
          </p:cNvPr>
          <p:cNvSpPr txBox="1"/>
          <p:nvPr/>
        </p:nvSpPr>
        <p:spPr>
          <a:xfrm>
            <a:off x="4032082" y="114258"/>
            <a:ext cx="1767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Hitting over 200!!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6F95991-6531-4F16-BF7B-1A3114B056DD}"/>
              </a:ext>
            </a:extLst>
          </p:cNvPr>
          <p:cNvSpPr txBox="1"/>
          <p:nvPr/>
        </p:nvSpPr>
        <p:spPr>
          <a:xfrm>
            <a:off x="8686757" y="3701988"/>
            <a:ext cx="314717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really wanted to work on my Instagram this year because I feel it is a great way to promote yourself because a lot of people are on there. I wanted to post at least 3-4 times a week even if it was just some developments so create a feed full of colour and pattern. I found that by sharing other design accounts, putting hashtags and posting frequently helped build my following and interaction. </a:t>
            </a:r>
          </a:p>
        </p:txBody>
      </p:sp>
    </p:spTree>
    <p:extLst>
      <p:ext uri="{BB962C8B-B14F-4D97-AF65-F5344CB8AC3E}">
        <p14:creationId xmlns:p14="http://schemas.microsoft.com/office/powerpoint/2010/main" val="19277951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DDE12-2631-4F82-BFE9-3AACF6616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Plan for the future..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70FEC-D598-44DB-BA6D-FAA0EC50F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After graduation I am eager to pursue my skills in the fashion industry and expand my knowledge in printed fashion. My dream is to use my designs and collaborate with luxury fashion companies as I feel that I would benefit from this to then create my own business in the future. </a:t>
            </a:r>
            <a:endParaRPr lang="en-GB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uit">
            <a:extLst>
              <a:ext uri="{FF2B5EF4-FFF2-40B4-BE49-F238E27FC236}">
                <a16:creationId xmlns:a16="http://schemas.microsoft.com/office/drawing/2014/main" id="{9F61C13C-803F-499A-B00B-8B9C39DBF9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0935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1">
            <a:extLst>
              <a:ext uri="{FF2B5EF4-FFF2-40B4-BE49-F238E27FC236}">
                <a16:creationId xmlns:a16="http://schemas.microsoft.com/office/drawing/2014/main" id="{DE2E4649-BEF3-418A-997E-86780B778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7EDE953A-2E4A-4D12-9699-CA0CE50DF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84269" y="1756600"/>
            <a:ext cx="1080325" cy="4736395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6">
            <a:extLst>
              <a:ext uri="{FF2B5EF4-FFF2-40B4-BE49-F238E27FC236}">
                <a16:creationId xmlns:a16="http://schemas.microsoft.com/office/drawing/2014/main" id="{F8DDFE65-3FFB-4836-854D-45FF3DF02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76839" y="1357766"/>
            <a:ext cx="687754" cy="430312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7">
            <a:extLst>
              <a:ext uri="{FF2B5EF4-FFF2-40B4-BE49-F238E27FC236}">
                <a16:creationId xmlns:a16="http://schemas.microsoft.com/office/drawing/2014/main" id="{10784673-12A3-42ED-B56C-4A8DFCE42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78850" y="1135060"/>
            <a:ext cx="409371" cy="416921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Rectangle 8">
            <a:extLst>
              <a:ext uri="{FF2B5EF4-FFF2-40B4-BE49-F238E27FC236}">
                <a16:creationId xmlns:a16="http://schemas.microsoft.com/office/drawing/2014/main" id="{6B93BE2A-49B0-4DB7-8B31-A18AF92AC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24043"/>
            <a:ext cx="5288862" cy="397812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3701D3-1E42-4167-81F8-84CAC6AB8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42" y="1357766"/>
            <a:ext cx="4322204" cy="34333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Layout and website inspiration..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A740D3-2F08-4C8C-8963-131C03700E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93"/>
          <a:stretch/>
        </p:blipFill>
        <p:spPr>
          <a:xfrm>
            <a:off x="5541248" y="51710"/>
            <a:ext cx="4431803" cy="23783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BC7E1A-C3D1-4179-B1B4-8B8974EFFC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297" r="16949"/>
          <a:stretch/>
        </p:blipFill>
        <p:spPr>
          <a:xfrm>
            <a:off x="8556587" y="1530813"/>
            <a:ext cx="3587891" cy="23256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0236B5-3717-4A9C-B8C8-DE6ECA117E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334"/>
          <a:stretch/>
        </p:blipFill>
        <p:spPr>
          <a:xfrm>
            <a:off x="8157829" y="4472020"/>
            <a:ext cx="3970809" cy="22335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D316B0C-F64E-4214-825D-D5B1B05B251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556" b="-1"/>
          <a:stretch/>
        </p:blipFill>
        <p:spPr>
          <a:xfrm>
            <a:off x="5583976" y="2727180"/>
            <a:ext cx="3498943" cy="189818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5E8AD5-3093-42FE-85BF-6F00C1B99991}"/>
              </a:ext>
            </a:extLst>
          </p:cNvPr>
          <p:cNvSpPr txBox="1"/>
          <p:nvPr/>
        </p:nvSpPr>
        <p:spPr>
          <a:xfrm>
            <a:off x="5775949" y="5661998"/>
            <a:ext cx="1981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These websites I enjoyed because they have a clear layout and every page is full of colour.</a:t>
            </a:r>
          </a:p>
        </p:txBody>
      </p:sp>
      <p:cxnSp>
        <p:nvCxnSpPr>
          <p:cNvPr id="10" name="Connector: Curved 9">
            <a:extLst>
              <a:ext uri="{FF2B5EF4-FFF2-40B4-BE49-F238E27FC236}">
                <a16:creationId xmlns:a16="http://schemas.microsoft.com/office/drawing/2014/main" id="{FE37030E-7E07-451C-8838-8F6BA7B7F2EE}"/>
              </a:ext>
            </a:extLst>
          </p:cNvPr>
          <p:cNvCxnSpPr/>
          <p:nvPr/>
        </p:nvCxnSpPr>
        <p:spPr>
          <a:xfrm rot="5400000" flipH="1" flipV="1">
            <a:off x="6996809" y="4900552"/>
            <a:ext cx="773931" cy="746749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69068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9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11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4588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4435D-7E06-454A-884A-10448B68E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0797" y="1122363"/>
            <a:ext cx="3084758" cy="290288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Web page</a:t>
            </a:r>
          </a:p>
        </p:txBody>
      </p:sp>
      <p:grpSp>
        <p:nvGrpSpPr>
          <p:cNvPr id="38" name="Group 13">
            <a:extLst>
              <a:ext uri="{FF2B5EF4-FFF2-40B4-BE49-F238E27FC236}">
                <a16:creationId xmlns:a16="http://schemas.microsoft.com/office/drawing/2014/main" id="{9A19A3F5-314C-46CC-8695-7C6BFCACF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41664" y="73152"/>
            <a:ext cx="1178966" cy="232963"/>
            <a:chOff x="7763256" y="73152"/>
            <a:chExt cx="1178966" cy="232963"/>
          </a:xfrm>
        </p:grpSpPr>
        <p:sp>
          <p:nvSpPr>
            <p:cNvPr id="15" name="Rectangle 64">
              <a:extLst>
                <a:ext uri="{FF2B5EF4-FFF2-40B4-BE49-F238E27FC236}">
                  <a16:creationId xmlns:a16="http://schemas.microsoft.com/office/drawing/2014/main" id="{278F674D-D76D-4798-B032-C8B53BB24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66">
              <a:extLst>
                <a:ext uri="{FF2B5EF4-FFF2-40B4-BE49-F238E27FC236}">
                  <a16:creationId xmlns:a16="http://schemas.microsoft.com/office/drawing/2014/main" id="{93C95A67-CFD6-49FD-BAAA-A697C0CD3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4">
              <a:extLst>
                <a:ext uri="{FF2B5EF4-FFF2-40B4-BE49-F238E27FC236}">
                  <a16:creationId xmlns:a16="http://schemas.microsoft.com/office/drawing/2014/main" id="{182CC514-9A22-43DC-9B8B-274A1BA4F3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6">
              <a:extLst>
                <a:ext uri="{FF2B5EF4-FFF2-40B4-BE49-F238E27FC236}">
                  <a16:creationId xmlns:a16="http://schemas.microsoft.com/office/drawing/2014/main" id="{C5736E08-B988-4CC3-A244-9E5F806B4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4">
              <a:extLst>
                <a:ext uri="{FF2B5EF4-FFF2-40B4-BE49-F238E27FC236}">
                  <a16:creationId xmlns:a16="http://schemas.microsoft.com/office/drawing/2014/main" id="{B2938EAC-3109-4B44-9E80-A9A7D99F1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6">
              <a:extLst>
                <a:ext uri="{FF2B5EF4-FFF2-40B4-BE49-F238E27FC236}">
                  <a16:creationId xmlns:a16="http://schemas.microsoft.com/office/drawing/2014/main" id="{E10B9525-3F05-4446-8486-E44910EE6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4">
              <a:extLst>
                <a:ext uri="{FF2B5EF4-FFF2-40B4-BE49-F238E27FC236}">
                  <a16:creationId xmlns:a16="http://schemas.microsoft.com/office/drawing/2014/main" id="{F93E511D-E6DC-4D13-976A-0110E165A5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6">
              <a:extLst>
                <a:ext uri="{FF2B5EF4-FFF2-40B4-BE49-F238E27FC236}">
                  <a16:creationId xmlns:a16="http://schemas.microsoft.com/office/drawing/2014/main" id="{85684F25-E83E-4E6D-AD9A-B9BDDB0E7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4">
              <a:extLst>
                <a:ext uri="{FF2B5EF4-FFF2-40B4-BE49-F238E27FC236}">
                  <a16:creationId xmlns:a16="http://schemas.microsoft.com/office/drawing/2014/main" id="{118B2579-8426-416F-8744-D7EB91511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6">
              <a:extLst>
                <a:ext uri="{FF2B5EF4-FFF2-40B4-BE49-F238E27FC236}">
                  <a16:creationId xmlns:a16="http://schemas.microsoft.com/office/drawing/2014/main" id="{5B4CB9E6-5FA1-4665-888E-BEBD41CC8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4">
              <a:extLst>
                <a:ext uri="{FF2B5EF4-FFF2-40B4-BE49-F238E27FC236}">
                  <a16:creationId xmlns:a16="http://schemas.microsoft.com/office/drawing/2014/main" id="{5095E589-7E16-4865-B076-8C04BA65A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6">
              <a:extLst>
                <a:ext uri="{FF2B5EF4-FFF2-40B4-BE49-F238E27FC236}">
                  <a16:creationId xmlns:a16="http://schemas.microsoft.com/office/drawing/2014/main" id="{6D0546CB-725B-4586-BEDD-A8E1DA496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4">
              <a:extLst>
                <a:ext uri="{FF2B5EF4-FFF2-40B4-BE49-F238E27FC236}">
                  <a16:creationId xmlns:a16="http://schemas.microsoft.com/office/drawing/2014/main" id="{AB5EE017-5E43-4AB4-BF17-C2150694C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6">
              <a:extLst>
                <a:ext uri="{FF2B5EF4-FFF2-40B4-BE49-F238E27FC236}">
                  <a16:creationId xmlns:a16="http://schemas.microsoft.com/office/drawing/2014/main" id="{456BFE42-FE3E-4763-A6E8-BC9C34C10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4">
              <a:extLst>
                <a:ext uri="{FF2B5EF4-FFF2-40B4-BE49-F238E27FC236}">
                  <a16:creationId xmlns:a16="http://schemas.microsoft.com/office/drawing/2014/main" id="{A395DBA0-7465-4857-B1C8-CB25971B0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6">
              <a:extLst>
                <a:ext uri="{FF2B5EF4-FFF2-40B4-BE49-F238E27FC236}">
                  <a16:creationId xmlns:a16="http://schemas.microsoft.com/office/drawing/2014/main" id="{BC8EB897-B7B1-4BAD-AB7C-A40DE6F4B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4">
              <a:extLst>
                <a:ext uri="{FF2B5EF4-FFF2-40B4-BE49-F238E27FC236}">
                  <a16:creationId xmlns:a16="http://schemas.microsoft.com/office/drawing/2014/main" id="{4664B19C-7F4F-4092-ADCA-581CE08E1A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6">
              <a:extLst>
                <a:ext uri="{FF2B5EF4-FFF2-40B4-BE49-F238E27FC236}">
                  <a16:creationId xmlns:a16="http://schemas.microsoft.com/office/drawing/2014/main" id="{1841D5A7-F7A1-4A43-834B-F6DF2B0E2F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07387B72-31EA-4F4A-8CAD-2132C3335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99841BC6-D90A-4F47-B7B0-21B4DEA249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C10C41D-2654-4773-8E52-0E63111FB1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5234"/>
          <a:stretch/>
        </p:blipFill>
        <p:spPr>
          <a:xfrm>
            <a:off x="224949" y="576072"/>
            <a:ext cx="3919228" cy="55229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CEB4A9-6470-4F0B-B303-9DA895D26F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4966"/>
          <a:stretch/>
        </p:blipFill>
        <p:spPr>
          <a:xfrm>
            <a:off x="4369126" y="576072"/>
            <a:ext cx="3922776" cy="5522976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A3B72B-0250-48D4-9BCA-DA0940B34201}"/>
              </a:ext>
            </a:extLst>
          </p:cNvPr>
          <p:cNvSpPr txBox="1"/>
          <p:nvPr/>
        </p:nvSpPr>
        <p:spPr>
          <a:xfrm>
            <a:off x="924560" y="246888"/>
            <a:ext cx="1346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Before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6B0189-C462-4FCA-9CBA-4EC769CF1600}"/>
              </a:ext>
            </a:extLst>
          </p:cNvPr>
          <p:cNvSpPr txBox="1"/>
          <p:nvPr/>
        </p:nvSpPr>
        <p:spPr>
          <a:xfrm>
            <a:off x="5669280" y="246888"/>
            <a:ext cx="1249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5C57E-0FFE-4F8D-8649-DD5FD1FF1089}"/>
              </a:ext>
            </a:extLst>
          </p:cNvPr>
          <p:cNvSpPr txBox="1"/>
          <p:nvPr/>
        </p:nvSpPr>
        <p:spPr>
          <a:xfrm>
            <a:off x="8569425" y="4825308"/>
            <a:ext cx="23437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have added some new designs and updated blog posts talking about working from home and my current mindset working on my final  major project digitally.</a:t>
            </a:r>
          </a:p>
        </p:txBody>
      </p:sp>
    </p:spTree>
    <p:extLst>
      <p:ext uri="{BB962C8B-B14F-4D97-AF65-F5344CB8AC3E}">
        <p14:creationId xmlns:p14="http://schemas.microsoft.com/office/powerpoint/2010/main" val="23798427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CAFD6B2-9825-49E0-AD84-3E9279A3D3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604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DABFA8-CD5E-41F3-A49F-E4497B4CAF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751" t="18964" r="14333" b="2222"/>
          <a:stretch/>
        </p:blipFill>
        <p:spPr>
          <a:xfrm>
            <a:off x="0" y="558800"/>
            <a:ext cx="3702594" cy="2347771"/>
          </a:xfrm>
          <a:prstGeom prst="rect">
            <a:avLst/>
          </a:prstGeom>
        </p:spPr>
      </p:pic>
      <p:sp>
        <p:nvSpPr>
          <p:cNvPr id="8" name="Arrow: Bent 7">
            <a:extLst>
              <a:ext uri="{FF2B5EF4-FFF2-40B4-BE49-F238E27FC236}">
                <a16:creationId xmlns:a16="http://schemas.microsoft.com/office/drawing/2014/main" id="{9F7DFBE9-5BC7-441E-A0B2-1F8B90C57BD4}"/>
              </a:ext>
            </a:extLst>
          </p:cNvPr>
          <p:cNvSpPr/>
          <p:nvPr/>
        </p:nvSpPr>
        <p:spPr>
          <a:xfrm rot="5400000">
            <a:off x="3950462" y="532961"/>
            <a:ext cx="628922" cy="915211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7634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A1BE4-A187-4D36-9A34-FDA0BF222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192405"/>
            <a:ext cx="3235960" cy="549275"/>
          </a:xfrm>
        </p:spPr>
        <p:txBody>
          <a:bodyPr>
            <a:normAutofit/>
          </a:bodyPr>
          <a:lstStyle/>
          <a:p>
            <a:r>
              <a:rPr lang="en-GB" sz="2800"/>
              <a:t>Look book research</a:t>
            </a:r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F176D6-66E9-43ED-8EDB-3A42682A9B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67" t="36740" r="57000" b="20445"/>
          <a:stretch/>
        </p:blipFill>
        <p:spPr>
          <a:xfrm>
            <a:off x="8505520" y="842910"/>
            <a:ext cx="3759200" cy="29362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8688308-483E-4A7E-A195-DE8421DC08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208" t="41926" r="57250" b="23111"/>
          <a:stretch/>
        </p:blipFill>
        <p:spPr>
          <a:xfrm>
            <a:off x="5294209" y="817570"/>
            <a:ext cx="3235960" cy="23977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C8EB98-CAD4-4230-A15A-D85D4B7D71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917" t="33481" r="52750" b="10815"/>
          <a:stretch/>
        </p:blipFill>
        <p:spPr>
          <a:xfrm>
            <a:off x="9544935" y="4363423"/>
            <a:ext cx="2578053" cy="228619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21D447-2137-4DFD-92CD-9E63945EEA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1556" y="3148252"/>
            <a:ext cx="4080231" cy="21133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66631E0-1865-4205-92A5-95FDA41FD8F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0735" t="43712" r="21916" b="16889"/>
          <a:stretch/>
        </p:blipFill>
        <p:spPr>
          <a:xfrm>
            <a:off x="71119" y="741680"/>
            <a:ext cx="2115133" cy="27019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7B61A5E-5210-4D7D-BD13-DFEBC24247D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1333" t="42963" r="43167" b="34667"/>
          <a:stretch/>
        </p:blipFill>
        <p:spPr>
          <a:xfrm>
            <a:off x="2175932" y="832734"/>
            <a:ext cx="3103881" cy="25198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5E966C4-ADC8-4BF7-911A-D961FF4B97A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4661" t="61216" r="45692" b="14681"/>
          <a:stretch/>
        </p:blipFill>
        <p:spPr>
          <a:xfrm>
            <a:off x="4025195" y="3279784"/>
            <a:ext cx="1975251" cy="27761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9BF0CB9-1DAA-460C-93F8-5ADC63E6F4D6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282" t="4466" r="51992" b="18091"/>
          <a:stretch/>
        </p:blipFill>
        <p:spPr>
          <a:xfrm>
            <a:off x="1673101" y="3063942"/>
            <a:ext cx="2196723" cy="277616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C2F99D6-C710-4774-8702-B4A6F8B8894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63308" t="47867" r="12551" b="7628"/>
          <a:stretch/>
        </p:blipFill>
        <p:spPr>
          <a:xfrm>
            <a:off x="263112" y="3681607"/>
            <a:ext cx="1569075" cy="21584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C6C0FA9-5BFD-4981-9EB4-C1D730A60A7C}"/>
              </a:ext>
            </a:extLst>
          </p:cNvPr>
          <p:cNvSpPr txBox="1"/>
          <p:nvPr/>
        </p:nvSpPr>
        <p:spPr>
          <a:xfrm>
            <a:off x="6253003" y="5901930"/>
            <a:ext cx="3169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Looking at different image layouts and how the book would be presented and also the size.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0839A2-9EBD-4552-ABBA-B5AE748BCEEB}"/>
              </a:ext>
            </a:extLst>
          </p:cNvPr>
          <p:cNvSpPr txBox="1"/>
          <p:nvPr/>
        </p:nvSpPr>
        <p:spPr>
          <a:xfrm>
            <a:off x="8544565" y="171239"/>
            <a:ext cx="2725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think the minimalistic look works well and just filling the pages with the full images.</a:t>
            </a:r>
          </a:p>
        </p:txBody>
      </p:sp>
      <p:cxnSp>
        <p:nvCxnSpPr>
          <p:cNvPr id="46" name="Connector: Elbow 45">
            <a:extLst>
              <a:ext uri="{FF2B5EF4-FFF2-40B4-BE49-F238E27FC236}">
                <a16:creationId xmlns:a16="http://schemas.microsoft.com/office/drawing/2014/main" id="{7581B6BF-A91C-423C-9E8F-1CCC50A72830}"/>
              </a:ext>
            </a:extLst>
          </p:cNvPr>
          <p:cNvCxnSpPr>
            <a:stCxn id="16" idx="1"/>
          </p:cNvCxnSpPr>
          <p:nvPr/>
        </p:nvCxnSpPr>
        <p:spPr>
          <a:xfrm rot="10800000" flipV="1">
            <a:off x="7151299" y="494405"/>
            <a:ext cx="1393267" cy="152576"/>
          </a:xfrm>
          <a:prstGeom prst="bentConnector3">
            <a:avLst>
              <a:gd name="adj1" fmla="val 100151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6D2DD1FF-76C6-4848-94B2-20BDAA8F059B}"/>
              </a:ext>
            </a:extLst>
          </p:cNvPr>
          <p:cNvCxnSpPr>
            <a:cxnSpLocks/>
          </p:cNvCxnSpPr>
          <p:nvPr/>
        </p:nvCxnSpPr>
        <p:spPr>
          <a:xfrm flipV="1">
            <a:off x="7970808" y="5382883"/>
            <a:ext cx="222646" cy="519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72695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80B1D4FD-D635-41D0-8B6C-B7112FC134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1" t="5387" r="26289" b="9089"/>
          <a:stretch/>
        </p:blipFill>
        <p:spPr>
          <a:xfrm>
            <a:off x="4224199" y="0"/>
            <a:ext cx="7967801" cy="6858000"/>
          </a:xfrm>
          <a:prstGeom prst="rect">
            <a:avLst/>
          </a:prstGeom>
        </p:spPr>
      </p:pic>
      <p:sp>
        <p:nvSpPr>
          <p:cNvPr id="28" name="Rectangle 2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46F19F-0585-4956-B5AA-D065D3E96526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Front cover</a:t>
            </a:r>
          </a:p>
        </p:txBody>
      </p:sp>
      <p:sp>
        <p:nvSpPr>
          <p:cNvPr id="29" name="Rectangle 2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" name="Rectangle 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1636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E63BEC-B80E-4A49-8743-AF05B951C6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9939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93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29AC09-C37D-4AFA-BEC3-1C271493E9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6" t="4430" r="3468" b="5067"/>
          <a:stretch/>
        </p:blipFill>
        <p:spPr>
          <a:xfrm>
            <a:off x="6421035" y="1684043"/>
            <a:ext cx="5129784" cy="348991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room&#10;&#10;Description automatically generated">
            <a:extLst>
              <a:ext uri="{FF2B5EF4-FFF2-40B4-BE49-F238E27FC236}">
                <a16:creationId xmlns:a16="http://schemas.microsoft.com/office/drawing/2014/main" id="{9D45FD34-D783-4737-A06D-216D052CAF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43" t="12587" r="12786" b="11608"/>
          <a:stretch/>
        </p:blipFill>
        <p:spPr>
          <a:xfrm>
            <a:off x="641180" y="1569348"/>
            <a:ext cx="5129784" cy="371930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70206F1-6C34-4FFC-A3A3-2664C9209D18}"/>
              </a:ext>
            </a:extLst>
          </p:cNvPr>
          <p:cNvSpPr txBox="1"/>
          <p:nvPr/>
        </p:nvSpPr>
        <p:spPr>
          <a:xfrm>
            <a:off x="701040" y="5578043"/>
            <a:ext cx="2245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/>
              <a:t>I felt that a look book would work well for my designs for instance they are mostly digitally printed fashion outcomes.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664CAA-2BB0-45D0-9328-7FB68BF75410}"/>
              </a:ext>
            </a:extLst>
          </p:cNvPr>
          <p:cNvSpPr txBox="1"/>
          <p:nvPr/>
        </p:nvSpPr>
        <p:spPr>
          <a:xfrm>
            <a:off x="9448800" y="596450"/>
            <a:ext cx="2042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This would include visuals, mood boarding and my designs.</a:t>
            </a:r>
            <a:endParaRPr lang="en-GB" sz="1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BEB73C-6294-44D0-A989-0C285044DF03}"/>
              </a:ext>
            </a:extLst>
          </p:cNvPr>
          <p:cNvSpPr txBox="1"/>
          <p:nvPr/>
        </p:nvSpPr>
        <p:spPr>
          <a:xfrm>
            <a:off x="701040" y="596449"/>
            <a:ext cx="2783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Look book</a:t>
            </a:r>
          </a:p>
        </p:txBody>
      </p:sp>
    </p:spTree>
    <p:extLst>
      <p:ext uri="{BB962C8B-B14F-4D97-AF65-F5344CB8AC3E}">
        <p14:creationId xmlns:p14="http://schemas.microsoft.com/office/powerpoint/2010/main" val="27229558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A4C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A8F661-73A6-4296-8CCB-A20BD05D0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035" y="1563041"/>
            <a:ext cx="5129784" cy="373191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9EC7A7-BF5F-4138-AFAD-99A4B235F0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416" t="30519" r="43584" b="16593"/>
          <a:stretch/>
        </p:blipFill>
        <p:spPr>
          <a:xfrm>
            <a:off x="641180" y="1472480"/>
            <a:ext cx="5129784" cy="3913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6102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4630CD-4974-441F-89BD-168243F83E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150" y="643467"/>
            <a:ext cx="7791700" cy="55710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946D07-95E5-4951-B4F7-77186888C1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3063" y="4761578"/>
            <a:ext cx="1560711" cy="123759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6202A0-F3A9-443D-B238-496C48B833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73063" y="3932450"/>
            <a:ext cx="810838" cy="8291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62A9E0-2CCB-430C-96BA-C039D00F0D79}"/>
              </a:ext>
            </a:extLst>
          </p:cNvPr>
          <p:cNvSpPr txBox="1"/>
          <p:nvPr/>
        </p:nvSpPr>
        <p:spPr>
          <a:xfrm>
            <a:off x="599440" y="643467"/>
            <a:ext cx="1442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Look book folder packaging</a:t>
            </a:r>
          </a:p>
        </p:txBody>
      </p:sp>
    </p:spTree>
    <p:extLst>
      <p:ext uri="{BB962C8B-B14F-4D97-AF65-F5344CB8AC3E}">
        <p14:creationId xmlns:p14="http://schemas.microsoft.com/office/powerpoint/2010/main" val="39022585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270761-CC40-4F3F-A916-7E3BC3989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C3B58A-6468-4306-894A-ED0FE5557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6160" y="4376508"/>
            <a:ext cx="9623404" cy="1257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Packaging ideas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B792B6F-D112-4D7C-94E2-2E90735A5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6725A1-F6D3-41CF-841D-9EBA314361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698" t="51169" r="22694" b="11832"/>
          <a:stretch/>
        </p:blipFill>
        <p:spPr>
          <a:xfrm>
            <a:off x="1327916" y="921065"/>
            <a:ext cx="2368564" cy="3158284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AA73CF-943B-4DBA-8F0E-E86A54C83F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8978" y="1577328"/>
            <a:ext cx="2358795" cy="1845756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7ADF82E-5AD7-423A-BEB6-40AD6DD1FE7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0000" t="45408" r="22524" b="8050"/>
          <a:stretch/>
        </p:blipFill>
        <p:spPr>
          <a:xfrm>
            <a:off x="6490712" y="891540"/>
            <a:ext cx="2147681" cy="3217333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AAE2C9E-6809-4482-87DA-932ECCEB04D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467" t="48462" r="61483" b="18242"/>
          <a:stretch/>
        </p:blipFill>
        <p:spPr>
          <a:xfrm>
            <a:off x="8911332" y="1260706"/>
            <a:ext cx="2389129" cy="2479000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E5488CF-78E2-4DFC-9D1B-50246786358B}"/>
              </a:ext>
            </a:extLst>
          </p:cNvPr>
          <p:cNvSpPr txBox="1"/>
          <p:nvPr/>
        </p:nvSpPr>
        <p:spPr>
          <a:xfrm>
            <a:off x="10004154" y="220297"/>
            <a:ext cx="2288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Finding some new ideas like adding text on the inside of the top of the box</a:t>
            </a:r>
            <a:endParaRPr lang="en-GB" sz="1200"/>
          </a:p>
        </p:txBody>
      </p:sp>
      <p:cxnSp>
        <p:nvCxnSpPr>
          <p:cNvPr id="11" name="Connector: Curved 10">
            <a:extLst>
              <a:ext uri="{FF2B5EF4-FFF2-40B4-BE49-F238E27FC236}">
                <a16:creationId xmlns:a16="http://schemas.microsoft.com/office/drawing/2014/main" id="{BD618432-9678-4338-A3CE-4EA92DC07414}"/>
              </a:ext>
            </a:extLst>
          </p:cNvPr>
          <p:cNvCxnSpPr>
            <a:cxnSpLocks/>
            <a:stCxn id="8" idx="2"/>
          </p:cNvCxnSpPr>
          <p:nvPr/>
        </p:nvCxnSpPr>
        <p:spPr>
          <a:xfrm rot="5400000">
            <a:off x="10339346" y="968150"/>
            <a:ext cx="910411" cy="707366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58780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4993743-B10A-433C-9996-3035D2C3A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45">
            <a:extLst>
              <a:ext uri="{FF2B5EF4-FFF2-40B4-BE49-F238E27FC236}">
                <a16:creationId xmlns:a16="http://schemas.microsoft.com/office/drawing/2014/main" id="{BB3B8946-A0AA-42D4-8A24-639DC6EA1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6">
            <a:extLst>
              <a:ext uri="{FF2B5EF4-FFF2-40B4-BE49-F238E27FC236}">
                <a16:creationId xmlns:a16="http://schemas.microsoft.com/office/drawing/2014/main" id="{AB1038E6-06EF-4DCB-B52E-D3825C50F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47">
            <a:extLst>
              <a:ext uri="{FF2B5EF4-FFF2-40B4-BE49-F238E27FC236}">
                <a16:creationId xmlns:a16="http://schemas.microsoft.com/office/drawing/2014/main" id="{5C7EF35C-8B7D-4026-8F09-8B2B22505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Freeform 44">
            <a:extLst>
              <a:ext uri="{FF2B5EF4-FFF2-40B4-BE49-F238E27FC236}">
                <a16:creationId xmlns:a16="http://schemas.microsoft.com/office/drawing/2014/main" id="{5F24A71D-C0A9-49AC-B2D1-5A9EA2BD3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8538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4280C55-570C-4284-9850-B2BA33DB6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7033095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762AC8-A8C1-44D5-A2B5-A82538B81798}"/>
              </a:ext>
            </a:extLst>
          </p:cNvPr>
          <p:cNvSpPr txBox="1"/>
          <p:nvPr/>
        </p:nvSpPr>
        <p:spPr>
          <a:xfrm>
            <a:off x="964760" y="804328"/>
            <a:ext cx="6091312" cy="12058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rgbClr val="FEFFFF"/>
                </a:solidFill>
                <a:latin typeface="+mj-lt"/>
                <a:ea typeface="+mj-ea"/>
                <a:cs typeface="+mj-cs"/>
              </a:rPr>
              <a:t>Packaging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1568DA-C1AF-4D54-AB89-6E8F0BCADBCA}"/>
              </a:ext>
            </a:extLst>
          </p:cNvPr>
          <p:cNvSpPr txBox="1"/>
          <p:nvPr/>
        </p:nvSpPr>
        <p:spPr>
          <a:xfrm>
            <a:off x="1282189" y="2494450"/>
            <a:ext cx="5773883" cy="35631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Includes: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letter to employer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CV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Business card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X4 Fabric samples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Look book (in folder)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4AFCD9-BF11-41D9-BFF7-937265D63D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02" t="17721" r="13526" b="15612"/>
          <a:stretch/>
        </p:blipFill>
        <p:spPr>
          <a:xfrm>
            <a:off x="4460240" y="2419891"/>
            <a:ext cx="4720451" cy="4260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B5F4394-6044-45CD-BD62-E810C0830C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3805" y="921498"/>
            <a:ext cx="4224894" cy="32433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A1D8E24-2CFC-4ED4-9EA1-DEEC8F186281}"/>
              </a:ext>
            </a:extLst>
          </p:cNvPr>
          <p:cNvSpPr txBox="1"/>
          <p:nvPr/>
        </p:nvSpPr>
        <p:spPr>
          <a:xfrm>
            <a:off x="7969616" y="449907"/>
            <a:ext cx="18021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Logo on front cover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0FD6ACD-80C5-42D5-82D2-81C24BE27CFA}"/>
              </a:ext>
            </a:extLst>
          </p:cNvPr>
          <p:cNvCxnSpPr/>
          <p:nvPr/>
        </p:nvCxnSpPr>
        <p:spPr>
          <a:xfrm>
            <a:off x="8735627" y="726906"/>
            <a:ext cx="135072" cy="4893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C819C17C-44F7-4E57-9040-A6914ED21A03}"/>
              </a:ext>
            </a:extLst>
          </p:cNvPr>
          <p:cNvSpPr txBox="1"/>
          <p:nvPr/>
        </p:nvSpPr>
        <p:spPr>
          <a:xfrm>
            <a:off x="3625739" y="5317724"/>
            <a:ext cx="16690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Thank you page on the front and name printed on the inside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D57DF97-CB9E-4990-996E-04F425B7C1FA}"/>
              </a:ext>
            </a:extLst>
          </p:cNvPr>
          <p:cNvCxnSpPr/>
          <p:nvPr/>
        </p:nvCxnSpPr>
        <p:spPr>
          <a:xfrm flipV="1">
            <a:off x="4740676" y="4643021"/>
            <a:ext cx="554065" cy="5948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F46B813-48F6-44C6-9CA3-7F02C2184A08}"/>
              </a:ext>
            </a:extLst>
          </p:cNvPr>
          <p:cNvCxnSpPr/>
          <p:nvPr/>
        </p:nvCxnSpPr>
        <p:spPr>
          <a:xfrm flipV="1">
            <a:off x="4838330" y="5317724"/>
            <a:ext cx="2380609" cy="5315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29263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DB5CD"/>
      </a:accent1>
      <a:accent2>
        <a:srgbClr val="18D6A0"/>
      </a:accent2>
      <a:accent3>
        <a:srgbClr val="FDCBDA"/>
      </a:accent3>
      <a:accent4>
        <a:srgbClr val="FFF2CC"/>
      </a:accent4>
      <a:accent5>
        <a:srgbClr val="C5E0B3"/>
      </a:accent5>
      <a:accent6>
        <a:srgbClr val="70AD47"/>
      </a:accent6>
      <a:hlink>
        <a:srgbClr val="0563C1"/>
      </a:hlink>
      <a:folHlink>
        <a:srgbClr val="023160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961</Words>
  <Application>Microsoft Office PowerPoint</Application>
  <PresentationFormat>Widescreen</PresentationFormat>
  <Paragraphs>89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Calibri Light</vt:lpstr>
      <vt:lpstr>Office Theme</vt:lpstr>
      <vt:lpstr>Sophie Williams 1701487 (Professional Promotion ADAD6002) Fashion for textiles  Deadline 15th May 2020  5pm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Colour ideas </vt:lpstr>
      <vt:lpstr>PowerPoint Presentation</vt:lpstr>
      <vt:lpstr>PowerPoint Presentation</vt:lpstr>
      <vt:lpstr>Designer profile</vt:lpstr>
      <vt:lpstr>PowerPoint Presentation</vt:lpstr>
      <vt:lpstr>CV layout ideas.. </vt:lpstr>
      <vt:lpstr>PowerPoint Presentation</vt:lpstr>
      <vt:lpstr>PowerPoint Presentation</vt:lpstr>
      <vt:lpstr>PowerPoint Presentation</vt:lpstr>
      <vt:lpstr>Portfolio ideas </vt:lpstr>
      <vt:lpstr>Business card research </vt:lpstr>
      <vt:lpstr>PowerPoint Presentation</vt:lpstr>
      <vt:lpstr>PowerPoint Presentation</vt:lpstr>
      <vt:lpstr>PowerPoint Presentation</vt:lpstr>
      <vt:lpstr>Social media plan </vt:lpstr>
      <vt:lpstr>PowerPoint Presentation</vt:lpstr>
      <vt:lpstr>PowerPoint Presentation</vt:lpstr>
      <vt:lpstr>Current Instagram page 14/05/20</vt:lpstr>
      <vt:lpstr>Plan for the future.. </vt:lpstr>
      <vt:lpstr>Layout and website inspiration..</vt:lpstr>
      <vt:lpstr>Web page</vt:lpstr>
      <vt:lpstr>PowerPoint Presentation</vt:lpstr>
      <vt:lpstr>Look book research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Packaging ideas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Sophie Williams 1701487 (Professional Promotion ADAD6002) Fashion for textiles  Deadline 15th May 2020  5pm </dc:title>
  <dc:creator>Sophie Williams (1701487)</dc:creator>
  <cp:lastModifiedBy>Sophie Williams (1701487)</cp:lastModifiedBy>
  <cp:revision>2</cp:revision>
  <dcterms:created xsi:type="dcterms:W3CDTF">2020-05-15T10:01:20Z</dcterms:created>
  <dcterms:modified xsi:type="dcterms:W3CDTF">2020-05-15T10:05:28Z</dcterms:modified>
</cp:coreProperties>
</file>