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5" r:id="rId2"/>
    <p:sldId id="316" r:id="rId3"/>
    <p:sldId id="305" r:id="rId4"/>
    <p:sldId id="306" r:id="rId5"/>
    <p:sldId id="307" r:id="rId6"/>
    <p:sldId id="308" r:id="rId7"/>
    <p:sldId id="309" r:id="rId8"/>
    <p:sldId id="310" r:id="rId9"/>
    <p:sldId id="311" r:id="rId10"/>
    <p:sldId id="313" r:id="rId11"/>
    <p:sldId id="314" r:id="rId12"/>
    <p:sldId id="293" r:id="rId13"/>
    <p:sldId id="312" r:id="rId14"/>
    <p:sldId id="31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4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1501676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Inheritance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Base and derived classes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Object commonality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Inherited attributes - examples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Sharing data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Exercises</a:t>
            </a:r>
            <a:endParaRPr lang="en-US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968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Inheritance is a form of software re-</a:t>
            </a:r>
            <a:r>
              <a:rPr lang="en-GB" sz="2400" dirty="0" err="1">
                <a:solidFill>
                  <a:schemeClr val="tx1"/>
                </a:solidFill>
              </a:rPr>
              <a:t>useability</a:t>
            </a:r>
            <a:r>
              <a:rPr lang="en-GB" sz="2400" dirty="0">
                <a:solidFill>
                  <a:schemeClr val="tx1"/>
                </a:solidFill>
              </a:rPr>
              <a:t> in which new classes are created from existing classes.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 new class (derived class) inherits all the properties (data members and member functions) of a previously defined class (base class).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Each ‘derived class’ can later become the ‘base class’ for some future ‘derived class’.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Base Class &amp; Derived Classes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Inheritance forms tree-like hierarchical structures.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the table below, </a:t>
            </a:r>
            <a:r>
              <a:rPr lang="en-GB" sz="2400" i="1" dirty="0" err="1">
                <a:solidFill>
                  <a:schemeClr val="tx1"/>
                </a:solidFill>
              </a:rPr>
              <a:t>cCircle</a:t>
            </a:r>
            <a:r>
              <a:rPr lang="en-GB" sz="2400" i="1" dirty="0">
                <a:solidFill>
                  <a:schemeClr val="tx1"/>
                </a:solidFill>
              </a:rPr>
              <a:t>, </a:t>
            </a:r>
            <a:r>
              <a:rPr lang="en-GB" sz="2400" i="1" dirty="0" err="1">
                <a:solidFill>
                  <a:schemeClr val="tx1"/>
                </a:solidFill>
              </a:rPr>
              <a:t>cTriangle</a:t>
            </a:r>
            <a:r>
              <a:rPr lang="en-GB" sz="2400" dirty="0">
                <a:solidFill>
                  <a:schemeClr val="tx1"/>
                </a:solidFill>
              </a:rPr>
              <a:t> and</a:t>
            </a:r>
            <a:r>
              <a:rPr lang="en-GB" sz="2400" i="1" dirty="0">
                <a:solidFill>
                  <a:schemeClr val="tx1"/>
                </a:solidFill>
              </a:rPr>
              <a:t> </a:t>
            </a:r>
            <a:r>
              <a:rPr lang="en-GB" sz="2400" i="1" dirty="0" err="1">
                <a:solidFill>
                  <a:schemeClr val="tx1"/>
                </a:solidFill>
              </a:rPr>
              <a:t>cRectangle</a:t>
            </a:r>
            <a:r>
              <a:rPr lang="en-GB" sz="2400" dirty="0">
                <a:solidFill>
                  <a:schemeClr val="tx1"/>
                </a:solidFill>
              </a:rPr>
              <a:t> are derived classes that inherit the properties of </a:t>
            </a:r>
            <a:r>
              <a:rPr lang="en-GB" sz="2400" i="1" dirty="0" err="1">
                <a:solidFill>
                  <a:schemeClr val="tx1"/>
                </a:solidFill>
              </a:rPr>
              <a:t>cShape</a:t>
            </a:r>
            <a:r>
              <a:rPr lang="en-GB" sz="2400" dirty="0">
                <a:solidFill>
                  <a:schemeClr val="tx1"/>
                </a:solidFill>
              </a:rPr>
              <a:t> (base-class).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96" y="4267200"/>
            <a:ext cx="9762304" cy="228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3058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Specifying a Derived Classes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 specify that </a:t>
            </a:r>
            <a:r>
              <a:rPr lang="en-GB" sz="2400" dirty="0" err="1">
                <a:solidFill>
                  <a:schemeClr val="tx1"/>
                </a:solidFill>
              </a:rPr>
              <a:t>cCircle</a:t>
            </a:r>
            <a:r>
              <a:rPr lang="en-GB" sz="2400" dirty="0">
                <a:solidFill>
                  <a:schemeClr val="tx1"/>
                </a:solidFill>
              </a:rPr>
              <a:t> is derived from </a:t>
            </a:r>
            <a:r>
              <a:rPr lang="en-GB" sz="2400" dirty="0" err="1">
                <a:solidFill>
                  <a:schemeClr val="tx1"/>
                </a:solidFill>
              </a:rPr>
              <a:t>cShape</a:t>
            </a:r>
            <a:r>
              <a:rPr lang="en-GB" sz="2400" dirty="0">
                <a:solidFill>
                  <a:schemeClr val="tx1"/>
                </a:solidFill>
              </a:rPr>
              <a:t>, class </a:t>
            </a:r>
            <a:r>
              <a:rPr lang="en-GB" sz="2400" dirty="0" err="1">
                <a:solidFill>
                  <a:schemeClr val="tx1"/>
                </a:solidFill>
              </a:rPr>
              <a:t>cCircle</a:t>
            </a:r>
            <a:r>
              <a:rPr lang="en-GB" sz="2400" dirty="0">
                <a:solidFill>
                  <a:schemeClr val="tx1"/>
                </a:solidFill>
              </a:rPr>
              <a:t> would be defined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>
              <a:spcAft>
                <a:spcPts val="0"/>
              </a:spcAft>
            </a:pPr>
            <a:r>
              <a:rPr lang="en-US" sz="2400" dirty="0">
                <a:solidFill>
                  <a:srgbClr val="0000FF"/>
                </a:solidFill>
                <a:latin typeface="Courier New"/>
                <a:ea typeface="Times New Roman"/>
              </a:rPr>
              <a:t>class</a:t>
            </a:r>
            <a:r>
              <a:rPr lang="en-US" sz="2400" dirty="0">
                <a:latin typeface="Courier New"/>
                <a:ea typeface="Times New Roman"/>
              </a:rPr>
              <a:t> </a:t>
            </a:r>
            <a:r>
              <a:rPr lang="en-US" sz="2400" dirty="0" err="1">
                <a:latin typeface="Courier New"/>
                <a:ea typeface="Times New Roman"/>
              </a:rPr>
              <a:t>cCircle</a:t>
            </a:r>
            <a:r>
              <a:rPr lang="en-US" sz="2400" dirty="0">
                <a:latin typeface="Courier New"/>
                <a:ea typeface="Times New Roman"/>
              </a:rPr>
              <a:t> : </a:t>
            </a:r>
            <a:r>
              <a:rPr lang="en-US" sz="2400" dirty="0">
                <a:solidFill>
                  <a:srgbClr val="0000FF"/>
                </a:solidFill>
                <a:latin typeface="Courier New"/>
                <a:ea typeface="Times New Roman"/>
              </a:rPr>
              <a:t>public</a:t>
            </a:r>
            <a:r>
              <a:rPr lang="en-US" sz="2400" dirty="0">
                <a:latin typeface="Courier New"/>
                <a:ea typeface="Times New Roman"/>
              </a:rPr>
              <a:t> </a:t>
            </a:r>
            <a:r>
              <a:rPr lang="en-US" sz="2400" dirty="0" err="1">
                <a:latin typeface="Courier New"/>
                <a:ea typeface="Times New Roman"/>
              </a:rPr>
              <a:t>cShape</a:t>
            </a:r>
            <a:endParaRPr lang="en-GB" sz="3600" dirty="0">
              <a:latin typeface="Arial"/>
              <a:ea typeface="Times New Roman"/>
            </a:endParaRPr>
          </a:p>
          <a:p>
            <a:pPr algn="l">
              <a:spcAft>
                <a:spcPts val="0"/>
              </a:spcAft>
            </a:pPr>
            <a:r>
              <a:rPr lang="en-US" sz="2400" dirty="0">
                <a:latin typeface="Courier New"/>
                <a:ea typeface="Times New Roman"/>
              </a:rPr>
              <a:t>{</a:t>
            </a:r>
            <a:endParaRPr lang="en-GB" sz="3600" dirty="0">
              <a:latin typeface="Arial"/>
              <a:ea typeface="Times New Roman"/>
            </a:endParaRPr>
          </a:p>
          <a:p>
            <a:pPr algn="l">
              <a:spcAft>
                <a:spcPts val="0"/>
              </a:spcAft>
            </a:pPr>
            <a:r>
              <a:rPr lang="en-US" sz="2400" dirty="0">
                <a:latin typeface="Courier New"/>
                <a:ea typeface="Times New Roman"/>
              </a:rPr>
              <a:t>};</a:t>
            </a:r>
            <a:endParaRPr lang="en-GB" sz="3600" dirty="0">
              <a:latin typeface="Arial"/>
              <a:ea typeface="Times New Roman"/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499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Object Commonality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first step required is to identify any properties that are common between all shapes.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These common attributes will be stored in </a:t>
            </a:r>
            <a:r>
              <a:rPr lang="en-GB" sz="2000" dirty="0" err="1">
                <a:solidFill>
                  <a:schemeClr val="tx1"/>
                </a:solidFill>
              </a:rPr>
              <a:t>cShape</a:t>
            </a:r>
            <a:r>
              <a:rPr lang="en-GB" sz="2000" dirty="0">
                <a:solidFill>
                  <a:schemeClr val="tx1"/>
                </a:solidFill>
              </a:rPr>
              <a:t> (the base class)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our example, one property that all shapes will have is a world Position.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world position would usually be stored as an </a:t>
            </a:r>
            <a:r>
              <a:rPr lang="en-GB" sz="2400" i="1" dirty="0">
                <a:solidFill>
                  <a:schemeClr val="tx1"/>
                </a:solidFill>
              </a:rPr>
              <a:t>xyz</a:t>
            </a:r>
            <a:r>
              <a:rPr lang="en-GB" sz="2400" dirty="0">
                <a:solidFill>
                  <a:schemeClr val="tx1"/>
                </a:solidFill>
              </a:rPr>
              <a:t> (3 float) vector.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904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Inherited Attributes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Although </a:t>
            </a:r>
            <a:r>
              <a:rPr lang="en-GB" sz="2400" dirty="0" err="1">
                <a:solidFill>
                  <a:schemeClr val="tx1"/>
                </a:solidFill>
              </a:rPr>
              <a:t>cCircle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dirty="0" err="1">
                <a:solidFill>
                  <a:schemeClr val="tx1"/>
                </a:solidFill>
              </a:rPr>
              <a:t>cTriangle</a:t>
            </a:r>
            <a:r>
              <a:rPr lang="en-GB" sz="2400" dirty="0">
                <a:solidFill>
                  <a:schemeClr val="tx1"/>
                </a:solidFill>
              </a:rPr>
              <a:t> and </a:t>
            </a:r>
            <a:r>
              <a:rPr lang="en-GB" sz="2400" dirty="0" err="1">
                <a:solidFill>
                  <a:schemeClr val="tx1"/>
                </a:solidFill>
              </a:rPr>
              <a:t>cRectangle</a:t>
            </a:r>
            <a:r>
              <a:rPr lang="en-GB" sz="2400" dirty="0">
                <a:solidFill>
                  <a:schemeClr val="tx1"/>
                </a:solidFill>
              </a:rPr>
              <a:t> are all different types of shapes that may be positioned at varying locations within the world, they all share the common property of having a position.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variable used to specify the position of the individual object could therefore be </a:t>
            </a:r>
            <a:r>
              <a:rPr lang="en-GB" sz="2400" i="1" dirty="0">
                <a:solidFill>
                  <a:schemeClr val="tx1"/>
                </a:solidFill>
              </a:rPr>
              <a:t>inherited</a:t>
            </a:r>
            <a:r>
              <a:rPr lang="en-GB" sz="2400" dirty="0">
                <a:solidFill>
                  <a:schemeClr val="tx1"/>
                </a:solidFill>
              </a:rPr>
              <a:t> from </a:t>
            </a:r>
            <a:r>
              <a:rPr lang="en-GB" sz="2400" dirty="0" err="1">
                <a:solidFill>
                  <a:schemeClr val="tx1"/>
                </a:solidFill>
              </a:rPr>
              <a:t>cShape</a:t>
            </a:r>
            <a:endParaRPr lang="en-GB" sz="2400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i.e. All </a:t>
            </a:r>
            <a:r>
              <a:rPr lang="en-GB" sz="2000" dirty="0" err="1">
                <a:solidFill>
                  <a:schemeClr val="tx1"/>
                </a:solidFill>
              </a:rPr>
              <a:t>cShapes</a:t>
            </a:r>
            <a:r>
              <a:rPr lang="en-GB" sz="2000" dirty="0">
                <a:solidFill>
                  <a:schemeClr val="tx1"/>
                </a:solidFill>
              </a:rPr>
              <a:t> have a position</a:t>
            </a:r>
          </a:p>
          <a:p>
            <a:pPr lvl="1" algn="l"/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Therefore it makes more sense to store the </a:t>
            </a:r>
            <a:r>
              <a:rPr lang="en-GB" sz="2400" i="1" dirty="0">
                <a:solidFill>
                  <a:schemeClr val="tx1"/>
                </a:solidFill>
              </a:rPr>
              <a:t>position</a:t>
            </a:r>
            <a:r>
              <a:rPr lang="en-GB" sz="2400" dirty="0">
                <a:solidFill>
                  <a:schemeClr val="tx1"/>
                </a:solidFill>
              </a:rPr>
              <a:t> information within the Base Class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Remember, all derived classes inherit the properties of the base class.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393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Parent/Child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analogy of parent / child classes can be applied to many objects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If </a:t>
            </a:r>
            <a:r>
              <a:rPr lang="en-GB" sz="2400" dirty="0" err="1">
                <a:solidFill>
                  <a:schemeClr val="tx1"/>
                </a:solidFill>
              </a:rPr>
              <a:t>cVehicle</a:t>
            </a:r>
            <a:r>
              <a:rPr lang="en-GB" sz="2400" dirty="0">
                <a:solidFill>
                  <a:schemeClr val="tx1"/>
                </a:solidFill>
              </a:rPr>
              <a:t> is defined as the base class, we can derive individual vehicle types from it, i.e.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Bicycle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Motorcycle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Car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Lorry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Bus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516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Transform / Shape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Objects created in 3D modelling packages (i.e. Autodesk Maya) commonly separate the Shape (geometry) from the Transform (position, scale, rotation)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7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NB&gt; Autodesk Maya is an industry standard 3D computer animation program developed by Autodesk. Maya is used extensively throughout the computer graphics industries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466251"/>
              </p:ext>
            </p:extLst>
          </p:nvPr>
        </p:nvGraphicFramePr>
        <p:xfrm>
          <a:off x="1524000" y="2514600"/>
          <a:ext cx="6096000" cy="238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Base Class -</a:t>
                      </a:r>
                      <a:r>
                        <a:rPr lang="en-GB" baseline="0" dirty="0"/>
                        <a:t> Transform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Derived Class - Shape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Position</a:t>
                      </a:r>
                    </a:p>
                    <a:p>
                      <a:r>
                        <a:rPr lang="en-GB" dirty="0"/>
                        <a:t>Scale</a:t>
                      </a:r>
                    </a:p>
                    <a:p>
                      <a:r>
                        <a:rPr lang="en-GB" dirty="0"/>
                        <a:t>Rotation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Cameras</a:t>
                      </a:r>
                    </a:p>
                    <a:p>
                      <a:r>
                        <a:rPr lang="en-GB" dirty="0"/>
                        <a:t>Lights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Materials</a:t>
                      </a:r>
                    </a:p>
                    <a:p>
                      <a:r>
                        <a:rPr lang="en-GB" dirty="0"/>
                        <a:t>Geometry (mesh)</a:t>
                      </a:r>
                    </a:p>
                    <a:p>
                      <a:r>
                        <a:rPr lang="en-GB" dirty="0"/>
                        <a:t>Curves</a:t>
                      </a:r>
                    </a:p>
                    <a:p>
                      <a:r>
                        <a:rPr lang="en-GB" dirty="0"/>
                        <a:t>Fluids</a:t>
                      </a:r>
                    </a:p>
                    <a:p>
                      <a:r>
                        <a:rPr lang="en-GB" dirty="0"/>
                        <a:t>Particles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3837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Sharing data between </a:t>
            </a:r>
            <a:r>
              <a:rPr lang="en-GB" i="1" dirty="0"/>
              <a:t>Base</a:t>
            </a:r>
            <a:r>
              <a:rPr lang="en-GB" dirty="0"/>
              <a:t> and </a:t>
            </a:r>
            <a:r>
              <a:rPr lang="en-GB" i="1" dirty="0"/>
              <a:t>Derived</a:t>
            </a:r>
            <a:r>
              <a:rPr lang="en-GB" dirty="0"/>
              <a:t> classes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All </a:t>
            </a:r>
            <a:r>
              <a:rPr lang="en-GB" sz="2400" i="1" dirty="0">
                <a:solidFill>
                  <a:srgbClr val="0070C0"/>
                </a:solidFill>
              </a:rPr>
              <a:t>public:</a:t>
            </a:r>
            <a:r>
              <a:rPr lang="en-GB" sz="2400" i="1" dirty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data contained within the </a:t>
            </a:r>
            <a:r>
              <a:rPr lang="en-GB" sz="2400" i="1" dirty="0">
                <a:solidFill>
                  <a:schemeClr val="tx1"/>
                </a:solidFill>
              </a:rPr>
              <a:t>base</a:t>
            </a:r>
            <a:r>
              <a:rPr lang="en-GB" sz="2400" dirty="0">
                <a:solidFill>
                  <a:schemeClr val="tx1"/>
                </a:solidFill>
              </a:rPr>
              <a:t> class is accessible to the </a:t>
            </a:r>
            <a:r>
              <a:rPr lang="en-GB" sz="2400" i="1" dirty="0">
                <a:solidFill>
                  <a:schemeClr val="tx1"/>
                </a:solidFill>
              </a:rPr>
              <a:t>derived</a:t>
            </a:r>
            <a:r>
              <a:rPr lang="en-GB" sz="2400" dirty="0">
                <a:solidFill>
                  <a:schemeClr val="tx1"/>
                </a:solidFill>
              </a:rPr>
              <a:t> class.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However, if the </a:t>
            </a:r>
            <a:r>
              <a:rPr lang="en-GB" sz="2400" i="1" dirty="0">
                <a:solidFill>
                  <a:schemeClr val="tx1"/>
                </a:solidFill>
              </a:rPr>
              <a:t>base</a:t>
            </a:r>
            <a:r>
              <a:rPr lang="en-GB" sz="2400" dirty="0">
                <a:solidFill>
                  <a:schemeClr val="tx1"/>
                </a:solidFill>
              </a:rPr>
              <a:t> class has </a:t>
            </a:r>
            <a:r>
              <a:rPr lang="en-GB" sz="2400" dirty="0">
                <a:solidFill>
                  <a:srgbClr val="0070C0"/>
                </a:solidFill>
              </a:rPr>
              <a:t>public:</a:t>
            </a:r>
            <a:r>
              <a:rPr lang="en-GB" sz="2400" dirty="0">
                <a:solidFill>
                  <a:schemeClr val="tx1"/>
                </a:solidFill>
              </a:rPr>
              <a:t> get/set() functions to access private data then these functions can be called by the </a:t>
            </a:r>
            <a:r>
              <a:rPr lang="en-GB" sz="2400" i="1" dirty="0">
                <a:solidFill>
                  <a:schemeClr val="tx1"/>
                </a:solidFill>
              </a:rPr>
              <a:t>derived</a:t>
            </a:r>
            <a:r>
              <a:rPr lang="en-GB" sz="2400" dirty="0">
                <a:solidFill>
                  <a:schemeClr val="tx1"/>
                </a:solidFill>
              </a:rPr>
              <a:t> class.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mechanism provides the </a:t>
            </a:r>
            <a:r>
              <a:rPr lang="en-GB" sz="2400" i="1" dirty="0">
                <a:solidFill>
                  <a:schemeClr val="tx1"/>
                </a:solidFill>
              </a:rPr>
              <a:t>derived</a:t>
            </a:r>
            <a:r>
              <a:rPr lang="en-GB" sz="2400" dirty="0">
                <a:solidFill>
                  <a:schemeClr val="tx1"/>
                </a:solidFill>
              </a:rPr>
              <a:t> class with access to private data stored within the </a:t>
            </a:r>
            <a:r>
              <a:rPr lang="en-GB" sz="2400" i="1" dirty="0">
                <a:solidFill>
                  <a:schemeClr val="tx1"/>
                </a:solidFill>
              </a:rPr>
              <a:t>base</a:t>
            </a:r>
            <a:r>
              <a:rPr lang="en-GB" sz="2400" dirty="0">
                <a:solidFill>
                  <a:schemeClr val="tx1"/>
                </a:solidFill>
              </a:rPr>
              <a:t> class</a:t>
            </a:r>
          </a:p>
        </p:txBody>
      </p:sp>
    </p:spTree>
    <p:extLst>
      <p:ext uri="{BB962C8B-B14F-4D97-AF65-F5344CB8AC3E}">
        <p14:creationId xmlns:p14="http://schemas.microsoft.com/office/powerpoint/2010/main" val="1976904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Sharing data – example code</a:t>
            </a:r>
          </a:p>
        </p:txBody>
      </p:sp>
      <p:sp>
        <p:nvSpPr>
          <p:cNvPr id="6" name="Rectangle 5"/>
          <p:cNvSpPr/>
          <p:nvPr/>
        </p:nvSpPr>
        <p:spPr>
          <a:xfrm>
            <a:off x="1981200" y="1497623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9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B050"/>
                </a:solidFill>
                <a:latin typeface="Consolas" panose="020B0609020204030204" pitchFamily="49" charset="0"/>
              </a:rPr>
              <a:t>// Base class </a:t>
            </a:r>
            <a:r>
              <a:rPr lang="en-GB" sz="900" dirty="0" err="1">
                <a:solidFill>
                  <a:srgbClr val="00B050"/>
                </a:solidFill>
                <a:latin typeface="Consolas" panose="020B0609020204030204" pitchFamily="49" charset="0"/>
              </a:rPr>
              <a:t>cShape</a:t>
            </a:r>
            <a:endParaRPr lang="en-GB" sz="900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cShape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cShape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){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	void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setVertexCount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){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;}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getVertexCount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(){ </a:t>
            </a:r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B050"/>
                </a:solidFill>
                <a:latin typeface="Consolas" panose="020B0609020204030204" pitchFamily="49" charset="0"/>
              </a:rPr>
              <a:t>// Derived class </a:t>
            </a:r>
            <a:r>
              <a:rPr lang="en-GB" sz="900" dirty="0" err="1">
                <a:solidFill>
                  <a:srgbClr val="00B050"/>
                </a:solidFill>
                <a:latin typeface="Consolas" panose="020B0609020204030204" pitchFamily="49" charset="0"/>
              </a:rPr>
              <a:t>cTriangle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cTriangle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cShape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cTriangle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 :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cShape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){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setVertexCount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); }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>
                <a:solidFill>
                  <a:srgbClr val="6F008A"/>
                </a:solidFill>
                <a:latin typeface="Consolas" panose="020B0609020204030204" pitchFamily="49" charset="0"/>
              </a:rPr>
              <a:t>main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900" dirty="0">
                <a:solidFill>
                  <a:srgbClr val="2B91AF"/>
                </a:solidFill>
                <a:latin typeface="Consolas" panose="020B0609020204030204" pitchFamily="49" charset="0"/>
              </a:rPr>
              <a:t>     	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cTriangle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tri(3);</a:t>
            </a: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B050"/>
                </a:solidFill>
                <a:latin typeface="Consolas" panose="020B0609020204030204" pitchFamily="49" charset="0"/>
              </a:rPr>
              <a:t>	// Derived class gains access to private member 	// variables using Base class get/set() functions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     	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num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tri.getVertexCount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    	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tri.setVertexCount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num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+ 2);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	return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361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Practice implementing a basic class structure based on the requirements of Figure 1.0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Add to each class specific data members associated with each shape. i.e. position, </a:t>
            </a:r>
            <a:r>
              <a:rPr lang="en-US" sz="2400" dirty="0" err="1"/>
              <a:t>colour</a:t>
            </a:r>
            <a:r>
              <a:rPr lang="en-US" sz="2400" dirty="0"/>
              <a:t>, number of vertices, number of edges, </a:t>
            </a:r>
            <a:r>
              <a:rPr lang="en-US" sz="2400" dirty="0" err="1"/>
              <a:t>etc</a:t>
            </a:r>
            <a:endParaRPr lang="en-GB" sz="2400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3400" y="2514600"/>
            <a:ext cx="9520086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/>
              <a:t>Create a render call within each derived class that can be used to draw the shape.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NB&gt; do not worry about actually drawing the shape. This function should simply print out debug information from the base &amp; derived classes, i.e. “currently drawing object#3”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b="1" dirty="0"/>
              <a:t>HINT:</a:t>
            </a:r>
            <a:r>
              <a:rPr lang="en-US" sz="2400" dirty="0"/>
              <a:t> Refer back to </a:t>
            </a:r>
            <a:r>
              <a:rPr lang="en-US" sz="2400" i="1" dirty="0"/>
              <a:t>Lecture 4 – Composition</a:t>
            </a:r>
            <a:r>
              <a:rPr lang="en-US" sz="2400" dirty="0"/>
              <a:t>. The constructor used in the class </a:t>
            </a:r>
            <a:r>
              <a:rPr lang="en-US" sz="2400" i="1" dirty="0" err="1"/>
              <a:t>cPupil</a:t>
            </a:r>
            <a:r>
              <a:rPr lang="en-US" sz="2400" dirty="0"/>
              <a:t> is used to initialize its base class </a:t>
            </a:r>
            <a:r>
              <a:rPr lang="en-US" sz="2400" i="1" dirty="0" err="1"/>
              <a:t>cDate</a:t>
            </a:r>
            <a:endParaRPr lang="en-US" sz="2400" i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US" sz="2400" i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/>
              <a:t>Print out all base and derived class data to the console window</a:t>
            </a: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5298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Dynamically allocate the required memory needed to store each object when first instantiated, i.e. allocate sufficient memory to store the number of vertices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NB&gt; Vertices require 3 x floating point numbers</a:t>
            </a:r>
          </a:p>
          <a:p>
            <a:pPr lvl="1"/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Allow the user to </a:t>
            </a:r>
            <a:r>
              <a:rPr lang="en-GB" sz="2400" i="1" dirty="0"/>
              <a:t>set</a:t>
            </a:r>
            <a:r>
              <a:rPr lang="en-GB" sz="2400" dirty="0"/>
              <a:t> and </a:t>
            </a:r>
            <a:r>
              <a:rPr lang="en-GB" sz="2400" i="1" dirty="0"/>
              <a:t>get</a:t>
            </a:r>
            <a:r>
              <a:rPr lang="en-GB" sz="2400" dirty="0"/>
              <a:t> the name of each object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73572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689</Words>
  <Application>Microsoft Office PowerPoint</Application>
  <PresentationFormat>On-screen Show (4:3)</PresentationFormat>
  <Paragraphs>155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Consolas</vt:lpstr>
      <vt:lpstr>Courier New</vt:lpstr>
      <vt:lpstr>Office Theme</vt:lpstr>
      <vt:lpstr>Object Oriented Programming</vt:lpstr>
      <vt:lpstr>Contents:</vt:lpstr>
      <vt:lpstr>Inheritance</vt:lpstr>
      <vt:lpstr>Base Class &amp; Derived Classes</vt:lpstr>
      <vt:lpstr>Specifying a Derived Classes</vt:lpstr>
      <vt:lpstr>Object Commonality</vt:lpstr>
      <vt:lpstr>Inherited Attributes</vt:lpstr>
      <vt:lpstr>Parent/Child</vt:lpstr>
      <vt:lpstr>Transform / Shape</vt:lpstr>
      <vt:lpstr>Sharing data between Base and Derived classes</vt:lpstr>
      <vt:lpstr>Sharing data – example code</vt:lpstr>
      <vt:lpstr>EXERCISES: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38</cp:revision>
  <dcterms:created xsi:type="dcterms:W3CDTF">2006-08-16T00:00:00Z</dcterms:created>
  <dcterms:modified xsi:type="dcterms:W3CDTF">2020-03-15T19:14:38Z</dcterms:modified>
</cp:coreProperties>
</file>