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7" r:id="rId2"/>
    <p:sldId id="258" r:id="rId3"/>
    <p:sldId id="261" r:id="rId4"/>
    <p:sldId id="259" r:id="rId5"/>
    <p:sldId id="262" r:id="rId6"/>
    <p:sldId id="260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22" d="100"/>
          <a:sy n="122" d="100"/>
        </p:scale>
        <p:origin x="96" y="2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4/1/2019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4/1/2019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4/1/2019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4/1/2019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4/1/2019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4/1/2019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4/1/2019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4/1/2019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4/1/2019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4/1/2019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4/1/2019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4/1/2019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Later trends in the medieval cult of saints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Lecture eight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53250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Sanctus</a:t>
            </a:r>
            <a:r>
              <a:rPr lang="en-GB" dirty="0" smtClean="0"/>
              <a:t>  or </a:t>
            </a:r>
            <a:r>
              <a:rPr lang="en-GB" i="1" dirty="0" err="1" smtClean="0"/>
              <a:t>beatus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2286001"/>
            <a:ext cx="5336691" cy="3593591"/>
          </a:xfrm>
        </p:spPr>
        <p:txBody>
          <a:bodyPr/>
          <a:lstStyle/>
          <a:p>
            <a:r>
              <a:rPr lang="en-GB" dirty="0" smtClean="0"/>
              <a:t>Before the twelfth century used interchangeably</a:t>
            </a:r>
          </a:p>
          <a:p>
            <a:r>
              <a:rPr lang="en-GB" dirty="0" smtClean="0"/>
              <a:t>Distinction slowly made its way into public domain</a:t>
            </a:r>
          </a:p>
          <a:p>
            <a:r>
              <a:rPr lang="en-GB" dirty="0" smtClean="0"/>
              <a:t>Mostly simply ignored</a:t>
            </a:r>
          </a:p>
          <a:p>
            <a:r>
              <a:rPr lang="en-GB" dirty="0" smtClean="0"/>
              <a:t>Franciscan chronicler </a:t>
            </a:r>
            <a:r>
              <a:rPr lang="en-GB" dirty="0" err="1" smtClean="0"/>
              <a:t>Salimbene</a:t>
            </a:r>
            <a:r>
              <a:rPr lang="en-GB" dirty="0" smtClean="0"/>
              <a:t> not amused</a:t>
            </a:r>
          </a:p>
          <a:p>
            <a:r>
              <a:rPr lang="en-GB" dirty="0" smtClean="0"/>
              <a:t>Distinction really began in visual depictions: halo or rays?!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41339" y="0"/>
            <a:ext cx="2590800" cy="5715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140" y="2526323"/>
            <a:ext cx="2967199" cy="4331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8533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sancti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Saints canonised by the Roman Church 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err="1" smtClean="0"/>
              <a:t>beati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 smtClean="0"/>
              <a:t>Venerated individuals, but no pronouncement made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61304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Papal enforcement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695939"/>
            <a:ext cx="5508630" cy="4587630"/>
          </a:xfrm>
        </p:spPr>
        <p:txBody>
          <a:bodyPr>
            <a:normAutofit/>
          </a:bodyPr>
          <a:lstStyle/>
          <a:p>
            <a:r>
              <a:rPr lang="en-GB" dirty="0" smtClean="0"/>
              <a:t>Limited</a:t>
            </a:r>
          </a:p>
          <a:p>
            <a:r>
              <a:rPr lang="en-GB" dirty="0" smtClean="0"/>
              <a:t>Would get involved in scandal or troublesome cases</a:t>
            </a:r>
          </a:p>
          <a:p>
            <a:r>
              <a:rPr lang="en-GB" dirty="0" smtClean="0"/>
              <a:t>The case of </a:t>
            </a:r>
            <a:r>
              <a:rPr lang="en-GB" dirty="0" err="1" smtClean="0"/>
              <a:t>Armano</a:t>
            </a:r>
            <a:r>
              <a:rPr lang="en-GB" dirty="0" smtClean="0"/>
              <a:t> </a:t>
            </a:r>
            <a:r>
              <a:rPr lang="en-GB" dirty="0" err="1" smtClean="0"/>
              <a:t>Pungilupo</a:t>
            </a:r>
            <a:r>
              <a:rPr lang="en-GB" dirty="0" smtClean="0"/>
              <a:t> and Pope Boniface VIII</a:t>
            </a:r>
          </a:p>
          <a:p>
            <a:r>
              <a:rPr lang="en-GB" dirty="0" smtClean="0"/>
              <a:t>Remains bishop’s concern</a:t>
            </a:r>
          </a:p>
          <a:p>
            <a:pPr lvl="1"/>
            <a:r>
              <a:rPr lang="en-GB" dirty="0" smtClean="0"/>
              <a:t>Burial</a:t>
            </a:r>
          </a:p>
          <a:p>
            <a:pPr lvl="1"/>
            <a:r>
              <a:rPr lang="en-GB" dirty="0" smtClean="0"/>
              <a:t>Tomb</a:t>
            </a:r>
          </a:p>
          <a:p>
            <a:pPr lvl="1"/>
            <a:r>
              <a:rPr lang="en-GB" dirty="0" smtClean="0"/>
              <a:t>Miracle book</a:t>
            </a:r>
          </a:p>
          <a:p>
            <a:pPr lvl="1"/>
            <a:r>
              <a:rPr lang="en-GB" dirty="0" smtClean="0"/>
              <a:t>Indulgences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862" y="1695939"/>
            <a:ext cx="4446954" cy="4433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99838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Additional changes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06694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2250831"/>
            <a:ext cx="6158418" cy="3654670"/>
          </a:xfrm>
        </p:spPr>
        <p:txBody>
          <a:bodyPr/>
          <a:lstStyle/>
          <a:p>
            <a:r>
              <a:rPr lang="en-GB" dirty="0" smtClean="0"/>
              <a:t>Urbanisation</a:t>
            </a:r>
          </a:p>
          <a:p>
            <a:r>
              <a:rPr lang="en-GB" dirty="0" smtClean="0"/>
              <a:t>Increased lay spirituality</a:t>
            </a:r>
          </a:p>
          <a:p>
            <a:r>
              <a:rPr lang="en-GB" dirty="0" smtClean="0"/>
              <a:t>Increased roles for women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6614" y="770731"/>
            <a:ext cx="3461293" cy="4852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05877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friars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Committed to poverty</a:t>
            </a:r>
          </a:p>
          <a:p>
            <a:r>
              <a:rPr lang="en-GB" dirty="0" smtClean="0"/>
              <a:t>Francis of Assisi</a:t>
            </a:r>
          </a:p>
          <a:p>
            <a:r>
              <a:rPr lang="en-GB" dirty="0" smtClean="0"/>
              <a:t>Rule published 1223</a:t>
            </a:r>
          </a:p>
          <a:p>
            <a:r>
              <a:rPr lang="en-GB" dirty="0" smtClean="0"/>
              <a:t>Died 1226</a:t>
            </a:r>
          </a:p>
          <a:p>
            <a:r>
              <a:rPr lang="en-GB" dirty="0" smtClean="0"/>
              <a:t>Church built, life written</a:t>
            </a:r>
          </a:p>
          <a:p>
            <a:r>
              <a:rPr lang="en-GB" dirty="0" smtClean="0"/>
              <a:t>Canonised 1228</a:t>
            </a:r>
          </a:p>
          <a:p>
            <a:r>
              <a:rPr lang="en-GB" dirty="0" smtClean="0"/>
              <a:t>Franciscans born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40839" y="254000"/>
            <a:ext cx="4800600" cy="3619500"/>
          </a:xfrm>
        </p:spPr>
        <p:txBody>
          <a:bodyPr/>
          <a:lstStyle/>
          <a:p>
            <a:r>
              <a:rPr lang="en-GB" dirty="0" smtClean="0"/>
              <a:t>Dominican Friars</a:t>
            </a:r>
          </a:p>
          <a:p>
            <a:r>
              <a:rPr lang="en-GB" dirty="0" smtClean="0"/>
              <a:t>Order of Preachers</a:t>
            </a:r>
          </a:p>
          <a:p>
            <a:r>
              <a:rPr lang="en-GB" dirty="0" smtClean="0"/>
              <a:t>Dominic canonised 1234</a:t>
            </a:r>
          </a:p>
          <a:p>
            <a:r>
              <a:rPr lang="en-GB" dirty="0" smtClean="0"/>
              <a:t>Born out of heretical conflict</a:t>
            </a:r>
          </a:p>
          <a:p>
            <a:r>
              <a:rPr lang="en-GB" dirty="0" smtClean="0"/>
              <a:t>Tools of the trade – tongue, pen and torture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47143" y="3152533"/>
            <a:ext cx="3334920" cy="3705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52435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groups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1678" y="1506268"/>
            <a:ext cx="4800600" cy="1973385"/>
          </a:xfrm>
        </p:spPr>
        <p:txBody>
          <a:bodyPr>
            <a:normAutofit/>
          </a:bodyPr>
          <a:lstStyle/>
          <a:p>
            <a:r>
              <a:rPr lang="en-GB" sz="4800" dirty="0" smtClean="0"/>
              <a:t>Beguines</a:t>
            </a:r>
          </a:p>
          <a:p>
            <a:r>
              <a:rPr lang="en-GB" sz="4800" dirty="0" smtClean="0"/>
              <a:t>Tertiaries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2633784" y="3444437"/>
            <a:ext cx="7400681" cy="341356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996847" y="1589379"/>
            <a:ext cx="4282831" cy="18071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lvl="0" indent="-228600" defTabSz="914400">
              <a:lnSpc>
                <a:spcPct val="110000"/>
              </a:lnSpc>
              <a:spcBef>
                <a:spcPts val="700"/>
              </a:spcBef>
              <a:buClr>
                <a:srgbClr val="444D26"/>
              </a:buClr>
              <a:buFont typeface="Arial" panose="020B0604020202020204" pitchFamily="34" charset="0"/>
              <a:buChar char="•"/>
            </a:pPr>
            <a:r>
              <a:rPr lang="en-GB" sz="4800" dirty="0">
                <a:solidFill>
                  <a:prstClr val="black">
                    <a:lumMod val="65000"/>
                    <a:lumOff val="35000"/>
                  </a:prstClr>
                </a:solidFill>
              </a:rPr>
              <a:t>Guilds</a:t>
            </a:r>
          </a:p>
          <a:p>
            <a:pPr marL="228600" lvl="0" indent="-228600" defTabSz="914400">
              <a:lnSpc>
                <a:spcPct val="110000"/>
              </a:lnSpc>
              <a:spcBef>
                <a:spcPts val="700"/>
              </a:spcBef>
              <a:buClr>
                <a:srgbClr val="444D26"/>
              </a:buClr>
              <a:buFont typeface="Arial" panose="020B0604020202020204" pitchFamily="34" charset="0"/>
              <a:buChar char="•"/>
            </a:pPr>
            <a:r>
              <a:rPr lang="en-GB" sz="4800" dirty="0">
                <a:solidFill>
                  <a:prstClr val="black">
                    <a:lumMod val="65000"/>
                    <a:lumOff val="35000"/>
                  </a:prstClr>
                </a:solidFill>
              </a:rPr>
              <a:t>Confraternities</a:t>
            </a:r>
            <a:endParaRPr lang="en-GB" sz="4800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2066184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Badge</Template>
  <TotalTime>942</TotalTime>
  <Words>151</Words>
  <Application>Microsoft Office PowerPoint</Application>
  <PresentationFormat>Widescreen</PresentationFormat>
  <Paragraphs>44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Gill Sans MT</vt:lpstr>
      <vt:lpstr>Impact</vt:lpstr>
      <vt:lpstr>Badge</vt:lpstr>
      <vt:lpstr>Later trends in the medieval cult of saints</vt:lpstr>
      <vt:lpstr>Sanctus  or beatus?</vt:lpstr>
      <vt:lpstr>definitions</vt:lpstr>
      <vt:lpstr>Papal enforcement</vt:lpstr>
      <vt:lpstr>Additional changes</vt:lpstr>
      <vt:lpstr>PowerPoint Presentation</vt:lpstr>
      <vt:lpstr>friars</vt:lpstr>
      <vt:lpstr>Other groups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Later trends in the medieval cult of saints</dc:title>
  <dc:creator>Harriet Webster</dc:creator>
  <cp:lastModifiedBy>Harriet Webster</cp:lastModifiedBy>
  <cp:revision>5</cp:revision>
  <dcterms:created xsi:type="dcterms:W3CDTF">2019-04-01T16:38:40Z</dcterms:created>
  <dcterms:modified xsi:type="dcterms:W3CDTF">2019-04-02T08:20:52Z</dcterms:modified>
</cp:coreProperties>
</file>